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8" r:id="rId2"/>
    <p:sldId id="304" r:id="rId3"/>
    <p:sldId id="293" r:id="rId4"/>
    <p:sldId id="388" r:id="rId5"/>
    <p:sldId id="270" r:id="rId6"/>
    <p:sldId id="389" r:id="rId7"/>
    <p:sldId id="272" r:id="rId8"/>
    <p:sldId id="273" r:id="rId9"/>
    <p:sldId id="390" r:id="rId10"/>
    <p:sldId id="260" r:id="rId11"/>
    <p:sldId id="305" r:id="rId12"/>
    <p:sldId id="391" r:id="rId13"/>
    <p:sldId id="392" r:id="rId14"/>
    <p:sldId id="397" r:id="rId15"/>
    <p:sldId id="396" r:id="rId16"/>
    <p:sldId id="399" r:id="rId17"/>
    <p:sldId id="395" r:id="rId18"/>
    <p:sldId id="400" r:id="rId19"/>
    <p:sldId id="401" r:id="rId20"/>
    <p:sldId id="403" r:id="rId21"/>
    <p:sldId id="394" r:id="rId22"/>
    <p:sldId id="404" r:id="rId23"/>
    <p:sldId id="393" r:id="rId24"/>
    <p:sldId id="407" r:id="rId25"/>
    <p:sldId id="402" r:id="rId26"/>
    <p:sldId id="410" r:id="rId27"/>
    <p:sldId id="256" r:id="rId28"/>
  </p:sldIdLst>
  <p:sldSz cx="16778288" cy="9475788"/>
  <p:notesSz cx="6858000" cy="9144000"/>
  <p:custDataLst>
    <p:tags r:id="rId30"/>
  </p:custDataLst>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9pPr>
  </p:defaultTextStyle>
  <p:extLst>
    <p:ext uri="{EFAFB233-063F-42B5-8137-9DF3F51BA10A}">
      <p15:sldGuideLst xmlns:p15="http://schemas.microsoft.com/office/powerpoint/2012/main">
        <p15:guide id="1" orient="horz" pos="2984">
          <p15:clr>
            <a:srgbClr val="A4A3A4"/>
          </p15:clr>
        </p15:guide>
        <p15:guide id="2"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484D"/>
    <a:srgbClr val="FFEFAB"/>
    <a:srgbClr val="FFEB71"/>
    <a:srgbClr val="B4DE86"/>
    <a:srgbClr val="663300"/>
    <a:srgbClr val="FFCC00"/>
    <a:srgbClr val="FF3399"/>
    <a:srgbClr val="FF9933"/>
    <a:srgbClr val="FF972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6" autoAdjust="0"/>
    <p:restoredTop sz="85943" autoAdjust="0"/>
  </p:normalViewPr>
  <p:slideViewPr>
    <p:cSldViewPr showGuides="1">
      <p:cViewPr varScale="1">
        <p:scale>
          <a:sx n="51" d="100"/>
          <a:sy n="51" d="100"/>
        </p:scale>
        <p:origin x="797" y="43"/>
      </p:cViewPr>
      <p:guideLst>
        <p:guide orient="horz" pos="2984"/>
        <p:guide pos="5284"/>
      </p:guideLst>
    </p:cSldViewPr>
  </p:slideViewPr>
  <p:notesTextViewPr>
    <p:cViewPr>
      <p:scale>
        <a:sx n="75" d="100"/>
        <a:sy n="75" d="100"/>
      </p:scale>
      <p:origin x="0" y="0"/>
    </p:cViewPr>
  </p:notesTextViewPr>
  <p:sorterViewPr>
    <p:cViewPr>
      <p:scale>
        <a:sx n="100" d="100"/>
        <a:sy n="100" d="100"/>
      </p:scale>
      <p:origin x="0" y="18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3793978901"/>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p:sp>
      <p:sp>
        <p:nvSpPr>
          <p:cNvPr id="52227" name="文本占位符 522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Hỏi</a:t>
            </a:r>
            <a:r>
              <a:rPr lang="en-US" baseline="0"/>
              <a:t> HS quan sát thấy gì? </a:t>
            </a:r>
            <a:endParaRPr lang="en-US" baseline="0" dirty="0"/>
          </a:p>
          <a:p>
            <a:r>
              <a:rPr lang="en-US" baseline="0" dirty="0" err="1"/>
              <a:t>Dẫn</a:t>
            </a:r>
            <a:r>
              <a:rPr lang="en-US" baseline="0" dirty="0"/>
              <a:t> </a:t>
            </a:r>
            <a:r>
              <a:rPr lang="en-US" baseline="0" dirty="0" err="1"/>
              <a:t>dắt</a:t>
            </a:r>
            <a:r>
              <a:rPr lang="en-US" baseline="0" dirty="0"/>
              <a:t> </a:t>
            </a:r>
            <a:r>
              <a:rPr lang="en-US" baseline="0" dirty="0" err="1"/>
              <a:t>vào</a:t>
            </a:r>
            <a:r>
              <a:rPr lang="en-US" baseline="0" dirty="0"/>
              <a:t> game: </a:t>
            </a:r>
            <a:r>
              <a:rPr lang="en-US" baseline="0" dirty="0" err="1"/>
              <a:t>cùng</a:t>
            </a:r>
            <a:r>
              <a:rPr lang="en-US" baseline="0" dirty="0"/>
              <a:t> </a:t>
            </a:r>
            <a:r>
              <a:rPr lang="en-US" baseline="0" dirty="0" err="1"/>
              <a:t>lật</a:t>
            </a:r>
            <a:r>
              <a:rPr lang="en-US" baseline="0" dirty="0"/>
              <a:t> </a:t>
            </a:r>
            <a:r>
              <a:rPr lang="en-US" baseline="0" dirty="0" err="1"/>
              <a:t>mảnh</a:t>
            </a:r>
            <a:r>
              <a:rPr lang="en-US" baseline="0" dirty="0"/>
              <a:t> </a:t>
            </a:r>
            <a:r>
              <a:rPr lang="en-US" baseline="0" dirty="0" err="1"/>
              <a:t>ghép</a:t>
            </a:r>
            <a:r>
              <a:rPr lang="en-US" baseline="0" dirty="0"/>
              <a:t> </a:t>
            </a:r>
            <a:r>
              <a:rPr lang="en-US" baseline="0" dirty="0" err="1"/>
              <a:t>để</a:t>
            </a:r>
            <a:r>
              <a:rPr lang="en-US" baseline="0" dirty="0"/>
              <a:t> </a:t>
            </a:r>
            <a:r>
              <a:rPr lang="en-US" baseline="0" dirty="0" err="1"/>
              <a:t>tiêu</a:t>
            </a:r>
            <a:r>
              <a:rPr lang="en-US" baseline="0" dirty="0"/>
              <a:t> </a:t>
            </a:r>
            <a:r>
              <a:rPr lang="en-US" baseline="0" dirty="0" err="1"/>
              <a:t>diệt</a:t>
            </a:r>
            <a:r>
              <a:rPr lang="en-US" baseline="0" dirty="0"/>
              <a:t> con virus corona </a:t>
            </a:r>
            <a:r>
              <a:rPr lang="en-US" baseline="0" err="1"/>
              <a:t>này</a:t>
            </a:r>
            <a:r>
              <a:rPr lang="en-US" baseline="0"/>
              <a:t>….</a:t>
            </a:r>
            <a:endParaRPr lang="en-US" baseline="0" dirty="0"/>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3</a:t>
            </a:fld>
            <a:endParaRPr lang="zh-CN" sz="1200" dirty="0"/>
          </a:p>
        </p:txBody>
      </p:sp>
    </p:spTree>
    <p:extLst>
      <p:ext uri="{BB962C8B-B14F-4D97-AF65-F5344CB8AC3E}">
        <p14:creationId xmlns:p14="http://schemas.microsoft.com/office/powerpoint/2010/main" val="1777367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kern="1200" baseline="0">
                <a:solidFill>
                  <a:schemeClr val="tx1"/>
                </a:solidFill>
                <a:effectLst/>
                <a:latin typeface="Arial" panose="020B0604020202020204" pitchFamily="34" charset="0"/>
                <a:ea typeface="SimSun" panose="02010600030101010101" pitchFamily="2" charset="-122"/>
              </a:rPr>
              <a:t> Trong các thảm thực vật ở đới nóng, rừng nhiệt đới có vai trò hết sức quan trọng đối với môi trường trên Trái Đất. Rừng nhiệt đới có đặc điểm gì? Cần làm gì để bảo vệ rừng nhiệt đới? Bài học hôm nay </a:t>
            </a:r>
          </a:p>
          <a:p>
            <a:r>
              <a:rPr lang="en-US" sz="1200" b="0" i="1" u="none" kern="1200" baseline="0">
                <a:solidFill>
                  <a:schemeClr val="tx1"/>
                </a:solidFill>
                <a:effectLst/>
                <a:latin typeface="Arial" panose="020B0604020202020204" pitchFamily="34" charset="0"/>
                <a:ea typeface="SimSun" panose="02010600030101010101" pitchFamily="2" charset="-122"/>
              </a:rPr>
              <a:t>Chúng ta sẽ cùng tìm hiểu</a:t>
            </a:r>
          </a:p>
        </p:txBody>
      </p:sp>
      <p:sp>
        <p:nvSpPr>
          <p:cNvPr id="4" name="Slide Number Placeholder 3"/>
          <p:cNvSpPr>
            <a:spLocks noGrp="1"/>
          </p:cNvSpPr>
          <p:nvPr>
            <p:ph type="sldNum" sz="quarter" idx="5"/>
          </p:nvPr>
        </p:nvSpPr>
        <p:spPr/>
        <p:txBody>
          <a:bodyPr/>
          <a:lstStyle/>
          <a:p>
            <a:pPr lvl="0" algn="r"/>
            <a:fld id="{9A0DB2DC-4C9A-4742-B13C-FB6460FD3503}" type="slidenum">
              <a:rPr lang="en-US" altLang="zh-CN" sz="1200" smtClean="0"/>
              <a:t>10</a:t>
            </a:fld>
            <a:endParaRPr lang="zh-CN" sz="1200" dirty="0"/>
          </a:p>
        </p:txBody>
      </p:sp>
    </p:spTree>
    <p:extLst>
      <p:ext uri="{BB962C8B-B14F-4D97-AF65-F5344CB8AC3E}">
        <p14:creationId xmlns:p14="http://schemas.microsoft.com/office/powerpoint/2010/main" val="3164088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hs xem video về vai trò của rừng nhiệt đới</a:t>
            </a:r>
          </a:p>
        </p:txBody>
      </p:sp>
      <p:sp>
        <p:nvSpPr>
          <p:cNvPr id="4" name="Slide Number Placeholder 3"/>
          <p:cNvSpPr>
            <a:spLocks noGrp="1"/>
          </p:cNvSpPr>
          <p:nvPr>
            <p:ph type="sldNum" sz="quarter" idx="5"/>
          </p:nvPr>
        </p:nvSpPr>
        <p:spPr/>
        <p:txBody>
          <a:bodyPr/>
          <a:lstStyle/>
          <a:p>
            <a:pPr lvl="0" algn="r"/>
            <a:fld id="{9A0DB2DC-4C9A-4742-B13C-FB6460FD3503}" type="slidenum">
              <a:rPr lang="en-US" altLang="zh-CN" sz="1200" smtClean="0"/>
              <a:t>20</a:t>
            </a:fld>
            <a:endParaRPr lang="zh-CN" sz="1200" dirty="0"/>
          </a:p>
        </p:txBody>
      </p:sp>
    </p:spTree>
    <p:extLst>
      <p:ext uri="{BB962C8B-B14F-4D97-AF65-F5344CB8AC3E}">
        <p14:creationId xmlns:p14="http://schemas.microsoft.com/office/powerpoint/2010/main" val="1575952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hs xem video về vai trò của rừng nhiệt đới</a:t>
            </a:r>
          </a:p>
        </p:txBody>
      </p:sp>
      <p:sp>
        <p:nvSpPr>
          <p:cNvPr id="4" name="Slide Number Placeholder 3"/>
          <p:cNvSpPr>
            <a:spLocks noGrp="1"/>
          </p:cNvSpPr>
          <p:nvPr>
            <p:ph type="sldNum" sz="quarter" idx="5"/>
          </p:nvPr>
        </p:nvSpPr>
        <p:spPr/>
        <p:txBody>
          <a:bodyPr/>
          <a:lstStyle/>
          <a:p>
            <a:pPr lvl="0" algn="r"/>
            <a:fld id="{9A0DB2DC-4C9A-4742-B13C-FB6460FD3503}" type="slidenum">
              <a:rPr lang="en-US" altLang="zh-CN" sz="1200" smtClean="0"/>
              <a:t>25</a:t>
            </a:fld>
            <a:endParaRPr lang="zh-CN" sz="1200" dirty="0"/>
          </a:p>
        </p:txBody>
      </p:sp>
    </p:spTree>
    <p:extLst>
      <p:ext uri="{BB962C8B-B14F-4D97-AF65-F5344CB8AC3E}">
        <p14:creationId xmlns:p14="http://schemas.microsoft.com/office/powerpoint/2010/main" val="979418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 sẽ bổ sung trò ch</a:t>
            </a:r>
            <a:r>
              <a:rPr lang="vi-VN"/>
              <a:t>ơ</a:t>
            </a:r>
            <a:r>
              <a:rPr lang="en-US"/>
              <a:t>i cho cô</a:t>
            </a:r>
          </a:p>
        </p:txBody>
      </p:sp>
      <p:sp>
        <p:nvSpPr>
          <p:cNvPr id="4" name="Slide Number Placeholder 3"/>
          <p:cNvSpPr>
            <a:spLocks noGrp="1"/>
          </p:cNvSpPr>
          <p:nvPr>
            <p:ph type="sldNum" sz="quarter" idx="5"/>
          </p:nvPr>
        </p:nvSpPr>
        <p:spPr/>
        <p:txBody>
          <a:bodyPr/>
          <a:lstStyle/>
          <a:p>
            <a:pPr lvl="0" algn="r"/>
            <a:fld id="{9A0DB2DC-4C9A-4742-B13C-FB6460FD3503}" type="slidenum">
              <a:rPr lang="en-US" altLang="zh-CN" sz="1200" smtClean="0"/>
              <a:t>26</a:t>
            </a:fld>
            <a:endParaRPr lang="zh-CN" sz="1200" dirty="0"/>
          </a:p>
        </p:txBody>
      </p:sp>
    </p:spTree>
    <p:extLst>
      <p:ext uri="{BB962C8B-B14F-4D97-AF65-F5344CB8AC3E}">
        <p14:creationId xmlns:p14="http://schemas.microsoft.com/office/powerpoint/2010/main" val="3631669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27</a:t>
            </a:fld>
            <a:endParaRPr lang="zh-CN"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848738"/>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617816"/>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255604"/>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153319"/>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776535"/>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059957"/>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52413735"/>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23643817"/>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96354338"/>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p:nvPicPr>
        <p:blipFill>
          <a:blip r:embed="rId23"/>
          <a:stretch>
            <a:fillRect/>
          </a:stretch>
        </p:blipFill>
        <p:spPr>
          <a:xfrm>
            <a:off x="1588" y="1588"/>
            <a:ext cx="16775112" cy="94726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63" r:id="rId4"/>
    <p:sldLayoutId id="2147483661" r:id="rId5"/>
    <p:sldLayoutId id="2147483651" r:id="rId6"/>
    <p:sldLayoutId id="2147483652" r:id="rId7"/>
    <p:sldLayoutId id="2147483653" r:id="rId8"/>
    <p:sldLayoutId id="2147483654" r:id="rId9"/>
    <p:sldLayoutId id="2147483655" r:id="rId10"/>
    <p:sldLayoutId id="2147483669" r:id="rId11"/>
    <p:sldLayoutId id="2147483668" r:id="rId12"/>
    <p:sldLayoutId id="2147483667" r:id="rId13"/>
    <p:sldLayoutId id="2147483666" r:id="rId14"/>
    <p:sldLayoutId id="2147483664" r:id="rId15"/>
    <p:sldLayoutId id="2147483662" r:id="rId16"/>
    <p:sldLayoutId id="2147483656" r:id="rId17"/>
    <p:sldLayoutId id="2147483657" r:id="rId18"/>
    <p:sldLayoutId id="2147483658" r:id="rId19"/>
    <p:sldLayoutId id="2147483659" r:id="rId20"/>
    <p:sldLayoutId id="2147483660" r:id="rId21"/>
  </p:sldLayoutIdLst>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 Id="rId4" Type="http://schemas.openxmlformats.org/officeDocument/2006/relationships/image" Target="../media/image21.gif"/></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slide" Target="slide6.xml"/><Relationship Id="rId3" Type="http://schemas.openxmlformats.org/officeDocument/2006/relationships/slideLayout" Target="../slideLayouts/slideLayout10.xml"/><Relationship Id="rId21" Type="http://schemas.openxmlformats.org/officeDocument/2006/relationships/slide" Target="slide9.xml"/><Relationship Id="rId7" Type="http://schemas.microsoft.com/office/2007/relationships/hdphoto" Target="../media/hdphoto1.wdp"/><Relationship Id="rId12" Type="http://schemas.openxmlformats.org/officeDocument/2006/relationships/image" Target="../media/image13.png"/><Relationship Id="rId17" Type="http://schemas.openxmlformats.org/officeDocument/2006/relationships/slide" Target="slide5.xml"/><Relationship Id="rId2" Type="http://schemas.openxmlformats.org/officeDocument/2006/relationships/audio" Target="../media/media1.mp3"/><Relationship Id="rId16" Type="http://schemas.openxmlformats.org/officeDocument/2006/relationships/slide" Target="slide4.xml"/><Relationship Id="rId20" Type="http://schemas.openxmlformats.org/officeDocument/2006/relationships/slide" Target="slide8.xml"/><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6.png"/><Relationship Id="rId23" Type="http://schemas.openxmlformats.org/officeDocument/2006/relationships/image" Target="../media/image17.png"/><Relationship Id="rId10" Type="http://schemas.openxmlformats.org/officeDocument/2006/relationships/image" Target="../media/image11.png"/><Relationship Id="rId19" Type="http://schemas.openxmlformats.org/officeDocument/2006/relationships/slide" Target="slide7.xml"/><Relationship Id="rId4" Type="http://schemas.openxmlformats.org/officeDocument/2006/relationships/notesSlide" Target="../notesSlides/notesSlide2.xml"/><Relationship Id="rId9" Type="http://schemas.openxmlformats.org/officeDocument/2006/relationships/image" Target="../media/image10.jpeg"/><Relationship Id="rId14" Type="http://schemas.openxmlformats.org/officeDocument/2006/relationships/image" Target="../media/image15.png"/><Relationship Id="rId22" Type="http://schemas.openxmlformats.org/officeDocument/2006/relationships/slide" Target="slide1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709578-9C91-407F-8645-F392348EFD19}"/>
              </a:ext>
            </a:extLst>
          </p:cNvPr>
          <p:cNvPicPr>
            <a:picLocks noChangeAspect="1"/>
          </p:cNvPicPr>
          <p:nvPr/>
        </p:nvPicPr>
        <p:blipFill rotWithShape="1">
          <a:blip r:embed="rId2"/>
          <a:srcRect l="21167" t="16297" r="22084" b="6074"/>
          <a:stretch/>
        </p:blipFill>
        <p:spPr>
          <a:xfrm>
            <a:off x="1" y="19002"/>
            <a:ext cx="16778286" cy="9437785"/>
          </a:xfrm>
          <a:prstGeom prst="rect">
            <a:avLst/>
          </a:prstGeom>
        </p:spPr>
      </p:pic>
    </p:spTree>
    <p:extLst>
      <p:ext uri="{BB962C8B-B14F-4D97-AF65-F5344CB8AC3E}">
        <p14:creationId xmlns:p14="http://schemas.microsoft.com/office/powerpoint/2010/main" val="1448754937"/>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Single Corner Snipped 3">
            <a:extLst>
              <a:ext uri="{FF2B5EF4-FFF2-40B4-BE49-F238E27FC236}">
                <a16:creationId xmlns:a16="http://schemas.microsoft.com/office/drawing/2014/main" id="{C42450BC-14E2-42AD-9252-E588179599E3}"/>
              </a:ext>
            </a:extLst>
          </p:cNvPr>
          <p:cNvSpPr/>
          <p:nvPr/>
        </p:nvSpPr>
        <p:spPr>
          <a:xfrm rot="10800000">
            <a:off x="68900" y="128660"/>
            <a:ext cx="3188887" cy="1179799"/>
          </a:xfrm>
          <a:prstGeom prst="snip1Rect">
            <a:avLst/>
          </a:prstGeom>
          <a:solidFill>
            <a:srgbClr val="4D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29">
              <a:solidFill>
                <a:srgbClr val="00FF00"/>
              </a:solidFill>
            </a:endParaRPr>
          </a:p>
        </p:txBody>
      </p:sp>
      <p:sp>
        <p:nvSpPr>
          <p:cNvPr id="5" name="TextBox 4">
            <a:extLst>
              <a:ext uri="{FF2B5EF4-FFF2-40B4-BE49-F238E27FC236}">
                <a16:creationId xmlns:a16="http://schemas.microsoft.com/office/drawing/2014/main" id="{E5D64960-E779-483B-8E3A-91D181FE35F6}"/>
              </a:ext>
            </a:extLst>
          </p:cNvPr>
          <p:cNvSpPr txBox="1"/>
          <p:nvPr/>
        </p:nvSpPr>
        <p:spPr>
          <a:xfrm>
            <a:off x="475385" y="128659"/>
            <a:ext cx="4432264" cy="1108893"/>
          </a:xfrm>
          <a:prstGeom prst="rect">
            <a:avLst/>
          </a:prstGeom>
          <a:noFill/>
        </p:spPr>
        <p:txBody>
          <a:bodyPr wrap="square" rtlCol="0">
            <a:spAutoFit/>
          </a:bodyPr>
          <a:lstStyle/>
          <a:p>
            <a:r>
              <a:rPr lang="en-US" sz="6606" b="1">
                <a:solidFill>
                  <a:schemeClr val="bg1"/>
                </a:solidFill>
                <a:cs typeface="Arial" panose="020B0604020202020204" pitchFamily="34" charset="0"/>
              </a:rPr>
              <a:t>BÀI 24</a:t>
            </a:r>
          </a:p>
        </p:txBody>
      </p:sp>
      <p:sp>
        <p:nvSpPr>
          <p:cNvPr id="6" name="TextBox 5">
            <a:extLst>
              <a:ext uri="{FF2B5EF4-FFF2-40B4-BE49-F238E27FC236}">
                <a16:creationId xmlns:a16="http://schemas.microsoft.com/office/drawing/2014/main" id="{DB86AF7C-A218-46C3-B579-EBC3341BFB65}"/>
              </a:ext>
            </a:extLst>
          </p:cNvPr>
          <p:cNvSpPr txBox="1"/>
          <p:nvPr/>
        </p:nvSpPr>
        <p:spPr>
          <a:xfrm>
            <a:off x="2484488" y="308707"/>
            <a:ext cx="13226883" cy="1200329"/>
          </a:xfrm>
          <a:prstGeom prst="rect">
            <a:avLst/>
          </a:prstGeom>
          <a:noFill/>
        </p:spPr>
        <p:txBody>
          <a:bodyPr wrap="square" rtlCol="0">
            <a:spAutoFit/>
          </a:bodyPr>
          <a:lstStyle/>
          <a:p>
            <a:pPr algn="ctr"/>
            <a:r>
              <a:rPr lang="en-US" sz="7200" b="1">
                <a:solidFill>
                  <a:srgbClr val="00B050"/>
                </a:solidFill>
                <a:cs typeface="Arial" panose="020B0604020202020204" pitchFamily="34" charset="0"/>
              </a:rPr>
              <a:t>RỪNG NHIỆT ĐỚI</a:t>
            </a:r>
          </a:p>
        </p:txBody>
      </p:sp>
      <p:pic>
        <p:nvPicPr>
          <p:cNvPr id="7" name="Picture 6" descr="A picture containing graphical user interface&#10;&#10;Description automatically generated">
            <a:extLst>
              <a:ext uri="{FF2B5EF4-FFF2-40B4-BE49-F238E27FC236}">
                <a16:creationId xmlns:a16="http://schemas.microsoft.com/office/drawing/2014/main" id="{4C8BBF6C-6C3B-4229-BE15-EFB02D6AE1BD}"/>
              </a:ext>
            </a:extLst>
          </p:cNvPr>
          <p:cNvPicPr>
            <a:picLocks noChangeAspect="1"/>
          </p:cNvPicPr>
          <p:nvPr/>
        </p:nvPicPr>
        <p:blipFill rotWithShape="1">
          <a:blip r:embed="rId3">
            <a:extLst>
              <a:ext uri="{28A0092B-C50C-407E-A947-70E740481C1C}">
                <a14:useLocalDpi xmlns:a14="http://schemas.microsoft.com/office/drawing/2010/main" val="0"/>
              </a:ext>
            </a:extLst>
          </a:blip>
          <a:srcRect t="15925" b="21123"/>
          <a:stretch/>
        </p:blipFill>
        <p:spPr>
          <a:xfrm>
            <a:off x="68900" y="1590762"/>
            <a:ext cx="16529156" cy="8116190"/>
          </a:xfrm>
          <a:prstGeom prst="rect">
            <a:avLst/>
          </a:prstGeom>
        </p:spPr>
      </p:pic>
    </p:spTree>
    <p:extLst>
      <p:ext uri="{BB962C8B-B14F-4D97-AF65-F5344CB8AC3E}">
        <p14:creationId xmlns:p14="http://schemas.microsoft.com/office/powerpoint/2010/main" val="1402561325"/>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4D6C238-A4DC-43B7-B92C-1B17315BF27D}"/>
              </a:ext>
            </a:extLst>
          </p:cNvPr>
          <p:cNvSpPr txBox="1"/>
          <p:nvPr/>
        </p:nvSpPr>
        <p:spPr>
          <a:xfrm>
            <a:off x="4572720" y="235732"/>
            <a:ext cx="6768752" cy="1333810"/>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17" tIns="34258" rIns="68517" bIns="34258" numCol="1" spcCol="0" rtlCol="0" fromWordArt="0" anchor="t" anchorCtr="0" forceAA="0" compatLnSpc="1">
            <a:prstTxWarp prst="textNoShape">
              <a:avLst/>
            </a:prstTxWarp>
            <a:noAutofit/>
          </a:bodyPr>
          <a:lstStyle/>
          <a:p>
            <a:endParaRPr lang="en-US" sz="3596" dirty="0"/>
          </a:p>
        </p:txBody>
      </p:sp>
      <p:sp>
        <p:nvSpPr>
          <p:cNvPr id="4" name="Rectangle: Rounded Corners 3">
            <a:extLst>
              <a:ext uri="{FF2B5EF4-FFF2-40B4-BE49-F238E27FC236}">
                <a16:creationId xmlns:a16="http://schemas.microsoft.com/office/drawing/2014/main" id="{9B23C21D-9D73-4747-B007-E6B4184BFEAE}"/>
              </a:ext>
            </a:extLst>
          </p:cNvPr>
          <p:cNvSpPr/>
          <p:nvPr/>
        </p:nvSpPr>
        <p:spPr>
          <a:xfrm>
            <a:off x="1356960" y="3638408"/>
            <a:ext cx="8280920" cy="95960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5F4522C-EA8A-416E-980E-49D6D40DD0EA}"/>
              </a:ext>
            </a:extLst>
          </p:cNvPr>
          <p:cNvSpPr/>
          <p:nvPr/>
        </p:nvSpPr>
        <p:spPr>
          <a:xfrm>
            <a:off x="688585" y="3541996"/>
            <a:ext cx="1189376" cy="1176869"/>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1</a:t>
            </a:r>
            <a:endParaRPr lang="en-US" sz="6000" b="1" dirty="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6B0247E6-122D-4D5A-A3E4-B59E0D68DAA6}"/>
              </a:ext>
            </a:extLst>
          </p:cNvPr>
          <p:cNvSpPr/>
          <p:nvPr/>
        </p:nvSpPr>
        <p:spPr>
          <a:xfrm>
            <a:off x="1330311" y="6190221"/>
            <a:ext cx="8280920" cy="9485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F8BA4D6-953C-4533-8176-A138D677ACC9}"/>
              </a:ext>
            </a:extLst>
          </p:cNvPr>
          <p:cNvSpPr/>
          <p:nvPr/>
        </p:nvSpPr>
        <p:spPr>
          <a:xfrm>
            <a:off x="709961" y="6020670"/>
            <a:ext cx="1197341" cy="1184750"/>
          </a:xfrm>
          <a:prstGeom prst="ellipse">
            <a:avLst/>
          </a:prstGeom>
          <a:solidFill>
            <a:srgbClr val="7030A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2</a:t>
            </a:r>
            <a:endParaRPr lang="en-US" sz="6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E66605F-0A5A-41D2-A764-F75BA3CE07D0}"/>
              </a:ext>
            </a:extLst>
          </p:cNvPr>
          <p:cNvSpPr txBox="1"/>
          <p:nvPr/>
        </p:nvSpPr>
        <p:spPr>
          <a:xfrm>
            <a:off x="2053992" y="3767015"/>
            <a:ext cx="7475861" cy="830997"/>
          </a:xfrm>
          <a:prstGeom prst="rect">
            <a:avLst/>
          </a:prstGeom>
          <a:noFill/>
        </p:spPr>
        <p:txBody>
          <a:bodyPr wrap="square" rtlCol="0">
            <a:spAutoFit/>
          </a:bodyPr>
          <a:lstStyle/>
          <a:p>
            <a:r>
              <a:rPr lang="en-US" sz="4800" b="1">
                <a:solidFill>
                  <a:schemeClr val="bg1"/>
                </a:solidFill>
                <a:cs typeface="Arial" panose="020B0604020202020204" pitchFamily="34" charset="0"/>
              </a:rPr>
              <a:t>Đặc điểm rừng nhiệt đới</a:t>
            </a:r>
          </a:p>
        </p:txBody>
      </p:sp>
      <p:sp>
        <p:nvSpPr>
          <p:cNvPr id="9" name="TextBox 8">
            <a:extLst>
              <a:ext uri="{FF2B5EF4-FFF2-40B4-BE49-F238E27FC236}">
                <a16:creationId xmlns:a16="http://schemas.microsoft.com/office/drawing/2014/main" id="{9CE93301-CE09-4A8C-AC07-46E2A45FBFDC}"/>
              </a:ext>
            </a:extLst>
          </p:cNvPr>
          <p:cNvSpPr txBox="1"/>
          <p:nvPr/>
        </p:nvSpPr>
        <p:spPr>
          <a:xfrm>
            <a:off x="2289601" y="6249601"/>
            <a:ext cx="10511574"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Bảo vệ rừng nhiệt đới</a:t>
            </a:r>
          </a:p>
        </p:txBody>
      </p:sp>
    </p:spTree>
    <p:extLst>
      <p:ext uri="{BB962C8B-B14F-4D97-AF65-F5344CB8AC3E}">
        <p14:creationId xmlns:p14="http://schemas.microsoft.com/office/powerpoint/2010/main" val="1666681636"/>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7F57857-EAEE-4CD1-8EDF-D6B60AE2C53B}"/>
              </a:ext>
            </a:extLst>
          </p:cNvPr>
          <p:cNvSpPr/>
          <p:nvPr/>
        </p:nvSpPr>
        <p:spPr>
          <a:xfrm>
            <a:off x="828304" y="273398"/>
            <a:ext cx="6984776" cy="88426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D8F4D57-DEF7-4D7D-938A-B71864075777}"/>
              </a:ext>
            </a:extLst>
          </p:cNvPr>
          <p:cNvSpPr/>
          <p:nvPr/>
        </p:nvSpPr>
        <p:spPr>
          <a:xfrm>
            <a:off x="159929" y="176986"/>
            <a:ext cx="1189376" cy="1176869"/>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1</a:t>
            </a:r>
            <a:endParaRPr lang="en-US" sz="6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8639B4E-75C7-49B5-AB04-ADDC323E8177}"/>
              </a:ext>
            </a:extLst>
          </p:cNvPr>
          <p:cNvSpPr txBox="1"/>
          <p:nvPr/>
        </p:nvSpPr>
        <p:spPr>
          <a:xfrm>
            <a:off x="1525336" y="402005"/>
            <a:ext cx="7475861" cy="707886"/>
          </a:xfrm>
          <a:prstGeom prst="rect">
            <a:avLst/>
          </a:prstGeom>
          <a:noFill/>
        </p:spPr>
        <p:txBody>
          <a:bodyPr wrap="square" rtlCol="0">
            <a:spAutoFit/>
          </a:bodyPr>
          <a:lstStyle/>
          <a:p>
            <a:r>
              <a:rPr lang="en-US" sz="4000" b="1">
                <a:solidFill>
                  <a:schemeClr val="bg1"/>
                </a:solidFill>
                <a:cs typeface="Arial" panose="020B0604020202020204" pitchFamily="34" charset="0"/>
              </a:rPr>
              <a:t>Đặc điểm rừng nhiệt đới</a:t>
            </a:r>
            <a:endParaRPr lang="en-US" sz="4000" b="1">
              <a:solidFill>
                <a:schemeClr val="bg1"/>
              </a:solidFill>
              <a:latin typeface="Arial" panose="020B0604020202020204" pitchFamily="34" charset="0"/>
              <a:cs typeface="Arial" panose="020B0604020202020204" pitchFamily="34" charset="0"/>
            </a:endParaRPr>
          </a:p>
        </p:txBody>
      </p:sp>
      <p:sp>
        <p:nvSpPr>
          <p:cNvPr id="6" name="Cloud 5">
            <a:extLst>
              <a:ext uri="{FF2B5EF4-FFF2-40B4-BE49-F238E27FC236}">
                <a16:creationId xmlns:a16="http://schemas.microsoft.com/office/drawing/2014/main" id="{2981FB0C-FB18-4F53-AC21-2A5DADF243F7}"/>
              </a:ext>
            </a:extLst>
          </p:cNvPr>
          <p:cNvSpPr/>
          <p:nvPr/>
        </p:nvSpPr>
        <p:spPr>
          <a:xfrm>
            <a:off x="3392616" y="1924051"/>
            <a:ext cx="9965080" cy="5563549"/>
          </a:xfrm>
          <a:prstGeom prst="cloud">
            <a:avLst/>
          </a:prstGeom>
          <a:pattFill prst="pct25">
            <a:fgClr>
              <a:srgbClr val="FFFF00"/>
            </a:fgClr>
            <a:bgClr>
              <a:schemeClr val="bg1"/>
            </a:bgClr>
          </a:patt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DA639F9-AA67-4A0F-B1CD-73985EDCB901}"/>
              </a:ext>
            </a:extLst>
          </p:cNvPr>
          <p:cNvSpPr txBox="1"/>
          <p:nvPr/>
        </p:nvSpPr>
        <p:spPr>
          <a:xfrm>
            <a:off x="4970523" y="3081710"/>
            <a:ext cx="8061348" cy="2862322"/>
          </a:xfrm>
          <a:prstGeom prst="rect">
            <a:avLst/>
          </a:prstGeom>
          <a:noFill/>
        </p:spPr>
        <p:txBody>
          <a:bodyPr wrap="square" rtlCol="0">
            <a:spAutoFit/>
          </a:bodyPr>
          <a:lstStyle/>
          <a:p>
            <a:r>
              <a:rPr lang="en-US" sz="6000" b="1">
                <a:solidFill>
                  <a:srgbClr val="FF0000"/>
                </a:solidFill>
              </a:rPr>
              <a:t>Điều kiện khí hậu chung ở vùng nhiệt đới như thế nào?</a:t>
            </a:r>
          </a:p>
        </p:txBody>
      </p:sp>
      <p:sp>
        <p:nvSpPr>
          <p:cNvPr id="8" name="Cloud 7">
            <a:extLst>
              <a:ext uri="{FF2B5EF4-FFF2-40B4-BE49-F238E27FC236}">
                <a16:creationId xmlns:a16="http://schemas.microsoft.com/office/drawing/2014/main" id="{EAD00A20-09D0-4BB3-A760-D4EE5EF2B56C}"/>
              </a:ext>
            </a:extLst>
          </p:cNvPr>
          <p:cNvSpPr/>
          <p:nvPr/>
        </p:nvSpPr>
        <p:spPr>
          <a:xfrm>
            <a:off x="3392616" y="2007010"/>
            <a:ext cx="9965080" cy="5563549"/>
          </a:xfrm>
          <a:prstGeom prst="cloud">
            <a:avLst/>
          </a:prstGeom>
          <a:pattFill prst="pct25">
            <a:fgClr>
              <a:srgbClr val="00B0F0"/>
            </a:fgClr>
            <a:bgClr>
              <a:schemeClr val="bg1"/>
            </a:bgClr>
          </a:patt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3EEAC5F-DA58-4F51-84AC-15A67B4B0BCA}"/>
              </a:ext>
            </a:extLst>
          </p:cNvPr>
          <p:cNvSpPr txBox="1"/>
          <p:nvPr/>
        </p:nvSpPr>
        <p:spPr>
          <a:xfrm>
            <a:off x="4834550" y="3819288"/>
            <a:ext cx="8061348" cy="1938992"/>
          </a:xfrm>
          <a:prstGeom prst="rect">
            <a:avLst/>
          </a:prstGeom>
          <a:noFill/>
        </p:spPr>
        <p:txBody>
          <a:bodyPr wrap="square" rtlCol="0">
            <a:spAutoFit/>
          </a:bodyPr>
          <a:lstStyle/>
          <a:p>
            <a:r>
              <a:rPr lang="en-US" sz="6000" b="1">
                <a:solidFill>
                  <a:srgbClr val="FF0000"/>
                </a:solidFill>
              </a:rPr>
              <a:t>Rừng nhiệt đới phân bố chủ yếu ở đâu?</a:t>
            </a:r>
          </a:p>
        </p:txBody>
      </p:sp>
    </p:spTree>
    <p:extLst>
      <p:ext uri="{BB962C8B-B14F-4D97-AF65-F5344CB8AC3E}">
        <p14:creationId xmlns:p14="http://schemas.microsoft.com/office/powerpoint/2010/main" val="1771155266"/>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6" grpId="1" animBg="1"/>
      <p:bldP spid="7" grpId="0"/>
      <p:bldP spid="7" grpId="1"/>
      <p:bldP spid="8" grpId="0" animBg="1"/>
      <p:bldP spid="8" grpId="1" animBg="1"/>
      <p:bldP spid="9" grpId="0"/>
      <p:bldP spid="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7F57857-EAEE-4CD1-8EDF-D6B60AE2C53B}"/>
              </a:ext>
            </a:extLst>
          </p:cNvPr>
          <p:cNvSpPr/>
          <p:nvPr/>
        </p:nvSpPr>
        <p:spPr>
          <a:xfrm>
            <a:off x="828304" y="273398"/>
            <a:ext cx="7056784" cy="88426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D8F4D57-DEF7-4D7D-938A-B71864075777}"/>
              </a:ext>
            </a:extLst>
          </p:cNvPr>
          <p:cNvSpPr/>
          <p:nvPr/>
        </p:nvSpPr>
        <p:spPr>
          <a:xfrm>
            <a:off x="159929" y="176986"/>
            <a:ext cx="1189376" cy="1176869"/>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1</a:t>
            </a:r>
            <a:endParaRPr lang="en-US" sz="6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8639B4E-75C7-49B5-AB04-ADDC323E8177}"/>
              </a:ext>
            </a:extLst>
          </p:cNvPr>
          <p:cNvSpPr txBox="1"/>
          <p:nvPr/>
        </p:nvSpPr>
        <p:spPr>
          <a:xfrm>
            <a:off x="1525336" y="402005"/>
            <a:ext cx="7475861" cy="707886"/>
          </a:xfrm>
          <a:prstGeom prst="rect">
            <a:avLst/>
          </a:prstGeom>
          <a:noFill/>
        </p:spPr>
        <p:txBody>
          <a:bodyPr wrap="square" rtlCol="0">
            <a:spAutoFit/>
          </a:bodyPr>
          <a:lstStyle/>
          <a:p>
            <a:r>
              <a:rPr lang="en-US" sz="4000" b="1">
                <a:solidFill>
                  <a:schemeClr val="bg1"/>
                </a:solidFill>
                <a:cs typeface="Arial" panose="020B0604020202020204" pitchFamily="34" charset="0"/>
              </a:rPr>
              <a:t>Đặc điểm rừng nhiệt đới</a:t>
            </a:r>
            <a:endParaRPr lang="en-US" sz="4000" b="1">
              <a:solidFill>
                <a:schemeClr val="bg1"/>
              </a:solidFill>
              <a:latin typeface="Arial" panose="020B0604020202020204" pitchFamily="34" charset="0"/>
              <a:cs typeface="Arial" panose="020B0604020202020204" pitchFamily="34" charset="0"/>
            </a:endParaRPr>
          </a:p>
        </p:txBody>
      </p:sp>
      <p:pic>
        <p:nvPicPr>
          <p:cNvPr id="6" name="Picture 5" descr="DOI KHI HAU TD">
            <a:extLst>
              <a:ext uri="{FF2B5EF4-FFF2-40B4-BE49-F238E27FC236}">
                <a16:creationId xmlns:a16="http://schemas.microsoft.com/office/drawing/2014/main" id="{61AE08E7-A012-469E-9EDF-8F1154839279}"/>
              </a:ext>
            </a:extLst>
          </p:cNvPr>
          <p:cNvPicPr>
            <a:picLocks noChangeAspect="1" noChangeArrowheads="1"/>
          </p:cNvPicPr>
          <p:nvPr/>
        </p:nvPicPr>
        <p:blipFill>
          <a:blip r:embed="rId2">
            <a:lum bright="-18000" contrast="36000"/>
            <a:extLst>
              <a:ext uri="{28A0092B-C50C-407E-A947-70E740481C1C}">
                <a14:useLocalDpi xmlns:a14="http://schemas.microsoft.com/office/drawing/2010/main" val="0"/>
              </a:ext>
            </a:extLst>
          </a:blip>
          <a:srcRect/>
          <a:stretch>
            <a:fillRect/>
          </a:stretch>
        </p:blipFill>
        <p:spPr bwMode="auto">
          <a:xfrm>
            <a:off x="1044328" y="1302833"/>
            <a:ext cx="14329592" cy="8005299"/>
          </a:xfrm>
          <a:prstGeom prst="rect">
            <a:avLst/>
          </a:prstGeom>
          <a:noFill/>
          <a:ln w="889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384139"/>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7F57857-EAEE-4CD1-8EDF-D6B60AE2C53B}"/>
              </a:ext>
            </a:extLst>
          </p:cNvPr>
          <p:cNvSpPr/>
          <p:nvPr/>
        </p:nvSpPr>
        <p:spPr>
          <a:xfrm>
            <a:off x="828304" y="273398"/>
            <a:ext cx="7056784" cy="88426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D8F4D57-DEF7-4D7D-938A-B71864075777}"/>
              </a:ext>
            </a:extLst>
          </p:cNvPr>
          <p:cNvSpPr/>
          <p:nvPr/>
        </p:nvSpPr>
        <p:spPr>
          <a:xfrm>
            <a:off x="159929" y="176986"/>
            <a:ext cx="1189376" cy="1176869"/>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1</a:t>
            </a:r>
            <a:endParaRPr lang="en-US" sz="6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8639B4E-75C7-49B5-AB04-ADDC323E8177}"/>
              </a:ext>
            </a:extLst>
          </p:cNvPr>
          <p:cNvSpPr txBox="1"/>
          <p:nvPr/>
        </p:nvSpPr>
        <p:spPr>
          <a:xfrm>
            <a:off x="1525336" y="402005"/>
            <a:ext cx="7475861" cy="707886"/>
          </a:xfrm>
          <a:prstGeom prst="rect">
            <a:avLst/>
          </a:prstGeom>
          <a:noFill/>
        </p:spPr>
        <p:txBody>
          <a:bodyPr wrap="square" rtlCol="0">
            <a:spAutoFit/>
          </a:bodyPr>
          <a:lstStyle/>
          <a:p>
            <a:r>
              <a:rPr lang="en-US" sz="4000" b="1">
                <a:solidFill>
                  <a:schemeClr val="bg1"/>
                </a:solidFill>
                <a:cs typeface="Arial" panose="020B0604020202020204" pitchFamily="34" charset="0"/>
              </a:rPr>
              <a:t>Đặc điểm rừng nhiệt đới</a:t>
            </a:r>
            <a:endParaRPr lang="en-US" sz="40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3698CE4-5655-4CC3-A70A-B0B950038F6D}"/>
              </a:ext>
            </a:extLst>
          </p:cNvPr>
          <p:cNvSpPr/>
          <p:nvPr/>
        </p:nvSpPr>
        <p:spPr>
          <a:xfrm>
            <a:off x="1310474" y="1559664"/>
            <a:ext cx="3262246" cy="1015663"/>
          </a:xfrm>
          <a:prstGeom prst="rect">
            <a:avLst/>
          </a:prstGeom>
          <a:solidFill>
            <a:srgbClr val="B4DE86"/>
          </a:solidFill>
        </p:spPr>
        <p:txBody>
          <a:bodyPr wrap="square">
            <a:spAutoFit/>
          </a:bodyPr>
          <a:lstStyle/>
          <a:p>
            <a:r>
              <a:rPr lang="en-US" sz="6000">
                <a:solidFill>
                  <a:srgbClr val="0070C0"/>
                </a:solidFill>
                <a:latin typeface="+mj-lt"/>
                <a:ea typeface="Times New Roman" panose="02020603050405020304" pitchFamily="18" charset="0"/>
              </a:rPr>
              <a:t>Phân bố </a:t>
            </a:r>
          </a:p>
        </p:txBody>
      </p:sp>
      <p:pic>
        <p:nvPicPr>
          <p:cNvPr id="8" name="Picture 7" descr="book9">
            <a:extLst>
              <a:ext uri="{FF2B5EF4-FFF2-40B4-BE49-F238E27FC236}">
                <a16:creationId xmlns:a16="http://schemas.microsoft.com/office/drawing/2014/main" id="{21116525-A34C-470A-B863-73DF3868CED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4617" y="2119485"/>
            <a:ext cx="921240" cy="50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242EBA2-2B05-499D-8195-AE4E6CEF6107}"/>
              </a:ext>
            </a:extLst>
          </p:cNvPr>
          <p:cNvSpPr/>
          <p:nvPr/>
        </p:nvSpPr>
        <p:spPr>
          <a:xfrm>
            <a:off x="828304" y="2781136"/>
            <a:ext cx="14549296" cy="3416320"/>
          </a:xfrm>
          <a:prstGeom prst="rect">
            <a:avLst/>
          </a:prstGeom>
        </p:spPr>
        <p:txBody>
          <a:bodyPr wrap="square">
            <a:spAutoFit/>
          </a:bodyPr>
          <a:lstStyle/>
          <a:p>
            <a:r>
              <a:rPr lang="en-US" sz="7200">
                <a:solidFill>
                  <a:srgbClr val="0070C0"/>
                </a:solidFill>
                <a:latin typeface="+mj-lt"/>
                <a:ea typeface="Times New Roman" panose="02020603050405020304" pitchFamily="18" charset="0"/>
              </a:rPr>
              <a:t>- Từ vùng Xích đạo đến hết vành đai nhiệt đới ở cả bán cầu Bắc và bán cầu Nam</a:t>
            </a:r>
            <a:endParaRPr lang="en-US" sz="7200">
              <a:solidFill>
                <a:srgbClr val="0070C0"/>
              </a:solidFill>
              <a:latin typeface="+mj-lt"/>
            </a:endParaRPr>
          </a:p>
        </p:txBody>
      </p:sp>
    </p:spTree>
    <p:extLst>
      <p:ext uri="{BB962C8B-B14F-4D97-AF65-F5344CB8AC3E}">
        <p14:creationId xmlns:p14="http://schemas.microsoft.com/office/powerpoint/2010/main" val="572309136"/>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7F57857-EAEE-4CD1-8EDF-D6B60AE2C53B}"/>
              </a:ext>
            </a:extLst>
          </p:cNvPr>
          <p:cNvSpPr/>
          <p:nvPr/>
        </p:nvSpPr>
        <p:spPr>
          <a:xfrm>
            <a:off x="828304" y="273398"/>
            <a:ext cx="7056784" cy="88426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D8F4D57-DEF7-4D7D-938A-B71864075777}"/>
              </a:ext>
            </a:extLst>
          </p:cNvPr>
          <p:cNvSpPr/>
          <p:nvPr/>
        </p:nvSpPr>
        <p:spPr>
          <a:xfrm>
            <a:off x="159929" y="176986"/>
            <a:ext cx="1189376" cy="1176869"/>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1</a:t>
            </a:r>
            <a:endParaRPr lang="en-US" sz="6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8639B4E-75C7-49B5-AB04-ADDC323E8177}"/>
              </a:ext>
            </a:extLst>
          </p:cNvPr>
          <p:cNvSpPr txBox="1"/>
          <p:nvPr/>
        </p:nvSpPr>
        <p:spPr>
          <a:xfrm>
            <a:off x="1525336" y="402005"/>
            <a:ext cx="7475861" cy="707886"/>
          </a:xfrm>
          <a:prstGeom prst="rect">
            <a:avLst/>
          </a:prstGeom>
          <a:noFill/>
        </p:spPr>
        <p:txBody>
          <a:bodyPr wrap="square" rtlCol="0">
            <a:spAutoFit/>
          </a:bodyPr>
          <a:lstStyle/>
          <a:p>
            <a:r>
              <a:rPr lang="en-US" sz="4000" b="1">
                <a:solidFill>
                  <a:schemeClr val="bg1"/>
                </a:solidFill>
                <a:cs typeface="Arial" panose="020B0604020202020204" pitchFamily="34" charset="0"/>
              </a:rPr>
              <a:t>Đặc điểm rừng nhiệt đới</a:t>
            </a:r>
            <a:endParaRPr lang="en-US" sz="4000" b="1">
              <a:solidFill>
                <a:schemeClr val="bg1"/>
              </a:solidFill>
              <a:latin typeface="Arial" panose="020B0604020202020204" pitchFamily="34" charset="0"/>
              <a:cs typeface="Arial" panose="020B0604020202020204" pitchFamily="34" charset="0"/>
            </a:endParaRPr>
          </a:p>
        </p:txBody>
      </p:sp>
      <p:sp>
        <p:nvSpPr>
          <p:cNvPr id="7" name="Cloud 6">
            <a:extLst>
              <a:ext uri="{FF2B5EF4-FFF2-40B4-BE49-F238E27FC236}">
                <a16:creationId xmlns:a16="http://schemas.microsoft.com/office/drawing/2014/main" id="{874C1B6E-0A01-4083-B480-9D27DC8BBF83}"/>
              </a:ext>
            </a:extLst>
          </p:cNvPr>
          <p:cNvSpPr/>
          <p:nvPr/>
        </p:nvSpPr>
        <p:spPr>
          <a:xfrm>
            <a:off x="3392616" y="2007010"/>
            <a:ext cx="9965080" cy="5563549"/>
          </a:xfrm>
          <a:prstGeom prst="cloud">
            <a:avLst/>
          </a:prstGeom>
          <a:pattFill prst="pct25">
            <a:fgClr>
              <a:srgbClr val="00B0F0"/>
            </a:fgClr>
            <a:bgClr>
              <a:schemeClr val="bg1"/>
            </a:bgClr>
          </a:patt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4A8664-B01D-4B9E-A39E-BF8CB377F35E}"/>
              </a:ext>
            </a:extLst>
          </p:cNvPr>
          <p:cNvSpPr txBox="1"/>
          <p:nvPr/>
        </p:nvSpPr>
        <p:spPr>
          <a:xfrm>
            <a:off x="4834550" y="3819288"/>
            <a:ext cx="8061348" cy="1938992"/>
          </a:xfrm>
          <a:prstGeom prst="rect">
            <a:avLst/>
          </a:prstGeom>
          <a:noFill/>
        </p:spPr>
        <p:txBody>
          <a:bodyPr wrap="square" rtlCol="0">
            <a:spAutoFit/>
          </a:bodyPr>
          <a:lstStyle/>
          <a:p>
            <a:pPr algn="ctr"/>
            <a:r>
              <a:rPr lang="en-US" sz="6000" b="1">
                <a:solidFill>
                  <a:srgbClr val="FF0000"/>
                </a:solidFill>
              </a:rPr>
              <a:t>Nêu cấu trúc rừng nhiệt đới?</a:t>
            </a:r>
          </a:p>
        </p:txBody>
      </p:sp>
      <p:sp>
        <p:nvSpPr>
          <p:cNvPr id="9" name="Cloud 8">
            <a:extLst>
              <a:ext uri="{FF2B5EF4-FFF2-40B4-BE49-F238E27FC236}">
                <a16:creationId xmlns:a16="http://schemas.microsoft.com/office/drawing/2014/main" id="{D03B34FF-09DD-4178-837F-6CE5EDAA5C86}"/>
              </a:ext>
            </a:extLst>
          </p:cNvPr>
          <p:cNvSpPr/>
          <p:nvPr/>
        </p:nvSpPr>
        <p:spPr>
          <a:xfrm>
            <a:off x="3392616" y="2213042"/>
            <a:ext cx="9965080" cy="5563549"/>
          </a:xfrm>
          <a:prstGeom prst="cloud">
            <a:avLst/>
          </a:prstGeom>
          <a:pattFill prst="pct25">
            <a:fgClr>
              <a:srgbClr val="FFC000"/>
            </a:fgClr>
            <a:bgClr>
              <a:schemeClr val="bg1"/>
            </a:bgClr>
          </a:patt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87C35AA-1593-418E-90B1-9FD755F980FA}"/>
              </a:ext>
            </a:extLst>
          </p:cNvPr>
          <p:cNvSpPr txBox="1"/>
          <p:nvPr/>
        </p:nvSpPr>
        <p:spPr>
          <a:xfrm>
            <a:off x="4834550" y="4153927"/>
            <a:ext cx="8061348" cy="1938992"/>
          </a:xfrm>
          <a:prstGeom prst="rect">
            <a:avLst/>
          </a:prstGeom>
          <a:noFill/>
        </p:spPr>
        <p:txBody>
          <a:bodyPr wrap="square" rtlCol="0">
            <a:spAutoFit/>
          </a:bodyPr>
          <a:lstStyle/>
          <a:p>
            <a:pPr algn="ctr"/>
            <a:r>
              <a:rPr lang="en-US" sz="6000" b="1">
                <a:solidFill>
                  <a:srgbClr val="FF0000"/>
                </a:solidFill>
              </a:rPr>
              <a:t>Đặc điểm sinh vật ở rừng nhiệt đới?</a:t>
            </a:r>
          </a:p>
        </p:txBody>
      </p:sp>
    </p:spTree>
    <p:extLst>
      <p:ext uri="{BB962C8B-B14F-4D97-AF65-F5344CB8AC3E}">
        <p14:creationId xmlns:p14="http://schemas.microsoft.com/office/powerpoint/2010/main" val="86665464"/>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P spid="8" grpId="1"/>
      <p:bldP spid="9" grpId="0" animBg="1"/>
      <p:bldP spid="9" grpId="1" animBg="1"/>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7F57857-EAEE-4CD1-8EDF-D6B60AE2C53B}"/>
              </a:ext>
            </a:extLst>
          </p:cNvPr>
          <p:cNvSpPr/>
          <p:nvPr/>
        </p:nvSpPr>
        <p:spPr>
          <a:xfrm>
            <a:off x="828304" y="273398"/>
            <a:ext cx="7056784" cy="88426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D8F4D57-DEF7-4D7D-938A-B71864075777}"/>
              </a:ext>
            </a:extLst>
          </p:cNvPr>
          <p:cNvSpPr/>
          <p:nvPr/>
        </p:nvSpPr>
        <p:spPr>
          <a:xfrm>
            <a:off x="159929" y="176986"/>
            <a:ext cx="1189376" cy="1176869"/>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1</a:t>
            </a:r>
            <a:endParaRPr lang="en-US" sz="6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8639B4E-75C7-49B5-AB04-ADDC323E8177}"/>
              </a:ext>
            </a:extLst>
          </p:cNvPr>
          <p:cNvSpPr txBox="1"/>
          <p:nvPr/>
        </p:nvSpPr>
        <p:spPr>
          <a:xfrm>
            <a:off x="1525336" y="402005"/>
            <a:ext cx="7475861" cy="707886"/>
          </a:xfrm>
          <a:prstGeom prst="rect">
            <a:avLst/>
          </a:prstGeom>
          <a:noFill/>
        </p:spPr>
        <p:txBody>
          <a:bodyPr wrap="square" rtlCol="0">
            <a:spAutoFit/>
          </a:bodyPr>
          <a:lstStyle/>
          <a:p>
            <a:r>
              <a:rPr lang="en-US" sz="4000" b="1">
                <a:solidFill>
                  <a:schemeClr val="bg1"/>
                </a:solidFill>
                <a:cs typeface="Arial" panose="020B0604020202020204" pitchFamily="34" charset="0"/>
              </a:rPr>
              <a:t>Đặc điểm rừng nhiệt đới</a:t>
            </a:r>
            <a:endParaRPr lang="en-US" sz="40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3698CE4-5655-4CC3-A70A-B0B950038F6D}"/>
              </a:ext>
            </a:extLst>
          </p:cNvPr>
          <p:cNvSpPr/>
          <p:nvPr/>
        </p:nvSpPr>
        <p:spPr>
          <a:xfrm>
            <a:off x="1310474" y="1559664"/>
            <a:ext cx="4414374" cy="1015663"/>
          </a:xfrm>
          <a:prstGeom prst="rect">
            <a:avLst/>
          </a:prstGeom>
          <a:solidFill>
            <a:srgbClr val="B4DE86"/>
          </a:solidFill>
        </p:spPr>
        <p:txBody>
          <a:bodyPr wrap="square">
            <a:spAutoFit/>
          </a:bodyPr>
          <a:lstStyle/>
          <a:p>
            <a:r>
              <a:rPr lang="en-US" sz="6000">
                <a:solidFill>
                  <a:srgbClr val="0070C0"/>
                </a:solidFill>
                <a:latin typeface="+mj-lt"/>
                <a:ea typeface="Times New Roman" panose="02020603050405020304" pitchFamily="18" charset="0"/>
              </a:rPr>
              <a:t>Đặc điểm</a:t>
            </a:r>
          </a:p>
        </p:txBody>
      </p:sp>
      <p:pic>
        <p:nvPicPr>
          <p:cNvPr id="8" name="Picture 7" descr="book9">
            <a:extLst>
              <a:ext uri="{FF2B5EF4-FFF2-40B4-BE49-F238E27FC236}">
                <a16:creationId xmlns:a16="http://schemas.microsoft.com/office/drawing/2014/main" id="{21116525-A34C-470A-B863-73DF3868CED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4617" y="2119485"/>
            <a:ext cx="921240" cy="50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242EBA2-2B05-499D-8195-AE4E6CEF6107}"/>
              </a:ext>
            </a:extLst>
          </p:cNvPr>
          <p:cNvSpPr/>
          <p:nvPr/>
        </p:nvSpPr>
        <p:spPr>
          <a:xfrm>
            <a:off x="1183961" y="2768619"/>
            <a:ext cx="14549296" cy="6740307"/>
          </a:xfrm>
          <a:prstGeom prst="rect">
            <a:avLst/>
          </a:prstGeom>
        </p:spPr>
        <p:txBody>
          <a:bodyPr wrap="square">
            <a:spAutoFit/>
          </a:bodyPr>
          <a:lstStyle/>
          <a:p>
            <a:pPr marL="857250" indent="-857250">
              <a:buFontTx/>
              <a:buChar char="-"/>
            </a:pPr>
            <a:r>
              <a:rPr lang="en-US" sz="7200">
                <a:solidFill>
                  <a:srgbClr val="0070C0"/>
                </a:solidFill>
                <a:latin typeface="+mj-lt"/>
                <a:ea typeface="Times New Roman" panose="02020603050405020304" pitchFamily="18" charset="0"/>
              </a:rPr>
              <a:t>Rừng có cấu trúc nhiều tầng, nhiều loài cây thân gỗ, dây leo chằng chịt. </a:t>
            </a:r>
          </a:p>
          <a:p>
            <a:pPr marL="857250" indent="-857250">
              <a:buFontTx/>
              <a:buChar char="-"/>
            </a:pPr>
            <a:r>
              <a:rPr lang="en-US" sz="7200">
                <a:solidFill>
                  <a:srgbClr val="0070C0"/>
                </a:solidFill>
                <a:latin typeface="+mj-lt"/>
                <a:ea typeface="Times New Roman" panose="02020603050405020304" pitchFamily="18" charset="0"/>
              </a:rPr>
              <a:t>Động vật rất phong phú, nhiều loài sống trên cây,leo trèo giỏi như khỉ, v</a:t>
            </a:r>
            <a:r>
              <a:rPr lang="vi-VN" sz="7200">
                <a:solidFill>
                  <a:srgbClr val="0070C0"/>
                </a:solidFill>
                <a:latin typeface="+mj-lt"/>
                <a:ea typeface="Times New Roman" panose="02020603050405020304" pitchFamily="18" charset="0"/>
              </a:rPr>
              <a:t>ư</a:t>
            </a:r>
            <a:r>
              <a:rPr lang="en-US" sz="7200">
                <a:solidFill>
                  <a:srgbClr val="0070C0"/>
                </a:solidFill>
                <a:latin typeface="+mj-lt"/>
                <a:ea typeface="Times New Roman" panose="02020603050405020304" pitchFamily="18" charset="0"/>
              </a:rPr>
              <a:t>ợn</a:t>
            </a:r>
            <a:endParaRPr lang="en-US" sz="7200">
              <a:solidFill>
                <a:srgbClr val="0070C0"/>
              </a:solidFill>
              <a:latin typeface="+mj-lt"/>
            </a:endParaRPr>
          </a:p>
        </p:txBody>
      </p:sp>
    </p:spTree>
    <p:extLst>
      <p:ext uri="{BB962C8B-B14F-4D97-AF65-F5344CB8AC3E}">
        <p14:creationId xmlns:p14="http://schemas.microsoft.com/office/powerpoint/2010/main" val="1097403688"/>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7F57857-EAEE-4CD1-8EDF-D6B60AE2C53B}"/>
              </a:ext>
            </a:extLst>
          </p:cNvPr>
          <p:cNvSpPr/>
          <p:nvPr/>
        </p:nvSpPr>
        <p:spPr>
          <a:xfrm>
            <a:off x="828304" y="273398"/>
            <a:ext cx="7056784" cy="88426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D8F4D57-DEF7-4D7D-938A-B71864075777}"/>
              </a:ext>
            </a:extLst>
          </p:cNvPr>
          <p:cNvSpPr/>
          <p:nvPr/>
        </p:nvSpPr>
        <p:spPr>
          <a:xfrm>
            <a:off x="159929" y="176986"/>
            <a:ext cx="1189376" cy="1176869"/>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1</a:t>
            </a:r>
            <a:endParaRPr lang="en-US" sz="6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8639B4E-75C7-49B5-AB04-ADDC323E8177}"/>
              </a:ext>
            </a:extLst>
          </p:cNvPr>
          <p:cNvSpPr txBox="1"/>
          <p:nvPr/>
        </p:nvSpPr>
        <p:spPr>
          <a:xfrm>
            <a:off x="1525336" y="402005"/>
            <a:ext cx="7475861" cy="707886"/>
          </a:xfrm>
          <a:prstGeom prst="rect">
            <a:avLst/>
          </a:prstGeom>
          <a:noFill/>
        </p:spPr>
        <p:txBody>
          <a:bodyPr wrap="square" rtlCol="0">
            <a:spAutoFit/>
          </a:bodyPr>
          <a:lstStyle/>
          <a:p>
            <a:r>
              <a:rPr lang="en-US" sz="4000" b="1">
                <a:solidFill>
                  <a:schemeClr val="bg1"/>
                </a:solidFill>
                <a:cs typeface="Arial" panose="020B0604020202020204" pitchFamily="34" charset="0"/>
              </a:rPr>
              <a:t>Đặc điểm rừng nhiệt đới</a:t>
            </a:r>
            <a:endParaRPr lang="en-US" sz="4000" b="1">
              <a:solidFill>
                <a:schemeClr val="bg1"/>
              </a:solidFill>
              <a:latin typeface="Arial" panose="020B0604020202020204" pitchFamily="34" charset="0"/>
              <a:cs typeface="Arial" panose="020B0604020202020204" pitchFamily="34" charset="0"/>
            </a:endParaRPr>
          </a:p>
        </p:txBody>
      </p:sp>
      <p:sp>
        <p:nvSpPr>
          <p:cNvPr id="7" name="Cloud 6">
            <a:extLst>
              <a:ext uri="{FF2B5EF4-FFF2-40B4-BE49-F238E27FC236}">
                <a16:creationId xmlns:a16="http://schemas.microsoft.com/office/drawing/2014/main" id="{454D4B5B-A18B-4F85-9A70-55EE5FF1A60B}"/>
              </a:ext>
            </a:extLst>
          </p:cNvPr>
          <p:cNvSpPr/>
          <p:nvPr/>
        </p:nvSpPr>
        <p:spPr>
          <a:xfrm>
            <a:off x="3392616" y="2213042"/>
            <a:ext cx="9965080" cy="5563549"/>
          </a:xfrm>
          <a:prstGeom prst="cloud">
            <a:avLst/>
          </a:prstGeom>
          <a:pattFill prst="pct25">
            <a:fgClr>
              <a:srgbClr val="FFC000"/>
            </a:fgClr>
            <a:bgClr>
              <a:schemeClr val="bg1"/>
            </a:bgClr>
          </a:patt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753E467-BF1B-4D54-AD18-0722E66DCFDE}"/>
              </a:ext>
            </a:extLst>
          </p:cNvPr>
          <p:cNvSpPr txBox="1"/>
          <p:nvPr/>
        </p:nvSpPr>
        <p:spPr>
          <a:xfrm>
            <a:off x="4788744" y="3563655"/>
            <a:ext cx="8061348" cy="2862322"/>
          </a:xfrm>
          <a:prstGeom prst="rect">
            <a:avLst/>
          </a:prstGeom>
          <a:noFill/>
        </p:spPr>
        <p:txBody>
          <a:bodyPr wrap="square" rtlCol="0">
            <a:spAutoFit/>
          </a:bodyPr>
          <a:lstStyle/>
          <a:p>
            <a:pPr algn="ctr"/>
            <a:r>
              <a:rPr lang="en-US" sz="6000" b="1">
                <a:solidFill>
                  <a:srgbClr val="FF0000"/>
                </a:solidFill>
              </a:rPr>
              <a:t>Có những kiểu rừng chính nào ở vùng nhiệt đới?</a:t>
            </a:r>
          </a:p>
        </p:txBody>
      </p:sp>
    </p:spTree>
    <p:extLst>
      <p:ext uri="{BB962C8B-B14F-4D97-AF65-F5344CB8AC3E}">
        <p14:creationId xmlns:p14="http://schemas.microsoft.com/office/powerpoint/2010/main" val="1401467289"/>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639B4E-75C7-49B5-AB04-ADDC323E8177}"/>
              </a:ext>
            </a:extLst>
          </p:cNvPr>
          <p:cNvSpPr txBox="1"/>
          <p:nvPr/>
        </p:nvSpPr>
        <p:spPr>
          <a:xfrm>
            <a:off x="1525336" y="402005"/>
            <a:ext cx="7475861" cy="707886"/>
          </a:xfrm>
          <a:prstGeom prst="rect">
            <a:avLst/>
          </a:prstGeom>
          <a:noFill/>
        </p:spPr>
        <p:txBody>
          <a:bodyPr wrap="square" rtlCol="0">
            <a:spAutoFit/>
          </a:bodyPr>
          <a:lstStyle/>
          <a:p>
            <a:r>
              <a:rPr lang="en-US" sz="4000" b="1">
                <a:solidFill>
                  <a:schemeClr val="bg1"/>
                </a:solidFill>
                <a:cs typeface="Arial" panose="020B0604020202020204" pitchFamily="34" charset="0"/>
              </a:rPr>
              <a:t>Đặc điểm rừng nhiệt đới</a:t>
            </a:r>
            <a:endParaRPr lang="en-US" sz="4000" b="1">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DF42041-DC15-414A-975C-8C1F7DB11A91}"/>
              </a:ext>
            </a:extLst>
          </p:cNvPr>
          <p:cNvPicPr>
            <a:picLocks noChangeAspect="1"/>
          </p:cNvPicPr>
          <p:nvPr/>
        </p:nvPicPr>
        <p:blipFill rotWithShape="1">
          <a:blip r:embed="rId2"/>
          <a:srcRect l="24000" t="48594" r="67417" b="41481"/>
          <a:stretch/>
        </p:blipFill>
        <p:spPr>
          <a:xfrm>
            <a:off x="10410946" y="176937"/>
            <a:ext cx="1733721" cy="1127760"/>
          </a:xfrm>
          <a:prstGeom prst="rect">
            <a:avLst/>
          </a:prstGeom>
        </p:spPr>
      </p:pic>
      <p:sp>
        <p:nvSpPr>
          <p:cNvPr id="7" name="Rectangle: Rounded Corners 6">
            <a:extLst>
              <a:ext uri="{FF2B5EF4-FFF2-40B4-BE49-F238E27FC236}">
                <a16:creationId xmlns:a16="http://schemas.microsoft.com/office/drawing/2014/main" id="{1D45C70F-303D-4718-980E-EF255CA1B00D}"/>
              </a:ext>
            </a:extLst>
          </p:cNvPr>
          <p:cNvSpPr/>
          <p:nvPr/>
        </p:nvSpPr>
        <p:spPr>
          <a:xfrm>
            <a:off x="4860752" y="272985"/>
            <a:ext cx="5550194" cy="836906"/>
          </a:xfrm>
          <a:prstGeom prst="roundRect">
            <a:avLst/>
          </a:prstGeom>
          <a:solidFill>
            <a:srgbClr val="FFE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70C0"/>
                </a:solidFill>
                <a:latin typeface="Arial" panose="020B0604020202020204" pitchFamily="34" charset="0"/>
                <a:cs typeface="Arial" panose="020B0604020202020204" pitchFamily="34" charset="0"/>
              </a:rPr>
              <a:t>THẢO LUẬN CẶP ĐÔI</a:t>
            </a:r>
          </a:p>
        </p:txBody>
      </p:sp>
      <p:sp>
        <p:nvSpPr>
          <p:cNvPr id="10" name="TextBox 9">
            <a:extLst>
              <a:ext uri="{FF2B5EF4-FFF2-40B4-BE49-F238E27FC236}">
                <a16:creationId xmlns:a16="http://schemas.microsoft.com/office/drawing/2014/main" id="{9295394D-95E0-4FC3-A21E-4A59B75A401B}"/>
              </a:ext>
            </a:extLst>
          </p:cNvPr>
          <p:cNvSpPr txBox="1"/>
          <p:nvPr/>
        </p:nvSpPr>
        <p:spPr>
          <a:xfrm>
            <a:off x="477685" y="1317528"/>
            <a:ext cx="16438127" cy="830997"/>
          </a:xfrm>
          <a:prstGeom prst="rect">
            <a:avLst/>
          </a:prstGeom>
          <a:noFill/>
        </p:spPr>
        <p:txBody>
          <a:bodyPr wrap="square" rtlCol="0">
            <a:spAutoFit/>
          </a:bodyPr>
          <a:lstStyle/>
          <a:p>
            <a:r>
              <a:rPr lang="en-US" sz="4800" b="1">
                <a:solidFill>
                  <a:srgbClr val="FF0000"/>
                </a:solidFill>
              </a:rPr>
              <a:t>So sánh rừng mưa nhiệt đới và rừng nhiệt đới gió mùa</a:t>
            </a:r>
          </a:p>
        </p:txBody>
      </p:sp>
      <p:graphicFrame>
        <p:nvGraphicFramePr>
          <p:cNvPr id="11" name="Table 11">
            <a:extLst>
              <a:ext uri="{FF2B5EF4-FFF2-40B4-BE49-F238E27FC236}">
                <a16:creationId xmlns:a16="http://schemas.microsoft.com/office/drawing/2014/main" id="{132989A3-63D3-4A53-8A19-DC0626C89741}"/>
              </a:ext>
            </a:extLst>
          </p:cNvPr>
          <p:cNvGraphicFramePr>
            <a:graphicFrameLocks noGrp="1"/>
          </p:cNvGraphicFramePr>
          <p:nvPr>
            <p:extLst>
              <p:ext uri="{D42A27DB-BD31-4B8C-83A1-F6EECF244321}">
                <p14:modId xmlns:p14="http://schemas.microsoft.com/office/powerpoint/2010/main" val="2025629261"/>
              </p:ext>
            </p:extLst>
          </p:nvPr>
        </p:nvGraphicFramePr>
        <p:xfrm>
          <a:off x="324248" y="2148526"/>
          <a:ext cx="16438128" cy="7197880"/>
        </p:xfrm>
        <a:graphic>
          <a:graphicData uri="http://schemas.openxmlformats.org/drawingml/2006/table">
            <a:tbl>
              <a:tblPr firstRow="1" bandRow="1">
                <a:tableStyleId>{5C22544A-7EE6-4342-B048-85BDC9FD1C3A}</a:tableStyleId>
              </a:tblPr>
              <a:tblGrid>
                <a:gridCol w="3096344">
                  <a:extLst>
                    <a:ext uri="{9D8B030D-6E8A-4147-A177-3AD203B41FA5}">
                      <a16:colId xmlns:a16="http://schemas.microsoft.com/office/drawing/2014/main" val="1554420447"/>
                    </a:ext>
                  </a:extLst>
                </a:gridCol>
                <a:gridCol w="6840760">
                  <a:extLst>
                    <a:ext uri="{9D8B030D-6E8A-4147-A177-3AD203B41FA5}">
                      <a16:colId xmlns:a16="http://schemas.microsoft.com/office/drawing/2014/main" val="4142738261"/>
                    </a:ext>
                  </a:extLst>
                </a:gridCol>
                <a:gridCol w="6501024">
                  <a:extLst>
                    <a:ext uri="{9D8B030D-6E8A-4147-A177-3AD203B41FA5}">
                      <a16:colId xmlns:a16="http://schemas.microsoft.com/office/drawing/2014/main" val="3736573377"/>
                    </a:ext>
                  </a:extLst>
                </a:gridCol>
              </a:tblGrid>
              <a:tr h="1221216">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161714795"/>
                  </a:ext>
                </a:extLst>
              </a:tr>
              <a:tr h="1838111">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32653829"/>
                  </a:ext>
                </a:extLst>
              </a:tr>
              <a:tr h="1838111">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832638393"/>
                  </a:ext>
                </a:extLst>
              </a:tr>
              <a:tr h="230044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096726701"/>
                  </a:ext>
                </a:extLst>
              </a:tr>
            </a:tbl>
          </a:graphicData>
        </a:graphic>
      </p:graphicFrame>
      <p:sp>
        <p:nvSpPr>
          <p:cNvPr id="13" name="TextBox 12">
            <a:extLst>
              <a:ext uri="{FF2B5EF4-FFF2-40B4-BE49-F238E27FC236}">
                <a16:creationId xmlns:a16="http://schemas.microsoft.com/office/drawing/2014/main" id="{B57F0816-0701-4314-BB52-6790BFDD98EB}"/>
              </a:ext>
            </a:extLst>
          </p:cNvPr>
          <p:cNvSpPr txBox="1"/>
          <p:nvPr/>
        </p:nvSpPr>
        <p:spPr>
          <a:xfrm>
            <a:off x="592080" y="2473296"/>
            <a:ext cx="3960440" cy="769441"/>
          </a:xfrm>
          <a:prstGeom prst="rect">
            <a:avLst/>
          </a:prstGeom>
          <a:noFill/>
        </p:spPr>
        <p:txBody>
          <a:bodyPr wrap="square" rtlCol="0">
            <a:spAutoFit/>
          </a:bodyPr>
          <a:lstStyle/>
          <a:p>
            <a:r>
              <a:rPr lang="en-US" sz="4400" b="1">
                <a:solidFill>
                  <a:srgbClr val="00B050"/>
                </a:solidFill>
              </a:rPr>
              <a:t>Tiêu chí</a:t>
            </a:r>
          </a:p>
        </p:txBody>
      </p:sp>
      <p:sp>
        <p:nvSpPr>
          <p:cNvPr id="14" name="TextBox 13">
            <a:extLst>
              <a:ext uri="{FF2B5EF4-FFF2-40B4-BE49-F238E27FC236}">
                <a16:creationId xmlns:a16="http://schemas.microsoft.com/office/drawing/2014/main" id="{60C15EF8-48C6-4ECD-A918-5436E7E86C51}"/>
              </a:ext>
            </a:extLst>
          </p:cNvPr>
          <p:cNvSpPr txBox="1"/>
          <p:nvPr/>
        </p:nvSpPr>
        <p:spPr>
          <a:xfrm>
            <a:off x="477685" y="3629113"/>
            <a:ext cx="3960440" cy="1446550"/>
          </a:xfrm>
          <a:prstGeom prst="rect">
            <a:avLst/>
          </a:prstGeom>
          <a:noFill/>
        </p:spPr>
        <p:txBody>
          <a:bodyPr wrap="square" rtlCol="0">
            <a:spAutoFit/>
          </a:bodyPr>
          <a:lstStyle/>
          <a:p>
            <a:r>
              <a:rPr lang="en-US" sz="4400" b="1">
                <a:solidFill>
                  <a:srgbClr val="00B050"/>
                </a:solidFill>
              </a:rPr>
              <a:t>Điều kiện phát triển</a:t>
            </a:r>
          </a:p>
        </p:txBody>
      </p:sp>
      <p:sp>
        <p:nvSpPr>
          <p:cNvPr id="15" name="TextBox 14">
            <a:extLst>
              <a:ext uri="{FF2B5EF4-FFF2-40B4-BE49-F238E27FC236}">
                <a16:creationId xmlns:a16="http://schemas.microsoft.com/office/drawing/2014/main" id="{E2AB4126-78A3-4FF7-B058-0226625A8364}"/>
              </a:ext>
            </a:extLst>
          </p:cNvPr>
          <p:cNvSpPr txBox="1"/>
          <p:nvPr/>
        </p:nvSpPr>
        <p:spPr>
          <a:xfrm>
            <a:off x="592080" y="5604279"/>
            <a:ext cx="3960440" cy="769441"/>
          </a:xfrm>
          <a:prstGeom prst="rect">
            <a:avLst/>
          </a:prstGeom>
          <a:noFill/>
        </p:spPr>
        <p:txBody>
          <a:bodyPr wrap="square" rtlCol="0">
            <a:spAutoFit/>
          </a:bodyPr>
          <a:lstStyle/>
          <a:p>
            <a:r>
              <a:rPr lang="en-US" sz="4400" b="1">
                <a:solidFill>
                  <a:srgbClr val="00B050"/>
                </a:solidFill>
              </a:rPr>
              <a:t>Phân bố</a:t>
            </a:r>
          </a:p>
        </p:txBody>
      </p:sp>
      <p:sp>
        <p:nvSpPr>
          <p:cNvPr id="16" name="TextBox 15">
            <a:extLst>
              <a:ext uri="{FF2B5EF4-FFF2-40B4-BE49-F238E27FC236}">
                <a16:creationId xmlns:a16="http://schemas.microsoft.com/office/drawing/2014/main" id="{3BDA689A-2027-4F35-81CC-6655B5D41671}"/>
              </a:ext>
            </a:extLst>
          </p:cNvPr>
          <p:cNvSpPr txBox="1"/>
          <p:nvPr/>
        </p:nvSpPr>
        <p:spPr>
          <a:xfrm>
            <a:off x="639136" y="7426600"/>
            <a:ext cx="3960440" cy="1446550"/>
          </a:xfrm>
          <a:prstGeom prst="rect">
            <a:avLst/>
          </a:prstGeom>
          <a:noFill/>
        </p:spPr>
        <p:txBody>
          <a:bodyPr wrap="square" rtlCol="0">
            <a:spAutoFit/>
          </a:bodyPr>
          <a:lstStyle/>
          <a:p>
            <a:r>
              <a:rPr lang="en-US" sz="4400" b="1">
                <a:solidFill>
                  <a:srgbClr val="00B050"/>
                </a:solidFill>
              </a:rPr>
              <a:t>Đặc điểm rừng</a:t>
            </a:r>
          </a:p>
        </p:txBody>
      </p:sp>
      <p:sp>
        <p:nvSpPr>
          <p:cNvPr id="17" name="TextBox 16">
            <a:extLst>
              <a:ext uri="{FF2B5EF4-FFF2-40B4-BE49-F238E27FC236}">
                <a16:creationId xmlns:a16="http://schemas.microsoft.com/office/drawing/2014/main" id="{022E2805-8FE9-48C4-A10F-C66DB6EA8BBF}"/>
              </a:ext>
            </a:extLst>
          </p:cNvPr>
          <p:cNvSpPr txBox="1"/>
          <p:nvPr/>
        </p:nvSpPr>
        <p:spPr>
          <a:xfrm>
            <a:off x="4095244" y="2504099"/>
            <a:ext cx="5688632" cy="769441"/>
          </a:xfrm>
          <a:prstGeom prst="rect">
            <a:avLst/>
          </a:prstGeom>
          <a:noFill/>
        </p:spPr>
        <p:txBody>
          <a:bodyPr wrap="square" rtlCol="0">
            <a:spAutoFit/>
          </a:bodyPr>
          <a:lstStyle/>
          <a:p>
            <a:r>
              <a:rPr lang="en-US" sz="4400" b="1">
                <a:solidFill>
                  <a:srgbClr val="00B050"/>
                </a:solidFill>
              </a:rPr>
              <a:t>Rừng mưa nhiệt đới</a:t>
            </a:r>
          </a:p>
        </p:txBody>
      </p:sp>
      <p:sp>
        <p:nvSpPr>
          <p:cNvPr id="18" name="TextBox 17">
            <a:extLst>
              <a:ext uri="{FF2B5EF4-FFF2-40B4-BE49-F238E27FC236}">
                <a16:creationId xmlns:a16="http://schemas.microsoft.com/office/drawing/2014/main" id="{5DD4DE14-0A31-4F94-82CC-7860876C2459}"/>
              </a:ext>
            </a:extLst>
          </p:cNvPr>
          <p:cNvSpPr txBox="1"/>
          <p:nvPr/>
        </p:nvSpPr>
        <p:spPr>
          <a:xfrm>
            <a:off x="10137720" y="2504099"/>
            <a:ext cx="6913192" cy="769441"/>
          </a:xfrm>
          <a:prstGeom prst="rect">
            <a:avLst/>
          </a:prstGeom>
          <a:noFill/>
        </p:spPr>
        <p:txBody>
          <a:bodyPr wrap="square" rtlCol="0">
            <a:spAutoFit/>
          </a:bodyPr>
          <a:lstStyle/>
          <a:p>
            <a:r>
              <a:rPr lang="en-US" sz="4400" b="1">
                <a:solidFill>
                  <a:srgbClr val="00B050"/>
                </a:solidFill>
              </a:rPr>
              <a:t>Rừng nhiệt đới gió mùa</a:t>
            </a:r>
          </a:p>
        </p:txBody>
      </p:sp>
      <p:sp>
        <p:nvSpPr>
          <p:cNvPr id="19" name="TextBox 18">
            <a:extLst>
              <a:ext uri="{FF2B5EF4-FFF2-40B4-BE49-F238E27FC236}">
                <a16:creationId xmlns:a16="http://schemas.microsoft.com/office/drawing/2014/main" id="{EB6538EB-9ACA-4D16-9D5F-B683987ABDD6}"/>
              </a:ext>
            </a:extLst>
          </p:cNvPr>
          <p:cNvSpPr txBox="1"/>
          <p:nvPr/>
        </p:nvSpPr>
        <p:spPr>
          <a:xfrm>
            <a:off x="3716212" y="3517420"/>
            <a:ext cx="5999472" cy="1323439"/>
          </a:xfrm>
          <a:prstGeom prst="rect">
            <a:avLst/>
          </a:prstGeom>
          <a:noFill/>
        </p:spPr>
        <p:txBody>
          <a:bodyPr wrap="square" rtlCol="0">
            <a:spAutoFit/>
          </a:bodyPr>
          <a:lstStyle/>
          <a:p>
            <a:pPr algn="ctr"/>
            <a:r>
              <a:rPr lang="en-US" sz="4000">
                <a:solidFill>
                  <a:srgbClr val="00B050"/>
                </a:solidFill>
              </a:rPr>
              <a:t>Nơi có mưa nhiều quanh năm</a:t>
            </a:r>
            <a:endParaRPr lang="en-US" sz="4000" b="1">
              <a:solidFill>
                <a:srgbClr val="00B050"/>
              </a:solidFill>
            </a:endParaRPr>
          </a:p>
        </p:txBody>
      </p:sp>
      <p:sp>
        <p:nvSpPr>
          <p:cNvPr id="20" name="TextBox 19">
            <a:extLst>
              <a:ext uri="{FF2B5EF4-FFF2-40B4-BE49-F238E27FC236}">
                <a16:creationId xmlns:a16="http://schemas.microsoft.com/office/drawing/2014/main" id="{13BB88BE-EC7A-4C8D-A685-C2C708B92DAB}"/>
              </a:ext>
            </a:extLst>
          </p:cNvPr>
          <p:cNvSpPr txBox="1"/>
          <p:nvPr/>
        </p:nvSpPr>
        <p:spPr>
          <a:xfrm>
            <a:off x="10086788" y="3629113"/>
            <a:ext cx="5999472" cy="1323439"/>
          </a:xfrm>
          <a:prstGeom prst="rect">
            <a:avLst/>
          </a:prstGeom>
          <a:noFill/>
        </p:spPr>
        <p:txBody>
          <a:bodyPr wrap="square" rtlCol="0">
            <a:spAutoFit/>
          </a:bodyPr>
          <a:lstStyle/>
          <a:p>
            <a:pPr algn="ctr"/>
            <a:r>
              <a:rPr lang="en-US" sz="4000">
                <a:solidFill>
                  <a:srgbClr val="00B050"/>
                </a:solidFill>
              </a:rPr>
              <a:t>Nơi có một mùa mưa và một mùa khô rõ rệt</a:t>
            </a:r>
            <a:endParaRPr lang="en-US" sz="4000" b="1">
              <a:solidFill>
                <a:srgbClr val="00B050"/>
              </a:solidFill>
            </a:endParaRPr>
          </a:p>
        </p:txBody>
      </p:sp>
      <p:sp>
        <p:nvSpPr>
          <p:cNvPr id="21" name="TextBox 20">
            <a:extLst>
              <a:ext uri="{FF2B5EF4-FFF2-40B4-BE49-F238E27FC236}">
                <a16:creationId xmlns:a16="http://schemas.microsoft.com/office/drawing/2014/main" id="{9D171367-F66B-4698-9DC9-3FB0194E2874}"/>
              </a:ext>
            </a:extLst>
          </p:cNvPr>
          <p:cNvSpPr txBox="1"/>
          <p:nvPr/>
        </p:nvSpPr>
        <p:spPr>
          <a:xfrm>
            <a:off x="3249850" y="5207850"/>
            <a:ext cx="7161096" cy="1938992"/>
          </a:xfrm>
          <a:prstGeom prst="rect">
            <a:avLst/>
          </a:prstGeom>
          <a:noFill/>
        </p:spPr>
        <p:txBody>
          <a:bodyPr wrap="square" rtlCol="0">
            <a:spAutoFit/>
          </a:bodyPr>
          <a:lstStyle/>
          <a:p>
            <a:pPr algn="ctr"/>
            <a:r>
              <a:rPr lang="en-US" sz="4000">
                <a:solidFill>
                  <a:srgbClr val="00B050"/>
                </a:solidFill>
              </a:rPr>
              <a:t>Lưu vực sông A-ma-dôn (Nam Mỹ), Công-gô (châu Phi) và một phần Đông Nam Á</a:t>
            </a:r>
            <a:endParaRPr lang="en-US" sz="4000" b="1">
              <a:solidFill>
                <a:srgbClr val="00B050"/>
              </a:solidFill>
            </a:endParaRPr>
          </a:p>
        </p:txBody>
      </p:sp>
      <p:sp>
        <p:nvSpPr>
          <p:cNvPr id="22" name="TextBox 21">
            <a:extLst>
              <a:ext uri="{FF2B5EF4-FFF2-40B4-BE49-F238E27FC236}">
                <a16:creationId xmlns:a16="http://schemas.microsoft.com/office/drawing/2014/main" id="{D3B642FA-CCB9-4E1E-9AAC-990AA2BFB92C}"/>
              </a:ext>
            </a:extLst>
          </p:cNvPr>
          <p:cNvSpPr txBox="1"/>
          <p:nvPr/>
        </p:nvSpPr>
        <p:spPr>
          <a:xfrm>
            <a:off x="10022345" y="5803387"/>
            <a:ext cx="7161096" cy="707886"/>
          </a:xfrm>
          <a:prstGeom prst="rect">
            <a:avLst/>
          </a:prstGeom>
          <a:noFill/>
        </p:spPr>
        <p:txBody>
          <a:bodyPr wrap="square" rtlCol="0">
            <a:spAutoFit/>
          </a:bodyPr>
          <a:lstStyle/>
          <a:p>
            <a:pPr algn="ctr"/>
            <a:r>
              <a:rPr lang="en-US" sz="4000">
                <a:solidFill>
                  <a:srgbClr val="00B050"/>
                </a:solidFill>
              </a:rPr>
              <a:t>Đông Nam Á, Đông Ấn Độ,...</a:t>
            </a:r>
            <a:endParaRPr lang="en-US" sz="4000" b="1">
              <a:solidFill>
                <a:srgbClr val="00B050"/>
              </a:solidFill>
            </a:endParaRPr>
          </a:p>
        </p:txBody>
      </p:sp>
      <p:sp>
        <p:nvSpPr>
          <p:cNvPr id="23" name="TextBox 22">
            <a:extLst>
              <a:ext uri="{FF2B5EF4-FFF2-40B4-BE49-F238E27FC236}">
                <a16:creationId xmlns:a16="http://schemas.microsoft.com/office/drawing/2014/main" id="{7ACF8E47-B218-4FEC-ABFC-5E59B0482704}"/>
              </a:ext>
            </a:extLst>
          </p:cNvPr>
          <p:cNvSpPr txBox="1"/>
          <p:nvPr/>
        </p:nvSpPr>
        <p:spPr>
          <a:xfrm>
            <a:off x="3249850" y="7742305"/>
            <a:ext cx="7161096" cy="707886"/>
          </a:xfrm>
          <a:prstGeom prst="rect">
            <a:avLst/>
          </a:prstGeom>
          <a:noFill/>
        </p:spPr>
        <p:txBody>
          <a:bodyPr wrap="square" rtlCol="0">
            <a:spAutoFit/>
          </a:bodyPr>
          <a:lstStyle/>
          <a:p>
            <a:pPr algn="ctr"/>
            <a:r>
              <a:rPr lang="en-US" sz="4000">
                <a:solidFill>
                  <a:srgbClr val="00B050"/>
                </a:solidFill>
              </a:rPr>
              <a:t>Rừng rậm rạp, có 4-5 tầng</a:t>
            </a:r>
            <a:endParaRPr lang="en-US" sz="4000" b="1">
              <a:solidFill>
                <a:srgbClr val="00B050"/>
              </a:solidFill>
            </a:endParaRPr>
          </a:p>
        </p:txBody>
      </p:sp>
      <p:sp>
        <p:nvSpPr>
          <p:cNvPr id="24" name="TextBox 23">
            <a:extLst>
              <a:ext uri="{FF2B5EF4-FFF2-40B4-BE49-F238E27FC236}">
                <a16:creationId xmlns:a16="http://schemas.microsoft.com/office/drawing/2014/main" id="{B48BB452-DC42-4D03-B5F9-80664E9B42F4}"/>
              </a:ext>
            </a:extLst>
          </p:cNvPr>
          <p:cNvSpPr txBox="1"/>
          <p:nvPr/>
        </p:nvSpPr>
        <p:spPr>
          <a:xfrm>
            <a:off x="9885480" y="7327262"/>
            <a:ext cx="7161096" cy="1938992"/>
          </a:xfrm>
          <a:prstGeom prst="rect">
            <a:avLst/>
          </a:prstGeom>
          <a:noFill/>
        </p:spPr>
        <p:txBody>
          <a:bodyPr wrap="square" rtlCol="0">
            <a:spAutoFit/>
          </a:bodyPr>
          <a:lstStyle/>
          <a:p>
            <a:pPr algn="ctr"/>
            <a:r>
              <a:rPr lang="en-US" sz="4000">
                <a:solidFill>
                  <a:srgbClr val="00B050"/>
                </a:solidFill>
              </a:rPr>
              <a:t>Cây rụng lá vào mùa khô.</a:t>
            </a:r>
          </a:p>
          <a:p>
            <a:pPr algn="ctr"/>
            <a:r>
              <a:rPr lang="en-US" sz="4000">
                <a:solidFill>
                  <a:srgbClr val="00B050"/>
                </a:solidFill>
              </a:rPr>
              <a:t> Cây thấp hơn và ít tầng hơn</a:t>
            </a:r>
          </a:p>
          <a:p>
            <a:pPr algn="ctr"/>
            <a:r>
              <a:rPr lang="en-US" sz="4000">
                <a:solidFill>
                  <a:srgbClr val="00B050"/>
                </a:solidFill>
              </a:rPr>
              <a:t> ở rừng mưa nhiệt đới.</a:t>
            </a:r>
            <a:endParaRPr lang="en-US" sz="4000" b="1">
              <a:solidFill>
                <a:srgbClr val="00B050"/>
              </a:solidFill>
            </a:endParaRPr>
          </a:p>
        </p:txBody>
      </p:sp>
    </p:spTree>
    <p:extLst>
      <p:ext uri="{BB962C8B-B14F-4D97-AF65-F5344CB8AC3E}">
        <p14:creationId xmlns:p14="http://schemas.microsoft.com/office/powerpoint/2010/main" val="2523208934"/>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wipe(left)">
                                      <p:cBhvr>
                                        <p:cTn id="41" dur="500"/>
                                        <p:tgtEl>
                                          <p:spTgt spid="2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left)">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left)">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7F57857-EAEE-4CD1-8EDF-D6B60AE2C53B}"/>
              </a:ext>
            </a:extLst>
          </p:cNvPr>
          <p:cNvSpPr/>
          <p:nvPr/>
        </p:nvSpPr>
        <p:spPr>
          <a:xfrm>
            <a:off x="828304" y="273398"/>
            <a:ext cx="7056784" cy="88426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D8F4D57-DEF7-4D7D-938A-B71864075777}"/>
              </a:ext>
            </a:extLst>
          </p:cNvPr>
          <p:cNvSpPr/>
          <p:nvPr/>
        </p:nvSpPr>
        <p:spPr>
          <a:xfrm>
            <a:off x="159929" y="176986"/>
            <a:ext cx="1189376" cy="1176869"/>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1</a:t>
            </a:r>
            <a:endParaRPr lang="en-US" sz="6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8639B4E-75C7-49B5-AB04-ADDC323E8177}"/>
              </a:ext>
            </a:extLst>
          </p:cNvPr>
          <p:cNvSpPr txBox="1"/>
          <p:nvPr/>
        </p:nvSpPr>
        <p:spPr>
          <a:xfrm>
            <a:off x="1525336" y="402005"/>
            <a:ext cx="7475861" cy="707886"/>
          </a:xfrm>
          <a:prstGeom prst="rect">
            <a:avLst/>
          </a:prstGeom>
          <a:noFill/>
        </p:spPr>
        <p:txBody>
          <a:bodyPr wrap="square" rtlCol="0">
            <a:spAutoFit/>
          </a:bodyPr>
          <a:lstStyle/>
          <a:p>
            <a:r>
              <a:rPr lang="en-US" sz="4000" b="1">
                <a:solidFill>
                  <a:schemeClr val="bg1"/>
                </a:solidFill>
                <a:cs typeface="Arial" panose="020B0604020202020204" pitchFamily="34" charset="0"/>
              </a:rPr>
              <a:t>Đặc điểm rừng nhiệt đới</a:t>
            </a:r>
            <a:endParaRPr lang="en-US" sz="4000" b="1">
              <a:solidFill>
                <a:schemeClr val="bg1"/>
              </a:solidFill>
              <a:latin typeface="Arial" panose="020B0604020202020204" pitchFamily="34" charset="0"/>
              <a:cs typeface="Arial" panose="020B0604020202020204" pitchFamily="34" charset="0"/>
            </a:endParaRPr>
          </a:p>
        </p:txBody>
      </p:sp>
      <p:pic>
        <p:nvPicPr>
          <p:cNvPr id="6" name="Picture 5" descr="book9">
            <a:extLst>
              <a:ext uri="{FF2B5EF4-FFF2-40B4-BE49-F238E27FC236}">
                <a16:creationId xmlns:a16="http://schemas.microsoft.com/office/drawing/2014/main" id="{6A4AC00A-45C3-4DDD-B8D8-F90E292D873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4617" y="2119485"/>
            <a:ext cx="921240" cy="50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79874438-B31F-4496-B42A-7B296709FE02}"/>
              </a:ext>
            </a:extLst>
          </p:cNvPr>
          <p:cNvSpPr/>
          <p:nvPr/>
        </p:nvSpPr>
        <p:spPr>
          <a:xfrm>
            <a:off x="1115857" y="2870748"/>
            <a:ext cx="15121680" cy="3416320"/>
          </a:xfrm>
          <a:prstGeom prst="rect">
            <a:avLst/>
          </a:prstGeom>
        </p:spPr>
        <p:txBody>
          <a:bodyPr wrap="square">
            <a:spAutoFit/>
          </a:bodyPr>
          <a:lstStyle/>
          <a:p>
            <a:pPr marL="857250" indent="-857250" algn="just">
              <a:buFontTx/>
              <a:buChar char="-"/>
            </a:pPr>
            <a:r>
              <a:rPr lang="en-US" sz="7200">
                <a:solidFill>
                  <a:srgbClr val="0070C0"/>
                </a:solidFill>
              </a:rPr>
              <a:t>Phân loại : Gồm 2 kiểu chính:    </a:t>
            </a:r>
          </a:p>
          <a:p>
            <a:pPr algn="just"/>
            <a:r>
              <a:rPr lang="en-US" sz="7200">
                <a:solidFill>
                  <a:srgbClr val="0070C0"/>
                </a:solidFill>
              </a:rPr>
              <a:t>   + Rừng mưa nhiệt đới	</a:t>
            </a:r>
          </a:p>
          <a:p>
            <a:pPr algn="just"/>
            <a:r>
              <a:rPr lang="en-US" sz="7200">
                <a:solidFill>
                  <a:srgbClr val="0070C0"/>
                </a:solidFill>
              </a:rPr>
              <a:t>   + Rừng nhiệt đới gió mùa</a:t>
            </a:r>
            <a:endParaRPr lang="en-US" sz="7200">
              <a:solidFill>
                <a:srgbClr val="0070C0"/>
              </a:solidFill>
              <a:latin typeface="+mj-lt"/>
            </a:endParaRPr>
          </a:p>
        </p:txBody>
      </p:sp>
    </p:spTree>
    <p:extLst>
      <p:ext uri="{BB962C8B-B14F-4D97-AF65-F5344CB8AC3E}">
        <p14:creationId xmlns:p14="http://schemas.microsoft.com/office/powerpoint/2010/main" val="2369640151"/>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6778288" cy="94757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7" name="图片 37896" descr="1-26"/>
          <p:cNvPicPr>
            <a:picLocks noChangeAspect="1"/>
          </p:cNvPicPr>
          <p:nvPr/>
        </p:nvPicPr>
        <p:blipFill>
          <a:blip r:embed="rId3"/>
          <a:stretch>
            <a:fillRect/>
          </a:stretch>
        </p:blipFill>
        <p:spPr>
          <a:xfrm>
            <a:off x="1044328" y="3101975"/>
            <a:ext cx="6516687" cy="4876800"/>
          </a:xfrm>
          <a:prstGeom prst="rect">
            <a:avLst/>
          </a:prstGeom>
          <a:noFill/>
          <a:ln w="9525">
            <a:noFill/>
          </a:ln>
        </p:spPr>
      </p:pic>
      <p:pic>
        <p:nvPicPr>
          <p:cNvPr id="37894" name="图片 37893" descr="1-28"/>
          <p:cNvPicPr>
            <a:picLocks noChangeAspect="1"/>
          </p:cNvPicPr>
          <p:nvPr/>
        </p:nvPicPr>
        <p:blipFill>
          <a:blip r:embed="rId4"/>
          <a:stretch>
            <a:fillRect/>
          </a:stretch>
        </p:blipFill>
        <p:spPr>
          <a:xfrm>
            <a:off x="-210344" y="5026025"/>
            <a:ext cx="4383087" cy="3962400"/>
          </a:xfrm>
          <a:prstGeom prst="rect">
            <a:avLst/>
          </a:prstGeom>
          <a:noFill/>
          <a:ln w="9525">
            <a:noFill/>
          </a:ln>
        </p:spPr>
      </p:pic>
      <p:pic>
        <p:nvPicPr>
          <p:cNvPr id="37895" name="图片 378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856" y="965200"/>
            <a:ext cx="10981432" cy="8128362"/>
          </a:xfrm>
          <a:prstGeom prst="rect">
            <a:avLst/>
          </a:prstGeom>
          <a:noFill/>
          <a:ln w="9525">
            <a:noFill/>
          </a:ln>
        </p:spPr>
      </p:pic>
      <p:pic>
        <p:nvPicPr>
          <p:cNvPr id="37896" name="图片 37895" descr="1-27"/>
          <p:cNvPicPr>
            <a:picLocks noChangeAspect="1"/>
          </p:cNvPicPr>
          <p:nvPr/>
        </p:nvPicPr>
        <p:blipFill>
          <a:blip r:embed="rId6"/>
          <a:stretch>
            <a:fillRect/>
          </a:stretch>
        </p:blipFill>
        <p:spPr>
          <a:xfrm>
            <a:off x="1981200" y="920750"/>
            <a:ext cx="4114800" cy="3657600"/>
          </a:xfrm>
          <a:prstGeom prst="rect">
            <a:avLst/>
          </a:prstGeom>
          <a:noFill/>
          <a:ln w="9525">
            <a:noFill/>
          </a:ln>
        </p:spPr>
      </p:pic>
      <p:sp>
        <p:nvSpPr>
          <p:cNvPr id="6" name="矩形 5"/>
          <p:cNvSpPr/>
          <p:nvPr/>
        </p:nvSpPr>
        <p:spPr>
          <a:xfrm>
            <a:off x="8605343" y="3860731"/>
            <a:ext cx="5171551" cy="1754326"/>
          </a:xfrm>
          <a:prstGeom prst="rect">
            <a:avLst/>
          </a:prstGeom>
        </p:spPr>
        <p:txBody>
          <a:bodyPr wrap="square">
            <a:spAutoFit/>
          </a:bodyPr>
          <a:lstStyle/>
          <a:p>
            <a:pPr algn="ctr"/>
            <a:r>
              <a:rPr lang="en-US" altLang="zh-CN" sz="5400" b="1" dirty="0" err="1">
                <a:solidFill>
                  <a:srgbClr val="0070C0"/>
                </a:solidFill>
                <a:latin typeface="Arial-Rounded" pitchFamily="34" charset="0"/>
                <a:ea typeface="Arial-Rounded" pitchFamily="34" charset="0"/>
                <a:cs typeface="Arial-Rounded" pitchFamily="34" charset="0"/>
              </a:rPr>
              <a:t>Trò</a:t>
            </a:r>
            <a:r>
              <a:rPr lang="en-US" altLang="zh-CN" sz="5400" b="1" dirty="0">
                <a:solidFill>
                  <a:srgbClr val="0070C0"/>
                </a:solidFill>
                <a:latin typeface="Arial-Rounded" pitchFamily="34" charset="0"/>
                <a:ea typeface="Arial-Rounded" pitchFamily="34" charset="0"/>
                <a:cs typeface="Arial-Rounded" pitchFamily="34" charset="0"/>
              </a:rPr>
              <a:t> </a:t>
            </a:r>
            <a:r>
              <a:rPr lang="en-US" altLang="zh-CN" sz="5400" b="1" dirty="0" err="1">
                <a:solidFill>
                  <a:srgbClr val="0070C0"/>
                </a:solidFill>
                <a:latin typeface="Arial-Rounded" pitchFamily="34" charset="0"/>
                <a:ea typeface="Arial-Rounded" pitchFamily="34" charset="0"/>
                <a:cs typeface="Arial-Rounded" pitchFamily="34" charset="0"/>
              </a:rPr>
              <a:t>chơi</a:t>
            </a:r>
            <a:endParaRPr lang="en-US" altLang="zh-CN" sz="5400" b="1" dirty="0">
              <a:solidFill>
                <a:srgbClr val="0070C0"/>
              </a:solidFill>
              <a:latin typeface="Arial-Rounded" pitchFamily="34" charset="0"/>
              <a:ea typeface="Arial-Rounded" pitchFamily="34" charset="0"/>
              <a:cs typeface="Arial-Rounded" pitchFamily="34" charset="0"/>
            </a:endParaRPr>
          </a:p>
          <a:p>
            <a:pPr algn="ctr"/>
            <a:r>
              <a:rPr lang="en-US" altLang="zh-CN" sz="5400" b="1" dirty="0">
                <a:solidFill>
                  <a:srgbClr val="0070C0"/>
                </a:solidFill>
                <a:latin typeface="Arial-Rounded" pitchFamily="34" charset="0"/>
                <a:ea typeface="Arial-Rounded" pitchFamily="34" charset="0"/>
                <a:cs typeface="Arial-Rounded" pitchFamily="34" charset="0"/>
              </a:rPr>
              <a:t>LẬT MẢNH GHÉP</a:t>
            </a:r>
            <a:endParaRPr lang="zh-CN" altLang="en-US" sz="5400" b="1" dirty="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646436744"/>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7895"/>
                                        </p:tgtEl>
                                        <p:attrNameLst>
                                          <p:attrName>style.visibility</p:attrName>
                                        </p:attrNameLst>
                                      </p:cBhvr>
                                      <p:to>
                                        <p:strVal val="visible"/>
                                      </p:to>
                                    </p:set>
                                    <p:anim calcmode="lin" valueType="num">
                                      <p:cBhvr>
                                        <p:cTn id="13" dur="500" fill="hold"/>
                                        <p:tgtEl>
                                          <p:spTgt spid="37895"/>
                                        </p:tgtEl>
                                        <p:attrNameLst>
                                          <p:attrName>ppt_w</p:attrName>
                                        </p:attrNameLst>
                                      </p:cBhvr>
                                      <p:tavLst>
                                        <p:tav tm="0">
                                          <p:val>
                                            <p:fltVal val="0"/>
                                          </p:val>
                                        </p:tav>
                                        <p:tav tm="100000">
                                          <p:val>
                                            <p:strVal val="#ppt_w"/>
                                          </p:val>
                                        </p:tav>
                                      </p:tavLst>
                                    </p:anim>
                                    <p:anim calcmode="lin" valueType="num">
                                      <p:cBhvr>
                                        <p:cTn id="14" dur="500" fill="hold"/>
                                        <p:tgtEl>
                                          <p:spTgt spid="37895"/>
                                        </p:tgtEl>
                                        <p:attrNameLst>
                                          <p:attrName>ppt_h</p:attrName>
                                        </p:attrNameLst>
                                      </p:cBhvr>
                                      <p:tavLst>
                                        <p:tav tm="0">
                                          <p:val>
                                            <p:fltVal val="0"/>
                                          </p:val>
                                        </p:tav>
                                        <p:tav tm="100000">
                                          <p:val>
                                            <p:strVal val="#ppt_h"/>
                                          </p:val>
                                        </p:tav>
                                      </p:tavLst>
                                    </p:anim>
                                    <p:animEffect transition="in" filter="fade">
                                      <p:cBhvr>
                                        <p:cTn id="15" dur="500"/>
                                        <p:tgtEl>
                                          <p:spTgt spid="37895"/>
                                        </p:tgtEl>
                                      </p:cBhvr>
                                    </p:animEffect>
                                  </p:childTnLst>
                                </p:cTn>
                              </p:par>
                            </p:childTnLst>
                          </p:cTn>
                        </p:par>
                        <p:par>
                          <p:cTn id="16" fill="hold">
                            <p:stCondLst>
                              <p:cond delay="1000"/>
                            </p:stCondLst>
                            <p:childTnLst>
                              <p:par>
                                <p:cTn id="17" presetID="16" presetClass="entr" presetSubtype="37" fill="hold" nodeType="afterEffect">
                                  <p:stCondLst>
                                    <p:cond delay="0"/>
                                  </p:stCondLst>
                                  <p:childTnLst>
                                    <p:set>
                                      <p:cBhvr>
                                        <p:cTn id="18" dur="1" fill="hold">
                                          <p:stCondLst>
                                            <p:cond delay="0"/>
                                          </p:stCondLst>
                                        </p:cTn>
                                        <p:tgtEl>
                                          <p:spTgt spid="37897"/>
                                        </p:tgtEl>
                                        <p:attrNameLst>
                                          <p:attrName>style.visibility</p:attrName>
                                        </p:attrNameLst>
                                      </p:cBhvr>
                                      <p:to>
                                        <p:strVal val="visible"/>
                                      </p:to>
                                    </p:set>
                                    <p:animEffect transition="in" filter="barn(outVertical)">
                                      <p:cBhvr>
                                        <p:cTn id="19" dur="500"/>
                                        <p:tgtEl>
                                          <p:spTgt spid="37897"/>
                                        </p:tgtEl>
                                      </p:cBhvr>
                                    </p:animEffect>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37896"/>
                                        </p:tgtEl>
                                        <p:attrNameLst>
                                          <p:attrName>style.visibility</p:attrName>
                                        </p:attrNameLst>
                                      </p:cBhvr>
                                      <p:to>
                                        <p:strVal val="visible"/>
                                      </p:to>
                                    </p:set>
                                    <p:animEffect transition="in" filter="fade">
                                      <p:cBhvr>
                                        <p:cTn id="23" dur="1000"/>
                                        <p:tgtEl>
                                          <p:spTgt spid="37896"/>
                                        </p:tgtEl>
                                      </p:cBhvr>
                                    </p:animEffect>
                                    <p:anim calcmode="lin" valueType="num">
                                      <p:cBhvr>
                                        <p:cTn id="24" dur="1000" fill="hold"/>
                                        <p:tgtEl>
                                          <p:spTgt spid="37896"/>
                                        </p:tgtEl>
                                        <p:attrNameLst>
                                          <p:attrName>ppt_x</p:attrName>
                                        </p:attrNameLst>
                                      </p:cBhvr>
                                      <p:tavLst>
                                        <p:tav tm="0">
                                          <p:val>
                                            <p:strVal val="#ppt_x"/>
                                          </p:val>
                                        </p:tav>
                                        <p:tav tm="100000">
                                          <p:val>
                                            <p:strVal val="#ppt_x"/>
                                          </p:val>
                                        </p:tav>
                                      </p:tavLst>
                                    </p:anim>
                                    <p:anim calcmode="lin" valueType="num">
                                      <p:cBhvr>
                                        <p:cTn id="25" dur="1000" fill="hold"/>
                                        <p:tgtEl>
                                          <p:spTgt spid="37896"/>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42712"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639B4E-75C7-49B5-AB04-ADDC323E8177}"/>
              </a:ext>
            </a:extLst>
          </p:cNvPr>
          <p:cNvSpPr txBox="1"/>
          <p:nvPr/>
        </p:nvSpPr>
        <p:spPr>
          <a:xfrm>
            <a:off x="1525336" y="402005"/>
            <a:ext cx="7475861" cy="584775"/>
          </a:xfrm>
          <a:prstGeom prst="rect">
            <a:avLst/>
          </a:prstGeom>
          <a:noFill/>
        </p:spPr>
        <p:txBody>
          <a:bodyPr wrap="square" rtlCol="0">
            <a:spAutoFit/>
          </a:bodyPr>
          <a:lstStyle/>
          <a:p>
            <a:r>
              <a:rPr lang="en-US" sz="3200" b="1">
                <a:solidFill>
                  <a:schemeClr val="bg1"/>
                </a:solidFill>
                <a:cs typeface="Arial" panose="020B0604020202020204" pitchFamily="34" charset="0"/>
              </a:rPr>
              <a:t>Đặc điểm rừng nhiệt đới</a:t>
            </a:r>
            <a:endParaRPr lang="en-US" sz="3200" b="1">
              <a:solidFill>
                <a:schemeClr val="bg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FC5066CF-0430-4855-B36F-7BF5ED12CE7A}"/>
              </a:ext>
            </a:extLst>
          </p:cNvPr>
          <p:cNvSpPr/>
          <p:nvPr/>
        </p:nvSpPr>
        <p:spPr>
          <a:xfrm>
            <a:off x="1044328" y="249477"/>
            <a:ext cx="7056784" cy="88426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B4FEE48-2CD0-47F9-B5E3-D4019B59C73D}"/>
              </a:ext>
            </a:extLst>
          </p:cNvPr>
          <p:cNvSpPr/>
          <p:nvPr/>
        </p:nvSpPr>
        <p:spPr>
          <a:xfrm>
            <a:off x="205904" y="96760"/>
            <a:ext cx="1197341" cy="1184750"/>
          </a:xfrm>
          <a:prstGeom prst="ellipse">
            <a:avLst/>
          </a:prstGeom>
          <a:solidFill>
            <a:srgbClr val="7030A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2</a:t>
            </a:r>
            <a:endParaRPr lang="en-US" sz="6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F1E03D9-9CA1-4297-85B1-A886B55D0E42}"/>
              </a:ext>
            </a:extLst>
          </p:cNvPr>
          <p:cNvSpPr txBox="1"/>
          <p:nvPr/>
        </p:nvSpPr>
        <p:spPr>
          <a:xfrm>
            <a:off x="1794868" y="387164"/>
            <a:ext cx="10511574"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Bảo vệ rừng nhiệt đới</a:t>
            </a:r>
          </a:p>
        </p:txBody>
      </p:sp>
      <p:sp>
        <p:nvSpPr>
          <p:cNvPr id="3" name="Rectangle: Rounded Corners 2">
            <a:extLst>
              <a:ext uri="{FF2B5EF4-FFF2-40B4-BE49-F238E27FC236}">
                <a16:creationId xmlns:a16="http://schemas.microsoft.com/office/drawing/2014/main" id="{5BF4B3D2-9187-4D6F-9437-16B7461EDF9A}"/>
              </a:ext>
            </a:extLst>
          </p:cNvPr>
          <p:cNvSpPr/>
          <p:nvPr/>
        </p:nvSpPr>
        <p:spPr>
          <a:xfrm>
            <a:off x="220256" y="2950090"/>
            <a:ext cx="16176128" cy="5079672"/>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E6881FF-B727-42E8-B124-2F5E6251078D}"/>
              </a:ext>
            </a:extLst>
          </p:cNvPr>
          <p:cNvSpPr/>
          <p:nvPr/>
        </p:nvSpPr>
        <p:spPr>
          <a:xfrm>
            <a:off x="4860752" y="1552349"/>
            <a:ext cx="5934190" cy="1230662"/>
          </a:xfrm>
          <a:prstGeom prst="roundRect">
            <a:avLst/>
          </a:prstGeom>
          <a:solidFill>
            <a:srgbClr val="F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70C0"/>
                </a:solidFill>
                <a:latin typeface="Arial" panose="020B0604020202020204" pitchFamily="34" charset="0"/>
                <a:cs typeface="Arial" panose="020B0604020202020204" pitchFamily="34" charset="0"/>
              </a:rPr>
              <a:t>THẢO LUẬN NHÓM 4</a:t>
            </a:r>
          </a:p>
        </p:txBody>
      </p:sp>
      <p:sp>
        <p:nvSpPr>
          <p:cNvPr id="11" name="TextBox 10">
            <a:extLst>
              <a:ext uri="{FF2B5EF4-FFF2-40B4-BE49-F238E27FC236}">
                <a16:creationId xmlns:a16="http://schemas.microsoft.com/office/drawing/2014/main" id="{3EB00006-4186-4449-A674-45218849DA14}"/>
              </a:ext>
            </a:extLst>
          </p:cNvPr>
          <p:cNvSpPr txBox="1"/>
          <p:nvPr/>
        </p:nvSpPr>
        <p:spPr>
          <a:xfrm>
            <a:off x="900297" y="3801965"/>
            <a:ext cx="16201800" cy="5262979"/>
          </a:xfrm>
          <a:prstGeom prst="rect">
            <a:avLst/>
          </a:prstGeom>
          <a:noFill/>
        </p:spPr>
        <p:txBody>
          <a:bodyPr wrap="square" rtlCol="0">
            <a:spAutoFit/>
          </a:bodyPr>
          <a:lstStyle/>
          <a:p>
            <a:pPr marL="857250" indent="-857250">
              <a:buFont typeface="Wingdings" panose="05000000000000000000" pitchFamily="2" charset="2"/>
              <a:buChar char="Ø"/>
            </a:pPr>
            <a:r>
              <a:rPr lang="en-US" sz="7200" b="1">
                <a:solidFill>
                  <a:srgbClr val="FF0000"/>
                </a:solidFill>
              </a:rPr>
              <a:t>Vai trò của rừng  nhiệt đới?</a:t>
            </a:r>
          </a:p>
          <a:p>
            <a:pPr marL="857250" indent="-857250">
              <a:buFont typeface="Wingdings" panose="05000000000000000000" pitchFamily="2" charset="2"/>
              <a:buChar char="Ø"/>
            </a:pPr>
            <a:r>
              <a:rPr lang="en-US" sz="7200" b="1">
                <a:solidFill>
                  <a:srgbClr val="FF0000"/>
                </a:solidFill>
              </a:rPr>
              <a:t>Thực trạng và nguyên nhân?</a:t>
            </a:r>
          </a:p>
          <a:p>
            <a:pPr marL="857250" indent="-857250">
              <a:buFont typeface="Wingdings" panose="05000000000000000000" pitchFamily="2" charset="2"/>
              <a:buChar char="Ø"/>
            </a:pPr>
            <a:r>
              <a:rPr lang="en-US" sz="7200" b="1">
                <a:solidFill>
                  <a:srgbClr val="FF0000"/>
                </a:solidFill>
              </a:rPr>
              <a:t>Gải pháp bảo vệ tài nguyên rừng</a:t>
            </a:r>
          </a:p>
          <a:p>
            <a:endParaRPr lang="en-US" sz="6000" b="1">
              <a:solidFill>
                <a:srgbClr val="FF0000"/>
              </a:solidFill>
            </a:endParaRPr>
          </a:p>
          <a:p>
            <a:pPr algn="ctr"/>
            <a:endParaRPr lang="en-US" sz="6000" b="1">
              <a:solidFill>
                <a:srgbClr val="FF0000"/>
              </a:solidFill>
            </a:endParaRPr>
          </a:p>
        </p:txBody>
      </p:sp>
      <p:pic>
        <p:nvPicPr>
          <p:cNvPr id="9" name="Picture 8" descr="A picture containing text, clipart&#10;&#10;Description automatically generated">
            <a:extLst>
              <a:ext uri="{FF2B5EF4-FFF2-40B4-BE49-F238E27FC236}">
                <a16:creationId xmlns:a16="http://schemas.microsoft.com/office/drawing/2014/main" id="{3D915D45-6A86-4F01-8C2B-1BFCE9B5ACFA}"/>
              </a:ext>
            </a:extLst>
          </p:cNvPr>
          <p:cNvPicPr>
            <a:picLocks noChangeAspect="1"/>
          </p:cNvPicPr>
          <p:nvPr/>
        </p:nvPicPr>
        <p:blipFill rotWithShape="1">
          <a:blip r:embed="rId3">
            <a:extLst>
              <a:ext uri="{28A0092B-C50C-407E-A947-70E740481C1C}">
                <a14:useLocalDpi xmlns:a14="http://schemas.microsoft.com/office/drawing/2010/main" val="0"/>
              </a:ext>
            </a:extLst>
          </a:blip>
          <a:srcRect b="11159"/>
          <a:stretch/>
        </p:blipFill>
        <p:spPr>
          <a:xfrm>
            <a:off x="11269464" y="1134551"/>
            <a:ext cx="3069580" cy="1776851"/>
          </a:xfrm>
          <a:prstGeom prst="rect">
            <a:avLst/>
          </a:prstGeom>
        </p:spPr>
      </p:pic>
    </p:spTree>
    <p:extLst>
      <p:ext uri="{BB962C8B-B14F-4D97-AF65-F5344CB8AC3E}">
        <p14:creationId xmlns:p14="http://schemas.microsoft.com/office/powerpoint/2010/main" val="2996032355"/>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10" presetClass="exit" presetSubtype="0" fill="hold" grpId="1"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1" grpId="0"/>
      <p:bldP spid="11"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639B4E-75C7-49B5-AB04-ADDC323E8177}"/>
              </a:ext>
            </a:extLst>
          </p:cNvPr>
          <p:cNvSpPr txBox="1"/>
          <p:nvPr/>
        </p:nvSpPr>
        <p:spPr>
          <a:xfrm>
            <a:off x="1525336" y="402005"/>
            <a:ext cx="7475861" cy="584775"/>
          </a:xfrm>
          <a:prstGeom prst="rect">
            <a:avLst/>
          </a:prstGeom>
          <a:noFill/>
        </p:spPr>
        <p:txBody>
          <a:bodyPr wrap="square" rtlCol="0">
            <a:spAutoFit/>
          </a:bodyPr>
          <a:lstStyle/>
          <a:p>
            <a:r>
              <a:rPr lang="en-US" sz="3200" b="1">
                <a:solidFill>
                  <a:schemeClr val="bg1"/>
                </a:solidFill>
                <a:cs typeface="Arial" panose="020B0604020202020204" pitchFamily="34" charset="0"/>
              </a:rPr>
              <a:t>Đặc điểm rừng nhiệt đới</a:t>
            </a:r>
            <a:endParaRPr lang="en-US" sz="3200" b="1">
              <a:solidFill>
                <a:schemeClr val="bg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FC5066CF-0430-4855-B36F-7BF5ED12CE7A}"/>
              </a:ext>
            </a:extLst>
          </p:cNvPr>
          <p:cNvSpPr/>
          <p:nvPr/>
        </p:nvSpPr>
        <p:spPr>
          <a:xfrm>
            <a:off x="1044328" y="249477"/>
            <a:ext cx="7056784" cy="88426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B4FEE48-2CD0-47F9-B5E3-D4019B59C73D}"/>
              </a:ext>
            </a:extLst>
          </p:cNvPr>
          <p:cNvSpPr/>
          <p:nvPr/>
        </p:nvSpPr>
        <p:spPr>
          <a:xfrm>
            <a:off x="205904" y="96760"/>
            <a:ext cx="1197341" cy="1184750"/>
          </a:xfrm>
          <a:prstGeom prst="ellipse">
            <a:avLst/>
          </a:prstGeom>
          <a:solidFill>
            <a:srgbClr val="7030A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2</a:t>
            </a:r>
            <a:endParaRPr lang="en-US" sz="6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F1E03D9-9CA1-4297-85B1-A886B55D0E42}"/>
              </a:ext>
            </a:extLst>
          </p:cNvPr>
          <p:cNvSpPr txBox="1"/>
          <p:nvPr/>
        </p:nvSpPr>
        <p:spPr>
          <a:xfrm>
            <a:off x="1794868" y="387164"/>
            <a:ext cx="10511574"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Bảo vệ rừng nhiệt đới</a:t>
            </a:r>
          </a:p>
        </p:txBody>
      </p:sp>
      <p:pic>
        <p:nvPicPr>
          <p:cNvPr id="9" name="Hình ảnh 2">
            <a:extLst>
              <a:ext uri="{FF2B5EF4-FFF2-40B4-BE49-F238E27FC236}">
                <a16:creationId xmlns:a16="http://schemas.microsoft.com/office/drawing/2014/main" id="{017E6B2E-5DC1-49FC-9B9A-070948E3819C}"/>
              </a:ext>
            </a:extLst>
          </p:cNvPr>
          <p:cNvPicPr/>
          <p:nvPr/>
        </p:nvPicPr>
        <p:blipFill>
          <a:blip r:embed="rId2"/>
          <a:stretch>
            <a:fillRect/>
          </a:stretch>
        </p:blipFill>
        <p:spPr>
          <a:xfrm>
            <a:off x="4212680" y="1520903"/>
            <a:ext cx="12313368" cy="7705408"/>
          </a:xfrm>
          <a:prstGeom prst="rect">
            <a:avLst/>
          </a:prstGeom>
        </p:spPr>
      </p:pic>
      <p:sp>
        <p:nvSpPr>
          <p:cNvPr id="10" name="Rectangle: Rounded Corners 9">
            <a:extLst>
              <a:ext uri="{FF2B5EF4-FFF2-40B4-BE49-F238E27FC236}">
                <a16:creationId xmlns:a16="http://schemas.microsoft.com/office/drawing/2014/main" id="{25E76B11-EBA6-4958-A497-8659DCDF6030}"/>
              </a:ext>
            </a:extLst>
          </p:cNvPr>
          <p:cNvSpPr/>
          <p:nvPr/>
        </p:nvSpPr>
        <p:spPr>
          <a:xfrm>
            <a:off x="804574" y="1434038"/>
            <a:ext cx="3552122" cy="652627"/>
          </a:xfrm>
          <a:prstGeom prst="roundRect">
            <a:avLst/>
          </a:prstGeom>
          <a:solidFill>
            <a:srgbClr val="FFE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70C0"/>
                </a:solidFill>
                <a:latin typeface="Arial" panose="020B0604020202020204" pitchFamily="34" charset="0"/>
                <a:cs typeface="Arial" panose="020B0604020202020204" pitchFamily="34" charset="0"/>
              </a:rPr>
              <a:t>a. Vai trò</a:t>
            </a:r>
          </a:p>
        </p:txBody>
      </p:sp>
      <p:sp>
        <p:nvSpPr>
          <p:cNvPr id="3" name="Rectangle 2">
            <a:extLst>
              <a:ext uri="{FF2B5EF4-FFF2-40B4-BE49-F238E27FC236}">
                <a16:creationId xmlns:a16="http://schemas.microsoft.com/office/drawing/2014/main" id="{77ACC5B4-BD8B-45D5-948C-928EB86596DE}"/>
              </a:ext>
            </a:extLst>
          </p:cNvPr>
          <p:cNvSpPr/>
          <p:nvPr/>
        </p:nvSpPr>
        <p:spPr>
          <a:xfrm>
            <a:off x="1186776" y="3063186"/>
            <a:ext cx="14618747" cy="4748479"/>
          </a:xfrm>
          <a:prstGeom prst="rect">
            <a:avLst/>
          </a:prstGeom>
        </p:spPr>
        <p:txBody>
          <a:bodyPr wrap="square">
            <a:spAutoFit/>
          </a:bodyPr>
          <a:lstStyle/>
          <a:p>
            <a:pPr algn="just">
              <a:lnSpc>
                <a:spcPct val="107000"/>
              </a:lnSpc>
              <a:spcAft>
                <a:spcPts val="0"/>
              </a:spcAft>
            </a:pPr>
            <a:r>
              <a:rPr lang="nl-NL" sz="7200">
                <a:solidFill>
                  <a:srgbClr val="0070C0"/>
                </a:solidFill>
                <a:latin typeface="+mj-lt"/>
                <a:ea typeface="Times New Roman" panose="02020603050405020304" pitchFamily="18" charset="0"/>
                <a:cs typeface="Times New Roman" panose="02020603050405020304" pitchFamily="18" charset="0"/>
              </a:rPr>
              <a:t>- Rất quan trọng đối với việc ổn định khí hậu Trái Đất, đồng thời là nơi bảo tồn đa dạng sinh học, nguồn dược liệu, thực phẩm và gỗ.</a:t>
            </a:r>
            <a:endParaRPr lang="en-US" sz="7200" dirty="0">
              <a:solidFill>
                <a:srgbClr val="0070C0"/>
              </a:solidFill>
              <a:effectLst/>
              <a:latin typeface="+mj-lt"/>
              <a:ea typeface="Times New Roman" panose="02020603050405020304" pitchFamily="18" charset="0"/>
              <a:cs typeface="Times New Roman" panose="02020603050405020304" pitchFamily="18" charset="0"/>
            </a:endParaRPr>
          </a:p>
        </p:txBody>
      </p:sp>
      <p:pic>
        <p:nvPicPr>
          <p:cNvPr id="11" name="Picture 10" descr="book9">
            <a:extLst>
              <a:ext uri="{FF2B5EF4-FFF2-40B4-BE49-F238E27FC236}">
                <a16:creationId xmlns:a16="http://schemas.microsoft.com/office/drawing/2014/main" id="{66E69D22-AFE1-4113-8ECF-B5FA1256462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2240" y="2771905"/>
            <a:ext cx="921240" cy="50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164238"/>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22" presetClass="entr" presetSubtype="8"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639B4E-75C7-49B5-AB04-ADDC323E8177}"/>
              </a:ext>
            </a:extLst>
          </p:cNvPr>
          <p:cNvSpPr txBox="1"/>
          <p:nvPr/>
        </p:nvSpPr>
        <p:spPr>
          <a:xfrm>
            <a:off x="1525336" y="402005"/>
            <a:ext cx="7475861" cy="584775"/>
          </a:xfrm>
          <a:prstGeom prst="rect">
            <a:avLst/>
          </a:prstGeom>
          <a:noFill/>
        </p:spPr>
        <p:txBody>
          <a:bodyPr wrap="square" rtlCol="0">
            <a:spAutoFit/>
          </a:bodyPr>
          <a:lstStyle/>
          <a:p>
            <a:r>
              <a:rPr lang="en-US" sz="3200" b="1">
                <a:solidFill>
                  <a:schemeClr val="bg1"/>
                </a:solidFill>
                <a:cs typeface="Arial" panose="020B0604020202020204" pitchFamily="34" charset="0"/>
              </a:rPr>
              <a:t>Đặc điểm rừng nhiệt đới</a:t>
            </a:r>
            <a:endParaRPr lang="en-US" sz="3200" b="1">
              <a:solidFill>
                <a:schemeClr val="bg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FC5066CF-0430-4855-B36F-7BF5ED12CE7A}"/>
              </a:ext>
            </a:extLst>
          </p:cNvPr>
          <p:cNvSpPr/>
          <p:nvPr/>
        </p:nvSpPr>
        <p:spPr>
          <a:xfrm>
            <a:off x="1044328" y="249477"/>
            <a:ext cx="7056784" cy="88426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B4FEE48-2CD0-47F9-B5E3-D4019B59C73D}"/>
              </a:ext>
            </a:extLst>
          </p:cNvPr>
          <p:cNvSpPr/>
          <p:nvPr/>
        </p:nvSpPr>
        <p:spPr>
          <a:xfrm>
            <a:off x="205904" y="96760"/>
            <a:ext cx="1197341" cy="1184750"/>
          </a:xfrm>
          <a:prstGeom prst="ellipse">
            <a:avLst/>
          </a:prstGeom>
          <a:solidFill>
            <a:srgbClr val="7030A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2</a:t>
            </a:r>
            <a:endParaRPr lang="en-US" sz="6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F1E03D9-9CA1-4297-85B1-A886B55D0E42}"/>
              </a:ext>
            </a:extLst>
          </p:cNvPr>
          <p:cNvSpPr txBox="1"/>
          <p:nvPr/>
        </p:nvSpPr>
        <p:spPr>
          <a:xfrm>
            <a:off x="1794868" y="387164"/>
            <a:ext cx="10511574"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Bảo vệ rừng nhiệt đới</a:t>
            </a:r>
          </a:p>
        </p:txBody>
      </p:sp>
      <p:pic>
        <p:nvPicPr>
          <p:cNvPr id="9" name="Hình ảnh 6">
            <a:extLst>
              <a:ext uri="{FF2B5EF4-FFF2-40B4-BE49-F238E27FC236}">
                <a16:creationId xmlns:a16="http://schemas.microsoft.com/office/drawing/2014/main" id="{D7BE8DC2-E93D-4AA1-AEC0-D89CB837CD94}"/>
              </a:ext>
            </a:extLst>
          </p:cNvPr>
          <p:cNvPicPr/>
          <p:nvPr/>
        </p:nvPicPr>
        <p:blipFill>
          <a:blip r:embed="rId2"/>
          <a:stretch>
            <a:fillRect/>
          </a:stretch>
        </p:blipFill>
        <p:spPr>
          <a:xfrm>
            <a:off x="4572720" y="1929582"/>
            <a:ext cx="11917536" cy="7546206"/>
          </a:xfrm>
          <a:prstGeom prst="rect">
            <a:avLst/>
          </a:prstGeom>
        </p:spPr>
      </p:pic>
      <p:sp>
        <p:nvSpPr>
          <p:cNvPr id="10" name="Rectangle: Rounded Corners 9">
            <a:extLst>
              <a:ext uri="{FF2B5EF4-FFF2-40B4-BE49-F238E27FC236}">
                <a16:creationId xmlns:a16="http://schemas.microsoft.com/office/drawing/2014/main" id="{56F8471D-EA2F-406C-A20A-7F52DBC357A1}"/>
              </a:ext>
            </a:extLst>
          </p:cNvPr>
          <p:cNvSpPr/>
          <p:nvPr/>
        </p:nvSpPr>
        <p:spPr>
          <a:xfrm>
            <a:off x="804574" y="1434038"/>
            <a:ext cx="3480114" cy="652627"/>
          </a:xfrm>
          <a:prstGeom prst="roundRect">
            <a:avLst/>
          </a:prstGeom>
          <a:solidFill>
            <a:srgbClr val="FFE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Arial" panose="020B0604020202020204" pitchFamily="34" charset="0"/>
                <a:cs typeface="Arial" panose="020B0604020202020204" pitchFamily="34" charset="0"/>
              </a:rPr>
              <a:t>b. Thực trạng</a:t>
            </a:r>
          </a:p>
        </p:txBody>
      </p:sp>
      <p:pic>
        <p:nvPicPr>
          <p:cNvPr id="11" name="Hình ảnh 7">
            <a:extLst>
              <a:ext uri="{FF2B5EF4-FFF2-40B4-BE49-F238E27FC236}">
                <a16:creationId xmlns:a16="http://schemas.microsoft.com/office/drawing/2014/main" id="{57B79870-1F5F-4677-AF8C-DC04F536B7E4}"/>
              </a:ext>
            </a:extLst>
          </p:cNvPr>
          <p:cNvPicPr/>
          <p:nvPr/>
        </p:nvPicPr>
        <p:blipFill>
          <a:blip r:embed="rId3"/>
          <a:stretch>
            <a:fillRect/>
          </a:stretch>
        </p:blipFill>
        <p:spPr>
          <a:xfrm>
            <a:off x="4572720" y="1968270"/>
            <a:ext cx="11917536" cy="7507518"/>
          </a:xfrm>
          <a:prstGeom prst="rect">
            <a:avLst/>
          </a:prstGeom>
        </p:spPr>
      </p:pic>
      <p:sp>
        <p:nvSpPr>
          <p:cNvPr id="12" name="Rectangle 11">
            <a:extLst>
              <a:ext uri="{FF2B5EF4-FFF2-40B4-BE49-F238E27FC236}">
                <a16:creationId xmlns:a16="http://schemas.microsoft.com/office/drawing/2014/main" id="{94404CFC-BFCE-4498-A36C-31A07F26D9AC}"/>
              </a:ext>
            </a:extLst>
          </p:cNvPr>
          <p:cNvSpPr/>
          <p:nvPr/>
        </p:nvSpPr>
        <p:spPr>
          <a:xfrm>
            <a:off x="1186776" y="3063186"/>
            <a:ext cx="14618747" cy="5934060"/>
          </a:xfrm>
          <a:prstGeom prst="rect">
            <a:avLst/>
          </a:prstGeom>
        </p:spPr>
        <p:txBody>
          <a:bodyPr wrap="square">
            <a:spAutoFit/>
          </a:bodyPr>
          <a:lstStyle/>
          <a:p>
            <a:pPr algn="just">
              <a:lnSpc>
                <a:spcPct val="107000"/>
              </a:lnSpc>
              <a:spcAft>
                <a:spcPts val="0"/>
              </a:spcAft>
            </a:pPr>
            <a:r>
              <a:rPr lang="nl-NL" sz="7200">
                <a:solidFill>
                  <a:srgbClr val="0070C0"/>
                </a:solidFill>
                <a:latin typeface="+mj-lt"/>
                <a:ea typeface="Times New Roman" panose="02020603050405020304" pitchFamily="18" charset="0"/>
                <a:cs typeface="Times New Roman" panose="02020603050405020304" pitchFamily="18" charset="0"/>
              </a:rPr>
              <a:t>- </a:t>
            </a:r>
            <a:r>
              <a:rPr lang="nl-NL" sz="7200">
                <a:solidFill>
                  <a:srgbClr val="0070C0"/>
                </a:solidFill>
              </a:rPr>
              <a:t>Diện tích rừng nhiệt đới đang giảm ở mức báo động, mỗi năm mất đi 130 nghìn km</a:t>
            </a:r>
            <a:r>
              <a:rPr lang="vi-VN" sz="7200" baseline="30000">
                <a:solidFill>
                  <a:srgbClr val="0070C0"/>
                </a:solidFill>
              </a:rPr>
              <a:t>2</a:t>
            </a:r>
            <a:r>
              <a:rPr lang="vi-VN" sz="7200">
                <a:solidFill>
                  <a:srgbClr val="0070C0"/>
                </a:solidFill>
              </a:rPr>
              <a:t> </a:t>
            </a:r>
            <a:r>
              <a:rPr lang="nl-NL" sz="7200">
                <a:solidFill>
                  <a:srgbClr val="0070C0"/>
                </a:solidFill>
              </a:rPr>
              <a:t>do cháy rừng và các hoạt động của con người</a:t>
            </a:r>
            <a:r>
              <a:rPr lang="vi-VN" sz="7200">
                <a:solidFill>
                  <a:srgbClr val="0070C0"/>
                </a:solidFill>
              </a:rPr>
              <a:t>.</a:t>
            </a:r>
            <a:endParaRPr lang="en-US" sz="7200">
              <a:solidFill>
                <a:srgbClr val="0070C0"/>
              </a:solidFill>
            </a:endParaRPr>
          </a:p>
          <a:p>
            <a:pPr algn="just">
              <a:lnSpc>
                <a:spcPct val="107000"/>
              </a:lnSpc>
              <a:spcAft>
                <a:spcPts val="0"/>
              </a:spcAft>
            </a:pPr>
            <a:endParaRPr lang="en-US" sz="7200">
              <a:solidFill>
                <a:srgbClr val="0070C0"/>
              </a:solidFill>
              <a:effectLst/>
              <a:latin typeface="+mj-lt"/>
              <a:ea typeface="Times New Roman" panose="02020603050405020304" pitchFamily="18" charset="0"/>
              <a:cs typeface="Times New Roman" panose="02020603050405020304" pitchFamily="18" charset="0"/>
            </a:endParaRPr>
          </a:p>
        </p:txBody>
      </p:sp>
      <p:pic>
        <p:nvPicPr>
          <p:cNvPr id="13" name="Picture 12" descr="book9">
            <a:extLst>
              <a:ext uri="{FF2B5EF4-FFF2-40B4-BE49-F238E27FC236}">
                <a16:creationId xmlns:a16="http://schemas.microsoft.com/office/drawing/2014/main" id="{398EB225-6586-4DE5-A532-B5358EEFD3E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2240" y="2771905"/>
            <a:ext cx="921240" cy="50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628735"/>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2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639B4E-75C7-49B5-AB04-ADDC323E8177}"/>
              </a:ext>
            </a:extLst>
          </p:cNvPr>
          <p:cNvSpPr txBox="1"/>
          <p:nvPr/>
        </p:nvSpPr>
        <p:spPr>
          <a:xfrm>
            <a:off x="1525336" y="402005"/>
            <a:ext cx="7475861" cy="584775"/>
          </a:xfrm>
          <a:prstGeom prst="rect">
            <a:avLst/>
          </a:prstGeom>
          <a:noFill/>
        </p:spPr>
        <p:txBody>
          <a:bodyPr wrap="square" rtlCol="0">
            <a:spAutoFit/>
          </a:bodyPr>
          <a:lstStyle/>
          <a:p>
            <a:r>
              <a:rPr lang="en-US" sz="3200" b="1">
                <a:solidFill>
                  <a:schemeClr val="bg1"/>
                </a:solidFill>
                <a:cs typeface="Arial" panose="020B0604020202020204" pitchFamily="34" charset="0"/>
              </a:rPr>
              <a:t>Đặc điểm rừng nhiệt đới</a:t>
            </a:r>
            <a:endParaRPr lang="en-US" sz="3200" b="1">
              <a:solidFill>
                <a:schemeClr val="bg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FC5066CF-0430-4855-B36F-7BF5ED12CE7A}"/>
              </a:ext>
            </a:extLst>
          </p:cNvPr>
          <p:cNvSpPr/>
          <p:nvPr/>
        </p:nvSpPr>
        <p:spPr>
          <a:xfrm>
            <a:off x="1044328" y="249477"/>
            <a:ext cx="7056784" cy="88426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B4FEE48-2CD0-47F9-B5E3-D4019B59C73D}"/>
              </a:ext>
            </a:extLst>
          </p:cNvPr>
          <p:cNvSpPr/>
          <p:nvPr/>
        </p:nvSpPr>
        <p:spPr>
          <a:xfrm>
            <a:off x="205904" y="96760"/>
            <a:ext cx="1197341" cy="1184750"/>
          </a:xfrm>
          <a:prstGeom prst="ellipse">
            <a:avLst/>
          </a:prstGeom>
          <a:solidFill>
            <a:srgbClr val="7030A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2</a:t>
            </a:r>
            <a:endParaRPr lang="en-US" sz="6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F1E03D9-9CA1-4297-85B1-A886B55D0E42}"/>
              </a:ext>
            </a:extLst>
          </p:cNvPr>
          <p:cNvSpPr txBox="1"/>
          <p:nvPr/>
        </p:nvSpPr>
        <p:spPr>
          <a:xfrm>
            <a:off x="1794868" y="387164"/>
            <a:ext cx="10511574"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Bảo vệ rừng nhiệt đới</a:t>
            </a:r>
          </a:p>
        </p:txBody>
      </p:sp>
      <p:sp>
        <p:nvSpPr>
          <p:cNvPr id="10" name="Rectangle: Rounded Corners 9">
            <a:extLst>
              <a:ext uri="{FF2B5EF4-FFF2-40B4-BE49-F238E27FC236}">
                <a16:creationId xmlns:a16="http://schemas.microsoft.com/office/drawing/2014/main" id="{02B27E9F-DA18-4C62-A9FC-B42455856D73}"/>
              </a:ext>
            </a:extLst>
          </p:cNvPr>
          <p:cNvSpPr/>
          <p:nvPr/>
        </p:nvSpPr>
        <p:spPr>
          <a:xfrm>
            <a:off x="804574" y="1434038"/>
            <a:ext cx="4128186" cy="652627"/>
          </a:xfrm>
          <a:prstGeom prst="roundRect">
            <a:avLst/>
          </a:prstGeom>
          <a:solidFill>
            <a:srgbClr val="FFE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Arial" panose="020B0604020202020204" pitchFamily="34" charset="0"/>
                <a:cs typeface="Arial" panose="020B0604020202020204" pitchFamily="34" charset="0"/>
              </a:rPr>
              <a:t>c. Nguyên nhân</a:t>
            </a:r>
          </a:p>
        </p:txBody>
      </p:sp>
      <p:pic>
        <p:nvPicPr>
          <p:cNvPr id="11" name="Hình ảnh 4">
            <a:extLst>
              <a:ext uri="{FF2B5EF4-FFF2-40B4-BE49-F238E27FC236}">
                <a16:creationId xmlns:a16="http://schemas.microsoft.com/office/drawing/2014/main" id="{C3722045-B886-462D-A28F-6FA87EF3687C}"/>
              </a:ext>
            </a:extLst>
          </p:cNvPr>
          <p:cNvPicPr/>
          <p:nvPr/>
        </p:nvPicPr>
        <p:blipFill>
          <a:blip r:embed="rId2"/>
          <a:stretch>
            <a:fillRect/>
          </a:stretch>
        </p:blipFill>
        <p:spPr>
          <a:xfrm>
            <a:off x="5076776" y="2240503"/>
            <a:ext cx="11521280" cy="6987118"/>
          </a:xfrm>
          <a:prstGeom prst="rect">
            <a:avLst/>
          </a:prstGeom>
        </p:spPr>
      </p:pic>
    </p:spTree>
    <p:extLst>
      <p:ext uri="{BB962C8B-B14F-4D97-AF65-F5344CB8AC3E}">
        <p14:creationId xmlns:p14="http://schemas.microsoft.com/office/powerpoint/2010/main" val="1934341802"/>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639B4E-75C7-49B5-AB04-ADDC323E8177}"/>
              </a:ext>
            </a:extLst>
          </p:cNvPr>
          <p:cNvSpPr txBox="1"/>
          <p:nvPr/>
        </p:nvSpPr>
        <p:spPr>
          <a:xfrm>
            <a:off x="1525336" y="402005"/>
            <a:ext cx="7475861" cy="584775"/>
          </a:xfrm>
          <a:prstGeom prst="rect">
            <a:avLst/>
          </a:prstGeom>
          <a:noFill/>
        </p:spPr>
        <p:txBody>
          <a:bodyPr wrap="square" rtlCol="0">
            <a:spAutoFit/>
          </a:bodyPr>
          <a:lstStyle/>
          <a:p>
            <a:r>
              <a:rPr lang="en-US" sz="3200" b="1">
                <a:solidFill>
                  <a:schemeClr val="bg1"/>
                </a:solidFill>
                <a:cs typeface="Arial" panose="020B0604020202020204" pitchFamily="34" charset="0"/>
              </a:rPr>
              <a:t>Đặc điểm rừng nhiệt đới</a:t>
            </a:r>
            <a:endParaRPr lang="en-US" sz="3200" b="1">
              <a:solidFill>
                <a:schemeClr val="bg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FC5066CF-0430-4855-B36F-7BF5ED12CE7A}"/>
              </a:ext>
            </a:extLst>
          </p:cNvPr>
          <p:cNvSpPr/>
          <p:nvPr/>
        </p:nvSpPr>
        <p:spPr>
          <a:xfrm>
            <a:off x="1044328" y="249477"/>
            <a:ext cx="7056784" cy="88426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B4FEE48-2CD0-47F9-B5E3-D4019B59C73D}"/>
              </a:ext>
            </a:extLst>
          </p:cNvPr>
          <p:cNvSpPr/>
          <p:nvPr/>
        </p:nvSpPr>
        <p:spPr>
          <a:xfrm>
            <a:off x="205904" y="96760"/>
            <a:ext cx="1197341" cy="1184750"/>
          </a:xfrm>
          <a:prstGeom prst="ellipse">
            <a:avLst/>
          </a:prstGeom>
          <a:solidFill>
            <a:srgbClr val="7030A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2</a:t>
            </a:r>
            <a:endParaRPr lang="en-US" sz="6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F1E03D9-9CA1-4297-85B1-A886B55D0E42}"/>
              </a:ext>
            </a:extLst>
          </p:cNvPr>
          <p:cNvSpPr txBox="1"/>
          <p:nvPr/>
        </p:nvSpPr>
        <p:spPr>
          <a:xfrm>
            <a:off x="1794868" y="387164"/>
            <a:ext cx="10511574"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Bảo vệ rừng nhiệt đới</a:t>
            </a:r>
          </a:p>
        </p:txBody>
      </p:sp>
      <p:sp>
        <p:nvSpPr>
          <p:cNvPr id="10" name="Rectangle: Rounded Corners 9">
            <a:extLst>
              <a:ext uri="{FF2B5EF4-FFF2-40B4-BE49-F238E27FC236}">
                <a16:creationId xmlns:a16="http://schemas.microsoft.com/office/drawing/2014/main" id="{02B27E9F-DA18-4C62-A9FC-B42455856D73}"/>
              </a:ext>
            </a:extLst>
          </p:cNvPr>
          <p:cNvSpPr/>
          <p:nvPr/>
        </p:nvSpPr>
        <p:spPr>
          <a:xfrm>
            <a:off x="804574" y="1434038"/>
            <a:ext cx="4128186" cy="652627"/>
          </a:xfrm>
          <a:prstGeom prst="roundRect">
            <a:avLst/>
          </a:prstGeom>
          <a:solidFill>
            <a:srgbClr val="FFE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Arial" panose="020B0604020202020204" pitchFamily="34" charset="0"/>
                <a:cs typeface="Arial" panose="020B0604020202020204" pitchFamily="34" charset="0"/>
              </a:rPr>
              <a:t>d. Giải pháp</a:t>
            </a:r>
          </a:p>
        </p:txBody>
      </p:sp>
      <p:sp>
        <p:nvSpPr>
          <p:cNvPr id="9" name="Rectangle 8">
            <a:extLst>
              <a:ext uri="{FF2B5EF4-FFF2-40B4-BE49-F238E27FC236}">
                <a16:creationId xmlns:a16="http://schemas.microsoft.com/office/drawing/2014/main" id="{E71CD304-DD8B-4566-96C2-2FC8EAFBB142}"/>
              </a:ext>
            </a:extLst>
          </p:cNvPr>
          <p:cNvSpPr/>
          <p:nvPr/>
        </p:nvSpPr>
        <p:spPr>
          <a:xfrm>
            <a:off x="1186776" y="3063186"/>
            <a:ext cx="14618747" cy="3948389"/>
          </a:xfrm>
          <a:prstGeom prst="rect">
            <a:avLst/>
          </a:prstGeom>
        </p:spPr>
        <p:txBody>
          <a:bodyPr wrap="square">
            <a:spAutoFit/>
          </a:bodyPr>
          <a:lstStyle/>
          <a:p>
            <a:pPr algn="just">
              <a:lnSpc>
                <a:spcPct val="107000"/>
              </a:lnSpc>
              <a:spcAft>
                <a:spcPts val="0"/>
              </a:spcAft>
            </a:pPr>
            <a:r>
              <a:rPr lang="nl-NL" sz="8000">
                <a:solidFill>
                  <a:srgbClr val="0070C0"/>
                </a:solidFill>
                <a:latin typeface="+mj-lt"/>
                <a:ea typeface="Times New Roman" panose="02020603050405020304" pitchFamily="18" charset="0"/>
                <a:cs typeface="Times New Roman" panose="02020603050405020304" pitchFamily="18" charset="0"/>
              </a:rPr>
              <a:t>- </a:t>
            </a:r>
            <a:r>
              <a:rPr lang="nl-NL" sz="8000">
                <a:solidFill>
                  <a:srgbClr val="0070C0"/>
                </a:solidFill>
              </a:rPr>
              <a:t>Khai thác và sử dụng tiết kiệm, hợp lí, đồng thời bảo vệ và phát triền rừng.</a:t>
            </a:r>
            <a:endParaRPr lang="en-US" sz="8000">
              <a:solidFill>
                <a:srgbClr val="0070C0"/>
              </a:solidFill>
              <a:effectLst/>
              <a:latin typeface="+mj-lt"/>
              <a:ea typeface="Times New Roman" panose="02020603050405020304" pitchFamily="18" charset="0"/>
              <a:cs typeface="Times New Roman" panose="02020603050405020304" pitchFamily="18" charset="0"/>
            </a:endParaRPr>
          </a:p>
        </p:txBody>
      </p:sp>
      <p:pic>
        <p:nvPicPr>
          <p:cNvPr id="12" name="Picture 11" descr="book9">
            <a:extLst>
              <a:ext uri="{FF2B5EF4-FFF2-40B4-BE49-F238E27FC236}">
                <a16:creationId xmlns:a16="http://schemas.microsoft.com/office/drawing/2014/main" id="{0BFF021A-063A-428F-BF00-EE9CB7FCAF1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2240" y="2771905"/>
            <a:ext cx="921240" cy="50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488419"/>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22" presetClass="entr" presetSubtype="8"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86642"/>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639B4E-75C7-49B5-AB04-ADDC323E8177}"/>
              </a:ext>
            </a:extLst>
          </p:cNvPr>
          <p:cNvSpPr txBox="1"/>
          <p:nvPr/>
        </p:nvSpPr>
        <p:spPr>
          <a:xfrm>
            <a:off x="1525336" y="402005"/>
            <a:ext cx="7475861" cy="584775"/>
          </a:xfrm>
          <a:prstGeom prst="rect">
            <a:avLst/>
          </a:prstGeom>
          <a:noFill/>
        </p:spPr>
        <p:txBody>
          <a:bodyPr wrap="square" rtlCol="0">
            <a:spAutoFit/>
          </a:bodyPr>
          <a:lstStyle/>
          <a:p>
            <a:r>
              <a:rPr lang="en-US" sz="3200" b="1">
                <a:solidFill>
                  <a:schemeClr val="bg1"/>
                </a:solidFill>
                <a:cs typeface="Arial" panose="020B0604020202020204" pitchFamily="34" charset="0"/>
              </a:rPr>
              <a:t>Đặc điểm rừng nhiệt đới</a:t>
            </a:r>
            <a:endParaRPr lang="en-US" sz="320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F1E03D9-9CA1-4297-85B1-A886B55D0E42}"/>
              </a:ext>
            </a:extLst>
          </p:cNvPr>
          <p:cNvSpPr txBox="1"/>
          <p:nvPr/>
        </p:nvSpPr>
        <p:spPr>
          <a:xfrm>
            <a:off x="1794868" y="387164"/>
            <a:ext cx="10511574"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Bảo vệ rừng nhiệt đới</a:t>
            </a:r>
          </a:p>
        </p:txBody>
      </p:sp>
      <p:pic>
        <p:nvPicPr>
          <p:cNvPr id="15" name="Hình ảnh 8">
            <a:extLst>
              <a:ext uri="{FF2B5EF4-FFF2-40B4-BE49-F238E27FC236}">
                <a16:creationId xmlns:a16="http://schemas.microsoft.com/office/drawing/2014/main" id="{646682CB-B539-4BD3-88F0-F20D97CA0758}"/>
              </a:ext>
            </a:extLst>
          </p:cNvPr>
          <p:cNvPicPr/>
          <p:nvPr/>
        </p:nvPicPr>
        <p:blipFill>
          <a:blip r:embed="rId3"/>
          <a:stretch>
            <a:fillRect/>
          </a:stretch>
        </p:blipFill>
        <p:spPr>
          <a:xfrm>
            <a:off x="324248" y="0"/>
            <a:ext cx="16454040" cy="9562430"/>
          </a:xfrm>
          <a:prstGeom prst="rect">
            <a:avLst/>
          </a:prstGeom>
        </p:spPr>
      </p:pic>
    </p:spTree>
    <p:extLst>
      <p:ext uri="{BB962C8B-B14F-4D97-AF65-F5344CB8AC3E}">
        <p14:creationId xmlns:p14="http://schemas.microsoft.com/office/powerpoint/2010/main" val="2311564274"/>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86642"/>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639B4E-75C7-49B5-AB04-ADDC323E8177}"/>
              </a:ext>
            </a:extLst>
          </p:cNvPr>
          <p:cNvSpPr txBox="1"/>
          <p:nvPr/>
        </p:nvSpPr>
        <p:spPr>
          <a:xfrm>
            <a:off x="1525336" y="402005"/>
            <a:ext cx="7475861" cy="584775"/>
          </a:xfrm>
          <a:prstGeom prst="rect">
            <a:avLst/>
          </a:prstGeom>
          <a:noFill/>
        </p:spPr>
        <p:txBody>
          <a:bodyPr wrap="square" rtlCol="0">
            <a:spAutoFit/>
          </a:bodyPr>
          <a:lstStyle/>
          <a:p>
            <a:r>
              <a:rPr lang="en-US" sz="3200" b="1">
                <a:solidFill>
                  <a:schemeClr val="bg1"/>
                </a:solidFill>
                <a:cs typeface="Arial" panose="020B0604020202020204" pitchFamily="34" charset="0"/>
              </a:rPr>
              <a:t>Đặc điểm rừng nhiệt đới</a:t>
            </a:r>
            <a:endParaRPr lang="en-US" sz="320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F1E03D9-9CA1-4297-85B1-A886B55D0E42}"/>
              </a:ext>
            </a:extLst>
          </p:cNvPr>
          <p:cNvSpPr txBox="1"/>
          <p:nvPr/>
        </p:nvSpPr>
        <p:spPr>
          <a:xfrm>
            <a:off x="1794868" y="387164"/>
            <a:ext cx="10511574"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Bảo vệ rừng nhiệt đới</a:t>
            </a:r>
          </a:p>
        </p:txBody>
      </p:sp>
      <p:pic>
        <p:nvPicPr>
          <p:cNvPr id="4" name="Picture 3" descr="A picture containing text, plant, palm, tree&#10;&#10;Description automatically generated">
            <a:extLst>
              <a:ext uri="{FF2B5EF4-FFF2-40B4-BE49-F238E27FC236}">
                <a16:creationId xmlns:a16="http://schemas.microsoft.com/office/drawing/2014/main" id="{53FC032A-65F1-4C83-9DCD-A22C2F58B2D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08000"/>
                    </a14:imgEffect>
                  </a14:imgLayer>
                </a14:imgProps>
              </a:ext>
              <a:ext uri="{28A0092B-C50C-407E-A947-70E740481C1C}">
                <a14:useLocalDpi xmlns:a14="http://schemas.microsoft.com/office/drawing/2010/main" val="0"/>
              </a:ext>
            </a:extLst>
          </a:blip>
          <a:srcRect b="12245"/>
          <a:stretch/>
        </p:blipFill>
        <p:spPr>
          <a:xfrm>
            <a:off x="125128" y="-302666"/>
            <a:ext cx="16528032" cy="10414580"/>
          </a:xfrm>
          <a:prstGeom prst="rect">
            <a:avLst/>
          </a:prstGeom>
        </p:spPr>
      </p:pic>
      <p:sp>
        <p:nvSpPr>
          <p:cNvPr id="7" name="Rectangle 6">
            <a:extLst>
              <a:ext uri="{FF2B5EF4-FFF2-40B4-BE49-F238E27FC236}">
                <a16:creationId xmlns:a16="http://schemas.microsoft.com/office/drawing/2014/main" id="{1BAC15B1-8761-4B3B-A1DC-C53C2C94E53D}"/>
              </a:ext>
            </a:extLst>
          </p:cNvPr>
          <p:cNvSpPr/>
          <p:nvPr/>
        </p:nvSpPr>
        <p:spPr>
          <a:xfrm>
            <a:off x="4284687" y="1922224"/>
            <a:ext cx="6172200" cy="1323439"/>
          </a:xfrm>
          <a:prstGeom prst="rect">
            <a:avLst/>
          </a:prstGeom>
        </p:spPr>
        <p:txBody>
          <a:bodyPr>
            <a:spAutoFit/>
          </a:bodyPr>
          <a:lstStyle/>
          <a:p>
            <a:pPr algn="ctr">
              <a:defRPr/>
            </a:pPr>
            <a:r>
              <a:rPr lang="en-US" sz="8000" kern="10">
                <a:ln w="9525">
                  <a:solidFill>
                    <a:srgbClr val="FF0000"/>
                  </a:solidFill>
                  <a:round/>
                  <a:headEnd/>
                  <a:tailEnd/>
                </a:ln>
                <a:solidFill>
                  <a:srgbClr val="FF0000"/>
                </a:solidFill>
                <a:latin typeface="Arial" panose="020B0604020202020204" pitchFamily="34" charset="0"/>
                <a:cs typeface="Arial" panose="020B0604020202020204" pitchFamily="34" charset="0"/>
              </a:rPr>
              <a:t>DẶN DÒ</a:t>
            </a:r>
            <a:endParaRPr lang="en-US" sz="8000" kern="10" dirty="0">
              <a:ln w="9525">
                <a:solidFill>
                  <a:srgbClr val="FF0000"/>
                </a:solidFill>
                <a:round/>
                <a:headEnd/>
                <a:tailEnd/>
              </a:ln>
              <a:solidFill>
                <a:srgbClr val="FF000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FA26ABF-7E06-44DF-AD03-30E4838BD654}"/>
              </a:ext>
            </a:extLst>
          </p:cNvPr>
          <p:cNvSpPr/>
          <p:nvPr/>
        </p:nvSpPr>
        <p:spPr>
          <a:xfrm>
            <a:off x="2844528" y="3149507"/>
            <a:ext cx="10221032" cy="923330"/>
          </a:xfrm>
          <a:prstGeom prst="rect">
            <a:avLst/>
          </a:prstGeom>
        </p:spPr>
        <p:txBody>
          <a:bodyPr wrap="square">
            <a:spAutoFit/>
          </a:bodyPr>
          <a:lstStyle/>
          <a:p>
            <a:pPr defTabSz="1657994">
              <a:lnSpc>
                <a:spcPct val="90000"/>
              </a:lnSpc>
              <a:spcBef>
                <a:spcPct val="0"/>
              </a:spcBef>
              <a:spcAft>
                <a:spcPct val="35000"/>
              </a:spcAft>
            </a:pPr>
            <a:r>
              <a:rPr lang="en-US" sz="6000" b="1">
                <a:solidFill>
                  <a:srgbClr val="00B050"/>
                </a:solidFill>
                <a:latin typeface="Arial" pitchFamily="34" charset="0"/>
                <a:cs typeface="Arial" pitchFamily="34" charset="0"/>
              </a:rPr>
              <a:t>1.Xem lại bài đã học</a:t>
            </a:r>
          </a:p>
        </p:txBody>
      </p:sp>
      <p:sp>
        <p:nvSpPr>
          <p:cNvPr id="10" name="Rectangle 9">
            <a:extLst>
              <a:ext uri="{FF2B5EF4-FFF2-40B4-BE49-F238E27FC236}">
                <a16:creationId xmlns:a16="http://schemas.microsoft.com/office/drawing/2014/main" id="{14AA527F-15BE-4520-95D6-0F6D2630A88A}"/>
              </a:ext>
            </a:extLst>
          </p:cNvPr>
          <p:cNvSpPr/>
          <p:nvPr/>
        </p:nvSpPr>
        <p:spPr>
          <a:xfrm>
            <a:off x="2868226" y="4143471"/>
            <a:ext cx="12021240" cy="923330"/>
          </a:xfrm>
          <a:prstGeom prst="rect">
            <a:avLst/>
          </a:prstGeom>
        </p:spPr>
        <p:txBody>
          <a:bodyPr wrap="none">
            <a:spAutoFit/>
          </a:bodyPr>
          <a:lstStyle/>
          <a:p>
            <a:pPr defTabSz="1657994">
              <a:lnSpc>
                <a:spcPct val="90000"/>
              </a:lnSpc>
              <a:spcBef>
                <a:spcPct val="0"/>
              </a:spcBef>
              <a:spcAft>
                <a:spcPct val="35000"/>
              </a:spcAft>
            </a:pPr>
            <a:r>
              <a:rPr lang="en-US" sz="6000" b="1">
                <a:solidFill>
                  <a:srgbClr val="FF99CC"/>
                </a:solidFill>
                <a:latin typeface="Arial" pitchFamily="34" charset="0"/>
                <a:cs typeface="Arial" pitchFamily="34" charset="0"/>
              </a:rPr>
              <a:t>2.Hoàn thành bài tập SGK (BT 1)</a:t>
            </a:r>
          </a:p>
        </p:txBody>
      </p:sp>
      <p:sp>
        <p:nvSpPr>
          <p:cNvPr id="11" name="Rectangle 10">
            <a:extLst>
              <a:ext uri="{FF2B5EF4-FFF2-40B4-BE49-F238E27FC236}">
                <a16:creationId xmlns:a16="http://schemas.microsoft.com/office/drawing/2014/main" id="{4AC64709-B8A1-4070-B718-2FCC50C9BC69}"/>
              </a:ext>
            </a:extLst>
          </p:cNvPr>
          <p:cNvSpPr/>
          <p:nvPr/>
        </p:nvSpPr>
        <p:spPr>
          <a:xfrm>
            <a:off x="2086392" y="5046607"/>
            <a:ext cx="12803074" cy="1754326"/>
          </a:xfrm>
          <a:prstGeom prst="rect">
            <a:avLst/>
          </a:prstGeom>
        </p:spPr>
        <p:txBody>
          <a:bodyPr wrap="square">
            <a:spAutoFit/>
          </a:bodyPr>
          <a:lstStyle/>
          <a:p>
            <a:pPr algn="ctr" defTabSz="1657994">
              <a:lnSpc>
                <a:spcPct val="90000"/>
              </a:lnSpc>
              <a:spcBef>
                <a:spcPct val="0"/>
              </a:spcBef>
              <a:spcAft>
                <a:spcPct val="35000"/>
              </a:spcAft>
            </a:pPr>
            <a:r>
              <a:rPr lang="en-US" sz="6000" b="1">
                <a:solidFill>
                  <a:srgbClr val="3399FF"/>
                </a:solidFill>
                <a:latin typeface="Arial" pitchFamily="34" charset="0"/>
                <a:cs typeface="Arial" pitchFamily="34" charset="0"/>
              </a:rPr>
              <a:t>3. Chuẩn bị bài 25: Sự phân bố các đ</a:t>
            </a:r>
            <a:r>
              <a:rPr lang="en-US" sz="6000" b="1">
                <a:solidFill>
                  <a:srgbClr val="3399FF"/>
                </a:solidFill>
                <a:cs typeface="Arial" pitchFamily="34" charset="0"/>
              </a:rPr>
              <a:t>ới thiên nhiên trên Trái Đất</a:t>
            </a:r>
            <a:endParaRPr lang="en-US" sz="6000" b="1">
              <a:solidFill>
                <a:srgbClr val="3399FF"/>
              </a:solidFill>
              <a:latin typeface="Arial" pitchFamily="34" charset="0"/>
              <a:cs typeface="Arial" pitchFamily="34" charset="0"/>
            </a:endParaRPr>
          </a:p>
        </p:txBody>
      </p:sp>
    </p:spTree>
    <p:extLst>
      <p:ext uri="{BB962C8B-B14F-4D97-AF65-F5344CB8AC3E}">
        <p14:creationId xmlns:p14="http://schemas.microsoft.com/office/powerpoint/2010/main" val="990928392"/>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468313" y="1125538"/>
            <a:ext cx="15986125" cy="15925800"/>
          </a:xfrm>
          <a:prstGeom prst="rect">
            <a:avLst/>
          </a:prstGeom>
          <a:noFill/>
          <a:ln w="9525">
            <a:noFill/>
          </a:ln>
        </p:spPr>
      </p:pic>
      <p:sp>
        <p:nvSpPr>
          <p:cNvPr id="2056" name="文本框 2055"/>
          <p:cNvSpPr txBox="1"/>
          <p:nvPr/>
        </p:nvSpPr>
        <p:spPr>
          <a:xfrm>
            <a:off x="3276576" y="5794845"/>
            <a:ext cx="10856981" cy="2554545"/>
          </a:xfrm>
          <a:prstGeom prst="rect">
            <a:avLst/>
          </a:prstGeom>
          <a:noFill/>
          <a:ln w="9525">
            <a:noFill/>
          </a:ln>
        </p:spPr>
        <p:txBody>
          <a:bodyPr wrap="square">
            <a:spAutoFit/>
          </a:bodyPr>
          <a:lstStyle/>
          <a:p>
            <a:pPr lvl="0" algn="ctr" defTabSz="1500505">
              <a:spcBef>
                <a:spcPts val="0"/>
              </a:spcBef>
            </a:pPr>
            <a:r>
              <a:rPr lang="en-US" altLang="zh-CN" sz="8000" b="1" dirty="0">
                <a:latin typeface="Arial-Rounded" panose="020B0500000000000000" pitchFamily="34" charset="77"/>
                <a:ea typeface="Arial-Rounded" panose="020B0500000000000000" pitchFamily="34" charset="77"/>
                <a:cs typeface="Arial-Rounded" panose="020B0500000000000000" pitchFamily="34" charset="77"/>
              </a:rPr>
              <a:t>TUYÊN DƯƠNG</a:t>
            </a:r>
          </a:p>
          <a:p>
            <a:pPr lvl="0" algn="ctr" defTabSz="1500505">
              <a:spcBef>
                <a:spcPts val="0"/>
              </a:spcBef>
            </a:pPr>
            <a:r>
              <a:rPr lang="en-US" altLang="zh-CN" sz="8000" b="1">
                <a:latin typeface="Arial-Rounded" panose="020B0500000000000000" pitchFamily="34" charset="77"/>
                <a:ea typeface="Arial-Rounded" panose="020B0500000000000000" pitchFamily="34" charset="77"/>
                <a:cs typeface="Arial-Rounded" panose="020B0500000000000000" pitchFamily="34" charset="77"/>
              </a:rPr>
              <a:t>LỚP </a:t>
            </a:r>
            <a:r>
              <a:rPr lang="en-US" altLang="zh-CN" sz="8000" b="1" dirty="0">
                <a:latin typeface="Arial-Rounded" panose="020B0500000000000000" pitchFamily="34" charset="77"/>
                <a:ea typeface="Arial-Rounded" panose="020B0500000000000000" pitchFamily="34" charset="77"/>
                <a:cs typeface="Arial-Rounded" panose="020B0500000000000000" pitchFamily="34" charset="77"/>
              </a:rPr>
              <a:t>MÌNH</a:t>
            </a:r>
          </a:p>
        </p:txBody>
      </p:sp>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12433206" y="7022727"/>
            <a:ext cx="2890523" cy="2127499"/>
          </a:xfrm>
          <a:prstGeom prst="rect">
            <a:avLst/>
          </a:prstGeom>
          <a:effectLst>
            <a:outerShdw blurRad="762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36022" y="-2902635"/>
            <a:ext cx="16778288" cy="142004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3213680" y="4233838"/>
            <a:ext cx="3960440" cy="5529982"/>
            <a:chOff x="13213680" y="4233838"/>
            <a:chExt cx="3960440" cy="5529982"/>
          </a:xfrm>
        </p:grpSpPr>
        <p:pic>
          <p:nvPicPr>
            <p:cNvPr id="9" name="Picture 8"/>
            <p:cNvPicPr/>
            <p:nvPr/>
          </p:nvPicPr>
          <p:blipFill rotWithShape="1">
            <a:blip r:embed="rId5" cstate="print">
              <a:extLst>
                <a:ext uri="{28A0092B-C50C-407E-A947-70E740481C1C}">
                  <a14:useLocalDpi xmlns:a14="http://schemas.microsoft.com/office/drawing/2010/main" val="0"/>
                </a:ext>
              </a:extLst>
            </a:blip>
            <a:srcRect l="33261" t="23499" r="31622"/>
            <a:stretch/>
          </p:blipFill>
          <p:spPr>
            <a:xfrm>
              <a:off x="13213680" y="4233838"/>
              <a:ext cx="3960440" cy="5529982"/>
            </a:xfrm>
            <a:prstGeom prst="rect">
              <a:avLst/>
            </a:prstGeom>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631205" y="5500811"/>
              <a:ext cx="2649890" cy="2225908"/>
            </a:xfrm>
            <a:prstGeom prst="rect">
              <a:avLst/>
            </a:prstGeom>
          </p:spPr>
        </p:pic>
      </p:grpSp>
      <p:pic>
        <p:nvPicPr>
          <p:cNvPr id="39" name="Hieu-ung-am-thanh-oh-nooo-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974320" y="216248"/>
            <a:ext cx="609600" cy="609600"/>
          </a:xfrm>
          <a:prstGeom prst="rect">
            <a:avLst/>
          </a:prstGeom>
        </p:spPr>
      </p:pic>
      <p:pic>
        <p:nvPicPr>
          <p:cNvPr id="52" name="Hieu-ung-am-thanh-oh-nooo-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279120" y="2390870"/>
            <a:ext cx="609600" cy="609600"/>
          </a:xfrm>
          <a:prstGeom prst="rect">
            <a:avLst/>
          </a:prstGeom>
        </p:spPr>
      </p:pic>
      <p:pic>
        <p:nvPicPr>
          <p:cNvPr id="53" name="Hieu-ung-am-thanh-oh-nooo-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127240" y="4445285"/>
            <a:ext cx="609600" cy="609600"/>
          </a:xfrm>
          <a:prstGeom prst="rect">
            <a:avLst/>
          </a:prstGeom>
        </p:spPr>
      </p:pic>
      <p:pic>
        <p:nvPicPr>
          <p:cNvPr id="54" name="Hieu-ung-am-thanh-oh-nooo-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109230" y="6560667"/>
            <a:ext cx="609600" cy="609600"/>
          </a:xfrm>
          <a:prstGeom prst="rect">
            <a:avLst/>
          </a:prstGeom>
        </p:spPr>
      </p:pic>
      <p:pic>
        <p:nvPicPr>
          <p:cNvPr id="55" name="Hieu-ung-am-thanh-oh-nooo-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148370" y="8866188"/>
            <a:ext cx="609600" cy="609600"/>
          </a:xfrm>
          <a:prstGeom prst="rect">
            <a:avLst/>
          </a:prstGeom>
        </p:spPr>
      </p:pic>
      <p:pic>
        <p:nvPicPr>
          <p:cNvPr id="56" name="Hieu-ung-am-thanh-oh-nooo-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874225" y="9785009"/>
            <a:ext cx="609600" cy="609600"/>
          </a:xfrm>
          <a:prstGeom prst="rect">
            <a:avLst/>
          </a:prstGeom>
        </p:spPr>
      </p:pic>
      <p:pic>
        <p:nvPicPr>
          <p:cNvPr id="1026" name="Picture 2" descr="5 sự thật kỳ thú về rừng nhiệt đới Amazon | Công nghệ | Báo Nghệ An điện tử">
            <a:extLst>
              <a:ext uri="{FF2B5EF4-FFF2-40B4-BE49-F238E27FC236}">
                <a16:creationId xmlns:a16="http://schemas.microsoft.com/office/drawing/2014/main" id="{426C9368-7010-410F-8366-5C7C2CBDBF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8881" y="825848"/>
            <a:ext cx="9525000" cy="80648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088039-B022-46CB-AEEC-0B15659A619D}"/>
              </a:ext>
            </a:extLst>
          </p:cNvPr>
          <p:cNvSpPr txBox="1"/>
          <p:nvPr/>
        </p:nvSpPr>
        <p:spPr>
          <a:xfrm>
            <a:off x="5166936" y="9058374"/>
            <a:ext cx="6444416" cy="584775"/>
          </a:xfrm>
          <a:prstGeom prst="rect">
            <a:avLst/>
          </a:prstGeom>
          <a:noFill/>
        </p:spPr>
        <p:txBody>
          <a:bodyPr wrap="square" rtlCol="0">
            <a:spAutoFit/>
          </a:bodyPr>
          <a:lstStyle/>
          <a:p>
            <a:r>
              <a:rPr lang="en-US" sz="3200">
                <a:solidFill>
                  <a:srgbClr val="0070C0"/>
                </a:solidFill>
              </a:rPr>
              <a:t>Rừng mưa niệt đới ở Trung Mĩ</a:t>
            </a:r>
          </a:p>
        </p:txBody>
      </p:sp>
      <p:pic>
        <p:nvPicPr>
          <p:cNvPr id="31" name="Picture 3">
            <a:extLst>
              <a:ext uri="{FF2B5EF4-FFF2-40B4-BE49-F238E27FC236}">
                <a16:creationId xmlns:a16="http://schemas.microsoft.com/office/drawing/2014/main" id="{1535397A-8275-4993-9691-444EE2A775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8880" y="2481"/>
            <a:ext cx="4979632"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a:extLst>
              <a:ext uri="{FF2B5EF4-FFF2-40B4-BE49-F238E27FC236}">
                <a16:creationId xmlns:a16="http://schemas.microsoft.com/office/drawing/2014/main" id="{DF3B97CF-4362-4824-8AB1-B22E59D1C9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4249" y="0"/>
            <a:ext cx="4979632" cy="310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5">
            <a:extLst>
              <a:ext uri="{FF2B5EF4-FFF2-40B4-BE49-F238E27FC236}">
                <a16:creationId xmlns:a16="http://schemas.microsoft.com/office/drawing/2014/main" id="{4BEBB040-E754-4528-BE44-746BDA83E0F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8881" y="3103563"/>
            <a:ext cx="4979632" cy="310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6">
            <a:extLst>
              <a:ext uri="{FF2B5EF4-FFF2-40B4-BE49-F238E27FC236}">
                <a16:creationId xmlns:a16="http://schemas.microsoft.com/office/drawing/2014/main" id="{F53B5C72-8662-4381-B7CF-0C44900B04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90272" y="3103563"/>
            <a:ext cx="4979632" cy="310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7">
            <a:extLst>
              <a:ext uri="{FF2B5EF4-FFF2-40B4-BE49-F238E27FC236}">
                <a16:creationId xmlns:a16="http://schemas.microsoft.com/office/drawing/2014/main" id="{FA0B862E-CE34-420D-A8E0-9AFFB9735BD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8757" y="6190171"/>
            <a:ext cx="4986631" cy="332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8">
            <a:extLst>
              <a:ext uri="{FF2B5EF4-FFF2-40B4-BE49-F238E27FC236}">
                <a16:creationId xmlns:a16="http://schemas.microsoft.com/office/drawing/2014/main" id="{7EEC8522-EB09-45DE-9F2A-F51ACBFEF8D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67195" y="6202871"/>
            <a:ext cx="4965634" cy="330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a:hlinkClick r:id="rId16" action="ppaction://hlinksldjump"/>
            <a:extLst>
              <a:ext uri="{FF2B5EF4-FFF2-40B4-BE49-F238E27FC236}">
                <a16:creationId xmlns:a16="http://schemas.microsoft.com/office/drawing/2014/main" id="{4277B2D3-0EB5-4214-812C-2F68C2D0F19D}"/>
              </a:ext>
            </a:extLst>
          </p:cNvPr>
          <p:cNvSpPr txBox="1"/>
          <p:nvPr/>
        </p:nvSpPr>
        <p:spPr>
          <a:xfrm>
            <a:off x="3647979" y="234017"/>
            <a:ext cx="528304" cy="830997"/>
          </a:xfrm>
          <a:prstGeom prst="rect">
            <a:avLst/>
          </a:prstGeom>
          <a:noFill/>
        </p:spPr>
        <p:txBody>
          <a:bodyPr wrap="square" rtlCol="0">
            <a:spAutoFit/>
          </a:bodyPr>
          <a:lstStyle/>
          <a:p>
            <a:r>
              <a:rPr lang="en-US" sz="4800" b="1"/>
              <a:t>1</a:t>
            </a:r>
          </a:p>
        </p:txBody>
      </p:sp>
      <p:sp>
        <p:nvSpPr>
          <p:cNvPr id="43" name="TextBox 42">
            <a:hlinkClick r:id="rId17" action="ppaction://hlinksldjump"/>
            <a:extLst>
              <a:ext uri="{FF2B5EF4-FFF2-40B4-BE49-F238E27FC236}">
                <a16:creationId xmlns:a16="http://schemas.microsoft.com/office/drawing/2014/main" id="{D2B4EBD8-E621-4720-A456-B78E5F5BBEC3}"/>
              </a:ext>
            </a:extLst>
          </p:cNvPr>
          <p:cNvSpPr txBox="1"/>
          <p:nvPr/>
        </p:nvSpPr>
        <p:spPr>
          <a:xfrm>
            <a:off x="11611351" y="187850"/>
            <a:ext cx="528304" cy="923330"/>
          </a:xfrm>
          <a:prstGeom prst="rect">
            <a:avLst/>
          </a:prstGeom>
          <a:noFill/>
        </p:spPr>
        <p:txBody>
          <a:bodyPr wrap="square" rtlCol="0">
            <a:spAutoFit/>
          </a:bodyPr>
          <a:lstStyle/>
          <a:p>
            <a:r>
              <a:rPr lang="en-US" sz="5400" b="1"/>
              <a:t>2</a:t>
            </a:r>
          </a:p>
        </p:txBody>
      </p:sp>
      <p:sp>
        <p:nvSpPr>
          <p:cNvPr id="44" name="TextBox 43">
            <a:hlinkClick r:id="rId18" action="ppaction://hlinksldjump"/>
            <a:extLst>
              <a:ext uri="{FF2B5EF4-FFF2-40B4-BE49-F238E27FC236}">
                <a16:creationId xmlns:a16="http://schemas.microsoft.com/office/drawing/2014/main" id="{99263D71-ABC5-48A7-901C-B6380FEA1B94}"/>
              </a:ext>
            </a:extLst>
          </p:cNvPr>
          <p:cNvSpPr txBox="1"/>
          <p:nvPr/>
        </p:nvSpPr>
        <p:spPr>
          <a:xfrm>
            <a:off x="3616101" y="3348692"/>
            <a:ext cx="528304" cy="923330"/>
          </a:xfrm>
          <a:prstGeom prst="rect">
            <a:avLst/>
          </a:prstGeom>
          <a:noFill/>
        </p:spPr>
        <p:txBody>
          <a:bodyPr wrap="square" rtlCol="0">
            <a:spAutoFit/>
          </a:bodyPr>
          <a:lstStyle/>
          <a:p>
            <a:r>
              <a:rPr lang="en-US" sz="5400" b="1"/>
              <a:t>3</a:t>
            </a:r>
          </a:p>
        </p:txBody>
      </p:sp>
      <p:sp>
        <p:nvSpPr>
          <p:cNvPr id="45" name="TextBox 44">
            <a:hlinkClick r:id="rId19" action="ppaction://hlinksldjump"/>
            <a:extLst>
              <a:ext uri="{FF2B5EF4-FFF2-40B4-BE49-F238E27FC236}">
                <a16:creationId xmlns:a16="http://schemas.microsoft.com/office/drawing/2014/main" id="{EA984DB2-B88B-4A9D-A874-04BEAF0EE646}"/>
              </a:ext>
            </a:extLst>
          </p:cNvPr>
          <p:cNvSpPr txBox="1"/>
          <p:nvPr/>
        </p:nvSpPr>
        <p:spPr>
          <a:xfrm>
            <a:off x="11611351" y="3873487"/>
            <a:ext cx="528304" cy="923330"/>
          </a:xfrm>
          <a:prstGeom prst="rect">
            <a:avLst/>
          </a:prstGeom>
          <a:noFill/>
        </p:spPr>
        <p:txBody>
          <a:bodyPr wrap="square" rtlCol="0">
            <a:spAutoFit/>
          </a:bodyPr>
          <a:lstStyle/>
          <a:p>
            <a:r>
              <a:rPr lang="en-US" sz="5400" b="1"/>
              <a:t>4</a:t>
            </a:r>
          </a:p>
        </p:txBody>
      </p:sp>
      <p:sp>
        <p:nvSpPr>
          <p:cNvPr id="46" name="TextBox 45">
            <a:hlinkClick r:id="rId20" action="ppaction://hlinksldjump"/>
            <a:extLst>
              <a:ext uri="{FF2B5EF4-FFF2-40B4-BE49-F238E27FC236}">
                <a16:creationId xmlns:a16="http://schemas.microsoft.com/office/drawing/2014/main" id="{06E75E42-71E7-472E-AC01-3917FCD54DAF}"/>
              </a:ext>
            </a:extLst>
          </p:cNvPr>
          <p:cNvSpPr txBox="1"/>
          <p:nvPr/>
        </p:nvSpPr>
        <p:spPr>
          <a:xfrm>
            <a:off x="3609542" y="8137525"/>
            <a:ext cx="528304" cy="923330"/>
          </a:xfrm>
          <a:prstGeom prst="rect">
            <a:avLst/>
          </a:prstGeom>
          <a:noFill/>
        </p:spPr>
        <p:txBody>
          <a:bodyPr wrap="square" rtlCol="0">
            <a:spAutoFit/>
          </a:bodyPr>
          <a:lstStyle/>
          <a:p>
            <a:r>
              <a:rPr lang="en-US" sz="5400" b="1"/>
              <a:t>5</a:t>
            </a:r>
          </a:p>
        </p:txBody>
      </p:sp>
      <p:sp>
        <p:nvSpPr>
          <p:cNvPr id="47" name="TextBox 46">
            <a:hlinkClick r:id="rId21" action="ppaction://hlinksldjump"/>
            <a:extLst>
              <a:ext uri="{FF2B5EF4-FFF2-40B4-BE49-F238E27FC236}">
                <a16:creationId xmlns:a16="http://schemas.microsoft.com/office/drawing/2014/main" id="{5B77E6E9-3222-483F-A44C-88660AE20326}"/>
              </a:ext>
            </a:extLst>
          </p:cNvPr>
          <p:cNvSpPr txBox="1"/>
          <p:nvPr/>
        </p:nvSpPr>
        <p:spPr>
          <a:xfrm>
            <a:off x="11551933" y="8115193"/>
            <a:ext cx="528304" cy="923330"/>
          </a:xfrm>
          <a:prstGeom prst="rect">
            <a:avLst/>
          </a:prstGeom>
          <a:noFill/>
        </p:spPr>
        <p:txBody>
          <a:bodyPr wrap="square" rtlCol="0">
            <a:spAutoFit/>
          </a:bodyPr>
          <a:lstStyle/>
          <a:p>
            <a:r>
              <a:rPr lang="en-US" sz="5400" b="1"/>
              <a:t>6</a:t>
            </a:r>
          </a:p>
        </p:txBody>
      </p:sp>
      <p:pic>
        <p:nvPicPr>
          <p:cNvPr id="48" name="Picture 47" descr="A picture containing text, building, window&#10;&#10;Description automatically generated">
            <a:hlinkClick r:id="rId22" action="ppaction://hlinksldjump"/>
            <a:extLst>
              <a:ext uri="{FF2B5EF4-FFF2-40B4-BE49-F238E27FC236}">
                <a16:creationId xmlns:a16="http://schemas.microsoft.com/office/drawing/2014/main" id="{8202927B-4842-4F7E-A725-78046E60353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0194" y="8795068"/>
            <a:ext cx="882574" cy="751840"/>
          </a:xfrm>
          <a:prstGeom prst="rect">
            <a:avLst/>
          </a:prstGeom>
        </p:spPr>
      </p:pic>
    </p:spTree>
    <p:extLst>
      <p:ext uri="{BB962C8B-B14F-4D97-AF65-F5344CB8AC3E}">
        <p14:creationId xmlns:p14="http://schemas.microsoft.com/office/powerpoint/2010/main" val="1580777950"/>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9"/>
                </p:tgtEl>
              </p:cMediaNode>
            </p:audio>
            <p:audio>
              <p:cMediaNode vol="80000">
                <p:cTn id="3" fill="hold" display="0">
                  <p:stCondLst>
                    <p:cond delay="indefinite"/>
                  </p:stCondLst>
                  <p:endCondLst>
                    <p:cond evt="onStopAudio" delay="0">
                      <p:tgtEl>
                        <p:sldTgt/>
                      </p:tgtEl>
                    </p:cond>
                  </p:endCondLst>
                </p:cTn>
                <p:tgtEl>
                  <p:spTgt spid="52"/>
                </p:tgtEl>
              </p:cMediaNode>
            </p:audio>
            <p:audio>
              <p:cMediaNode vol="80000">
                <p:cTn id="4" fill="hold" display="0">
                  <p:stCondLst>
                    <p:cond delay="indefinite"/>
                  </p:stCondLst>
                  <p:endCondLst>
                    <p:cond evt="onStopAudio" delay="0">
                      <p:tgtEl>
                        <p:sldTgt/>
                      </p:tgtEl>
                    </p:cond>
                  </p:endCondLst>
                </p:cTn>
                <p:tgtEl>
                  <p:spTgt spid="53"/>
                </p:tgtEl>
              </p:cMediaNode>
            </p:audio>
            <p:audio>
              <p:cMediaNode vol="80000">
                <p:cTn id="5" fill="hold" display="0">
                  <p:stCondLst>
                    <p:cond delay="indefinite"/>
                  </p:stCondLst>
                  <p:endCondLst>
                    <p:cond evt="onStopAudio" delay="0">
                      <p:tgtEl>
                        <p:sldTgt/>
                      </p:tgtEl>
                    </p:cond>
                  </p:endCondLst>
                </p:cTn>
                <p:tgtEl>
                  <p:spTgt spid="54"/>
                </p:tgtEl>
              </p:cMediaNode>
            </p:audio>
            <p:audio>
              <p:cMediaNode vol="80000">
                <p:cTn id="6" fill="hold" display="0">
                  <p:stCondLst>
                    <p:cond delay="indefinite"/>
                  </p:stCondLst>
                  <p:endCondLst>
                    <p:cond evt="onStopAudio" delay="0">
                      <p:tgtEl>
                        <p:sldTgt/>
                      </p:tgtEl>
                    </p:cond>
                  </p:endCondLst>
                </p:cTn>
                <p:tgtEl>
                  <p:spTgt spid="55"/>
                </p:tgtEl>
              </p:cMediaNode>
            </p:audio>
            <p:audio>
              <p:cMediaNode vol="80000">
                <p:cTn id="7" fill="hold" display="0">
                  <p:stCondLst>
                    <p:cond delay="indefinite"/>
                  </p:stCondLst>
                  <p:endCondLst>
                    <p:cond evt="onStopAudio" delay="0">
                      <p:tgtEl>
                        <p:sldTgt/>
                      </p:tgtEl>
                    </p:cond>
                  </p:endCondLst>
                </p:cTn>
                <p:tgtEl>
                  <p:spTgt spid="56"/>
                </p:tgtEl>
              </p:cMediaNode>
            </p:audi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1"/>
                                        </p:tgtEl>
                                        <p:attrNameLst>
                                          <p:attrName>ppt_x</p:attrName>
                                        </p:attrNameLst>
                                      </p:cBhvr>
                                      <p:tavLst>
                                        <p:tav tm="0">
                                          <p:val>
                                            <p:strVal val="ppt_x"/>
                                          </p:val>
                                        </p:tav>
                                        <p:tav tm="100000">
                                          <p:val>
                                            <p:strVal val="ppt_x"/>
                                          </p:val>
                                        </p:tav>
                                      </p:tavLst>
                                    </p:anim>
                                    <p:anim calcmode="lin" valueType="num">
                                      <p:cBhvr additive="base">
                                        <p:cTn id="13" dur="500"/>
                                        <p:tgtEl>
                                          <p:spTgt spid="31"/>
                                        </p:tgtEl>
                                        <p:attrNameLst>
                                          <p:attrName>ppt_y</p:attrName>
                                        </p:attrNameLst>
                                      </p:cBhvr>
                                      <p:tavLst>
                                        <p:tav tm="0">
                                          <p:val>
                                            <p:strVal val="ppt_y"/>
                                          </p:val>
                                        </p:tav>
                                        <p:tav tm="100000">
                                          <p:val>
                                            <p:strVal val="1+ppt_h/2"/>
                                          </p:val>
                                        </p:tav>
                                      </p:tavLst>
                                    </p:anim>
                                    <p:set>
                                      <p:cBhvr>
                                        <p:cTn id="14" dur="1" fill="hold">
                                          <p:stCondLst>
                                            <p:cond delay="499"/>
                                          </p:stCondLst>
                                        </p:cTn>
                                        <p:tgtEl>
                                          <p:spTgt spid="31"/>
                                        </p:tgtEl>
                                        <p:attrNameLst>
                                          <p:attrName>style.visibility</p:attrName>
                                        </p:attrNameLst>
                                      </p:cBhvr>
                                      <p:to>
                                        <p:strVal val="hidden"/>
                                      </p:to>
                                    </p:set>
                                  </p:childTnLst>
                                </p:cTn>
                              </p:par>
                              <p:par>
                                <p:cTn id="15" presetID="1" presetClass="mediacall" presetSubtype="0" fill="hold" nodeType="withEffect">
                                  <p:stCondLst>
                                    <p:cond delay="0"/>
                                  </p:stCondLst>
                                  <p:childTnLst>
                                    <p:cmd type="call" cmd="playFrom(0.0)">
                                      <p:cBhvr>
                                        <p:cTn id="16" dur="2873" fill="hold"/>
                                        <p:tgtEl>
                                          <p:spTgt spid="39"/>
                                        </p:tgtEl>
                                      </p:cBhvr>
                                    </p:cmd>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32"/>
                                        </p:tgtEl>
                                        <p:attrNameLst>
                                          <p:attrName>ppt_x</p:attrName>
                                        </p:attrNameLst>
                                      </p:cBhvr>
                                      <p:tavLst>
                                        <p:tav tm="0">
                                          <p:val>
                                            <p:strVal val="ppt_x"/>
                                          </p:val>
                                        </p:tav>
                                        <p:tav tm="100000">
                                          <p:val>
                                            <p:strVal val="ppt_x"/>
                                          </p:val>
                                        </p:tav>
                                      </p:tavLst>
                                    </p:anim>
                                    <p:anim calcmode="lin" valueType="num">
                                      <p:cBhvr additive="base">
                                        <p:cTn id="22" dur="500"/>
                                        <p:tgtEl>
                                          <p:spTgt spid="32"/>
                                        </p:tgtEl>
                                        <p:attrNameLst>
                                          <p:attrName>ppt_y</p:attrName>
                                        </p:attrNameLst>
                                      </p:cBhvr>
                                      <p:tavLst>
                                        <p:tav tm="0">
                                          <p:val>
                                            <p:strVal val="ppt_y"/>
                                          </p:val>
                                        </p:tav>
                                        <p:tav tm="100000">
                                          <p:val>
                                            <p:strVal val="1+ppt_h/2"/>
                                          </p:val>
                                        </p:tav>
                                      </p:tavLst>
                                    </p:anim>
                                    <p:set>
                                      <p:cBhvr>
                                        <p:cTn id="23" dur="1" fill="hold">
                                          <p:stCondLst>
                                            <p:cond delay="499"/>
                                          </p:stCondLst>
                                        </p:cTn>
                                        <p:tgtEl>
                                          <p:spTgt spid="32"/>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2873" fill="hold"/>
                                        <p:tgtEl>
                                          <p:spTgt spid="52"/>
                                        </p:tgtEl>
                                      </p:cBhvr>
                                    </p:cmd>
                                  </p:child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7"/>
                                        </p:tgtEl>
                                        <p:attrNameLst>
                                          <p:attrName>ppt_x</p:attrName>
                                        </p:attrNameLst>
                                      </p:cBhvr>
                                      <p:tavLst>
                                        <p:tav tm="0">
                                          <p:val>
                                            <p:strVal val="ppt_x"/>
                                          </p:val>
                                        </p:tav>
                                        <p:tav tm="100000">
                                          <p:val>
                                            <p:strVal val="ppt_x"/>
                                          </p:val>
                                        </p:tav>
                                      </p:tavLst>
                                    </p:anim>
                                    <p:anim calcmode="lin" valueType="num">
                                      <p:cBhvr additive="base">
                                        <p:cTn id="31" dur="500"/>
                                        <p:tgtEl>
                                          <p:spTgt spid="37"/>
                                        </p:tgtEl>
                                        <p:attrNameLst>
                                          <p:attrName>ppt_y</p:attrName>
                                        </p:attrNameLst>
                                      </p:cBhvr>
                                      <p:tavLst>
                                        <p:tav tm="0">
                                          <p:val>
                                            <p:strVal val="ppt_y"/>
                                          </p:val>
                                        </p:tav>
                                        <p:tav tm="100000">
                                          <p:val>
                                            <p:strVal val="1+ppt_h/2"/>
                                          </p:val>
                                        </p:tav>
                                      </p:tavLst>
                                    </p:anim>
                                    <p:set>
                                      <p:cBhvr>
                                        <p:cTn id="32" dur="1" fill="hold">
                                          <p:stCondLst>
                                            <p:cond delay="499"/>
                                          </p:stCondLst>
                                        </p:cTn>
                                        <p:tgtEl>
                                          <p:spTgt spid="37"/>
                                        </p:tgtEl>
                                        <p:attrNameLst>
                                          <p:attrName>style.visibility</p:attrName>
                                        </p:attrNameLst>
                                      </p:cBhvr>
                                      <p:to>
                                        <p:strVal val="hidden"/>
                                      </p:to>
                                    </p:set>
                                  </p:childTnLst>
                                </p:cTn>
                              </p:par>
                              <p:par>
                                <p:cTn id="33" presetID="1" presetClass="mediacall" presetSubtype="0" fill="hold" nodeType="withEffect">
                                  <p:stCondLst>
                                    <p:cond delay="0"/>
                                  </p:stCondLst>
                                  <p:childTnLst>
                                    <p:cmd type="call" cmd="playFrom(0.0)">
                                      <p:cBhvr>
                                        <p:cTn id="34" dur="2873" fill="hold"/>
                                        <p:tgtEl>
                                          <p:spTgt spid="53"/>
                                        </p:tgtEl>
                                      </p:cBhvr>
                                    </p:cmd>
                                  </p:childTnLst>
                                </p:cTn>
                              </p:par>
                            </p:childTnLst>
                          </p:cTn>
                        </p:par>
                      </p:childTnLst>
                    </p:cTn>
                  </p:par>
                </p:childTnLst>
              </p:cTn>
              <p:nextCondLst>
                <p:cond evt="onClick" delay="0">
                  <p:tgtEl>
                    <p:spTgt spid="37"/>
                  </p:tgtEl>
                </p:cond>
              </p:nextCondLst>
            </p:seq>
            <p:seq concurrent="1" nextAc="seek">
              <p:cTn id="35" restart="whenNotActive" fill="hold" evtFilter="cancelBubble" nodeType="interactiveSeq">
                <p:stCondLst>
                  <p:cond evt="onClick" delay="0">
                    <p:tgtEl>
                      <p:spTgt spid="38"/>
                    </p:tgtEl>
                  </p:cond>
                </p:stCondLst>
                <p:endSync evt="end" delay="0">
                  <p:rtn val="all"/>
                </p:endSync>
                <p:childTnLst>
                  <p:par>
                    <p:cTn id="36" fill="hold">
                      <p:stCondLst>
                        <p:cond delay="0"/>
                      </p:stCondLst>
                      <p:childTnLst>
                        <p:par>
                          <p:cTn id="37" fill="hold">
                            <p:stCondLst>
                              <p:cond delay="0"/>
                            </p:stCondLst>
                            <p:childTnLst>
                              <p:par>
                                <p:cTn id="38" presetID="2" presetClass="exit" presetSubtype="4" fill="hold" nodeType="clickEffect">
                                  <p:stCondLst>
                                    <p:cond delay="0"/>
                                  </p:stCondLst>
                                  <p:childTnLst>
                                    <p:anim calcmode="lin" valueType="num">
                                      <p:cBhvr additive="base">
                                        <p:cTn id="39" dur="500"/>
                                        <p:tgtEl>
                                          <p:spTgt spid="38"/>
                                        </p:tgtEl>
                                        <p:attrNameLst>
                                          <p:attrName>ppt_x</p:attrName>
                                        </p:attrNameLst>
                                      </p:cBhvr>
                                      <p:tavLst>
                                        <p:tav tm="0">
                                          <p:val>
                                            <p:strVal val="ppt_x"/>
                                          </p:val>
                                        </p:tav>
                                        <p:tav tm="100000">
                                          <p:val>
                                            <p:strVal val="ppt_x"/>
                                          </p:val>
                                        </p:tav>
                                      </p:tavLst>
                                    </p:anim>
                                    <p:anim calcmode="lin" valueType="num">
                                      <p:cBhvr additive="base">
                                        <p:cTn id="40" dur="500"/>
                                        <p:tgtEl>
                                          <p:spTgt spid="38"/>
                                        </p:tgtEl>
                                        <p:attrNameLst>
                                          <p:attrName>ppt_y</p:attrName>
                                        </p:attrNameLst>
                                      </p:cBhvr>
                                      <p:tavLst>
                                        <p:tav tm="0">
                                          <p:val>
                                            <p:strVal val="ppt_y"/>
                                          </p:val>
                                        </p:tav>
                                        <p:tav tm="100000">
                                          <p:val>
                                            <p:strVal val="1+ppt_h/2"/>
                                          </p:val>
                                        </p:tav>
                                      </p:tavLst>
                                    </p:anim>
                                    <p:set>
                                      <p:cBhvr>
                                        <p:cTn id="41" dur="1" fill="hold">
                                          <p:stCondLst>
                                            <p:cond delay="499"/>
                                          </p:stCondLst>
                                        </p:cTn>
                                        <p:tgtEl>
                                          <p:spTgt spid="38"/>
                                        </p:tgtEl>
                                        <p:attrNameLst>
                                          <p:attrName>style.visibility</p:attrName>
                                        </p:attrNameLst>
                                      </p:cBhvr>
                                      <p:to>
                                        <p:strVal val="hidden"/>
                                      </p:to>
                                    </p:set>
                                  </p:childTnLst>
                                </p:cTn>
                              </p:par>
                              <p:par>
                                <p:cTn id="42" presetID="1" presetClass="mediacall" presetSubtype="0" fill="hold" nodeType="withEffect">
                                  <p:stCondLst>
                                    <p:cond delay="0"/>
                                  </p:stCondLst>
                                  <p:childTnLst>
                                    <p:cmd type="call" cmd="playFrom(0.0)">
                                      <p:cBhvr>
                                        <p:cTn id="43" dur="2873" fill="hold"/>
                                        <p:tgtEl>
                                          <p:spTgt spid="55"/>
                                        </p:tgtEl>
                                      </p:cBhvr>
                                    </p:cmd>
                                  </p:childTnLst>
                                </p:cTn>
                              </p:par>
                            </p:childTnLst>
                          </p:cTn>
                        </p:par>
                      </p:childTnLst>
                    </p:cTn>
                  </p:par>
                </p:childTnLst>
              </p:cTn>
              <p:nextCondLst>
                <p:cond evt="onClick" delay="0">
                  <p:tgtEl>
                    <p:spTgt spid="38"/>
                  </p:tgtEl>
                </p:cond>
              </p:nextCondLst>
            </p:seq>
            <p:seq concurrent="1" nextAc="seek">
              <p:cTn id="44" restart="whenNotActive" fill="hold" evtFilter="cancelBubble" nodeType="interactiveSeq">
                <p:stCondLst>
                  <p:cond evt="onClick" delay="0">
                    <p:tgtEl>
                      <p:spTgt spid="40"/>
                    </p:tgtEl>
                  </p:cond>
                </p:stCondLst>
                <p:endSync evt="end" delay="0">
                  <p:rtn val="all"/>
                </p:endSync>
                <p:childTnLst>
                  <p:par>
                    <p:cTn id="45" fill="hold">
                      <p:stCondLst>
                        <p:cond delay="0"/>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40"/>
                                        </p:tgtEl>
                                        <p:attrNameLst>
                                          <p:attrName>ppt_x</p:attrName>
                                        </p:attrNameLst>
                                      </p:cBhvr>
                                      <p:tavLst>
                                        <p:tav tm="0">
                                          <p:val>
                                            <p:strVal val="ppt_x"/>
                                          </p:val>
                                        </p:tav>
                                        <p:tav tm="100000">
                                          <p:val>
                                            <p:strVal val="ppt_x"/>
                                          </p:val>
                                        </p:tav>
                                      </p:tavLst>
                                    </p:anim>
                                    <p:anim calcmode="lin" valueType="num">
                                      <p:cBhvr additive="base">
                                        <p:cTn id="49" dur="500"/>
                                        <p:tgtEl>
                                          <p:spTgt spid="40"/>
                                        </p:tgtEl>
                                        <p:attrNameLst>
                                          <p:attrName>ppt_y</p:attrName>
                                        </p:attrNameLst>
                                      </p:cBhvr>
                                      <p:tavLst>
                                        <p:tav tm="0">
                                          <p:val>
                                            <p:strVal val="ppt_y"/>
                                          </p:val>
                                        </p:tav>
                                        <p:tav tm="100000">
                                          <p:val>
                                            <p:strVal val="1+ppt_h/2"/>
                                          </p:val>
                                        </p:tav>
                                      </p:tavLst>
                                    </p:anim>
                                    <p:set>
                                      <p:cBhvr>
                                        <p:cTn id="50" dur="1" fill="hold">
                                          <p:stCondLst>
                                            <p:cond delay="499"/>
                                          </p:stCondLst>
                                        </p:cTn>
                                        <p:tgtEl>
                                          <p:spTgt spid="40"/>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2873" fill="hold"/>
                                        <p:tgtEl>
                                          <p:spTgt spid="56"/>
                                        </p:tgtEl>
                                      </p:cBhvr>
                                    </p:cmd>
                                  </p:childTnLst>
                                </p:cTn>
                              </p:par>
                              <p:par>
                                <p:cTn id="53" presetID="1" presetClass="mediacall" presetSubtype="0" fill="hold" nodeType="withEffect">
                                  <p:stCondLst>
                                    <p:cond delay="0"/>
                                  </p:stCondLst>
                                  <p:childTnLst>
                                    <p:cmd type="call" cmd="playFrom(0.0)">
                                      <p:cBhvr>
                                        <p:cTn id="54" dur="2873" fill="hold"/>
                                        <p:tgtEl>
                                          <p:spTgt spid="54"/>
                                        </p:tgtEl>
                                      </p:cBhvr>
                                    </p:cmd>
                                  </p:childTnLst>
                                </p:cTn>
                              </p:par>
                            </p:childTnLst>
                          </p:cTn>
                        </p:par>
                      </p:childTnLst>
                    </p:cTn>
                  </p:par>
                </p:childTnLst>
              </p:cTn>
              <p:nextCondLst>
                <p:cond evt="onClick" delay="0">
                  <p:tgtEl>
                    <p:spTgt spid="40"/>
                  </p:tgtEl>
                </p:cond>
              </p:nextCondLst>
            </p:seq>
            <p:seq concurrent="1" nextAc="seek">
              <p:cTn id="55" restart="whenNotActive" fill="hold" evtFilter="cancelBubble" nodeType="interactiveSeq">
                <p:stCondLst>
                  <p:cond evt="onClick" delay="0">
                    <p:tgtEl>
                      <p:spTgt spid="41"/>
                    </p:tgtEl>
                  </p:cond>
                </p:stCondLst>
                <p:endSync evt="end" delay="0">
                  <p:rtn val="all"/>
                </p:endSync>
                <p:childTnLst>
                  <p:par>
                    <p:cTn id="56" fill="hold">
                      <p:stCondLst>
                        <p:cond delay="0"/>
                      </p:stCondLst>
                      <p:childTnLst>
                        <p:par>
                          <p:cTn id="57" fill="hold">
                            <p:stCondLst>
                              <p:cond delay="0"/>
                            </p:stCondLst>
                            <p:childTnLst>
                              <p:par>
                                <p:cTn id="58" presetID="2" presetClass="exit" presetSubtype="4" fill="hold" nodeType="clickEffect">
                                  <p:stCondLst>
                                    <p:cond delay="0"/>
                                  </p:stCondLst>
                                  <p:childTnLst>
                                    <p:anim calcmode="lin" valueType="num">
                                      <p:cBhvr additive="base">
                                        <p:cTn id="59" dur="500"/>
                                        <p:tgtEl>
                                          <p:spTgt spid="41"/>
                                        </p:tgtEl>
                                        <p:attrNameLst>
                                          <p:attrName>ppt_x</p:attrName>
                                        </p:attrNameLst>
                                      </p:cBhvr>
                                      <p:tavLst>
                                        <p:tav tm="0">
                                          <p:val>
                                            <p:strVal val="ppt_x"/>
                                          </p:val>
                                        </p:tav>
                                        <p:tav tm="100000">
                                          <p:val>
                                            <p:strVal val="ppt_x"/>
                                          </p:val>
                                        </p:tav>
                                      </p:tavLst>
                                    </p:anim>
                                    <p:anim calcmode="lin" valueType="num">
                                      <p:cBhvr additive="base">
                                        <p:cTn id="60" dur="500"/>
                                        <p:tgtEl>
                                          <p:spTgt spid="41"/>
                                        </p:tgtEl>
                                        <p:attrNameLst>
                                          <p:attrName>ppt_y</p:attrName>
                                        </p:attrNameLst>
                                      </p:cBhvr>
                                      <p:tavLst>
                                        <p:tav tm="0">
                                          <p:val>
                                            <p:strVal val="ppt_y"/>
                                          </p:val>
                                        </p:tav>
                                        <p:tav tm="100000">
                                          <p:val>
                                            <p:strVal val="1+ppt_h/2"/>
                                          </p:val>
                                        </p:tav>
                                      </p:tavLst>
                                    </p:anim>
                                    <p:set>
                                      <p:cBhvr>
                                        <p:cTn id="61" dur="1" fill="hold">
                                          <p:stCondLst>
                                            <p:cond delay="499"/>
                                          </p:stCondLst>
                                        </p:cTn>
                                        <p:tgtEl>
                                          <p:spTgt spid="4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barn(inVertical)">
                                      <p:cBhvr>
                                        <p:cTn id="66" dur="500"/>
                                        <p:tgtEl>
                                          <p:spTgt spid="4"/>
                                        </p:tgtEl>
                                      </p:cBhvr>
                                    </p:animEffect>
                                  </p:childTnLst>
                                </p:cTn>
                              </p:par>
                            </p:childTnLst>
                          </p:cTn>
                        </p:par>
                      </p:childTnLst>
                    </p:cTn>
                  </p:par>
                </p:childTnLst>
              </p:cTn>
              <p:nextCondLst>
                <p:cond evt="onClick" delay="0">
                  <p:tgtEl>
                    <p:spTgt spid="41"/>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12281" y="217205"/>
            <a:ext cx="15625736" cy="1941396"/>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55" b="1">
                <a:latin typeface="Arial" panose="020B0604020202020204" pitchFamily="34" charset="0"/>
                <a:ea typeface="Tahoma" panose="020B0604030504040204" pitchFamily="34" charset="0"/>
                <a:cs typeface="Arial" panose="020B0604020202020204" pitchFamily="34" charset="0"/>
              </a:rPr>
              <a:t>Câu 1. Nhận xét nào không đúng khi nói về sinh vật dưới đại dương?</a:t>
            </a:r>
            <a:endParaRPr lang="vi-VN" sz="6055" b="1" dirty="0">
              <a:latin typeface="Arial" panose="020B0604020202020204" pitchFamily="34" charset="0"/>
              <a:ea typeface="Tahoma" panose="020B0604030504040204" pitchFamily="34" charset="0"/>
              <a:cs typeface="Arial" panose="020B0604020202020204" pitchFamily="34" charset="0"/>
            </a:endParaRPr>
          </a:p>
        </p:txBody>
      </p:sp>
      <p:sp>
        <p:nvSpPr>
          <p:cNvPr id="11" name="Rectangle 10"/>
          <p:cNvSpPr/>
          <p:nvPr/>
        </p:nvSpPr>
        <p:spPr>
          <a:xfrm>
            <a:off x="2241038" y="4333800"/>
            <a:ext cx="12859421" cy="12284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ea typeface="Tahoma" panose="020B0604030504040204" pitchFamily="34" charset="0"/>
                <a:cs typeface="Arial" panose="020B0604020202020204" pitchFamily="34" charset="0"/>
              </a:rPr>
              <a:t>Chỉ có số ít loài sinh vật sinh sống</a:t>
            </a:r>
            <a:endParaRPr lang="vi-VN" sz="4400" b="1" dirty="0">
              <a:latin typeface="Arial" panose="020B0604020202020204" pitchFamily="34" charset="0"/>
              <a:ea typeface="Tahoma" panose="020B0604030504040204" pitchFamily="34" charset="0"/>
              <a:cs typeface="Arial" panose="020B0604020202020204" pitchFamily="34" charset="0"/>
            </a:endParaRPr>
          </a:p>
        </p:txBody>
      </p:sp>
      <p:sp>
        <p:nvSpPr>
          <p:cNvPr id="16" name="Pentagon 15"/>
          <p:cNvSpPr/>
          <p:nvPr/>
        </p:nvSpPr>
        <p:spPr>
          <a:xfrm>
            <a:off x="1076546" y="4333800"/>
            <a:ext cx="1571279"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B</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07108922-287A-4320-8FE9-E80B2EF75AD9}"/>
              </a:ext>
            </a:extLst>
          </p:cNvPr>
          <p:cNvSpPr/>
          <p:nvPr/>
        </p:nvSpPr>
        <p:spPr>
          <a:xfrm>
            <a:off x="2241040" y="2698277"/>
            <a:ext cx="12767663" cy="12284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Arial" panose="020B0604020202020204" pitchFamily="34" charset="0"/>
                <a:ea typeface="Tahoma" panose="020B0604030504040204" pitchFamily="34" charset="0"/>
                <a:cs typeface="Arial" panose="020B0604020202020204" pitchFamily="34" charset="0"/>
              </a:rPr>
              <a:t>Vô cùng phong phú, đa dạng</a:t>
            </a:r>
            <a:endParaRPr lang="vi-VN" sz="4800" b="1" dirty="0">
              <a:latin typeface="Arial" panose="020B0604020202020204" pitchFamily="34" charset="0"/>
              <a:ea typeface="Tahoma" panose="020B0604030504040204" pitchFamily="34" charset="0"/>
              <a:cs typeface="Arial" panose="020B0604020202020204" pitchFamily="34" charset="0"/>
            </a:endParaRPr>
          </a:p>
        </p:txBody>
      </p:sp>
      <p:sp>
        <p:nvSpPr>
          <p:cNvPr id="8" name="Pentagon 18">
            <a:extLst>
              <a:ext uri="{FF2B5EF4-FFF2-40B4-BE49-F238E27FC236}">
                <a16:creationId xmlns:a16="http://schemas.microsoft.com/office/drawing/2014/main" id="{CB31563B-0B0F-4F02-ADB0-C7E1363838FE}"/>
              </a:ext>
            </a:extLst>
          </p:cNvPr>
          <p:cNvSpPr/>
          <p:nvPr/>
        </p:nvSpPr>
        <p:spPr>
          <a:xfrm>
            <a:off x="1090528" y="2698277"/>
            <a:ext cx="1452371"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A</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C25A85EE-CF89-4C71-8D27-9E2ACC4CFC8F}"/>
              </a:ext>
            </a:extLst>
          </p:cNvPr>
          <p:cNvSpPr/>
          <p:nvPr/>
        </p:nvSpPr>
        <p:spPr>
          <a:xfrm>
            <a:off x="2241038" y="5969322"/>
            <a:ext cx="12873403" cy="12284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ea typeface="Tahoma" panose="020B0604030504040204" pitchFamily="34" charset="0"/>
                <a:cs typeface="Arial" panose="020B0604020202020204" pitchFamily="34" charset="0"/>
              </a:rPr>
              <a:t>Các sinh vật phân hóa theo độ sâu</a:t>
            </a:r>
            <a:endParaRPr lang="vi-VN" sz="4400" b="1" dirty="0">
              <a:latin typeface="Arial" panose="020B0604020202020204" pitchFamily="34" charset="0"/>
              <a:ea typeface="Tahoma" panose="020B0604030504040204" pitchFamily="34" charset="0"/>
              <a:cs typeface="Arial" panose="020B0604020202020204" pitchFamily="34" charset="0"/>
            </a:endParaRPr>
          </a:p>
        </p:txBody>
      </p:sp>
      <p:sp>
        <p:nvSpPr>
          <p:cNvPr id="12" name="Pentagon 18">
            <a:extLst>
              <a:ext uri="{FF2B5EF4-FFF2-40B4-BE49-F238E27FC236}">
                <a16:creationId xmlns:a16="http://schemas.microsoft.com/office/drawing/2014/main" id="{DD2009E8-F88F-4140-850C-D0B2EA44372C}"/>
              </a:ext>
            </a:extLst>
          </p:cNvPr>
          <p:cNvSpPr/>
          <p:nvPr/>
        </p:nvSpPr>
        <p:spPr>
          <a:xfrm>
            <a:off x="1090527" y="5969322"/>
            <a:ext cx="1452371"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dirty="0">
                <a:latin typeface="Tahoma" panose="020B0604030504040204" pitchFamily="34" charset="0"/>
                <a:ea typeface="Tahoma" panose="020B0604030504040204" pitchFamily="34" charset="0"/>
                <a:cs typeface="Tahoma" panose="020B0604030504040204" pitchFamily="34" charset="0"/>
              </a:rPr>
              <a:t>C</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9C0CB185-63D0-4F92-8EB5-7F30500E1CDE}"/>
              </a:ext>
            </a:extLst>
          </p:cNvPr>
          <p:cNvSpPr/>
          <p:nvPr/>
        </p:nvSpPr>
        <p:spPr>
          <a:xfrm>
            <a:off x="2227056" y="7679344"/>
            <a:ext cx="12781646" cy="12284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ea typeface="Tahoma" panose="020B0604030504040204" pitchFamily="34" charset="0"/>
                <a:cs typeface="Arial" panose="020B0604020202020204" pitchFamily="34" charset="0"/>
              </a:rPr>
              <a:t>Gồm cả động vật và thực vật</a:t>
            </a:r>
            <a:endParaRPr lang="vi-VN" sz="4400" b="1" dirty="0">
              <a:latin typeface="Arial" panose="020B0604020202020204" pitchFamily="34" charset="0"/>
              <a:ea typeface="Tahoma" panose="020B0604030504040204" pitchFamily="34" charset="0"/>
              <a:cs typeface="Arial" panose="020B0604020202020204" pitchFamily="34" charset="0"/>
            </a:endParaRPr>
          </a:p>
        </p:txBody>
      </p:sp>
      <p:sp>
        <p:nvSpPr>
          <p:cNvPr id="14" name="Pentagon 18">
            <a:extLst>
              <a:ext uri="{FF2B5EF4-FFF2-40B4-BE49-F238E27FC236}">
                <a16:creationId xmlns:a16="http://schemas.microsoft.com/office/drawing/2014/main" id="{7104F2A1-A843-443D-B49C-97374C2571BF}"/>
              </a:ext>
            </a:extLst>
          </p:cNvPr>
          <p:cNvSpPr/>
          <p:nvPr/>
        </p:nvSpPr>
        <p:spPr>
          <a:xfrm>
            <a:off x="1076545" y="7679344"/>
            <a:ext cx="1452371"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dirty="0">
                <a:latin typeface="Tahoma" panose="020B0604030504040204" pitchFamily="34" charset="0"/>
                <a:ea typeface="Tahoma" panose="020B0604030504040204" pitchFamily="34" charset="0"/>
                <a:cs typeface="Tahoma" panose="020B0604030504040204" pitchFamily="34" charset="0"/>
              </a:rPr>
              <a:t>D</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pic>
        <p:nvPicPr>
          <p:cNvPr id="15" name="Picture 14" descr="A picture containing text, building, window&#10;&#10;Description automatically generated">
            <a:hlinkClick r:id="rId2" action="ppaction://hlinksldjump"/>
            <a:extLst>
              <a:ext uri="{FF2B5EF4-FFF2-40B4-BE49-F238E27FC236}">
                <a16:creationId xmlns:a16="http://schemas.microsoft.com/office/drawing/2014/main" id="{ACADD77F-C7E8-4723-AE39-31846EAD2C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7563" y="8544818"/>
            <a:ext cx="875058" cy="751840"/>
          </a:xfrm>
          <a:prstGeom prst="rect">
            <a:avLst/>
          </a:prstGeom>
        </p:spPr>
      </p:pic>
    </p:spTree>
    <p:extLst>
      <p:ext uri="{BB962C8B-B14F-4D97-AF65-F5344CB8AC3E}">
        <p14:creationId xmlns:p14="http://schemas.microsoft.com/office/powerpoint/2010/main" val="2359321263"/>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6"/>
                                        </p:tgtEl>
                                        <p:attrNameLst>
                                          <p:attrName>style.color</p:attrName>
                                        </p:attrNameLst>
                                      </p:cBhvr>
                                      <p:by>
                                        <p:hsl h="7200000" s="0" l="0"/>
                                      </p:by>
                                    </p:animClr>
                                    <p:animClr clrSpc="hsl" dir="cw">
                                      <p:cBhvr>
                                        <p:cTn id="45" dur="500" fill="hold"/>
                                        <p:tgtEl>
                                          <p:spTgt spid="16"/>
                                        </p:tgtEl>
                                        <p:attrNameLst>
                                          <p:attrName>fillcolor</p:attrName>
                                        </p:attrNameLst>
                                      </p:cBhvr>
                                      <p:by>
                                        <p:hsl h="7200000" s="0" l="0"/>
                                      </p:by>
                                    </p:animClr>
                                    <p:animClr clrSpc="hsl" dir="cw">
                                      <p:cBhvr>
                                        <p:cTn id="46" dur="500" fill="hold"/>
                                        <p:tgtEl>
                                          <p:spTgt spid="16"/>
                                        </p:tgtEl>
                                        <p:attrNameLst>
                                          <p:attrName>stroke.color</p:attrName>
                                        </p:attrNameLst>
                                      </p:cBhvr>
                                      <p:by>
                                        <p:hsl h="7200000" s="0" l="0"/>
                                      </p:by>
                                    </p:animClr>
                                    <p:set>
                                      <p:cBhvr>
                                        <p:cTn id="47" dur="500" fill="hold"/>
                                        <p:tgtEl>
                                          <p:spTgt spid="16"/>
                                        </p:tgtEl>
                                        <p:attrNameLst>
                                          <p:attrName>fill.type</p:attrName>
                                        </p:attrNameLst>
                                      </p:cBhvr>
                                      <p:to>
                                        <p:strVal val="solid"/>
                                      </p:to>
                                    </p:set>
                                  </p:childTnLst>
                                </p:cTn>
                              </p:par>
                              <p:par>
                                <p:cTn id="48" presetID="21" presetClass="emph" presetSubtype="0" fill="hold" grpId="1" nodeType="withEffect">
                                  <p:stCondLst>
                                    <p:cond delay="0"/>
                                  </p:stCondLst>
                                  <p:childTnLst>
                                    <p:animClr clrSpc="hsl" dir="cw">
                                      <p:cBhvr override="childStyle">
                                        <p:cTn id="49" dur="500" fill="hold"/>
                                        <p:tgtEl>
                                          <p:spTgt spid="11"/>
                                        </p:tgtEl>
                                        <p:attrNameLst>
                                          <p:attrName>style.color</p:attrName>
                                        </p:attrNameLst>
                                      </p:cBhvr>
                                      <p:by>
                                        <p:hsl h="7200000" s="0" l="0"/>
                                      </p:by>
                                    </p:animClr>
                                    <p:animClr clrSpc="hsl" dir="cw">
                                      <p:cBhvr>
                                        <p:cTn id="50" dur="500" fill="hold"/>
                                        <p:tgtEl>
                                          <p:spTgt spid="11"/>
                                        </p:tgtEl>
                                        <p:attrNameLst>
                                          <p:attrName>fillcolor</p:attrName>
                                        </p:attrNameLst>
                                      </p:cBhvr>
                                      <p:by>
                                        <p:hsl h="7200000" s="0" l="0"/>
                                      </p:by>
                                    </p:animClr>
                                    <p:animClr clrSpc="hsl" dir="cw">
                                      <p:cBhvr>
                                        <p:cTn id="51" dur="500" fill="hold"/>
                                        <p:tgtEl>
                                          <p:spTgt spid="11"/>
                                        </p:tgtEl>
                                        <p:attrNameLst>
                                          <p:attrName>stroke.color</p:attrName>
                                        </p:attrNameLst>
                                      </p:cBhvr>
                                      <p:by>
                                        <p:hsl h="7200000" s="0" l="0"/>
                                      </p:by>
                                    </p:animClr>
                                    <p:set>
                                      <p:cBhvr>
                                        <p:cTn id="52"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P spid="16" grpId="0" animBg="1"/>
      <p:bldP spid="16" grpId="1" animBg="1"/>
      <p:bldP spid="7" grpId="0" animBg="1"/>
      <p:bldP spid="8" grpId="0" animBg="1"/>
      <p:bldP spid="9"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58773" y="128741"/>
            <a:ext cx="15387151" cy="2616733"/>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6606" b="1">
                <a:solidFill>
                  <a:prstClr val="white"/>
                </a:solidFill>
                <a:latin typeface="Arial" panose="020B0604020202020204" pitchFamily="34" charset="0"/>
                <a:ea typeface="Tahoma" panose="020B0604030504040204" pitchFamily="34" charset="0"/>
                <a:cs typeface="Arial" panose="020B0604020202020204" pitchFamily="34" charset="0"/>
              </a:rPr>
              <a:t>Câu 2. Sự khác biệt về thực vật ở các đới là do?</a:t>
            </a:r>
            <a:endParaRPr lang="vi-VN" sz="6606"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18" name="Rectangle 17"/>
          <p:cNvSpPr/>
          <p:nvPr/>
        </p:nvSpPr>
        <p:spPr>
          <a:xfrm>
            <a:off x="4045521" y="6104875"/>
            <a:ext cx="6807935" cy="12284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4954" b="1">
                <a:solidFill>
                  <a:prstClr val="white"/>
                </a:solidFill>
                <a:latin typeface="Tahoma" panose="020B0604030504040204" pitchFamily="34" charset="0"/>
                <a:ea typeface="Tahoma" panose="020B0604030504040204" pitchFamily="34" charset="0"/>
                <a:cs typeface="Tahoma" panose="020B0604030504040204" pitchFamily="34" charset="0"/>
              </a:rPr>
              <a:t>Khí hậu</a:t>
            </a:r>
            <a:endParaRPr lang="vi-VN" sz="4954"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Pentagon 18"/>
          <p:cNvSpPr/>
          <p:nvPr/>
        </p:nvSpPr>
        <p:spPr>
          <a:xfrm>
            <a:off x="2593149" y="6104875"/>
            <a:ext cx="1687557"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4404" b="1">
                <a:solidFill>
                  <a:prstClr val="white"/>
                </a:solidFill>
                <a:latin typeface="Tahoma" panose="020B0604030504040204" pitchFamily="34" charset="0"/>
                <a:ea typeface="Tahoma" panose="020B0604030504040204" pitchFamily="34" charset="0"/>
                <a:cs typeface="Tahoma" panose="020B0604030504040204" pitchFamily="34" charset="0"/>
              </a:rPr>
              <a:t>C</a:t>
            </a:r>
            <a:endParaRPr lang="vi-VN" sz="4404"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BF3BA1CA-E9BD-45DE-8A39-B5A0C241BDE8}"/>
              </a:ext>
            </a:extLst>
          </p:cNvPr>
          <p:cNvSpPr/>
          <p:nvPr/>
        </p:nvSpPr>
        <p:spPr>
          <a:xfrm>
            <a:off x="3787789" y="3006157"/>
            <a:ext cx="7065667" cy="12284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4" b="1">
                <a:latin typeface="Arial" panose="020B0604020202020204" pitchFamily="34" charset="0"/>
                <a:ea typeface="Tahoma" panose="020B0604030504040204" pitchFamily="34" charset="0"/>
                <a:cs typeface="Arial" panose="020B0604020202020204" pitchFamily="34" charset="0"/>
              </a:rPr>
              <a:t>Con người</a:t>
            </a:r>
            <a:endParaRPr lang="vi-VN" sz="4954" b="1" dirty="0">
              <a:latin typeface="Arial" panose="020B0604020202020204" pitchFamily="34" charset="0"/>
              <a:ea typeface="Tahoma" panose="020B0604030504040204" pitchFamily="34" charset="0"/>
              <a:cs typeface="Arial" panose="020B0604020202020204" pitchFamily="34" charset="0"/>
            </a:endParaRPr>
          </a:p>
        </p:txBody>
      </p:sp>
      <p:sp>
        <p:nvSpPr>
          <p:cNvPr id="9" name="Pentagon 18">
            <a:extLst>
              <a:ext uri="{FF2B5EF4-FFF2-40B4-BE49-F238E27FC236}">
                <a16:creationId xmlns:a16="http://schemas.microsoft.com/office/drawing/2014/main" id="{6E66BD20-FCAC-4EB2-9046-DBF4A8E4720E}"/>
              </a:ext>
            </a:extLst>
          </p:cNvPr>
          <p:cNvSpPr/>
          <p:nvPr/>
        </p:nvSpPr>
        <p:spPr>
          <a:xfrm>
            <a:off x="2637277" y="3006157"/>
            <a:ext cx="1452371"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A</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47A167DD-21F8-401E-B171-4A9B4DCAF1D5}"/>
              </a:ext>
            </a:extLst>
          </p:cNvPr>
          <p:cNvSpPr/>
          <p:nvPr/>
        </p:nvSpPr>
        <p:spPr>
          <a:xfrm>
            <a:off x="3743661" y="4640144"/>
            <a:ext cx="7109795" cy="12284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4" b="1">
                <a:latin typeface="Arial" panose="020B0604020202020204" pitchFamily="34" charset="0"/>
                <a:ea typeface="Tahoma" panose="020B0604030504040204" pitchFamily="34" charset="0"/>
                <a:cs typeface="Arial" panose="020B0604020202020204" pitchFamily="34" charset="0"/>
              </a:rPr>
              <a:t>Địa hình</a:t>
            </a:r>
            <a:endParaRPr lang="vi-VN" sz="4954" b="1" dirty="0">
              <a:latin typeface="Arial" panose="020B0604020202020204" pitchFamily="34" charset="0"/>
              <a:ea typeface="Tahoma" panose="020B0604030504040204" pitchFamily="34" charset="0"/>
              <a:cs typeface="Arial" panose="020B0604020202020204" pitchFamily="34" charset="0"/>
            </a:endParaRPr>
          </a:p>
        </p:txBody>
      </p:sp>
      <p:sp>
        <p:nvSpPr>
          <p:cNvPr id="12" name="Pentagon 18">
            <a:extLst>
              <a:ext uri="{FF2B5EF4-FFF2-40B4-BE49-F238E27FC236}">
                <a16:creationId xmlns:a16="http://schemas.microsoft.com/office/drawing/2014/main" id="{5335346A-3494-42B7-89DA-2F9E9E691730}"/>
              </a:ext>
            </a:extLst>
          </p:cNvPr>
          <p:cNvSpPr/>
          <p:nvPr/>
        </p:nvSpPr>
        <p:spPr>
          <a:xfrm>
            <a:off x="2593148" y="4640144"/>
            <a:ext cx="1452371"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dirty="0">
                <a:latin typeface="Tahoma" panose="020B0604030504040204" pitchFamily="34" charset="0"/>
                <a:ea typeface="Tahoma" panose="020B0604030504040204" pitchFamily="34" charset="0"/>
                <a:cs typeface="Tahoma" panose="020B0604030504040204" pitchFamily="34" charset="0"/>
              </a:rPr>
              <a:t>B</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B39D6CB6-CE90-450F-BFB3-D53EB26AF085}"/>
              </a:ext>
            </a:extLst>
          </p:cNvPr>
          <p:cNvSpPr/>
          <p:nvPr/>
        </p:nvSpPr>
        <p:spPr>
          <a:xfrm>
            <a:off x="3813129" y="7679344"/>
            <a:ext cx="7040327" cy="12284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4" b="1">
                <a:latin typeface="Arial" panose="020B0604020202020204" pitchFamily="34" charset="0"/>
                <a:ea typeface="Tahoma" panose="020B0604030504040204" pitchFamily="34" charset="0"/>
                <a:cs typeface="Arial" panose="020B0604020202020204" pitchFamily="34" charset="0"/>
              </a:rPr>
              <a:t>Đất</a:t>
            </a:r>
            <a:endParaRPr lang="vi-VN" sz="4954" b="1" dirty="0">
              <a:latin typeface="Arial" panose="020B0604020202020204" pitchFamily="34" charset="0"/>
              <a:ea typeface="Tahoma" panose="020B0604030504040204" pitchFamily="34" charset="0"/>
              <a:cs typeface="Arial" panose="020B0604020202020204" pitchFamily="34" charset="0"/>
            </a:endParaRPr>
          </a:p>
        </p:txBody>
      </p:sp>
      <p:sp>
        <p:nvSpPr>
          <p:cNvPr id="14" name="Pentagon 18">
            <a:extLst>
              <a:ext uri="{FF2B5EF4-FFF2-40B4-BE49-F238E27FC236}">
                <a16:creationId xmlns:a16="http://schemas.microsoft.com/office/drawing/2014/main" id="{648F7803-BA4D-429A-8877-C6B3DD4CF603}"/>
              </a:ext>
            </a:extLst>
          </p:cNvPr>
          <p:cNvSpPr/>
          <p:nvPr/>
        </p:nvSpPr>
        <p:spPr>
          <a:xfrm>
            <a:off x="2662617" y="7679344"/>
            <a:ext cx="1452371"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dirty="0">
                <a:latin typeface="Tahoma" panose="020B0604030504040204" pitchFamily="34" charset="0"/>
                <a:ea typeface="Tahoma" panose="020B0604030504040204" pitchFamily="34" charset="0"/>
                <a:cs typeface="Tahoma" panose="020B0604030504040204" pitchFamily="34" charset="0"/>
              </a:rPr>
              <a:t>D</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pic>
        <p:nvPicPr>
          <p:cNvPr id="15" name="Picture 14" descr="A picture containing text, building, window&#10;&#10;Description automatically generated">
            <a:hlinkClick r:id="rId2" action="ppaction://hlinksldjump"/>
            <a:extLst>
              <a:ext uri="{FF2B5EF4-FFF2-40B4-BE49-F238E27FC236}">
                <a16:creationId xmlns:a16="http://schemas.microsoft.com/office/drawing/2014/main" id="{B9FB9496-9876-41C6-AAB2-A71FB3EC17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7563" y="8544818"/>
            <a:ext cx="875058" cy="751840"/>
          </a:xfrm>
          <a:prstGeom prst="rect">
            <a:avLst/>
          </a:prstGeom>
        </p:spPr>
      </p:pic>
    </p:spTree>
    <p:extLst>
      <p:ext uri="{BB962C8B-B14F-4D97-AF65-F5344CB8AC3E}">
        <p14:creationId xmlns:p14="http://schemas.microsoft.com/office/powerpoint/2010/main" val="2459469560"/>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9"/>
                                        </p:tgtEl>
                                        <p:attrNameLst>
                                          <p:attrName>style.color</p:attrName>
                                        </p:attrNameLst>
                                      </p:cBhvr>
                                      <p:by>
                                        <p:hsl h="7200000" s="0" l="0"/>
                                      </p:by>
                                    </p:animClr>
                                    <p:animClr clrSpc="hsl" dir="cw">
                                      <p:cBhvr>
                                        <p:cTn id="45" dur="500" fill="hold"/>
                                        <p:tgtEl>
                                          <p:spTgt spid="19"/>
                                        </p:tgtEl>
                                        <p:attrNameLst>
                                          <p:attrName>fillcolor</p:attrName>
                                        </p:attrNameLst>
                                      </p:cBhvr>
                                      <p:by>
                                        <p:hsl h="7200000" s="0" l="0"/>
                                      </p:by>
                                    </p:animClr>
                                    <p:animClr clrSpc="hsl" dir="cw">
                                      <p:cBhvr>
                                        <p:cTn id="46" dur="500" fill="hold"/>
                                        <p:tgtEl>
                                          <p:spTgt spid="19"/>
                                        </p:tgtEl>
                                        <p:attrNameLst>
                                          <p:attrName>stroke.color</p:attrName>
                                        </p:attrNameLst>
                                      </p:cBhvr>
                                      <p:by>
                                        <p:hsl h="7200000" s="0" l="0"/>
                                      </p:by>
                                    </p:animClr>
                                    <p:set>
                                      <p:cBhvr>
                                        <p:cTn id="47" dur="500" fill="hold"/>
                                        <p:tgtEl>
                                          <p:spTgt spid="19"/>
                                        </p:tgtEl>
                                        <p:attrNameLst>
                                          <p:attrName>fill.type</p:attrName>
                                        </p:attrNameLst>
                                      </p:cBhvr>
                                      <p:to>
                                        <p:strVal val="solid"/>
                                      </p:to>
                                    </p:set>
                                  </p:childTnLst>
                                </p:cTn>
                              </p:par>
                              <p:par>
                                <p:cTn id="48" presetID="21" presetClass="emph" presetSubtype="0" fill="hold" grpId="1" nodeType="withEffect">
                                  <p:stCondLst>
                                    <p:cond delay="0"/>
                                  </p:stCondLst>
                                  <p:childTnLst>
                                    <p:animClr clrSpc="hsl" dir="cw">
                                      <p:cBhvr override="childStyle">
                                        <p:cTn id="49" dur="500" fill="hold"/>
                                        <p:tgtEl>
                                          <p:spTgt spid="18"/>
                                        </p:tgtEl>
                                        <p:attrNameLst>
                                          <p:attrName>style.color</p:attrName>
                                        </p:attrNameLst>
                                      </p:cBhvr>
                                      <p:by>
                                        <p:hsl h="7200000" s="0" l="0"/>
                                      </p:by>
                                    </p:animClr>
                                    <p:animClr clrSpc="hsl" dir="cw">
                                      <p:cBhvr>
                                        <p:cTn id="50" dur="500" fill="hold"/>
                                        <p:tgtEl>
                                          <p:spTgt spid="18"/>
                                        </p:tgtEl>
                                        <p:attrNameLst>
                                          <p:attrName>fillcolor</p:attrName>
                                        </p:attrNameLst>
                                      </p:cBhvr>
                                      <p:by>
                                        <p:hsl h="7200000" s="0" l="0"/>
                                      </p:by>
                                    </p:animClr>
                                    <p:animClr clrSpc="hsl" dir="cw">
                                      <p:cBhvr>
                                        <p:cTn id="51" dur="500" fill="hold"/>
                                        <p:tgtEl>
                                          <p:spTgt spid="18"/>
                                        </p:tgtEl>
                                        <p:attrNameLst>
                                          <p:attrName>stroke.color</p:attrName>
                                        </p:attrNameLst>
                                      </p:cBhvr>
                                      <p:by>
                                        <p:hsl h="7200000" s="0" l="0"/>
                                      </p:by>
                                    </p:animClr>
                                    <p:set>
                                      <p:cBhvr>
                                        <p:cTn id="52"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18" grpId="1" animBg="1"/>
      <p:bldP spid="19" grpId="0" animBg="1"/>
      <p:bldP spid="19" grpId="1" animBg="1"/>
      <p:bldP spid="8" grpId="0" animBg="1"/>
      <p:bldP spid="9"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76545" y="294645"/>
            <a:ext cx="14625199" cy="2093295"/>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4954" b="1">
                <a:solidFill>
                  <a:prstClr val="white"/>
                </a:solidFill>
                <a:latin typeface="Arial" panose="020B0604020202020204" pitchFamily="34" charset="0"/>
                <a:ea typeface="Tahoma" panose="020B0604030504040204" pitchFamily="34" charset="0"/>
                <a:cs typeface="Arial" panose="020B0604020202020204" pitchFamily="34" charset="0"/>
              </a:rPr>
              <a:t>Câu 3. Kiểu thảm thực vật nào dưới đây thuộc đới nóng?</a:t>
            </a:r>
            <a:endParaRPr lang="vi-VN" sz="4954"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18" name="Rectangle 17"/>
          <p:cNvSpPr/>
          <p:nvPr/>
        </p:nvSpPr>
        <p:spPr>
          <a:xfrm>
            <a:off x="2726409" y="4302554"/>
            <a:ext cx="10945274" cy="12284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4954" b="1">
                <a:solidFill>
                  <a:prstClr val="white"/>
                </a:solidFill>
                <a:latin typeface="Arial" panose="020B0604020202020204" pitchFamily="34" charset="0"/>
                <a:ea typeface="Tahoma" panose="020B0604030504040204" pitchFamily="34" charset="0"/>
                <a:cs typeface="Arial" panose="020B0604020202020204" pitchFamily="34" charset="0"/>
              </a:rPr>
              <a:t>Xa van</a:t>
            </a:r>
            <a:endParaRPr lang="vi-VN" sz="4954"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19" name="Pentagon 18"/>
          <p:cNvSpPr/>
          <p:nvPr/>
        </p:nvSpPr>
        <p:spPr>
          <a:xfrm>
            <a:off x="2241626" y="4325755"/>
            <a:ext cx="1452371"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4404" b="1">
                <a:solidFill>
                  <a:prstClr val="white"/>
                </a:solidFill>
                <a:latin typeface="Tahoma" panose="020B0604030504040204" pitchFamily="34" charset="0"/>
                <a:ea typeface="Tahoma" panose="020B0604030504040204" pitchFamily="34" charset="0"/>
                <a:cs typeface="Tahoma" panose="020B0604030504040204" pitchFamily="34" charset="0"/>
              </a:rPr>
              <a:t>B</a:t>
            </a:r>
            <a:endParaRPr lang="vi-VN" sz="4404"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F8A6FD8A-0AC2-45FC-963D-E72D04C197C7}"/>
              </a:ext>
            </a:extLst>
          </p:cNvPr>
          <p:cNvSpPr/>
          <p:nvPr/>
        </p:nvSpPr>
        <p:spPr>
          <a:xfrm>
            <a:off x="3366798" y="2790240"/>
            <a:ext cx="10304885" cy="12284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4" b="1">
                <a:latin typeface="Arial" panose="020B0604020202020204" pitchFamily="34" charset="0"/>
                <a:ea typeface="Tahoma" panose="020B0604030504040204" pitchFamily="34" charset="0"/>
                <a:cs typeface="Arial" panose="020B0604020202020204" pitchFamily="34" charset="0"/>
              </a:rPr>
              <a:t>Đài nguyên</a:t>
            </a:r>
            <a:endParaRPr lang="vi-VN" sz="4954" b="1" dirty="0">
              <a:latin typeface="Arial" panose="020B0604020202020204" pitchFamily="34" charset="0"/>
              <a:ea typeface="Tahoma" panose="020B0604030504040204" pitchFamily="34" charset="0"/>
              <a:cs typeface="Arial" panose="020B0604020202020204" pitchFamily="34" charset="0"/>
            </a:endParaRPr>
          </a:p>
        </p:txBody>
      </p:sp>
      <p:sp>
        <p:nvSpPr>
          <p:cNvPr id="16" name="Pentagon 18">
            <a:extLst>
              <a:ext uri="{FF2B5EF4-FFF2-40B4-BE49-F238E27FC236}">
                <a16:creationId xmlns:a16="http://schemas.microsoft.com/office/drawing/2014/main" id="{0D1DF0E6-805D-4BEE-B3FC-C90D613B1F88}"/>
              </a:ext>
            </a:extLst>
          </p:cNvPr>
          <p:cNvSpPr/>
          <p:nvPr/>
        </p:nvSpPr>
        <p:spPr>
          <a:xfrm>
            <a:off x="2216286" y="2790240"/>
            <a:ext cx="1452371"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A</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id="{01F67CBE-CCAB-41E0-B690-DC7D5383203D}"/>
              </a:ext>
            </a:extLst>
          </p:cNvPr>
          <p:cNvSpPr/>
          <p:nvPr/>
        </p:nvSpPr>
        <p:spPr>
          <a:xfrm>
            <a:off x="3392138" y="6014209"/>
            <a:ext cx="10279546" cy="12284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4" b="1">
                <a:latin typeface="Arial" panose="020B0604020202020204" pitchFamily="34" charset="0"/>
                <a:ea typeface="Tahoma" panose="020B0604030504040204" pitchFamily="34" charset="0"/>
                <a:cs typeface="Arial" panose="020B0604020202020204" pitchFamily="34" charset="0"/>
              </a:rPr>
              <a:t>Thảo nguyên</a:t>
            </a:r>
            <a:endParaRPr lang="vi-VN" sz="4954" b="1" dirty="0">
              <a:latin typeface="Arial" panose="020B0604020202020204" pitchFamily="34" charset="0"/>
              <a:ea typeface="Tahoma" panose="020B0604030504040204" pitchFamily="34" charset="0"/>
              <a:cs typeface="Arial" panose="020B0604020202020204" pitchFamily="34" charset="0"/>
            </a:endParaRPr>
          </a:p>
        </p:txBody>
      </p:sp>
      <p:sp>
        <p:nvSpPr>
          <p:cNvPr id="20" name="Pentagon 18">
            <a:extLst>
              <a:ext uri="{FF2B5EF4-FFF2-40B4-BE49-F238E27FC236}">
                <a16:creationId xmlns:a16="http://schemas.microsoft.com/office/drawing/2014/main" id="{13EADA3D-5C03-40E0-BAAA-A24302CE6C28}"/>
              </a:ext>
            </a:extLst>
          </p:cNvPr>
          <p:cNvSpPr/>
          <p:nvPr/>
        </p:nvSpPr>
        <p:spPr>
          <a:xfrm>
            <a:off x="2241626" y="6014209"/>
            <a:ext cx="1452371"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dirty="0">
                <a:latin typeface="Tahoma" panose="020B0604030504040204" pitchFamily="34" charset="0"/>
                <a:ea typeface="Tahoma" panose="020B0604030504040204" pitchFamily="34" charset="0"/>
                <a:cs typeface="Tahoma" panose="020B0604030504040204" pitchFamily="34" charset="0"/>
              </a:rPr>
              <a:t>C</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21" name="Rectangle 20">
            <a:extLst>
              <a:ext uri="{FF2B5EF4-FFF2-40B4-BE49-F238E27FC236}">
                <a16:creationId xmlns:a16="http://schemas.microsoft.com/office/drawing/2014/main" id="{83B85D1F-DB87-488C-B5DA-CC4D308EC012}"/>
              </a:ext>
            </a:extLst>
          </p:cNvPr>
          <p:cNvSpPr/>
          <p:nvPr/>
        </p:nvSpPr>
        <p:spPr>
          <a:xfrm>
            <a:off x="3392137" y="7810424"/>
            <a:ext cx="10279544" cy="12284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4" b="1">
                <a:latin typeface="Arial" panose="020B0604020202020204" pitchFamily="34" charset="0"/>
                <a:ea typeface="Tahoma" panose="020B0604030504040204" pitchFamily="34" charset="0"/>
                <a:cs typeface="Arial" panose="020B0604020202020204" pitchFamily="34" charset="0"/>
              </a:rPr>
              <a:t>Rừng lá kim</a:t>
            </a:r>
            <a:endParaRPr lang="vi-VN" sz="4954" b="1" dirty="0">
              <a:latin typeface="Arial" panose="020B0604020202020204" pitchFamily="34" charset="0"/>
              <a:ea typeface="Tahoma" panose="020B0604030504040204" pitchFamily="34" charset="0"/>
              <a:cs typeface="Arial" panose="020B0604020202020204" pitchFamily="34" charset="0"/>
            </a:endParaRPr>
          </a:p>
        </p:txBody>
      </p:sp>
      <p:sp>
        <p:nvSpPr>
          <p:cNvPr id="22" name="Pentagon 18">
            <a:extLst>
              <a:ext uri="{FF2B5EF4-FFF2-40B4-BE49-F238E27FC236}">
                <a16:creationId xmlns:a16="http://schemas.microsoft.com/office/drawing/2014/main" id="{8FABFEE3-87E3-4A8B-8514-21229574E3D6}"/>
              </a:ext>
            </a:extLst>
          </p:cNvPr>
          <p:cNvSpPr/>
          <p:nvPr/>
        </p:nvSpPr>
        <p:spPr>
          <a:xfrm>
            <a:off x="2241626" y="7810424"/>
            <a:ext cx="1452371"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dirty="0">
                <a:latin typeface="Tahoma" panose="020B0604030504040204" pitchFamily="34" charset="0"/>
                <a:ea typeface="Tahoma" panose="020B0604030504040204" pitchFamily="34" charset="0"/>
                <a:cs typeface="Tahoma" panose="020B0604030504040204" pitchFamily="34" charset="0"/>
              </a:rPr>
              <a:t>D</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descr="A picture containing text, building, window&#10;&#10;Description automatically generated">
            <a:hlinkClick r:id="rId2" action="ppaction://hlinksldjump"/>
            <a:extLst>
              <a:ext uri="{FF2B5EF4-FFF2-40B4-BE49-F238E27FC236}">
                <a16:creationId xmlns:a16="http://schemas.microsoft.com/office/drawing/2014/main" id="{02B2D883-0346-4A51-8BCA-5F881EE3DF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7563" y="8544818"/>
            <a:ext cx="875058" cy="751840"/>
          </a:xfrm>
          <a:prstGeom prst="rect">
            <a:avLst/>
          </a:prstGeom>
        </p:spPr>
      </p:pic>
    </p:spTree>
    <p:extLst>
      <p:ext uri="{BB962C8B-B14F-4D97-AF65-F5344CB8AC3E}">
        <p14:creationId xmlns:p14="http://schemas.microsoft.com/office/powerpoint/2010/main" val="2013736943"/>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9"/>
                                        </p:tgtEl>
                                        <p:attrNameLst>
                                          <p:attrName>style.color</p:attrName>
                                        </p:attrNameLst>
                                      </p:cBhvr>
                                      <p:by>
                                        <p:hsl h="7200000" s="0" l="0"/>
                                      </p:by>
                                    </p:animClr>
                                    <p:animClr clrSpc="hsl" dir="cw">
                                      <p:cBhvr>
                                        <p:cTn id="45" dur="500" fill="hold"/>
                                        <p:tgtEl>
                                          <p:spTgt spid="19"/>
                                        </p:tgtEl>
                                        <p:attrNameLst>
                                          <p:attrName>fillcolor</p:attrName>
                                        </p:attrNameLst>
                                      </p:cBhvr>
                                      <p:by>
                                        <p:hsl h="7200000" s="0" l="0"/>
                                      </p:by>
                                    </p:animClr>
                                    <p:animClr clrSpc="hsl" dir="cw">
                                      <p:cBhvr>
                                        <p:cTn id="46" dur="500" fill="hold"/>
                                        <p:tgtEl>
                                          <p:spTgt spid="19"/>
                                        </p:tgtEl>
                                        <p:attrNameLst>
                                          <p:attrName>stroke.color</p:attrName>
                                        </p:attrNameLst>
                                      </p:cBhvr>
                                      <p:by>
                                        <p:hsl h="7200000" s="0" l="0"/>
                                      </p:by>
                                    </p:animClr>
                                    <p:set>
                                      <p:cBhvr>
                                        <p:cTn id="47" dur="500" fill="hold"/>
                                        <p:tgtEl>
                                          <p:spTgt spid="19"/>
                                        </p:tgtEl>
                                        <p:attrNameLst>
                                          <p:attrName>fill.type</p:attrName>
                                        </p:attrNameLst>
                                      </p:cBhvr>
                                      <p:to>
                                        <p:strVal val="solid"/>
                                      </p:to>
                                    </p:set>
                                  </p:childTnLst>
                                </p:cTn>
                              </p:par>
                              <p:par>
                                <p:cTn id="48" presetID="21" presetClass="emph" presetSubtype="0" fill="hold" grpId="1" nodeType="withEffect">
                                  <p:stCondLst>
                                    <p:cond delay="0"/>
                                  </p:stCondLst>
                                  <p:childTnLst>
                                    <p:animClr clrSpc="hsl" dir="cw">
                                      <p:cBhvr override="childStyle">
                                        <p:cTn id="49" dur="500" fill="hold"/>
                                        <p:tgtEl>
                                          <p:spTgt spid="18"/>
                                        </p:tgtEl>
                                        <p:attrNameLst>
                                          <p:attrName>style.color</p:attrName>
                                        </p:attrNameLst>
                                      </p:cBhvr>
                                      <p:by>
                                        <p:hsl h="7200000" s="0" l="0"/>
                                      </p:by>
                                    </p:animClr>
                                    <p:animClr clrSpc="hsl" dir="cw">
                                      <p:cBhvr>
                                        <p:cTn id="50" dur="500" fill="hold"/>
                                        <p:tgtEl>
                                          <p:spTgt spid="18"/>
                                        </p:tgtEl>
                                        <p:attrNameLst>
                                          <p:attrName>fillcolor</p:attrName>
                                        </p:attrNameLst>
                                      </p:cBhvr>
                                      <p:by>
                                        <p:hsl h="7200000" s="0" l="0"/>
                                      </p:by>
                                    </p:animClr>
                                    <p:animClr clrSpc="hsl" dir="cw">
                                      <p:cBhvr>
                                        <p:cTn id="51" dur="500" fill="hold"/>
                                        <p:tgtEl>
                                          <p:spTgt spid="18"/>
                                        </p:tgtEl>
                                        <p:attrNameLst>
                                          <p:attrName>stroke.color</p:attrName>
                                        </p:attrNameLst>
                                      </p:cBhvr>
                                      <p:by>
                                        <p:hsl h="7200000" s="0" l="0"/>
                                      </p:by>
                                    </p:animClr>
                                    <p:set>
                                      <p:cBhvr>
                                        <p:cTn id="52"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18" grpId="1" animBg="1"/>
      <p:bldP spid="19" grpId="0" animBg="1"/>
      <p:bldP spid="19" grpId="1" animBg="1"/>
      <p:bldP spid="15" grpId="0" animBg="1"/>
      <p:bldP spid="16" grpId="0" animBg="1"/>
      <p:bldP spid="17" grpId="0" animBg="1"/>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8079" y="189467"/>
            <a:ext cx="15402131" cy="207257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5" b="1">
                <a:latin typeface="Arial" panose="020B0604020202020204" pitchFamily="34" charset="0"/>
                <a:ea typeface="Tahoma" panose="020B0604030504040204" pitchFamily="34" charset="0"/>
                <a:cs typeface="Arial" panose="020B0604020202020204" pitchFamily="34" charset="0"/>
              </a:rPr>
              <a:t>Câu 4. Các loài động vật chịu được khí hậu lạnh giá vùng cực là?</a:t>
            </a:r>
            <a:endParaRPr lang="vi-VN" sz="5505" b="1" dirty="0">
              <a:latin typeface="Arial" panose="020B0604020202020204" pitchFamily="34" charset="0"/>
              <a:ea typeface="Tahoma" panose="020B0604030504040204" pitchFamily="34" charset="0"/>
              <a:cs typeface="Arial" panose="020B0604020202020204" pitchFamily="34" charset="0"/>
            </a:endParaRPr>
          </a:p>
        </p:txBody>
      </p:sp>
      <p:sp>
        <p:nvSpPr>
          <p:cNvPr id="11" name="Rectangle 10"/>
          <p:cNvSpPr/>
          <p:nvPr/>
        </p:nvSpPr>
        <p:spPr>
          <a:xfrm>
            <a:off x="4947090" y="7923147"/>
            <a:ext cx="10354822" cy="124151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 Gấu trắng, chim cánh cụt, tuần lộc, cáo tuyết</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16" name="Pentagon 15"/>
          <p:cNvSpPr/>
          <p:nvPr/>
        </p:nvSpPr>
        <p:spPr>
          <a:xfrm>
            <a:off x="3796579" y="7923147"/>
            <a:ext cx="1452371" cy="1241519"/>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dirty="0">
                <a:latin typeface="Tahoma" panose="020B0604030504040204" pitchFamily="34" charset="0"/>
                <a:ea typeface="Tahoma" panose="020B0604030504040204" pitchFamily="34" charset="0"/>
                <a:cs typeface="Tahoma" panose="020B0604030504040204" pitchFamily="34" charset="0"/>
              </a:rPr>
              <a:t>D</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D788533E-CAB8-414D-80D0-5F390C07578F}"/>
              </a:ext>
            </a:extLst>
          </p:cNvPr>
          <p:cNvSpPr/>
          <p:nvPr/>
        </p:nvSpPr>
        <p:spPr>
          <a:xfrm>
            <a:off x="4986654" y="4359604"/>
            <a:ext cx="10354822" cy="134987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Arial" panose="020B0604020202020204" pitchFamily="34" charset="0"/>
                <a:ea typeface="Tahoma" panose="020B0604030504040204" pitchFamily="34" charset="0"/>
                <a:cs typeface="Arial" panose="020B0604020202020204" pitchFamily="34" charset="0"/>
              </a:rPr>
              <a:t>Rắn, hổ, gấu nâu, vẹt</a:t>
            </a:r>
            <a:endParaRPr lang="vi-VN" sz="4404" b="1" dirty="0">
              <a:latin typeface="Arial" panose="020B0604020202020204" pitchFamily="34" charset="0"/>
              <a:ea typeface="Tahoma" panose="020B0604030504040204" pitchFamily="34" charset="0"/>
              <a:cs typeface="Arial" panose="020B0604020202020204" pitchFamily="34" charset="0"/>
            </a:endParaRPr>
          </a:p>
        </p:txBody>
      </p:sp>
      <p:sp>
        <p:nvSpPr>
          <p:cNvPr id="9" name="Pentagon 18">
            <a:extLst>
              <a:ext uri="{FF2B5EF4-FFF2-40B4-BE49-F238E27FC236}">
                <a16:creationId xmlns:a16="http://schemas.microsoft.com/office/drawing/2014/main" id="{E0CB5A7C-D78A-454F-A1BA-3214D1F0F74B}"/>
              </a:ext>
            </a:extLst>
          </p:cNvPr>
          <p:cNvSpPr/>
          <p:nvPr/>
        </p:nvSpPr>
        <p:spPr>
          <a:xfrm>
            <a:off x="3816360" y="4359604"/>
            <a:ext cx="1452371" cy="1349872"/>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B</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A811BF46-CDEB-4B5C-B18F-333209B7F0F7}"/>
              </a:ext>
            </a:extLst>
          </p:cNvPr>
          <p:cNvSpPr/>
          <p:nvPr/>
        </p:nvSpPr>
        <p:spPr>
          <a:xfrm>
            <a:off x="4986654" y="2492042"/>
            <a:ext cx="10354822" cy="1414658"/>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Arial" panose="020B0604020202020204" pitchFamily="34" charset="0"/>
                <a:ea typeface="Tahoma" panose="020B0604030504040204" pitchFamily="34" charset="0"/>
                <a:cs typeface="Arial" panose="020B0604020202020204" pitchFamily="34" charset="0"/>
              </a:rPr>
              <a:t>Lạc đà, bò cạp, choột túi</a:t>
            </a:r>
            <a:endParaRPr lang="vi-VN" sz="4404" b="1" dirty="0">
              <a:latin typeface="Arial" panose="020B0604020202020204" pitchFamily="34" charset="0"/>
              <a:ea typeface="Tahoma" panose="020B0604030504040204" pitchFamily="34" charset="0"/>
              <a:cs typeface="Arial" panose="020B0604020202020204" pitchFamily="34" charset="0"/>
            </a:endParaRPr>
          </a:p>
        </p:txBody>
      </p:sp>
      <p:sp>
        <p:nvSpPr>
          <p:cNvPr id="13" name="Pentagon 18">
            <a:extLst>
              <a:ext uri="{FF2B5EF4-FFF2-40B4-BE49-F238E27FC236}">
                <a16:creationId xmlns:a16="http://schemas.microsoft.com/office/drawing/2014/main" id="{A3A3D474-56E1-4366-AA33-02A05AEC619C}"/>
              </a:ext>
            </a:extLst>
          </p:cNvPr>
          <p:cNvSpPr/>
          <p:nvPr/>
        </p:nvSpPr>
        <p:spPr>
          <a:xfrm>
            <a:off x="3816359" y="2492042"/>
            <a:ext cx="1616979" cy="1414658"/>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A</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A0330F1-A633-48B1-8786-0DB8160DFA3C}"/>
              </a:ext>
            </a:extLst>
          </p:cNvPr>
          <p:cNvSpPr/>
          <p:nvPr/>
        </p:nvSpPr>
        <p:spPr>
          <a:xfrm>
            <a:off x="4947090" y="6113264"/>
            <a:ext cx="10354822" cy="136993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Arial" panose="020B0604020202020204" pitchFamily="34" charset="0"/>
                <a:ea typeface="Tahoma" panose="020B0604030504040204" pitchFamily="34" charset="0"/>
                <a:cs typeface="Arial" panose="020B0604020202020204" pitchFamily="34" charset="0"/>
              </a:rPr>
              <a:t>Linh dương, voi, đà điểu, thỏ</a:t>
            </a:r>
            <a:endParaRPr lang="vi-VN" sz="4404" b="1" dirty="0">
              <a:latin typeface="Arial" panose="020B0604020202020204" pitchFamily="34" charset="0"/>
              <a:ea typeface="Tahoma" panose="020B0604030504040204" pitchFamily="34" charset="0"/>
              <a:cs typeface="Arial" panose="020B0604020202020204" pitchFamily="34" charset="0"/>
            </a:endParaRPr>
          </a:p>
        </p:txBody>
      </p:sp>
      <p:sp>
        <p:nvSpPr>
          <p:cNvPr id="15" name="Pentagon 18">
            <a:extLst>
              <a:ext uri="{FF2B5EF4-FFF2-40B4-BE49-F238E27FC236}">
                <a16:creationId xmlns:a16="http://schemas.microsoft.com/office/drawing/2014/main" id="{46CBB48A-F13E-4450-B71E-A890CC533005}"/>
              </a:ext>
            </a:extLst>
          </p:cNvPr>
          <p:cNvSpPr/>
          <p:nvPr/>
        </p:nvSpPr>
        <p:spPr>
          <a:xfrm>
            <a:off x="3796579" y="6100308"/>
            <a:ext cx="1452371" cy="1369935"/>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dirty="0">
                <a:latin typeface="Tahoma" panose="020B0604030504040204" pitchFamily="34" charset="0"/>
                <a:ea typeface="Tahoma" panose="020B0604030504040204" pitchFamily="34" charset="0"/>
                <a:cs typeface="Tahoma" panose="020B0604030504040204" pitchFamily="34" charset="0"/>
              </a:rPr>
              <a:t>C</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pic>
        <p:nvPicPr>
          <p:cNvPr id="17" name="Picture 16" descr="A picture containing text, building, window&#10;&#10;Description automatically generated">
            <a:hlinkClick r:id="rId2" action="ppaction://hlinksldjump"/>
            <a:extLst>
              <a:ext uri="{FF2B5EF4-FFF2-40B4-BE49-F238E27FC236}">
                <a16:creationId xmlns:a16="http://schemas.microsoft.com/office/drawing/2014/main" id="{AA7A92FD-55EE-4B2D-9AB4-B7E24767A7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7563" y="8544818"/>
            <a:ext cx="875058" cy="751840"/>
          </a:xfrm>
          <a:prstGeom prst="rect">
            <a:avLst/>
          </a:prstGeom>
        </p:spPr>
      </p:pic>
    </p:spTree>
    <p:extLst>
      <p:ext uri="{BB962C8B-B14F-4D97-AF65-F5344CB8AC3E}">
        <p14:creationId xmlns:p14="http://schemas.microsoft.com/office/powerpoint/2010/main" val="997576084"/>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6"/>
                                        </p:tgtEl>
                                        <p:attrNameLst>
                                          <p:attrName>style.color</p:attrName>
                                        </p:attrNameLst>
                                      </p:cBhvr>
                                      <p:by>
                                        <p:hsl h="7200000" s="0" l="0"/>
                                      </p:by>
                                    </p:animClr>
                                    <p:animClr clrSpc="hsl" dir="cw">
                                      <p:cBhvr>
                                        <p:cTn id="45" dur="500" fill="hold"/>
                                        <p:tgtEl>
                                          <p:spTgt spid="16"/>
                                        </p:tgtEl>
                                        <p:attrNameLst>
                                          <p:attrName>fillcolor</p:attrName>
                                        </p:attrNameLst>
                                      </p:cBhvr>
                                      <p:by>
                                        <p:hsl h="7200000" s="0" l="0"/>
                                      </p:by>
                                    </p:animClr>
                                    <p:animClr clrSpc="hsl" dir="cw">
                                      <p:cBhvr>
                                        <p:cTn id="46" dur="500" fill="hold"/>
                                        <p:tgtEl>
                                          <p:spTgt spid="16"/>
                                        </p:tgtEl>
                                        <p:attrNameLst>
                                          <p:attrName>stroke.color</p:attrName>
                                        </p:attrNameLst>
                                      </p:cBhvr>
                                      <p:by>
                                        <p:hsl h="7200000" s="0" l="0"/>
                                      </p:by>
                                    </p:animClr>
                                    <p:set>
                                      <p:cBhvr>
                                        <p:cTn id="47" dur="500" fill="hold"/>
                                        <p:tgtEl>
                                          <p:spTgt spid="16"/>
                                        </p:tgtEl>
                                        <p:attrNameLst>
                                          <p:attrName>fill.type</p:attrName>
                                        </p:attrNameLst>
                                      </p:cBhvr>
                                      <p:to>
                                        <p:strVal val="solid"/>
                                      </p:to>
                                    </p:set>
                                  </p:childTnLst>
                                </p:cTn>
                              </p:par>
                              <p:par>
                                <p:cTn id="48" presetID="21" presetClass="emph" presetSubtype="0" fill="hold" grpId="1" nodeType="withEffect">
                                  <p:stCondLst>
                                    <p:cond delay="0"/>
                                  </p:stCondLst>
                                  <p:childTnLst>
                                    <p:animClr clrSpc="hsl" dir="cw">
                                      <p:cBhvr override="childStyle">
                                        <p:cTn id="49" dur="500" fill="hold"/>
                                        <p:tgtEl>
                                          <p:spTgt spid="11"/>
                                        </p:tgtEl>
                                        <p:attrNameLst>
                                          <p:attrName>style.color</p:attrName>
                                        </p:attrNameLst>
                                      </p:cBhvr>
                                      <p:by>
                                        <p:hsl h="7200000" s="0" l="0"/>
                                      </p:by>
                                    </p:animClr>
                                    <p:animClr clrSpc="hsl" dir="cw">
                                      <p:cBhvr>
                                        <p:cTn id="50" dur="500" fill="hold"/>
                                        <p:tgtEl>
                                          <p:spTgt spid="11"/>
                                        </p:tgtEl>
                                        <p:attrNameLst>
                                          <p:attrName>fillcolor</p:attrName>
                                        </p:attrNameLst>
                                      </p:cBhvr>
                                      <p:by>
                                        <p:hsl h="7200000" s="0" l="0"/>
                                      </p:by>
                                    </p:animClr>
                                    <p:animClr clrSpc="hsl" dir="cw">
                                      <p:cBhvr>
                                        <p:cTn id="51" dur="500" fill="hold"/>
                                        <p:tgtEl>
                                          <p:spTgt spid="11"/>
                                        </p:tgtEl>
                                        <p:attrNameLst>
                                          <p:attrName>stroke.color</p:attrName>
                                        </p:attrNameLst>
                                      </p:cBhvr>
                                      <p:by>
                                        <p:hsl h="7200000" s="0" l="0"/>
                                      </p:by>
                                    </p:animClr>
                                    <p:set>
                                      <p:cBhvr>
                                        <p:cTn id="52"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P spid="16" grpId="0" animBg="1"/>
      <p:bldP spid="16" grpId="1" animBg="1"/>
      <p:bldP spid="8" grpId="0" animBg="1"/>
      <p:bldP spid="9" grpId="0" animBg="1"/>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71380" y="189163"/>
            <a:ext cx="15648127" cy="2395577"/>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55" b="1">
                <a:latin typeface="Arial" panose="020B0604020202020204" pitchFamily="34" charset="0"/>
                <a:ea typeface="Tahoma" panose="020B0604030504040204" pitchFamily="34" charset="0"/>
                <a:cs typeface="Arial" panose="020B0604020202020204" pitchFamily="34" charset="0"/>
              </a:rPr>
              <a:t>Câu 5. Đặc điểm nào đúng với </a:t>
            </a:r>
          </a:p>
          <a:p>
            <a:pPr algn="ctr"/>
            <a:r>
              <a:rPr lang="en-US" sz="6055" b="1">
                <a:latin typeface="Arial" panose="020B0604020202020204" pitchFamily="34" charset="0"/>
                <a:ea typeface="Tahoma" panose="020B0604030504040204" pitchFamily="34" charset="0"/>
                <a:cs typeface="Arial" panose="020B0604020202020204" pitchFamily="34" charset="0"/>
              </a:rPr>
              <a:t>rừng mưa nhiệt đới?</a:t>
            </a:r>
            <a:endParaRPr lang="vi-VN" sz="6055" b="1" dirty="0">
              <a:latin typeface="Arial" panose="020B0604020202020204" pitchFamily="34" charset="0"/>
              <a:ea typeface="Tahoma" panose="020B0604030504040204" pitchFamily="34" charset="0"/>
              <a:cs typeface="Arial" panose="020B0604020202020204" pitchFamily="34" charset="0"/>
            </a:endParaRPr>
          </a:p>
        </p:txBody>
      </p:sp>
      <p:sp>
        <p:nvSpPr>
          <p:cNvPr id="11" name="Rectangle 10"/>
          <p:cNvSpPr/>
          <p:nvPr/>
        </p:nvSpPr>
        <p:spPr>
          <a:xfrm>
            <a:off x="2377678" y="2946206"/>
            <a:ext cx="13941829" cy="134987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ahoma" panose="020B0604030504040204" pitchFamily="34" charset="0"/>
                <a:ea typeface="Tahoma" panose="020B0604030504040204" pitchFamily="34" charset="0"/>
                <a:cs typeface="Tahoma" panose="020B0604030504040204" pitchFamily="34" charset="0"/>
              </a:rPr>
              <a:t>Rừng rập rạp, nhiều thành phần loài, nhiều tầng</a:t>
            </a:r>
            <a:endParaRPr lang="vi-VN" sz="4000" b="1" dirty="0">
              <a:latin typeface="Tahoma" panose="020B0604030504040204" pitchFamily="34" charset="0"/>
              <a:ea typeface="Tahoma" panose="020B0604030504040204" pitchFamily="34" charset="0"/>
              <a:cs typeface="Tahoma" panose="020B0604030504040204" pitchFamily="34" charset="0"/>
            </a:endParaRPr>
          </a:p>
        </p:txBody>
      </p:sp>
      <p:sp>
        <p:nvSpPr>
          <p:cNvPr id="16" name="Pentagon 15"/>
          <p:cNvSpPr/>
          <p:nvPr/>
        </p:nvSpPr>
        <p:spPr>
          <a:xfrm>
            <a:off x="1076543" y="2946204"/>
            <a:ext cx="1616979" cy="1349872"/>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A</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63948D9B-414A-4983-9C4C-E992EBA093AF}"/>
              </a:ext>
            </a:extLst>
          </p:cNvPr>
          <p:cNvSpPr/>
          <p:nvPr/>
        </p:nvSpPr>
        <p:spPr>
          <a:xfrm>
            <a:off x="2213070" y="6299195"/>
            <a:ext cx="14106437" cy="134987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ea typeface="Tahoma" panose="020B0604030504040204" pitchFamily="34" charset="0"/>
                <a:cs typeface="Arial" panose="020B0604020202020204" pitchFamily="34" charset="0"/>
              </a:rPr>
              <a:t>Rêu, địa y và thân cây thảo, không có cây thân gỗ</a:t>
            </a:r>
            <a:endParaRPr lang="vi-VN" sz="4000" b="1" dirty="0">
              <a:latin typeface="Arial" panose="020B0604020202020204" pitchFamily="34" charset="0"/>
              <a:ea typeface="Tahoma" panose="020B0604030504040204" pitchFamily="34" charset="0"/>
              <a:cs typeface="Arial" panose="020B0604020202020204" pitchFamily="34" charset="0"/>
            </a:endParaRPr>
          </a:p>
        </p:txBody>
      </p:sp>
      <p:sp>
        <p:nvSpPr>
          <p:cNvPr id="8" name="Pentagon 18">
            <a:extLst>
              <a:ext uri="{FF2B5EF4-FFF2-40B4-BE49-F238E27FC236}">
                <a16:creationId xmlns:a16="http://schemas.microsoft.com/office/drawing/2014/main" id="{05D6AB04-0AE2-49E8-AF2C-46919090E0A2}"/>
              </a:ext>
            </a:extLst>
          </p:cNvPr>
          <p:cNvSpPr/>
          <p:nvPr/>
        </p:nvSpPr>
        <p:spPr>
          <a:xfrm>
            <a:off x="1062559" y="6299195"/>
            <a:ext cx="1452371" cy="1349872"/>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C</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F3C0F8CB-AABD-44E4-80A8-E4A6F33B2157}"/>
              </a:ext>
            </a:extLst>
          </p:cNvPr>
          <p:cNvSpPr/>
          <p:nvPr/>
        </p:nvSpPr>
        <p:spPr>
          <a:xfrm>
            <a:off x="2227055" y="4507593"/>
            <a:ext cx="14092452" cy="1414658"/>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ea typeface="Tahoma" panose="020B0604030504040204" pitchFamily="34" charset="0"/>
                <a:cs typeface="Arial" panose="020B0604020202020204" pitchFamily="34" charset="0"/>
              </a:rPr>
              <a:t>Ít thành phần loài, cây lá kim đặc trưng</a:t>
            </a:r>
            <a:endParaRPr lang="vi-VN" sz="4000" b="1" dirty="0">
              <a:latin typeface="Arial" panose="020B0604020202020204" pitchFamily="34" charset="0"/>
              <a:ea typeface="Tahoma" panose="020B0604030504040204" pitchFamily="34" charset="0"/>
              <a:cs typeface="Arial" panose="020B0604020202020204" pitchFamily="34" charset="0"/>
            </a:endParaRPr>
          </a:p>
        </p:txBody>
      </p:sp>
      <p:sp>
        <p:nvSpPr>
          <p:cNvPr id="12" name="Pentagon 18">
            <a:extLst>
              <a:ext uri="{FF2B5EF4-FFF2-40B4-BE49-F238E27FC236}">
                <a16:creationId xmlns:a16="http://schemas.microsoft.com/office/drawing/2014/main" id="{6EED6036-1261-4EBC-B69C-F3042413D6AB}"/>
              </a:ext>
            </a:extLst>
          </p:cNvPr>
          <p:cNvSpPr/>
          <p:nvPr/>
        </p:nvSpPr>
        <p:spPr>
          <a:xfrm>
            <a:off x="1076543" y="4507593"/>
            <a:ext cx="1616979" cy="1414658"/>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B</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E6101CC1-F773-4891-AEE1-7CE68269A0D9}"/>
              </a:ext>
            </a:extLst>
          </p:cNvPr>
          <p:cNvSpPr/>
          <p:nvPr/>
        </p:nvSpPr>
        <p:spPr>
          <a:xfrm>
            <a:off x="2213071" y="7916690"/>
            <a:ext cx="14106436" cy="136993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ea typeface="Tahoma" panose="020B0604030504040204" pitchFamily="34" charset="0"/>
                <a:cs typeface="Arial" panose="020B0604020202020204" pitchFamily="34" charset="0"/>
              </a:rPr>
              <a:t>Đồng cỏ cao nhiệt đới, lác đác cây ưa khô</a:t>
            </a:r>
            <a:endParaRPr lang="vi-VN" sz="4000" b="1" dirty="0">
              <a:latin typeface="Arial" panose="020B0604020202020204" pitchFamily="34" charset="0"/>
              <a:ea typeface="Tahoma" panose="020B0604030504040204" pitchFamily="34" charset="0"/>
              <a:cs typeface="Arial" panose="020B0604020202020204" pitchFamily="34" charset="0"/>
            </a:endParaRPr>
          </a:p>
        </p:txBody>
      </p:sp>
      <p:sp>
        <p:nvSpPr>
          <p:cNvPr id="14" name="Pentagon 18">
            <a:extLst>
              <a:ext uri="{FF2B5EF4-FFF2-40B4-BE49-F238E27FC236}">
                <a16:creationId xmlns:a16="http://schemas.microsoft.com/office/drawing/2014/main" id="{30E0017A-E728-490D-8652-C59A32320BC8}"/>
              </a:ext>
            </a:extLst>
          </p:cNvPr>
          <p:cNvSpPr/>
          <p:nvPr/>
        </p:nvSpPr>
        <p:spPr>
          <a:xfrm>
            <a:off x="1062560" y="7916690"/>
            <a:ext cx="1452371" cy="1369935"/>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dirty="0">
                <a:latin typeface="Tahoma" panose="020B0604030504040204" pitchFamily="34" charset="0"/>
                <a:ea typeface="Tahoma" panose="020B0604030504040204" pitchFamily="34" charset="0"/>
                <a:cs typeface="Tahoma" panose="020B0604030504040204" pitchFamily="34" charset="0"/>
              </a:rPr>
              <a:t>D</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pic>
        <p:nvPicPr>
          <p:cNvPr id="17" name="Picture 16" descr="A picture containing text, building, window&#10;&#10;Description automatically generated">
            <a:hlinkClick r:id="rId2" action="ppaction://hlinksldjump"/>
            <a:extLst>
              <a:ext uri="{FF2B5EF4-FFF2-40B4-BE49-F238E27FC236}">
                <a16:creationId xmlns:a16="http://schemas.microsoft.com/office/drawing/2014/main" id="{CBB82910-A7C4-4054-95E9-7AF9DB797A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657" y="8723948"/>
            <a:ext cx="875058" cy="751840"/>
          </a:xfrm>
          <a:prstGeom prst="rect">
            <a:avLst/>
          </a:prstGeom>
        </p:spPr>
      </p:pic>
    </p:spTree>
    <p:extLst>
      <p:ext uri="{BB962C8B-B14F-4D97-AF65-F5344CB8AC3E}">
        <p14:creationId xmlns:p14="http://schemas.microsoft.com/office/powerpoint/2010/main" val="3029280328"/>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6"/>
                                        </p:tgtEl>
                                        <p:attrNameLst>
                                          <p:attrName>style.color</p:attrName>
                                        </p:attrNameLst>
                                      </p:cBhvr>
                                      <p:by>
                                        <p:hsl h="7200000" s="0" l="0"/>
                                      </p:by>
                                    </p:animClr>
                                    <p:animClr clrSpc="hsl" dir="cw">
                                      <p:cBhvr>
                                        <p:cTn id="45" dur="500" fill="hold"/>
                                        <p:tgtEl>
                                          <p:spTgt spid="16"/>
                                        </p:tgtEl>
                                        <p:attrNameLst>
                                          <p:attrName>fillcolor</p:attrName>
                                        </p:attrNameLst>
                                      </p:cBhvr>
                                      <p:by>
                                        <p:hsl h="7200000" s="0" l="0"/>
                                      </p:by>
                                    </p:animClr>
                                    <p:animClr clrSpc="hsl" dir="cw">
                                      <p:cBhvr>
                                        <p:cTn id="46" dur="500" fill="hold"/>
                                        <p:tgtEl>
                                          <p:spTgt spid="16"/>
                                        </p:tgtEl>
                                        <p:attrNameLst>
                                          <p:attrName>stroke.color</p:attrName>
                                        </p:attrNameLst>
                                      </p:cBhvr>
                                      <p:by>
                                        <p:hsl h="7200000" s="0" l="0"/>
                                      </p:by>
                                    </p:animClr>
                                    <p:set>
                                      <p:cBhvr>
                                        <p:cTn id="47" dur="500" fill="hold"/>
                                        <p:tgtEl>
                                          <p:spTgt spid="16"/>
                                        </p:tgtEl>
                                        <p:attrNameLst>
                                          <p:attrName>fill.type</p:attrName>
                                        </p:attrNameLst>
                                      </p:cBhvr>
                                      <p:to>
                                        <p:strVal val="solid"/>
                                      </p:to>
                                    </p:set>
                                  </p:childTnLst>
                                </p:cTn>
                              </p:par>
                              <p:par>
                                <p:cTn id="48" presetID="21" presetClass="emph" presetSubtype="0" fill="hold" grpId="1" nodeType="withEffect">
                                  <p:stCondLst>
                                    <p:cond delay="0"/>
                                  </p:stCondLst>
                                  <p:childTnLst>
                                    <p:animClr clrSpc="hsl" dir="cw">
                                      <p:cBhvr override="childStyle">
                                        <p:cTn id="49" dur="500" fill="hold"/>
                                        <p:tgtEl>
                                          <p:spTgt spid="11"/>
                                        </p:tgtEl>
                                        <p:attrNameLst>
                                          <p:attrName>style.color</p:attrName>
                                        </p:attrNameLst>
                                      </p:cBhvr>
                                      <p:by>
                                        <p:hsl h="7200000" s="0" l="0"/>
                                      </p:by>
                                    </p:animClr>
                                    <p:animClr clrSpc="hsl" dir="cw">
                                      <p:cBhvr>
                                        <p:cTn id="50" dur="500" fill="hold"/>
                                        <p:tgtEl>
                                          <p:spTgt spid="11"/>
                                        </p:tgtEl>
                                        <p:attrNameLst>
                                          <p:attrName>fillcolor</p:attrName>
                                        </p:attrNameLst>
                                      </p:cBhvr>
                                      <p:by>
                                        <p:hsl h="7200000" s="0" l="0"/>
                                      </p:by>
                                    </p:animClr>
                                    <p:animClr clrSpc="hsl" dir="cw">
                                      <p:cBhvr>
                                        <p:cTn id="51" dur="500" fill="hold"/>
                                        <p:tgtEl>
                                          <p:spTgt spid="11"/>
                                        </p:tgtEl>
                                        <p:attrNameLst>
                                          <p:attrName>stroke.color</p:attrName>
                                        </p:attrNameLst>
                                      </p:cBhvr>
                                      <p:by>
                                        <p:hsl h="7200000" s="0" l="0"/>
                                      </p:by>
                                    </p:animClr>
                                    <p:set>
                                      <p:cBhvr>
                                        <p:cTn id="52"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P spid="16" grpId="0" animBg="1"/>
      <p:bldP spid="16" grpId="1" animBg="1"/>
      <p:bldP spid="7" grpId="0" animBg="1"/>
      <p:bldP spid="8" grpId="0" animBg="1"/>
      <p:bldP spid="9"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6688" y="309251"/>
            <a:ext cx="16004913" cy="2436222"/>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55" b="1">
                <a:latin typeface="Arial" panose="020B0604020202020204" pitchFamily="34" charset="0"/>
                <a:ea typeface="Tahoma" panose="020B0604030504040204" pitchFamily="34" charset="0"/>
                <a:cs typeface="Arial" panose="020B0604020202020204" pitchFamily="34" charset="0"/>
              </a:rPr>
              <a:t>Câu 6. Các loài sinh vật biển có ở vùng biển khơi mặt?</a:t>
            </a:r>
            <a:endParaRPr lang="vi-VN" sz="6055" b="1" dirty="0">
              <a:latin typeface="Arial" panose="020B0604020202020204" pitchFamily="34" charset="0"/>
              <a:ea typeface="Tahoma" panose="020B0604030504040204" pitchFamily="34" charset="0"/>
              <a:cs typeface="Arial" panose="020B0604020202020204" pitchFamily="34" charset="0"/>
            </a:endParaRPr>
          </a:p>
        </p:txBody>
      </p:sp>
      <p:sp>
        <p:nvSpPr>
          <p:cNvPr id="11" name="Rectangle 10"/>
          <p:cNvSpPr/>
          <p:nvPr/>
        </p:nvSpPr>
        <p:spPr>
          <a:xfrm>
            <a:off x="2005312" y="6397186"/>
            <a:ext cx="12767664" cy="121866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4" b="1">
                <a:latin typeface="Arial" panose="020B0604020202020204" pitchFamily="34" charset="0"/>
                <a:ea typeface="Tahoma" panose="020B0604030504040204" pitchFamily="34" charset="0"/>
                <a:cs typeface="Arial" panose="020B0604020202020204" pitchFamily="34" charset="0"/>
              </a:rPr>
              <a:t>Sao biển, bạch tuộc, hải quỳ</a:t>
            </a:r>
            <a:endParaRPr lang="vi-VN" sz="4954" b="1" dirty="0">
              <a:latin typeface="Arial" panose="020B0604020202020204" pitchFamily="34" charset="0"/>
              <a:ea typeface="Tahoma" panose="020B0604030504040204" pitchFamily="34" charset="0"/>
              <a:cs typeface="Arial" panose="020B0604020202020204" pitchFamily="34" charset="0"/>
            </a:endParaRPr>
          </a:p>
        </p:txBody>
      </p:sp>
      <p:sp>
        <p:nvSpPr>
          <p:cNvPr id="16" name="Pentagon 15"/>
          <p:cNvSpPr/>
          <p:nvPr/>
        </p:nvSpPr>
        <p:spPr>
          <a:xfrm>
            <a:off x="854801" y="6397187"/>
            <a:ext cx="1452371" cy="1218669"/>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C</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943E2A19-8F9C-4590-AACF-35DFE617E6E9}"/>
              </a:ext>
            </a:extLst>
          </p:cNvPr>
          <p:cNvSpPr/>
          <p:nvPr/>
        </p:nvSpPr>
        <p:spPr>
          <a:xfrm>
            <a:off x="2055401" y="4809551"/>
            <a:ext cx="12767663" cy="133447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4" b="1">
                <a:latin typeface="Arial" panose="020B0604020202020204" pitchFamily="34" charset="0"/>
                <a:ea typeface="Tahoma" panose="020B0604030504040204" pitchFamily="34" charset="0"/>
                <a:cs typeface="Arial" panose="020B0604020202020204" pitchFamily="34" charset="0"/>
              </a:rPr>
              <a:t> Cua, cá mập, mực, hải quỳ</a:t>
            </a:r>
            <a:endParaRPr lang="vi-VN" sz="4954" b="1" dirty="0">
              <a:latin typeface="Arial" panose="020B0604020202020204" pitchFamily="34" charset="0"/>
              <a:ea typeface="Tahoma" panose="020B0604030504040204" pitchFamily="34" charset="0"/>
              <a:cs typeface="Arial" panose="020B0604020202020204" pitchFamily="34" charset="0"/>
            </a:endParaRPr>
          </a:p>
        </p:txBody>
      </p:sp>
      <p:sp>
        <p:nvSpPr>
          <p:cNvPr id="9" name="Pentagon 18">
            <a:extLst>
              <a:ext uri="{FF2B5EF4-FFF2-40B4-BE49-F238E27FC236}">
                <a16:creationId xmlns:a16="http://schemas.microsoft.com/office/drawing/2014/main" id="{56EC6FBA-FA41-45D6-9616-A86EB5F06153}"/>
              </a:ext>
            </a:extLst>
          </p:cNvPr>
          <p:cNvSpPr/>
          <p:nvPr/>
        </p:nvSpPr>
        <p:spPr>
          <a:xfrm>
            <a:off x="904889" y="4809551"/>
            <a:ext cx="1452371" cy="1334472"/>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B</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7D8D3514-6472-4F64-B10F-5651A26C3964}"/>
              </a:ext>
            </a:extLst>
          </p:cNvPr>
          <p:cNvSpPr/>
          <p:nvPr/>
        </p:nvSpPr>
        <p:spPr>
          <a:xfrm>
            <a:off x="2055402" y="3114439"/>
            <a:ext cx="12717573" cy="121867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4" b="1">
                <a:latin typeface="Arial" panose="020B0604020202020204" pitchFamily="34" charset="0"/>
                <a:ea typeface="Tahoma" panose="020B0604030504040204" pitchFamily="34" charset="0"/>
                <a:cs typeface="Arial" panose="020B0604020202020204" pitchFamily="34" charset="0"/>
              </a:rPr>
              <a:t>Hải quỳ, tôm, san hô, cua</a:t>
            </a:r>
            <a:endParaRPr lang="vi-VN" sz="4954" b="1" dirty="0">
              <a:latin typeface="Arial" panose="020B0604020202020204" pitchFamily="34" charset="0"/>
              <a:ea typeface="Tahoma" panose="020B0604030504040204" pitchFamily="34" charset="0"/>
              <a:cs typeface="Arial" panose="020B0604020202020204" pitchFamily="34" charset="0"/>
            </a:endParaRPr>
          </a:p>
        </p:txBody>
      </p:sp>
      <p:sp>
        <p:nvSpPr>
          <p:cNvPr id="13" name="Pentagon 18">
            <a:extLst>
              <a:ext uri="{FF2B5EF4-FFF2-40B4-BE49-F238E27FC236}">
                <a16:creationId xmlns:a16="http://schemas.microsoft.com/office/drawing/2014/main" id="{231DB632-521F-4DE4-9C48-CC23963FE703}"/>
              </a:ext>
            </a:extLst>
          </p:cNvPr>
          <p:cNvSpPr/>
          <p:nvPr/>
        </p:nvSpPr>
        <p:spPr>
          <a:xfrm>
            <a:off x="904891" y="3114439"/>
            <a:ext cx="1597405" cy="1218670"/>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A</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DA58E26C-05CA-4C8D-B3DF-DF75202E589F}"/>
              </a:ext>
            </a:extLst>
          </p:cNvPr>
          <p:cNvSpPr/>
          <p:nvPr/>
        </p:nvSpPr>
        <p:spPr>
          <a:xfrm>
            <a:off x="2041419" y="7869019"/>
            <a:ext cx="12781646" cy="121867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Arial" panose="020B0604020202020204" pitchFamily="34" charset="0"/>
                <a:ea typeface="Tahoma" panose="020B0604030504040204" pitchFamily="34" charset="0"/>
                <a:cs typeface="Arial" panose="020B0604020202020204" pitchFamily="34" charset="0"/>
              </a:rPr>
              <a:t>Cỏ biển, san hô, tôm,cá ngừ, sứa</a:t>
            </a:r>
            <a:endParaRPr lang="vi-VN" sz="4404" b="1" dirty="0">
              <a:latin typeface="Arial" panose="020B0604020202020204" pitchFamily="34" charset="0"/>
              <a:ea typeface="Tahoma" panose="020B0604030504040204" pitchFamily="34" charset="0"/>
              <a:cs typeface="Arial" panose="020B0604020202020204" pitchFamily="34" charset="0"/>
            </a:endParaRPr>
          </a:p>
        </p:txBody>
      </p:sp>
      <p:sp>
        <p:nvSpPr>
          <p:cNvPr id="15" name="Pentagon 18">
            <a:extLst>
              <a:ext uri="{FF2B5EF4-FFF2-40B4-BE49-F238E27FC236}">
                <a16:creationId xmlns:a16="http://schemas.microsoft.com/office/drawing/2014/main" id="{0F44F640-22E0-41FA-B67A-F9D4E8ED066D}"/>
              </a:ext>
            </a:extLst>
          </p:cNvPr>
          <p:cNvSpPr/>
          <p:nvPr/>
        </p:nvSpPr>
        <p:spPr>
          <a:xfrm>
            <a:off x="890908" y="7869019"/>
            <a:ext cx="1452371" cy="1218670"/>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dirty="0">
                <a:latin typeface="Tahoma" panose="020B0604030504040204" pitchFamily="34" charset="0"/>
                <a:ea typeface="Tahoma" panose="020B0604030504040204" pitchFamily="34" charset="0"/>
                <a:cs typeface="Tahoma" panose="020B0604030504040204" pitchFamily="34" charset="0"/>
              </a:rPr>
              <a:t>D</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pic>
        <p:nvPicPr>
          <p:cNvPr id="17" name="Picture 16" descr="A picture containing text, building, window&#10;&#10;Description automatically generated">
            <a:hlinkClick r:id="rId2" action="ppaction://hlinksldjump"/>
            <a:extLst>
              <a:ext uri="{FF2B5EF4-FFF2-40B4-BE49-F238E27FC236}">
                <a16:creationId xmlns:a16="http://schemas.microsoft.com/office/drawing/2014/main" id="{820AF381-0EF6-45A0-A454-9CFB5B3E6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7563" y="8544818"/>
            <a:ext cx="875058" cy="751840"/>
          </a:xfrm>
          <a:prstGeom prst="rect">
            <a:avLst/>
          </a:prstGeom>
        </p:spPr>
      </p:pic>
    </p:spTree>
    <p:extLst>
      <p:ext uri="{BB962C8B-B14F-4D97-AF65-F5344CB8AC3E}">
        <p14:creationId xmlns:p14="http://schemas.microsoft.com/office/powerpoint/2010/main" val="1231310025"/>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1"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1"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1"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par>
                                <p:cTn id="30" presetID="22" presetClass="entr" presetSubtype="8" fill="hold" grpId="1"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1"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par>
                                <p:cTn id="38" presetID="22" presetClass="entr" presetSubtype="8" fill="hold" grpId="1"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mph" presetSubtype="0" fill="hold" grpId="2"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cTn>
                              </p:par>
                              <p:par>
                                <p:cTn id="48" presetID="21" presetClass="emph" presetSubtype="0" fill="hold" grpId="2" nodeType="withEffect">
                                  <p:stCondLst>
                                    <p:cond delay="0"/>
                                  </p:stCondLst>
                                  <p:childTnLst>
                                    <p:animClr clrSpc="hsl" dir="cw">
                                      <p:cBhvr override="childStyle">
                                        <p:cTn id="49" dur="500" fill="hold"/>
                                        <p:tgtEl>
                                          <p:spTgt spid="14"/>
                                        </p:tgtEl>
                                        <p:attrNameLst>
                                          <p:attrName>style.color</p:attrName>
                                        </p:attrNameLst>
                                      </p:cBhvr>
                                      <p:by>
                                        <p:hsl h="7200000" s="0" l="0"/>
                                      </p:by>
                                    </p:animClr>
                                    <p:animClr clrSpc="hsl" dir="cw">
                                      <p:cBhvr>
                                        <p:cTn id="50" dur="500" fill="hold"/>
                                        <p:tgtEl>
                                          <p:spTgt spid="14"/>
                                        </p:tgtEl>
                                        <p:attrNameLst>
                                          <p:attrName>fillcolor</p:attrName>
                                        </p:attrNameLst>
                                      </p:cBhvr>
                                      <p:by>
                                        <p:hsl h="7200000" s="0" l="0"/>
                                      </p:by>
                                    </p:animClr>
                                    <p:animClr clrSpc="hsl" dir="cw">
                                      <p:cBhvr>
                                        <p:cTn id="51" dur="500" fill="hold"/>
                                        <p:tgtEl>
                                          <p:spTgt spid="14"/>
                                        </p:tgtEl>
                                        <p:attrNameLst>
                                          <p:attrName>stroke.color</p:attrName>
                                        </p:attrNameLst>
                                      </p:cBhvr>
                                      <p:by>
                                        <p:hsl h="7200000" s="0" l="0"/>
                                      </p:by>
                                    </p:animClr>
                                    <p:set>
                                      <p:cBhvr>
                                        <p:cTn id="52"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1" animBg="1"/>
      <p:bldP spid="16" grpId="1" animBg="1"/>
      <p:bldP spid="8" grpId="0" animBg="1"/>
      <p:bldP spid="9" grpId="0" animBg="1"/>
      <p:bldP spid="12" grpId="1" animBg="1"/>
      <p:bldP spid="13" grpId="1" animBg="1"/>
      <p:bldP spid="14" grpId="1" animBg="1"/>
      <p:bldP spid="14" grpId="2" animBg="1"/>
      <p:bldP spid="15" grpId="1" animBg="1"/>
      <p:bldP spid="15" grpId="2"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 (3)"/>
  <p:tag name="INKNOELEADERBOARD" val="1935512336"/>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775</TotalTime>
  <Words>973</Words>
  <Application>Microsoft Office PowerPoint</Application>
  <PresentationFormat>Custom</PresentationFormat>
  <Paragraphs>164</Paragraphs>
  <Slides>27</Slides>
  <Notes>7</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Arial-Rounded</vt:lpstr>
      <vt:lpstr>Tahoma</vt:lpstr>
      <vt:lpstr>Wingdings</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(3)</dc:title>
  <dc:creator>Administrator</dc:creator>
  <cp:lastModifiedBy>MSII</cp:lastModifiedBy>
  <cp:revision>108</cp:revision>
  <dcterms:created xsi:type="dcterms:W3CDTF">2015-09-14T06:10:00Z</dcterms:created>
  <dcterms:modified xsi:type="dcterms:W3CDTF">2022-03-25T02:49:25Z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1033-11.2.0.9232</vt:lpwstr>
  </property>
</Properties>
</file>