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61" r:id="rId3"/>
    <p:sldId id="260" r:id="rId4"/>
    <p:sldId id="358" r:id="rId5"/>
    <p:sldId id="271" r:id="rId6"/>
    <p:sldId id="366" r:id="rId7"/>
    <p:sldId id="368" r:id="rId8"/>
    <p:sldId id="371" r:id="rId9"/>
    <p:sldId id="367" r:id="rId10"/>
    <p:sldId id="369" r:id="rId11"/>
    <p:sldId id="374" r:id="rId12"/>
    <p:sldId id="375" r:id="rId13"/>
    <p:sldId id="376" r:id="rId14"/>
    <p:sldId id="377" r:id="rId15"/>
    <p:sldId id="378" r:id="rId16"/>
    <p:sldId id="322" r:id="rId17"/>
    <p:sldId id="373" r:id="rId18"/>
    <p:sldId id="372" r:id="rId19"/>
    <p:sldId id="370" r:id="rId20"/>
    <p:sldId id="365" r:id="rId21"/>
    <p:sldId id="364" r:id="rId22"/>
    <p:sldId id="362" r:id="rId23"/>
    <p:sldId id="363" r:id="rId24"/>
    <p:sldId id="354" r:id="rId25"/>
    <p:sldId id="359" r:id="rId26"/>
    <p:sldId id="352" r:id="rId27"/>
    <p:sldId id="345" r:id="rId28"/>
    <p:sldId id="317"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613"/>
    <a:srgbClr val="0CFC5C"/>
    <a:srgbClr val="A1FD0B"/>
    <a:srgbClr val="6A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1" autoAdjust="0"/>
    <p:restoredTop sz="89785" autoAdjust="0"/>
  </p:normalViewPr>
  <p:slideViewPr>
    <p:cSldViewPr snapToGrid="0">
      <p:cViewPr>
        <p:scale>
          <a:sx n="70" d="100"/>
          <a:sy n="70"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277A0-0AB8-47B2-9B86-1D960C492AE9}"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616D3-B114-4CF2-9396-C474E8FB6FD1}" type="slidenum">
              <a:rPr lang="en-US" smtClean="0"/>
              <a:t>‹#›</a:t>
            </a:fld>
            <a:endParaRPr lang="en-US"/>
          </a:p>
        </p:txBody>
      </p:sp>
    </p:spTree>
    <p:extLst>
      <p:ext uri="{BB962C8B-B14F-4D97-AF65-F5344CB8AC3E}">
        <p14:creationId xmlns:p14="http://schemas.microsoft.com/office/powerpoint/2010/main" val="278966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Cho hs khởi động trò chơi sau khi vào bài mới</a:t>
            </a:r>
          </a:p>
          <a:p>
            <a:endParaRPr lang="vi-VN"/>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4</a:t>
            </a:fld>
            <a:endParaRPr lang="en-US"/>
          </a:p>
        </p:txBody>
      </p:sp>
    </p:spTree>
    <p:extLst>
      <p:ext uri="{BB962C8B-B14F-4D97-AF65-F5344CB8AC3E}">
        <p14:creationId xmlns:p14="http://schemas.microsoft.com/office/powerpoint/2010/main" val="62240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55437-0B4F-4807-BC1A-6FEED68F4079}" type="slidenum">
              <a:rPr lang="en-US" smtClean="0"/>
              <a:t>5</a:t>
            </a:fld>
            <a:endParaRPr lang="en-US"/>
          </a:p>
        </p:txBody>
      </p:sp>
    </p:spTree>
    <p:extLst>
      <p:ext uri="{BB962C8B-B14F-4D97-AF65-F5344CB8AC3E}">
        <p14:creationId xmlns:p14="http://schemas.microsoft.com/office/powerpoint/2010/main" val="333972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a:t>
            </a:r>
          </a:p>
        </p:txBody>
      </p:sp>
      <p:sp>
        <p:nvSpPr>
          <p:cNvPr id="4" name="Slide Number Placeholder 3"/>
          <p:cNvSpPr>
            <a:spLocks noGrp="1"/>
          </p:cNvSpPr>
          <p:nvPr>
            <p:ph type="sldNum" sz="quarter" idx="5"/>
          </p:nvPr>
        </p:nvSpPr>
        <p:spPr/>
        <p:txBody>
          <a:bodyPr/>
          <a:lstStyle/>
          <a:p>
            <a:fld id="{4FA616D3-B114-4CF2-9396-C474E8FB6FD1}" type="slidenum">
              <a:rPr lang="en-US" smtClean="0"/>
              <a:t>7</a:t>
            </a:fld>
            <a:endParaRPr lang="en-US"/>
          </a:p>
        </p:txBody>
      </p:sp>
    </p:spTree>
    <p:extLst>
      <p:ext uri="{BB962C8B-B14F-4D97-AF65-F5344CB8AC3E}">
        <p14:creationId xmlns:p14="http://schemas.microsoft.com/office/powerpoint/2010/main" val="6128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thêm: nếu thiếu một trong các điều kiện đó con ng</a:t>
            </a:r>
            <a:r>
              <a:rPr lang="vi-VN"/>
              <a:t>ư</a:t>
            </a:r>
            <a:r>
              <a:rPr lang="en-US"/>
              <a:t>ời có thể tồn tại bình th</a:t>
            </a:r>
            <a:r>
              <a:rPr lang="vi-VN"/>
              <a:t>ư</a:t>
            </a:r>
            <a:r>
              <a:rPr lang="en-US"/>
              <a:t>ờng trên TĐ ko? Nêu ví dụ cụ thể?</a:t>
            </a:r>
          </a:p>
        </p:txBody>
      </p:sp>
      <p:sp>
        <p:nvSpPr>
          <p:cNvPr id="4" name="Slide Number Placeholder 3"/>
          <p:cNvSpPr>
            <a:spLocks noGrp="1"/>
          </p:cNvSpPr>
          <p:nvPr>
            <p:ph type="sldNum" sz="quarter" idx="5"/>
          </p:nvPr>
        </p:nvSpPr>
        <p:spPr/>
        <p:txBody>
          <a:bodyPr/>
          <a:lstStyle/>
          <a:p>
            <a:fld id="{4FA616D3-B114-4CF2-9396-C474E8FB6FD1}" type="slidenum">
              <a:rPr lang="en-US" smtClean="0"/>
              <a:t>8</a:t>
            </a:fld>
            <a:endParaRPr lang="en-US"/>
          </a:p>
        </p:txBody>
      </p:sp>
    </p:spTree>
    <p:extLst>
      <p:ext uri="{BB962C8B-B14F-4D97-AF65-F5344CB8AC3E}">
        <p14:creationId xmlns:p14="http://schemas.microsoft.com/office/powerpoint/2010/main" val="3300885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0000"/>
                </a:solidFill>
                <a:latin typeface="Arial" panose="020B0604020202020204" pitchFamily="34" charset="0"/>
                <a:ea typeface="Times New Roman" panose="02020603050405020304" pitchFamily="18" charset="0"/>
                <a:cs typeface="Arial" panose="020B0604020202020204" pitchFamily="34" charset="0"/>
              </a:rPr>
              <a:t>Áp dụng khăn trải bàn thầy cô nha)Dựa vào thông tin SGK mục 1b, hình 3,4,5 và hiểu biết của mình, các em hãy trao đổi và tìm hiểu</a:t>
            </a:r>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11</a:t>
            </a:fld>
            <a:endParaRPr lang="en-US"/>
          </a:p>
        </p:txBody>
      </p:sp>
    </p:spTree>
    <p:extLst>
      <p:ext uri="{BB962C8B-B14F-4D97-AF65-F5344CB8AC3E}">
        <p14:creationId xmlns:p14="http://schemas.microsoft.com/office/powerpoint/2010/main" val="275993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28</a:t>
            </a:fld>
            <a:endParaRPr lang="en-US"/>
          </a:p>
        </p:txBody>
      </p:sp>
    </p:spTree>
    <p:extLst>
      <p:ext uri="{BB962C8B-B14F-4D97-AF65-F5344CB8AC3E}">
        <p14:creationId xmlns:p14="http://schemas.microsoft.com/office/powerpoint/2010/main" val="29836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A01CDF-FCAB-4714-B384-30E002C483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ADD8DCB-5F4F-4197-B47A-66702870A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405DF6F-9434-45D3-9D66-7EDCC18EC80C}"/>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5" name="Footer Placeholder 4">
            <a:extLst>
              <a:ext uri="{FF2B5EF4-FFF2-40B4-BE49-F238E27FC236}">
                <a16:creationId xmlns:a16="http://schemas.microsoft.com/office/drawing/2014/main" xmlns="" id="{825AD593-8F82-4A0F-A923-346DE6AD6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99E201-D2E5-4D67-A1FD-26FBB75DE084}"/>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679965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70DA3-E254-4745-8DFC-052E0E3D4D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352FF5-A190-481D-A33F-2AD2CA818B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730FB-A50E-4E83-87EA-89178B247206}"/>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5" name="Footer Placeholder 4">
            <a:extLst>
              <a:ext uri="{FF2B5EF4-FFF2-40B4-BE49-F238E27FC236}">
                <a16:creationId xmlns:a16="http://schemas.microsoft.com/office/drawing/2014/main" xmlns="" id="{6BCECBB8-D7EC-4B6C-AA8F-E55452D39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C037B-03A8-4DBD-AC2A-692519800255}"/>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29624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32483BF-97C0-411A-82E2-99138563C5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DD66AB7-5EC3-4F0D-B894-BA1F5841BD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1FF203-1201-4158-9819-0986389166A1}"/>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5" name="Footer Placeholder 4">
            <a:extLst>
              <a:ext uri="{FF2B5EF4-FFF2-40B4-BE49-F238E27FC236}">
                <a16:creationId xmlns:a16="http://schemas.microsoft.com/office/drawing/2014/main" xmlns="" id="{6F0468F7-69C8-49D1-B639-EA4F6A7A8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48E275-19BF-4B2B-8702-BD784B39139B}"/>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338843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C4FFE-0D36-4A70-8909-96FBBECEC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2A9B3AF-6037-4F8D-B11B-DA0017F6A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B37CF1-4A49-496B-B123-0E9795CD643B}"/>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5" name="Footer Placeholder 4">
            <a:extLst>
              <a:ext uri="{FF2B5EF4-FFF2-40B4-BE49-F238E27FC236}">
                <a16:creationId xmlns:a16="http://schemas.microsoft.com/office/drawing/2014/main" xmlns="" id="{C36A9D74-45FE-4A8F-A848-A7744109F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801DC9-6046-4581-A96E-AEDDB270C687}"/>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47926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54FB0-7A36-42D6-8FE9-45313374A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ED84CF9-8747-4FF1-9842-B92268A095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C878BD8-BDD3-44CC-AE75-C76C1D703872}"/>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5" name="Footer Placeholder 4">
            <a:extLst>
              <a:ext uri="{FF2B5EF4-FFF2-40B4-BE49-F238E27FC236}">
                <a16:creationId xmlns:a16="http://schemas.microsoft.com/office/drawing/2014/main" xmlns="" id="{A92CA257-8C14-4A59-89F5-13DCDBB4F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EA2337-8F25-4E90-B167-0A67AE6A428C}"/>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409122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7136A1-AB6E-4068-8FC4-9C7630F20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B7186E-A900-46F3-9252-19A38A186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FD624B-2D39-4E9F-80DC-B52611D4B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4850F5-0C6E-4B63-B5C7-09F78C546FA7}"/>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6" name="Footer Placeholder 5">
            <a:extLst>
              <a:ext uri="{FF2B5EF4-FFF2-40B4-BE49-F238E27FC236}">
                <a16:creationId xmlns:a16="http://schemas.microsoft.com/office/drawing/2014/main" xmlns="" id="{EB853415-8BF9-4260-84E0-89B614AC3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6D821F-B9F9-4992-9644-E3C9C0F4B26E}"/>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407640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E5BBB-605E-41F8-B59C-9F23DA549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86C155-5127-43A3-B303-5AAA8A72E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CF109D2-F361-4C91-A62A-A03C4403D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6F56560-D63D-43AB-964E-E1C859722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FF221B7-B99F-4016-841C-1A91E8D644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B6EABAA-099F-41DA-B8A2-FDEE1712CD11}"/>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8" name="Footer Placeholder 7">
            <a:extLst>
              <a:ext uri="{FF2B5EF4-FFF2-40B4-BE49-F238E27FC236}">
                <a16:creationId xmlns:a16="http://schemas.microsoft.com/office/drawing/2014/main" xmlns="" id="{C082F847-8CE1-4023-ABCC-4F001A6F31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9C9B516-9546-4B12-A956-A3EECE8900A6}"/>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248927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6A588-0DBB-48C4-8A8E-8260671CFC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F3D973-6827-4003-A439-C70B74E00EE7}"/>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4" name="Footer Placeholder 3">
            <a:extLst>
              <a:ext uri="{FF2B5EF4-FFF2-40B4-BE49-F238E27FC236}">
                <a16:creationId xmlns:a16="http://schemas.microsoft.com/office/drawing/2014/main" xmlns="" id="{8BB1DDAA-AAE6-429C-9AD0-1EAD1CC965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CCFA4A-18EF-4C14-ADFB-37203E6A7A3A}"/>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87981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8CD7E3-1BF5-4767-B0CF-3FCC6DEC5D78}"/>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3" name="Footer Placeholder 2">
            <a:extLst>
              <a:ext uri="{FF2B5EF4-FFF2-40B4-BE49-F238E27FC236}">
                <a16:creationId xmlns:a16="http://schemas.microsoft.com/office/drawing/2014/main" xmlns="" id="{880B8907-DF6E-41CB-9969-EFBB61D3D2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7AB61D0-921F-4379-93B8-E64E0E2E8454}"/>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03957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EC3F90-8DA4-4049-A2EA-4C1502263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2957A5-B52A-4125-85B9-793608B65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AC86349-387E-43B9-9C51-64329DB52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AC59475-E2AB-4C14-9FC1-84821900EA45}"/>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6" name="Footer Placeholder 5">
            <a:extLst>
              <a:ext uri="{FF2B5EF4-FFF2-40B4-BE49-F238E27FC236}">
                <a16:creationId xmlns:a16="http://schemas.microsoft.com/office/drawing/2014/main" xmlns="" id="{0396DE4C-8BDF-483D-A0EE-FC4136DF0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50FAE6-866F-4A56-8F23-4D41E34664E2}"/>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39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B5778-B374-4209-998D-A5C9C43CC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E2570C2-CB31-49F7-B407-1C36AC84E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5EAEDD0-F956-477C-8238-70322A9F6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A6C1F3-299D-4CD9-B5C5-B4214EF02E91}"/>
              </a:ext>
            </a:extLst>
          </p:cNvPr>
          <p:cNvSpPr>
            <a:spLocks noGrp="1"/>
          </p:cNvSpPr>
          <p:nvPr>
            <p:ph type="dt" sz="half" idx="10"/>
          </p:nvPr>
        </p:nvSpPr>
        <p:spPr/>
        <p:txBody>
          <a:bodyPr/>
          <a:lstStyle/>
          <a:p>
            <a:fld id="{3E357DFE-CAEF-403F-A2DC-C5ED726A47B1}" type="datetimeFigureOut">
              <a:rPr lang="en-US" smtClean="0"/>
              <a:t>8/15/2021</a:t>
            </a:fld>
            <a:endParaRPr lang="en-US"/>
          </a:p>
        </p:txBody>
      </p:sp>
      <p:sp>
        <p:nvSpPr>
          <p:cNvPr id="6" name="Footer Placeholder 5">
            <a:extLst>
              <a:ext uri="{FF2B5EF4-FFF2-40B4-BE49-F238E27FC236}">
                <a16:creationId xmlns:a16="http://schemas.microsoft.com/office/drawing/2014/main" xmlns="" id="{87ACB37D-479E-4BD9-8AA6-210F53B63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82D811-7C91-4005-AA17-0998AE85D69F}"/>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21764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5930000-BDD5-4433-8319-277B00CB0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34F6D0D-D16A-4135-ADD6-EF3656057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58CE4C-B763-46CC-8063-E23D89573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57DFE-CAEF-403F-A2DC-C5ED726A47B1}" type="datetimeFigureOut">
              <a:rPr lang="en-US" smtClean="0"/>
              <a:t>8/15/2021</a:t>
            </a:fld>
            <a:endParaRPr lang="en-US"/>
          </a:p>
        </p:txBody>
      </p:sp>
      <p:sp>
        <p:nvSpPr>
          <p:cNvPr id="5" name="Footer Placeholder 4">
            <a:extLst>
              <a:ext uri="{FF2B5EF4-FFF2-40B4-BE49-F238E27FC236}">
                <a16:creationId xmlns:a16="http://schemas.microsoft.com/office/drawing/2014/main" xmlns="" id="{0CF951A0-D4B8-45BA-9F39-89B0DA17EF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AA12774-9D51-40EC-A79D-93CB276C9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BB140-9D1B-4F52-9B68-7D779870C018}" type="slidenum">
              <a:rPr lang="en-US" smtClean="0"/>
              <a:t>‹#›</a:t>
            </a:fld>
            <a:endParaRPr lang="en-US"/>
          </a:p>
        </p:txBody>
      </p:sp>
    </p:spTree>
    <p:extLst>
      <p:ext uri="{BB962C8B-B14F-4D97-AF65-F5344CB8AC3E}">
        <p14:creationId xmlns:p14="http://schemas.microsoft.com/office/powerpoint/2010/main" val="342577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709578-9C91-407F-8645-F392348EFD19}"/>
              </a:ext>
            </a:extLst>
          </p:cNvPr>
          <p:cNvPicPr>
            <a:picLocks noChangeAspect="1"/>
          </p:cNvPicPr>
          <p:nvPr/>
        </p:nvPicPr>
        <p:blipFill rotWithShape="1">
          <a:blip r:embed="rId2"/>
          <a:srcRect l="21167" t="16297" r="22084" b="6074"/>
          <a:stretch/>
        </p:blipFill>
        <p:spPr>
          <a:xfrm>
            <a:off x="0" y="0"/>
            <a:ext cx="12191999" cy="6857999"/>
          </a:xfrm>
          <a:prstGeom prst="rect">
            <a:avLst/>
          </a:prstGeom>
        </p:spPr>
      </p:pic>
    </p:spTree>
    <p:extLst>
      <p:ext uri="{BB962C8B-B14F-4D97-AF65-F5344CB8AC3E}">
        <p14:creationId xmlns:p14="http://schemas.microsoft.com/office/powerpoint/2010/main" val="144875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1151861" y="1276350"/>
            <a:ext cx="9625730"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a. Tác động của thiên nhiên đến đời sống con người</a:t>
            </a:r>
            <a:endParaRPr lang="en-US" sz="3200">
              <a:solidFill>
                <a:srgbClr val="00B050"/>
              </a:solidFill>
            </a:endParaRPr>
          </a:p>
        </p:txBody>
      </p:sp>
      <p:sp>
        <p:nvSpPr>
          <p:cNvPr id="3" name="Rectangle 2">
            <a:extLst>
              <a:ext uri="{FF2B5EF4-FFF2-40B4-BE49-F238E27FC236}">
                <a16:creationId xmlns:a16="http://schemas.microsoft.com/office/drawing/2014/main" xmlns="" id="{2729A7EF-3A15-4833-9AEB-849C24529A47}"/>
              </a:ext>
            </a:extLst>
          </p:cNvPr>
          <p:cNvSpPr/>
          <p:nvPr/>
        </p:nvSpPr>
        <p:spPr>
          <a:xfrm>
            <a:off x="201880" y="2671812"/>
            <a:ext cx="11525692" cy="2679003"/>
          </a:xfrm>
          <a:prstGeom prst="rect">
            <a:avLst/>
          </a:prstGeom>
        </p:spPr>
        <p:txBody>
          <a:bodyPr wrap="square">
            <a:spAutoFit/>
          </a:bodyPr>
          <a:lstStyle/>
          <a:p>
            <a:pPr algn="just">
              <a:lnSpc>
                <a:spcPct val="107000"/>
              </a:lnSpc>
              <a:spcAft>
                <a:spcPts val="0"/>
              </a:spcAf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Trong đời sống hằng ngày, thiên nhiên cung cấp những điều kiện hết sức cần thiết (không khí, ánh sáng, nhiệt độ, nước, ...) đề con người có thể tồn tại.</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1" descr="book9">
            <a:extLst>
              <a:ext uri="{FF2B5EF4-FFF2-40B4-BE49-F238E27FC236}">
                <a16:creationId xmlns:a16="http://schemas.microsoft.com/office/drawing/2014/main" xmlns="" id="{8AB3C749-F311-4433-9139-DA570DD97B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689" y="2066574"/>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05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53" presetClass="exit" presetSubtype="32" fill="hold" nodeType="withEffect">
                                  <p:stCondLst>
                                    <p:cond delay="0"/>
                                  </p:stCondLst>
                                  <p:childTnLst>
                                    <p:anim calcmode="lin" valueType="num">
                                      <p:cBhvr>
                                        <p:cTn id="9" dur="500"/>
                                        <p:tgtEl>
                                          <p:spTgt spid="7"/>
                                        </p:tgtEl>
                                        <p:attrNameLst>
                                          <p:attrName>ppt_w</p:attrName>
                                        </p:attrNameLst>
                                      </p:cBhvr>
                                      <p:tavLst>
                                        <p:tav tm="0">
                                          <p:val>
                                            <p:strVal val="ppt_w"/>
                                          </p:val>
                                        </p:tav>
                                        <p:tav tm="100000">
                                          <p:val>
                                            <p:fltVal val="0"/>
                                          </p:val>
                                        </p:tav>
                                      </p:tavLst>
                                    </p:anim>
                                    <p:anim calcmode="lin" valueType="num">
                                      <p:cBhvr>
                                        <p:cTn id="10" dur="500"/>
                                        <p:tgtEl>
                                          <p:spTgt spid="7"/>
                                        </p:tgtEl>
                                        <p:attrNameLst>
                                          <p:attrName>ppt_h</p:attrName>
                                        </p:attrNameLst>
                                      </p:cBhvr>
                                      <p:tavLst>
                                        <p:tav tm="0">
                                          <p:val>
                                            <p:strVal val="ppt_h"/>
                                          </p:val>
                                        </p:tav>
                                        <p:tav tm="100000">
                                          <p:val>
                                            <p:fltVal val="0"/>
                                          </p:val>
                                        </p:tav>
                                      </p:tavLst>
                                    </p:anim>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B65F7F-0721-4923-88A5-986C76177867}"/>
              </a:ext>
            </a:extLst>
          </p:cNvPr>
          <p:cNvSpPr txBox="1"/>
          <p:nvPr/>
        </p:nvSpPr>
        <p:spPr>
          <a:xfrm>
            <a:off x="194931" y="128033"/>
            <a:ext cx="8413379"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b. Tác động của thiên nhiên đến tới sản xuất</a:t>
            </a:r>
            <a:endParaRPr lang="en-US" sz="3200">
              <a:solidFill>
                <a:srgbClr val="00B050"/>
              </a:solidFill>
            </a:endParaRPr>
          </a:p>
        </p:txBody>
      </p:sp>
      <p:sp>
        <p:nvSpPr>
          <p:cNvPr id="3" name="Rectangle 2">
            <a:extLst>
              <a:ext uri="{FF2B5EF4-FFF2-40B4-BE49-F238E27FC236}">
                <a16:creationId xmlns:a16="http://schemas.microsoft.com/office/drawing/2014/main" xmlns="" id="{78A1BE4A-D4AE-415A-8CDC-2451553CE66F}"/>
              </a:ext>
            </a:extLst>
          </p:cNvPr>
          <p:cNvSpPr/>
          <p:nvPr/>
        </p:nvSpPr>
        <p:spPr>
          <a:xfrm>
            <a:off x="655674" y="1664122"/>
            <a:ext cx="10880651" cy="1501758"/>
          </a:xfrm>
          <a:prstGeom prst="rect">
            <a:avLst/>
          </a:prstGeom>
          <a:solidFill>
            <a:schemeClr val="accent5">
              <a:lumMod val="20000"/>
              <a:lumOff val="80000"/>
            </a:schemeClr>
          </a:solidFill>
        </p:spPr>
        <p:txBody>
          <a:bodyPr wrap="square">
            <a:spAutoFit/>
          </a:bodyPr>
          <a:lstStyle/>
          <a:p>
            <a:pPr marR="365760" algn="ctr">
              <a:lnSpc>
                <a:spcPct val="120000"/>
              </a:lnSpc>
              <a:spcAft>
                <a:spcPts val="0"/>
              </a:spcAft>
              <a:tabLst>
                <a:tab pos="6343650" algn="l"/>
              </a:tabLst>
            </a:pP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Tìm hiểu về tác động của thiên nhiên đến sản xuất và lấy ví dụ?</a:t>
            </a:r>
            <a:endParaRPr lang="en-US" sz="4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7" name="Group 6">
            <a:extLst>
              <a:ext uri="{FF2B5EF4-FFF2-40B4-BE49-F238E27FC236}">
                <a16:creationId xmlns:a16="http://schemas.microsoft.com/office/drawing/2014/main" xmlns="" id="{4AC77D53-1301-43B4-B28D-70A459675715}"/>
              </a:ext>
            </a:extLst>
          </p:cNvPr>
          <p:cNvGrpSpPr/>
          <p:nvPr/>
        </p:nvGrpSpPr>
        <p:grpSpPr>
          <a:xfrm>
            <a:off x="362554" y="4117195"/>
            <a:ext cx="4065510" cy="1878029"/>
            <a:chOff x="-321525" y="1375244"/>
            <a:chExt cx="3283776" cy="1323715"/>
          </a:xfrm>
        </p:grpSpPr>
        <p:sp>
          <p:nvSpPr>
            <p:cNvPr id="8" name="Arrow: Chevron 7">
              <a:extLst>
                <a:ext uri="{FF2B5EF4-FFF2-40B4-BE49-F238E27FC236}">
                  <a16:creationId xmlns:a16="http://schemas.microsoft.com/office/drawing/2014/main" xmlns="" id="{CE3455C1-90F3-4F03-97AA-E4F90A6D2304}"/>
                </a:ext>
              </a:extLst>
            </p:cNvPr>
            <p:cNvSpPr/>
            <p:nvPr/>
          </p:nvSpPr>
          <p:spPr>
            <a:xfrm>
              <a:off x="-32152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xmlns="" id="{208A8D88-E5E4-45D0-9757-69805598A80C}"/>
                </a:ext>
              </a:extLst>
            </p:cNvPr>
            <p:cNvSpPr txBox="1"/>
            <p:nvPr/>
          </p:nvSpPr>
          <p:spPr>
            <a:xfrm>
              <a:off x="290963" y="1385449"/>
              <a:ext cx="2115699"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Tác động đến sản xuất</a:t>
              </a:r>
            </a:p>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nông nghiệp</a:t>
              </a:r>
            </a:p>
          </p:txBody>
        </p:sp>
      </p:grpSp>
      <p:grpSp>
        <p:nvGrpSpPr>
          <p:cNvPr id="10" name="Group 9">
            <a:extLst>
              <a:ext uri="{FF2B5EF4-FFF2-40B4-BE49-F238E27FC236}">
                <a16:creationId xmlns:a16="http://schemas.microsoft.com/office/drawing/2014/main" xmlns="" id="{4A2EED1D-EA4C-40E1-969D-F4A8A2E2378C}"/>
              </a:ext>
            </a:extLst>
          </p:cNvPr>
          <p:cNvGrpSpPr/>
          <p:nvPr/>
        </p:nvGrpSpPr>
        <p:grpSpPr>
          <a:xfrm>
            <a:off x="4026807" y="4117194"/>
            <a:ext cx="4294907" cy="1878030"/>
            <a:chOff x="-338294" y="1365038"/>
            <a:chExt cx="3283776" cy="1323716"/>
          </a:xfrm>
        </p:grpSpPr>
        <p:sp>
          <p:nvSpPr>
            <p:cNvPr id="11" name="Arrow: Chevron 10">
              <a:extLst>
                <a:ext uri="{FF2B5EF4-FFF2-40B4-BE49-F238E27FC236}">
                  <a16:creationId xmlns:a16="http://schemas.microsoft.com/office/drawing/2014/main" xmlns="" id="{EEA5B858-3ADE-497D-A31F-A0D6ECD13DEF}"/>
                </a:ext>
              </a:extLst>
            </p:cNvPr>
            <p:cNvSpPr/>
            <p:nvPr/>
          </p:nvSpPr>
          <p:spPr>
            <a:xfrm>
              <a:off x="-338294"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Arrow: Chevron 4">
              <a:extLst>
                <a:ext uri="{FF2B5EF4-FFF2-40B4-BE49-F238E27FC236}">
                  <a16:creationId xmlns:a16="http://schemas.microsoft.com/office/drawing/2014/main" xmlns="" id="{0C182556-C7FB-4272-8403-03800B12B88A}"/>
                </a:ext>
              </a:extLst>
            </p:cNvPr>
            <p:cNvSpPr txBox="1"/>
            <p:nvPr/>
          </p:nvSpPr>
          <p:spPr>
            <a:xfrm>
              <a:off x="51386" y="1365038"/>
              <a:ext cx="254370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Tác động đến</a:t>
              </a:r>
            </a:p>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sản xuất</a:t>
              </a:r>
            </a:p>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công nghiệp</a:t>
              </a:r>
              <a:endParaRPr lang="en-US" sz="28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CF13E352-0860-4070-90A6-92B8468C1DBD}"/>
              </a:ext>
            </a:extLst>
          </p:cNvPr>
          <p:cNvGrpSpPr/>
          <p:nvPr/>
        </p:nvGrpSpPr>
        <p:grpSpPr>
          <a:xfrm>
            <a:off x="7996693" y="4092110"/>
            <a:ext cx="4065510" cy="1888636"/>
            <a:chOff x="-180420" y="1349448"/>
            <a:chExt cx="3283776" cy="1331192"/>
          </a:xfrm>
        </p:grpSpPr>
        <p:sp>
          <p:nvSpPr>
            <p:cNvPr id="17" name="Arrow: Chevron 16">
              <a:extLst>
                <a:ext uri="{FF2B5EF4-FFF2-40B4-BE49-F238E27FC236}">
                  <a16:creationId xmlns:a16="http://schemas.microsoft.com/office/drawing/2014/main" xmlns="" id="{A15E6B1C-04AF-44E1-B1C4-02F06645478F}"/>
                </a:ext>
              </a:extLst>
            </p:cNvPr>
            <p:cNvSpPr/>
            <p:nvPr/>
          </p:nvSpPr>
          <p:spPr>
            <a:xfrm>
              <a:off x="-180420" y="1367130"/>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Arrow: Chevron 4">
              <a:extLst>
                <a:ext uri="{FF2B5EF4-FFF2-40B4-BE49-F238E27FC236}">
                  <a16:creationId xmlns:a16="http://schemas.microsoft.com/office/drawing/2014/main" xmlns="" id="{08640234-D04A-47E8-8BA9-D9AFC7072A94}"/>
                </a:ext>
              </a:extLst>
            </p:cNvPr>
            <p:cNvSpPr txBox="1"/>
            <p:nvPr/>
          </p:nvSpPr>
          <p:spPr>
            <a:xfrm>
              <a:off x="186624" y="1349448"/>
              <a:ext cx="268758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Tác động đến</a:t>
              </a:r>
            </a:p>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GTVT và</a:t>
              </a:r>
            </a:p>
            <a:p>
              <a:pPr lvl="0" algn="ctr"/>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Du lịch</a:t>
              </a:r>
              <a:endParaRPr lang="en-US" sz="28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xmlns="" id="{0C5A8B65-8194-4577-A46A-710C2CF492A9}"/>
              </a:ext>
            </a:extLst>
          </p:cNvPr>
          <p:cNvSpPr txBox="1"/>
          <p:nvPr/>
        </p:nvSpPr>
        <p:spPr>
          <a:xfrm>
            <a:off x="979017" y="6029091"/>
            <a:ext cx="2393532" cy="584775"/>
          </a:xfrm>
          <a:prstGeom prst="rect">
            <a:avLst/>
          </a:prstGeom>
          <a:noFill/>
        </p:spPr>
        <p:txBody>
          <a:bodyPr wrap="square" rtlCol="0">
            <a:spAutoFit/>
          </a:bodyPr>
          <a:lstStyle/>
          <a:p>
            <a:r>
              <a:rPr lang="en-US" sz="3200" b="1">
                <a:solidFill>
                  <a:srgbClr val="0070C0"/>
                </a:solidFill>
                <a:latin typeface="Arial" panose="020B0604020202020204" pitchFamily="34" charset="0"/>
                <a:cs typeface="Arial" panose="020B0604020202020204" pitchFamily="34" charset="0"/>
              </a:rPr>
              <a:t>Nhóm 1,2,3</a:t>
            </a:r>
          </a:p>
        </p:txBody>
      </p:sp>
      <p:sp>
        <p:nvSpPr>
          <p:cNvPr id="20" name="TextBox 19">
            <a:extLst>
              <a:ext uri="{FF2B5EF4-FFF2-40B4-BE49-F238E27FC236}">
                <a16:creationId xmlns:a16="http://schemas.microsoft.com/office/drawing/2014/main" xmlns="" id="{8284049B-5B01-4195-91AD-CA2803077488}"/>
              </a:ext>
            </a:extLst>
          </p:cNvPr>
          <p:cNvSpPr txBox="1"/>
          <p:nvPr/>
        </p:nvSpPr>
        <p:spPr>
          <a:xfrm>
            <a:off x="4665923" y="6029091"/>
            <a:ext cx="2860151" cy="584775"/>
          </a:xfrm>
          <a:prstGeom prst="rect">
            <a:avLst/>
          </a:prstGeom>
          <a:noFill/>
        </p:spPr>
        <p:txBody>
          <a:bodyPr wrap="square" rtlCol="0">
            <a:spAutoFit/>
          </a:bodyPr>
          <a:lstStyle/>
          <a:p>
            <a:r>
              <a:rPr lang="en-US" sz="3200" b="1">
                <a:solidFill>
                  <a:srgbClr val="00B050"/>
                </a:solidFill>
                <a:latin typeface="Arial" panose="020B0604020202020204" pitchFamily="34" charset="0"/>
                <a:cs typeface="Arial" panose="020B0604020202020204" pitchFamily="34" charset="0"/>
              </a:rPr>
              <a:t>Nhóm 4,5,6</a:t>
            </a:r>
          </a:p>
        </p:txBody>
      </p:sp>
      <p:sp>
        <p:nvSpPr>
          <p:cNvPr id="21" name="TextBox 20">
            <a:extLst>
              <a:ext uri="{FF2B5EF4-FFF2-40B4-BE49-F238E27FC236}">
                <a16:creationId xmlns:a16="http://schemas.microsoft.com/office/drawing/2014/main" xmlns="" id="{27C4BE3B-DB8A-4E19-A1F0-254C1948D863}"/>
              </a:ext>
            </a:extLst>
          </p:cNvPr>
          <p:cNvSpPr txBox="1"/>
          <p:nvPr/>
        </p:nvSpPr>
        <p:spPr>
          <a:xfrm>
            <a:off x="8632750" y="6029091"/>
            <a:ext cx="2541321"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Nhóm 7,8,9</a:t>
            </a:r>
          </a:p>
        </p:txBody>
      </p:sp>
      <p:sp>
        <p:nvSpPr>
          <p:cNvPr id="22" name="Rectangle: Rounded Corners 21">
            <a:extLst>
              <a:ext uri="{FF2B5EF4-FFF2-40B4-BE49-F238E27FC236}">
                <a16:creationId xmlns:a16="http://schemas.microsoft.com/office/drawing/2014/main" xmlns="" id="{FD64EE89-07B4-447A-B287-47D8173B94EF}"/>
              </a:ext>
            </a:extLst>
          </p:cNvPr>
          <p:cNvSpPr/>
          <p:nvPr/>
        </p:nvSpPr>
        <p:spPr>
          <a:xfrm>
            <a:off x="3559248" y="853275"/>
            <a:ext cx="5073502" cy="65262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THẢO LUẬN NHÓM 4</a:t>
            </a:r>
          </a:p>
        </p:txBody>
      </p:sp>
      <p:pic>
        <p:nvPicPr>
          <p:cNvPr id="6" name="Picture 5" descr="A picture containing text, clipart&#10;&#10;Description automatically generated">
            <a:extLst>
              <a:ext uri="{FF2B5EF4-FFF2-40B4-BE49-F238E27FC236}">
                <a16:creationId xmlns:a16="http://schemas.microsoft.com/office/drawing/2014/main" xmlns="" id="{7612A54C-26F9-4CB0-8D4F-2705ED58FC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77"/>
          <a:stretch/>
        </p:blipFill>
        <p:spPr>
          <a:xfrm>
            <a:off x="8750595" y="555852"/>
            <a:ext cx="1502440" cy="1001941"/>
          </a:xfrm>
          <a:prstGeom prst="rect">
            <a:avLst/>
          </a:prstGeom>
        </p:spPr>
      </p:pic>
    </p:spTree>
    <p:extLst>
      <p:ext uri="{BB962C8B-B14F-4D97-AF65-F5344CB8AC3E}">
        <p14:creationId xmlns:p14="http://schemas.microsoft.com/office/powerpoint/2010/main" val="15600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905715" y="1202694"/>
            <a:ext cx="5535378"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 </a:t>
            </a:r>
            <a:r>
              <a:rPr lang="en-US" sz="3200">
                <a:solidFill>
                  <a:srgbClr val="00B050"/>
                </a:solidFill>
              </a:rPr>
              <a:t>Đối với</a:t>
            </a:r>
            <a:r>
              <a:rPr lang="vi-VN" sz="3200">
                <a:solidFill>
                  <a:srgbClr val="00B050"/>
                </a:solidFill>
              </a:rPr>
              <a:t> sản xuất</a:t>
            </a:r>
            <a:r>
              <a:rPr lang="en-US" sz="3200">
                <a:solidFill>
                  <a:srgbClr val="00B050"/>
                </a:solidFill>
              </a:rPr>
              <a:t> nông nghiệp</a:t>
            </a:r>
          </a:p>
        </p:txBody>
      </p:sp>
      <p:pic>
        <p:nvPicPr>
          <p:cNvPr id="3076" name="Picture 4" descr="Vai trò ngành Nông nghiệp trong nền kinh tế quốc dân - VNUA">
            <a:extLst>
              <a:ext uri="{FF2B5EF4-FFF2-40B4-BE49-F238E27FC236}">
                <a16:creationId xmlns:a16="http://schemas.microsoft.com/office/drawing/2014/main" xmlns="" id="{0484E2CA-9146-4D7D-81E5-52B735D1C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98" y="2385401"/>
            <a:ext cx="5808697" cy="42403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ác động của áp dụng công nghệ cao đến hiệu quả kinh tế từ sản xuất rau tại  Mộc Châu, Sơn La">
            <a:extLst>
              <a:ext uri="{FF2B5EF4-FFF2-40B4-BE49-F238E27FC236}">
                <a16:creationId xmlns:a16="http://schemas.microsoft.com/office/drawing/2014/main" xmlns="" id="{21DB4A98-3F75-454F-B178-25F95E815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698" y="2308281"/>
            <a:ext cx="5849504" cy="4317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ghiên cứu ảnh hưởng của biến đổi khí hậu tới kinh tế nông nghiệp Việt Nam">
            <a:extLst>
              <a:ext uri="{FF2B5EF4-FFF2-40B4-BE49-F238E27FC236}">
                <a16:creationId xmlns:a16="http://schemas.microsoft.com/office/drawing/2014/main" xmlns="" id="{FF52042F-D69B-4D16-82E1-86DC73FADD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38" y="2385401"/>
            <a:ext cx="5849504" cy="4240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gập lụt ở Cà Mau: “Ở đâu dân gặp khó, ở đó có bộ đội” - Đài Phát Thanh và  Truyền Hình Lạng Sơn">
            <a:extLst>
              <a:ext uri="{FF2B5EF4-FFF2-40B4-BE49-F238E27FC236}">
                <a16:creationId xmlns:a16="http://schemas.microsoft.com/office/drawing/2014/main" xmlns="" id="{2D950F81-A39E-47E7-BEA4-4ABA13C87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0260" y="2311995"/>
            <a:ext cx="5945557" cy="438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15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6"/>
                                        </p:tgtEl>
                                      </p:cBhvr>
                                    </p:animEffect>
                                    <p:set>
                                      <p:cBhvr>
                                        <p:cTn id="15" dur="1" fill="hold">
                                          <p:stCondLst>
                                            <p:cond delay="499"/>
                                          </p:stCondLst>
                                        </p:cTn>
                                        <p:tgtEl>
                                          <p:spTgt spid="307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905715" y="1202694"/>
            <a:ext cx="5535378"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 </a:t>
            </a:r>
            <a:r>
              <a:rPr lang="en-US" sz="3200">
                <a:solidFill>
                  <a:srgbClr val="00B050"/>
                </a:solidFill>
              </a:rPr>
              <a:t>Đối với</a:t>
            </a:r>
            <a:r>
              <a:rPr lang="vi-VN" sz="3200">
                <a:solidFill>
                  <a:srgbClr val="00B050"/>
                </a:solidFill>
              </a:rPr>
              <a:t> sản xuất</a:t>
            </a:r>
            <a:r>
              <a:rPr lang="en-US" sz="3200">
                <a:solidFill>
                  <a:srgbClr val="00B050"/>
                </a:solidFill>
              </a:rPr>
              <a:t> công nghiệp</a:t>
            </a:r>
          </a:p>
        </p:txBody>
      </p:sp>
    </p:spTree>
    <p:extLst>
      <p:ext uri="{BB962C8B-B14F-4D97-AF65-F5344CB8AC3E}">
        <p14:creationId xmlns:p14="http://schemas.microsoft.com/office/powerpoint/2010/main" val="2454903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905715" y="1202694"/>
            <a:ext cx="5535378"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 </a:t>
            </a:r>
            <a:r>
              <a:rPr lang="en-US" sz="3200">
                <a:solidFill>
                  <a:srgbClr val="00B050"/>
                </a:solidFill>
              </a:rPr>
              <a:t>Đối với</a:t>
            </a:r>
            <a:r>
              <a:rPr lang="vi-VN" sz="3200">
                <a:solidFill>
                  <a:srgbClr val="00B050"/>
                </a:solidFill>
              </a:rPr>
              <a:t> sản xuất</a:t>
            </a:r>
            <a:r>
              <a:rPr lang="en-US" sz="3200">
                <a:solidFill>
                  <a:srgbClr val="00B050"/>
                </a:solidFill>
              </a:rPr>
              <a:t> công nghiệp</a:t>
            </a:r>
          </a:p>
        </p:txBody>
      </p:sp>
      <p:pic>
        <p:nvPicPr>
          <p:cNvPr id="5132" name="Picture 12" descr="Chiến lược khoáng sản - định hướng quan trọng để sử dụng hiệu quả tài  nguyên | baotintuc.vn">
            <a:extLst>
              <a:ext uri="{FF2B5EF4-FFF2-40B4-BE49-F238E27FC236}">
                <a16:creationId xmlns:a16="http://schemas.microsoft.com/office/drawing/2014/main" xmlns="" id="{D55F7D89-6399-4C8F-9E79-E0F346BFC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70" y="2434728"/>
            <a:ext cx="5341005" cy="3590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gành Luyện kim và tất tần tật thông tin bạn chưa biết ? Xem ngay!">
            <a:extLst>
              <a:ext uri="{FF2B5EF4-FFF2-40B4-BE49-F238E27FC236}">
                <a16:creationId xmlns:a16="http://schemas.microsoft.com/office/drawing/2014/main" xmlns="" id="{0499AFBD-516B-4039-A7E0-104492C5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271" y="2434729"/>
            <a:ext cx="5944059" cy="35901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8F9648B-25A9-46E9-8596-962CF43FE2BA}"/>
              </a:ext>
            </a:extLst>
          </p:cNvPr>
          <p:cNvPicPr>
            <a:picLocks noChangeAspect="1"/>
          </p:cNvPicPr>
          <p:nvPr/>
        </p:nvPicPr>
        <p:blipFill rotWithShape="1">
          <a:blip r:embed="rId4"/>
          <a:srcRect l="27917" t="26963" r="27917" b="5630"/>
          <a:stretch/>
        </p:blipFill>
        <p:spPr>
          <a:xfrm>
            <a:off x="313670" y="2266706"/>
            <a:ext cx="5415433" cy="4233608"/>
          </a:xfrm>
          <a:prstGeom prst="rect">
            <a:avLst/>
          </a:prstGeom>
        </p:spPr>
      </p:pic>
      <p:pic>
        <p:nvPicPr>
          <p:cNvPr id="12" name="Picture 14" descr="Ngành cơ khí chế tạo máy học ở đâu và cơ hội việc làm đến 2020">
            <a:extLst>
              <a:ext uri="{FF2B5EF4-FFF2-40B4-BE49-F238E27FC236}">
                <a16:creationId xmlns:a16="http://schemas.microsoft.com/office/drawing/2014/main" xmlns="" id="{0378762D-CF44-4F22-BA2E-9C7BCB483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271" y="2346594"/>
            <a:ext cx="5944059" cy="3899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5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5132"/>
                                        </p:tgtEl>
                                        <p:attrNameLst>
                                          <p:attrName>style.visibility</p:attrName>
                                        </p:attrNameLst>
                                      </p:cBhvr>
                                      <p:to>
                                        <p:strVal val="visible"/>
                                      </p:to>
                                    </p:set>
                                    <p:animEffect transition="in" filter="wipe(left)">
                                      <p:cBhvr>
                                        <p:cTn id="10" dur="500"/>
                                        <p:tgtEl>
                                          <p:spTgt spid="51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905715" y="1202694"/>
            <a:ext cx="5535378"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 </a:t>
            </a:r>
            <a:r>
              <a:rPr lang="en-US" sz="3200">
                <a:solidFill>
                  <a:srgbClr val="00B050"/>
                </a:solidFill>
              </a:rPr>
              <a:t>Đối với</a:t>
            </a:r>
            <a:r>
              <a:rPr lang="vi-VN" sz="3200">
                <a:solidFill>
                  <a:srgbClr val="00B050"/>
                </a:solidFill>
              </a:rPr>
              <a:t> sản xuất</a:t>
            </a:r>
            <a:r>
              <a:rPr lang="en-US" sz="3200">
                <a:solidFill>
                  <a:srgbClr val="00B050"/>
                </a:solidFill>
              </a:rPr>
              <a:t> công nghiệp</a:t>
            </a:r>
          </a:p>
        </p:txBody>
      </p:sp>
    </p:spTree>
    <p:extLst>
      <p:ext uri="{BB962C8B-B14F-4D97-AF65-F5344CB8AC3E}">
        <p14:creationId xmlns:p14="http://schemas.microsoft.com/office/powerpoint/2010/main" val="281141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1151861" y="1276350"/>
            <a:ext cx="9625730"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a. Tác động của thiên nhiên đến đời sống con người</a:t>
            </a:r>
            <a:endParaRPr lang="en-US" sz="3200">
              <a:solidFill>
                <a:srgbClr val="00B050"/>
              </a:solidFill>
            </a:endParaRPr>
          </a:p>
        </p:txBody>
      </p:sp>
    </p:spTree>
    <p:extLst>
      <p:ext uri="{BB962C8B-B14F-4D97-AF65-F5344CB8AC3E}">
        <p14:creationId xmlns:p14="http://schemas.microsoft.com/office/powerpoint/2010/main" val="2439528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1151861" y="1276350"/>
            <a:ext cx="9625730"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a. Tác động của thiên nhiên đến đời sống con người</a:t>
            </a:r>
            <a:endParaRPr lang="en-US" sz="3200">
              <a:solidFill>
                <a:srgbClr val="00B050"/>
              </a:solidFill>
            </a:endParaRPr>
          </a:p>
        </p:txBody>
      </p:sp>
      <p:sp>
        <p:nvSpPr>
          <p:cNvPr id="4" name="Rectangle 3">
            <a:extLst>
              <a:ext uri="{FF2B5EF4-FFF2-40B4-BE49-F238E27FC236}">
                <a16:creationId xmlns:a16="http://schemas.microsoft.com/office/drawing/2014/main" xmlns="" id="{1EC46331-128B-4999-A4DB-5E924CB2697F}"/>
              </a:ext>
            </a:extLst>
          </p:cNvPr>
          <p:cNvSpPr/>
          <p:nvPr/>
        </p:nvSpPr>
        <p:spPr>
          <a:xfrm>
            <a:off x="72653" y="2134044"/>
            <a:ext cx="12044916" cy="3083921"/>
          </a:xfrm>
          <a:prstGeom prst="rect">
            <a:avLst/>
          </a:prstGeom>
        </p:spPr>
        <p:txBody>
          <a:bodyPr wrap="square">
            <a:spAutoFit/>
          </a:bodyPr>
          <a:lstStyle/>
          <a:p>
            <a:pPr marR="365760" algn="just">
              <a:lnSpc>
                <a:spcPct val="120000"/>
              </a:lnSpc>
              <a:spcAft>
                <a:spcPts val="0"/>
              </a:spcAft>
              <a:tabLst>
                <a:tab pos="6343650" algn="l"/>
              </a:tabLst>
            </a:pPr>
            <a:r>
              <a:rPr lang="en-US" sz="36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Kể một số loại tài nguyên thiên nhiên mà em biết?</a:t>
            </a:r>
          </a:p>
          <a:p>
            <a:pPr marR="365760" algn="just">
              <a:lnSpc>
                <a:spcPct val="120000"/>
              </a:lnSpc>
              <a:spcAft>
                <a:spcPts val="0"/>
              </a:spcAft>
              <a:tabLst>
                <a:tab pos="6343650" algn="l"/>
              </a:tabLs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 Thiên nhiên đã cung cấp cho con người những gì?</a:t>
            </a:r>
          </a:p>
          <a:p>
            <a:pPr algn="just"/>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 Các điều kiện tự nhiên có ảnh hưởng như thế nào đến sự phân bố dân cư, lối sống và sinh hoạt hàng ngày của con người? Lấy ví dụ?</a:t>
            </a:r>
            <a:endParaRPr lang="en-US" sz="3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80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1151861" y="1276350"/>
            <a:ext cx="9625730"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a. Tác động của thiên nhiên đến đời sống con người</a:t>
            </a:r>
            <a:endParaRPr lang="en-US" sz="3200">
              <a:solidFill>
                <a:srgbClr val="00B050"/>
              </a:solidFill>
            </a:endParaRPr>
          </a:p>
        </p:txBody>
      </p:sp>
    </p:spTree>
    <p:extLst>
      <p:ext uri="{BB962C8B-B14F-4D97-AF65-F5344CB8AC3E}">
        <p14:creationId xmlns:p14="http://schemas.microsoft.com/office/powerpoint/2010/main" val="155347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1151861" y="1276350"/>
            <a:ext cx="9625730"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a. Tác động của thiên nhiên đến đời sống con người</a:t>
            </a:r>
            <a:endParaRPr lang="en-US" sz="3200">
              <a:solidFill>
                <a:srgbClr val="00B050"/>
              </a:solidFill>
            </a:endParaRPr>
          </a:p>
        </p:txBody>
      </p:sp>
    </p:spTree>
    <p:extLst>
      <p:ext uri="{BB962C8B-B14F-4D97-AF65-F5344CB8AC3E}">
        <p14:creationId xmlns:p14="http://schemas.microsoft.com/office/powerpoint/2010/main" val="2434335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597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94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pic>
        <p:nvPicPr>
          <p:cNvPr id="7" name="Picture 6" descr="book9">
            <a:extLst>
              <a:ext uri="{FF2B5EF4-FFF2-40B4-BE49-F238E27FC236}">
                <a16:creationId xmlns:a16="http://schemas.microsoft.com/office/drawing/2014/main" xmlns="" id="{64739F7E-54C3-4034-BD21-883B9BC75E1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338" y="1485974"/>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147;p19">
            <a:extLst>
              <a:ext uri="{FF2B5EF4-FFF2-40B4-BE49-F238E27FC236}">
                <a16:creationId xmlns:a16="http://schemas.microsoft.com/office/drawing/2014/main" xmlns="" id="{56836D27-4EF3-4770-9CF4-F3D0CEE74105}"/>
              </a:ext>
            </a:extLst>
          </p:cNvPr>
          <p:cNvSpPr txBox="1"/>
          <p:nvPr/>
        </p:nvSpPr>
        <p:spPr>
          <a:xfrm>
            <a:off x="545144" y="1687003"/>
            <a:ext cx="11646856" cy="830400"/>
          </a:xfrm>
          <a:prstGeom prst="rect">
            <a:avLst/>
          </a:prstGeom>
          <a:noFill/>
          <a:ln>
            <a:noFill/>
          </a:ln>
        </p:spPr>
        <p:txBody>
          <a:bodyPr spcFirstLastPara="1" wrap="square" lIns="91425" tIns="45700" rIns="91425" bIns="45700" anchor="t" anchorCtr="0">
            <a:noAutofit/>
          </a:bodyPr>
          <a:lstStyle/>
          <a:p>
            <a:r>
              <a:rPr lang="en-US" sz="6600">
                <a:solidFill>
                  <a:srgbClr val="0070C0"/>
                </a:solidFill>
                <a:latin typeface="Arial" panose="020B0604020202020204" pitchFamily="34" charset="0"/>
                <a:cs typeface="Arial" panose="020B0604020202020204" pitchFamily="34" charset="0"/>
              </a:rPr>
              <a:t>- Sinh vật ở đại dương vô cùng phong phú, đa dạng: thành phần loài khác nhau, thay đổi theo vùng biển và độ sâu</a:t>
            </a:r>
            <a:endParaRPr lang="en-US" sz="660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440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03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D92A1A2-2238-4A20-A2E7-6186E88A3BF3}"/>
              </a:ext>
            </a:extLst>
          </p:cNvPr>
          <p:cNvSpPr/>
          <p:nvPr/>
        </p:nvSpPr>
        <p:spPr>
          <a:xfrm>
            <a:off x="599441" y="101178"/>
            <a:ext cx="11135360" cy="759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4E198A9B-D1E7-47F6-9BEB-2D1107A78CC5}"/>
              </a:ext>
            </a:extLst>
          </p:cNvPr>
          <p:cNvSpPr/>
          <p:nvPr/>
        </p:nvSpPr>
        <p:spPr>
          <a:xfrm>
            <a:off x="40640" y="61092"/>
            <a:ext cx="862651" cy="842361"/>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2</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742062D-3E3C-499D-B099-08E4A62BE525}"/>
              </a:ext>
            </a:extLst>
          </p:cNvPr>
          <p:cNvSpPr txBox="1"/>
          <p:nvPr/>
        </p:nvSpPr>
        <p:spPr>
          <a:xfrm>
            <a:off x="781678" y="61092"/>
            <a:ext cx="10953123" cy="769441"/>
          </a:xfrm>
          <a:prstGeom prst="rect">
            <a:avLst/>
          </a:prstGeom>
          <a:noFill/>
        </p:spPr>
        <p:txBody>
          <a:bodyPr wrap="square" rtlCol="0">
            <a:spAutoFit/>
          </a:bodyPr>
          <a:lstStyle/>
          <a:p>
            <a:r>
              <a:rPr lang="vi-VN" sz="4400">
                <a:solidFill>
                  <a:schemeClr val="bg1"/>
                </a:solidFill>
                <a:latin typeface="Arial" panose="020B0604020202020204" pitchFamily="34" charset="0"/>
                <a:cs typeface="Arial" panose="020B0604020202020204" pitchFamily="34" charset="0"/>
              </a:rPr>
              <a:t>  Tác động của con người đến thiên nhiên</a:t>
            </a:r>
            <a:endParaRPr lang="en-US" sz="4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2474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D92A1A2-2238-4A20-A2E7-6186E88A3BF3}"/>
              </a:ext>
            </a:extLst>
          </p:cNvPr>
          <p:cNvSpPr/>
          <p:nvPr/>
        </p:nvSpPr>
        <p:spPr>
          <a:xfrm>
            <a:off x="599441" y="101178"/>
            <a:ext cx="11135360" cy="759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4E198A9B-D1E7-47F6-9BEB-2D1107A78CC5}"/>
              </a:ext>
            </a:extLst>
          </p:cNvPr>
          <p:cNvSpPr/>
          <p:nvPr/>
        </p:nvSpPr>
        <p:spPr>
          <a:xfrm>
            <a:off x="40640" y="61092"/>
            <a:ext cx="862651" cy="842361"/>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2</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742062D-3E3C-499D-B099-08E4A62BE525}"/>
              </a:ext>
            </a:extLst>
          </p:cNvPr>
          <p:cNvSpPr txBox="1"/>
          <p:nvPr/>
        </p:nvSpPr>
        <p:spPr>
          <a:xfrm>
            <a:off x="781678" y="61092"/>
            <a:ext cx="10953123" cy="769441"/>
          </a:xfrm>
          <a:prstGeom prst="rect">
            <a:avLst/>
          </a:prstGeom>
          <a:noFill/>
        </p:spPr>
        <p:txBody>
          <a:bodyPr wrap="square" rtlCol="0">
            <a:spAutoFit/>
          </a:bodyPr>
          <a:lstStyle/>
          <a:p>
            <a:r>
              <a:rPr lang="vi-VN" sz="4400">
                <a:solidFill>
                  <a:schemeClr val="bg1"/>
                </a:solidFill>
                <a:latin typeface="Arial" panose="020B0604020202020204" pitchFamily="34" charset="0"/>
                <a:cs typeface="Arial" panose="020B0604020202020204" pitchFamily="34" charset="0"/>
              </a:rPr>
              <a:t>  Tác động của con người đến thiên nhiên</a:t>
            </a:r>
            <a:endParaRPr lang="en-US" sz="4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98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D92A1A2-2238-4A20-A2E7-6186E88A3BF3}"/>
              </a:ext>
            </a:extLst>
          </p:cNvPr>
          <p:cNvSpPr/>
          <p:nvPr/>
        </p:nvSpPr>
        <p:spPr>
          <a:xfrm>
            <a:off x="599440" y="101178"/>
            <a:ext cx="10724233" cy="759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4E198A9B-D1E7-47F6-9BEB-2D1107A78CC5}"/>
              </a:ext>
            </a:extLst>
          </p:cNvPr>
          <p:cNvSpPr/>
          <p:nvPr/>
        </p:nvSpPr>
        <p:spPr>
          <a:xfrm>
            <a:off x="40640" y="61092"/>
            <a:ext cx="862651" cy="842361"/>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2</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742062D-3E3C-499D-B099-08E4A62BE525}"/>
              </a:ext>
            </a:extLst>
          </p:cNvPr>
          <p:cNvSpPr txBox="1"/>
          <p:nvPr/>
        </p:nvSpPr>
        <p:spPr>
          <a:xfrm>
            <a:off x="1048378" y="61092"/>
            <a:ext cx="10261305" cy="830997"/>
          </a:xfrm>
          <a:prstGeom prst="rect">
            <a:avLst/>
          </a:prstGeom>
          <a:noFill/>
        </p:spPr>
        <p:txBody>
          <a:bodyPr wrap="square" rtlCol="0">
            <a:spAutoFit/>
          </a:bodyPr>
          <a:lstStyle/>
          <a:p>
            <a:r>
              <a:rPr lang="en-US" sz="4800">
                <a:solidFill>
                  <a:schemeClr val="bg1"/>
                </a:solidFill>
                <a:latin typeface="Arial" panose="020B0604020202020204" pitchFamily="34" charset="0"/>
                <a:cs typeface="Arial" panose="020B0604020202020204" pitchFamily="34" charset="0"/>
              </a:rPr>
              <a:t>Sự đa dạng của sinh vật trên lục địa</a:t>
            </a:r>
          </a:p>
        </p:txBody>
      </p:sp>
      <p:sp>
        <p:nvSpPr>
          <p:cNvPr id="12" name="Arrow: Chevron 11">
            <a:extLst>
              <a:ext uri="{FF2B5EF4-FFF2-40B4-BE49-F238E27FC236}">
                <a16:creationId xmlns:a16="http://schemas.microsoft.com/office/drawing/2014/main" xmlns="" id="{094D2A0E-7E5E-47E2-A793-38FCDF209054}"/>
              </a:ext>
            </a:extLst>
          </p:cNvPr>
          <p:cNvSpPr/>
          <p:nvPr/>
        </p:nvSpPr>
        <p:spPr>
          <a:xfrm>
            <a:off x="136929" y="1484961"/>
            <a:ext cx="2650996" cy="1460263"/>
          </a:xfrm>
          <a:prstGeom prst="chevron">
            <a:avLst/>
          </a:prstGeom>
          <a:solidFill>
            <a:srgbClr val="DF661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Arrow: Chevron 4">
            <a:extLst>
              <a:ext uri="{FF2B5EF4-FFF2-40B4-BE49-F238E27FC236}">
                <a16:creationId xmlns:a16="http://schemas.microsoft.com/office/drawing/2014/main" xmlns="" id="{13C332BF-7505-476F-8E2C-2E228B98CEC4}"/>
              </a:ext>
            </a:extLst>
          </p:cNvPr>
          <p:cNvSpPr txBox="1"/>
          <p:nvPr/>
        </p:nvSpPr>
        <p:spPr>
          <a:xfrm>
            <a:off x="903291" y="1371468"/>
            <a:ext cx="1825658" cy="15809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Hoang mạc</a:t>
            </a:r>
            <a:endParaRPr lang="en-US" sz="28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1C30F568-D26C-4F50-BA54-79871D11EDF6}"/>
              </a:ext>
            </a:extLst>
          </p:cNvPr>
          <p:cNvSpPr txBox="1"/>
          <p:nvPr/>
        </p:nvSpPr>
        <p:spPr>
          <a:xfrm>
            <a:off x="353008" y="2957026"/>
            <a:ext cx="2848721" cy="584775"/>
          </a:xfrm>
          <a:prstGeom prst="rect">
            <a:avLst/>
          </a:prstGeom>
          <a:noFill/>
        </p:spPr>
        <p:txBody>
          <a:bodyPr wrap="square" rtlCol="0">
            <a:spAutoFit/>
          </a:bodyPr>
          <a:lstStyle/>
          <a:p>
            <a:r>
              <a:rPr lang="en-US" sz="3200" b="1">
                <a:solidFill>
                  <a:schemeClr val="accent2"/>
                </a:solidFill>
                <a:latin typeface="Arial" panose="020B0604020202020204" pitchFamily="34" charset="0"/>
                <a:cs typeface="Arial" panose="020B0604020202020204" pitchFamily="34" charset="0"/>
              </a:rPr>
              <a:t>Thực vật</a:t>
            </a:r>
          </a:p>
        </p:txBody>
      </p:sp>
      <p:pic>
        <p:nvPicPr>
          <p:cNvPr id="7174" name="Picture 6" descr="Hình ảnh cây xương rồng đẹp, cute trên sa mạc chất lừ">
            <a:extLst>
              <a:ext uri="{FF2B5EF4-FFF2-40B4-BE49-F238E27FC236}">
                <a16:creationId xmlns:a16="http://schemas.microsoft.com/office/drawing/2014/main" xmlns="" id="{221B5CB3-6865-4F08-920C-88971121F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777" y="2702610"/>
            <a:ext cx="4315169" cy="293327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AAA9842E-0FA4-443F-98F7-0D6F939A5A5C}"/>
              </a:ext>
            </a:extLst>
          </p:cNvPr>
          <p:cNvSpPr txBox="1"/>
          <p:nvPr/>
        </p:nvSpPr>
        <p:spPr>
          <a:xfrm>
            <a:off x="3201728" y="5195238"/>
            <a:ext cx="2084975" cy="461665"/>
          </a:xfrm>
          <a:prstGeom prst="rect">
            <a:avLst/>
          </a:prstGeom>
          <a:solidFill>
            <a:schemeClr val="bg1"/>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Xương rồng</a:t>
            </a:r>
          </a:p>
        </p:txBody>
      </p:sp>
      <p:pic>
        <p:nvPicPr>
          <p:cNvPr id="7176" name="Picture 8" descr="Phát hiện mới: Sa mạc Sahara từng là thiên đường xanh tươi">
            <a:extLst>
              <a:ext uri="{FF2B5EF4-FFF2-40B4-BE49-F238E27FC236}">
                <a16:creationId xmlns:a16="http://schemas.microsoft.com/office/drawing/2014/main" xmlns="" id="{650EFFE8-956F-4732-80CD-F1F6EAF240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776"/>
          <a:stretch/>
        </p:blipFill>
        <p:spPr bwMode="auto">
          <a:xfrm>
            <a:off x="7523822" y="2746931"/>
            <a:ext cx="4315170" cy="293327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4B416B26-FC73-4676-9A24-1FDB2CA6F253}"/>
              </a:ext>
            </a:extLst>
          </p:cNvPr>
          <p:cNvSpPr txBox="1"/>
          <p:nvPr/>
        </p:nvSpPr>
        <p:spPr>
          <a:xfrm>
            <a:off x="9892971" y="5174217"/>
            <a:ext cx="1910143" cy="461665"/>
          </a:xfrm>
          <a:prstGeom prst="rect">
            <a:avLst/>
          </a:prstGeom>
          <a:solidFill>
            <a:schemeClr val="bg1"/>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Cây chà là</a:t>
            </a:r>
          </a:p>
        </p:txBody>
      </p:sp>
    </p:spTree>
    <p:extLst>
      <p:ext uri="{BB962C8B-B14F-4D97-AF65-F5344CB8AC3E}">
        <p14:creationId xmlns:p14="http://schemas.microsoft.com/office/powerpoint/2010/main" val="160080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D92A1A2-2238-4A20-A2E7-6186E88A3BF3}"/>
              </a:ext>
            </a:extLst>
          </p:cNvPr>
          <p:cNvSpPr/>
          <p:nvPr/>
        </p:nvSpPr>
        <p:spPr>
          <a:xfrm>
            <a:off x="599440" y="101178"/>
            <a:ext cx="10724233" cy="759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4E198A9B-D1E7-47F6-9BEB-2D1107A78CC5}"/>
              </a:ext>
            </a:extLst>
          </p:cNvPr>
          <p:cNvSpPr/>
          <p:nvPr/>
        </p:nvSpPr>
        <p:spPr>
          <a:xfrm>
            <a:off x="40640" y="61092"/>
            <a:ext cx="862651" cy="842361"/>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2</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742062D-3E3C-499D-B099-08E4A62BE525}"/>
              </a:ext>
            </a:extLst>
          </p:cNvPr>
          <p:cNvSpPr txBox="1"/>
          <p:nvPr/>
        </p:nvSpPr>
        <p:spPr>
          <a:xfrm>
            <a:off x="1048378" y="61092"/>
            <a:ext cx="10261305" cy="830997"/>
          </a:xfrm>
          <a:prstGeom prst="rect">
            <a:avLst/>
          </a:prstGeom>
          <a:noFill/>
        </p:spPr>
        <p:txBody>
          <a:bodyPr wrap="square" rtlCol="0">
            <a:spAutoFit/>
          </a:bodyPr>
          <a:lstStyle/>
          <a:p>
            <a:r>
              <a:rPr lang="en-US" sz="4800">
                <a:solidFill>
                  <a:schemeClr val="bg1"/>
                </a:solidFill>
                <a:latin typeface="Arial" panose="020B0604020202020204" pitchFamily="34" charset="0"/>
                <a:cs typeface="Arial" panose="020B0604020202020204" pitchFamily="34" charset="0"/>
              </a:rPr>
              <a:t>Sự đa dạng của sinh vật trên lục địa</a:t>
            </a:r>
          </a:p>
        </p:txBody>
      </p:sp>
      <p:sp>
        <p:nvSpPr>
          <p:cNvPr id="12" name="Arrow: Chevron 11">
            <a:extLst>
              <a:ext uri="{FF2B5EF4-FFF2-40B4-BE49-F238E27FC236}">
                <a16:creationId xmlns:a16="http://schemas.microsoft.com/office/drawing/2014/main" xmlns="" id="{094D2A0E-7E5E-47E2-A793-38FCDF209054}"/>
              </a:ext>
            </a:extLst>
          </p:cNvPr>
          <p:cNvSpPr/>
          <p:nvPr/>
        </p:nvSpPr>
        <p:spPr>
          <a:xfrm>
            <a:off x="136929" y="1484961"/>
            <a:ext cx="2650996" cy="1460263"/>
          </a:xfrm>
          <a:prstGeom prst="chevron">
            <a:avLst/>
          </a:prstGeom>
          <a:solidFill>
            <a:srgbClr val="DF661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Arrow: Chevron 4">
            <a:extLst>
              <a:ext uri="{FF2B5EF4-FFF2-40B4-BE49-F238E27FC236}">
                <a16:creationId xmlns:a16="http://schemas.microsoft.com/office/drawing/2014/main" xmlns="" id="{13C332BF-7505-476F-8E2C-2E228B98CEC4}"/>
              </a:ext>
            </a:extLst>
          </p:cNvPr>
          <p:cNvSpPr txBox="1"/>
          <p:nvPr/>
        </p:nvSpPr>
        <p:spPr>
          <a:xfrm>
            <a:off x="903291" y="1371468"/>
            <a:ext cx="1825658" cy="15809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8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Hoang mạc</a:t>
            </a:r>
            <a:endParaRPr lang="en-US" sz="28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158E32E2-13C8-4E92-A0A7-875CA40F4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184" y="990971"/>
            <a:ext cx="4055122" cy="2959569"/>
          </a:xfrm>
          <a:prstGeom prst="rect">
            <a:avLst/>
          </a:prstGeom>
        </p:spPr>
      </p:pic>
      <p:pic>
        <p:nvPicPr>
          <p:cNvPr id="17" name="Picture 16" descr="A picture containing scorpion&#10;&#10;Description automatically generated">
            <a:extLst>
              <a:ext uri="{FF2B5EF4-FFF2-40B4-BE49-F238E27FC236}">
                <a16:creationId xmlns:a16="http://schemas.microsoft.com/office/drawing/2014/main" xmlns="" id="{F19A3069-4ED7-40FE-90CF-C48CCCB3F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761" y="998822"/>
            <a:ext cx="4055123" cy="2959569"/>
          </a:xfrm>
          <a:prstGeom prst="rect">
            <a:avLst/>
          </a:prstGeom>
        </p:spPr>
      </p:pic>
      <p:sp>
        <p:nvSpPr>
          <p:cNvPr id="18" name="TextBox 17">
            <a:extLst>
              <a:ext uri="{FF2B5EF4-FFF2-40B4-BE49-F238E27FC236}">
                <a16:creationId xmlns:a16="http://schemas.microsoft.com/office/drawing/2014/main" xmlns="" id="{C22C217E-B2EB-4EE7-A3E3-B1A925FCCE92}"/>
              </a:ext>
            </a:extLst>
          </p:cNvPr>
          <p:cNvSpPr txBox="1"/>
          <p:nvPr/>
        </p:nvSpPr>
        <p:spPr>
          <a:xfrm>
            <a:off x="3596819" y="3450930"/>
            <a:ext cx="1351706" cy="461665"/>
          </a:xfrm>
          <a:prstGeom prst="rect">
            <a:avLst/>
          </a:prstGeom>
          <a:solidFill>
            <a:schemeClr val="bg1"/>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Lạc đà</a:t>
            </a:r>
          </a:p>
        </p:txBody>
      </p:sp>
      <p:sp>
        <p:nvSpPr>
          <p:cNvPr id="19" name="TextBox 18">
            <a:extLst>
              <a:ext uri="{FF2B5EF4-FFF2-40B4-BE49-F238E27FC236}">
                <a16:creationId xmlns:a16="http://schemas.microsoft.com/office/drawing/2014/main" xmlns="" id="{1511287F-7F9E-43BF-A346-0304E9D705E5}"/>
              </a:ext>
            </a:extLst>
          </p:cNvPr>
          <p:cNvSpPr txBox="1"/>
          <p:nvPr/>
        </p:nvSpPr>
        <p:spPr>
          <a:xfrm>
            <a:off x="10233753" y="3486029"/>
            <a:ext cx="1330327" cy="461665"/>
          </a:xfrm>
          <a:prstGeom prst="rect">
            <a:avLst/>
          </a:prstGeom>
          <a:solidFill>
            <a:schemeClr val="bg1"/>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Bọ cạp</a:t>
            </a:r>
          </a:p>
        </p:txBody>
      </p:sp>
      <p:pic>
        <p:nvPicPr>
          <p:cNvPr id="7170" name="Picture 2" descr="Động vật đã thích nghi với môi trường cực kỳ khắc nghiệt trên sa mạc theo  cách không thể tin nổi như thế nào">
            <a:extLst>
              <a:ext uri="{FF2B5EF4-FFF2-40B4-BE49-F238E27FC236}">
                <a16:creationId xmlns:a16="http://schemas.microsoft.com/office/drawing/2014/main" xmlns="" id="{52746DFA-C8C2-4D5C-AEE9-9302C4AE2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184" y="4049423"/>
            <a:ext cx="4055122" cy="2707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37A088D7-B033-43B8-ABEF-C8485997A6C1}"/>
              </a:ext>
            </a:extLst>
          </p:cNvPr>
          <p:cNvSpPr txBox="1"/>
          <p:nvPr/>
        </p:nvSpPr>
        <p:spPr>
          <a:xfrm>
            <a:off x="5839066" y="6263258"/>
            <a:ext cx="1566341" cy="461665"/>
          </a:xfrm>
          <a:prstGeom prst="rect">
            <a:avLst/>
          </a:prstGeom>
          <a:solidFill>
            <a:schemeClr val="bg1"/>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Thằn lằn</a:t>
            </a:r>
          </a:p>
        </p:txBody>
      </p:sp>
      <p:pic>
        <p:nvPicPr>
          <p:cNvPr id="7172" name="Picture 4" descr="Khám phá một số loài động vật nhỏ, thích nghi tốt ở sa mạc">
            <a:extLst>
              <a:ext uri="{FF2B5EF4-FFF2-40B4-BE49-F238E27FC236}">
                <a16:creationId xmlns:a16="http://schemas.microsoft.com/office/drawing/2014/main" xmlns="" id="{3A176F67-76E1-4FE7-B250-B2E078A67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761" y="4049422"/>
            <a:ext cx="4055123" cy="27910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06E1797B-5E97-4301-8FD3-00D016C4D3CD}"/>
              </a:ext>
            </a:extLst>
          </p:cNvPr>
          <p:cNvSpPr txBox="1"/>
          <p:nvPr/>
        </p:nvSpPr>
        <p:spPr>
          <a:xfrm>
            <a:off x="10106543" y="6335243"/>
            <a:ext cx="1457537" cy="461665"/>
          </a:xfrm>
          <a:prstGeom prst="rect">
            <a:avLst/>
          </a:prstGeom>
          <a:solidFill>
            <a:schemeClr val="bg1"/>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Mèo cát</a:t>
            </a:r>
          </a:p>
        </p:txBody>
      </p:sp>
      <p:sp>
        <p:nvSpPr>
          <p:cNvPr id="24" name="TextBox 23">
            <a:extLst>
              <a:ext uri="{FF2B5EF4-FFF2-40B4-BE49-F238E27FC236}">
                <a16:creationId xmlns:a16="http://schemas.microsoft.com/office/drawing/2014/main" xmlns="" id="{1C30F568-D26C-4F50-BA54-79871D11EDF6}"/>
              </a:ext>
            </a:extLst>
          </p:cNvPr>
          <p:cNvSpPr txBox="1"/>
          <p:nvPr/>
        </p:nvSpPr>
        <p:spPr>
          <a:xfrm>
            <a:off x="353008" y="2957026"/>
            <a:ext cx="2848721" cy="584775"/>
          </a:xfrm>
          <a:prstGeom prst="rect">
            <a:avLst/>
          </a:prstGeom>
          <a:noFill/>
        </p:spPr>
        <p:txBody>
          <a:bodyPr wrap="square" rtlCol="0">
            <a:spAutoFit/>
          </a:bodyPr>
          <a:lstStyle/>
          <a:p>
            <a:r>
              <a:rPr lang="en-US" sz="3200" b="1">
                <a:solidFill>
                  <a:schemeClr val="accent2"/>
                </a:solidFill>
                <a:latin typeface="Arial" panose="020B0604020202020204" pitchFamily="34" charset="0"/>
                <a:cs typeface="Arial" panose="020B0604020202020204" pitchFamily="34" charset="0"/>
              </a:rPr>
              <a:t>Động vật</a:t>
            </a:r>
          </a:p>
        </p:txBody>
      </p:sp>
    </p:spTree>
    <p:extLst>
      <p:ext uri="{BB962C8B-B14F-4D97-AF65-F5344CB8AC3E}">
        <p14:creationId xmlns:p14="http://schemas.microsoft.com/office/powerpoint/2010/main" val="73496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barn(inVertical)">
                                      <p:cBhvr>
                                        <p:cTn id="28" dur="500"/>
                                        <p:tgtEl>
                                          <p:spTgt spid="717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172"/>
                                        </p:tgtEl>
                                        <p:attrNameLst>
                                          <p:attrName>style.visibility</p:attrName>
                                        </p:attrNameLst>
                                      </p:cBhvr>
                                      <p:to>
                                        <p:strVal val="visible"/>
                                      </p:to>
                                    </p:set>
                                    <p:animEffect transition="in" filter="barn(inVertical)">
                                      <p:cBhvr>
                                        <p:cTn id="36" dur="500"/>
                                        <p:tgtEl>
                                          <p:spTgt spid="717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3"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D92A1A2-2238-4A20-A2E7-6186E88A3BF3}"/>
              </a:ext>
            </a:extLst>
          </p:cNvPr>
          <p:cNvSpPr/>
          <p:nvPr/>
        </p:nvSpPr>
        <p:spPr>
          <a:xfrm>
            <a:off x="599440" y="101178"/>
            <a:ext cx="10724233" cy="759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4E198A9B-D1E7-47F6-9BEB-2D1107A78CC5}"/>
              </a:ext>
            </a:extLst>
          </p:cNvPr>
          <p:cNvSpPr/>
          <p:nvPr/>
        </p:nvSpPr>
        <p:spPr>
          <a:xfrm>
            <a:off x="40640" y="61092"/>
            <a:ext cx="862651" cy="842361"/>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2</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742062D-3E3C-499D-B099-08E4A62BE525}"/>
              </a:ext>
            </a:extLst>
          </p:cNvPr>
          <p:cNvSpPr txBox="1"/>
          <p:nvPr/>
        </p:nvSpPr>
        <p:spPr>
          <a:xfrm>
            <a:off x="1048378" y="61092"/>
            <a:ext cx="10261305" cy="830997"/>
          </a:xfrm>
          <a:prstGeom prst="rect">
            <a:avLst/>
          </a:prstGeom>
          <a:noFill/>
        </p:spPr>
        <p:txBody>
          <a:bodyPr wrap="square" rtlCol="0">
            <a:spAutoFit/>
          </a:bodyPr>
          <a:lstStyle/>
          <a:p>
            <a:r>
              <a:rPr lang="en-US" sz="4800">
                <a:solidFill>
                  <a:schemeClr val="bg1"/>
                </a:solidFill>
                <a:latin typeface="Arial" panose="020B0604020202020204" pitchFamily="34" charset="0"/>
                <a:cs typeface="Arial" panose="020B0604020202020204" pitchFamily="34" charset="0"/>
              </a:rPr>
              <a:t>Sự đa dạng của sinh vật trên lục địa</a:t>
            </a:r>
          </a:p>
        </p:txBody>
      </p:sp>
      <p:sp>
        <p:nvSpPr>
          <p:cNvPr id="7" name="Cloud 6">
            <a:extLst>
              <a:ext uri="{FF2B5EF4-FFF2-40B4-BE49-F238E27FC236}">
                <a16:creationId xmlns:a16="http://schemas.microsoft.com/office/drawing/2014/main" xmlns="" id="{997DDB88-06A2-4838-93A0-5BB77CD6599F}"/>
              </a:ext>
            </a:extLst>
          </p:cNvPr>
          <p:cNvSpPr/>
          <p:nvPr/>
        </p:nvSpPr>
        <p:spPr>
          <a:xfrm>
            <a:off x="2055178" y="1239667"/>
            <a:ext cx="7889322" cy="5344013"/>
          </a:xfrm>
          <a:prstGeom prst="cloud">
            <a:avLst/>
          </a:prstGeom>
          <a:solidFill>
            <a:schemeClr val="accent5">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097107A7-3136-490E-9CDC-B4632353C0F0}"/>
              </a:ext>
            </a:extLst>
          </p:cNvPr>
          <p:cNvSpPr txBox="1"/>
          <p:nvPr/>
        </p:nvSpPr>
        <p:spPr>
          <a:xfrm>
            <a:off x="2864330" y="2511289"/>
            <a:ext cx="6629400" cy="2800767"/>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 Nêu sự khác nhau giữa rừng mưa nhiệt đới </a:t>
            </a:r>
          </a:p>
          <a:p>
            <a:pPr algn="ctr"/>
            <a:r>
              <a:rPr lang="en-US" sz="4400" b="1">
                <a:solidFill>
                  <a:srgbClr val="FF0000"/>
                </a:solidFill>
                <a:latin typeface="Arial" panose="020B0604020202020204" pitchFamily="34" charset="0"/>
                <a:cs typeface="Arial" panose="020B0604020202020204" pitchFamily="34" charset="0"/>
              </a:rPr>
              <a:t>với rừng lá kim </a:t>
            </a:r>
          </a:p>
          <a:p>
            <a:pPr algn="ctr"/>
            <a:r>
              <a:rPr lang="en-US" sz="4400" b="1">
                <a:solidFill>
                  <a:srgbClr val="FF0000"/>
                </a:solidFill>
                <a:latin typeface="Arial" panose="020B0604020202020204" pitchFamily="34" charset="0"/>
                <a:cs typeface="Arial" panose="020B0604020202020204" pitchFamily="34" charset="0"/>
              </a:rPr>
              <a:t>và đài nguyên?</a:t>
            </a:r>
            <a:endParaRPr lang="en-US" sz="4400"/>
          </a:p>
        </p:txBody>
      </p:sp>
    </p:spTree>
    <p:extLst>
      <p:ext uri="{BB962C8B-B14F-4D97-AF65-F5344CB8AC3E}">
        <p14:creationId xmlns:p14="http://schemas.microsoft.com/office/powerpoint/2010/main" val="213266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3B5E5C3-D146-4A65-B1C2-F158383CC481}"/>
              </a:ext>
            </a:extLst>
          </p:cNvPr>
          <p:cNvSpPr/>
          <p:nvPr/>
        </p:nvSpPr>
        <p:spPr>
          <a:xfrm>
            <a:off x="2802890" y="101635"/>
            <a:ext cx="6950710" cy="80629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70C0"/>
                </a:solidFill>
                <a:latin typeface="Arial" panose="020B0604020202020204" pitchFamily="34" charset="0"/>
                <a:cs typeface="Arial" panose="020B0604020202020204" pitchFamily="34" charset="0"/>
              </a:rPr>
              <a:t>LUYỆN TẬP VẬN DỤNG</a:t>
            </a:r>
          </a:p>
        </p:txBody>
      </p:sp>
      <p:sp>
        <p:nvSpPr>
          <p:cNvPr id="8" name="TextBox 7">
            <a:extLst>
              <a:ext uri="{FF2B5EF4-FFF2-40B4-BE49-F238E27FC236}">
                <a16:creationId xmlns:a16="http://schemas.microsoft.com/office/drawing/2014/main" xmlns="" id="{8864B681-10F5-4BE7-96AC-BC5F41B72DDF}"/>
              </a:ext>
            </a:extLst>
          </p:cNvPr>
          <p:cNvSpPr txBox="1"/>
          <p:nvPr/>
        </p:nvSpPr>
        <p:spPr>
          <a:xfrm>
            <a:off x="66675" y="1667857"/>
            <a:ext cx="12192081" cy="1569660"/>
          </a:xfrm>
          <a:prstGeom prst="rect">
            <a:avLst/>
          </a:prstGeom>
          <a:noFill/>
        </p:spPr>
        <p:txBody>
          <a:bodyPr wrap="square" rtlCol="0">
            <a:spAutoFit/>
          </a:bodyPr>
          <a:lstStyle/>
          <a:p>
            <a:r>
              <a:rPr lang="en-US" sz="4800" b="1">
                <a:solidFill>
                  <a:srgbClr val="FF0000"/>
                </a:solidFill>
                <a:latin typeface="Arial" panose="020B0604020202020204" pitchFamily="34" charset="0"/>
                <a:cs typeface="Arial" panose="020B0604020202020204" pitchFamily="34" charset="0"/>
              </a:rPr>
              <a:t>1. Hãy trình bày sự đa dạng của sinh vật trên Trái Đất</a:t>
            </a:r>
          </a:p>
        </p:txBody>
      </p:sp>
      <p:sp>
        <p:nvSpPr>
          <p:cNvPr id="5" name="TextBox 4">
            <a:extLst>
              <a:ext uri="{FF2B5EF4-FFF2-40B4-BE49-F238E27FC236}">
                <a16:creationId xmlns:a16="http://schemas.microsoft.com/office/drawing/2014/main" xmlns="" id="{9BC31466-E6C6-43A2-AD65-C23679798CF3}"/>
              </a:ext>
            </a:extLst>
          </p:cNvPr>
          <p:cNvSpPr txBox="1"/>
          <p:nvPr/>
        </p:nvSpPr>
        <p:spPr>
          <a:xfrm>
            <a:off x="182204" y="3429000"/>
            <a:ext cx="12192081" cy="3046988"/>
          </a:xfrm>
          <a:prstGeom prst="rect">
            <a:avLst/>
          </a:prstGeom>
          <a:noFill/>
        </p:spPr>
        <p:txBody>
          <a:bodyPr wrap="square" rtlCol="0">
            <a:spAutoFit/>
          </a:bodyPr>
          <a:lstStyle/>
          <a:p>
            <a:r>
              <a:rPr lang="en-US" sz="4800" b="1">
                <a:solidFill>
                  <a:srgbClr val="FF0000"/>
                </a:solidFill>
                <a:latin typeface="Arial" panose="020B0604020202020204" pitchFamily="34" charset="0"/>
                <a:cs typeface="Arial" panose="020B0604020202020204" pitchFamily="34" charset="0"/>
              </a:rPr>
              <a:t>2. Có nhiều loài sinh vật đang đứng trước nguy cơ tuyệt chủng. Theo em nguyên nhân do đâu? Hãy nêu một số biện pháp để bảo vệ các loài đó</a:t>
            </a:r>
          </a:p>
        </p:txBody>
      </p:sp>
    </p:spTree>
    <p:extLst>
      <p:ext uri="{BB962C8B-B14F-4D97-AF65-F5344CB8AC3E}">
        <p14:creationId xmlns:p14="http://schemas.microsoft.com/office/powerpoint/2010/main" val="16448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SGK</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3399FF"/>
                </a:solidFill>
                <a:latin typeface="Arial" pitchFamily="34" charset="0"/>
                <a:cs typeface="Arial" pitchFamily="34" charset="0"/>
              </a:rPr>
              <a:t>Chuẩn bị bài 21: Biển và đại dương.</a:t>
            </a: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B86AF7C-A218-46C3-B579-EBC3341BFB65}"/>
              </a:ext>
            </a:extLst>
          </p:cNvPr>
          <p:cNvSpPr txBox="1"/>
          <p:nvPr/>
        </p:nvSpPr>
        <p:spPr>
          <a:xfrm>
            <a:off x="3150516" y="124905"/>
            <a:ext cx="9445344" cy="1569660"/>
          </a:xfrm>
          <a:prstGeom prst="rect">
            <a:avLst/>
          </a:prstGeom>
          <a:noFill/>
        </p:spPr>
        <p:txBody>
          <a:bodyPr wrap="square" rtlCol="0">
            <a:spAutoFit/>
          </a:bodyPr>
          <a:lstStyle/>
          <a:p>
            <a:pPr algn="ctr"/>
            <a:r>
              <a:rPr lang="vi-VN" sz="4800" b="1">
                <a:solidFill>
                  <a:srgbClr val="00B050"/>
                </a:solidFill>
                <a:latin typeface="Arial" panose="020B0604020202020204" pitchFamily="34" charset="0"/>
                <a:cs typeface="Arial" panose="020B0604020202020204" pitchFamily="34" charset="0"/>
              </a:rPr>
              <a:t>MỐI QUAN HỆ GIỮA CON NGƯỜI VỚI THIÊN NHIÊN</a:t>
            </a:r>
            <a:endParaRPr lang="en-US" sz="4800" b="1">
              <a:solidFill>
                <a:srgbClr val="00B050"/>
              </a:solidFill>
              <a:latin typeface="Arial" panose="020B0604020202020204" pitchFamily="34" charset="0"/>
              <a:cs typeface="Arial" panose="020B0604020202020204" pitchFamily="34" charset="0"/>
            </a:endParaRPr>
          </a:p>
        </p:txBody>
      </p:sp>
      <p:sp>
        <p:nvSpPr>
          <p:cNvPr id="2" name="Rectangle: Single Corner Snipped 1">
            <a:extLst>
              <a:ext uri="{FF2B5EF4-FFF2-40B4-BE49-F238E27FC236}">
                <a16:creationId xmlns:a16="http://schemas.microsoft.com/office/drawing/2014/main" xmlns="" id="{E630DEA8-A82C-4999-8F18-4CC975E5156D}"/>
              </a:ext>
            </a:extLst>
          </p:cNvPr>
          <p:cNvSpPr/>
          <p:nvPr/>
        </p:nvSpPr>
        <p:spPr>
          <a:xfrm>
            <a:off x="168993" y="124905"/>
            <a:ext cx="3541616" cy="1246696"/>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a:p>
        </p:txBody>
      </p:sp>
      <p:sp>
        <p:nvSpPr>
          <p:cNvPr id="9" name="TextBox 8">
            <a:extLst>
              <a:ext uri="{FF2B5EF4-FFF2-40B4-BE49-F238E27FC236}">
                <a16:creationId xmlns:a16="http://schemas.microsoft.com/office/drawing/2014/main" xmlns="" id="{9126C170-07C4-489B-BB56-D4E29A286BFB}"/>
              </a:ext>
            </a:extLst>
          </p:cNvPr>
          <p:cNvSpPr txBox="1"/>
          <p:nvPr/>
        </p:nvSpPr>
        <p:spPr>
          <a:xfrm>
            <a:off x="492868" y="253666"/>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a:t>
            </a:r>
            <a:r>
              <a:rPr lang="vi-VN" sz="5994" b="1">
                <a:solidFill>
                  <a:schemeClr val="bg1"/>
                </a:solidFill>
                <a:latin typeface="Arial" panose="020B0604020202020204" pitchFamily="34" charset="0"/>
                <a:cs typeface="Arial" panose="020B0604020202020204" pitchFamily="34" charset="0"/>
              </a:rPr>
              <a:t>8</a:t>
            </a:r>
            <a:endParaRPr lang="en-US" sz="5994" b="1">
              <a:solidFill>
                <a:schemeClr val="bg1"/>
              </a:solidFill>
              <a:latin typeface="Arial" panose="020B0604020202020204" pitchFamily="34" charset="0"/>
              <a:cs typeface="Arial" panose="020B0604020202020204" pitchFamily="34"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xmlns="" id="{20DD637F-A764-495A-B1D9-3709C384B8F0}"/>
              </a:ext>
            </a:extLst>
          </p:cNvPr>
          <p:cNvPicPr>
            <a:picLocks noChangeAspect="1"/>
          </p:cNvPicPr>
          <p:nvPr/>
        </p:nvPicPr>
        <p:blipFill rotWithShape="1">
          <a:blip r:embed="rId2">
            <a:extLst>
              <a:ext uri="{28A0092B-C50C-407E-A947-70E740481C1C}">
                <a14:useLocalDpi xmlns:a14="http://schemas.microsoft.com/office/drawing/2010/main" val="0"/>
              </a:ext>
            </a:extLst>
          </a:blip>
          <a:srcRect t="18466" b="27268"/>
          <a:stretch/>
        </p:blipFill>
        <p:spPr>
          <a:xfrm>
            <a:off x="492868" y="2435280"/>
            <a:ext cx="11125201" cy="4169054"/>
          </a:xfrm>
          <a:prstGeom prst="rect">
            <a:avLst/>
          </a:prstGeom>
        </p:spPr>
      </p:pic>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Hình ảnh 1" descr="Calendar&#10;&#10;Description automatically generated">
            <a:extLst>
              <a:ext uri="{FF2B5EF4-FFF2-40B4-BE49-F238E27FC236}">
                <a16:creationId xmlns:a16="http://schemas.microsoft.com/office/drawing/2014/main" xmlns="" id="{88BD9F73-0DD4-4A4F-9F65-489771AFD8E6}"/>
              </a:ext>
            </a:extLst>
          </p:cNvPr>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675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57E9DAAF-4DBA-43F7-915F-D94B3CDD85D0}"/>
              </a:ext>
            </a:extLst>
          </p:cNvPr>
          <p:cNvSpPr txBox="1"/>
          <p:nvPr/>
        </p:nvSpPr>
        <p:spPr>
          <a:xfrm>
            <a:off x="2822130" y="164940"/>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sp>
        <p:nvSpPr>
          <p:cNvPr id="2" name="Rectangle: Rounded Corners 1">
            <a:extLst>
              <a:ext uri="{FF2B5EF4-FFF2-40B4-BE49-F238E27FC236}">
                <a16:creationId xmlns:a16="http://schemas.microsoft.com/office/drawing/2014/main" xmlns="" id="{DC01BD03-CD4B-407D-BF4C-F3E340D110BF}"/>
              </a:ext>
            </a:extLst>
          </p:cNvPr>
          <p:cNvSpPr/>
          <p:nvPr/>
        </p:nvSpPr>
        <p:spPr>
          <a:xfrm>
            <a:off x="893130" y="2620769"/>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5FDC12F1-0C8A-4550-845D-C68315471C0E}"/>
              </a:ext>
            </a:extLst>
          </p:cNvPr>
          <p:cNvSpPr/>
          <p:nvPr/>
        </p:nvSpPr>
        <p:spPr>
          <a:xfrm>
            <a:off x="185055" y="2441653"/>
            <a:ext cx="1229078" cy="1216153"/>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E6D7A261-42B2-452E-AFB1-3838A1214037}"/>
              </a:ext>
            </a:extLst>
          </p:cNvPr>
          <p:cNvSpPr txBox="1"/>
          <p:nvPr/>
        </p:nvSpPr>
        <p:spPr>
          <a:xfrm>
            <a:off x="1462344" y="2716464"/>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thiên nhiên đến con người</a:t>
            </a:r>
            <a:endParaRPr lang="en-US" sz="40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72A84E1D-A4F5-4EFA-881C-A6494F98E94F}"/>
              </a:ext>
            </a:extLst>
          </p:cNvPr>
          <p:cNvSpPr txBox="1"/>
          <p:nvPr/>
        </p:nvSpPr>
        <p:spPr>
          <a:xfrm>
            <a:off x="2822130" y="3453954"/>
            <a:ext cx="9058459"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N</a:t>
            </a:r>
            <a:r>
              <a:rPr lang="vi-VN" sz="4800" b="1">
                <a:solidFill>
                  <a:schemeClr val="bg1"/>
                </a:solidFill>
                <a:latin typeface="Arial" panose="020B0604020202020204" pitchFamily="34" charset="0"/>
                <a:cs typeface="Arial" panose="020B0604020202020204" pitchFamily="34" charset="0"/>
              </a:rPr>
              <a:t>ư</a:t>
            </a:r>
            <a:r>
              <a:rPr lang="en-US" sz="4800" b="1">
                <a:solidFill>
                  <a:schemeClr val="bg1"/>
                </a:solidFill>
                <a:latin typeface="Arial" panose="020B0604020202020204" pitchFamily="34" charset="0"/>
                <a:cs typeface="Arial" panose="020B0604020202020204" pitchFamily="34" charset="0"/>
              </a:rPr>
              <a:t>ớc ngầm</a:t>
            </a:r>
          </a:p>
        </p:txBody>
      </p:sp>
      <p:sp>
        <p:nvSpPr>
          <p:cNvPr id="13" name="Rectangle: Rounded Corners 12">
            <a:extLst>
              <a:ext uri="{FF2B5EF4-FFF2-40B4-BE49-F238E27FC236}">
                <a16:creationId xmlns:a16="http://schemas.microsoft.com/office/drawing/2014/main" xmlns="" id="{C5485F93-5915-4DDB-8B2D-7CB2C4C825CF}"/>
              </a:ext>
            </a:extLst>
          </p:cNvPr>
          <p:cNvSpPr/>
          <p:nvPr/>
        </p:nvSpPr>
        <p:spPr>
          <a:xfrm>
            <a:off x="893130" y="4700375"/>
            <a:ext cx="10813095" cy="86684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EDD3BB90-999A-4FF6-96A8-325CB1E5B005}"/>
              </a:ext>
            </a:extLst>
          </p:cNvPr>
          <p:cNvSpPr/>
          <p:nvPr/>
        </p:nvSpPr>
        <p:spPr>
          <a:xfrm>
            <a:off x="185055" y="4521259"/>
            <a:ext cx="1229078" cy="1216153"/>
          </a:xfrm>
          <a:prstGeom prst="ellipse">
            <a:avLst/>
          </a:prstGeom>
          <a:solidFill>
            <a:srgbClr val="7030A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2</a:t>
            </a:r>
            <a:endParaRPr lang="en-US" sz="5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B4AA8142-A52B-4FD3-B810-1D5DAC73DBE7}"/>
              </a:ext>
            </a:extLst>
          </p:cNvPr>
          <p:cNvSpPr txBox="1"/>
          <p:nvPr/>
        </p:nvSpPr>
        <p:spPr>
          <a:xfrm>
            <a:off x="1462344" y="4796070"/>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thiên nhiên đến con người</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7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pic>
        <p:nvPicPr>
          <p:cNvPr id="6" name="Hình ảnh 15">
            <a:extLst>
              <a:ext uri="{FF2B5EF4-FFF2-40B4-BE49-F238E27FC236}">
                <a16:creationId xmlns:a16="http://schemas.microsoft.com/office/drawing/2014/main" xmlns="" id="{49006E54-3B1F-48E1-97D3-CEBD20C36161}"/>
              </a:ext>
            </a:extLst>
          </p:cNvPr>
          <p:cNvPicPr/>
          <p:nvPr/>
        </p:nvPicPr>
        <p:blipFill>
          <a:blip r:embed="rId2"/>
          <a:stretch>
            <a:fillRect/>
          </a:stretch>
        </p:blipFill>
        <p:spPr>
          <a:xfrm>
            <a:off x="965791" y="1648045"/>
            <a:ext cx="10260418" cy="4977674"/>
          </a:xfrm>
          <a:prstGeom prst="rect">
            <a:avLst/>
          </a:prstGeom>
        </p:spPr>
      </p:pic>
      <p:sp>
        <p:nvSpPr>
          <p:cNvPr id="3" name="Rectangle 2">
            <a:extLst>
              <a:ext uri="{FF2B5EF4-FFF2-40B4-BE49-F238E27FC236}">
                <a16:creationId xmlns:a16="http://schemas.microsoft.com/office/drawing/2014/main" xmlns="" id="{5A30119B-00A8-4999-9512-A3A7EBCBE8FA}"/>
              </a:ext>
            </a:extLst>
          </p:cNvPr>
          <p:cNvSpPr/>
          <p:nvPr/>
        </p:nvSpPr>
        <p:spPr>
          <a:xfrm>
            <a:off x="1122481" y="1085667"/>
            <a:ext cx="9776907" cy="494751"/>
          </a:xfrm>
          <a:prstGeom prst="rect">
            <a:avLst/>
          </a:prstGeom>
        </p:spPr>
        <p:txBody>
          <a:bodyPr wrap="none">
            <a:spAutoFit/>
          </a:bodyPr>
          <a:lstStyle/>
          <a:p>
            <a:pPr marR="365760" algn="just">
              <a:lnSpc>
                <a:spcPct val="120000"/>
              </a:lnSpc>
              <a:spcAft>
                <a:spcPts val="0"/>
              </a:spcAft>
              <a:tabLst>
                <a:tab pos="6343650" algn="l"/>
              </a:tabLst>
            </a:pP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Quan sát Video sau cho biết thiên nhiên đã cho chúng ta những gì?</a:t>
            </a:r>
            <a:endParaRPr lang="en-US" sz="24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1597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pic>
        <p:nvPicPr>
          <p:cNvPr id="3" name="Vai trò của thiên nhiên với con người - Nhóm 2 lớp 6D - THCS Cự Khối">
            <a:hlinkClick r:id="" action="ppaction://media"/>
            <a:extLst>
              <a:ext uri="{FF2B5EF4-FFF2-40B4-BE49-F238E27FC236}">
                <a16:creationId xmlns:a16="http://schemas.microsoft.com/office/drawing/2014/main" xmlns="" id="{68DA211E-69E5-483D-9076-7DED9E563E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037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9D5C003-85F4-4320-ABBA-A67872DF5C3B}"/>
              </a:ext>
            </a:extLst>
          </p:cNvPr>
          <p:cNvSpPr/>
          <p:nvPr/>
        </p:nvSpPr>
        <p:spPr>
          <a:xfrm>
            <a:off x="652124" y="136586"/>
            <a:ext cx="10717623" cy="866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E7D44118-2E47-464A-9C80-7CC9D569298C}"/>
              </a:ext>
            </a:extLst>
          </p:cNvPr>
          <p:cNvSpPr/>
          <p:nvPr/>
        </p:nvSpPr>
        <p:spPr>
          <a:xfrm>
            <a:off x="74423" y="54350"/>
            <a:ext cx="1077438" cy="1066108"/>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A6EDD90-4EF2-4997-A6B2-86FD75E598BD}"/>
              </a:ext>
            </a:extLst>
          </p:cNvPr>
          <p:cNvSpPr txBox="1"/>
          <p:nvPr/>
        </p:nvSpPr>
        <p:spPr>
          <a:xfrm>
            <a:off x="1231971" y="232281"/>
            <a:ext cx="10418245" cy="707886"/>
          </a:xfrm>
          <a:prstGeom prst="rect">
            <a:avLst/>
          </a:prstGeom>
          <a:noFill/>
        </p:spPr>
        <p:txBody>
          <a:bodyPr wrap="square" rtlCol="0">
            <a:spAutoFit/>
          </a:bodyPr>
          <a:lstStyle/>
          <a:p>
            <a:r>
              <a:rPr lang="vi-VN" sz="4000" b="1">
                <a:solidFill>
                  <a:schemeClr val="bg1"/>
                </a:solidFill>
                <a:latin typeface="Arial" panose="020B0604020202020204" pitchFamily="34" charset="0"/>
                <a:cs typeface="Arial" panose="020B0604020202020204" pitchFamily="34" charset="0"/>
              </a:rPr>
              <a:t>Tác động của con người đến thiên nhiên</a:t>
            </a:r>
            <a:endParaRPr lang="en-US" sz="40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F9B65F7F-0721-4923-88A5-986C76177867}"/>
              </a:ext>
            </a:extLst>
          </p:cNvPr>
          <p:cNvSpPr txBox="1"/>
          <p:nvPr/>
        </p:nvSpPr>
        <p:spPr>
          <a:xfrm>
            <a:off x="1151861" y="1276350"/>
            <a:ext cx="9625730" cy="584775"/>
          </a:xfrm>
          <a:prstGeom prst="rect">
            <a:avLst/>
          </a:prstGeom>
          <a:solidFill>
            <a:schemeClr val="accent2">
              <a:lumMod val="20000"/>
              <a:lumOff val="80000"/>
            </a:schemeClr>
          </a:solidFill>
        </p:spPr>
        <p:txBody>
          <a:bodyPr wrap="square" rtlCol="0">
            <a:spAutoFit/>
          </a:bodyPr>
          <a:lstStyle/>
          <a:p>
            <a:r>
              <a:rPr lang="vi-VN" sz="3200">
                <a:solidFill>
                  <a:srgbClr val="00B050"/>
                </a:solidFill>
              </a:rPr>
              <a:t>a. Tác động của thiên nhiên đến đời sống con người</a:t>
            </a:r>
            <a:endParaRPr lang="en-US" sz="3200">
              <a:solidFill>
                <a:srgbClr val="00B050"/>
              </a:solidFill>
            </a:endParaRPr>
          </a:p>
        </p:txBody>
      </p:sp>
      <p:sp>
        <p:nvSpPr>
          <p:cNvPr id="5" name="Cloud 4">
            <a:extLst>
              <a:ext uri="{FF2B5EF4-FFF2-40B4-BE49-F238E27FC236}">
                <a16:creationId xmlns:a16="http://schemas.microsoft.com/office/drawing/2014/main" xmlns="" id="{3EB998F4-15F1-4E8E-B5DA-441E65125915}"/>
              </a:ext>
            </a:extLst>
          </p:cNvPr>
          <p:cNvSpPr/>
          <p:nvPr/>
        </p:nvSpPr>
        <p:spPr>
          <a:xfrm>
            <a:off x="1940581" y="2017017"/>
            <a:ext cx="8310837" cy="4379538"/>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1F3511E-92A5-4DFE-BEBC-750AC7E07AC6}"/>
              </a:ext>
            </a:extLst>
          </p:cNvPr>
          <p:cNvSpPr/>
          <p:nvPr/>
        </p:nvSpPr>
        <p:spPr>
          <a:xfrm>
            <a:off x="418635" y="2891233"/>
            <a:ext cx="12044916" cy="2690417"/>
          </a:xfrm>
          <a:prstGeom prst="rect">
            <a:avLst/>
          </a:prstGeom>
        </p:spPr>
        <p:txBody>
          <a:bodyPr wrap="square">
            <a:spAutoFit/>
          </a:bodyPr>
          <a:lstStyle/>
          <a:p>
            <a:pPr marR="365760" algn="ctr">
              <a:lnSpc>
                <a:spcPct val="120000"/>
              </a:lnSpc>
              <a:spcAft>
                <a:spcPts val="0"/>
              </a:spcAft>
              <a:tabLst>
                <a:tab pos="6343650" algn="l"/>
              </a:tabLs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Trong cuộc sống, thiên nhiên</a:t>
            </a:r>
          </a:p>
          <a:p>
            <a:pPr marR="365760" algn="ctr">
              <a:lnSpc>
                <a:spcPct val="120000"/>
              </a:lnSpc>
              <a:spcAft>
                <a:spcPts val="0"/>
              </a:spcAft>
              <a:tabLst>
                <a:tab pos="6343650" algn="l"/>
              </a:tabLs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 cung cấp cho con người </a:t>
            </a:r>
          </a:p>
          <a:p>
            <a:pPr marR="365760" algn="ctr">
              <a:lnSpc>
                <a:spcPct val="120000"/>
              </a:lnSpc>
              <a:spcAft>
                <a:spcPts val="0"/>
              </a:spcAft>
              <a:tabLst>
                <a:tab pos="6343650" algn="l"/>
              </a:tabLs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những điều kiện cần thiết nào</a:t>
            </a:r>
          </a:p>
          <a:p>
            <a:pPr marR="365760" algn="ctr">
              <a:lnSpc>
                <a:spcPct val="120000"/>
              </a:lnSpc>
              <a:spcAft>
                <a:spcPts val="0"/>
              </a:spcAft>
              <a:tabLst>
                <a:tab pos="6343650" algn="l"/>
              </a:tabLs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 để tồn tại?</a:t>
            </a:r>
          </a:p>
        </p:txBody>
      </p:sp>
      <p:pic>
        <p:nvPicPr>
          <p:cNvPr id="1025" name="Hình ảnh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692400"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58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F35B299-F0AB-4B5C-A976-FF5C69305F02}"/>
              </a:ext>
            </a:extLst>
          </p:cNvPr>
          <p:cNvSpPr/>
          <p:nvPr/>
        </p:nvSpPr>
        <p:spPr>
          <a:xfrm>
            <a:off x="409837" y="184811"/>
            <a:ext cx="11372326" cy="218381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55A2215-B1B9-4F03-866E-038BEEAD25AC}"/>
              </a:ext>
            </a:extLst>
          </p:cNvPr>
          <p:cNvSpPr/>
          <p:nvPr/>
        </p:nvSpPr>
        <p:spPr>
          <a:xfrm>
            <a:off x="1063726" y="328588"/>
            <a:ext cx="12044916" cy="1810817"/>
          </a:xfrm>
          <a:prstGeom prst="rect">
            <a:avLst/>
          </a:prstGeom>
        </p:spPr>
        <p:txBody>
          <a:bodyPr wrap="square">
            <a:spAutoFit/>
          </a:bodyPr>
          <a:lstStyle/>
          <a:p>
            <a:pPr marR="365760" algn="just">
              <a:lnSpc>
                <a:spcPct val="120000"/>
              </a:lnSpc>
              <a:spcAft>
                <a:spcPts val="0"/>
              </a:spcAft>
              <a:tabLst>
                <a:tab pos="6343650" algn="l"/>
              </a:tabLst>
            </a:pPr>
            <a:r>
              <a:rPr lang="en-US" sz="3200" b="1">
                <a:solidFill>
                  <a:srgbClr val="FF0000"/>
                </a:solidFill>
                <a:latin typeface="Arial" panose="020B0604020202020204" pitchFamily="34" charset="0"/>
                <a:cs typeface="Arial" panose="020B0604020202020204" pitchFamily="34" charset="0"/>
              </a:rPr>
              <a:t>Các điều kiện tự nhiên có ảnh hưởng như thế nào</a:t>
            </a:r>
          </a:p>
          <a:p>
            <a:pPr marR="365760" algn="just">
              <a:lnSpc>
                <a:spcPct val="120000"/>
              </a:lnSpc>
              <a:spcAft>
                <a:spcPts val="0"/>
              </a:spcAft>
              <a:tabLst>
                <a:tab pos="6343650" algn="l"/>
              </a:tabLst>
            </a:pPr>
            <a:r>
              <a:rPr lang="en-US" sz="3200" b="1">
                <a:solidFill>
                  <a:srgbClr val="FF0000"/>
                </a:solidFill>
                <a:latin typeface="Arial" panose="020B0604020202020204" pitchFamily="34" charset="0"/>
                <a:cs typeface="Arial" panose="020B0604020202020204" pitchFamily="34" charset="0"/>
              </a:rPr>
              <a:t> đến sự phân bố dân cư,lối sống và sinh hoạt </a:t>
            </a:r>
          </a:p>
          <a:p>
            <a:pPr marR="365760" algn="just">
              <a:lnSpc>
                <a:spcPct val="120000"/>
              </a:lnSpc>
              <a:spcAft>
                <a:spcPts val="0"/>
              </a:spcAft>
              <a:tabLst>
                <a:tab pos="6343650" algn="l"/>
              </a:tabLst>
            </a:pPr>
            <a:r>
              <a:rPr lang="en-US" sz="3200" b="1">
                <a:solidFill>
                  <a:srgbClr val="FF0000"/>
                </a:solidFill>
                <a:latin typeface="Arial" panose="020B0604020202020204" pitchFamily="34" charset="0"/>
                <a:cs typeface="Arial" panose="020B0604020202020204" pitchFamily="34" charset="0"/>
              </a:rPr>
              <a:t>hàng ngày của con người? Lấy ví dụ?</a:t>
            </a:r>
            <a:endParaRPr lang="en-US" sz="32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xmlns="" id="{8A8FDE2D-71AE-470E-973A-FAA950A0C069}"/>
              </a:ext>
            </a:extLst>
          </p:cNvPr>
          <p:cNvPicPr>
            <a:picLocks noChangeAspect="1"/>
          </p:cNvPicPr>
          <p:nvPr/>
        </p:nvPicPr>
        <p:blipFill rotWithShape="1">
          <a:blip r:embed="rId2"/>
          <a:srcRect l="25029" t="47287" r="25872" b="14419"/>
          <a:stretch/>
        </p:blipFill>
        <p:spPr>
          <a:xfrm>
            <a:off x="988589" y="2376542"/>
            <a:ext cx="10214821" cy="4481458"/>
          </a:xfrm>
          <a:prstGeom prst="rect">
            <a:avLst/>
          </a:prstGeom>
        </p:spPr>
      </p:pic>
    </p:spTree>
    <p:extLst>
      <p:ext uri="{BB962C8B-B14F-4D97-AF65-F5344CB8AC3E}">
        <p14:creationId xmlns:p14="http://schemas.microsoft.com/office/powerpoint/2010/main" val="322791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269384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777</Words>
  <Application>Microsoft Office PowerPoint</Application>
  <PresentationFormat>Custom</PresentationFormat>
  <Paragraphs>116</Paragraphs>
  <Slides>28</Slides>
  <Notes>6</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Sclaptoplc</cp:lastModifiedBy>
  <cp:revision>17</cp:revision>
  <dcterms:created xsi:type="dcterms:W3CDTF">2021-08-09T10:18:59Z</dcterms:created>
  <dcterms:modified xsi:type="dcterms:W3CDTF">2021-08-15T11:16:04Z</dcterms:modified>
</cp:coreProperties>
</file>