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</p:sldMasterIdLst>
  <p:notesMasterIdLst>
    <p:notesMasterId r:id="rId42"/>
  </p:notesMasterIdLst>
  <p:sldIdLst>
    <p:sldId id="326" r:id="rId2"/>
    <p:sldId id="341" r:id="rId3"/>
    <p:sldId id="342" r:id="rId4"/>
    <p:sldId id="345" r:id="rId5"/>
    <p:sldId id="348" r:id="rId6"/>
    <p:sldId id="300" r:id="rId7"/>
    <p:sldId id="324" r:id="rId8"/>
    <p:sldId id="331" r:id="rId9"/>
    <p:sldId id="297" r:id="rId10"/>
    <p:sldId id="349" r:id="rId11"/>
    <p:sldId id="346" r:id="rId12"/>
    <p:sldId id="356" r:id="rId13"/>
    <p:sldId id="299" r:id="rId14"/>
    <p:sldId id="328" r:id="rId15"/>
    <p:sldId id="350" r:id="rId16"/>
    <p:sldId id="275" r:id="rId17"/>
    <p:sldId id="273" r:id="rId18"/>
    <p:sldId id="274" r:id="rId19"/>
    <p:sldId id="285" r:id="rId20"/>
    <p:sldId id="355" r:id="rId21"/>
    <p:sldId id="291" r:id="rId22"/>
    <p:sldId id="340" r:id="rId23"/>
    <p:sldId id="267" r:id="rId24"/>
    <p:sldId id="293" r:id="rId25"/>
    <p:sldId id="294" r:id="rId26"/>
    <p:sldId id="292" r:id="rId27"/>
    <p:sldId id="327" r:id="rId28"/>
    <p:sldId id="270" r:id="rId29"/>
    <p:sldId id="357" r:id="rId30"/>
    <p:sldId id="282" r:id="rId31"/>
    <p:sldId id="303" r:id="rId32"/>
    <p:sldId id="304" r:id="rId33"/>
    <p:sldId id="305" r:id="rId34"/>
    <p:sldId id="306" r:id="rId35"/>
    <p:sldId id="307" r:id="rId36"/>
    <p:sldId id="308" r:id="rId37"/>
    <p:sldId id="309" r:id="rId38"/>
    <p:sldId id="259" r:id="rId39"/>
    <p:sldId id="352" r:id="rId40"/>
    <p:sldId id="260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oBVT" initials="A" lastIdx="1" clrIdx="0">
    <p:extLst>
      <p:ext uri="{19B8F6BF-5375-455C-9EA6-DF929625EA0E}">
        <p15:presenceInfo xmlns:p15="http://schemas.microsoft.com/office/powerpoint/2012/main" userId="AutoBVT" providerId="None"/>
      </p:ext>
    </p:extLst>
  </p:cmAuthor>
  <p:cmAuthor id="2" name="Techsi.vn" initials="T" lastIdx="2" clrIdx="1">
    <p:extLst>
      <p:ext uri="{19B8F6BF-5375-455C-9EA6-DF929625EA0E}">
        <p15:presenceInfo xmlns:p15="http://schemas.microsoft.com/office/powerpoint/2012/main" userId="Techsi.v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00FF"/>
    <a:srgbClr val="FFFF00"/>
    <a:srgbClr val="FFFFCC"/>
    <a:srgbClr val="800080"/>
    <a:srgbClr val="E0EC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1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2-15T16:07:21.495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2-15T17:18:20.999" idx="2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619CE-F84C-475C-853F-B9DAEEDE90E2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E17B19-44F4-4334-AD74-26F3D5C69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204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8732cfaf4f_4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8732cfaf4f_4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1642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46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428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664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 txBox="1">
            <a:spLocks noGrp="1"/>
          </p:cNvSpPr>
          <p:nvPr>
            <p:ph type="title"/>
          </p:nvPr>
        </p:nvSpPr>
        <p:spPr>
          <a:xfrm>
            <a:off x="4769967" y="3586436"/>
            <a:ext cx="4468000" cy="7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0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subTitle" idx="1"/>
          </p:nvPr>
        </p:nvSpPr>
        <p:spPr>
          <a:xfrm>
            <a:off x="4769967" y="4098269"/>
            <a:ext cx="4468000" cy="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1"/>
          <p:cNvSpPr txBox="1">
            <a:spLocks noGrp="1"/>
          </p:cNvSpPr>
          <p:nvPr>
            <p:ph type="title" idx="2"/>
          </p:nvPr>
        </p:nvSpPr>
        <p:spPr>
          <a:xfrm>
            <a:off x="4769967" y="2407267"/>
            <a:ext cx="4468000" cy="7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0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21"/>
          <p:cNvSpPr txBox="1">
            <a:spLocks noGrp="1"/>
          </p:cNvSpPr>
          <p:nvPr>
            <p:ph type="subTitle" idx="3"/>
          </p:nvPr>
        </p:nvSpPr>
        <p:spPr>
          <a:xfrm>
            <a:off x="4769967" y="2919105"/>
            <a:ext cx="4468000" cy="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1"/>
          <p:cNvSpPr txBox="1">
            <a:spLocks noGrp="1"/>
          </p:cNvSpPr>
          <p:nvPr>
            <p:ph type="title" idx="4"/>
          </p:nvPr>
        </p:nvSpPr>
        <p:spPr>
          <a:xfrm>
            <a:off x="4769967" y="4765604"/>
            <a:ext cx="4468000" cy="7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0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1"/>
          <p:cNvSpPr txBox="1">
            <a:spLocks noGrp="1"/>
          </p:cNvSpPr>
          <p:nvPr>
            <p:ph type="subTitle" idx="5"/>
          </p:nvPr>
        </p:nvSpPr>
        <p:spPr>
          <a:xfrm>
            <a:off x="4769967" y="5277433"/>
            <a:ext cx="4468000" cy="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1"/>
          <p:cNvSpPr txBox="1">
            <a:spLocks noGrp="1"/>
          </p:cNvSpPr>
          <p:nvPr>
            <p:ph type="title" idx="6"/>
          </p:nvPr>
        </p:nvSpPr>
        <p:spPr>
          <a:xfrm>
            <a:off x="1092000" y="918599"/>
            <a:ext cx="10008000" cy="77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6404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581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277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340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184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191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923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206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902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939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79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comments" Target="../comments/comment1.xml"/><Relationship Id="rId5" Type="http://schemas.openxmlformats.org/officeDocument/2006/relationships/image" Target="../media/image13.png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5.sv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Relationship Id="rId5" Type="http://schemas.openxmlformats.org/officeDocument/2006/relationships/comments" Target="../comments/comment2.xm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image" Target="../media/image44.gif"/><Relationship Id="rId3" Type="http://schemas.openxmlformats.org/officeDocument/2006/relationships/slideLayout" Target="../slideLayouts/slideLayout2.xml"/><Relationship Id="rId7" Type="http://schemas.openxmlformats.org/officeDocument/2006/relationships/slide" Target="slide33.xml"/><Relationship Id="rId12" Type="http://schemas.openxmlformats.org/officeDocument/2006/relationships/image" Target="../media/image43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slide" Target="slide32.xml"/><Relationship Id="rId11" Type="http://schemas.openxmlformats.org/officeDocument/2006/relationships/slide" Target="slide37.xml"/><Relationship Id="rId5" Type="http://schemas.openxmlformats.org/officeDocument/2006/relationships/image" Target="../media/image42.png"/><Relationship Id="rId15" Type="http://schemas.openxmlformats.org/officeDocument/2006/relationships/image" Target="../media/image46.png"/><Relationship Id="rId10" Type="http://schemas.openxmlformats.org/officeDocument/2006/relationships/slide" Target="slide36.xml"/><Relationship Id="rId4" Type="http://schemas.openxmlformats.org/officeDocument/2006/relationships/image" Target="../media/image41.png"/><Relationship Id="rId9" Type="http://schemas.openxmlformats.org/officeDocument/2006/relationships/slide" Target="slide35.xml"/><Relationship Id="rId14" Type="http://schemas.openxmlformats.org/officeDocument/2006/relationships/image" Target="../media/image45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650.png"/><Relationship Id="rId18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640.png"/><Relationship Id="rId17" Type="http://schemas.openxmlformats.org/officeDocument/2006/relationships/image" Target="../media/image51.png"/><Relationship Id="rId2" Type="http://schemas.openxmlformats.org/officeDocument/2006/relationships/audio" Target="../media/audio1.wav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microsoft.com/office/2007/relationships/hdphoto" Target="../media/hdphoto3.wdp"/><Relationship Id="rId5" Type="http://schemas.openxmlformats.org/officeDocument/2006/relationships/image" Target="../media/image9.jpg"/><Relationship Id="rId15" Type="http://schemas.openxmlformats.org/officeDocument/2006/relationships/image" Target="../media/image670.png"/><Relationship Id="rId10" Type="http://schemas.openxmlformats.org/officeDocument/2006/relationships/image" Target="../media/image49.png"/><Relationship Id="rId19" Type="http://schemas.openxmlformats.org/officeDocument/2006/relationships/slide" Target="slide31.xml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66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microsoft.com/office/2007/relationships/hdphoto" Target="../media/hdphoto3.wdp"/><Relationship Id="rId5" Type="http://schemas.openxmlformats.org/officeDocument/2006/relationships/image" Target="../media/image9.jpg"/><Relationship Id="rId15" Type="http://schemas.openxmlformats.org/officeDocument/2006/relationships/slide" Target="slide31.xml"/><Relationship Id="rId10" Type="http://schemas.openxmlformats.org/officeDocument/2006/relationships/image" Target="../media/image49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730.png"/><Relationship Id="rId2" Type="http://schemas.openxmlformats.org/officeDocument/2006/relationships/audio" Target="../media/audio1.wav"/><Relationship Id="rId16" Type="http://schemas.openxmlformats.org/officeDocument/2006/relationships/slide" Target="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microsoft.com/office/2007/relationships/hdphoto" Target="../media/hdphoto3.wdp"/><Relationship Id="rId5" Type="http://schemas.openxmlformats.org/officeDocument/2006/relationships/image" Target="../media/image9.jpg"/><Relationship Id="rId15" Type="http://schemas.openxmlformats.org/officeDocument/2006/relationships/image" Target="../media/image52.png"/><Relationship Id="rId10" Type="http://schemas.openxmlformats.org/officeDocument/2006/relationships/image" Target="../media/image49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microsoft.com/office/2007/relationships/hdphoto" Target="../media/hdphoto3.wdp"/><Relationship Id="rId5" Type="http://schemas.openxmlformats.org/officeDocument/2006/relationships/image" Target="../media/image9.jpg"/><Relationship Id="rId10" Type="http://schemas.openxmlformats.org/officeDocument/2006/relationships/image" Target="../media/image49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slide" Target="slide3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microsoft.com/office/2007/relationships/hdphoto" Target="../media/hdphoto3.wdp"/><Relationship Id="rId5" Type="http://schemas.openxmlformats.org/officeDocument/2006/relationships/image" Target="../media/image9.jpg"/><Relationship Id="rId15" Type="http://schemas.openxmlformats.org/officeDocument/2006/relationships/slide" Target="slide31.xml"/><Relationship Id="rId10" Type="http://schemas.openxmlformats.org/officeDocument/2006/relationships/image" Target="../media/image49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microsoft.com/office/2007/relationships/hdphoto" Target="../media/hdphoto3.wdp"/><Relationship Id="rId5" Type="http://schemas.openxmlformats.org/officeDocument/2006/relationships/image" Target="../media/image9.jpg"/><Relationship Id="rId10" Type="http://schemas.openxmlformats.org/officeDocument/2006/relationships/image" Target="../media/image49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slide" Target="slide3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4.png"/><Relationship Id="rId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055">
            <a:extLst>
              <a:ext uri="{FF2B5EF4-FFF2-40B4-BE49-F238E27FC236}">
                <a16:creationId xmlns:a16="http://schemas.microsoft.com/office/drawing/2014/main" id="{70EABDAA-0710-416B-BA4D-8A80C6A5F422}"/>
              </a:ext>
            </a:extLst>
          </p:cNvPr>
          <p:cNvSpPr txBox="1"/>
          <p:nvPr/>
        </p:nvSpPr>
        <p:spPr>
          <a:xfrm>
            <a:off x="1786140" y="1202557"/>
            <a:ext cx="8619718" cy="310238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4478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CHÀO MỪNG CÁC THẦY, CÔ GIÁO VỀ DỰ</a:t>
            </a:r>
          </a:p>
          <a:p>
            <a:pPr algn="ctr" defTabSz="14478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HỘI THI GIÁO VIÊN DẠY GIỎI CẤP HUYỆN</a:t>
            </a:r>
          </a:p>
          <a:p>
            <a:pPr algn="ctr" defTabSz="14478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MÔN HÓA HỌC </a:t>
            </a:r>
          </a:p>
          <a:p>
            <a:pPr algn="ctr" defTabSz="14478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2022- 2023</a:t>
            </a:r>
          </a:p>
          <a:p>
            <a:pPr algn="ctr" defTabSz="14478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2800" b="1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2077" descr="2">
            <a:extLst>
              <a:ext uri="{FF2B5EF4-FFF2-40B4-BE49-F238E27FC236}">
                <a16:creationId xmlns:a16="http://schemas.microsoft.com/office/drawing/2014/main" id="{CD307AAF-049A-4557-A83B-CE86D83B6F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201" y="311507"/>
            <a:ext cx="2125751" cy="71077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 descr="A picture containing outdoor object, pinwheel, envelope&#10;&#10;Description automatically generated">
            <a:extLst>
              <a:ext uri="{FF2B5EF4-FFF2-40B4-BE49-F238E27FC236}">
                <a16:creationId xmlns:a16="http://schemas.microsoft.com/office/drawing/2014/main" id="{BB3E70FF-EA05-4942-AB23-C803C7D098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4973" flipH="1">
            <a:off x="198616" y="279992"/>
            <a:ext cx="1200000" cy="1200000"/>
          </a:xfrm>
          <a:prstGeom prst="rect">
            <a:avLst/>
          </a:prstGeom>
        </p:spPr>
      </p:pic>
      <p:pic>
        <p:nvPicPr>
          <p:cNvPr id="13" name="Picture 12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2BCB14ED-572D-499F-A344-BB842AB153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857" y="555839"/>
            <a:ext cx="1440000" cy="1440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94250" y="3850974"/>
            <a:ext cx="6721868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  <a:defRPr/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Trường THCS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Oai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05099" y="137580"/>
            <a:ext cx="67818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PHÒNG GIÁO DỤC VÀ ĐÀO TẠO HUYỆN THANH TRÌ</a:t>
            </a:r>
          </a:p>
          <a:p>
            <a:pPr algn="ctr"/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 THCS TẢ THANH OAI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------------------------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63" y="339243"/>
            <a:ext cx="881151" cy="88287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701408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106438" y="111228"/>
            <a:ext cx="8175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HÀNH, QUAN SÁT THÍ NGHIỆM</a:t>
            </a:r>
            <a:endParaRPr lang="en-US" sz="2800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6996280"/>
              </p:ext>
            </p:extLst>
          </p:nvPr>
        </p:nvGraphicFramePr>
        <p:xfrm>
          <a:off x="436164" y="634449"/>
          <a:ext cx="11516139" cy="60239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137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11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37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75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719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Cách</a:t>
                      </a:r>
                      <a:r>
                        <a:rPr lang="en-US" sz="28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tiến hành</a:t>
                      </a:r>
                      <a:endParaRPr lang="en-US" sz="28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Hiện</a:t>
                      </a:r>
                      <a:r>
                        <a:rPr lang="en-US" sz="28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tượng</a:t>
                      </a:r>
                      <a:endParaRPr lang="en-US" sz="28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Giải</a:t>
                      </a:r>
                      <a:r>
                        <a:rPr lang="en-US" sz="28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thích</a:t>
                      </a:r>
                      <a:endParaRPr lang="en-US" sz="28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Kết</a:t>
                      </a:r>
                      <a:r>
                        <a:rPr lang="en-US" sz="28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luận</a:t>
                      </a:r>
                      <a:endParaRPr lang="en-US" sz="28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6426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</a:rPr>
                        <a:t>-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</a:rPr>
                        <a:t>Bước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</a:rPr>
                        <a:t> 1: 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   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Lấy</a:t>
                      </a:r>
                      <a:r>
                        <a:rPr lang="en-US" sz="2400" b="1" kern="1200" baseline="0" dirty="0">
                          <a:solidFill>
                            <a:srgbClr val="0000FF"/>
                          </a:solidFill>
                          <a:effectLst/>
                        </a:rPr>
                        <a:t> 5 gam </a:t>
                      </a:r>
                      <a:r>
                        <a:rPr lang="en-US" sz="2400" b="1" kern="1200" baseline="0" dirty="0" err="1">
                          <a:solidFill>
                            <a:srgbClr val="0000FF"/>
                          </a:solidFill>
                          <a:effectLst/>
                        </a:rPr>
                        <a:t>photpho</a:t>
                      </a:r>
                      <a:r>
                        <a:rPr lang="en-US" sz="2400" b="1" kern="1200" baseline="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baseline="0" dirty="0" err="1">
                          <a:solidFill>
                            <a:srgbClr val="0000FF"/>
                          </a:solidFill>
                          <a:effectLst/>
                        </a:rPr>
                        <a:t>đỏ</a:t>
                      </a:r>
                      <a:r>
                        <a:rPr lang="en-US" sz="2400" b="1" kern="1200" baseline="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baseline="0" dirty="0" err="1">
                          <a:solidFill>
                            <a:srgbClr val="0000FF"/>
                          </a:solidFill>
                          <a:effectLst/>
                        </a:rPr>
                        <a:t>sau</a:t>
                      </a:r>
                      <a:r>
                        <a:rPr lang="en-US" sz="2400" b="1" kern="1200" baseline="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baseline="0" dirty="0" err="1">
                          <a:solidFill>
                            <a:srgbClr val="0000FF"/>
                          </a:solidFill>
                          <a:effectLst/>
                        </a:rPr>
                        <a:t>đó</a:t>
                      </a:r>
                      <a:r>
                        <a:rPr lang="en-US" sz="2400" b="1" kern="1200" baseline="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baseline="0" dirty="0" err="1">
                          <a:solidFill>
                            <a:srgbClr val="0000FF"/>
                          </a:solidFill>
                          <a:effectLst/>
                        </a:rPr>
                        <a:t>đ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ốt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trong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muôi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sắt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trên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ngọn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lửa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đèn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cồn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cho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photpho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cháy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en-US" sz="1800" dirty="0"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1983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</a:rPr>
                        <a:t>Bước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</a:rPr>
                        <a:t> 2: 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  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Đặt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muôi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photpho</a:t>
                      </a:r>
                      <a:r>
                        <a:rPr lang="en-US" sz="2400" b="1" kern="1200" baseline="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đang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cháy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vào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ống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đong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hình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trụ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đặt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trong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chậu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nước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màu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. Quan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sát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.</a:t>
                      </a:r>
                      <a:endParaRPr lang="en-US" sz="2400" b="1" dirty="0">
                        <a:solidFill>
                          <a:srgbClr val="0000FF"/>
                        </a:solidFill>
                        <a:latin typeface="Time 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lang="en-US" sz="2400" b="1" dirty="0">
                        <a:solidFill>
                          <a:srgbClr val="0000FF"/>
                        </a:solidFill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1800" dirty="0"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299643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F111F3C-43DC-40D3-BAB6-0A6B49ED8001}"/>
              </a:ext>
            </a:extLst>
          </p:cNvPr>
          <p:cNvSpPr txBox="1"/>
          <p:nvPr/>
        </p:nvSpPr>
        <p:spPr>
          <a:xfrm>
            <a:off x="3451434" y="3530512"/>
            <a:ext cx="26445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800080"/>
                </a:solidFill>
              </a:rPr>
              <a:t>- </a:t>
            </a:r>
            <a:r>
              <a:rPr lang="en-US" sz="2400" b="1" dirty="0" err="1">
                <a:solidFill>
                  <a:srgbClr val="800080"/>
                </a:solidFill>
              </a:rPr>
              <a:t>Ngọn</a:t>
            </a:r>
            <a:r>
              <a:rPr lang="en-US" sz="2400" b="1" dirty="0">
                <a:solidFill>
                  <a:srgbClr val="800080"/>
                </a:solidFill>
              </a:rPr>
              <a:t> </a:t>
            </a:r>
            <a:r>
              <a:rPr lang="en-US" sz="2400" b="1" dirty="0" err="1">
                <a:solidFill>
                  <a:srgbClr val="800080"/>
                </a:solidFill>
              </a:rPr>
              <a:t>lửa</a:t>
            </a:r>
            <a:r>
              <a:rPr lang="en-US" sz="2400" b="1" dirty="0">
                <a:solidFill>
                  <a:srgbClr val="800080"/>
                </a:solidFill>
              </a:rPr>
              <a:t> </a:t>
            </a:r>
            <a:r>
              <a:rPr lang="en-US" sz="2400" b="1" dirty="0" err="1">
                <a:solidFill>
                  <a:srgbClr val="800080"/>
                </a:solidFill>
              </a:rPr>
              <a:t>tắt</a:t>
            </a:r>
            <a:r>
              <a:rPr lang="en-US" sz="2400" b="1" dirty="0">
                <a:solidFill>
                  <a:srgbClr val="800080"/>
                </a:solidFill>
              </a:rPr>
              <a:t> </a:t>
            </a:r>
            <a:r>
              <a:rPr lang="en-US" sz="2400" b="1" dirty="0" err="1">
                <a:solidFill>
                  <a:srgbClr val="800080"/>
                </a:solidFill>
              </a:rPr>
              <a:t>dần</a:t>
            </a:r>
            <a:r>
              <a:rPr lang="en-US" sz="2400" b="1" dirty="0">
                <a:solidFill>
                  <a:srgbClr val="800080"/>
                </a:solidFill>
              </a:rPr>
              <a:t>, </a:t>
            </a:r>
            <a:r>
              <a:rPr lang="en-US" sz="2400" b="1" dirty="0" err="1">
                <a:solidFill>
                  <a:srgbClr val="800080"/>
                </a:solidFill>
              </a:rPr>
              <a:t>khói</a:t>
            </a:r>
            <a:r>
              <a:rPr lang="en-US" sz="2400" b="1" dirty="0">
                <a:solidFill>
                  <a:srgbClr val="800080"/>
                </a:solidFill>
              </a:rPr>
              <a:t> </a:t>
            </a:r>
            <a:r>
              <a:rPr lang="en-US" sz="2400" b="1" dirty="0" err="1">
                <a:solidFill>
                  <a:srgbClr val="800080"/>
                </a:solidFill>
              </a:rPr>
              <a:t>trắng</a:t>
            </a:r>
            <a:r>
              <a:rPr lang="en-US" sz="2400" b="1" dirty="0">
                <a:solidFill>
                  <a:srgbClr val="800080"/>
                </a:solidFill>
              </a:rPr>
              <a:t> tan </a:t>
            </a:r>
            <a:r>
              <a:rPr lang="en-US" sz="2400" b="1" dirty="0" err="1">
                <a:solidFill>
                  <a:srgbClr val="800080"/>
                </a:solidFill>
              </a:rPr>
              <a:t>trong</a:t>
            </a:r>
            <a:r>
              <a:rPr lang="en-US" sz="2400" b="1" dirty="0">
                <a:solidFill>
                  <a:srgbClr val="800080"/>
                </a:solidFill>
              </a:rPr>
              <a:t> </a:t>
            </a:r>
            <a:r>
              <a:rPr lang="en-US" sz="2400" b="1" dirty="0" err="1">
                <a:solidFill>
                  <a:srgbClr val="800080"/>
                </a:solidFill>
              </a:rPr>
              <a:t>nước</a:t>
            </a:r>
            <a:r>
              <a:rPr lang="en-US" sz="2400" b="1" dirty="0">
                <a:solidFill>
                  <a:srgbClr val="800080"/>
                </a:solidFill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992F32-4619-4863-836D-08BE99AAA23A}"/>
              </a:ext>
            </a:extLst>
          </p:cNvPr>
          <p:cNvSpPr txBox="1"/>
          <p:nvPr/>
        </p:nvSpPr>
        <p:spPr>
          <a:xfrm>
            <a:off x="3549667" y="5067190"/>
            <a:ext cx="26445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800080"/>
                </a:solidFill>
              </a:rPr>
              <a:t>- </a:t>
            </a:r>
            <a:r>
              <a:rPr lang="en-US" sz="2400" b="1" dirty="0" err="1">
                <a:solidFill>
                  <a:srgbClr val="800080"/>
                </a:solidFill>
              </a:rPr>
              <a:t>Mực</a:t>
            </a:r>
            <a:r>
              <a:rPr lang="en-US" sz="2400" b="1" dirty="0">
                <a:solidFill>
                  <a:srgbClr val="800080"/>
                </a:solidFill>
              </a:rPr>
              <a:t> </a:t>
            </a:r>
            <a:r>
              <a:rPr lang="en-US" sz="2400" b="1" dirty="0" err="1">
                <a:solidFill>
                  <a:srgbClr val="800080"/>
                </a:solidFill>
              </a:rPr>
              <a:t>nước</a:t>
            </a:r>
            <a:r>
              <a:rPr lang="en-US" sz="2400" b="1" dirty="0">
                <a:solidFill>
                  <a:srgbClr val="800080"/>
                </a:solidFill>
              </a:rPr>
              <a:t> </a:t>
            </a:r>
            <a:r>
              <a:rPr lang="en-US" sz="2400" b="1" dirty="0" err="1">
                <a:solidFill>
                  <a:srgbClr val="800080"/>
                </a:solidFill>
              </a:rPr>
              <a:t>trong</a:t>
            </a:r>
            <a:r>
              <a:rPr lang="en-US" sz="2400" b="1" dirty="0">
                <a:solidFill>
                  <a:srgbClr val="800080"/>
                </a:solidFill>
              </a:rPr>
              <a:t> </a:t>
            </a:r>
            <a:r>
              <a:rPr lang="en-US" sz="2400" b="1" dirty="0" err="1">
                <a:solidFill>
                  <a:srgbClr val="800080"/>
                </a:solidFill>
              </a:rPr>
              <a:t>ống</a:t>
            </a:r>
            <a:r>
              <a:rPr lang="en-US" sz="2400" b="1" dirty="0">
                <a:solidFill>
                  <a:srgbClr val="800080"/>
                </a:solidFill>
              </a:rPr>
              <a:t> </a:t>
            </a:r>
            <a:r>
              <a:rPr lang="en-US" sz="2400" b="1" dirty="0" err="1">
                <a:solidFill>
                  <a:srgbClr val="800080"/>
                </a:solidFill>
              </a:rPr>
              <a:t>dâng</a:t>
            </a:r>
            <a:r>
              <a:rPr lang="en-US" sz="2400" b="1" dirty="0">
                <a:solidFill>
                  <a:srgbClr val="800080"/>
                </a:solidFill>
              </a:rPr>
              <a:t> </a:t>
            </a:r>
            <a:r>
              <a:rPr lang="en-US" sz="2400" b="1" dirty="0" err="1">
                <a:solidFill>
                  <a:srgbClr val="800080"/>
                </a:solidFill>
              </a:rPr>
              <a:t>cao</a:t>
            </a:r>
            <a:r>
              <a:rPr lang="en-US" sz="2400" b="1" dirty="0">
                <a:solidFill>
                  <a:srgbClr val="800080"/>
                </a:solidFill>
              </a:rPr>
              <a:t> </a:t>
            </a:r>
            <a:r>
              <a:rPr lang="en-US" sz="2400" b="1" dirty="0" err="1">
                <a:solidFill>
                  <a:srgbClr val="800080"/>
                </a:solidFill>
              </a:rPr>
              <a:t>chiếm</a:t>
            </a:r>
            <a:r>
              <a:rPr lang="en-US" sz="2400" b="1" dirty="0">
                <a:solidFill>
                  <a:srgbClr val="800080"/>
                </a:solidFill>
              </a:rPr>
              <a:t> </a:t>
            </a:r>
            <a:r>
              <a:rPr lang="en-US" sz="2400" b="1" dirty="0" err="1">
                <a:solidFill>
                  <a:srgbClr val="800080"/>
                </a:solidFill>
              </a:rPr>
              <a:t>khoảng</a:t>
            </a:r>
            <a:r>
              <a:rPr lang="en-US" sz="2400" b="1" dirty="0">
                <a:solidFill>
                  <a:srgbClr val="800080"/>
                </a:solidFill>
              </a:rPr>
              <a:t> 1/5.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61B643-A251-4F32-BF45-A82BA2A90180}"/>
              </a:ext>
            </a:extLst>
          </p:cNvPr>
          <p:cNvSpPr txBox="1"/>
          <p:nvPr/>
        </p:nvSpPr>
        <p:spPr>
          <a:xfrm>
            <a:off x="3476626" y="1650106"/>
            <a:ext cx="26193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800080"/>
                </a:solidFill>
              </a:rPr>
              <a:t>-</a:t>
            </a:r>
            <a:r>
              <a:rPr lang="en-US" sz="3200" b="1" dirty="0" err="1">
                <a:solidFill>
                  <a:srgbClr val="800080"/>
                </a:solidFill>
              </a:rPr>
              <a:t>Phopho</a:t>
            </a:r>
            <a:r>
              <a:rPr lang="en-US" sz="3200" b="1" dirty="0">
                <a:solidFill>
                  <a:srgbClr val="800080"/>
                </a:solidFill>
              </a:rPr>
              <a:t> </a:t>
            </a:r>
            <a:r>
              <a:rPr lang="en-US" sz="3200" b="1" dirty="0" err="1">
                <a:solidFill>
                  <a:srgbClr val="800080"/>
                </a:solidFill>
              </a:rPr>
              <a:t>cháy</a:t>
            </a:r>
            <a:r>
              <a:rPr lang="en-US" sz="3200" b="1" dirty="0">
                <a:solidFill>
                  <a:srgbClr val="800080"/>
                </a:solidFill>
              </a:rPr>
              <a:t>, </a:t>
            </a:r>
            <a:r>
              <a:rPr lang="en-US" sz="3200" b="1" dirty="0" err="1">
                <a:solidFill>
                  <a:srgbClr val="800080"/>
                </a:solidFill>
              </a:rPr>
              <a:t>có</a:t>
            </a:r>
            <a:r>
              <a:rPr lang="en-US" sz="3200" b="1" dirty="0">
                <a:solidFill>
                  <a:srgbClr val="800080"/>
                </a:solidFill>
              </a:rPr>
              <a:t> </a:t>
            </a:r>
            <a:r>
              <a:rPr lang="en-US" sz="3200" b="1" dirty="0" err="1">
                <a:solidFill>
                  <a:srgbClr val="800080"/>
                </a:solidFill>
              </a:rPr>
              <a:t>khói</a:t>
            </a:r>
            <a:r>
              <a:rPr lang="en-US" sz="3200" b="1" dirty="0">
                <a:solidFill>
                  <a:srgbClr val="800080"/>
                </a:solidFill>
              </a:rPr>
              <a:t> </a:t>
            </a:r>
            <a:r>
              <a:rPr lang="en-US" sz="3200" b="1" dirty="0" err="1">
                <a:solidFill>
                  <a:srgbClr val="800080"/>
                </a:solidFill>
              </a:rPr>
              <a:t>trắng</a:t>
            </a:r>
            <a:endParaRPr lang="en-US" sz="3200" b="1" dirty="0">
              <a:solidFill>
                <a:srgbClr val="8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8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08204" y="70061"/>
            <a:ext cx="8175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HÀNH, QUAN SÁT THÍ NGHIỆM</a:t>
            </a:r>
            <a:endParaRPr lang="en-US" sz="2800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8256964784734979419">
            <a:hlinkClick r:id="" action="ppaction://media"/>
            <a:extLst>
              <a:ext uri="{FF2B5EF4-FFF2-40B4-BE49-F238E27FC236}">
                <a16:creationId xmlns:a16="http://schemas.microsoft.com/office/drawing/2014/main" id="{8B7165E0-82CB-41F9-A394-14575576CC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40100" y="762871"/>
            <a:ext cx="5511800" cy="533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61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106438" y="111228"/>
            <a:ext cx="8175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 HÀNH, QUAN SÁT THÍ NGHIỆM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36164" y="634449"/>
          <a:ext cx="11516139" cy="60239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137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11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37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75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719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Cách</a:t>
                      </a:r>
                      <a:r>
                        <a:rPr lang="en-US" sz="28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tiến hành</a:t>
                      </a:r>
                      <a:endParaRPr lang="en-US" sz="28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Hiện</a:t>
                      </a:r>
                      <a:r>
                        <a:rPr lang="en-US" sz="28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tượng</a:t>
                      </a:r>
                      <a:endParaRPr lang="en-US" sz="28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Giải</a:t>
                      </a:r>
                      <a:r>
                        <a:rPr lang="en-US" sz="28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thích</a:t>
                      </a:r>
                      <a:endParaRPr lang="en-US" sz="28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Kết</a:t>
                      </a:r>
                      <a:r>
                        <a:rPr lang="en-US" sz="28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luận</a:t>
                      </a:r>
                      <a:endParaRPr lang="en-US" sz="28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6426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</a:rPr>
                        <a:t>-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</a:rPr>
                        <a:t>Bước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</a:rPr>
                        <a:t> 1: 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   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Lấy</a:t>
                      </a:r>
                      <a:r>
                        <a:rPr lang="en-US" sz="2400" b="1" kern="1200" baseline="0" dirty="0">
                          <a:solidFill>
                            <a:srgbClr val="0000FF"/>
                          </a:solidFill>
                          <a:effectLst/>
                        </a:rPr>
                        <a:t> 5 gam </a:t>
                      </a:r>
                      <a:r>
                        <a:rPr lang="en-US" sz="2400" b="1" kern="1200" baseline="0" dirty="0" err="1">
                          <a:solidFill>
                            <a:srgbClr val="0000FF"/>
                          </a:solidFill>
                          <a:effectLst/>
                        </a:rPr>
                        <a:t>photpho</a:t>
                      </a:r>
                      <a:r>
                        <a:rPr lang="en-US" sz="2400" b="1" kern="1200" baseline="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baseline="0" dirty="0" err="1">
                          <a:solidFill>
                            <a:srgbClr val="0000FF"/>
                          </a:solidFill>
                          <a:effectLst/>
                        </a:rPr>
                        <a:t>đỏ</a:t>
                      </a:r>
                      <a:r>
                        <a:rPr lang="en-US" sz="2400" b="1" kern="1200" baseline="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baseline="0" dirty="0" err="1">
                          <a:solidFill>
                            <a:srgbClr val="0000FF"/>
                          </a:solidFill>
                          <a:effectLst/>
                        </a:rPr>
                        <a:t>sau</a:t>
                      </a:r>
                      <a:r>
                        <a:rPr lang="en-US" sz="2400" b="1" kern="1200" baseline="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baseline="0" dirty="0" err="1">
                          <a:solidFill>
                            <a:srgbClr val="0000FF"/>
                          </a:solidFill>
                          <a:effectLst/>
                        </a:rPr>
                        <a:t>đó</a:t>
                      </a:r>
                      <a:r>
                        <a:rPr lang="en-US" sz="2400" b="1" kern="1200" baseline="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baseline="0" dirty="0" err="1">
                          <a:solidFill>
                            <a:srgbClr val="0000FF"/>
                          </a:solidFill>
                          <a:effectLst/>
                        </a:rPr>
                        <a:t>đ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ốt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trong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muôi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sắt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trên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ngọn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lửa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đèn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cồn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cho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photpho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cháy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en-US" sz="1800" dirty="0"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1983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</a:rPr>
                        <a:t>Bước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</a:rPr>
                        <a:t> 2: 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  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Đặt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muôi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photpho</a:t>
                      </a:r>
                      <a:r>
                        <a:rPr lang="en-US" sz="2400" b="1" kern="1200" baseline="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đang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cháy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vào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ống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đong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hình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trụ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đặt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trong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chậu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nước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màu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. Quan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sát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.</a:t>
                      </a:r>
                      <a:endParaRPr lang="en-US" sz="2400" b="1" dirty="0">
                        <a:solidFill>
                          <a:srgbClr val="0000FF"/>
                        </a:solidFill>
                        <a:latin typeface="Time 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lang="en-US" sz="2400" b="1" dirty="0">
                        <a:solidFill>
                          <a:srgbClr val="0000FF"/>
                        </a:solidFill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1800" dirty="0"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299643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F111F3C-43DC-40D3-BAB6-0A6B49ED8001}"/>
              </a:ext>
            </a:extLst>
          </p:cNvPr>
          <p:cNvSpPr txBox="1"/>
          <p:nvPr/>
        </p:nvSpPr>
        <p:spPr>
          <a:xfrm>
            <a:off x="3451434" y="3530512"/>
            <a:ext cx="26445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lửa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tắt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khói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tan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992F32-4619-4863-836D-08BE99AAA23A}"/>
              </a:ext>
            </a:extLst>
          </p:cNvPr>
          <p:cNvSpPr txBox="1"/>
          <p:nvPr/>
        </p:nvSpPr>
        <p:spPr>
          <a:xfrm>
            <a:off x="3549667" y="5067190"/>
            <a:ext cx="26445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dâng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khoảng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1/5.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61C788-1867-4C81-9744-7924FC323AF1}"/>
              </a:ext>
            </a:extLst>
          </p:cNvPr>
          <p:cNvSpPr txBox="1"/>
          <p:nvPr/>
        </p:nvSpPr>
        <p:spPr>
          <a:xfrm>
            <a:off x="6402042" y="3795181"/>
            <a:ext cx="3352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Do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oxi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giảm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dâng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chỗ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ứng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oxi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61B643-A251-4F32-BF45-A82BA2A90180}"/>
              </a:ext>
            </a:extLst>
          </p:cNvPr>
          <p:cNvSpPr txBox="1"/>
          <p:nvPr/>
        </p:nvSpPr>
        <p:spPr>
          <a:xfrm>
            <a:off x="3476626" y="1650106"/>
            <a:ext cx="26193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Phopho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cháy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trắng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A06D16-E0D6-4DEA-B038-BFC354011863}"/>
              </a:ext>
            </a:extLst>
          </p:cNvPr>
          <p:cNvSpPr txBox="1"/>
          <p:nvPr/>
        </p:nvSpPr>
        <p:spPr>
          <a:xfrm>
            <a:off x="6306792" y="1120676"/>
            <a:ext cx="3352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Do P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dụng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oxi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khói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diphotpho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pentaoxit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(P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4P 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+ 5O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 3" panose="05040102010807070707" pitchFamily="18" charset="2"/>
              </a:rPr>
              <a:t> P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 3" panose="05040102010807070707" pitchFamily="18" charset="2"/>
              </a:rPr>
              <a:t>2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 3" panose="05040102010807070707" pitchFamily="18" charset="2"/>
              </a:rPr>
              <a:t>O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 3" panose="05040102010807070707" pitchFamily="18" charset="2"/>
              </a:rPr>
              <a:t>5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43E534-6D30-45E7-A49D-5CCC679F8BCE}"/>
              </a:ext>
            </a:extLst>
          </p:cNvPr>
          <p:cNvSpPr txBox="1"/>
          <p:nvPr/>
        </p:nvSpPr>
        <p:spPr>
          <a:xfrm>
            <a:off x="9860238" y="2446684"/>
            <a:ext cx="20174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Oxi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chiếm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khoảng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1/5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khí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11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144025" y="154245"/>
            <a:ext cx="7923649" cy="615097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TN: </a:t>
            </a:r>
            <a:r>
              <a:rPr lang="en-US" sz="24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cacbonic</a:t>
            </a:r>
            <a:r>
              <a:rPr lang="en-US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24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3961" y="335120"/>
            <a:ext cx="4278038" cy="32051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082" y="857250"/>
            <a:ext cx="7614772" cy="4909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</a:rPr>
              <a:t>Các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</a:rPr>
              <a:t>nhóm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</a:rPr>
              <a:t>hãy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</a:rPr>
              <a:t>quan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</a:rPr>
              <a:t>sát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</a:rPr>
              <a:t>nêu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</a:rPr>
              <a:t>hiện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</a:rPr>
              <a:t>tượng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</a:rPr>
              <a:t>và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</a:rPr>
              <a:t>giải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</a:rPr>
              <a:t>thích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</a:rPr>
              <a:t>nguyên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</a:rPr>
              <a:t>nhân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</a:rPr>
              <a:t> 2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</a:rPr>
              <a:t>thí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</a:rPr>
              <a:t>nghiệm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</a:rPr>
              <a:t>sau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</a:rPr>
              <a:t>đây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3200" b="1" u="sng" dirty="0">
                <a:solidFill>
                  <a:srgbClr val="0000FF"/>
                </a:solidFill>
              </a:rPr>
              <a:t>*TN3</a:t>
            </a:r>
            <a:r>
              <a:rPr lang="en-US" sz="3200" b="1" dirty="0">
                <a:solidFill>
                  <a:srgbClr val="0000FF"/>
                </a:solidFill>
              </a:rPr>
              <a:t>: </a:t>
            </a:r>
            <a:r>
              <a:rPr lang="en-US" sz="3200" b="1" dirty="0">
                <a:solidFill>
                  <a:srgbClr val="0000FF"/>
                </a:solidFill>
                <a:latin typeface="Time s New Roman"/>
                <a:cs typeface="Times New Roman" panose="02020603050405020304" pitchFamily="18" charset="0"/>
              </a:rPr>
              <a:t>D</a:t>
            </a:r>
            <a:r>
              <a:rPr lang="en-US" sz="3200" b="1" dirty="0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ung </a:t>
            </a:r>
            <a:r>
              <a:rPr lang="en-US" sz="3200" b="1" dirty="0" err="1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3200" b="1" dirty="0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Ca</a:t>
            </a:r>
            <a:r>
              <a:rPr lang="en-US" sz="3200" b="1" dirty="0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(OH)</a:t>
            </a:r>
            <a:r>
              <a:rPr lang="en-US" sz="3200" b="1" baseline="-25000" dirty="0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i="1" dirty="0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b="1" i="1" dirty="0" err="1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b="1" i="1" dirty="0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vôi</a:t>
            </a:r>
            <a:r>
              <a:rPr lang="en-US" sz="3200" b="1" i="1" dirty="0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200" b="1" dirty="0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lang="en-US" sz="3200" b="1" dirty="0" err="1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nút</a:t>
            </a:r>
            <a:r>
              <a:rPr lang="en-US" sz="3200" b="1" dirty="0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su</a:t>
            </a:r>
            <a:r>
              <a:rPr lang="en-US" sz="3200" b="1" dirty="0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đậy</a:t>
            </a:r>
            <a:r>
              <a:rPr lang="en-US" sz="3200" b="1" dirty="0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kín</a:t>
            </a:r>
            <a:r>
              <a:rPr lang="en-US" sz="3200" b="1" dirty="0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cốc</a:t>
            </a:r>
            <a:r>
              <a:rPr lang="en-US" sz="3200" b="1" dirty="0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sz="3200" b="1" dirty="0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3200" b="1" dirty="0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miệng</a:t>
            </a:r>
            <a:r>
              <a:rPr lang="en-US" sz="3200" b="1" dirty="0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3200" b="1" dirty="0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 24h?</a:t>
            </a:r>
          </a:p>
          <a:p>
            <a:pPr algn="just">
              <a:lnSpc>
                <a:spcPct val="150000"/>
              </a:lnSpc>
            </a:pPr>
            <a:r>
              <a:rPr lang="en-US" sz="3200" b="1" u="sng" dirty="0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*TN4</a:t>
            </a:r>
            <a:r>
              <a:rPr lang="en-US" sz="3200" b="1" dirty="0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: Cho </a:t>
            </a:r>
            <a:r>
              <a:rPr lang="en-US" sz="3200" b="1" dirty="0" err="1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vài</a:t>
            </a:r>
            <a:r>
              <a:rPr lang="en-US" sz="3200" b="1" dirty="0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3200" b="1" dirty="0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cốc</a:t>
            </a:r>
            <a:r>
              <a:rPr lang="en-US" sz="3200" b="1" dirty="0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endParaRPr lang="en-US" sz="3200" b="1" dirty="0">
              <a:solidFill>
                <a:srgbClr val="0000FF"/>
              </a:solidFill>
              <a:latin typeface="Time s New Roman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3962" y="3716111"/>
            <a:ext cx="4278038" cy="305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7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00490" y="212004"/>
            <a:ext cx="9917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 QUẢ THỰC HÀNH, QUAN SÁT THÍ NGHIỆM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828221"/>
              </p:ext>
            </p:extLst>
          </p:nvPr>
        </p:nvGraphicFramePr>
        <p:xfrm>
          <a:off x="419099" y="829588"/>
          <a:ext cx="11382375" cy="5943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787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86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895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54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266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 s New Roman"/>
                        </a:rPr>
                        <a:t>Nội</a:t>
                      </a:r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 s New Roman"/>
                        </a:rPr>
                        <a:t> dung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 s New Roman"/>
                        </a:rPr>
                        <a:t>thí</a:t>
                      </a:r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 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 s New Roman"/>
                        </a:rPr>
                        <a:t>nghiệm</a:t>
                      </a:r>
                      <a:endParaRPr lang="en-US" sz="24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 s New Roman"/>
                        </a:rPr>
                        <a:t>Hiện</a:t>
                      </a:r>
                      <a:r>
                        <a:rPr lang="en-US" sz="24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 s New Roman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 s New Roman"/>
                        </a:rPr>
                        <a:t>tượng</a:t>
                      </a:r>
                      <a:endParaRPr lang="en-US" sz="24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 s New Roman"/>
                        </a:rPr>
                        <a:t>Giải</a:t>
                      </a:r>
                      <a:r>
                        <a:rPr lang="en-US" sz="24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 s New Roman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 s New Roman"/>
                        </a:rPr>
                        <a:t>thích</a:t>
                      </a:r>
                      <a:endParaRPr lang="en-US" sz="24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 s New Roman"/>
                        </a:rPr>
                        <a:t>Kết</a:t>
                      </a:r>
                      <a:r>
                        <a:rPr lang="en-US" sz="24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 s New Roman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 s New Roman"/>
                        </a:rPr>
                        <a:t>luận</a:t>
                      </a:r>
                      <a:endParaRPr lang="en-US" sz="24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422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800" b="1" dirty="0" smtClean="0">
                          <a:solidFill>
                            <a:srgbClr val="0033CC"/>
                          </a:solidFill>
                          <a:effectLst/>
                          <a:latin typeface="Time s New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Cho </a:t>
                      </a:r>
                      <a:r>
                        <a:rPr lang="en-US" sz="2800" b="1" dirty="0">
                          <a:solidFill>
                            <a:srgbClr val="0033CC"/>
                          </a:solidFill>
                          <a:effectLst/>
                          <a:latin typeface="Time s New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 ml dung </a:t>
                      </a:r>
                      <a:r>
                        <a:rPr lang="en-US" sz="2800" b="1" dirty="0" err="1">
                          <a:solidFill>
                            <a:srgbClr val="0033CC"/>
                          </a:solidFill>
                          <a:effectLst/>
                          <a:latin typeface="Time s New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800" b="1" dirty="0">
                          <a:solidFill>
                            <a:srgbClr val="0033CC"/>
                          </a:solidFill>
                          <a:effectLst/>
                          <a:latin typeface="Time s New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Ca(OH)</a:t>
                      </a:r>
                      <a:r>
                        <a:rPr lang="en-US" sz="2800" b="1" baseline="-25000" dirty="0">
                          <a:solidFill>
                            <a:srgbClr val="0033CC"/>
                          </a:solidFill>
                          <a:effectLst/>
                          <a:latin typeface="Time s New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 b="1" dirty="0">
                          <a:solidFill>
                            <a:srgbClr val="0033CC"/>
                          </a:solidFill>
                          <a:effectLst/>
                          <a:latin typeface="Time s New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vào </a:t>
                      </a:r>
                      <a:r>
                        <a:rPr lang="en-US" sz="2800" b="1" dirty="0" err="1">
                          <a:solidFill>
                            <a:srgbClr val="0033CC"/>
                          </a:solidFill>
                          <a:effectLst/>
                          <a:latin typeface="Time s New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800" b="1" dirty="0">
                          <a:solidFill>
                            <a:srgbClr val="0033CC"/>
                          </a:solidFill>
                          <a:effectLst/>
                          <a:latin typeface="Time s New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tam </a:t>
                      </a:r>
                      <a:r>
                        <a:rPr lang="en-US" sz="2800" b="1" dirty="0" err="1">
                          <a:solidFill>
                            <a:srgbClr val="0033CC"/>
                          </a:solidFill>
                          <a:effectLst/>
                          <a:latin typeface="Time s New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2800" b="1" dirty="0">
                          <a:solidFill>
                            <a:srgbClr val="0033CC"/>
                          </a:solidFill>
                          <a:effectLst/>
                          <a:latin typeface="Time s New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33CC"/>
                          </a:solidFill>
                          <a:effectLst/>
                          <a:latin typeface="Time s New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33CC"/>
                          </a:solidFill>
                          <a:effectLst/>
                          <a:latin typeface="Time s New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33CC"/>
                          </a:solidFill>
                          <a:effectLst/>
                          <a:latin typeface="Time s New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nút</a:t>
                      </a:r>
                      <a:r>
                        <a:rPr lang="en-US" sz="2800" b="1" dirty="0">
                          <a:solidFill>
                            <a:srgbClr val="0033CC"/>
                          </a:solidFill>
                          <a:effectLst/>
                          <a:latin typeface="Time s New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33CC"/>
                          </a:solidFill>
                          <a:effectLst/>
                          <a:latin typeface="Time s New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800" b="1" dirty="0">
                          <a:solidFill>
                            <a:srgbClr val="0033CC"/>
                          </a:solidFill>
                          <a:effectLst/>
                          <a:latin typeface="Time s New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33CC"/>
                          </a:solidFill>
                          <a:effectLst/>
                          <a:latin typeface="Time s New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</a:t>
                      </a:r>
                      <a:r>
                        <a:rPr lang="en-US" sz="2800" b="1" dirty="0">
                          <a:solidFill>
                            <a:srgbClr val="0033CC"/>
                          </a:solidFill>
                          <a:effectLst/>
                          <a:latin typeface="Time s New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33CC"/>
                          </a:solidFill>
                          <a:effectLst/>
                          <a:latin typeface="Time s New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đậy</a:t>
                      </a:r>
                      <a:r>
                        <a:rPr lang="en-US" sz="2800" b="1" dirty="0">
                          <a:solidFill>
                            <a:srgbClr val="0033CC"/>
                          </a:solidFill>
                          <a:effectLst/>
                          <a:latin typeface="Time s New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33CC"/>
                          </a:solidFill>
                          <a:effectLst/>
                          <a:latin typeface="Time s New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kín</a:t>
                      </a:r>
                      <a:r>
                        <a:rPr lang="en-US" sz="2800" b="1" dirty="0" smtClean="0">
                          <a:solidFill>
                            <a:srgbClr val="0033CC"/>
                          </a:solidFill>
                          <a:effectLst/>
                          <a:latin typeface="Time s New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endParaRPr lang="en-US" sz="2800" b="1" dirty="0">
                        <a:solidFill>
                          <a:srgbClr val="0033CC"/>
                        </a:solidFill>
                        <a:effectLst/>
                        <a:latin typeface="Time s New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33CC"/>
                          </a:solidFill>
                          <a:effectLst/>
                          <a:latin typeface="Time s New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Cho 200 ml dung </a:t>
                      </a:r>
                      <a:r>
                        <a:rPr lang="en-US" sz="2800" b="1" dirty="0" err="1">
                          <a:solidFill>
                            <a:srgbClr val="0033CC"/>
                          </a:solidFill>
                          <a:effectLst/>
                          <a:latin typeface="Time s New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800" b="1" dirty="0">
                          <a:solidFill>
                            <a:srgbClr val="0033CC"/>
                          </a:solidFill>
                          <a:effectLst/>
                          <a:latin typeface="Time s New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33CC"/>
                          </a:solidFill>
                          <a:effectLst/>
                          <a:latin typeface="Time s New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b="1" dirty="0">
                          <a:solidFill>
                            <a:srgbClr val="0033CC"/>
                          </a:solidFill>
                          <a:effectLst/>
                          <a:latin typeface="Time s New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33CC"/>
                          </a:solidFill>
                          <a:effectLst/>
                          <a:latin typeface="Time s New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vôi</a:t>
                      </a:r>
                      <a:r>
                        <a:rPr lang="en-US" sz="2800" b="1" dirty="0">
                          <a:solidFill>
                            <a:srgbClr val="0033CC"/>
                          </a:solidFill>
                          <a:effectLst/>
                          <a:latin typeface="Time s New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33CC"/>
                          </a:solidFill>
                          <a:effectLst/>
                          <a:latin typeface="Time s New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dirty="0">
                          <a:solidFill>
                            <a:srgbClr val="0033CC"/>
                          </a:solidFill>
                          <a:effectLst/>
                          <a:latin typeface="Time s New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33CC"/>
                          </a:solidFill>
                          <a:effectLst/>
                          <a:latin typeface="Time s New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b="1" dirty="0">
                          <a:solidFill>
                            <a:srgbClr val="0033CC"/>
                          </a:solidFill>
                          <a:effectLst/>
                          <a:latin typeface="Time s New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33CC"/>
                          </a:solidFill>
                          <a:effectLst/>
                          <a:latin typeface="Time s New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cốc</a:t>
                      </a:r>
                      <a:r>
                        <a:rPr lang="en-US" sz="2800" b="1" dirty="0">
                          <a:solidFill>
                            <a:srgbClr val="0033CC"/>
                          </a:solidFill>
                          <a:effectLst/>
                          <a:latin typeface="Time s New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33CC"/>
                          </a:solidFill>
                          <a:effectLst/>
                          <a:latin typeface="Time s New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thủy</a:t>
                      </a:r>
                      <a:r>
                        <a:rPr lang="en-US" sz="2800" b="1" dirty="0">
                          <a:solidFill>
                            <a:srgbClr val="0033CC"/>
                          </a:solidFill>
                          <a:effectLst/>
                          <a:latin typeface="Time s New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33CC"/>
                          </a:solidFill>
                          <a:effectLst/>
                          <a:latin typeface="Time s New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800" b="1" dirty="0">
                          <a:solidFill>
                            <a:srgbClr val="0033CC"/>
                          </a:solidFill>
                          <a:effectLst/>
                          <a:latin typeface="Time s New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33CC"/>
                          </a:solidFill>
                          <a:effectLst/>
                          <a:latin typeface="Time s New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miệng</a:t>
                      </a:r>
                      <a:r>
                        <a:rPr lang="en-US" sz="2800" b="1" dirty="0">
                          <a:solidFill>
                            <a:srgbClr val="0033CC"/>
                          </a:solidFill>
                          <a:effectLst/>
                          <a:latin typeface="Time s New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33CC"/>
                          </a:solidFill>
                          <a:effectLst/>
                          <a:latin typeface="Time s New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800" b="1" dirty="0">
                          <a:solidFill>
                            <a:srgbClr val="0033CC"/>
                          </a:solidFill>
                          <a:effectLst/>
                          <a:latin typeface="Time s New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33CC"/>
                          </a:solidFill>
                          <a:effectLst/>
                          <a:latin typeface="Time s New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Sau 1 </a:t>
                      </a:r>
                      <a:r>
                        <a:rPr lang="en-US" sz="2800" b="1" dirty="0" err="1">
                          <a:solidFill>
                            <a:srgbClr val="0033CC"/>
                          </a:solidFill>
                          <a:effectLst/>
                          <a:latin typeface="Time s New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800" b="1" dirty="0">
                          <a:solidFill>
                            <a:srgbClr val="0033CC"/>
                          </a:solidFill>
                          <a:effectLst/>
                          <a:latin typeface="Time s New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417731" y="1698181"/>
            <a:ext cx="28687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800080"/>
                </a:solidFill>
                <a:latin typeface="Time s New Roman"/>
              </a:rPr>
              <a:t>Không</a:t>
            </a:r>
            <a:r>
              <a:rPr lang="en-US" sz="3200" b="1" dirty="0">
                <a:solidFill>
                  <a:srgbClr val="800080"/>
                </a:solidFill>
                <a:latin typeface="Time s New Roman"/>
              </a:rPr>
              <a:t> </a:t>
            </a:r>
            <a:r>
              <a:rPr lang="en-US" sz="3200" b="1" dirty="0" err="1">
                <a:solidFill>
                  <a:srgbClr val="800080"/>
                </a:solidFill>
                <a:latin typeface="Time s New Roman"/>
              </a:rPr>
              <a:t>có</a:t>
            </a:r>
            <a:r>
              <a:rPr lang="en-US" sz="3200" b="1" dirty="0">
                <a:solidFill>
                  <a:srgbClr val="800080"/>
                </a:solidFill>
                <a:latin typeface="Time s New Roman"/>
              </a:rPr>
              <a:t> </a:t>
            </a:r>
            <a:r>
              <a:rPr lang="en-US" sz="3200" b="1" dirty="0" err="1">
                <a:solidFill>
                  <a:srgbClr val="800080"/>
                </a:solidFill>
                <a:latin typeface="Time s New Roman"/>
              </a:rPr>
              <a:t>hiện</a:t>
            </a:r>
            <a:r>
              <a:rPr lang="vi-VN" sz="3200" b="1" dirty="0">
                <a:solidFill>
                  <a:srgbClr val="800080"/>
                </a:solidFill>
                <a:latin typeface="Time s New Roman"/>
              </a:rPr>
              <a:t> tượng</a:t>
            </a:r>
            <a:r>
              <a:rPr lang="en-US" sz="3200" b="1" dirty="0">
                <a:solidFill>
                  <a:srgbClr val="800080"/>
                </a:solidFill>
                <a:latin typeface="Time s New Roman"/>
              </a:rPr>
              <a:t> ở </a:t>
            </a:r>
            <a:endParaRPr lang="vi-VN" sz="3200" b="1" dirty="0">
              <a:solidFill>
                <a:srgbClr val="800080"/>
              </a:solidFill>
              <a:latin typeface="Time s New Roman"/>
            </a:endParaRPr>
          </a:p>
          <a:p>
            <a:pPr algn="ctr"/>
            <a:r>
              <a:rPr lang="en-US" sz="3200" b="1" dirty="0" err="1">
                <a:solidFill>
                  <a:srgbClr val="800080"/>
                </a:solidFill>
                <a:latin typeface="Time s New Roman"/>
              </a:rPr>
              <a:t>bình</a:t>
            </a:r>
            <a:r>
              <a:rPr lang="en-US" sz="3200" b="1" dirty="0">
                <a:solidFill>
                  <a:srgbClr val="800080"/>
                </a:solidFill>
                <a:latin typeface="Time s New Roman"/>
              </a:rPr>
              <a:t> tam </a:t>
            </a:r>
            <a:r>
              <a:rPr lang="en-US" sz="3200" b="1" dirty="0" err="1">
                <a:solidFill>
                  <a:srgbClr val="800080"/>
                </a:solidFill>
                <a:latin typeface="Time s New Roman"/>
              </a:rPr>
              <a:t>giác</a:t>
            </a:r>
            <a:endParaRPr lang="en-US" sz="3200" b="1" dirty="0">
              <a:solidFill>
                <a:srgbClr val="800080"/>
              </a:solidFill>
              <a:latin typeface="Time 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2747" y="4433802"/>
            <a:ext cx="24860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800080"/>
                </a:solidFill>
              </a:rPr>
              <a:t>Có</a:t>
            </a:r>
            <a:r>
              <a:rPr lang="en-US" sz="3200" b="1" dirty="0">
                <a:solidFill>
                  <a:srgbClr val="800080"/>
                </a:solidFill>
              </a:rPr>
              <a:t> </a:t>
            </a:r>
            <a:r>
              <a:rPr lang="en-US" sz="3200" b="1" dirty="0" err="1">
                <a:solidFill>
                  <a:srgbClr val="800080"/>
                </a:solidFill>
              </a:rPr>
              <a:t>váng</a:t>
            </a:r>
            <a:r>
              <a:rPr lang="en-US" sz="3200" b="1" dirty="0">
                <a:solidFill>
                  <a:srgbClr val="800080"/>
                </a:solidFill>
              </a:rPr>
              <a:t> </a:t>
            </a:r>
            <a:r>
              <a:rPr lang="en-US" sz="3200" b="1" dirty="0" err="1">
                <a:solidFill>
                  <a:srgbClr val="800080"/>
                </a:solidFill>
              </a:rPr>
              <a:t>trắng</a:t>
            </a:r>
            <a:r>
              <a:rPr lang="en-US" sz="3200" b="1" dirty="0">
                <a:solidFill>
                  <a:srgbClr val="800080"/>
                </a:solidFill>
              </a:rPr>
              <a:t> </a:t>
            </a:r>
            <a:r>
              <a:rPr lang="en-US" sz="3200" b="1" dirty="0" err="1">
                <a:solidFill>
                  <a:srgbClr val="800080"/>
                </a:solidFill>
              </a:rPr>
              <a:t>nổi</a:t>
            </a:r>
            <a:r>
              <a:rPr lang="en-US" sz="3200" b="1" dirty="0">
                <a:solidFill>
                  <a:srgbClr val="800080"/>
                </a:solidFill>
              </a:rPr>
              <a:t> </a:t>
            </a:r>
            <a:r>
              <a:rPr lang="en-US" sz="3200" b="1" dirty="0" err="1">
                <a:solidFill>
                  <a:srgbClr val="800080"/>
                </a:solidFill>
              </a:rPr>
              <a:t>trên</a:t>
            </a:r>
            <a:r>
              <a:rPr lang="en-US" sz="3200" b="1" dirty="0">
                <a:solidFill>
                  <a:srgbClr val="800080"/>
                </a:solidFill>
              </a:rPr>
              <a:t> </a:t>
            </a:r>
            <a:r>
              <a:rPr lang="en-US" sz="3200" b="1" dirty="0" err="1">
                <a:solidFill>
                  <a:srgbClr val="800080"/>
                </a:solidFill>
              </a:rPr>
              <a:t>bề</a:t>
            </a:r>
            <a:r>
              <a:rPr lang="en-US" sz="3200" b="1" dirty="0">
                <a:solidFill>
                  <a:srgbClr val="800080"/>
                </a:solidFill>
              </a:rPr>
              <a:t> </a:t>
            </a:r>
            <a:r>
              <a:rPr lang="en-US" sz="3200" b="1" dirty="0" err="1">
                <a:solidFill>
                  <a:srgbClr val="800080"/>
                </a:solidFill>
              </a:rPr>
              <a:t>mặt</a:t>
            </a:r>
            <a:r>
              <a:rPr lang="en-US" sz="3200" b="1" dirty="0">
                <a:solidFill>
                  <a:srgbClr val="800080"/>
                </a:solidFill>
              </a:rPr>
              <a:t> </a:t>
            </a:r>
            <a:r>
              <a:rPr lang="en-US" sz="3200" b="1" dirty="0" err="1">
                <a:solidFill>
                  <a:srgbClr val="800080"/>
                </a:solidFill>
              </a:rPr>
              <a:t>cốc</a:t>
            </a:r>
            <a:r>
              <a:rPr lang="en-US" sz="3200" b="1" dirty="0">
                <a:solidFill>
                  <a:srgbClr val="800080"/>
                </a:solidFill>
              </a:rPr>
              <a:t> </a:t>
            </a:r>
            <a:r>
              <a:rPr lang="en-US" sz="3200" b="1" dirty="0" err="1">
                <a:solidFill>
                  <a:srgbClr val="800080"/>
                </a:solidFill>
              </a:rPr>
              <a:t>thủy</a:t>
            </a:r>
            <a:r>
              <a:rPr lang="en-US" sz="3200" b="1" dirty="0">
                <a:solidFill>
                  <a:srgbClr val="800080"/>
                </a:solidFill>
              </a:rPr>
              <a:t> </a:t>
            </a:r>
            <a:r>
              <a:rPr lang="en-US" sz="3200" b="1" dirty="0" err="1">
                <a:solidFill>
                  <a:srgbClr val="800080"/>
                </a:solidFill>
              </a:rPr>
              <a:t>tinh</a:t>
            </a:r>
            <a:endParaRPr lang="en-US" sz="3200" b="1" dirty="0">
              <a:solidFill>
                <a:srgbClr val="80008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24602" y="1507498"/>
            <a:ext cx="32315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800080"/>
                </a:solidFill>
              </a:rPr>
              <a:t>Ca</a:t>
            </a:r>
            <a:r>
              <a:rPr lang="en-US" sz="3200" b="1" dirty="0">
                <a:solidFill>
                  <a:srgbClr val="800080"/>
                </a:solidFill>
              </a:rPr>
              <a:t>(OH)</a:t>
            </a:r>
            <a:r>
              <a:rPr lang="en-US" sz="3200" b="1" baseline="-25000" dirty="0">
                <a:solidFill>
                  <a:srgbClr val="800080"/>
                </a:solidFill>
              </a:rPr>
              <a:t>2</a:t>
            </a:r>
            <a:r>
              <a:rPr lang="en-US" sz="3200" b="1" dirty="0">
                <a:solidFill>
                  <a:srgbClr val="800080"/>
                </a:solidFill>
              </a:rPr>
              <a:t> </a:t>
            </a:r>
            <a:r>
              <a:rPr lang="en-US" sz="3200" b="1" dirty="0" err="1">
                <a:solidFill>
                  <a:srgbClr val="800080"/>
                </a:solidFill>
              </a:rPr>
              <a:t>trong</a:t>
            </a:r>
            <a:r>
              <a:rPr lang="en-US" sz="3200" b="1" dirty="0">
                <a:solidFill>
                  <a:srgbClr val="800080"/>
                </a:solidFill>
              </a:rPr>
              <a:t> </a:t>
            </a:r>
            <a:r>
              <a:rPr lang="en-US" sz="3200" b="1" dirty="0" err="1">
                <a:solidFill>
                  <a:srgbClr val="800080"/>
                </a:solidFill>
              </a:rPr>
              <a:t>bình</a:t>
            </a:r>
            <a:r>
              <a:rPr lang="en-US" sz="3200" b="1" dirty="0">
                <a:solidFill>
                  <a:srgbClr val="800080"/>
                </a:solidFill>
              </a:rPr>
              <a:t> </a:t>
            </a:r>
            <a:r>
              <a:rPr lang="en-US" sz="3200" b="1" dirty="0" err="1">
                <a:solidFill>
                  <a:srgbClr val="800080"/>
                </a:solidFill>
              </a:rPr>
              <a:t>không</a:t>
            </a:r>
            <a:r>
              <a:rPr lang="en-US" sz="3200" b="1" dirty="0">
                <a:solidFill>
                  <a:srgbClr val="800080"/>
                </a:solidFill>
              </a:rPr>
              <a:t> </a:t>
            </a:r>
            <a:r>
              <a:rPr lang="en-US" sz="3200" b="1" dirty="0" err="1">
                <a:solidFill>
                  <a:srgbClr val="800080"/>
                </a:solidFill>
              </a:rPr>
              <a:t>tiếp</a:t>
            </a:r>
            <a:r>
              <a:rPr lang="en-US" sz="3200" b="1" dirty="0">
                <a:solidFill>
                  <a:srgbClr val="800080"/>
                </a:solidFill>
              </a:rPr>
              <a:t> </a:t>
            </a:r>
            <a:r>
              <a:rPr lang="en-US" sz="3200" b="1" dirty="0" err="1">
                <a:solidFill>
                  <a:srgbClr val="800080"/>
                </a:solidFill>
              </a:rPr>
              <a:t>xúc</a:t>
            </a:r>
            <a:r>
              <a:rPr lang="en-US" sz="3200" b="1" dirty="0">
                <a:solidFill>
                  <a:srgbClr val="800080"/>
                </a:solidFill>
              </a:rPr>
              <a:t> </a:t>
            </a:r>
            <a:r>
              <a:rPr lang="en-US" sz="3200" b="1" dirty="0" err="1">
                <a:solidFill>
                  <a:srgbClr val="800080"/>
                </a:solidFill>
              </a:rPr>
              <a:t>với</a:t>
            </a:r>
            <a:r>
              <a:rPr lang="en-US" sz="3200" b="1" dirty="0">
                <a:solidFill>
                  <a:srgbClr val="800080"/>
                </a:solidFill>
              </a:rPr>
              <a:t> </a:t>
            </a:r>
            <a:r>
              <a:rPr lang="en-US" sz="3200" b="1" dirty="0" err="1">
                <a:solidFill>
                  <a:srgbClr val="800080"/>
                </a:solidFill>
              </a:rPr>
              <a:t>không</a:t>
            </a:r>
            <a:r>
              <a:rPr lang="en-US" sz="3200" b="1" dirty="0">
                <a:solidFill>
                  <a:srgbClr val="800080"/>
                </a:solidFill>
              </a:rPr>
              <a:t> </a:t>
            </a:r>
            <a:r>
              <a:rPr lang="en-US" sz="3200" b="1" dirty="0" err="1">
                <a:solidFill>
                  <a:srgbClr val="800080"/>
                </a:solidFill>
              </a:rPr>
              <a:t>khí</a:t>
            </a:r>
            <a:endParaRPr lang="en-US" sz="3200" b="1" dirty="0">
              <a:solidFill>
                <a:srgbClr val="80008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4602" y="4019132"/>
            <a:ext cx="330597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800080"/>
                </a:solidFill>
              </a:rPr>
              <a:t>Ca</a:t>
            </a:r>
            <a:r>
              <a:rPr lang="en-US" sz="3200" b="1" dirty="0">
                <a:solidFill>
                  <a:srgbClr val="800080"/>
                </a:solidFill>
              </a:rPr>
              <a:t>(OH)</a:t>
            </a:r>
            <a:r>
              <a:rPr lang="en-US" sz="3200" b="1" baseline="-25000" dirty="0">
                <a:solidFill>
                  <a:srgbClr val="800080"/>
                </a:solidFill>
              </a:rPr>
              <a:t>2</a:t>
            </a:r>
            <a:r>
              <a:rPr lang="en-US" sz="3200" b="1" dirty="0">
                <a:solidFill>
                  <a:srgbClr val="800080"/>
                </a:solidFill>
              </a:rPr>
              <a:t> </a:t>
            </a:r>
            <a:r>
              <a:rPr lang="en-US" sz="3200" b="1" dirty="0" err="1">
                <a:solidFill>
                  <a:srgbClr val="800080"/>
                </a:solidFill>
              </a:rPr>
              <a:t>trong</a:t>
            </a:r>
            <a:r>
              <a:rPr lang="en-US" sz="3200" b="1" dirty="0">
                <a:solidFill>
                  <a:srgbClr val="800080"/>
                </a:solidFill>
              </a:rPr>
              <a:t> </a:t>
            </a:r>
            <a:r>
              <a:rPr lang="en-US" sz="3200" b="1" dirty="0" err="1">
                <a:solidFill>
                  <a:srgbClr val="800080"/>
                </a:solidFill>
              </a:rPr>
              <a:t>bình</a:t>
            </a:r>
            <a:r>
              <a:rPr lang="en-US" sz="3200" b="1" dirty="0">
                <a:solidFill>
                  <a:srgbClr val="800080"/>
                </a:solidFill>
              </a:rPr>
              <a:t> </a:t>
            </a:r>
            <a:r>
              <a:rPr lang="en-US" sz="3200" b="1" dirty="0" err="1">
                <a:solidFill>
                  <a:srgbClr val="800080"/>
                </a:solidFill>
              </a:rPr>
              <a:t>tiếp</a:t>
            </a:r>
            <a:r>
              <a:rPr lang="en-US" sz="3200" b="1" dirty="0">
                <a:solidFill>
                  <a:srgbClr val="800080"/>
                </a:solidFill>
              </a:rPr>
              <a:t> </a:t>
            </a:r>
            <a:r>
              <a:rPr lang="en-US" sz="3200" b="1" dirty="0" err="1">
                <a:solidFill>
                  <a:srgbClr val="800080"/>
                </a:solidFill>
              </a:rPr>
              <a:t>xúc</a:t>
            </a:r>
            <a:r>
              <a:rPr lang="en-US" sz="3200" b="1" dirty="0">
                <a:solidFill>
                  <a:srgbClr val="800080"/>
                </a:solidFill>
              </a:rPr>
              <a:t> </a:t>
            </a:r>
            <a:r>
              <a:rPr lang="en-US" sz="3200" b="1" dirty="0" err="1">
                <a:solidFill>
                  <a:srgbClr val="800080"/>
                </a:solidFill>
              </a:rPr>
              <a:t>với</a:t>
            </a:r>
            <a:r>
              <a:rPr lang="en-US" sz="3200" b="1" dirty="0">
                <a:solidFill>
                  <a:srgbClr val="800080"/>
                </a:solidFill>
              </a:rPr>
              <a:t> </a:t>
            </a:r>
            <a:r>
              <a:rPr lang="en-US" sz="3200" b="1" dirty="0" err="1">
                <a:solidFill>
                  <a:srgbClr val="800080"/>
                </a:solidFill>
              </a:rPr>
              <a:t>không</a:t>
            </a:r>
            <a:r>
              <a:rPr lang="en-US" sz="3200" b="1" dirty="0">
                <a:solidFill>
                  <a:srgbClr val="800080"/>
                </a:solidFill>
              </a:rPr>
              <a:t> </a:t>
            </a:r>
            <a:r>
              <a:rPr lang="en-US" sz="3200" b="1" dirty="0" err="1">
                <a:solidFill>
                  <a:srgbClr val="800080"/>
                </a:solidFill>
              </a:rPr>
              <a:t>khí</a:t>
            </a:r>
            <a:r>
              <a:rPr lang="en-US" sz="3200" b="1" dirty="0">
                <a:solidFill>
                  <a:srgbClr val="800080"/>
                </a:solidFill>
              </a:rPr>
              <a:t> </a:t>
            </a:r>
            <a:r>
              <a:rPr lang="en-US" sz="3200" b="1" dirty="0" err="1">
                <a:solidFill>
                  <a:srgbClr val="800080"/>
                </a:solidFill>
              </a:rPr>
              <a:t>tạo</a:t>
            </a:r>
            <a:r>
              <a:rPr lang="en-US" sz="3200" b="1" dirty="0">
                <a:solidFill>
                  <a:srgbClr val="800080"/>
                </a:solidFill>
              </a:rPr>
              <a:t> </a:t>
            </a:r>
            <a:r>
              <a:rPr lang="en-US" sz="3200" b="1" dirty="0" err="1">
                <a:solidFill>
                  <a:srgbClr val="800080"/>
                </a:solidFill>
              </a:rPr>
              <a:t>ra</a:t>
            </a:r>
            <a:r>
              <a:rPr lang="en-US" sz="3200" b="1" dirty="0">
                <a:solidFill>
                  <a:srgbClr val="800080"/>
                </a:solidFill>
              </a:rPr>
              <a:t> CaCO</a:t>
            </a:r>
            <a:r>
              <a:rPr lang="en-US" sz="3200" b="1" baseline="-25000" dirty="0">
                <a:solidFill>
                  <a:srgbClr val="800080"/>
                </a:solidFill>
              </a:rPr>
              <a:t>3</a:t>
            </a:r>
            <a:endParaRPr lang="en-US" sz="3200" b="1" dirty="0">
              <a:solidFill>
                <a:srgbClr val="800080"/>
              </a:solidFill>
            </a:endParaRPr>
          </a:p>
          <a:p>
            <a:r>
              <a:rPr lang="en-US" sz="2400" b="1" dirty="0" err="1">
                <a:solidFill>
                  <a:srgbClr val="800080"/>
                </a:solidFill>
              </a:rPr>
              <a:t>Ca</a:t>
            </a:r>
            <a:r>
              <a:rPr lang="en-US" sz="2400" b="1" dirty="0">
                <a:solidFill>
                  <a:srgbClr val="800080"/>
                </a:solidFill>
              </a:rPr>
              <a:t>(OH)</a:t>
            </a:r>
            <a:r>
              <a:rPr lang="en-US" sz="2400" b="1" baseline="-25000" dirty="0">
                <a:solidFill>
                  <a:srgbClr val="800080"/>
                </a:solidFill>
              </a:rPr>
              <a:t>2 </a:t>
            </a:r>
            <a:r>
              <a:rPr lang="en-US" sz="2400" b="1" dirty="0">
                <a:solidFill>
                  <a:srgbClr val="800080"/>
                </a:solidFill>
              </a:rPr>
              <a:t>+ CO</a:t>
            </a:r>
            <a:r>
              <a:rPr lang="en-US" sz="2400" b="1" baseline="-25000" dirty="0">
                <a:solidFill>
                  <a:srgbClr val="800080"/>
                </a:solidFill>
              </a:rPr>
              <a:t>2</a:t>
            </a:r>
            <a:r>
              <a:rPr lang="en-US" sz="2400" b="1" dirty="0">
                <a:solidFill>
                  <a:srgbClr val="800080"/>
                </a:solidFill>
              </a:rPr>
              <a:t> </a:t>
            </a:r>
            <a:r>
              <a:rPr lang="en-US" sz="2400" b="1" dirty="0">
                <a:solidFill>
                  <a:srgbClr val="800080"/>
                </a:solidFill>
                <a:sym typeface="Wingdings 3" panose="05040102010807070707" pitchFamily="18" charset="2"/>
              </a:rPr>
              <a:t> CaCO</a:t>
            </a:r>
            <a:r>
              <a:rPr lang="en-US" sz="2400" b="1" baseline="-25000" dirty="0">
                <a:solidFill>
                  <a:srgbClr val="800080"/>
                </a:solidFill>
                <a:sym typeface="Wingdings 3" panose="05040102010807070707" pitchFamily="18" charset="2"/>
              </a:rPr>
              <a:t>3</a:t>
            </a:r>
            <a:endParaRPr lang="en-US" sz="2400" b="1" dirty="0">
              <a:solidFill>
                <a:srgbClr val="80008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03035" y="2837049"/>
            <a:ext cx="19603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Trong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không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khí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có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CO</a:t>
            </a:r>
            <a:r>
              <a:rPr lang="en-US" sz="3200" b="1" baseline="-25000" dirty="0">
                <a:solidFill>
                  <a:schemeClr val="accent6">
                    <a:lumMod val="50000"/>
                  </a:schemeClr>
                </a:solidFill>
              </a:rPr>
              <a:t>2</a:t>
            </a:r>
            <a:endParaRPr lang="en-US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45550CB-56C1-4056-89ED-106977D0D25F}"/>
              </a:ext>
            </a:extLst>
          </p:cNvPr>
          <p:cNvCxnSpPr>
            <a:cxnSpLocks/>
          </p:cNvCxnSpPr>
          <p:nvPr/>
        </p:nvCxnSpPr>
        <p:spPr>
          <a:xfrm>
            <a:off x="503081" y="3914028"/>
            <a:ext cx="912749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306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00490" y="212004"/>
            <a:ext cx="9917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QUẢ THỰC HÀNH, QUAN SÁT THÍ NGHIỆM</a:t>
            </a:r>
            <a:endParaRPr lang="en-US" sz="2800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9295711"/>
              </p:ext>
            </p:extLst>
          </p:nvPr>
        </p:nvGraphicFramePr>
        <p:xfrm>
          <a:off x="404812" y="1031293"/>
          <a:ext cx="11382375" cy="490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787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86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895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54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6670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 s New Roman"/>
                        </a:rPr>
                        <a:t>Nội</a:t>
                      </a:r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 s New Roman"/>
                        </a:rPr>
                        <a:t> dung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 s New Roman"/>
                        </a:rPr>
                        <a:t>thí</a:t>
                      </a:r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 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 s New Roman"/>
                        </a:rPr>
                        <a:t>nghiệm</a:t>
                      </a:r>
                      <a:endParaRPr lang="en-US" sz="24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 s New Roman"/>
                        </a:rPr>
                        <a:t>Hiện</a:t>
                      </a:r>
                      <a:r>
                        <a:rPr lang="en-US" sz="24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 s New Roman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 s New Roman"/>
                        </a:rPr>
                        <a:t>tượng</a:t>
                      </a:r>
                      <a:endParaRPr lang="en-US" sz="24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 s New Roman"/>
                        </a:rPr>
                        <a:t>Giải</a:t>
                      </a:r>
                      <a:r>
                        <a:rPr lang="en-US" sz="24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 s New Roman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 s New Roman"/>
                        </a:rPr>
                        <a:t>thích</a:t>
                      </a:r>
                      <a:endParaRPr lang="en-US" sz="24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 s New Roman"/>
                        </a:rPr>
                        <a:t>Kết</a:t>
                      </a:r>
                      <a:r>
                        <a:rPr lang="en-US" sz="24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 s New Roman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 s New Roman"/>
                        </a:rPr>
                        <a:t>luận</a:t>
                      </a:r>
                      <a:endParaRPr lang="en-US" sz="24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673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vi-VN" sz="4000" b="1" dirty="0">
                        <a:solidFill>
                          <a:srgbClr val="0033CC"/>
                        </a:solidFill>
                        <a:effectLst/>
                        <a:latin typeface="Time s New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4000" b="1" dirty="0">
                          <a:solidFill>
                            <a:srgbClr val="0033CC"/>
                          </a:solidFill>
                          <a:effectLst/>
                          <a:latin typeface="Time s New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Cho </a:t>
                      </a:r>
                      <a:r>
                        <a:rPr lang="vi-VN" sz="4000" b="1" dirty="0">
                          <a:solidFill>
                            <a:srgbClr val="0033CC"/>
                          </a:solidFill>
                          <a:effectLst/>
                          <a:latin typeface="Time s New Roma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một vài viên nước đá vào cốc nước</a:t>
                      </a:r>
                      <a:endParaRPr lang="en-US" sz="4000" b="1" dirty="0">
                        <a:solidFill>
                          <a:srgbClr val="0033CC"/>
                        </a:solidFill>
                        <a:effectLst/>
                        <a:latin typeface="Time s New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800" b="1" dirty="0">
                        <a:solidFill>
                          <a:srgbClr val="0033CC"/>
                        </a:solidFill>
                        <a:effectLst/>
                        <a:latin typeface="Time s New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398864" y="2410113"/>
            <a:ext cx="28687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800080"/>
                </a:solidFill>
                <a:latin typeface="Time s New Roman"/>
              </a:rPr>
              <a:t>Xuất hiện các giọt nước li ti ngoài thành cốc</a:t>
            </a:r>
            <a:endParaRPr lang="en-US" sz="3200" b="1" dirty="0">
              <a:solidFill>
                <a:srgbClr val="800080"/>
              </a:solidFill>
              <a:latin typeface="Time 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67635" y="2034399"/>
            <a:ext cx="34309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800080"/>
                </a:solidFill>
              </a:rPr>
              <a:t>Do chênh lệch nhiệt độ trong và ngoài thành cốc, nên hơi nước gặp lạnh ngưng tụ bám vào thành cốc</a:t>
            </a:r>
            <a:endParaRPr lang="en-US" sz="2800" b="1" dirty="0">
              <a:solidFill>
                <a:srgbClr val="80008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62738" y="2163891"/>
            <a:ext cx="196033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Trong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không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khí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có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</a:rPr>
              <a:t>hơi nước</a:t>
            </a:r>
            <a:endParaRPr lang="en-US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55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49894363-bo-anh-da-lat-dep-mong-mo-trong-suong-mu-hinh-anh-6-1486305425-width650height43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21830">
            <a:off x="4143629" y="3415950"/>
            <a:ext cx="3916219" cy="31540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 descr="fi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2" y="3304052"/>
            <a:ext cx="3755583" cy="31562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Rounded Rectangle 4"/>
          <p:cNvSpPr/>
          <p:nvPr/>
        </p:nvSpPr>
        <p:spPr>
          <a:xfrm>
            <a:off x="1890790" y="1519849"/>
            <a:ext cx="8105775" cy="160020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Tx/>
              <a:buChar char="-"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Hiện tượng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mù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,….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Hiện tượng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nồm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ẩm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hia Sẻ] Cách xử lý nền nhà đổ mồ hôi Nhanh - Hiệu Quả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084">
            <a:off x="8134413" y="3512465"/>
            <a:ext cx="3724305" cy="25841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5EC3FB6-735E-4A0F-951A-6836A71044D0}"/>
              </a:ext>
            </a:extLst>
          </p:cNvPr>
          <p:cNvGrpSpPr/>
          <p:nvPr/>
        </p:nvGrpSpPr>
        <p:grpSpPr>
          <a:xfrm>
            <a:off x="422426" y="224934"/>
            <a:ext cx="11626699" cy="1165716"/>
            <a:chOff x="422426" y="224934"/>
            <a:chExt cx="11352716" cy="1082094"/>
          </a:xfrm>
          <a:solidFill>
            <a:schemeClr val="bg1"/>
          </a:solidFill>
        </p:grpSpPr>
        <p:pic>
          <p:nvPicPr>
            <p:cNvPr id="6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22426" y="224934"/>
              <a:ext cx="750760" cy="8382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EB3CC62-222D-46E6-B07E-B4B440BDEF52}"/>
                </a:ext>
              </a:extLst>
            </p:cNvPr>
            <p:cNvSpPr txBox="1"/>
            <p:nvPr/>
          </p:nvSpPr>
          <p:spPr>
            <a:xfrm>
              <a:off x="1331260" y="229810"/>
              <a:ext cx="10443882" cy="107721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rgbClr val="0000FF"/>
                  </a:solidFill>
                  <a:latin typeface="Time s New Roman"/>
                </a:rPr>
                <a:t>Ngoài thực tế có những hiện tượng tự nhiên nào cho chúng ta biết trong không khí có hơi nước?</a:t>
              </a:r>
              <a:endParaRPr lang="en-US" sz="3200" b="1" dirty="0">
                <a:solidFill>
                  <a:srgbClr val="0000FF"/>
                </a:solidFill>
                <a:latin typeface="Time 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093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4BF695-89F0-8608-C311-DCD0A2CD6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84E032F-776C-4AC6-81BD-A0C2371CF82F}"/>
              </a:ext>
            </a:extLst>
          </p:cNvPr>
          <p:cNvGrpSpPr/>
          <p:nvPr/>
        </p:nvGrpSpPr>
        <p:grpSpPr>
          <a:xfrm>
            <a:off x="0" y="-248574"/>
            <a:ext cx="12192000" cy="6982287"/>
            <a:chOff x="0" y="-124287"/>
            <a:chExt cx="12192000" cy="698228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E88B44E-E3E2-9C42-01AA-FD88222FD048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24287"/>
              <a:ext cx="12192000" cy="6982287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1346039-4899-46F5-ADE7-443F38EDE5B0}"/>
                </a:ext>
              </a:extLst>
            </p:cNvPr>
            <p:cNvSpPr/>
            <p:nvPr/>
          </p:nvSpPr>
          <p:spPr>
            <a:xfrm>
              <a:off x="8320319" y="2909074"/>
              <a:ext cx="3448050" cy="86393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35236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/>
          <a:srcRect l="4699" t="-87" b="10322"/>
          <a:stretch/>
        </p:blipFill>
        <p:spPr bwMode="auto">
          <a:xfrm>
            <a:off x="323851" y="295276"/>
            <a:ext cx="11566310" cy="5496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808484" y="5791822"/>
            <a:ext cx="5940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Tỉ</a:t>
            </a:r>
            <a:r>
              <a:rPr lang="en-US" sz="2400" b="1" dirty="0"/>
              <a:t> </a:t>
            </a:r>
            <a:r>
              <a:rPr lang="en-US" sz="2400" b="1" dirty="0" err="1"/>
              <a:t>lệ</a:t>
            </a:r>
            <a:r>
              <a:rPr lang="en-US" sz="2400" b="1" dirty="0"/>
              <a:t> </a:t>
            </a:r>
            <a:r>
              <a:rPr lang="en-US" sz="2400" b="1" dirty="0" err="1"/>
              <a:t>phần</a:t>
            </a:r>
            <a:r>
              <a:rPr lang="en-US" sz="2400" b="1" dirty="0"/>
              <a:t> </a:t>
            </a:r>
            <a:r>
              <a:rPr lang="en-US" sz="2400" b="1" dirty="0" err="1"/>
              <a:t>trăm</a:t>
            </a:r>
            <a:r>
              <a:rPr lang="en-US" sz="2400" b="1" dirty="0"/>
              <a:t> </a:t>
            </a:r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 </a:t>
            </a:r>
            <a:r>
              <a:rPr lang="en-US" sz="2400" b="1" dirty="0" err="1"/>
              <a:t>chất</a:t>
            </a:r>
            <a:r>
              <a:rPr lang="en-US" sz="2400" b="1" dirty="0"/>
              <a:t> </a:t>
            </a:r>
            <a:r>
              <a:rPr lang="en-US" sz="2400" b="1" dirty="0" err="1"/>
              <a:t>trong</a:t>
            </a:r>
            <a:r>
              <a:rPr lang="en-US" sz="2400" b="1" dirty="0"/>
              <a:t> </a:t>
            </a:r>
            <a:r>
              <a:rPr lang="en-US" sz="2400" b="1" dirty="0" err="1"/>
              <a:t>không</a:t>
            </a:r>
            <a:r>
              <a:rPr lang="en-US" sz="2400" b="1" dirty="0"/>
              <a:t> </a:t>
            </a:r>
            <a:r>
              <a:rPr lang="en-US" sz="2400" b="1" dirty="0" err="1"/>
              <a:t>khí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3284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65468" y="3642930"/>
            <a:ext cx="9204014" cy="2382837"/>
          </a:xfrm>
        </p:spPr>
        <p:txBody>
          <a:bodyPr>
            <a:norm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CHUẨN BỊ CỦA HỌC SINH VỀ</a:t>
            </a:r>
            <a:b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vệ không khí trong lành, tránh ô nhiễm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13 Nguyên Tắc Giúp Làm Việc Nhóm Hiệu Quả - Online Busines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B9BE50-C426-4BBC-B35E-C0CAF26A2E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"/>
          <a:stretch/>
        </p:blipFill>
        <p:spPr>
          <a:xfrm>
            <a:off x="2924175" y="160338"/>
            <a:ext cx="6343649" cy="348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73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56" y="1669227"/>
            <a:ext cx="10341736" cy="51287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5910" y="99568"/>
            <a:ext cx="11475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(OH)</a:t>
            </a:r>
            <a:r>
              <a:rPr lang="en-US" sz="3200" b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9635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 cách nhóm than củi cực nhanh và dễ cháy. (online-video-cutter.com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4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4"/>
          <p:cNvSpPr>
            <a:spLocks noChangeArrowheads="1"/>
          </p:cNvSpPr>
          <p:nvPr/>
        </p:nvSpPr>
        <p:spPr bwMode="auto">
          <a:xfrm>
            <a:off x="1083761" y="384238"/>
            <a:ext cx="9468394" cy="1159565"/>
          </a:xfrm>
          <a:prstGeom prst="cloudCallout">
            <a:avLst>
              <a:gd name="adj1" fmla="val 74199"/>
              <a:gd name="adj2" fmla="val 31546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084158" y="2003201"/>
            <a:ext cx="7467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2084158" y="2973776"/>
            <a:ext cx="7467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oxi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27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nimBg="1"/>
      <p:bldP spid="45061" grpId="0"/>
      <p:bldP spid="4506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1219182" y="550304"/>
            <a:ext cx="9342801" cy="2047122"/>
          </a:xfrm>
          <a:prstGeom prst="cloudCallout">
            <a:avLst>
              <a:gd name="adj1" fmla="val 74199"/>
              <a:gd name="adj2" fmla="val 31546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dập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914507" y="2813283"/>
            <a:ext cx="984638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dưới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914507" y="4044717"/>
            <a:ext cx="7467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ly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oxi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81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/>
          <a:srcRect l="63539" t="8845" r="4182" b="19048"/>
          <a:stretch/>
        </p:blipFill>
        <p:spPr bwMode="auto">
          <a:xfrm>
            <a:off x="477065" y="224075"/>
            <a:ext cx="5618935" cy="4644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/>
          <a:srcRect l="1795" t="52728" r="1266" b="1821"/>
          <a:stretch/>
        </p:blipFill>
        <p:spPr bwMode="auto">
          <a:xfrm>
            <a:off x="6354486" y="329505"/>
            <a:ext cx="5618934" cy="2432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354486" y="3906024"/>
            <a:ext cx="56189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dập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9AC850-F335-4B73-A795-3AD46D0E31AE}"/>
              </a:ext>
            </a:extLst>
          </p:cNvPr>
          <p:cNvSpPr txBox="1"/>
          <p:nvPr/>
        </p:nvSpPr>
        <p:spPr>
          <a:xfrm>
            <a:off x="1143000" y="4802029"/>
            <a:ext cx="3467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/>
              <a:t>Tam giác lửa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31864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76400"/>
            <a:ext cx="4495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5" descr="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600200"/>
            <a:ext cx="4648200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1955800" y="5638800"/>
            <a:ext cx="3073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Phun nước</a:t>
            </a:r>
          </a:p>
        </p:txBody>
      </p:sp>
      <p:sp>
        <p:nvSpPr>
          <p:cNvPr id="63495" name="Text Box 7"/>
          <p:cNvSpPr txBox="1">
            <a:spLocks noChangeArrowheads="1"/>
          </p:cNvSpPr>
          <p:nvPr/>
        </p:nvSpPr>
        <p:spPr bwMode="auto">
          <a:xfrm>
            <a:off x="5486400" y="5562601"/>
            <a:ext cx="5181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Phun khí cacbonic CO</a:t>
            </a:r>
            <a:r>
              <a:rPr lang="en-US" altLang="en-US" sz="3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270" name="AutoShape 8"/>
          <p:cNvSpPr>
            <a:spLocks noChangeArrowheads="1"/>
          </p:cNvSpPr>
          <p:nvPr/>
        </p:nvSpPr>
        <p:spPr bwMode="auto">
          <a:xfrm>
            <a:off x="2133600" y="152400"/>
            <a:ext cx="8229600" cy="1295400"/>
          </a:xfrm>
          <a:prstGeom prst="wedgeRoundRectCallout">
            <a:avLst>
              <a:gd name="adj1" fmla="val 50417"/>
              <a:gd name="adj2" fmla="val 18500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dập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74010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3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3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4" grpId="0"/>
      <p:bldP spid="6349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150201Huongmut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72204"/>
            <a:ext cx="3962400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1" name="Picture 5" descr="images796586_1_die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422" y="472204"/>
            <a:ext cx="5290457" cy="58186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2" name="Picture 8" descr="Dap lua bang chan uo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1"/>
          <a:stretch/>
        </p:blipFill>
        <p:spPr bwMode="auto">
          <a:xfrm>
            <a:off x="1828800" y="3547654"/>
            <a:ext cx="3962400" cy="2723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0" y="1651115"/>
            <a:ext cx="19145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7250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5"/>
          <p:cNvSpPr txBox="1">
            <a:spLocks noChangeArrowheads="1"/>
          </p:cNvSpPr>
          <p:nvPr/>
        </p:nvSpPr>
        <p:spPr bwMode="auto">
          <a:xfrm>
            <a:off x="1400174" y="547688"/>
            <a:ext cx="85278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thí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nghiệm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muốn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tắt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ngọn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lửa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đèn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cồn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sẽ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biện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Tại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biện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46090" name="Text Box 10"/>
          <p:cNvSpPr txBox="1">
            <a:spLocks noChangeArrowheads="1"/>
          </p:cNvSpPr>
          <p:nvPr/>
        </p:nvSpPr>
        <p:spPr bwMode="auto">
          <a:xfrm>
            <a:off x="1692184" y="2921468"/>
            <a:ext cx="7467600" cy="1593850"/>
          </a:xfrm>
          <a:prstGeom prst="rect">
            <a:avLst/>
          </a:prstGeom>
          <a:noFill/>
          <a:ln w="381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Lấy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nắp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đậy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ngọn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lửa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đèn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cồn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615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9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B8E7D60-604C-4C2E-ADA7-E09CBC2B7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059" y="531341"/>
            <a:ext cx="11024486" cy="1520523"/>
          </a:xfrm>
        </p:spPr>
        <p:txBody>
          <a:bodyPr/>
          <a:lstStyle/>
          <a:p>
            <a:pPr algn="just"/>
            <a:r>
              <a:rPr lang="vi-VN" sz="3200" dirty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Muốn dập tắt  ngọn lửa do xăng dầu cháy, người ta thường trùm vải dày hoặc phủ cát lên ngọn lửa, mà không dùng nước? Vì sao?</a:t>
            </a:r>
          </a:p>
        </p:txBody>
      </p:sp>
      <p:pic>
        <p:nvPicPr>
          <p:cNvPr id="8194" name="Picture 2" descr="Những cách chữa cháy xăng dầu hiệu quả – Trường Đại học Phòng cháy Chữa cháy">
            <a:extLst>
              <a:ext uri="{FF2B5EF4-FFF2-40B4-BE49-F238E27FC236}">
                <a16:creationId xmlns:a16="http://schemas.microsoft.com/office/drawing/2014/main" id="{F710A1A0-D5E4-46A0-A1C8-FEDEE8A4E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10" y="2051864"/>
            <a:ext cx="5383544" cy="404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Quy trình xử lý khi gặp đám cháy từ xăng dầu và hóa chất">
            <a:extLst>
              <a:ext uri="{FF2B5EF4-FFF2-40B4-BE49-F238E27FC236}">
                <a16:creationId xmlns:a16="http://schemas.microsoft.com/office/drawing/2014/main" id="{ACE119CC-23A9-4432-999E-682850311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302" y="2100335"/>
            <a:ext cx="5903982" cy="399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542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29867" y="276226"/>
            <a:ext cx="8765177" cy="1219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Hỏa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hoạn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 Theo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486400" y="1600200"/>
            <a:ext cx="6557554" cy="4953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gas mini,…</a:t>
            </a:r>
          </a:p>
          <a:p>
            <a:pPr algn="just"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gas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1593599856707_80ace562d8e137cd3a4e230c2b3a3ff4.jpg"/>
          <p:cNvPicPr>
            <a:picLocks noChangeAspect="1"/>
          </p:cNvPicPr>
          <p:nvPr/>
        </p:nvPicPr>
        <p:blipFill>
          <a:blip r:embed="rId2"/>
          <a:srcRect l="12727" r="12727" b="4444"/>
          <a:stretch>
            <a:fillRect/>
          </a:stretch>
        </p:blipFill>
        <p:spPr>
          <a:xfrm>
            <a:off x="100345" y="1755088"/>
            <a:ext cx="4801993" cy="503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49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DCF4E-EB98-41CF-A0AC-F99E13C34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EF78FF-465F-478A-A5C8-28D1D967E7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3D7F6F3-49B1-431D-9112-5D27CB0DFE32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11F9FFE-385F-442F-9739-3245C22F552F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DA9810B-E923-4E29-BE55-267CE41EB490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7F30F12-6E8A-460F-9655-30561FBB7584}"/>
              </a:ext>
            </a:extLst>
          </p:cNvPr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4F3961-349E-4DCE-9E7D-CD8D455CD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" y="415060"/>
            <a:ext cx="5800725" cy="43505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FB6CFE-E6D1-44A9-A5E1-8C3E7B22E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604" y="415060"/>
            <a:ext cx="5800726" cy="4350544"/>
          </a:xfrm>
          <a:prstGeom prst="rect">
            <a:avLst/>
          </a:prstGeom>
        </p:spPr>
      </p:pic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851A0539-A95D-4CD5-B801-3A56FD5D7874}"/>
              </a:ext>
            </a:extLst>
          </p:cNvPr>
          <p:cNvSpPr/>
          <p:nvPr/>
        </p:nvSpPr>
        <p:spPr>
          <a:xfrm>
            <a:off x="1955015" y="5329801"/>
            <a:ext cx="8765177" cy="1219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Tập huấn phòng cháy chữa cháy ở trường THCS Tả Thanh Oai</a:t>
            </a:r>
            <a:endParaRPr lang="en-US" sz="24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609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53121" y="440858"/>
            <a:ext cx="9933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40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40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  <a:r>
              <a:rPr lang="en-US" sz="40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40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úp</a:t>
            </a:r>
            <a:r>
              <a:rPr lang="en-US" sz="40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endParaRPr lang="en-US" sz="40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411" y="1605944"/>
            <a:ext cx="6347205" cy="488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591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65FD4F0-7688-BEF9-3834-400596624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en-US" sz="9600"/>
              <a:t>LUYỆN TẬP</a:t>
            </a:r>
            <a:endParaRPr lang="en-US" sz="9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DBE8E5-9DB8-0B89-375B-DF0A9613A6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C8B937-A29C-428F-8A18-EFE5CA6ED5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025" y="666750"/>
            <a:ext cx="3514725" cy="183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836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60729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TURN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1" action="ppaction://hlinksldjump"/>
          </p:cNvPr>
          <p:cNvSpPr/>
          <p:nvPr/>
        </p:nvSpPr>
        <p:spPr>
          <a:xfrm>
            <a:off x="3854396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52613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3D05E3E4-36B1-46CD-A6C1-12786EB8ABD0}"/>
              </a:ext>
            </a:extLst>
          </p:cNvPr>
          <p:cNvSpPr txBox="1">
            <a:spLocks/>
          </p:cNvSpPr>
          <p:nvPr/>
        </p:nvSpPr>
        <p:spPr>
          <a:xfrm>
            <a:off x="436748" y="26663"/>
            <a:ext cx="5181600" cy="21835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VÒNG QUAY MAY MẮN</a:t>
            </a:r>
            <a:endParaRPr lang="en-US" sz="72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23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0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1: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Thành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phần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theo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thể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tích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không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khí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993913" y="1949346"/>
                <a:ext cx="5023105" cy="770816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itchFamily="18" charset="0"/>
                  </a:rPr>
                  <a:t>A.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21 %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O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;78%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kumimoji="0" lang="en-US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; 1%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khí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khác</a:t>
                </a: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913" y="1949346"/>
                <a:ext cx="5023105" cy="770816"/>
              </a:xfrm>
              <a:prstGeom prst="rect">
                <a:avLst/>
              </a:prstGeom>
              <a:blipFill>
                <a:blip r:embed="rId12"/>
                <a:stretch>
                  <a:fillRect l="-1820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6130615" y="1953535"/>
                <a:ext cx="5228748" cy="770816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itchFamily="18" charset="0"/>
                  </a:rPr>
                  <a:t>B.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21 %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;78%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O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; 1%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khí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khác</a:t>
                </a: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0615" y="1953535"/>
                <a:ext cx="5228748" cy="770816"/>
              </a:xfrm>
              <a:prstGeom prst="rect">
                <a:avLst/>
              </a:prstGeom>
              <a:blipFill>
                <a:blip r:embed="rId13"/>
                <a:stretch>
                  <a:fillRect l="-1867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993913" y="2838518"/>
                <a:ext cx="5023105" cy="770816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21 %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khí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khác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;78%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kumimoji="0" lang="en-US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1%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O</m:t>
                        </m:r>
                      </m:e>
                      <m:sub>
                        <m:r>
                          <a:rPr kumimoji="0" lang="en-US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913" y="2838518"/>
                <a:ext cx="5023105" cy="770816"/>
              </a:xfrm>
              <a:prstGeom prst="rect">
                <a:avLst/>
              </a:prstGeom>
              <a:blipFill>
                <a:blip r:embed="rId14"/>
                <a:stretch>
                  <a:fillRect l="-1820" t="-2381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6130614" y="2842707"/>
                <a:ext cx="5228749" cy="770816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itchFamily="18" charset="0"/>
                  </a:rPr>
                  <a:t>D.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21 %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O</m:t>
                        </m:r>
                      </m:e>
                      <m:sub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;78%</m:t>
                    </m:r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c</m:t>
                    </m:r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á</m:t>
                    </m:r>
                    <m:r>
                      <m:rPr>
                        <m:sty m:val="p"/>
                      </m:rP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c</m:t>
                    </m:r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kh</m:t>
                    </m:r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í </m:t>
                    </m:r>
                    <m:r>
                      <m:rPr>
                        <m:sty m:val="p"/>
                      </m:rP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kh</m:t>
                    </m:r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á</m:t>
                    </m:r>
                    <m:r>
                      <m:rPr>
                        <m:sty m:val="p"/>
                      </m:rP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1%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a:rPr kumimoji="0" lang="en-US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0614" y="2842707"/>
                <a:ext cx="5228749" cy="770816"/>
              </a:xfrm>
              <a:prstGeom prst="rect">
                <a:avLst/>
              </a:prstGeom>
              <a:blipFill>
                <a:blip r:embed="rId15"/>
                <a:stretch>
                  <a:fillRect l="-1867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41457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38518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61427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9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8" y="6521824"/>
            <a:ext cx="172692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80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137435" y="432011"/>
            <a:ext cx="10299191" cy="125636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oxi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?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36" y="2207553"/>
            <a:ext cx="5184382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673865" y="224867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 quang hợp của cây xanh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36" y="3096725"/>
            <a:ext cx="5184382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than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673865" y="313784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 hô hấp của động vật.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2233028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3130089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921" y="3178616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921" y="2321630"/>
            <a:ext cx="804742" cy="64379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375425" y="6481483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Cloud 18">
            <a:hlinkClick r:id="rId15" action="ppaction://hlinksldjump"/>
            <a:extLst>
              <a:ext uri="{FF2B5EF4-FFF2-40B4-BE49-F238E27FC236}">
                <a16:creationId xmlns:a16="http://schemas.microsoft.com/office/drawing/2014/main" id="{8BA6A43D-9214-4519-8A1B-70E2955AA833}"/>
              </a:ext>
            </a:extLst>
          </p:cNvPr>
          <p:cNvSpPr/>
          <p:nvPr/>
        </p:nvSpPr>
        <p:spPr>
          <a:xfrm>
            <a:off x="4819894" y="4854899"/>
            <a:ext cx="2359211" cy="1104900"/>
          </a:xfrm>
          <a:prstGeom prst="cloud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/>
              <p:cNvSpPr/>
              <p:nvPr/>
            </p:nvSpPr>
            <p:spPr>
              <a:xfrm>
                <a:off x="832636" y="199869"/>
                <a:ext cx="10526728" cy="1604597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Câu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3: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Tính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xem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trong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</a:rPr>
                          <m:t>𝐦</m:t>
                        </m:r>
                      </m:e>
                      <m:sup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</a:rPr>
                          <m:t>𝟑</m:t>
                        </m:r>
                      </m:sup>
                    </m:sSup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không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khí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có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bao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nhiêu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lít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khí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Oxi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.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Biết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Oxi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chiếm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21 %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thể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tích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không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khí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.</a:t>
                </a: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636" y="199869"/>
                <a:ext cx="10526728" cy="1604597"/>
              </a:xfrm>
              <a:prstGeom prst="snip2Diag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/>
          <p:cNvSpPr/>
          <p:nvPr/>
        </p:nvSpPr>
        <p:spPr>
          <a:xfrm>
            <a:off x="821446" y="210914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210 lít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63137" y="21425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lít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21446" y="299831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200 lít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63137" y="303167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220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843107" y="2134618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923708" y="3031679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193" y="3072451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193" y="2183763"/>
            <a:ext cx="804742" cy="70719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361978" y="6521824"/>
            <a:ext cx="172692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Cloud 18">
            <a:hlinkClick r:id="rId16" action="ppaction://hlinksldjump"/>
            <a:extLst>
              <a:ext uri="{FF2B5EF4-FFF2-40B4-BE49-F238E27FC236}">
                <a16:creationId xmlns:a16="http://schemas.microsoft.com/office/drawing/2014/main" id="{BD3E567E-C977-4FEF-9B89-D10C0E6B93B3}"/>
              </a:ext>
            </a:extLst>
          </p:cNvPr>
          <p:cNvSpPr/>
          <p:nvPr/>
        </p:nvSpPr>
        <p:spPr>
          <a:xfrm>
            <a:off x="4716733" y="4735857"/>
            <a:ext cx="2359211" cy="1104900"/>
          </a:xfrm>
          <a:prstGeom prst="cloud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33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88643" y="310568"/>
            <a:ext cx="9962452" cy="1365185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Phương pháp nào để dập tắt lửa do xăng dầu?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 s New Roman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Quạt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673865" y="195108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Dùng nước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Phủ chăn bông hoặc vải dày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673865" y="284026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D. Dùng cồn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427" y="3009745"/>
            <a:ext cx="609343" cy="4874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921" y="2881033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071" y="2024047"/>
            <a:ext cx="732592" cy="64379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361978" y="6508377"/>
            <a:ext cx="172692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Cloud 18">
            <a:hlinkClick r:id="rId14" action="ppaction://hlinksldjump"/>
            <a:extLst>
              <a:ext uri="{FF2B5EF4-FFF2-40B4-BE49-F238E27FC236}">
                <a16:creationId xmlns:a16="http://schemas.microsoft.com/office/drawing/2014/main" id="{6E8E6360-A03E-4AAA-B056-145364C87941}"/>
              </a:ext>
            </a:extLst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49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66375" y="373896"/>
            <a:ext cx="11094321" cy="129762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5: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80133" y="205343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Chặt cây xây cầu cao tốc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Trồng cây xanh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80133" y="294260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C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Đổ chất thải chưa qua xử lí ra môi trường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nghiệp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209" y="2078912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867925" y="3392585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490" y="2855988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361978" y="6521824"/>
            <a:ext cx="172692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loud 18">
            <a:hlinkClick r:id="rId15" action="ppaction://hlinksldjump"/>
            <a:extLst>
              <a:ext uri="{FF2B5EF4-FFF2-40B4-BE49-F238E27FC236}">
                <a16:creationId xmlns:a16="http://schemas.microsoft.com/office/drawing/2014/main" id="{778C3427-84F8-4CC5-941E-C7841AEB016A}"/>
              </a:ext>
            </a:extLst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64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12149" y="373072"/>
            <a:ext cx="10526728" cy="123136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6: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gây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ô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nhiễm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khí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95608" y="208840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 động của các nhà máy , lò đốt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673865" y="206352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Đốt, phá rừng bừa bãi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95608" y="297757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phương tiện giao thông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673865" y="295270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D.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Cả  A, B ,C đều đúng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84" y="2113879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002" y="3041170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921" y="3025175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071" y="2136487"/>
            <a:ext cx="732592" cy="64379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361978" y="6562165"/>
            <a:ext cx="172692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Cloud 18">
            <a:hlinkClick r:id="rId14" action="ppaction://hlinksldjump"/>
            <a:extLst>
              <a:ext uri="{FF2B5EF4-FFF2-40B4-BE49-F238E27FC236}">
                <a16:creationId xmlns:a16="http://schemas.microsoft.com/office/drawing/2014/main" id="{7B90BB1A-3C13-4A74-91E6-EC49848C8D37}"/>
              </a:ext>
            </a:extLst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9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076139-1D9B-4B0D-923A-16284AFE102F}"/>
              </a:ext>
            </a:extLst>
          </p:cNvPr>
          <p:cNvSpPr/>
          <p:nvPr/>
        </p:nvSpPr>
        <p:spPr>
          <a:xfrm>
            <a:off x="2277098" y="1176922"/>
            <a:ext cx="73901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HƯỚNG DẪN VỀ NHÀ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9F8D10-24B5-4B20-877B-75948FA5DBB8}"/>
              </a:ext>
            </a:extLst>
          </p:cNvPr>
          <p:cNvSpPr/>
          <p:nvPr/>
        </p:nvSpPr>
        <p:spPr>
          <a:xfrm>
            <a:off x="1524623" y="2171611"/>
            <a:ext cx="977202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altLang="en-US" sz="3600" b="1" dirty="0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dirty="0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altLang="en-US" sz="3600" b="1" dirty="0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altLang="en-US" sz="3600" b="1" dirty="0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vi-VN" altLang="en-US" sz="3600" b="1" dirty="0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en-US" sz="3600" b="1" dirty="0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altLang="en-US" sz="3600" b="1" dirty="0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altLang="en-US" sz="3600" b="1" dirty="0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altLang="en-US" sz="3600" b="1" dirty="0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altLang="en-US" sz="3600" b="1" dirty="0" err="1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altLang="en-US" sz="3600" b="1" dirty="0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altLang="en-US" sz="3600" b="1" dirty="0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altLang="en-US" sz="3600" b="1" dirty="0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altLang="en-US" sz="3600" b="1" dirty="0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sz="3600" b="1" dirty="0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vi-VN" altLang="en-US" sz="3600" b="1" dirty="0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 đề</a:t>
            </a:r>
            <a:r>
              <a:rPr lang="en-US" altLang="en-US" sz="3600" b="1" dirty="0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oxi</a:t>
            </a:r>
            <a:r>
              <a:rPr lang="en-US" altLang="en-US" sz="3600" b="1" dirty="0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sz="3600" b="1" dirty="0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altLang="en-US" sz="3600" b="1" dirty="0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altLang="en-US" sz="3600" b="1" dirty="0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altLang="en-US" sz="3600" b="1" dirty="0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altLang="en-US" sz="3600" b="1" dirty="0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endParaRPr lang="en-US" altLang="en-US" sz="3600" b="1" dirty="0">
              <a:latin typeface="Time s New Roman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altLang="en-US" sz="3600" b="1" dirty="0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lang="en-US" altLang="en-US" sz="3600" b="1" dirty="0" err="1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 dirty="0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altLang="en-US" sz="3600" b="1" dirty="0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altLang="en-US" sz="3600" b="1" dirty="0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altLang="en-US" sz="3600" b="1" dirty="0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altLang="en-US" sz="3600" b="1" dirty="0">
                <a:latin typeface="Time s New Roman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3967273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0000"/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KẾT BÀI">
            <a:hlinkClick r:id="" action="ppaction://media"/>
            <a:extLst>
              <a:ext uri="{FF2B5EF4-FFF2-40B4-BE49-F238E27FC236}">
                <a16:creationId xmlns:a16="http://schemas.microsoft.com/office/drawing/2014/main" id="{222233C0-C67A-4A32-BDFA-667CFDAEB1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62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44876" y="374275"/>
            <a:ext cx="9933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úp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119079"/>
              </p:ext>
            </p:extLst>
          </p:nvPr>
        </p:nvGraphicFramePr>
        <p:xfrm>
          <a:off x="266863" y="1156301"/>
          <a:ext cx="1147508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75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00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006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6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431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 s New Roman"/>
                        </a:rPr>
                        <a:t>Cách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 s New Roman"/>
                        </a:rPr>
                        <a:t> tiến hành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 s New Roman"/>
                        </a:rPr>
                        <a:t>Hiện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 s New Roman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 s New Roman"/>
                        </a:rPr>
                        <a:t>tượng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 s New Roman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 s New Roman"/>
                        </a:rPr>
                        <a:t>quan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 s New Roman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 s New Roman"/>
                        </a:rPr>
                        <a:t>sát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 s New Roman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 s New Roman"/>
                        </a:rPr>
                        <a:t>được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 s New Roman"/>
                        </a:rPr>
                        <a:t>Giải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 s New Roman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 s New Roman"/>
                        </a:rPr>
                        <a:t>thích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 s New Roman"/>
                        </a:rPr>
                        <a:t>Kết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 s New Roman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 s New Roman"/>
                        </a:rPr>
                        <a:t>luận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5743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 s New Roman"/>
                        </a:rPr>
                        <a:t>Bước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Time s New Roman"/>
                        </a:rPr>
                        <a:t> 1: 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3200" b="1" baseline="0" dirty="0" err="1">
                          <a:solidFill>
                            <a:schemeClr val="tx1"/>
                          </a:solidFill>
                          <a:latin typeface="Time s New Roman"/>
                        </a:rPr>
                        <a:t>Đốt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Time s New Rom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chemeClr val="tx1"/>
                          </a:solidFill>
                          <a:latin typeface="Time s New Roman"/>
                        </a:rPr>
                        <a:t>nến</a:t>
                      </a:r>
                      <a:endParaRPr lang="en-US" sz="3200" b="1" baseline="0" dirty="0">
                        <a:solidFill>
                          <a:schemeClr val="tx1"/>
                        </a:solidFill>
                        <a:latin typeface="Time s New Roman"/>
                      </a:endParaRP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Time s New Roman"/>
                        </a:rPr>
                        <a:t>     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3200" b="1" baseline="0" dirty="0" err="1">
                          <a:solidFill>
                            <a:schemeClr val="tx1"/>
                          </a:solidFill>
                          <a:latin typeface="Time s New Roman"/>
                        </a:rPr>
                        <a:t>Bước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Time s New Roman"/>
                        </a:rPr>
                        <a:t> 2: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Time s New Rom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chemeClr val="tx1"/>
                          </a:solidFill>
                          <a:latin typeface="Time s New Roman"/>
                        </a:rPr>
                        <a:t>Úp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Time s New Rom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chemeClr val="tx1"/>
                          </a:solidFill>
                          <a:latin typeface="Time s New Roman"/>
                        </a:rPr>
                        <a:t>ngược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Time s New Rom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chemeClr val="tx1"/>
                          </a:solidFill>
                          <a:latin typeface="Time s New Roman"/>
                        </a:rPr>
                        <a:t>cốc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Time s New Rom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chemeClr val="tx1"/>
                          </a:solidFill>
                          <a:latin typeface="Time s New Roman"/>
                        </a:rPr>
                        <a:t>lên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Time s New Rom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chemeClr val="tx1"/>
                          </a:solidFill>
                          <a:latin typeface="Time s New Roman"/>
                        </a:rPr>
                        <a:t>ngọn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Time s New Rom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chemeClr val="tx1"/>
                          </a:solidFill>
                          <a:latin typeface="Time s New Roman"/>
                        </a:rPr>
                        <a:t>nến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Time s New Roman"/>
                        </a:rPr>
                        <a:t>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anose="020B0604020202020204" pitchFamily="34" charset="0"/>
                        <a:buNone/>
                      </a:pPr>
                      <a:endParaRPr lang="en-US" sz="2400" baseline="0" dirty="0">
                        <a:solidFill>
                          <a:schemeClr val="tx1"/>
                        </a:solidFill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anose="020B0604020202020204" pitchFamily="34" charset="0"/>
                        <a:buNone/>
                      </a:pP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 s New Roman"/>
                        </a:rPr>
                        <a:t> 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400" dirty="0">
                        <a:solidFill>
                          <a:schemeClr val="tx1"/>
                        </a:solidFill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0" name="Straight Connector 9"/>
          <p:cNvCxnSpPr>
            <a:cxnSpLocks/>
          </p:cNvCxnSpPr>
          <p:nvPr/>
        </p:nvCxnSpPr>
        <p:spPr>
          <a:xfrm>
            <a:off x="266863" y="3312400"/>
            <a:ext cx="9578473" cy="141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271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the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97280" y="1982450"/>
            <a:ext cx="999744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4400" b="1" kern="10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Trân trọng cảm ơn các thầy cô giáo</a:t>
            </a:r>
          </a:p>
          <a:p>
            <a:pPr algn="ctr">
              <a:defRPr/>
            </a:pPr>
            <a:r>
              <a:rPr lang="vi-VN" sz="4400" b="1" kern="10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cùng toàn thể các em học sinh</a:t>
            </a:r>
            <a:r>
              <a:rPr lang="en-US" sz="4400" b="1" kern="10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27081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44876" y="374275"/>
            <a:ext cx="9933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úp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66863" y="1156301"/>
          <a:ext cx="1147508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75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00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006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6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431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 s New Roman"/>
                        </a:rPr>
                        <a:t>Cách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 s New Roman"/>
                        </a:rPr>
                        <a:t> tiến hành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 s New Roman"/>
                        </a:rPr>
                        <a:t>Hiện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 s New Roman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 s New Roman"/>
                        </a:rPr>
                        <a:t>tượng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 s New Roman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 s New Roman"/>
                        </a:rPr>
                        <a:t>quan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 s New Roman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 s New Roman"/>
                        </a:rPr>
                        <a:t>sát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 s New Roman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 s New Roman"/>
                        </a:rPr>
                        <a:t>được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 s New Roman"/>
                        </a:rPr>
                        <a:t>Giải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 s New Roman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 s New Roman"/>
                        </a:rPr>
                        <a:t>thích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 s New Roman"/>
                        </a:rPr>
                        <a:t>Kết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 s New Roman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 s New Roman"/>
                        </a:rPr>
                        <a:t>luận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5743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 s New Roman"/>
                        </a:rPr>
                        <a:t>Bước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Time s New Roman"/>
                        </a:rPr>
                        <a:t> 1: 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3200" b="1" baseline="0" dirty="0" err="1">
                          <a:solidFill>
                            <a:schemeClr val="tx1"/>
                          </a:solidFill>
                          <a:latin typeface="Time s New Roman"/>
                        </a:rPr>
                        <a:t>Đốt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Time s New Rom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chemeClr val="tx1"/>
                          </a:solidFill>
                          <a:latin typeface="Time s New Roman"/>
                        </a:rPr>
                        <a:t>nến</a:t>
                      </a:r>
                      <a:endParaRPr lang="en-US" sz="3200" b="1" baseline="0" dirty="0">
                        <a:solidFill>
                          <a:schemeClr val="tx1"/>
                        </a:solidFill>
                        <a:latin typeface="Time s New Roman"/>
                      </a:endParaRP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Time s New Roman"/>
                        </a:rPr>
                        <a:t>     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3200" b="1" baseline="0" dirty="0" err="1">
                          <a:solidFill>
                            <a:schemeClr val="tx1"/>
                          </a:solidFill>
                          <a:latin typeface="Time s New Roman"/>
                        </a:rPr>
                        <a:t>Bước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Time s New Roman"/>
                        </a:rPr>
                        <a:t> 2: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Time s New Rom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chemeClr val="tx1"/>
                          </a:solidFill>
                          <a:latin typeface="Time s New Roman"/>
                        </a:rPr>
                        <a:t>Úp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Time s New Rom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chemeClr val="tx1"/>
                          </a:solidFill>
                          <a:latin typeface="Time s New Roman"/>
                        </a:rPr>
                        <a:t>ngược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Time s New Rom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chemeClr val="tx1"/>
                          </a:solidFill>
                          <a:latin typeface="Time s New Roman"/>
                        </a:rPr>
                        <a:t>cốc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Time s New Rom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chemeClr val="tx1"/>
                          </a:solidFill>
                          <a:latin typeface="Time s New Roman"/>
                        </a:rPr>
                        <a:t>lên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Time s New Rom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chemeClr val="tx1"/>
                          </a:solidFill>
                          <a:latin typeface="Time s New Roman"/>
                        </a:rPr>
                        <a:t>ngọn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Time s New Rom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chemeClr val="tx1"/>
                          </a:solidFill>
                          <a:latin typeface="Time s New Roman"/>
                        </a:rPr>
                        <a:t>nến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Time s New Roman"/>
                        </a:rPr>
                        <a:t>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anose="020B0604020202020204" pitchFamily="34" charset="0"/>
                        <a:buNone/>
                      </a:pPr>
                      <a:endParaRPr lang="en-US" sz="2400" baseline="0" dirty="0">
                        <a:solidFill>
                          <a:schemeClr val="tx1"/>
                        </a:solidFill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anose="020B0604020202020204" pitchFamily="34" charset="0"/>
                        <a:buNone/>
                      </a:pP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 s New Roman"/>
                        </a:rPr>
                        <a:t> 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400" dirty="0">
                        <a:solidFill>
                          <a:schemeClr val="tx1"/>
                        </a:solidFill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520012" y="2153014"/>
            <a:ext cx="32509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- </a:t>
            </a:r>
            <a:r>
              <a:rPr lang="en-US" sz="3200" b="1" dirty="0" err="1">
                <a:solidFill>
                  <a:srgbClr val="0000FF"/>
                </a:solidFill>
              </a:rPr>
              <a:t>Ngọn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nến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cháy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trong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không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khí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6709" y="3645730"/>
            <a:ext cx="32896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- </a:t>
            </a:r>
            <a:r>
              <a:rPr lang="en-US" sz="3200" b="1" dirty="0" err="1">
                <a:solidFill>
                  <a:srgbClr val="0000FF"/>
                </a:solidFill>
              </a:rPr>
              <a:t>Ngọn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nến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cháy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nhỏ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dần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rồi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tắt</a:t>
            </a:r>
            <a:r>
              <a:rPr lang="en-US" sz="3200" b="1" dirty="0">
                <a:solidFill>
                  <a:srgbClr val="0000FF"/>
                </a:solidFill>
              </a:rPr>
              <a:t>.</a:t>
            </a: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266863" y="3312400"/>
            <a:ext cx="9578473" cy="141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053467" y="2394154"/>
            <a:ext cx="2643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- Do </a:t>
            </a:r>
            <a:r>
              <a:rPr lang="en-US" sz="3200" b="1" dirty="0" err="1">
                <a:solidFill>
                  <a:srgbClr val="0000FF"/>
                </a:solidFill>
              </a:rPr>
              <a:t>có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khí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oxi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75410" y="3623076"/>
            <a:ext cx="30007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- Do </a:t>
            </a:r>
            <a:r>
              <a:rPr lang="en-US" sz="3200" b="1" dirty="0" err="1">
                <a:solidFill>
                  <a:srgbClr val="0000FF"/>
                </a:solidFill>
              </a:rPr>
              <a:t>khí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oxi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trong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cốc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đã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hết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838117" y="2726424"/>
            <a:ext cx="20450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800080"/>
                </a:solidFill>
              </a:rPr>
              <a:t>- </a:t>
            </a:r>
            <a:r>
              <a:rPr lang="en-US" sz="3600" b="1" dirty="0" err="1">
                <a:solidFill>
                  <a:srgbClr val="800080"/>
                </a:solidFill>
              </a:rPr>
              <a:t>Không</a:t>
            </a:r>
            <a:r>
              <a:rPr lang="en-US" sz="3600" b="1" dirty="0">
                <a:solidFill>
                  <a:srgbClr val="800080"/>
                </a:solidFill>
              </a:rPr>
              <a:t> </a:t>
            </a:r>
            <a:r>
              <a:rPr lang="en-US" sz="3600" b="1" dirty="0" err="1">
                <a:solidFill>
                  <a:srgbClr val="800080"/>
                </a:solidFill>
              </a:rPr>
              <a:t>khí</a:t>
            </a:r>
            <a:r>
              <a:rPr lang="en-US" sz="3600" b="1" dirty="0">
                <a:solidFill>
                  <a:srgbClr val="800080"/>
                </a:solidFill>
              </a:rPr>
              <a:t> </a:t>
            </a:r>
            <a:r>
              <a:rPr lang="en-US" sz="3600" b="1" dirty="0" err="1">
                <a:solidFill>
                  <a:srgbClr val="800080"/>
                </a:solidFill>
              </a:rPr>
              <a:t>có</a:t>
            </a:r>
            <a:r>
              <a:rPr lang="en-US" sz="3600" b="1" dirty="0">
                <a:solidFill>
                  <a:srgbClr val="800080"/>
                </a:solidFill>
              </a:rPr>
              <a:t> </a:t>
            </a:r>
            <a:r>
              <a:rPr lang="en-US" sz="3600" b="1" dirty="0" err="1">
                <a:solidFill>
                  <a:srgbClr val="800080"/>
                </a:solidFill>
              </a:rPr>
              <a:t>oxi</a:t>
            </a:r>
            <a:endParaRPr lang="en-US" sz="3600" b="1" dirty="0">
              <a:solidFill>
                <a:srgbClr val="8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44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70AB6A-A48B-4436-A035-64861CF6A649}"/>
              </a:ext>
            </a:extLst>
          </p:cNvPr>
          <p:cNvSpPr/>
          <p:nvPr/>
        </p:nvSpPr>
        <p:spPr>
          <a:xfrm>
            <a:off x="-199096" y="2906486"/>
            <a:ext cx="12096493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inko" panose="02010704080101020103" pitchFamily="2" charset="0"/>
              </a:rPr>
              <a:t>KHÔNG KHÍ – SỰ CHÁY</a:t>
            </a:r>
            <a:endParaRPr lang="en-US" sz="7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Ginko" panose="02010704080101020103" pitchFamily="2" charset="0"/>
            </a:endParaRPr>
          </a:p>
        </p:txBody>
      </p:sp>
      <p:sp>
        <p:nvSpPr>
          <p:cNvPr id="232" name="Google Shape;232;p36"/>
          <p:cNvSpPr/>
          <p:nvPr/>
        </p:nvSpPr>
        <p:spPr>
          <a:xfrm rot="361530">
            <a:off x="10585129" y="570149"/>
            <a:ext cx="1197632" cy="795333"/>
          </a:xfrm>
          <a:custGeom>
            <a:avLst/>
            <a:gdLst/>
            <a:ahLst/>
            <a:cxnLst/>
            <a:rect l="l" t="t" r="r" b="b"/>
            <a:pathLst>
              <a:path w="8481" h="5632" extrusionOk="0">
                <a:moveTo>
                  <a:pt x="1496" y="1"/>
                </a:moveTo>
                <a:cubicBezTo>
                  <a:pt x="993" y="1"/>
                  <a:pt x="491" y="53"/>
                  <a:pt x="0" y="160"/>
                </a:cubicBezTo>
                <a:cubicBezTo>
                  <a:pt x="304" y="1315"/>
                  <a:pt x="1125" y="2379"/>
                  <a:pt x="2189" y="3048"/>
                </a:cubicBezTo>
                <a:cubicBezTo>
                  <a:pt x="3617" y="3899"/>
                  <a:pt x="5411" y="3960"/>
                  <a:pt x="6991" y="4476"/>
                </a:cubicBezTo>
                <a:cubicBezTo>
                  <a:pt x="7599" y="4659"/>
                  <a:pt x="8268" y="5024"/>
                  <a:pt x="8480" y="5631"/>
                </a:cubicBezTo>
                <a:cubicBezTo>
                  <a:pt x="8480" y="5084"/>
                  <a:pt x="8450" y="4659"/>
                  <a:pt x="8298" y="4264"/>
                </a:cubicBezTo>
                <a:cubicBezTo>
                  <a:pt x="8146" y="3808"/>
                  <a:pt x="7751" y="3291"/>
                  <a:pt x="7447" y="2926"/>
                </a:cubicBezTo>
                <a:cubicBezTo>
                  <a:pt x="6748" y="2075"/>
                  <a:pt x="5897" y="1376"/>
                  <a:pt x="4985" y="859"/>
                </a:cubicBezTo>
                <a:cubicBezTo>
                  <a:pt x="3912" y="301"/>
                  <a:pt x="2702" y="1"/>
                  <a:pt x="1496" y="1"/>
                </a:cubicBezTo>
                <a:close/>
              </a:path>
            </a:pathLst>
          </a:custGeom>
          <a:solidFill>
            <a:schemeClr val="accent1"/>
          </a:solidFill>
          <a:ln w="1143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5EEFCE-728A-4BC8-8D7A-C036590E61F3}"/>
              </a:ext>
            </a:extLst>
          </p:cNvPr>
          <p:cNvSpPr/>
          <p:nvPr/>
        </p:nvSpPr>
        <p:spPr>
          <a:xfrm>
            <a:off x="3584595" y="1798532"/>
            <a:ext cx="47561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TIẾT 43 – BÀI 28</a:t>
            </a:r>
          </a:p>
        </p:txBody>
      </p:sp>
    </p:spTree>
    <p:extLst>
      <p:ext uri="{BB962C8B-B14F-4D97-AF65-F5344CB8AC3E}">
        <p14:creationId xmlns:p14="http://schemas.microsoft.com/office/powerpoint/2010/main" val="380638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5518" y="107181"/>
            <a:ext cx="6664657" cy="86260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NỘI DUNG BÀI HỌC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2401" y="873521"/>
            <a:ext cx="4782588" cy="75141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3200" b="1" dirty="0"/>
              <a:t>I. </a:t>
            </a:r>
            <a:r>
              <a:rPr lang="en-US" sz="3200" b="1" dirty="0" err="1"/>
              <a:t>Thành</a:t>
            </a:r>
            <a:r>
              <a:rPr lang="en-US" sz="3200" b="1" dirty="0"/>
              <a:t> </a:t>
            </a:r>
            <a:r>
              <a:rPr lang="en-US" sz="3200" b="1" dirty="0" err="1"/>
              <a:t>phần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khí</a:t>
            </a:r>
            <a:endParaRPr lang="en-US" sz="3200" b="1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592401" y="3306359"/>
            <a:ext cx="6938818" cy="622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2133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3733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3733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3733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3733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3733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3733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3733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3733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 sz="3200" b="1" kern="0" dirty="0">
                <a:solidFill>
                  <a:schemeClr val="tx1"/>
                </a:solidFill>
              </a:rPr>
              <a:t>II. </a:t>
            </a:r>
            <a:r>
              <a:rPr lang="en-US" sz="3200" b="1" kern="0" dirty="0" err="1">
                <a:solidFill>
                  <a:schemeClr val="tx1"/>
                </a:solidFill>
              </a:rPr>
              <a:t>Sự</a:t>
            </a:r>
            <a:r>
              <a:rPr lang="en-US" sz="3200" b="1" kern="0" dirty="0">
                <a:solidFill>
                  <a:schemeClr val="tx1"/>
                </a:solidFill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</a:rPr>
              <a:t>cháy</a:t>
            </a:r>
            <a:r>
              <a:rPr lang="en-US" sz="3200" b="1" kern="0" dirty="0">
                <a:solidFill>
                  <a:schemeClr val="tx1"/>
                </a:solidFill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</a:rPr>
              <a:t>và</a:t>
            </a:r>
            <a:r>
              <a:rPr lang="en-US" sz="3200" b="1" kern="0" dirty="0">
                <a:solidFill>
                  <a:schemeClr val="tx1"/>
                </a:solidFill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</a:rPr>
              <a:t>sự</a:t>
            </a:r>
            <a:r>
              <a:rPr lang="en-US" sz="3200" b="1" kern="0" dirty="0">
                <a:solidFill>
                  <a:schemeClr val="tx1"/>
                </a:solidFill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</a:rPr>
              <a:t>oxi</a:t>
            </a:r>
            <a:r>
              <a:rPr lang="en-US" sz="3200" b="1" kern="0" dirty="0">
                <a:solidFill>
                  <a:schemeClr val="tx1"/>
                </a:solidFill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</a:rPr>
              <a:t>hóa</a:t>
            </a:r>
            <a:r>
              <a:rPr lang="en-US" sz="3200" b="1" kern="0" dirty="0">
                <a:solidFill>
                  <a:schemeClr val="tx1"/>
                </a:solidFill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</a:rPr>
              <a:t>chậm</a:t>
            </a:r>
            <a:endParaRPr lang="en-US" sz="3200" b="1" kern="0" dirty="0">
              <a:solidFill>
                <a:schemeClr val="tx1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3042923" y="3737755"/>
            <a:ext cx="6938818" cy="9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2133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3733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3733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3733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3733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3733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3733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3733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3733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b="1" kern="0" dirty="0">
                <a:solidFill>
                  <a:srgbClr val="FF0000"/>
                </a:solidFill>
              </a:rPr>
              <a:t>1. </a:t>
            </a:r>
            <a:r>
              <a:rPr lang="en-US" sz="3200" b="1" kern="0" dirty="0" err="1">
                <a:solidFill>
                  <a:srgbClr val="FF0000"/>
                </a:solidFill>
              </a:rPr>
              <a:t>Sự</a:t>
            </a:r>
            <a:r>
              <a:rPr lang="en-US" sz="3200" b="1" kern="0" dirty="0">
                <a:solidFill>
                  <a:srgbClr val="FF0000"/>
                </a:solidFill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</a:rPr>
              <a:t>cháy</a:t>
            </a:r>
            <a:r>
              <a:rPr lang="en-US" sz="3200" b="1" kern="0" dirty="0">
                <a:solidFill>
                  <a:srgbClr val="FF0000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200" b="1" kern="0" dirty="0">
                <a:solidFill>
                  <a:srgbClr val="FF0000"/>
                </a:solidFill>
              </a:rPr>
              <a:t>2. </a:t>
            </a:r>
            <a:r>
              <a:rPr lang="en-US" sz="3200" b="1" kern="0" dirty="0" err="1">
                <a:solidFill>
                  <a:srgbClr val="FF0000"/>
                </a:solidFill>
              </a:rPr>
              <a:t>Sự</a:t>
            </a:r>
            <a:r>
              <a:rPr lang="en-US" sz="3200" b="1" kern="0" dirty="0">
                <a:solidFill>
                  <a:srgbClr val="FF0000"/>
                </a:solidFill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</a:rPr>
              <a:t>oxi</a:t>
            </a:r>
            <a:r>
              <a:rPr lang="en-US" sz="3200" b="1" kern="0" dirty="0">
                <a:solidFill>
                  <a:srgbClr val="FF0000"/>
                </a:solidFill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</a:rPr>
              <a:t>hóa</a:t>
            </a:r>
            <a:r>
              <a:rPr lang="en-US" sz="3200" b="1" kern="0" dirty="0">
                <a:solidFill>
                  <a:srgbClr val="FF0000"/>
                </a:solidFill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</a:rPr>
              <a:t>chậm</a:t>
            </a:r>
            <a:endParaRPr lang="en-US" sz="3200" b="1" kern="0" dirty="0">
              <a:solidFill>
                <a:srgbClr val="FF0000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128649" y="5259265"/>
            <a:ext cx="7272652" cy="9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2133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3733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3733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3733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3733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3733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3733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3733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3733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b="1" kern="0" dirty="0">
                <a:solidFill>
                  <a:schemeClr val="accent1">
                    <a:lumMod val="50000"/>
                  </a:schemeClr>
                </a:solidFill>
              </a:rPr>
              <a:t>3. </a:t>
            </a:r>
            <a:r>
              <a:rPr lang="en-US" sz="3200" b="1" kern="0" dirty="0" err="1">
                <a:solidFill>
                  <a:schemeClr val="accent1">
                    <a:lumMod val="50000"/>
                  </a:schemeClr>
                </a:solidFill>
              </a:rPr>
              <a:t>Điều</a:t>
            </a:r>
            <a:r>
              <a:rPr lang="en-US" sz="3200" b="1" kern="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kern="0" dirty="0" err="1">
                <a:solidFill>
                  <a:schemeClr val="accent1">
                    <a:lumMod val="50000"/>
                  </a:schemeClr>
                </a:solidFill>
              </a:rPr>
              <a:t>kiện</a:t>
            </a:r>
            <a:r>
              <a:rPr lang="en-US" sz="3200" b="1" kern="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kern="0" dirty="0" err="1">
                <a:solidFill>
                  <a:schemeClr val="accent1">
                    <a:lumMod val="50000"/>
                  </a:schemeClr>
                </a:solidFill>
              </a:rPr>
              <a:t>phát</a:t>
            </a:r>
            <a:r>
              <a:rPr lang="en-US" sz="3200" b="1" kern="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kern="0" dirty="0" err="1">
                <a:solidFill>
                  <a:schemeClr val="accent1">
                    <a:lumMod val="50000"/>
                  </a:schemeClr>
                </a:solidFill>
              </a:rPr>
              <a:t>sinh</a:t>
            </a:r>
            <a:r>
              <a:rPr lang="en-US" sz="3200" b="1" kern="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kern="0" dirty="0" err="1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sz="3200" b="1" kern="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kern="0" dirty="0" err="1"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sz="3200" b="1" kern="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kern="0" dirty="0" err="1">
                <a:solidFill>
                  <a:schemeClr val="accent1">
                    <a:lumMod val="50000"/>
                  </a:schemeClr>
                </a:solidFill>
              </a:rPr>
              <a:t>biện</a:t>
            </a:r>
            <a:r>
              <a:rPr lang="en-US" sz="3200" b="1" kern="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kern="0" dirty="0" err="1">
                <a:solidFill>
                  <a:schemeClr val="accent1">
                    <a:lumMod val="50000"/>
                  </a:schemeClr>
                </a:solidFill>
              </a:rPr>
              <a:t>pháp</a:t>
            </a:r>
            <a:r>
              <a:rPr lang="en-US" sz="3200" b="1" kern="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kern="0" dirty="0" err="1">
                <a:solidFill>
                  <a:schemeClr val="accent1">
                    <a:lumMod val="50000"/>
                  </a:schemeClr>
                </a:solidFill>
              </a:rPr>
              <a:t>dập</a:t>
            </a:r>
            <a:r>
              <a:rPr lang="en-US" sz="3200" b="1" kern="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kern="0" dirty="0" err="1">
                <a:solidFill>
                  <a:schemeClr val="accent1">
                    <a:lumMod val="50000"/>
                  </a:schemeClr>
                </a:solidFill>
              </a:rPr>
              <a:t>tắt</a:t>
            </a:r>
            <a:r>
              <a:rPr lang="en-US" sz="3200" b="1" kern="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kern="0" dirty="0" err="1">
                <a:solidFill>
                  <a:schemeClr val="accent1">
                    <a:lumMod val="50000"/>
                  </a:schemeClr>
                </a:solidFill>
              </a:rPr>
              <a:t>sự</a:t>
            </a:r>
            <a:r>
              <a:rPr lang="en-US" sz="3200" b="1" kern="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kern="0" dirty="0" err="1">
                <a:solidFill>
                  <a:schemeClr val="accent1">
                    <a:lumMod val="50000"/>
                  </a:schemeClr>
                </a:solidFill>
              </a:rPr>
              <a:t>cháy</a:t>
            </a:r>
            <a:endParaRPr lang="en-US" sz="3200" b="1" kern="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042923" y="1379197"/>
            <a:ext cx="6938818" cy="9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2133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3733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3733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3733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3733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3733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3733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3733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3733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b="1" kern="0" dirty="0">
                <a:solidFill>
                  <a:schemeClr val="accent1">
                    <a:lumMod val="75000"/>
                  </a:schemeClr>
                </a:solidFill>
              </a:rPr>
              <a:t>1. </a:t>
            </a:r>
            <a:r>
              <a:rPr lang="en-US" sz="3200" b="1" kern="0" dirty="0" err="1">
                <a:solidFill>
                  <a:schemeClr val="accent1">
                    <a:lumMod val="75000"/>
                  </a:schemeClr>
                </a:solidFill>
              </a:rPr>
              <a:t>Thí</a:t>
            </a:r>
            <a:r>
              <a:rPr lang="en-US" sz="3200" b="1" kern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kern="0" dirty="0" err="1">
                <a:solidFill>
                  <a:schemeClr val="accent1">
                    <a:lumMod val="75000"/>
                  </a:schemeClr>
                </a:solidFill>
              </a:rPr>
              <a:t>nghiệm</a:t>
            </a:r>
            <a:endParaRPr lang="en-US" sz="3200" b="1" kern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3042923" y="1915680"/>
            <a:ext cx="6938818" cy="9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2133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3733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3733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3733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3733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3733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3733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3733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3733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b="1" kern="0" dirty="0">
                <a:solidFill>
                  <a:schemeClr val="accent1">
                    <a:lumMod val="75000"/>
                  </a:schemeClr>
                </a:solidFill>
              </a:rPr>
              <a:t>2. </a:t>
            </a:r>
            <a:r>
              <a:rPr lang="en-US" sz="3200" b="1" kern="0" dirty="0" err="1">
                <a:solidFill>
                  <a:schemeClr val="accent1">
                    <a:lumMod val="75000"/>
                  </a:schemeClr>
                </a:solidFill>
              </a:rPr>
              <a:t>Kết</a:t>
            </a:r>
            <a:r>
              <a:rPr lang="en-US" sz="3200" b="1" kern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kern="0" dirty="0" err="1">
                <a:solidFill>
                  <a:schemeClr val="accent1">
                    <a:lumMod val="75000"/>
                  </a:schemeClr>
                </a:solidFill>
              </a:rPr>
              <a:t>luận</a:t>
            </a:r>
            <a:endParaRPr lang="en-US" sz="3200" b="1" kern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042922" y="2576387"/>
            <a:ext cx="9268821" cy="9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2133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3733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3733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3733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3733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3733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3733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3733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3733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b="1" kern="0" dirty="0">
                <a:solidFill>
                  <a:schemeClr val="accent1">
                    <a:lumMod val="75000"/>
                  </a:schemeClr>
                </a:solidFill>
              </a:rPr>
              <a:t>3. </a:t>
            </a:r>
            <a:r>
              <a:rPr lang="en-US" sz="3200" b="1" kern="0" dirty="0" err="1">
                <a:solidFill>
                  <a:schemeClr val="accent1">
                    <a:lumMod val="75000"/>
                  </a:schemeClr>
                </a:solidFill>
              </a:rPr>
              <a:t>Bảo</a:t>
            </a:r>
            <a:r>
              <a:rPr lang="en-US" sz="3200" b="1" kern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kern="0" dirty="0" err="1">
                <a:solidFill>
                  <a:schemeClr val="accent1">
                    <a:lumMod val="75000"/>
                  </a:schemeClr>
                </a:solidFill>
              </a:rPr>
              <a:t>vệ</a:t>
            </a:r>
            <a:r>
              <a:rPr lang="en-US" sz="3200" b="1" kern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kern="0" dirty="0" err="1">
                <a:solidFill>
                  <a:schemeClr val="accent1">
                    <a:lumMod val="75000"/>
                  </a:schemeClr>
                </a:solidFill>
              </a:rPr>
              <a:t>không</a:t>
            </a:r>
            <a:r>
              <a:rPr lang="en-US" sz="3200" b="1" kern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kern="0" dirty="0" err="1">
                <a:solidFill>
                  <a:schemeClr val="accent1">
                    <a:lumMod val="75000"/>
                  </a:schemeClr>
                </a:solidFill>
              </a:rPr>
              <a:t>khí</a:t>
            </a:r>
            <a:r>
              <a:rPr lang="en-US" sz="3200" b="1" kern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kern="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US" sz="3200" b="1" kern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kern="0" dirty="0" err="1">
                <a:solidFill>
                  <a:schemeClr val="accent1">
                    <a:lumMod val="75000"/>
                  </a:schemeClr>
                </a:solidFill>
              </a:rPr>
              <a:t>lành</a:t>
            </a:r>
            <a:r>
              <a:rPr lang="en-US" sz="3200" b="1" kern="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3200" b="1" kern="0" dirty="0" err="1">
                <a:solidFill>
                  <a:schemeClr val="accent1">
                    <a:lumMod val="75000"/>
                  </a:schemeClr>
                </a:solidFill>
              </a:rPr>
              <a:t>tránh</a:t>
            </a:r>
            <a:r>
              <a:rPr lang="en-US" sz="3200" b="1" kern="0" dirty="0">
                <a:solidFill>
                  <a:schemeClr val="accent1">
                    <a:lumMod val="75000"/>
                  </a:schemeClr>
                </a:solidFill>
              </a:rPr>
              <a:t> ô </a:t>
            </a:r>
            <a:r>
              <a:rPr lang="en-US" sz="3200" b="1" kern="0" dirty="0" err="1">
                <a:solidFill>
                  <a:schemeClr val="accent1">
                    <a:lumMod val="75000"/>
                  </a:schemeClr>
                </a:solidFill>
              </a:rPr>
              <a:t>nhiễm</a:t>
            </a:r>
            <a:endParaRPr lang="en-US" sz="3200" b="1" kern="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98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5" grpId="1"/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650" y="828675"/>
            <a:ext cx="9486899" cy="6029325"/>
          </a:xfrm>
          <a:prstGeom prst="rect">
            <a:avLst/>
          </a:prstGeom>
        </p:spPr>
      </p:pic>
      <p:sp>
        <p:nvSpPr>
          <p:cNvPr id="6" name="Content Placeholder 4"/>
          <p:cNvSpPr>
            <a:spLocks noGrp="1"/>
          </p:cNvSpPr>
          <p:nvPr>
            <p:ph idx="1"/>
          </p:nvPr>
        </p:nvSpPr>
        <p:spPr>
          <a:xfrm>
            <a:off x="2117256" y="304367"/>
            <a:ext cx="7086057" cy="52430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TN 2: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83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106438" y="111228"/>
            <a:ext cx="8175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HÀNH, QUAN SÁT THÍ NGHIỆM</a:t>
            </a:r>
            <a:endParaRPr lang="en-US" sz="2800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1083807"/>
              </p:ext>
            </p:extLst>
          </p:nvPr>
        </p:nvGraphicFramePr>
        <p:xfrm>
          <a:off x="436164" y="634449"/>
          <a:ext cx="11516139" cy="545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137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11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37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75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719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Cách</a:t>
                      </a:r>
                      <a:r>
                        <a:rPr lang="en-US" sz="28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tiến hành</a:t>
                      </a:r>
                      <a:endParaRPr lang="en-US" sz="28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Hiện</a:t>
                      </a:r>
                      <a:r>
                        <a:rPr lang="en-US" sz="28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tượng</a:t>
                      </a:r>
                      <a:endParaRPr lang="en-US" sz="28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Giải</a:t>
                      </a:r>
                      <a:r>
                        <a:rPr lang="en-US" sz="28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thích</a:t>
                      </a:r>
                      <a:endParaRPr lang="en-US" sz="28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Kết</a:t>
                      </a:r>
                      <a:r>
                        <a:rPr lang="en-US" sz="28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luận</a:t>
                      </a:r>
                      <a:endParaRPr lang="en-US" sz="28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6426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</a:rPr>
                        <a:t>-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</a:rPr>
                        <a:t>Bước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</a:rPr>
                        <a:t> 1: 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   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Lấy</a:t>
                      </a:r>
                      <a:r>
                        <a:rPr lang="en-US" sz="2400" b="1" kern="1200" baseline="0" dirty="0">
                          <a:solidFill>
                            <a:srgbClr val="0000FF"/>
                          </a:solidFill>
                          <a:effectLst/>
                        </a:rPr>
                        <a:t> 5 gam </a:t>
                      </a:r>
                      <a:r>
                        <a:rPr lang="en-US" sz="2400" b="1" kern="1200" baseline="0" dirty="0" err="1">
                          <a:solidFill>
                            <a:srgbClr val="0000FF"/>
                          </a:solidFill>
                          <a:effectLst/>
                        </a:rPr>
                        <a:t>photpho</a:t>
                      </a:r>
                      <a:r>
                        <a:rPr lang="en-US" sz="2400" b="1" kern="1200" baseline="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baseline="0" dirty="0" err="1">
                          <a:solidFill>
                            <a:srgbClr val="0000FF"/>
                          </a:solidFill>
                          <a:effectLst/>
                        </a:rPr>
                        <a:t>đỏ</a:t>
                      </a:r>
                      <a:r>
                        <a:rPr lang="en-US" sz="2400" b="1" kern="1200" baseline="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baseline="0" dirty="0" err="1">
                          <a:solidFill>
                            <a:srgbClr val="0000FF"/>
                          </a:solidFill>
                          <a:effectLst/>
                        </a:rPr>
                        <a:t>sau</a:t>
                      </a:r>
                      <a:r>
                        <a:rPr lang="en-US" sz="2400" b="1" kern="1200" baseline="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baseline="0" dirty="0" err="1">
                          <a:solidFill>
                            <a:srgbClr val="0000FF"/>
                          </a:solidFill>
                          <a:effectLst/>
                        </a:rPr>
                        <a:t>đó</a:t>
                      </a:r>
                      <a:r>
                        <a:rPr lang="en-US" sz="2400" b="1" kern="1200" baseline="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baseline="0" dirty="0" err="1">
                          <a:solidFill>
                            <a:srgbClr val="0000FF"/>
                          </a:solidFill>
                          <a:effectLst/>
                        </a:rPr>
                        <a:t>đ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ốt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trong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muôi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sắt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trên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ngọn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lửa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đèn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cồn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cho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photpho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cháy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en-US" sz="1800" dirty="0"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929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</a:rPr>
                        <a:t>Bước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</a:rPr>
                        <a:t> 2: 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  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Đặt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muôi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photpho</a:t>
                      </a:r>
                      <a:r>
                        <a:rPr lang="en-US" sz="2400" b="1" kern="1200" baseline="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đang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cháy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vào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ống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đong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hình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trụ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đặt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trong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chậu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nước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màu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. Quan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</a:rPr>
                        <a:t>sát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</a:rPr>
                        <a:t>.</a:t>
                      </a:r>
                      <a:endParaRPr lang="en-US" sz="2400" b="1" dirty="0">
                        <a:solidFill>
                          <a:srgbClr val="0000FF"/>
                        </a:solidFill>
                        <a:latin typeface="Time 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lang="en-US" sz="2400" b="1" dirty="0">
                        <a:solidFill>
                          <a:srgbClr val="0000FF"/>
                        </a:solidFill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1800" dirty="0">
                        <a:latin typeface="Time 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29964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4125227"/>
      </p:ext>
    </p:extLst>
  </p:cSld>
  <p:clrMapOvr>
    <a:masterClrMapping/>
  </p:clrMapOvr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1554</TotalTime>
  <Words>1579</Words>
  <Application>Microsoft Office PowerPoint</Application>
  <PresentationFormat>Widescreen</PresentationFormat>
  <Paragraphs>221</Paragraphs>
  <Slides>40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2" baseType="lpstr">
      <vt:lpstr>Arial</vt:lpstr>
      <vt:lpstr>Calibri</vt:lpstr>
      <vt:lpstr>Cambria Math</vt:lpstr>
      <vt:lpstr>Ginko</vt:lpstr>
      <vt:lpstr>Poppins</vt:lpstr>
      <vt:lpstr>黑体</vt:lpstr>
      <vt:lpstr>Source Sans Pro SemiBold</vt:lpstr>
      <vt:lpstr>Tahoma</vt:lpstr>
      <vt:lpstr>Time s New Roman</vt:lpstr>
      <vt:lpstr>Times New Roman</vt:lpstr>
      <vt:lpstr>Wingdings 3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NỘI DUNG 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PHẦN CHUẨN BỊ CỦA HỌC SINH VỀ  Bảo vệ không khí trong lành, tránh ô nhiễm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Muốn dập tắt  ngọn lửa do xăng dầu cháy, người ta thường trùm vải dày hoặc phủ cát lên ngọn lửa, mà không dùng nước? Vì sao?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131</cp:revision>
  <dcterms:created xsi:type="dcterms:W3CDTF">2023-02-08T01:05:17Z</dcterms:created>
  <dcterms:modified xsi:type="dcterms:W3CDTF">2023-02-16T02:20:08Z</dcterms:modified>
</cp:coreProperties>
</file>