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74" r:id="rId9"/>
    <p:sldId id="264" r:id="rId10"/>
    <p:sldId id="279" r:id="rId11"/>
    <p:sldId id="265" r:id="rId12"/>
    <p:sldId id="280" r:id="rId13"/>
    <p:sldId id="269" r:id="rId14"/>
    <p:sldId id="268" r:id="rId15"/>
    <p:sldId id="285" r:id="rId16"/>
    <p:sldId id="263" r:id="rId17"/>
    <p:sldId id="281" r:id="rId18"/>
    <p:sldId id="288" r:id="rId19"/>
    <p:sldId id="282" r:id="rId20"/>
    <p:sldId id="284" r:id="rId21"/>
    <p:sldId id="286" r:id="rId22"/>
    <p:sldId id="287" r:id="rId23"/>
    <p:sldId id="273" r:id="rId24"/>
    <p:sldId id="290" r:id="rId25"/>
    <p:sldId id="291" r:id="rId26"/>
    <p:sldId id="289" r:id="rId27"/>
    <p:sldId id="293" r:id="rId28"/>
    <p:sldId id="294" r:id="rId29"/>
    <p:sldId id="295" r:id="rId30"/>
    <p:sldId id="296" r:id="rId31"/>
    <p:sldId id="297" r:id="rId32"/>
    <p:sldId id="292" r:id="rId33"/>
    <p:sldId id="302" r:id="rId34"/>
    <p:sldId id="26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7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4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3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1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9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9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6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0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3CAD-8917-484D-9D6F-D6D62271F5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2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6523"/>
            <a:ext cx="9144000" cy="1294266"/>
          </a:xfrm>
        </p:spPr>
        <p:txBody>
          <a:bodyPr/>
          <a:lstStyle/>
          <a:p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pic>
        <p:nvPicPr>
          <p:cNvPr id="5122" name="Picture 2" descr="Bắt Đầu Hình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10789"/>
            <a:ext cx="9753600" cy="41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5611" y="6178731"/>
            <a:ext cx="4180115" cy="679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5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D4FB8-08D6-FF8D-8BCC-CCA726D0FF56}"/>
              </a:ext>
            </a:extLst>
          </p:cNvPr>
          <p:cNvSpPr txBox="1"/>
          <p:nvPr/>
        </p:nvSpPr>
        <p:spPr>
          <a:xfrm>
            <a:off x="0" y="492370"/>
            <a:ext cx="12046633" cy="57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 ÁN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tabLst>
                <a:tab pos="6645910" algn="l"/>
              </a:tabLs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31:  </a:t>
            </a:r>
            <a:r>
              <a:rPr lang="en-US" sz="1800" dirty="0">
                <a:solidFill>
                  <a:srgbClr val="2D74B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 NƯỚC VÀ CHẤT DINH DƯỠNG Ở ĐỘNG VẬT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………………………………………………………………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…………………………….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I. Con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H2.Để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ĐV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3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H4. Quan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31.1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3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504" y="1269813"/>
            <a:ext cx="11945815" cy="560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3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Miệng→hầu→thực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quản→dạ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dày→ruột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non→ruột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già→hậu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79" y="90805"/>
            <a:ext cx="119786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4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497D-E20B-EFB5-ACF5-9812D6E0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5" y="0"/>
            <a:ext cx="10515600" cy="71808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ĂN GÌ???</a:t>
            </a:r>
          </a:p>
        </p:txBody>
      </p:sp>
      <p:pic>
        <p:nvPicPr>
          <p:cNvPr id="1026" name="Picture 2" descr="Ăn gì cho không độc hại (phần 3): Sinh ra để mà ăn tạp">
            <a:extLst>
              <a:ext uri="{FF2B5EF4-FFF2-40B4-BE49-F238E27FC236}">
                <a16:creationId xmlns:a16="http://schemas.microsoft.com/office/drawing/2014/main" id="{45E0E0CF-950F-822C-1F5A-E9EC923A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858"/>
            <a:ext cx="4360985" cy="227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ội mua bán trâu, bò cao bằng | Facebook">
            <a:extLst>
              <a:ext uri="{FF2B5EF4-FFF2-40B4-BE49-F238E27FC236}">
                <a16:creationId xmlns:a16="http://schemas.microsoft.com/office/drawing/2014/main" id="{7F471982-6A05-D5C5-8CCF-538E05B3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12" y="801858"/>
            <a:ext cx="4153193" cy="22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im Sẻ và 10+ thông tin thú vị có thể bạn chưa biết - Thegioidongvat.Co">
            <a:extLst>
              <a:ext uri="{FF2B5EF4-FFF2-40B4-BE49-F238E27FC236}">
                <a16:creationId xmlns:a16="http://schemas.microsoft.com/office/drawing/2014/main" id="{76078E4E-132D-5CAC-774E-4C76FC731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04" y="801858"/>
            <a:ext cx="3877995" cy="22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hững màn săn mồi tàn bạo của chúa sơn lâm - Ảnh &amp;amp; Video">
            <a:extLst>
              <a:ext uri="{FF2B5EF4-FFF2-40B4-BE49-F238E27FC236}">
                <a16:creationId xmlns:a16="http://schemas.microsoft.com/office/drawing/2014/main" id="{B857AF8F-B069-C18A-BC2B-C61E365A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" y="3568382"/>
            <a:ext cx="4214717" cy="2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ề Đầm Hà thưởng thức đặc sản &quot;gà khoác áo hoa&quot; - Báo Quảng Ninh điện tử">
            <a:extLst>
              <a:ext uri="{FF2B5EF4-FFF2-40B4-BE49-F238E27FC236}">
                <a16:creationId xmlns:a16="http://schemas.microsoft.com/office/drawing/2014/main" id="{6B2B5E02-D856-96DF-E306-3924115C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058" y="3568382"/>
            <a:ext cx="4214718" cy="2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ôi thứ lợn ăn tạp, mặt xấu lông rậm, chưa lớn đã có người đòi mua">
            <a:extLst>
              <a:ext uri="{FF2B5EF4-FFF2-40B4-BE49-F238E27FC236}">
                <a16:creationId xmlns:a16="http://schemas.microsoft.com/office/drawing/2014/main" id="{7F42CA85-C28A-3575-97B0-C422E890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777" y="3568381"/>
            <a:ext cx="3711884" cy="28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F59C1B-D753-7522-ADA4-3DFA3CEF1821}"/>
              </a:ext>
            </a:extLst>
          </p:cNvPr>
          <p:cNvSpPr/>
          <p:nvPr/>
        </p:nvSpPr>
        <p:spPr>
          <a:xfrm>
            <a:off x="207792" y="3076647"/>
            <a:ext cx="3953019" cy="491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9D153-F237-DFEC-FB51-D6F43774A799}"/>
              </a:ext>
            </a:extLst>
          </p:cNvPr>
          <p:cNvSpPr/>
          <p:nvPr/>
        </p:nvSpPr>
        <p:spPr>
          <a:xfrm>
            <a:off x="4123299" y="3076646"/>
            <a:ext cx="3953019" cy="491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125227-8A74-DCA9-CF9B-9CFB29BDC8C0}"/>
              </a:ext>
            </a:extLst>
          </p:cNvPr>
          <p:cNvSpPr/>
          <p:nvPr/>
        </p:nvSpPr>
        <p:spPr>
          <a:xfrm>
            <a:off x="8076318" y="3071836"/>
            <a:ext cx="3953019" cy="491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451B50-97EF-3474-7594-2C026090711A}"/>
              </a:ext>
            </a:extLst>
          </p:cNvPr>
          <p:cNvSpPr/>
          <p:nvPr/>
        </p:nvSpPr>
        <p:spPr>
          <a:xfrm>
            <a:off x="170280" y="6448742"/>
            <a:ext cx="3953019" cy="491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71E612-1A1B-738E-5CAA-2291E6B9A52A}"/>
              </a:ext>
            </a:extLst>
          </p:cNvPr>
          <p:cNvSpPr/>
          <p:nvPr/>
        </p:nvSpPr>
        <p:spPr>
          <a:xfrm>
            <a:off x="4240057" y="6428567"/>
            <a:ext cx="3953019" cy="491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6DF6B2-1DFF-1454-CBF7-AE8E8CDD7101}"/>
              </a:ext>
            </a:extLst>
          </p:cNvPr>
          <p:cNvSpPr/>
          <p:nvPr/>
        </p:nvSpPr>
        <p:spPr>
          <a:xfrm>
            <a:off x="8193076" y="6443004"/>
            <a:ext cx="3953019" cy="491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17" y="0"/>
            <a:ext cx="6893169" cy="3182030"/>
          </a:xfrm>
          <a:prstGeom prst="rect">
            <a:avLst/>
          </a:prstGeom>
        </p:spPr>
      </p:pic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52025" cy="703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BA8780-C2E9-559F-78EA-4E404A2E5C9D}"/>
              </a:ext>
            </a:extLst>
          </p:cNvPr>
          <p:cNvSpPr/>
          <p:nvPr/>
        </p:nvSpPr>
        <p:spPr>
          <a:xfrm>
            <a:off x="14068" y="1065989"/>
            <a:ext cx="5641144" cy="11113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SGK- 132.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31.1,31.2.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C5931E-CDD5-B668-8729-934241BC81C2}"/>
              </a:ext>
            </a:extLst>
          </p:cNvPr>
          <p:cNvSpPr/>
          <p:nvPr/>
        </p:nvSpPr>
        <p:spPr>
          <a:xfrm>
            <a:off x="0" y="2307102"/>
            <a:ext cx="5964702" cy="45508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40mL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69DE7-7E60-958B-C65A-7CD1585A828E}"/>
              </a:ext>
            </a:extLst>
          </p:cNvPr>
          <p:cNvSpPr/>
          <p:nvPr/>
        </p:nvSpPr>
        <p:spPr>
          <a:xfrm>
            <a:off x="5964702" y="2735052"/>
            <a:ext cx="6372664" cy="41229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kg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45kg = 1.800 mL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92125"/>
            <a:ext cx="1077685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da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x40ml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238768"/>
            <a:ext cx="116912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5494A-DEB6-4284-8A82-4A84FC5A9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1" y="1498551"/>
            <a:ext cx="2362405" cy="3665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B9269-0987-4436-B902-A245843203BE}"/>
              </a:ext>
            </a:extLst>
          </p:cNvPr>
          <p:cNvSpPr txBox="1"/>
          <p:nvPr/>
        </p:nvSpPr>
        <p:spPr>
          <a:xfrm>
            <a:off x="980342" y="1624659"/>
            <a:ext cx="42541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>
                <a:solidFill>
                  <a:srgbClr val="2B6A09"/>
                </a:solidFill>
              </a:rPr>
              <a:t>Nước tiểu được tạo ra nhờ quá trình lọc máu ở thận, sau đó được ống dẫn nước tiểu đưa xuống bàng quang và thải ra ngoài ống đái. </a:t>
            </a:r>
            <a:endParaRPr lang="en-US" sz="3200" b="1" i="1">
              <a:solidFill>
                <a:srgbClr val="2B6A09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8DDC82-03D4-4C12-889D-BB8C4AE10DCE}"/>
              </a:ext>
            </a:extLst>
          </p:cNvPr>
          <p:cNvGrpSpPr/>
          <p:nvPr/>
        </p:nvGrpSpPr>
        <p:grpSpPr>
          <a:xfrm>
            <a:off x="6804191" y="1178511"/>
            <a:ext cx="2692400" cy="320040"/>
            <a:chOff x="8295640" y="1687671"/>
            <a:chExt cx="2692400" cy="32004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5C3CB4A-1E2B-44BF-B54E-473C0FBCDF6E}"/>
                </a:ext>
              </a:extLst>
            </p:cNvPr>
            <p:cNvSpPr/>
            <p:nvPr/>
          </p:nvSpPr>
          <p:spPr>
            <a:xfrm>
              <a:off x="8295640" y="1687671"/>
              <a:ext cx="2692400" cy="314960"/>
            </a:xfrm>
            <a:custGeom>
              <a:avLst/>
              <a:gdLst>
                <a:gd name="connsiteX0" fmla="*/ 0 w 2692400"/>
                <a:gd name="connsiteY0" fmla="*/ 314960 h 314960"/>
                <a:gd name="connsiteX1" fmla="*/ 0 w 2692400"/>
                <a:gd name="connsiteY1" fmla="*/ 0 h 314960"/>
                <a:gd name="connsiteX2" fmla="*/ 2692400 w 2692400"/>
                <a:gd name="connsiteY2" fmla="*/ 0 h 31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2400" h="314960">
                  <a:moveTo>
                    <a:pt x="0" y="314960"/>
                  </a:moveTo>
                  <a:lnTo>
                    <a:pt x="0" y="0"/>
                  </a:lnTo>
                  <a:lnTo>
                    <a:pt x="2692400" y="0"/>
                  </a:lnTo>
                </a:path>
              </a:pathLst>
            </a:custGeom>
            <a:noFill/>
            <a:ln w="28575">
              <a:solidFill>
                <a:srgbClr val="2B6A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96B06F0-084A-4CAF-B6E5-DF80FA8931FE}"/>
                </a:ext>
              </a:extLst>
            </p:cNvPr>
            <p:cNvCxnSpPr/>
            <p:nvPr/>
          </p:nvCxnSpPr>
          <p:spPr>
            <a:xfrm>
              <a:off x="9636760" y="1687671"/>
              <a:ext cx="0" cy="320040"/>
            </a:xfrm>
            <a:prstGeom prst="line">
              <a:avLst/>
            </a:prstGeom>
            <a:ln w="28575">
              <a:solidFill>
                <a:srgbClr val="2B6A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F44E57-9A4C-42EB-A92C-B7EF4CAC2FA0}"/>
              </a:ext>
            </a:extLst>
          </p:cNvPr>
          <p:cNvSpPr txBox="1"/>
          <p:nvPr/>
        </p:nvSpPr>
        <p:spPr>
          <a:xfrm>
            <a:off x="9631154" y="993845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Thận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1AA7AA-04AE-4762-98B8-5A840A1029A9}"/>
              </a:ext>
            </a:extLst>
          </p:cNvPr>
          <p:cNvGrpSpPr/>
          <p:nvPr/>
        </p:nvGrpSpPr>
        <p:grpSpPr>
          <a:xfrm>
            <a:off x="7350710" y="2834591"/>
            <a:ext cx="2068497" cy="725750"/>
            <a:chOff x="7350710" y="2834591"/>
            <a:chExt cx="2068497" cy="72575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B7B961F-F93F-42A2-8430-642B017E7E28}"/>
                </a:ext>
              </a:extLst>
            </p:cNvPr>
            <p:cNvCxnSpPr>
              <a:cxnSpLocks/>
            </p:cNvCxnSpPr>
            <p:nvPr/>
          </p:nvCxnSpPr>
          <p:spPr>
            <a:xfrm>
              <a:off x="7696939" y="2834591"/>
              <a:ext cx="1722268" cy="725750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3A7F09F-8668-4987-AD14-E156B1597E2F}"/>
                </a:ext>
              </a:extLst>
            </p:cNvPr>
            <p:cNvCxnSpPr>
              <a:cxnSpLocks/>
            </p:cNvCxnSpPr>
            <p:nvPr/>
          </p:nvCxnSpPr>
          <p:spPr>
            <a:xfrm>
              <a:off x="7350710" y="2956659"/>
              <a:ext cx="2068497" cy="603682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A1AB5FD-BC95-4967-9190-03635F036E8C}"/>
              </a:ext>
            </a:extLst>
          </p:cNvPr>
          <p:cNvSpPr txBox="1"/>
          <p:nvPr/>
        </p:nvSpPr>
        <p:spPr>
          <a:xfrm>
            <a:off x="9559764" y="3375675"/>
            <a:ext cx="2142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Ống dẫn nước tiểu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A47D4C5-A0EF-4D61-995C-95CA021CFE5E}"/>
              </a:ext>
            </a:extLst>
          </p:cNvPr>
          <p:cNvSpPr/>
          <p:nvPr/>
        </p:nvSpPr>
        <p:spPr>
          <a:xfrm>
            <a:off x="7029592" y="2894146"/>
            <a:ext cx="162548" cy="34622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37A2816-DA94-4634-98F5-FC59E65DE133}"/>
              </a:ext>
            </a:extLst>
          </p:cNvPr>
          <p:cNvSpPr/>
          <p:nvPr/>
        </p:nvSpPr>
        <p:spPr>
          <a:xfrm>
            <a:off x="7845954" y="3240375"/>
            <a:ext cx="162548" cy="34622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AD34E4-33E2-477D-B5FD-213D6BCCA8A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7562657" y="4415196"/>
            <a:ext cx="2068497" cy="0"/>
          </a:xfrm>
          <a:prstGeom prst="straightConnector1">
            <a:avLst/>
          </a:prstGeom>
          <a:ln w="28575">
            <a:solidFill>
              <a:srgbClr val="2B6A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C7792D4-1859-4B3D-85C1-814D0DFDDBB8}"/>
              </a:ext>
            </a:extLst>
          </p:cNvPr>
          <p:cNvSpPr txBox="1"/>
          <p:nvPr/>
        </p:nvSpPr>
        <p:spPr>
          <a:xfrm>
            <a:off x="9631154" y="4230530"/>
            <a:ext cx="147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Bàng quang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0A29DE-0AD9-423A-A137-A3D9FB379DF5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7557232" y="4947826"/>
            <a:ext cx="2068497" cy="0"/>
          </a:xfrm>
          <a:prstGeom prst="straightConnector1">
            <a:avLst/>
          </a:prstGeom>
          <a:ln w="28575">
            <a:solidFill>
              <a:srgbClr val="2B6A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7E9ECA6-58C1-42BC-928E-924C75F5E4C1}"/>
              </a:ext>
            </a:extLst>
          </p:cNvPr>
          <p:cNvSpPr txBox="1"/>
          <p:nvPr/>
        </p:nvSpPr>
        <p:spPr>
          <a:xfrm>
            <a:off x="9625729" y="4763160"/>
            <a:ext cx="147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Ống đái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80BD91B-CF0C-48A3-96A8-838BB37253BD}"/>
              </a:ext>
            </a:extLst>
          </p:cNvPr>
          <p:cNvSpPr/>
          <p:nvPr/>
        </p:nvSpPr>
        <p:spPr>
          <a:xfrm rot="10800000" flipH="1">
            <a:off x="0" y="0"/>
            <a:ext cx="1807027" cy="1807027"/>
          </a:xfrm>
          <a:prstGeom prst="rtTriangle">
            <a:avLst/>
          </a:prstGeom>
          <a:gradFill flip="none" rotWithShape="1">
            <a:gsLst>
              <a:gs pos="0">
                <a:srgbClr val="5B7305"/>
              </a:gs>
              <a:gs pos="38000">
                <a:srgbClr val="879804"/>
              </a:gs>
              <a:gs pos="72000">
                <a:srgbClr val="CDD402"/>
              </a:gs>
              <a:gs pos="100000">
                <a:srgbClr val="F6DC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55B5FC6-3D60-477A-BBD5-C965B5217201}"/>
              </a:ext>
            </a:extLst>
          </p:cNvPr>
          <p:cNvSpPr/>
          <p:nvPr/>
        </p:nvSpPr>
        <p:spPr>
          <a:xfrm>
            <a:off x="1083453" y="5542235"/>
            <a:ext cx="1817227" cy="1104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B7305"/>
              </a:gs>
              <a:gs pos="38000">
                <a:srgbClr val="879804"/>
              </a:gs>
              <a:gs pos="72000">
                <a:srgbClr val="CDD402"/>
              </a:gs>
              <a:gs pos="100000">
                <a:srgbClr val="F6DC0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AF0D86-4C91-4F31-9F58-EEEA1AC26995}"/>
              </a:ext>
            </a:extLst>
          </p:cNvPr>
          <p:cNvGrpSpPr/>
          <p:nvPr/>
        </p:nvGrpSpPr>
        <p:grpSpPr>
          <a:xfrm>
            <a:off x="5792600" y="5374987"/>
            <a:ext cx="6064714" cy="646331"/>
            <a:chOff x="5792600" y="5374987"/>
            <a:chExt cx="6064714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3897C8-4D2D-4A9F-8245-07CA222D2215}"/>
                </a:ext>
              </a:extLst>
            </p:cNvPr>
            <p:cNvSpPr txBox="1"/>
            <p:nvPr/>
          </p:nvSpPr>
          <p:spPr>
            <a:xfrm>
              <a:off x="7316037" y="5374987"/>
              <a:ext cx="4541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Sơ đồ sự tạo thành nước tiểu và thải nước tiểu ra ngoài ở người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A2B3BD4-465C-4C29-A4EB-F18A6DE13D79}"/>
                </a:ext>
              </a:extLst>
            </p:cNvPr>
            <p:cNvGrpSpPr/>
            <p:nvPr/>
          </p:nvGrpSpPr>
          <p:grpSpPr>
            <a:xfrm>
              <a:off x="5792600" y="5479712"/>
              <a:ext cx="1399540" cy="436880"/>
              <a:chOff x="5361940" y="5626100"/>
              <a:chExt cx="1399540" cy="43688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DE9B333-9F23-4ED3-87AF-402F8D35E49A}"/>
                  </a:ext>
                </a:extLst>
              </p:cNvPr>
              <p:cNvSpPr/>
              <p:nvPr/>
            </p:nvSpPr>
            <p:spPr>
              <a:xfrm>
                <a:off x="5361940" y="5626100"/>
                <a:ext cx="1399540" cy="436880"/>
              </a:xfrm>
              <a:prstGeom prst="roundRect">
                <a:avLst>
                  <a:gd name="adj" fmla="val 33528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CFE005-6346-439B-9CDA-67ACF8DD111E}"/>
                  </a:ext>
                </a:extLst>
              </p:cNvPr>
              <p:cNvSpPr txBox="1"/>
              <p:nvPr/>
            </p:nvSpPr>
            <p:spPr>
              <a:xfrm>
                <a:off x="5462270" y="5659874"/>
                <a:ext cx="119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b="1">
                    <a:solidFill>
                      <a:schemeClr val="bg1"/>
                    </a:solidFill>
                  </a:rPr>
                  <a:t>Hình 31.4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48104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6" grpId="0"/>
      <p:bldP spid="17" grpId="0" animBg="1"/>
      <p:bldP spid="18" grpId="0" animBg="1"/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ng Vật Có Thể Sống Thiếu Nước Trong Bao Lâu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811" y="1120230"/>
            <a:ext cx="9059046" cy="5095598"/>
          </a:xfrm>
        </p:spPr>
      </p:pic>
      <p:sp>
        <p:nvSpPr>
          <p:cNvPr id="5" name="Rectangle 4"/>
          <p:cNvSpPr/>
          <p:nvPr/>
        </p:nvSpPr>
        <p:spPr>
          <a:xfrm>
            <a:off x="-1" y="238768"/>
            <a:ext cx="116912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11B-F502-222A-D1CE-2C5F2651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Người bị sốt nên ăn, uống gì? Lời khuyên hữu ích từ chuyên gia">
            <a:extLst>
              <a:ext uri="{FF2B5EF4-FFF2-40B4-BE49-F238E27FC236}">
                <a16:creationId xmlns:a16="http://schemas.microsoft.com/office/drawing/2014/main" id="{A3FEC3B9-8F97-17B5-D1B4-35DEC6FA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" y="1844040"/>
            <a:ext cx="903732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44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EFAC599-F602-4B39-AB6C-074DBF8C99DF}"/>
              </a:ext>
            </a:extLst>
          </p:cNvPr>
          <p:cNvGrpSpPr/>
          <p:nvPr/>
        </p:nvGrpSpPr>
        <p:grpSpPr>
          <a:xfrm>
            <a:off x="7784533" y="461562"/>
            <a:ext cx="3063240" cy="4580953"/>
            <a:chOff x="5836920" y="883919"/>
            <a:chExt cx="3063240" cy="4291261"/>
          </a:xfrm>
        </p:grpSpPr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E5D4FC1A-7A7F-4752-B202-C44291CAB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6200" l="9811" r="89953">
                          <a14:foregroundMark x1="42790" y1="91900" x2="42790" y2="91900"/>
                          <a14:foregroundMark x1="53073" y1="96200" x2="53073" y2="96200"/>
                          <a14:backgroundMark x1="46572" y1="46100" x2="46572" y2="46100"/>
                          <a14:backgroundMark x1="33333" y1="31600" x2="33333" y2="31600"/>
                          <a14:backgroundMark x1="63593" y1="31100" x2="63593" y2="31100"/>
                          <a14:backgroundMark x1="64539" y1="28700" x2="64539" y2="28700"/>
                          <a14:backgroundMark x1="32979" y1="29200" x2="32979" y2="29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6" t="9839" r="14359"/>
            <a:stretch/>
          </p:blipFill>
          <p:spPr>
            <a:xfrm>
              <a:off x="5836920" y="883919"/>
              <a:ext cx="3063240" cy="4291261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CE9521-F3D4-4C55-9F5A-C98C31FF44F8}"/>
                </a:ext>
              </a:extLst>
            </p:cNvPr>
            <p:cNvSpPr/>
            <p:nvPr/>
          </p:nvSpPr>
          <p:spPr>
            <a:xfrm>
              <a:off x="7109460" y="3470910"/>
              <a:ext cx="426720" cy="436245"/>
            </a:xfrm>
            <a:custGeom>
              <a:avLst/>
              <a:gdLst>
                <a:gd name="connsiteX0" fmla="*/ 0 w 426720"/>
                <a:gd name="connsiteY0" fmla="*/ 300990 h 436245"/>
                <a:gd name="connsiteX1" fmla="*/ 104775 w 426720"/>
                <a:gd name="connsiteY1" fmla="*/ 436245 h 436245"/>
                <a:gd name="connsiteX2" fmla="*/ 318135 w 426720"/>
                <a:gd name="connsiteY2" fmla="*/ 249555 h 436245"/>
                <a:gd name="connsiteX3" fmla="*/ 390525 w 426720"/>
                <a:gd name="connsiteY3" fmla="*/ 139065 h 436245"/>
                <a:gd name="connsiteX4" fmla="*/ 409575 w 426720"/>
                <a:gd name="connsiteY4" fmla="*/ 97155 h 436245"/>
                <a:gd name="connsiteX5" fmla="*/ 426720 w 426720"/>
                <a:gd name="connsiteY5" fmla="*/ 30480 h 436245"/>
                <a:gd name="connsiteX6" fmla="*/ 392430 w 426720"/>
                <a:gd name="connsiteY6" fmla="*/ 0 h 436245"/>
                <a:gd name="connsiteX7" fmla="*/ 346710 w 426720"/>
                <a:gd name="connsiteY7" fmla="*/ 7620 h 436245"/>
                <a:gd name="connsiteX8" fmla="*/ 291465 w 426720"/>
                <a:gd name="connsiteY8" fmla="*/ 78105 h 436245"/>
                <a:gd name="connsiteX9" fmla="*/ 259080 w 426720"/>
                <a:gd name="connsiteY9" fmla="*/ 137160 h 436245"/>
                <a:gd name="connsiteX10" fmla="*/ 205740 w 426720"/>
                <a:gd name="connsiteY10" fmla="*/ 165735 h 436245"/>
                <a:gd name="connsiteX11" fmla="*/ 114300 w 426720"/>
                <a:gd name="connsiteY11" fmla="*/ 173355 h 436245"/>
                <a:gd name="connsiteX12" fmla="*/ 57150 w 426720"/>
                <a:gd name="connsiteY12" fmla="*/ 234315 h 436245"/>
                <a:gd name="connsiteX13" fmla="*/ 0 w 426720"/>
                <a:gd name="connsiteY13" fmla="*/ 300990 h 4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720" h="436245">
                  <a:moveTo>
                    <a:pt x="0" y="300990"/>
                  </a:moveTo>
                  <a:lnTo>
                    <a:pt x="104775" y="436245"/>
                  </a:lnTo>
                  <a:lnTo>
                    <a:pt x="318135" y="249555"/>
                  </a:lnTo>
                  <a:lnTo>
                    <a:pt x="390525" y="139065"/>
                  </a:lnTo>
                  <a:lnTo>
                    <a:pt x="409575" y="97155"/>
                  </a:lnTo>
                  <a:lnTo>
                    <a:pt x="426720" y="30480"/>
                  </a:lnTo>
                  <a:lnTo>
                    <a:pt x="392430" y="0"/>
                  </a:lnTo>
                  <a:lnTo>
                    <a:pt x="346710" y="7620"/>
                  </a:lnTo>
                  <a:lnTo>
                    <a:pt x="291465" y="78105"/>
                  </a:lnTo>
                  <a:lnTo>
                    <a:pt x="259080" y="137160"/>
                  </a:lnTo>
                  <a:lnTo>
                    <a:pt x="205740" y="165735"/>
                  </a:lnTo>
                  <a:lnTo>
                    <a:pt x="114300" y="173355"/>
                  </a:lnTo>
                  <a:lnTo>
                    <a:pt x="57150" y="234315"/>
                  </a:lnTo>
                  <a:lnTo>
                    <a:pt x="0" y="300990"/>
                  </a:lnTo>
                  <a:close/>
                </a:path>
              </a:pathLst>
            </a:custGeom>
            <a:solidFill>
              <a:srgbClr val="830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5EDBA7-601B-4523-BAD8-6ADB17E7E0EA}"/>
                </a:ext>
              </a:extLst>
            </p:cNvPr>
            <p:cNvSpPr/>
            <p:nvPr/>
          </p:nvSpPr>
          <p:spPr>
            <a:xfrm>
              <a:off x="6732270" y="3265170"/>
              <a:ext cx="215265" cy="249555"/>
            </a:xfrm>
            <a:custGeom>
              <a:avLst/>
              <a:gdLst>
                <a:gd name="connsiteX0" fmla="*/ 0 w 215265"/>
                <a:gd name="connsiteY0" fmla="*/ 127635 h 249555"/>
                <a:gd name="connsiteX1" fmla="*/ 72390 w 215265"/>
                <a:gd name="connsiteY1" fmla="*/ 249555 h 249555"/>
                <a:gd name="connsiteX2" fmla="*/ 177165 w 215265"/>
                <a:gd name="connsiteY2" fmla="*/ 135255 h 249555"/>
                <a:gd name="connsiteX3" fmla="*/ 200025 w 215265"/>
                <a:gd name="connsiteY3" fmla="*/ 80010 h 249555"/>
                <a:gd name="connsiteX4" fmla="*/ 215265 w 215265"/>
                <a:gd name="connsiteY4" fmla="*/ 41910 h 249555"/>
                <a:gd name="connsiteX5" fmla="*/ 194310 w 215265"/>
                <a:gd name="connsiteY5" fmla="*/ 19050 h 249555"/>
                <a:gd name="connsiteX6" fmla="*/ 177165 w 215265"/>
                <a:gd name="connsiteY6" fmla="*/ 1905 h 249555"/>
                <a:gd name="connsiteX7" fmla="*/ 142875 w 215265"/>
                <a:gd name="connsiteY7" fmla="*/ 0 h 249555"/>
                <a:gd name="connsiteX8" fmla="*/ 97155 w 215265"/>
                <a:gd name="connsiteY8" fmla="*/ 20955 h 249555"/>
                <a:gd name="connsiteX9" fmla="*/ 32385 w 215265"/>
                <a:gd name="connsiteY9" fmla="*/ 70485 h 249555"/>
                <a:gd name="connsiteX10" fmla="*/ 0 w 215265"/>
                <a:gd name="connsiteY10" fmla="*/ 127635 h 2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265" h="249555">
                  <a:moveTo>
                    <a:pt x="0" y="127635"/>
                  </a:moveTo>
                  <a:lnTo>
                    <a:pt x="72390" y="249555"/>
                  </a:lnTo>
                  <a:lnTo>
                    <a:pt x="177165" y="135255"/>
                  </a:lnTo>
                  <a:lnTo>
                    <a:pt x="200025" y="80010"/>
                  </a:lnTo>
                  <a:lnTo>
                    <a:pt x="215265" y="41910"/>
                  </a:lnTo>
                  <a:lnTo>
                    <a:pt x="194310" y="19050"/>
                  </a:lnTo>
                  <a:lnTo>
                    <a:pt x="177165" y="1905"/>
                  </a:lnTo>
                  <a:lnTo>
                    <a:pt x="142875" y="0"/>
                  </a:lnTo>
                  <a:lnTo>
                    <a:pt x="97155" y="20955"/>
                  </a:lnTo>
                  <a:lnTo>
                    <a:pt x="32385" y="70485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830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A059E50-DAD4-4DA2-8E4C-EBBE2754B525}"/>
                </a:ext>
              </a:extLst>
            </p:cNvPr>
            <p:cNvSpPr/>
            <p:nvPr/>
          </p:nvSpPr>
          <p:spPr>
            <a:xfrm>
              <a:off x="7261860" y="2607945"/>
              <a:ext cx="268605" cy="310515"/>
            </a:xfrm>
            <a:custGeom>
              <a:avLst/>
              <a:gdLst>
                <a:gd name="connsiteX0" fmla="*/ 249555 w 268605"/>
                <a:gd name="connsiteY0" fmla="*/ 0 h 310515"/>
                <a:gd name="connsiteX1" fmla="*/ 0 w 268605"/>
                <a:gd name="connsiteY1" fmla="*/ 266700 h 310515"/>
                <a:gd name="connsiteX2" fmla="*/ 68580 w 268605"/>
                <a:gd name="connsiteY2" fmla="*/ 310515 h 310515"/>
                <a:gd name="connsiteX3" fmla="*/ 156210 w 268605"/>
                <a:gd name="connsiteY3" fmla="*/ 219075 h 310515"/>
                <a:gd name="connsiteX4" fmla="*/ 209550 w 268605"/>
                <a:gd name="connsiteY4" fmla="*/ 219075 h 310515"/>
                <a:gd name="connsiteX5" fmla="*/ 259080 w 268605"/>
                <a:gd name="connsiteY5" fmla="*/ 160020 h 310515"/>
                <a:gd name="connsiteX6" fmla="*/ 268605 w 268605"/>
                <a:gd name="connsiteY6" fmla="*/ 125730 h 310515"/>
                <a:gd name="connsiteX7" fmla="*/ 249555 w 268605"/>
                <a:gd name="connsiteY7" fmla="*/ 0 h 310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605" h="310515">
                  <a:moveTo>
                    <a:pt x="249555" y="0"/>
                  </a:moveTo>
                  <a:lnTo>
                    <a:pt x="0" y="266700"/>
                  </a:lnTo>
                  <a:lnTo>
                    <a:pt x="68580" y="310515"/>
                  </a:lnTo>
                  <a:lnTo>
                    <a:pt x="156210" y="219075"/>
                  </a:lnTo>
                  <a:lnTo>
                    <a:pt x="209550" y="219075"/>
                  </a:lnTo>
                  <a:lnTo>
                    <a:pt x="259080" y="160020"/>
                  </a:lnTo>
                  <a:lnTo>
                    <a:pt x="268605" y="125730"/>
                  </a:lnTo>
                  <a:lnTo>
                    <a:pt x="249555" y="0"/>
                  </a:lnTo>
                  <a:close/>
                </a:path>
              </a:pathLst>
            </a:custGeom>
            <a:solidFill>
              <a:srgbClr val="009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C7333CF-18CC-457D-8976-794F939E60C7}"/>
                </a:ext>
              </a:extLst>
            </p:cNvPr>
            <p:cNvSpPr/>
            <p:nvPr/>
          </p:nvSpPr>
          <p:spPr>
            <a:xfrm>
              <a:off x="6785610" y="1520190"/>
              <a:ext cx="333375" cy="331470"/>
            </a:xfrm>
            <a:custGeom>
              <a:avLst/>
              <a:gdLst>
                <a:gd name="connsiteX0" fmla="*/ 188595 w 333375"/>
                <a:gd name="connsiteY0" fmla="*/ 5715 h 331470"/>
                <a:gd name="connsiteX1" fmla="*/ 19050 w 333375"/>
                <a:gd name="connsiteY1" fmla="*/ 160020 h 331470"/>
                <a:gd name="connsiteX2" fmla="*/ 0 w 333375"/>
                <a:gd name="connsiteY2" fmla="*/ 217170 h 331470"/>
                <a:gd name="connsiteX3" fmla="*/ 13335 w 333375"/>
                <a:gd name="connsiteY3" fmla="*/ 274320 h 331470"/>
                <a:gd name="connsiteX4" fmla="*/ 41910 w 333375"/>
                <a:gd name="connsiteY4" fmla="*/ 331470 h 331470"/>
                <a:gd name="connsiteX5" fmla="*/ 142875 w 333375"/>
                <a:gd name="connsiteY5" fmla="*/ 272415 h 331470"/>
                <a:gd name="connsiteX6" fmla="*/ 219075 w 333375"/>
                <a:gd name="connsiteY6" fmla="*/ 173355 h 331470"/>
                <a:gd name="connsiteX7" fmla="*/ 219075 w 333375"/>
                <a:gd name="connsiteY7" fmla="*/ 123825 h 331470"/>
                <a:gd name="connsiteX8" fmla="*/ 333375 w 333375"/>
                <a:gd name="connsiteY8" fmla="*/ 41910 h 331470"/>
                <a:gd name="connsiteX9" fmla="*/ 281940 w 333375"/>
                <a:gd name="connsiteY9" fmla="*/ 0 h 331470"/>
                <a:gd name="connsiteX10" fmla="*/ 188595 w 333375"/>
                <a:gd name="connsiteY10" fmla="*/ 5715 h 33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75" h="331470">
                  <a:moveTo>
                    <a:pt x="188595" y="5715"/>
                  </a:moveTo>
                  <a:lnTo>
                    <a:pt x="19050" y="160020"/>
                  </a:lnTo>
                  <a:lnTo>
                    <a:pt x="0" y="217170"/>
                  </a:lnTo>
                  <a:lnTo>
                    <a:pt x="13335" y="274320"/>
                  </a:lnTo>
                  <a:lnTo>
                    <a:pt x="41910" y="331470"/>
                  </a:lnTo>
                  <a:lnTo>
                    <a:pt x="142875" y="272415"/>
                  </a:lnTo>
                  <a:lnTo>
                    <a:pt x="219075" y="173355"/>
                  </a:lnTo>
                  <a:lnTo>
                    <a:pt x="219075" y="123825"/>
                  </a:lnTo>
                  <a:lnTo>
                    <a:pt x="333375" y="41910"/>
                  </a:lnTo>
                  <a:lnTo>
                    <a:pt x="281940" y="0"/>
                  </a:lnTo>
                  <a:lnTo>
                    <a:pt x="188595" y="5715"/>
                  </a:lnTo>
                  <a:close/>
                </a:path>
              </a:pathLst>
            </a:custGeom>
            <a:solidFill>
              <a:srgbClr val="FF9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8991EC0-6758-4736-BE8C-4B194D35E915}"/>
                </a:ext>
              </a:extLst>
            </p:cNvPr>
            <p:cNvSpPr/>
            <p:nvPr/>
          </p:nvSpPr>
          <p:spPr>
            <a:xfrm>
              <a:off x="7416165" y="1718310"/>
              <a:ext cx="182880" cy="335280"/>
            </a:xfrm>
            <a:custGeom>
              <a:avLst/>
              <a:gdLst>
                <a:gd name="connsiteX0" fmla="*/ 68580 w 182880"/>
                <a:gd name="connsiteY0" fmla="*/ 335280 h 335280"/>
                <a:gd name="connsiteX1" fmla="*/ 24765 w 182880"/>
                <a:gd name="connsiteY1" fmla="*/ 299085 h 335280"/>
                <a:gd name="connsiteX2" fmla="*/ 1905 w 182880"/>
                <a:gd name="connsiteY2" fmla="*/ 243840 h 335280"/>
                <a:gd name="connsiteX3" fmla="*/ 0 w 182880"/>
                <a:gd name="connsiteY3" fmla="*/ 194310 h 335280"/>
                <a:gd name="connsiteX4" fmla="*/ 17145 w 182880"/>
                <a:gd name="connsiteY4" fmla="*/ 160020 h 335280"/>
                <a:gd name="connsiteX5" fmla="*/ 120015 w 182880"/>
                <a:gd name="connsiteY5" fmla="*/ 89535 h 335280"/>
                <a:gd name="connsiteX6" fmla="*/ 154305 w 182880"/>
                <a:gd name="connsiteY6" fmla="*/ 13335 h 335280"/>
                <a:gd name="connsiteX7" fmla="*/ 171450 w 182880"/>
                <a:gd name="connsiteY7" fmla="*/ 0 h 335280"/>
                <a:gd name="connsiteX8" fmla="*/ 182880 w 182880"/>
                <a:gd name="connsiteY8" fmla="*/ 38100 h 335280"/>
                <a:gd name="connsiteX9" fmla="*/ 165735 w 182880"/>
                <a:gd name="connsiteY9" fmla="*/ 135255 h 335280"/>
                <a:gd name="connsiteX10" fmla="*/ 125730 w 182880"/>
                <a:gd name="connsiteY10" fmla="*/ 217170 h 335280"/>
                <a:gd name="connsiteX11" fmla="*/ 68580 w 182880"/>
                <a:gd name="connsiteY11" fmla="*/ 33528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" h="335280">
                  <a:moveTo>
                    <a:pt x="68580" y="335280"/>
                  </a:moveTo>
                  <a:lnTo>
                    <a:pt x="24765" y="299085"/>
                  </a:lnTo>
                  <a:lnTo>
                    <a:pt x="1905" y="243840"/>
                  </a:lnTo>
                  <a:lnTo>
                    <a:pt x="0" y="194310"/>
                  </a:lnTo>
                  <a:lnTo>
                    <a:pt x="17145" y="160020"/>
                  </a:lnTo>
                  <a:lnTo>
                    <a:pt x="120015" y="89535"/>
                  </a:lnTo>
                  <a:lnTo>
                    <a:pt x="154305" y="13335"/>
                  </a:lnTo>
                  <a:lnTo>
                    <a:pt x="171450" y="0"/>
                  </a:lnTo>
                  <a:lnTo>
                    <a:pt x="182880" y="38100"/>
                  </a:lnTo>
                  <a:lnTo>
                    <a:pt x="165735" y="135255"/>
                  </a:lnTo>
                  <a:lnTo>
                    <a:pt x="125730" y="217170"/>
                  </a:lnTo>
                  <a:lnTo>
                    <a:pt x="68580" y="335280"/>
                  </a:lnTo>
                  <a:close/>
                </a:path>
              </a:pathLst>
            </a:custGeom>
            <a:solidFill>
              <a:srgbClr val="FF9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761CDE8-28A6-4518-A59E-9C2949DA8A4C}"/>
              </a:ext>
            </a:extLst>
          </p:cNvPr>
          <p:cNvSpPr txBox="1"/>
          <p:nvPr/>
        </p:nvSpPr>
        <p:spPr>
          <a:xfrm>
            <a:off x="8392611" y="198939"/>
            <a:ext cx="175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2">
                    <a:lumMod val="25000"/>
                  </a:schemeClr>
                </a:solidFill>
              </a:rPr>
              <a:t>Mao mạch phổi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DAB933-40BA-41BA-AF4F-A792AC5BA063}"/>
              </a:ext>
            </a:extLst>
          </p:cNvPr>
          <p:cNvSpPr txBox="1"/>
          <p:nvPr/>
        </p:nvSpPr>
        <p:spPr>
          <a:xfrm>
            <a:off x="8458538" y="1736343"/>
            <a:ext cx="181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chemeClr val="bg2">
                    <a:lumMod val="25000"/>
                  </a:schemeClr>
                </a:solidFill>
              </a:rPr>
              <a:t>Vòng tuần hoàn nhỏ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DDE4E-4A98-4897-B985-085EEA71AE15}"/>
              </a:ext>
            </a:extLst>
          </p:cNvPr>
          <p:cNvSpPr txBox="1"/>
          <p:nvPr/>
        </p:nvSpPr>
        <p:spPr>
          <a:xfrm>
            <a:off x="8505620" y="3792891"/>
            <a:ext cx="1755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>
                <a:solidFill>
                  <a:schemeClr val="bg2">
                    <a:lumMod val="25000"/>
                  </a:schemeClr>
                </a:solidFill>
              </a:rPr>
              <a:t>Vòng tuần hoàn lớn</a:t>
            </a:r>
            <a:endParaRPr lang="en-US" sz="1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E0DDA8-8371-4467-BB30-A86DA8B57C32}"/>
              </a:ext>
            </a:extLst>
          </p:cNvPr>
          <p:cNvSpPr txBox="1"/>
          <p:nvPr/>
        </p:nvSpPr>
        <p:spPr>
          <a:xfrm>
            <a:off x="6279010" y="4777185"/>
            <a:ext cx="278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Mao mạch ở các cơ quan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86D751-BF3F-4D34-8BBC-A595B92F6F22}"/>
              </a:ext>
            </a:extLst>
          </p:cNvPr>
          <p:cNvGrpSpPr/>
          <p:nvPr/>
        </p:nvGrpSpPr>
        <p:grpSpPr>
          <a:xfrm>
            <a:off x="9926540" y="4890777"/>
            <a:ext cx="2126832" cy="376833"/>
            <a:chOff x="9926540" y="4890777"/>
            <a:chExt cx="2126832" cy="3768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0D74CF-27F4-4E39-9E65-137A0CE170A2}"/>
                </a:ext>
              </a:extLst>
            </p:cNvPr>
            <p:cNvSpPr txBox="1"/>
            <p:nvPr/>
          </p:nvSpPr>
          <p:spPr>
            <a:xfrm>
              <a:off x="10391028" y="4890777"/>
              <a:ext cx="16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Máu nghèo O</a:t>
              </a:r>
              <a:r>
                <a:rPr lang="vi-VN" baseline="-2500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baseline="-25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9D2B79-640C-4375-AF9F-14EFDB7D4D04}"/>
                </a:ext>
              </a:extLst>
            </p:cNvPr>
            <p:cNvSpPr/>
            <p:nvPr/>
          </p:nvSpPr>
          <p:spPr>
            <a:xfrm>
              <a:off x="9926540" y="4898278"/>
              <a:ext cx="369332" cy="36933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069AC3-4AE6-4FD6-8E29-17F1ADA63048}"/>
              </a:ext>
            </a:extLst>
          </p:cNvPr>
          <p:cNvGrpSpPr/>
          <p:nvPr/>
        </p:nvGrpSpPr>
        <p:grpSpPr>
          <a:xfrm>
            <a:off x="9926540" y="5378409"/>
            <a:ext cx="1947139" cy="376444"/>
            <a:chOff x="9926540" y="5378409"/>
            <a:chExt cx="1947139" cy="3764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7BBA06-DE88-4DC0-857D-D5E09F8ED8AC}"/>
                </a:ext>
              </a:extLst>
            </p:cNvPr>
            <p:cNvSpPr txBox="1"/>
            <p:nvPr/>
          </p:nvSpPr>
          <p:spPr>
            <a:xfrm>
              <a:off x="10398078" y="5385521"/>
              <a:ext cx="1475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Máu giàu O</a:t>
              </a:r>
              <a:r>
                <a:rPr lang="vi-VN" baseline="-2500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baseline="-25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457D1A-DF40-413C-8D06-F6AB2F7CBEC7}"/>
                </a:ext>
              </a:extLst>
            </p:cNvPr>
            <p:cNvSpPr/>
            <p:nvPr/>
          </p:nvSpPr>
          <p:spPr>
            <a:xfrm>
              <a:off x="9926540" y="5378409"/>
              <a:ext cx="369332" cy="369332"/>
            </a:xfrm>
            <a:prstGeom prst="rect">
              <a:avLst/>
            </a:prstGeom>
            <a:solidFill>
              <a:srgbClr val="F9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85939C-931B-456F-8DFF-492B9B753E2B}"/>
              </a:ext>
            </a:extLst>
          </p:cNvPr>
          <p:cNvGrpSpPr/>
          <p:nvPr/>
        </p:nvGrpSpPr>
        <p:grpSpPr>
          <a:xfrm>
            <a:off x="5968227" y="1544553"/>
            <a:ext cx="2271399" cy="369332"/>
            <a:chOff x="5968227" y="1544553"/>
            <a:chExt cx="2271399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C3A430-353F-4A28-B279-5CF881EB3DAA}"/>
                </a:ext>
              </a:extLst>
            </p:cNvPr>
            <p:cNvSpPr txBox="1"/>
            <p:nvPr/>
          </p:nvSpPr>
          <p:spPr>
            <a:xfrm>
              <a:off x="5968227" y="1544553"/>
              <a:ext cx="194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Động mạch phổi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D22D53-5BCB-422B-AA75-46C25D2BB0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7148" y="1710195"/>
              <a:ext cx="412478" cy="99582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F1F06F-D6F3-4D17-873A-738FFCDD4176}"/>
              </a:ext>
            </a:extLst>
          </p:cNvPr>
          <p:cNvGrpSpPr/>
          <p:nvPr/>
        </p:nvGrpSpPr>
        <p:grpSpPr>
          <a:xfrm>
            <a:off x="6224229" y="2610282"/>
            <a:ext cx="1956865" cy="369332"/>
            <a:chOff x="6224229" y="2610282"/>
            <a:chExt cx="1956865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143F7B-FE38-44B5-982E-84B9335202DF}"/>
                </a:ext>
              </a:extLst>
            </p:cNvPr>
            <p:cNvSpPr txBox="1"/>
            <p:nvPr/>
          </p:nvSpPr>
          <p:spPr>
            <a:xfrm>
              <a:off x="6224229" y="2610282"/>
              <a:ext cx="1272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Tĩnh mạch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0C31F28-D686-4BCF-B2DD-1153878EBD13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 flipV="1">
              <a:off x="7496696" y="2794948"/>
              <a:ext cx="684398" cy="145348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E54A74F-1064-4049-8A99-83F4D260285E}"/>
              </a:ext>
            </a:extLst>
          </p:cNvPr>
          <p:cNvGrpSpPr/>
          <p:nvPr/>
        </p:nvGrpSpPr>
        <p:grpSpPr>
          <a:xfrm>
            <a:off x="9790498" y="3337978"/>
            <a:ext cx="1663498" cy="497455"/>
            <a:chOff x="9790498" y="3337978"/>
            <a:chExt cx="1663498" cy="4974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FBC524-FF4A-47CE-8311-D3AB5C164FD1}"/>
                </a:ext>
              </a:extLst>
            </p:cNvPr>
            <p:cNvSpPr txBox="1"/>
            <p:nvPr/>
          </p:nvSpPr>
          <p:spPr>
            <a:xfrm>
              <a:off x="10817762" y="3466101"/>
              <a:ext cx="63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Tim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B228F0-6A55-444B-A596-813E9FBB3F13}"/>
                </a:ext>
              </a:extLst>
            </p:cNvPr>
            <p:cNvCxnSpPr>
              <a:cxnSpLocks/>
            </p:cNvCxnSpPr>
            <p:nvPr/>
          </p:nvCxnSpPr>
          <p:spPr>
            <a:xfrm>
              <a:off x="9790498" y="3337978"/>
              <a:ext cx="1018188" cy="237319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64E2D9-28FE-4AC2-AA29-42172629AA32}"/>
              </a:ext>
            </a:extLst>
          </p:cNvPr>
          <p:cNvGrpSpPr/>
          <p:nvPr/>
        </p:nvGrpSpPr>
        <p:grpSpPr>
          <a:xfrm>
            <a:off x="10441162" y="2144717"/>
            <a:ext cx="1736482" cy="437734"/>
            <a:chOff x="10441162" y="2144717"/>
            <a:chExt cx="1736482" cy="43773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0ABDEC-2567-44C3-B8AC-5E44022F2E53}"/>
                </a:ext>
              </a:extLst>
            </p:cNvPr>
            <p:cNvSpPr txBox="1"/>
            <p:nvPr/>
          </p:nvSpPr>
          <p:spPr>
            <a:xfrm>
              <a:off x="10817762" y="2144717"/>
              <a:ext cx="1359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Động mạch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2104797-E803-49B3-867B-BFCD799CB8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41162" y="2410757"/>
              <a:ext cx="376600" cy="171694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C6605A-AF7C-4D69-823C-C96DA7B97ADB}"/>
              </a:ext>
            </a:extLst>
          </p:cNvPr>
          <p:cNvGrpSpPr/>
          <p:nvPr/>
        </p:nvGrpSpPr>
        <p:grpSpPr>
          <a:xfrm>
            <a:off x="10362654" y="836189"/>
            <a:ext cx="1940335" cy="747446"/>
            <a:chOff x="10362654" y="836189"/>
            <a:chExt cx="1940335" cy="74744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FF7A51-C611-4F98-8B23-DEB502C45096}"/>
                </a:ext>
              </a:extLst>
            </p:cNvPr>
            <p:cNvSpPr txBox="1"/>
            <p:nvPr/>
          </p:nvSpPr>
          <p:spPr>
            <a:xfrm>
              <a:off x="10362654" y="836189"/>
              <a:ext cx="194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Tĩnh mạch phổi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8513195-A128-4963-A0E0-290CB37E4D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7079" y="1258682"/>
              <a:ext cx="585102" cy="324953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D29C84-64D5-4BA0-8AC7-BBE247956463}"/>
              </a:ext>
            </a:extLst>
          </p:cNvPr>
          <p:cNvGrpSpPr/>
          <p:nvPr/>
        </p:nvGrpSpPr>
        <p:grpSpPr>
          <a:xfrm>
            <a:off x="6686352" y="5994567"/>
            <a:ext cx="5251889" cy="436880"/>
            <a:chOff x="731521" y="5526666"/>
            <a:chExt cx="5251889" cy="43688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C531EA-1C84-4976-BB87-9055866B9587}"/>
                </a:ext>
              </a:extLst>
            </p:cNvPr>
            <p:cNvSpPr txBox="1"/>
            <p:nvPr/>
          </p:nvSpPr>
          <p:spPr>
            <a:xfrm>
              <a:off x="2231391" y="5560440"/>
              <a:ext cx="3752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Sơ đồ hai vòng tuần hoàn ở người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577170E-B38D-4699-B80F-CEF6DE2A450F}"/>
                </a:ext>
              </a:extLst>
            </p:cNvPr>
            <p:cNvGrpSpPr/>
            <p:nvPr/>
          </p:nvGrpSpPr>
          <p:grpSpPr>
            <a:xfrm>
              <a:off x="731521" y="5526666"/>
              <a:ext cx="1399540" cy="436880"/>
              <a:chOff x="5361940" y="5626100"/>
              <a:chExt cx="1399540" cy="43688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D00EAFB-614B-4A64-92D5-B5527E2E6ED9}"/>
                  </a:ext>
                </a:extLst>
              </p:cNvPr>
              <p:cNvSpPr/>
              <p:nvPr/>
            </p:nvSpPr>
            <p:spPr>
              <a:xfrm>
                <a:off x="5361940" y="5626100"/>
                <a:ext cx="1399540" cy="436880"/>
              </a:xfrm>
              <a:prstGeom prst="roundRect">
                <a:avLst>
                  <a:gd name="adj" fmla="val 33528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8489C3-4AB1-49EC-837B-444E1C14EFDF}"/>
                  </a:ext>
                </a:extLst>
              </p:cNvPr>
              <p:cNvSpPr txBox="1"/>
              <p:nvPr/>
            </p:nvSpPr>
            <p:spPr>
              <a:xfrm>
                <a:off x="5462270" y="5659874"/>
                <a:ext cx="119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b="1">
                    <a:solidFill>
                      <a:schemeClr val="bg1"/>
                    </a:solidFill>
                  </a:rPr>
                  <a:t>Hình 31.5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889E2F4-ED84-F55A-444C-78F6CA250993}"/>
              </a:ext>
            </a:extLst>
          </p:cNvPr>
          <p:cNvSpPr/>
          <p:nvPr/>
        </p:nvSpPr>
        <p:spPr>
          <a:xfrm>
            <a:off x="226906" y="174563"/>
            <a:ext cx="815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825"/>
              </a:spcBef>
              <a:spcAft>
                <a:spcPts val="0"/>
              </a:spcAft>
              <a:buClr>
                <a:srgbClr val="4471C4"/>
              </a:buClr>
              <a:buSzPts val="1400"/>
              <a:tabLst>
                <a:tab pos="361315" algn="l"/>
              </a:tabLst>
            </a:pPr>
            <a:r>
              <a:rPr lang="en-US" sz="2800" b="1" kern="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vi-VN" sz="2800" b="1" kern="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VẬN CHUYỂN CÁC CHẤT Ở ĐỘNG</a:t>
            </a:r>
            <a:r>
              <a:rPr lang="vi-VN" sz="2800" b="1" kern="0" spc="-3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A56FF4-263F-C986-BDF2-ADCCA32EE0D5}"/>
              </a:ext>
            </a:extLst>
          </p:cNvPr>
          <p:cNvSpPr/>
          <p:nvPr/>
        </p:nvSpPr>
        <p:spPr>
          <a:xfrm>
            <a:off x="265502" y="2476330"/>
            <a:ext cx="5830498" cy="1444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SGK (133).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H31.5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38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534C6B-37FC-C305-BC1E-3FA0E6A81AE2}"/>
              </a:ext>
            </a:extLst>
          </p:cNvPr>
          <p:cNvSpPr txBox="1"/>
          <p:nvPr/>
        </p:nvSpPr>
        <p:spPr>
          <a:xfrm>
            <a:off x="182880" y="812573"/>
            <a:ext cx="12009120" cy="588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tabLst>
                <a:tab pos="6645910" algn="l"/>
              </a:tabLs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31:  </a:t>
            </a:r>
            <a:r>
              <a:rPr lang="en-US" sz="1800" dirty="0">
                <a:solidFill>
                  <a:srgbClr val="2D74B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 NƯỚC VÀ CHẤT DINH DƯỠNG Ở ĐỘNG VẬT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………………………………………………………………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…………………………….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H.7.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H.8.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H.9.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7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75" y="1020536"/>
            <a:ext cx="4518116" cy="4518116"/>
          </a:xfrm>
          <a:prstGeom prst="rect">
            <a:avLst/>
          </a:prstGeom>
        </p:spPr>
      </p:pic>
      <p:pic>
        <p:nvPicPr>
          <p:cNvPr id="1030" name="Picture 6" descr="Hóa học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59" y="1136469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534C6B-37FC-C305-BC1E-3FA0E6A81AE2}"/>
              </a:ext>
            </a:extLst>
          </p:cNvPr>
          <p:cNvSpPr txBox="1"/>
          <p:nvPr/>
        </p:nvSpPr>
        <p:spPr>
          <a:xfrm>
            <a:off x="182880" y="812573"/>
            <a:ext cx="12009120" cy="5915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 ÁN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tabLst>
                <a:tab pos="6645910" algn="l"/>
              </a:tabLs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31:  </a:t>
            </a:r>
            <a:r>
              <a:rPr lang="en-US" sz="2000" dirty="0">
                <a:solidFill>
                  <a:srgbClr val="2D74B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 NƯỚC VÀ CHẤT DINH DƯỠNG Ở ĐỘNG VẬT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H.7.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Oxygen (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do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CO2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H.8.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ĐV.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H.9.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oxy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oxy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0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EFAC599-F602-4B39-AB6C-074DBF8C99DF}"/>
              </a:ext>
            </a:extLst>
          </p:cNvPr>
          <p:cNvGrpSpPr/>
          <p:nvPr/>
        </p:nvGrpSpPr>
        <p:grpSpPr>
          <a:xfrm>
            <a:off x="7784533" y="461562"/>
            <a:ext cx="3063240" cy="4580953"/>
            <a:chOff x="5836920" y="883919"/>
            <a:chExt cx="3063240" cy="4291261"/>
          </a:xfrm>
        </p:grpSpPr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E5D4FC1A-7A7F-4752-B202-C44291CAB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6200" l="9811" r="89953">
                          <a14:foregroundMark x1="42790" y1="91900" x2="42790" y2="91900"/>
                          <a14:foregroundMark x1="53073" y1="96200" x2="53073" y2="96200"/>
                          <a14:backgroundMark x1="46572" y1="46100" x2="46572" y2="46100"/>
                          <a14:backgroundMark x1="33333" y1="31600" x2="33333" y2="31600"/>
                          <a14:backgroundMark x1="63593" y1="31100" x2="63593" y2="31100"/>
                          <a14:backgroundMark x1="64539" y1="28700" x2="64539" y2="28700"/>
                          <a14:backgroundMark x1="32979" y1="29200" x2="32979" y2="29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6" t="9839" r="14359"/>
            <a:stretch/>
          </p:blipFill>
          <p:spPr>
            <a:xfrm>
              <a:off x="5836920" y="883919"/>
              <a:ext cx="3063240" cy="4291261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CE9521-F3D4-4C55-9F5A-C98C31FF44F8}"/>
                </a:ext>
              </a:extLst>
            </p:cNvPr>
            <p:cNvSpPr/>
            <p:nvPr/>
          </p:nvSpPr>
          <p:spPr>
            <a:xfrm>
              <a:off x="7109460" y="3470910"/>
              <a:ext cx="426720" cy="436245"/>
            </a:xfrm>
            <a:custGeom>
              <a:avLst/>
              <a:gdLst>
                <a:gd name="connsiteX0" fmla="*/ 0 w 426720"/>
                <a:gd name="connsiteY0" fmla="*/ 300990 h 436245"/>
                <a:gd name="connsiteX1" fmla="*/ 104775 w 426720"/>
                <a:gd name="connsiteY1" fmla="*/ 436245 h 436245"/>
                <a:gd name="connsiteX2" fmla="*/ 318135 w 426720"/>
                <a:gd name="connsiteY2" fmla="*/ 249555 h 436245"/>
                <a:gd name="connsiteX3" fmla="*/ 390525 w 426720"/>
                <a:gd name="connsiteY3" fmla="*/ 139065 h 436245"/>
                <a:gd name="connsiteX4" fmla="*/ 409575 w 426720"/>
                <a:gd name="connsiteY4" fmla="*/ 97155 h 436245"/>
                <a:gd name="connsiteX5" fmla="*/ 426720 w 426720"/>
                <a:gd name="connsiteY5" fmla="*/ 30480 h 436245"/>
                <a:gd name="connsiteX6" fmla="*/ 392430 w 426720"/>
                <a:gd name="connsiteY6" fmla="*/ 0 h 436245"/>
                <a:gd name="connsiteX7" fmla="*/ 346710 w 426720"/>
                <a:gd name="connsiteY7" fmla="*/ 7620 h 436245"/>
                <a:gd name="connsiteX8" fmla="*/ 291465 w 426720"/>
                <a:gd name="connsiteY8" fmla="*/ 78105 h 436245"/>
                <a:gd name="connsiteX9" fmla="*/ 259080 w 426720"/>
                <a:gd name="connsiteY9" fmla="*/ 137160 h 436245"/>
                <a:gd name="connsiteX10" fmla="*/ 205740 w 426720"/>
                <a:gd name="connsiteY10" fmla="*/ 165735 h 436245"/>
                <a:gd name="connsiteX11" fmla="*/ 114300 w 426720"/>
                <a:gd name="connsiteY11" fmla="*/ 173355 h 436245"/>
                <a:gd name="connsiteX12" fmla="*/ 57150 w 426720"/>
                <a:gd name="connsiteY12" fmla="*/ 234315 h 436245"/>
                <a:gd name="connsiteX13" fmla="*/ 0 w 426720"/>
                <a:gd name="connsiteY13" fmla="*/ 300990 h 4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720" h="436245">
                  <a:moveTo>
                    <a:pt x="0" y="300990"/>
                  </a:moveTo>
                  <a:lnTo>
                    <a:pt x="104775" y="436245"/>
                  </a:lnTo>
                  <a:lnTo>
                    <a:pt x="318135" y="249555"/>
                  </a:lnTo>
                  <a:lnTo>
                    <a:pt x="390525" y="139065"/>
                  </a:lnTo>
                  <a:lnTo>
                    <a:pt x="409575" y="97155"/>
                  </a:lnTo>
                  <a:lnTo>
                    <a:pt x="426720" y="30480"/>
                  </a:lnTo>
                  <a:lnTo>
                    <a:pt x="392430" y="0"/>
                  </a:lnTo>
                  <a:lnTo>
                    <a:pt x="346710" y="7620"/>
                  </a:lnTo>
                  <a:lnTo>
                    <a:pt x="291465" y="78105"/>
                  </a:lnTo>
                  <a:lnTo>
                    <a:pt x="259080" y="137160"/>
                  </a:lnTo>
                  <a:lnTo>
                    <a:pt x="205740" y="165735"/>
                  </a:lnTo>
                  <a:lnTo>
                    <a:pt x="114300" y="173355"/>
                  </a:lnTo>
                  <a:lnTo>
                    <a:pt x="57150" y="234315"/>
                  </a:lnTo>
                  <a:lnTo>
                    <a:pt x="0" y="300990"/>
                  </a:lnTo>
                  <a:close/>
                </a:path>
              </a:pathLst>
            </a:custGeom>
            <a:solidFill>
              <a:srgbClr val="830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5EDBA7-601B-4523-BAD8-6ADB17E7E0EA}"/>
                </a:ext>
              </a:extLst>
            </p:cNvPr>
            <p:cNvSpPr/>
            <p:nvPr/>
          </p:nvSpPr>
          <p:spPr>
            <a:xfrm>
              <a:off x="6732270" y="3265170"/>
              <a:ext cx="215265" cy="249555"/>
            </a:xfrm>
            <a:custGeom>
              <a:avLst/>
              <a:gdLst>
                <a:gd name="connsiteX0" fmla="*/ 0 w 215265"/>
                <a:gd name="connsiteY0" fmla="*/ 127635 h 249555"/>
                <a:gd name="connsiteX1" fmla="*/ 72390 w 215265"/>
                <a:gd name="connsiteY1" fmla="*/ 249555 h 249555"/>
                <a:gd name="connsiteX2" fmla="*/ 177165 w 215265"/>
                <a:gd name="connsiteY2" fmla="*/ 135255 h 249555"/>
                <a:gd name="connsiteX3" fmla="*/ 200025 w 215265"/>
                <a:gd name="connsiteY3" fmla="*/ 80010 h 249555"/>
                <a:gd name="connsiteX4" fmla="*/ 215265 w 215265"/>
                <a:gd name="connsiteY4" fmla="*/ 41910 h 249555"/>
                <a:gd name="connsiteX5" fmla="*/ 194310 w 215265"/>
                <a:gd name="connsiteY5" fmla="*/ 19050 h 249555"/>
                <a:gd name="connsiteX6" fmla="*/ 177165 w 215265"/>
                <a:gd name="connsiteY6" fmla="*/ 1905 h 249555"/>
                <a:gd name="connsiteX7" fmla="*/ 142875 w 215265"/>
                <a:gd name="connsiteY7" fmla="*/ 0 h 249555"/>
                <a:gd name="connsiteX8" fmla="*/ 97155 w 215265"/>
                <a:gd name="connsiteY8" fmla="*/ 20955 h 249555"/>
                <a:gd name="connsiteX9" fmla="*/ 32385 w 215265"/>
                <a:gd name="connsiteY9" fmla="*/ 70485 h 249555"/>
                <a:gd name="connsiteX10" fmla="*/ 0 w 215265"/>
                <a:gd name="connsiteY10" fmla="*/ 127635 h 2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265" h="249555">
                  <a:moveTo>
                    <a:pt x="0" y="127635"/>
                  </a:moveTo>
                  <a:lnTo>
                    <a:pt x="72390" y="249555"/>
                  </a:lnTo>
                  <a:lnTo>
                    <a:pt x="177165" y="135255"/>
                  </a:lnTo>
                  <a:lnTo>
                    <a:pt x="200025" y="80010"/>
                  </a:lnTo>
                  <a:lnTo>
                    <a:pt x="215265" y="41910"/>
                  </a:lnTo>
                  <a:lnTo>
                    <a:pt x="194310" y="19050"/>
                  </a:lnTo>
                  <a:lnTo>
                    <a:pt x="177165" y="1905"/>
                  </a:lnTo>
                  <a:lnTo>
                    <a:pt x="142875" y="0"/>
                  </a:lnTo>
                  <a:lnTo>
                    <a:pt x="97155" y="20955"/>
                  </a:lnTo>
                  <a:lnTo>
                    <a:pt x="32385" y="70485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830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A059E50-DAD4-4DA2-8E4C-EBBE2754B525}"/>
                </a:ext>
              </a:extLst>
            </p:cNvPr>
            <p:cNvSpPr/>
            <p:nvPr/>
          </p:nvSpPr>
          <p:spPr>
            <a:xfrm>
              <a:off x="7261860" y="2607945"/>
              <a:ext cx="268605" cy="310515"/>
            </a:xfrm>
            <a:custGeom>
              <a:avLst/>
              <a:gdLst>
                <a:gd name="connsiteX0" fmla="*/ 249555 w 268605"/>
                <a:gd name="connsiteY0" fmla="*/ 0 h 310515"/>
                <a:gd name="connsiteX1" fmla="*/ 0 w 268605"/>
                <a:gd name="connsiteY1" fmla="*/ 266700 h 310515"/>
                <a:gd name="connsiteX2" fmla="*/ 68580 w 268605"/>
                <a:gd name="connsiteY2" fmla="*/ 310515 h 310515"/>
                <a:gd name="connsiteX3" fmla="*/ 156210 w 268605"/>
                <a:gd name="connsiteY3" fmla="*/ 219075 h 310515"/>
                <a:gd name="connsiteX4" fmla="*/ 209550 w 268605"/>
                <a:gd name="connsiteY4" fmla="*/ 219075 h 310515"/>
                <a:gd name="connsiteX5" fmla="*/ 259080 w 268605"/>
                <a:gd name="connsiteY5" fmla="*/ 160020 h 310515"/>
                <a:gd name="connsiteX6" fmla="*/ 268605 w 268605"/>
                <a:gd name="connsiteY6" fmla="*/ 125730 h 310515"/>
                <a:gd name="connsiteX7" fmla="*/ 249555 w 268605"/>
                <a:gd name="connsiteY7" fmla="*/ 0 h 310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605" h="310515">
                  <a:moveTo>
                    <a:pt x="249555" y="0"/>
                  </a:moveTo>
                  <a:lnTo>
                    <a:pt x="0" y="266700"/>
                  </a:lnTo>
                  <a:lnTo>
                    <a:pt x="68580" y="310515"/>
                  </a:lnTo>
                  <a:lnTo>
                    <a:pt x="156210" y="219075"/>
                  </a:lnTo>
                  <a:lnTo>
                    <a:pt x="209550" y="219075"/>
                  </a:lnTo>
                  <a:lnTo>
                    <a:pt x="259080" y="160020"/>
                  </a:lnTo>
                  <a:lnTo>
                    <a:pt x="268605" y="125730"/>
                  </a:lnTo>
                  <a:lnTo>
                    <a:pt x="249555" y="0"/>
                  </a:lnTo>
                  <a:close/>
                </a:path>
              </a:pathLst>
            </a:custGeom>
            <a:solidFill>
              <a:srgbClr val="009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C7333CF-18CC-457D-8976-794F939E60C7}"/>
                </a:ext>
              </a:extLst>
            </p:cNvPr>
            <p:cNvSpPr/>
            <p:nvPr/>
          </p:nvSpPr>
          <p:spPr>
            <a:xfrm>
              <a:off x="6785610" y="1520190"/>
              <a:ext cx="333375" cy="331470"/>
            </a:xfrm>
            <a:custGeom>
              <a:avLst/>
              <a:gdLst>
                <a:gd name="connsiteX0" fmla="*/ 188595 w 333375"/>
                <a:gd name="connsiteY0" fmla="*/ 5715 h 331470"/>
                <a:gd name="connsiteX1" fmla="*/ 19050 w 333375"/>
                <a:gd name="connsiteY1" fmla="*/ 160020 h 331470"/>
                <a:gd name="connsiteX2" fmla="*/ 0 w 333375"/>
                <a:gd name="connsiteY2" fmla="*/ 217170 h 331470"/>
                <a:gd name="connsiteX3" fmla="*/ 13335 w 333375"/>
                <a:gd name="connsiteY3" fmla="*/ 274320 h 331470"/>
                <a:gd name="connsiteX4" fmla="*/ 41910 w 333375"/>
                <a:gd name="connsiteY4" fmla="*/ 331470 h 331470"/>
                <a:gd name="connsiteX5" fmla="*/ 142875 w 333375"/>
                <a:gd name="connsiteY5" fmla="*/ 272415 h 331470"/>
                <a:gd name="connsiteX6" fmla="*/ 219075 w 333375"/>
                <a:gd name="connsiteY6" fmla="*/ 173355 h 331470"/>
                <a:gd name="connsiteX7" fmla="*/ 219075 w 333375"/>
                <a:gd name="connsiteY7" fmla="*/ 123825 h 331470"/>
                <a:gd name="connsiteX8" fmla="*/ 333375 w 333375"/>
                <a:gd name="connsiteY8" fmla="*/ 41910 h 331470"/>
                <a:gd name="connsiteX9" fmla="*/ 281940 w 333375"/>
                <a:gd name="connsiteY9" fmla="*/ 0 h 331470"/>
                <a:gd name="connsiteX10" fmla="*/ 188595 w 333375"/>
                <a:gd name="connsiteY10" fmla="*/ 5715 h 33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75" h="331470">
                  <a:moveTo>
                    <a:pt x="188595" y="5715"/>
                  </a:moveTo>
                  <a:lnTo>
                    <a:pt x="19050" y="160020"/>
                  </a:lnTo>
                  <a:lnTo>
                    <a:pt x="0" y="217170"/>
                  </a:lnTo>
                  <a:lnTo>
                    <a:pt x="13335" y="274320"/>
                  </a:lnTo>
                  <a:lnTo>
                    <a:pt x="41910" y="331470"/>
                  </a:lnTo>
                  <a:lnTo>
                    <a:pt x="142875" y="272415"/>
                  </a:lnTo>
                  <a:lnTo>
                    <a:pt x="219075" y="173355"/>
                  </a:lnTo>
                  <a:lnTo>
                    <a:pt x="219075" y="123825"/>
                  </a:lnTo>
                  <a:lnTo>
                    <a:pt x="333375" y="41910"/>
                  </a:lnTo>
                  <a:lnTo>
                    <a:pt x="281940" y="0"/>
                  </a:lnTo>
                  <a:lnTo>
                    <a:pt x="188595" y="5715"/>
                  </a:lnTo>
                  <a:close/>
                </a:path>
              </a:pathLst>
            </a:custGeom>
            <a:solidFill>
              <a:srgbClr val="FF9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8991EC0-6758-4736-BE8C-4B194D35E915}"/>
                </a:ext>
              </a:extLst>
            </p:cNvPr>
            <p:cNvSpPr/>
            <p:nvPr/>
          </p:nvSpPr>
          <p:spPr>
            <a:xfrm>
              <a:off x="7416165" y="1718310"/>
              <a:ext cx="182880" cy="335280"/>
            </a:xfrm>
            <a:custGeom>
              <a:avLst/>
              <a:gdLst>
                <a:gd name="connsiteX0" fmla="*/ 68580 w 182880"/>
                <a:gd name="connsiteY0" fmla="*/ 335280 h 335280"/>
                <a:gd name="connsiteX1" fmla="*/ 24765 w 182880"/>
                <a:gd name="connsiteY1" fmla="*/ 299085 h 335280"/>
                <a:gd name="connsiteX2" fmla="*/ 1905 w 182880"/>
                <a:gd name="connsiteY2" fmla="*/ 243840 h 335280"/>
                <a:gd name="connsiteX3" fmla="*/ 0 w 182880"/>
                <a:gd name="connsiteY3" fmla="*/ 194310 h 335280"/>
                <a:gd name="connsiteX4" fmla="*/ 17145 w 182880"/>
                <a:gd name="connsiteY4" fmla="*/ 160020 h 335280"/>
                <a:gd name="connsiteX5" fmla="*/ 120015 w 182880"/>
                <a:gd name="connsiteY5" fmla="*/ 89535 h 335280"/>
                <a:gd name="connsiteX6" fmla="*/ 154305 w 182880"/>
                <a:gd name="connsiteY6" fmla="*/ 13335 h 335280"/>
                <a:gd name="connsiteX7" fmla="*/ 171450 w 182880"/>
                <a:gd name="connsiteY7" fmla="*/ 0 h 335280"/>
                <a:gd name="connsiteX8" fmla="*/ 182880 w 182880"/>
                <a:gd name="connsiteY8" fmla="*/ 38100 h 335280"/>
                <a:gd name="connsiteX9" fmla="*/ 165735 w 182880"/>
                <a:gd name="connsiteY9" fmla="*/ 135255 h 335280"/>
                <a:gd name="connsiteX10" fmla="*/ 125730 w 182880"/>
                <a:gd name="connsiteY10" fmla="*/ 217170 h 335280"/>
                <a:gd name="connsiteX11" fmla="*/ 68580 w 182880"/>
                <a:gd name="connsiteY11" fmla="*/ 33528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" h="335280">
                  <a:moveTo>
                    <a:pt x="68580" y="335280"/>
                  </a:moveTo>
                  <a:lnTo>
                    <a:pt x="24765" y="299085"/>
                  </a:lnTo>
                  <a:lnTo>
                    <a:pt x="1905" y="243840"/>
                  </a:lnTo>
                  <a:lnTo>
                    <a:pt x="0" y="194310"/>
                  </a:lnTo>
                  <a:lnTo>
                    <a:pt x="17145" y="160020"/>
                  </a:lnTo>
                  <a:lnTo>
                    <a:pt x="120015" y="89535"/>
                  </a:lnTo>
                  <a:lnTo>
                    <a:pt x="154305" y="13335"/>
                  </a:lnTo>
                  <a:lnTo>
                    <a:pt x="171450" y="0"/>
                  </a:lnTo>
                  <a:lnTo>
                    <a:pt x="182880" y="38100"/>
                  </a:lnTo>
                  <a:lnTo>
                    <a:pt x="165735" y="135255"/>
                  </a:lnTo>
                  <a:lnTo>
                    <a:pt x="125730" y="217170"/>
                  </a:lnTo>
                  <a:lnTo>
                    <a:pt x="68580" y="335280"/>
                  </a:lnTo>
                  <a:close/>
                </a:path>
              </a:pathLst>
            </a:custGeom>
            <a:solidFill>
              <a:srgbClr val="FF9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7131B6-EDDF-4D77-8408-DA02F5140F57}"/>
              </a:ext>
            </a:extLst>
          </p:cNvPr>
          <p:cNvSpPr txBox="1"/>
          <p:nvPr/>
        </p:nvSpPr>
        <p:spPr>
          <a:xfrm>
            <a:off x="500583" y="420691"/>
            <a:ext cx="507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ĐV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người các chất được vận chuyển theo </a:t>
            </a:r>
            <a:r>
              <a:rPr lang="vi-VN" sz="2400" b="1" dirty="0">
                <a:solidFill>
                  <a:srgbClr val="2B6A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vòng tuần hoàn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A66-7965-4716-8180-EC8E98E5F73A}"/>
              </a:ext>
            </a:extLst>
          </p:cNvPr>
          <p:cNvSpPr txBox="1"/>
          <p:nvPr/>
        </p:nvSpPr>
        <p:spPr>
          <a:xfrm>
            <a:off x="467317" y="2321034"/>
            <a:ext cx="5120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C000"/>
                </a:solidFill>
              </a:rPr>
              <a:t>+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nhỏ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máu đỏ thẫm </a:t>
            </a:r>
            <a:r>
              <a:rPr lang="vi-VN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 O</a:t>
            </a:r>
            <a:r>
              <a:rPr lang="vi-VN" sz="2400" b="1" baseline="-250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tim đến phổi, tại đây máu nhận O</a:t>
            </a:r>
            <a:r>
              <a:rPr lang="vi-VN" sz="24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thải CO</a:t>
            </a:r>
            <a:r>
              <a:rPr lang="vi-VN" sz="24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trở thành máu đỏ tươi và trở về tim.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03BE84-1FF2-407F-945A-C991523C2868}"/>
              </a:ext>
            </a:extLst>
          </p:cNvPr>
          <p:cNvSpPr txBox="1"/>
          <p:nvPr/>
        </p:nvSpPr>
        <p:spPr>
          <a:xfrm>
            <a:off x="467317" y="4093649"/>
            <a:ext cx="5078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</a:rPr>
              <a:t>+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Vòng tuần hoàn lớn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đưa máu đỏ tươi </a:t>
            </a:r>
            <a:r>
              <a:rPr lang="vi-VN" sz="2400" b="1" dirty="0">
                <a:solidFill>
                  <a:srgbClr val="F90002"/>
                </a:solidFill>
                <a:latin typeface="+mj-lt"/>
              </a:rPr>
              <a:t>giàu O</a:t>
            </a:r>
            <a:r>
              <a:rPr lang="vi-VN" sz="2400" b="1" baseline="-25000" dirty="0">
                <a:solidFill>
                  <a:srgbClr val="F90002"/>
                </a:solidFill>
                <a:latin typeface="+mj-lt"/>
              </a:rPr>
              <a:t>2</a:t>
            </a:r>
            <a:r>
              <a:rPr lang="vi-VN" sz="2400" dirty="0">
                <a:solidFill>
                  <a:srgbClr val="F90002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và các chất dinh dưỡng đi nuôi cơ thể.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79310-5CAE-4577-9389-A60962B75AE8}"/>
              </a:ext>
            </a:extLst>
          </p:cNvPr>
          <p:cNvSpPr txBox="1"/>
          <p:nvPr/>
        </p:nvSpPr>
        <p:spPr>
          <a:xfrm>
            <a:off x="385776" y="5490941"/>
            <a:ext cx="5120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Tại các tế bào, mô, cơ quan, máu nhận các chất bài tiết và CO</a:t>
            </a:r>
            <a:r>
              <a:rPr lang="vi-VN" sz="2400" baseline="-25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2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trở thành máu đỏ thẫm và trở về tim.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61CDE8-28A6-4518-A59E-9C2949DA8A4C}"/>
              </a:ext>
            </a:extLst>
          </p:cNvPr>
          <p:cNvSpPr txBox="1"/>
          <p:nvPr/>
        </p:nvSpPr>
        <p:spPr>
          <a:xfrm>
            <a:off x="8392611" y="198939"/>
            <a:ext cx="175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2">
                    <a:lumMod val="25000"/>
                  </a:schemeClr>
                </a:solidFill>
              </a:rPr>
              <a:t>Mao mạch phổi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DAB933-40BA-41BA-AF4F-A792AC5BA063}"/>
              </a:ext>
            </a:extLst>
          </p:cNvPr>
          <p:cNvSpPr txBox="1"/>
          <p:nvPr/>
        </p:nvSpPr>
        <p:spPr>
          <a:xfrm>
            <a:off x="8458538" y="1736343"/>
            <a:ext cx="181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chemeClr val="bg2">
                    <a:lumMod val="25000"/>
                  </a:schemeClr>
                </a:solidFill>
              </a:rPr>
              <a:t>Vòng tuần hoàn nhỏ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DDE4E-4A98-4897-B985-085EEA71AE15}"/>
              </a:ext>
            </a:extLst>
          </p:cNvPr>
          <p:cNvSpPr txBox="1"/>
          <p:nvPr/>
        </p:nvSpPr>
        <p:spPr>
          <a:xfrm>
            <a:off x="8505620" y="3792891"/>
            <a:ext cx="1755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>
                <a:solidFill>
                  <a:schemeClr val="bg2">
                    <a:lumMod val="25000"/>
                  </a:schemeClr>
                </a:solidFill>
              </a:rPr>
              <a:t>Vòng tuần hoàn lớn</a:t>
            </a:r>
            <a:endParaRPr lang="en-US" sz="1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E0DDA8-8371-4467-BB30-A86DA8B57C32}"/>
              </a:ext>
            </a:extLst>
          </p:cNvPr>
          <p:cNvSpPr txBox="1"/>
          <p:nvPr/>
        </p:nvSpPr>
        <p:spPr>
          <a:xfrm>
            <a:off x="6279010" y="4777185"/>
            <a:ext cx="278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Mao mạch ở các cơ quan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86D751-BF3F-4D34-8BBC-A595B92F6F22}"/>
              </a:ext>
            </a:extLst>
          </p:cNvPr>
          <p:cNvGrpSpPr/>
          <p:nvPr/>
        </p:nvGrpSpPr>
        <p:grpSpPr>
          <a:xfrm>
            <a:off x="9926540" y="4890777"/>
            <a:ext cx="2126832" cy="376833"/>
            <a:chOff x="9926540" y="4890777"/>
            <a:chExt cx="2126832" cy="3768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0D74CF-27F4-4E39-9E65-137A0CE170A2}"/>
                </a:ext>
              </a:extLst>
            </p:cNvPr>
            <p:cNvSpPr txBox="1"/>
            <p:nvPr/>
          </p:nvSpPr>
          <p:spPr>
            <a:xfrm>
              <a:off x="10391028" y="4890777"/>
              <a:ext cx="16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Máu nghèo O</a:t>
              </a:r>
              <a:r>
                <a:rPr lang="vi-VN" baseline="-2500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baseline="-25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9D2B79-640C-4375-AF9F-14EFDB7D4D04}"/>
                </a:ext>
              </a:extLst>
            </p:cNvPr>
            <p:cNvSpPr/>
            <p:nvPr/>
          </p:nvSpPr>
          <p:spPr>
            <a:xfrm>
              <a:off x="9926540" y="4898278"/>
              <a:ext cx="369332" cy="36933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069AC3-4AE6-4FD6-8E29-17F1ADA63048}"/>
              </a:ext>
            </a:extLst>
          </p:cNvPr>
          <p:cNvGrpSpPr/>
          <p:nvPr/>
        </p:nvGrpSpPr>
        <p:grpSpPr>
          <a:xfrm>
            <a:off x="9926540" y="5378409"/>
            <a:ext cx="1947139" cy="376444"/>
            <a:chOff x="9926540" y="5378409"/>
            <a:chExt cx="1947139" cy="3764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7BBA06-DE88-4DC0-857D-D5E09F8ED8AC}"/>
                </a:ext>
              </a:extLst>
            </p:cNvPr>
            <p:cNvSpPr txBox="1"/>
            <p:nvPr/>
          </p:nvSpPr>
          <p:spPr>
            <a:xfrm>
              <a:off x="10398078" y="5385521"/>
              <a:ext cx="1475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Máu giàu O</a:t>
              </a:r>
              <a:r>
                <a:rPr lang="vi-VN" baseline="-2500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baseline="-250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457D1A-DF40-413C-8D06-F6AB2F7CBEC7}"/>
                </a:ext>
              </a:extLst>
            </p:cNvPr>
            <p:cNvSpPr/>
            <p:nvPr/>
          </p:nvSpPr>
          <p:spPr>
            <a:xfrm>
              <a:off x="9926540" y="5378409"/>
              <a:ext cx="369332" cy="369332"/>
            </a:xfrm>
            <a:prstGeom prst="rect">
              <a:avLst/>
            </a:prstGeom>
            <a:solidFill>
              <a:srgbClr val="F9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85939C-931B-456F-8DFF-492B9B753E2B}"/>
              </a:ext>
            </a:extLst>
          </p:cNvPr>
          <p:cNvGrpSpPr/>
          <p:nvPr/>
        </p:nvGrpSpPr>
        <p:grpSpPr>
          <a:xfrm>
            <a:off x="5968227" y="1544553"/>
            <a:ext cx="2271399" cy="369332"/>
            <a:chOff x="5968227" y="1544553"/>
            <a:chExt cx="2271399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C3A430-353F-4A28-B279-5CF881EB3DAA}"/>
                </a:ext>
              </a:extLst>
            </p:cNvPr>
            <p:cNvSpPr txBox="1"/>
            <p:nvPr/>
          </p:nvSpPr>
          <p:spPr>
            <a:xfrm>
              <a:off x="5968227" y="1544553"/>
              <a:ext cx="194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Động mạch phổi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D22D53-5BCB-422B-AA75-46C25D2BB0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7148" y="1710195"/>
              <a:ext cx="412478" cy="99582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F1F06F-D6F3-4D17-873A-738FFCDD4176}"/>
              </a:ext>
            </a:extLst>
          </p:cNvPr>
          <p:cNvGrpSpPr/>
          <p:nvPr/>
        </p:nvGrpSpPr>
        <p:grpSpPr>
          <a:xfrm>
            <a:off x="6224229" y="2610282"/>
            <a:ext cx="1956865" cy="369332"/>
            <a:chOff x="6224229" y="2610282"/>
            <a:chExt cx="1956865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143F7B-FE38-44B5-982E-84B9335202DF}"/>
                </a:ext>
              </a:extLst>
            </p:cNvPr>
            <p:cNvSpPr txBox="1"/>
            <p:nvPr/>
          </p:nvSpPr>
          <p:spPr>
            <a:xfrm>
              <a:off x="6224229" y="2610282"/>
              <a:ext cx="1272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Tĩnh mạch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0C31F28-D686-4BCF-B2DD-1153878EBD13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 flipV="1">
              <a:off x="7496696" y="2794948"/>
              <a:ext cx="684398" cy="145348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E54A74F-1064-4049-8A99-83F4D260285E}"/>
              </a:ext>
            </a:extLst>
          </p:cNvPr>
          <p:cNvGrpSpPr/>
          <p:nvPr/>
        </p:nvGrpSpPr>
        <p:grpSpPr>
          <a:xfrm>
            <a:off x="9790498" y="3337978"/>
            <a:ext cx="1663498" cy="497455"/>
            <a:chOff x="9790498" y="3337978"/>
            <a:chExt cx="1663498" cy="4974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FBC524-FF4A-47CE-8311-D3AB5C164FD1}"/>
                </a:ext>
              </a:extLst>
            </p:cNvPr>
            <p:cNvSpPr txBox="1"/>
            <p:nvPr/>
          </p:nvSpPr>
          <p:spPr>
            <a:xfrm>
              <a:off x="10817762" y="3466101"/>
              <a:ext cx="63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Tim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B228F0-6A55-444B-A596-813E9FBB3F13}"/>
                </a:ext>
              </a:extLst>
            </p:cNvPr>
            <p:cNvCxnSpPr>
              <a:cxnSpLocks/>
            </p:cNvCxnSpPr>
            <p:nvPr/>
          </p:nvCxnSpPr>
          <p:spPr>
            <a:xfrm>
              <a:off x="9790498" y="3337978"/>
              <a:ext cx="1018188" cy="237319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64E2D9-28FE-4AC2-AA29-42172629AA32}"/>
              </a:ext>
            </a:extLst>
          </p:cNvPr>
          <p:cNvGrpSpPr/>
          <p:nvPr/>
        </p:nvGrpSpPr>
        <p:grpSpPr>
          <a:xfrm>
            <a:off x="10441162" y="2144717"/>
            <a:ext cx="1736482" cy="437734"/>
            <a:chOff x="10441162" y="2144717"/>
            <a:chExt cx="1736482" cy="43773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0ABDEC-2567-44C3-B8AC-5E44022F2E53}"/>
                </a:ext>
              </a:extLst>
            </p:cNvPr>
            <p:cNvSpPr txBox="1"/>
            <p:nvPr/>
          </p:nvSpPr>
          <p:spPr>
            <a:xfrm>
              <a:off x="10817762" y="2144717"/>
              <a:ext cx="1359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Động mạch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2104797-E803-49B3-867B-BFCD799CB8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41162" y="2410757"/>
              <a:ext cx="376600" cy="171694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C6605A-AF7C-4D69-823C-C96DA7B97ADB}"/>
              </a:ext>
            </a:extLst>
          </p:cNvPr>
          <p:cNvGrpSpPr/>
          <p:nvPr/>
        </p:nvGrpSpPr>
        <p:grpSpPr>
          <a:xfrm>
            <a:off x="10362654" y="836189"/>
            <a:ext cx="1940335" cy="747446"/>
            <a:chOff x="10362654" y="836189"/>
            <a:chExt cx="1940335" cy="74744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FF7A51-C611-4F98-8B23-DEB502C45096}"/>
                </a:ext>
              </a:extLst>
            </p:cNvPr>
            <p:cNvSpPr txBox="1"/>
            <p:nvPr/>
          </p:nvSpPr>
          <p:spPr>
            <a:xfrm>
              <a:off x="10362654" y="836189"/>
              <a:ext cx="194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Tĩnh mạch phổi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8513195-A128-4963-A0E0-290CB37E4D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7079" y="1258682"/>
              <a:ext cx="585102" cy="324953"/>
            </a:xfrm>
            <a:prstGeom prst="straightConnector1">
              <a:avLst/>
            </a:prstGeom>
            <a:ln w="28575">
              <a:solidFill>
                <a:srgbClr val="2B6A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D29C84-64D5-4BA0-8AC7-BBE247956463}"/>
              </a:ext>
            </a:extLst>
          </p:cNvPr>
          <p:cNvGrpSpPr/>
          <p:nvPr/>
        </p:nvGrpSpPr>
        <p:grpSpPr>
          <a:xfrm>
            <a:off x="6686352" y="5994567"/>
            <a:ext cx="5251889" cy="436880"/>
            <a:chOff x="731521" y="5526666"/>
            <a:chExt cx="5251889" cy="43688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C531EA-1C84-4976-BB87-9055866B9587}"/>
                </a:ext>
              </a:extLst>
            </p:cNvPr>
            <p:cNvSpPr txBox="1"/>
            <p:nvPr/>
          </p:nvSpPr>
          <p:spPr>
            <a:xfrm>
              <a:off x="2231391" y="5560440"/>
              <a:ext cx="3752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Sơ đồ hai vòng tuần hoàn ở người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577170E-B38D-4699-B80F-CEF6DE2A450F}"/>
                </a:ext>
              </a:extLst>
            </p:cNvPr>
            <p:cNvGrpSpPr/>
            <p:nvPr/>
          </p:nvGrpSpPr>
          <p:grpSpPr>
            <a:xfrm>
              <a:off x="731521" y="5526666"/>
              <a:ext cx="1399540" cy="436880"/>
              <a:chOff x="5361940" y="5626100"/>
              <a:chExt cx="1399540" cy="43688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D00EAFB-614B-4A64-92D5-B5527E2E6ED9}"/>
                  </a:ext>
                </a:extLst>
              </p:cNvPr>
              <p:cNvSpPr/>
              <p:nvPr/>
            </p:nvSpPr>
            <p:spPr>
              <a:xfrm>
                <a:off x="5361940" y="5626100"/>
                <a:ext cx="1399540" cy="436880"/>
              </a:xfrm>
              <a:prstGeom prst="roundRect">
                <a:avLst>
                  <a:gd name="adj" fmla="val 33528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8489C3-4AB1-49EC-837B-444E1C14EFDF}"/>
                  </a:ext>
                </a:extLst>
              </p:cNvPr>
              <p:cNvSpPr txBox="1"/>
              <p:nvPr/>
            </p:nvSpPr>
            <p:spPr>
              <a:xfrm>
                <a:off x="5462270" y="5659874"/>
                <a:ext cx="119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b="1">
                    <a:solidFill>
                      <a:schemeClr val="bg1"/>
                    </a:solidFill>
                  </a:rPr>
                  <a:t>Hình 31.5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13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6" grpId="0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1944-252D-C017-F35E-2CAFD0B92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379539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HS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835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IV.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52400" y="1427443"/>
            <a:ext cx="11608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indoor&#10;&#10;Description automatically generated">
            <a:extLst>
              <a:ext uri="{FF2B5EF4-FFF2-40B4-BE49-F238E27FC236}">
                <a16:creationId xmlns:a16="http://schemas.microsoft.com/office/drawing/2014/main" id="{1E1F42E3-62E3-411B-BB90-35C3FEB89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"/>
          <a:stretch/>
        </p:blipFill>
        <p:spPr>
          <a:xfrm>
            <a:off x="1588654" y="1021655"/>
            <a:ext cx="9892146" cy="5836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6F5DFD-584C-4333-8AC2-59C63A16B0AD}"/>
              </a:ext>
            </a:extLst>
          </p:cNvPr>
          <p:cNvSpPr txBox="1"/>
          <p:nvPr/>
        </p:nvSpPr>
        <p:spPr>
          <a:xfrm>
            <a:off x="518160" y="1022230"/>
            <a:ext cx="1115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Thiếu </a:t>
            </a:r>
            <a:r>
              <a:rPr lang="vi-VN" sz="3200" b="1" i="1" dirty="0">
                <a:solidFill>
                  <a:srgbClr val="0099FF"/>
                </a:solidFill>
                <a:latin typeface="+mj-lt"/>
              </a:rPr>
              <a:t>tinh bột</a:t>
            </a:r>
            <a:r>
              <a:rPr lang="vi-VN" sz="32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cơ thể sẽ thiếu năng lượng để hoạt động</a:t>
            </a:r>
            <a:endParaRPr lang="en-US" sz="3200" b="1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41FA4-691F-6D2F-EB07-2913D91F82DB}"/>
              </a:ext>
            </a:extLst>
          </p:cNvPr>
          <p:cNvSpPr txBox="1"/>
          <p:nvPr/>
        </p:nvSpPr>
        <p:spPr>
          <a:xfrm>
            <a:off x="518160" y="144205"/>
            <a:ext cx="1115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FE7FDF33-E189-4EE1-BBD2-B3CECA768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139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19DF5E-D585-47DD-83DA-0AAB5F6776C2}"/>
              </a:ext>
            </a:extLst>
          </p:cNvPr>
          <p:cNvGrpSpPr/>
          <p:nvPr/>
        </p:nvGrpSpPr>
        <p:grpSpPr>
          <a:xfrm>
            <a:off x="1345324" y="5717628"/>
            <a:ext cx="11161986" cy="1140372"/>
            <a:chOff x="1345324" y="5717628"/>
            <a:chExt cx="11161986" cy="1140372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75026AE5-72EB-4D3A-ACA7-5B782DE93E43}"/>
                </a:ext>
              </a:extLst>
            </p:cNvPr>
            <p:cNvSpPr/>
            <p:nvPr/>
          </p:nvSpPr>
          <p:spPr>
            <a:xfrm>
              <a:off x="1345324" y="5717628"/>
              <a:ext cx="11161986" cy="1140372"/>
            </a:xfrm>
            <a:prstGeom prst="parallelogram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670BD8-5446-47BB-A053-DEA1C1DC4D0D}"/>
                </a:ext>
              </a:extLst>
            </p:cNvPr>
            <p:cNvSpPr txBox="1"/>
            <p:nvPr/>
          </p:nvSpPr>
          <p:spPr>
            <a:xfrm>
              <a:off x="1786759" y="6026204"/>
              <a:ext cx="10405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Thiếu </a:t>
              </a:r>
              <a:r>
                <a:rPr lang="vi-VN" sz="2800" b="1" i="1" dirty="0">
                  <a:solidFill>
                    <a:srgbClr val="0099FF"/>
                  </a:solidFill>
                  <a:latin typeface="+mj-lt"/>
                </a:rPr>
                <a:t>protein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 sẽ không có đủ nguyên liệu để cấu tạo tế bào</a:t>
              </a:r>
              <a:endParaRPr lang="en-US" sz="28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9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table, vegetable, meal&#10;&#10;Description automatically generated">
            <a:extLst>
              <a:ext uri="{FF2B5EF4-FFF2-40B4-BE49-F238E27FC236}">
                <a16:creationId xmlns:a16="http://schemas.microsoft.com/office/drawing/2014/main" id="{4C23C059-846F-403B-BD02-C3FEA6A94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39D350-8814-4C23-9167-1F989E72258A}"/>
              </a:ext>
            </a:extLst>
          </p:cNvPr>
          <p:cNvGrpSpPr/>
          <p:nvPr/>
        </p:nvGrpSpPr>
        <p:grpSpPr>
          <a:xfrm>
            <a:off x="342899" y="5340927"/>
            <a:ext cx="9902537" cy="1028700"/>
            <a:chOff x="-1" y="5829300"/>
            <a:chExt cx="9902537" cy="10287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8E4EBF-65F2-4D8F-ADB9-AFD5EE1B7E91}"/>
                </a:ext>
              </a:extLst>
            </p:cNvPr>
            <p:cNvSpPr/>
            <p:nvPr/>
          </p:nvSpPr>
          <p:spPr>
            <a:xfrm>
              <a:off x="-1" y="5829300"/>
              <a:ext cx="9902537" cy="102870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5B3FDC-8162-45E7-B86A-ED76B8B94A67}"/>
                </a:ext>
              </a:extLst>
            </p:cNvPr>
            <p:cNvSpPr txBox="1"/>
            <p:nvPr/>
          </p:nvSpPr>
          <p:spPr>
            <a:xfrm>
              <a:off x="716973" y="6082040"/>
              <a:ext cx="8925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Thiếu </a:t>
              </a:r>
              <a:r>
                <a:rPr lang="vi-VN" sz="2800" b="1" i="1" dirty="0">
                  <a:solidFill>
                    <a:srgbClr val="FF6600"/>
                  </a:solidFill>
                  <a:latin typeface="+mj-lt"/>
                </a:rPr>
                <a:t>vitamin A 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sẽ mắc bệnh </a:t>
              </a:r>
              <a:r>
                <a:rPr lang="vi-VN" sz="2800" b="1" i="1" dirty="0">
                  <a:solidFill>
                    <a:srgbClr val="00B0F0"/>
                  </a:solidFill>
                  <a:latin typeface="+mj-lt"/>
                </a:rPr>
                <a:t>khô mắt, quáng gà,...</a:t>
              </a:r>
              <a:endParaRPr lang="en-US" sz="2800" b="1" i="1" dirty="0">
                <a:solidFill>
                  <a:srgbClr val="00B0F0"/>
                </a:solidFill>
                <a:latin typeface="+mj-l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4EABFC-71DA-4239-AA31-77A8DD548A33}"/>
                </a:ext>
              </a:extLst>
            </p:cNvPr>
            <p:cNvSpPr/>
            <p:nvPr/>
          </p:nvSpPr>
          <p:spPr>
            <a:xfrm>
              <a:off x="368877" y="5981806"/>
              <a:ext cx="176645" cy="623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4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486CD8-4DAD-43C5-A218-E8411D36C5AE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Picture 2" descr="A picture containing text, food, several&#10;&#10;Description automatically generated">
              <a:extLst>
                <a:ext uri="{FF2B5EF4-FFF2-40B4-BE49-F238E27FC236}">
                  <a16:creationId xmlns:a16="http://schemas.microsoft.com/office/drawing/2014/main" id="{0D3EF8EF-41DE-4D81-863C-764CAF135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7806AA-37BB-40DE-9808-7D0F86E40796}"/>
                </a:ext>
              </a:extLst>
            </p:cNvPr>
            <p:cNvSpPr/>
            <p:nvPr/>
          </p:nvSpPr>
          <p:spPr>
            <a:xfrm>
              <a:off x="685800" y="1310640"/>
              <a:ext cx="579120" cy="1943100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DBCFFC-D59D-4606-AF23-063025AB221C}"/>
                </a:ext>
              </a:extLst>
            </p:cNvPr>
            <p:cNvSpPr/>
            <p:nvPr/>
          </p:nvSpPr>
          <p:spPr>
            <a:xfrm>
              <a:off x="1264920" y="579120"/>
              <a:ext cx="5745480" cy="2613660"/>
            </a:xfrm>
            <a:custGeom>
              <a:avLst/>
              <a:gdLst>
                <a:gd name="connsiteX0" fmla="*/ 0 w 5745480"/>
                <a:gd name="connsiteY0" fmla="*/ 0 h 2613660"/>
                <a:gd name="connsiteX1" fmla="*/ 5745480 w 5745480"/>
                <a:gd name="connsiteY1" fmla="*/ 0 h 2613660"/>
                <a:gd name="connsiteX2" fmla="*/ 5745480 w 5745480"/>
                <a:gd name="connsiteY2" fmla="*/ 2613660 h 2613660"/>
                <a:gd name="connsiteX3" fmla="*/ 0 w 5745480"/>
                <a:gd name="connsiteY3" fmla="*/ 2613660 h 2613660"/>
                <a:gd name="connsiteX4" fmla="*/ 0 w 5745480"/>
                <a:gd name="connsiteY4" fmla="*/ 0 h 2613660"/>
                <a:gd name="connsiteX0" fmla="*/ 0 w 5745480"/>
                <a:gd name="connsiteY0" fmla="*/ 0 h 2613660"/>
                <a:gd name="connsiteX1" fmla="*/ 5509260 w 5745480"/>
                <a:gd name="connsiteY1" fmla="*/ 129540 h 2613660"/>
                <a:gd name="connsiteX2" fmla="*/ 5745480 w 5745480"/>
                <a:gd name="connsiteY2" fmla="*/ 2613660 h 2613660"/>
                <a:gd name="connsiteX3" fmla="*/ 0 w 5745480"/>
                <a:gd name="connsiteY3" fmla="*/ 2613660 h 2613660"/>
                <a:gd name="connsiteX4" fmla="*/ 0 w 5745480"/>
                <a:gd name="connsiteY4" fmla="*/ 0 h 2613660"/>
                <a:gd name="connsiteX0" fmla="*/ 0 w 5745480"/>
                <a:gd name="connsiteY0" fmla="*/ 0 h 2613660"/>
                <a:gd name="connsiteX1" fmla="*/ 5364480 w 5745480"/>
                <a:gd name="connsiteY1" fmla="*/ 129540 h 2613660"/>
                <a:gd name="connsiteX2" fmla="*/ 5745480 w 5745480"/>
                <a:gd name="connsiteY2" fmla="*/ 2613660 h 2613660"/>
                <a:gd name="connsiteX3" fmla="*/ 0 w 5745480"/>
                <a:gd name="connsiteY3" fmla="*/ 2613660 h 2613660"/>
                <a:gd name="connsiteX4" fmla="*/ 0 w 5745480"/>
                <a:gd name="connsiteY4" fmla="*/ 0 h 2613660"/>
                <a:gd name="connsiteX0" fmla="*/ 0 w 5745480"/>
                <a:gd name="connsiteY0" fmla="*/ 0 h 2613660"/>
                <a:gd name="connsiteX1" fmla="*/ 5265420 w 5745480"/>
                <a:gd name="connsiteY1" fmla="*/ 106680 h 2613660"/>
                <a:gd name="connsiteX2" fmla="*/ 5745480 w 5745480"/>
                <a:gd name="connsiteY2" fmla="*/ 2613660 h 2613660"/>
                <a:gd name="connsiteX3" fmla="*/ 0 w 5745480"/>
                <a:gd name="connsiteY3" fmla="*/ 2613660 h 2613660"/>
                <a:gd name="connsiteX4" fmla="*/ 0 w 5745480"/>
                <a:gd name="connsiteY4" fmla="*/ 0 h 2613660"/>
                <a:gd name="connsiteX0" fmla="*/ 0 w 5745480"/>
                <a:gd name="connsiteY0" fmla="*/ 0 h 2613660"/>
                <a:gd name="connsiteX1" fmla="*/ 5265420 w 5745480"/>
                <a:gd name="connsiteY1" fmla="*/ 106680 h 2613660"/>
                <a:gd name="connsiteX2" fmla="*/ 5745480 w 5745480"/>
                <a:gd name="connsiteY2" fmla="*/ 2613660 h 2613660"/>
                <a:gd name="connsiteX3" fmla="*/ 0 w 5745480"/>
                <a:gd name="connsiteY3" fmla="*/ 2613660 h 2613660"/>
                <a:gd name="connsiteX4" fmla="*/ 0 w 5745480"/>
                <a:gd name="connsiteY4" fmla="*/ 0 h 261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5480" h="2613660">
                  <a:moveTo>
                    <a:pt x="0" y="0"/>
                  </a:moveTo>
                  <a:lnTo>
                    <a:pt x="5265420" y="106680"/>
                  </a:lnTo>
                  <a:cubicBezTo>
                    <a:pt x="5943600" y="1353820"/>
                    <a:pt x="5585460" y="1778000"/>
                    <a:pt x="5745480" y="2613660"/>
                  </a:cubicBezTo>
                  <a:lnTo>
                    <a:pt x="0" y="261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FF6400-6991-40E7-AFE6-F99972805F01}"/>
              </a:ext>
            </a:extLst>
          </p:cNvPr>
          <p:cNvSpPr txBox="1"/>
          <p:nvPr/>
        </p:nvSpPr>
        <p:spPr>
          <a:xfrm>
            <a:off x="574040" y="1137920"/>
            <a:ext cx="7127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>
                <a:solidFill>
                  <a:srgbClr val="2B6A09"/>
                </a:solidFill>
              </a:rPr>
              <a:t>Một số chất dinh dưỡng khi cơ thể tiêu thụ quá nhiều cũng gây ra những hậu quả không tốt</a:t>
            </a:r>
            <a:endParaRPr lang="en-US" sz="3600" b="1" i="1">
              <a:solidFill>
                <a:srgbClr val="2B6A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 dir="vert"/>
      </p:transition>
    </mc:Choice>
    <mc:Fallback xmlns="">
      <p:transition spd="slow">
        <p:checker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cup, fruit&#10;&#10;Description automatically generated">
            <a:extLst>
              <a:ext uri="{FF2B5EF4-FFF2-40B4-BE49-F238E27FC236}">
                <a16:creationId xmlns:a16="http://schemas.microsoft.com/office/drawing/2014/main" id="{9023DB6B-1AA1-4C73-80FE-1C60707C9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-3028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7E001F-8A74-4C19-8FE4-001EFB26AA09}"/>
              </a:ext>
            </a:extLst>
          </p:cNvPr>
          <p:cNvSpPr/>
          <p:nvPr/>
        </p:nvSpPr>
        <p:spPr>
          <a:xfrm>
            <a:off x="0" y="5316210"/>
            <a:ext cx="12188952" cy="10668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20000">
                <a:srgbClr val="000000">
                  <a:alpha val="70000"/>
                </a:srgbClr>
              </a:gs>
              <a:gs pos="80000">
                <a:srgbClr val="000000">
                  <a:alpha val="7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97576-EC5D-4A15-ABB1-D1F16BFE2A43}"/>
              </a:ext>
            </a:extLst>
          </p:cNvPr>
          <p:cNvSpPr txBox="1"/>
          <p:nvPr/>
        </p:nvSpPr>
        <p:spPr>
          <a:xfrm>
            <a:off x="1127760" y="5588000"/>
            <a:ext cx="1002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chemeClr val="bg1"/>
                </a:solidFill>
                <a:latin typeface="+mj-lt"/>
              </a:rPr>
              <a:t>Ăn thức ăn chứa nhiều đường có thể làm cho </a:t>
            </a:r>
            <a:r>
              <a:rPr lang="vi-VN" sz="2800" b="1" i="1" dirty="0">
                <a:solidFill>
                  <a:srgbClr val="FFC000"/>
                </a:solidFill>
                <a:latin typeface="+mj-lt"/>
              </a:rPr>
              <a:t>răng bị sâu</a:t>
            </a:r>
            <a:endParaRPr lang="en-US" sz="2800" b="1" i="1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27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, wood, snack food&#10;&#10;Description automatically generated">
            <a:extLst>
              <a:ext uri="{FF2B5EF4-FFF2-40B4-BE49-F238E27FC236}">
                <a16:creationId xmlns:a16="http://schemas.microsoft.com/office/drawing/2014/main" id="{2869EA2A-DD29-476F-8E82-6282EFE64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6040" cy="6858000"/>
          </a:xfrm>
          <a:prstGeom prst="rect">
            <a:avLst/>
          </a:prstGeom>
        </p:spPr>
      </p:pic>
      <p:pic>
        <p:nvPicPr>
          <p:cNvPr id="5" name="Picture 4" descr="A picture containing food, table, plate, meal&#10;&#10;Description automatically generated">
            <a:extLst>
              <a:ext uri="{FF2B5EF4-FFF2-40B4-BE49-F238E27FC236}">
                <a16:creationId xmlns:a16="http://schemas.microsoft.com/office/drawing/2014/main" id="{EC84B68A-7455-46A8-8078-9CF833BC2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20" y="1209400"/>
            <a:ext cx="6707582" cy="443920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26C7DD-3548-4A90-813A-C1E318497EBE}"/>
              </a:ext>
            </a:extLst>
          </p:cNvPr>
          <p:cNvGrpSpPr/>
          <p:nvPr/>
        </p:nvGrpSpPr>
        <p:grpSpPr>
          <a:xfrm>
            <a:off x="0" y="4511040"/>
            <a:ext cx="12192000" cy="1279800"/>
            <a:chOff x="0" y="4511040"/>
            <a:chExt cx="12192000" cy="1279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A846FB-3F8B-4E98-A4D2-E028BAF7CB05}"/>
                </a:ext>
              </a:extLst>
            </p:cNvPr>
            <p:cNvSpPr/>
            <p:nvPr/>
          </p:nvSpPr>
          <p:spPr>
            <a:xfrm>
              <a:off x="0" y="4511040"/>
              <a:ext cx="12192000" cy="127980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2FDCE1-079B-480F-A1E5-D0CF2A8EC813}"/>
                </a:ext>
              </a:extLst>
            </p:cNvPr>
            <p:cNvSpPr txBox="1"/>
            <p:nvPr/>
          </p:nvSpPr>
          <p:spPr>
            <a:xfrm>
              <a:off x="451528" y="4735441"/>
              <a:ext cx="112889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 quá nhiều chất béo và carbohydrate khiến cho năng lượng cung cấp cho cơ thể mỗi ngày bị dư thừa so với nhu cầu dẫn đến </a:t>
              </a:r>
              <a:r>
                <a:rPr lang="vi-VN" sz="28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béo phì</a:t>
              </a:r>
              <a:endPara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1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uyển đổi hàng hóa (Barter) là gì? Thực hiện chuyển đổi hàng hóa như thế 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1" y="496389"/>
            <a:ext cx="537525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áy lọc nước có thể uống trực tiếp được không - Máy lọc nước nóng lạnh  Trung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76" y="496389"/>
            <a:ext cx="6070871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9E1916C4-0837-4C18-B4DA-0D9925E54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r="17572"/>
          <a:stretch/>
        </p:blipFill>
        <p:spPr>
          <a:xfrm>
            <a:off x="347240" y="0"/>
            <a:ext cx="6215605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108712-0C34-4292-A144-1672FD8D1CBE}"/>
              </a:ext>
            </a:extLst>
          </p:cNvPr>
          <p:cNvGrpSpPr/>
          <p:nvPr/>
        </p:nvGrpSpPr>
        <p:grpSpPr>
          <a:xfrm>
            <a:off x="6886936" y="0"/>
            <a:ext cx="4656881" cy="6858000"/>
            <a:chOff x="6886936" y="0"/>
            <a:chExt cx="4656881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085DA5-4912-4B78-B265-5429A1BD4473}"/>
                </a:ext>
              </a:extLst>
            </p:cNvPr>
            <p:cNvSpPr/>
            <p:nvPr/>
          </p:nvSpPr>
          <p:spPr>
            <a:xfrm>
              <a:off x="6886936" y="0"/>
              <a:ext cx="4656881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3C3C81-553E-45B7-AE12-7C46F59EF45F}"/>
                </a:ext>
              </a:extLst>
            </p:cNvPr>
            <p:cNvSpPr txBox="1"/>
            <p:nvPr/>
          </p:nvSpPr>
          <p:spPr>
            <a:xfrm>
              <a:off x="7160869" y="428264"/>
              <a:ext cx="410901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1">
                  <a:solidFill>
                    <a:srgbClr val="FF4747"/>
                  </a:solidFill>
                </a:rPr>
                <a:t>Thừa cân nghiêm trọng có thể gây ra tổn thương các khớp, tăng nguy cơ mắc bệnh như tiểu đường, tim mạch</a:t>
              </a:r>
              <a:endParaRPr lang="en-US" sz="3600" b="1" i="1">
                <a:solidFill>
                  <a:srgbClr val="FF4747"/>
                </a:solidFill>
              </a:endParaRPr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AEBC4D91-6E99-4188-AE9F-AB86F72A3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602" y="4154340"/>
              <a:ext cx="2564763" cy="2564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3579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plate, different, container&#10;&#10;Description automatically generated">
            <a:extLst>
              <a:ext uri="{FF2B5EF4-FFF2-40B4-BE49-F238E27FC236}">
                <a16:creationId xmlns:a16="http://schemas.microsoft.com/office/drawing/2014/main" id="{1A2CE015-00A8-460A-BA5C-6A2F6C96E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6C1555-AD07-460F-AC90-4E368284CE0C}"/>
              </a:ext>
            </a:extLst>
          </p:cNvPr>
          <p:cNvGrpSpPr/>
          <p:nvPr/>
        </p:nvGrpSpPr>
        <p:grpSpPr>
          <a:xfrm>
            <a:off x="3048" y="4085863"/>
            <a:ext cx="12188952" cy="1458410"/>
            <a:chOff x="3048" y="4085863"/>
            <a:chExt cx="12188952" cy="14584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CB3B63-1F01-4F2E-9223-9E2799E2701C}"/>
                </a:ext>
              </a:extLst>
            </p:cNvPr>
            <p:cNvSpPr/>
            <p:nvPr/>
          </p:nvSpPr>
          <p:spPr>
            <a:xfrm>
              <a:off x="3048" y="4085863"/>
              <a:ext cx="12188952" cy="145841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81054B-C969-49E5-A1C0-B4A2BF7971F9}"/>
                </a:ext>
              </a:extLst>
            </p:cNvPr>
            <p:cNvSpPr txBox="1"/>
            <p:nvPr/>
          </p:nvSpPr>
          <p:spPr>
            <a:xfrm>
              <a:off x="237762" y="4301979"/>
              <a:ext cx="117164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Xây dựng thực đơn cho mỗi bữa ăn trong một ngày để đảm bảo chế độ ăn cân đối và đầy đủ chất dinh dưỡng</a:t>
              </a:r>
              <a:endParaRPr lang="en-US" sz="28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1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3E0AF7-138A-BFEF-4208-4A5FE6C4EB51}"/>
              </a:ext>
            </a:extLst>
          </p:cNvPr>
          <p:cNvSpPr/>
          <p:nvPr/>
        </p:nvSpPr>
        <p:spPr>
          <a:xfrm>
            <a:off x="982980" y="0"/>
            <a:ext cx="10226040" cy="1097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EFF4D2-9291-EF68-6459-183741947EFF}"/>
              </a:ext>
            </a:extLst>
          </p:cNvPr>
          <p:cNvSpPr/>
          <p:nvPr/>
        </p:nvSpPr>
        <p:spPr>
          <a:xfrm>
            <a:off x="0" y="1295400"/>
            <a:ext cx="12192000" cy="533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ruột,hút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71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9732C5A4-56CF-4642-8B1F-E1BE7D232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5000" l="35167" r="83250">
                        <a14:foregroundMark x1="35917" y1="53417" x2="35917" y2="53417"/>
                        <a14:foregroundMark x1="35250" y1="30333" x2="35250" y2="30333"/>
                        <a14:foregroundMark x1="35167" y1="51833" x2="35167" y2="51833"/>
                        <a14:foregroundMark x1="56917" y1="7500" x2="56917" y2="7500"/>
                        <a14:foregroundMark x1="42250" y1="89333" x2="42250" y2="89333"/>
                        <a14:foregroundMark x1="53083" y1="89417" x2="53083" y2="89417"/>
                        <a14:foregroundMark x1="54333" y1="94500" x2="54333" y2="94500"/>
                        <a14:foregroundMark x1="83167" y1="32750" x2="83167" y2="32750"/>
                        <a14:foregroundMark x1="82417" y1="30500" x2="82417" y2="30500"/>
                        <a14:foregroundMark x1="82750" y1="32583" x2="82750" y2="32583"/>
                        <a14:foregroundMark x1="83333" y1="33167" x2="83333" y2="33167"/>
                        <a14:foregroundMark x1="82833" y1="37167" x2="82833" y2="37167"/>
                        <a14:foregroundMark x1="83167" y1="35250" x2="83167" y2="35250"/>
                        <a14:foregroundMark x1="82833" y1="31500" x2="82833" y2="31500"/>
                        <a14:foregroundMark x1="43333" y1="95000" x2="4333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44" t="277" r="10713" b="-277"/>
          <a:stretch/>
        </p:blipFill>
        <p:spPr>
          <a:xfrm>
            <a:off x="189384" y="0"/>
            <a:ext cx="1432543" cy="241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492F5A-8FE6-487C-B2D5-F78E2176C08F}"/>
              </a:ext>
            </a:extLst>
          </p:cNvPr>
          <p:cNvSpPr txBox="1"/>
          <p:nvPr/>
        </p:nvSpPr>
        <p:spPr>
          <a:xfrm>
            <a:off x="1423145" y="982176"/>
            <a:ext cx="59516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chemeClr val="bg2">
                    <a:lumMod val="25000"/>
                  </a:schemeClr>
                </a:solidFill>
              </a:rPr>
              <a:t>Trong cơ thể người, tim là bộ phận hoạt động nhiều nhất. Trung bình một ngày, tim đập khoảng </a:t>
            </a:r>
            <a:r>
              <a:rPr lang="vi-VN" sz="2400" b="1">
                <a:solidFill>
                  <a:srgbClr val="0070C0"/>
                </a:solidFill>
              </a:rPr>
              <a:t>100000 lần </a:t>
            </a:r>
            <a:r>
              <a:rPr lang="vi-VN" sz="2400">
                <a:solidFill>
                  <a:schemeClr val="bg2">
                    <a:lumMod val="25000"/>
                  </a:schemeClr>
                </a:solidFill>
              </a:rPr>
              <a:t>để vận chuyển hơn </a:t>
            </a:r>
            <a:r>
              <a:rPr lang="vi-VN" sz="2400" b="1">
                <a:solidFill>
                  <a:srgbClr val="FF0066"/>
                </a:solidFill>
              </a:rPr>
              <a:t>7500 lít máu </a:t>
            </a:r>
            <a:r>
              <a:rPr lang="vi-VN" sz="2400">
                <a:solidFill>
                  <a:schemeClr val="bg2">
                    <a:lumMod val="25000"/>
                  </a:schemeClr>
                </a:solidFill>
              </a:rPr>
              <a:t>đi nuôi cơ thể. Máu trong cơ thể di chuyển trong một mạng lưới bao gồm động mạch, mao mạch và tĩnh mạch. Ở người trưởng thành, nếu duỗi thẳng toàn bộ mạng lưới mạch máu trong cơ thể rồi nối lại với nhau sẽ có độ dài khoảng </a:t>
            </a:r>
            <a:r>
              <a:rPr lang="vi-VN" sz="2400" b="1">
                <a:solidFill>
                  <a:srgbClr val="0070C0"/>
                </a:solidFill>
              </a:rPr>
              <a:t>96000 km</a:t>
            </a:r>
            <a:r>
              <a:rPr lang="vi-VN" sz="2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>
                <a:solidFill>
                  <a:schemeClr val="bg2">
                    <a:lumMod val="25000"/>
                  </a:schemeClr>
                </a:solidFill>
              </a:rPr>
              <a:t>(gấp gần </a:t>
            </a:r>
            <a:r>
              <a:rPr lang="vi-VN" sz="2400" b="1">
                <a:solidFill>
                  <a:srgbClr val="7030A0"/>
                </a:solidFill>
              </a:rPr>
              <a:t>2,5 lần </a:t>
            </a:r>
            <a:r>
              <a:rPr lang="vi-VN" sz="2400">
                <a:solidFill>
                  <a:schemeClr val="bg2">
                    <a:lumMod val="25000"/>
                  </a:schemeClr>
                </a:solidFill>
              </a:rPr>
              <a:t>so với chu vi Trái Đất).</a:t>
            </a:r>
          </a:p>
          <a:p>
            <a:pPr algn="just"/>
            <a:endParaRPr lang="vi-VN" sz="240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vi-VN" sz="2400">
                <a:solidFill>
                  <a:schemeClr val="bg2">
                    <a:lumMod val="25000"/>
                  </a:schemeClr>
                </a:solidFill>
              </a:rPr>
              <a:t>(Nguồn: Khoa học.tv)</a:t>
            </a:r>
            <a:endParaRPr lang="en-US" sz="2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161AA-9ABA-4EAD-B7B5-22EDA4E8E5C5}"/>
              </a:ext>
            </a:extLst>
          </p:cNvPr>
          <p:cNvSpPr/>
          <p:nvPr/>
        </p:nvSpPr>
        <p:spPr>
          <a:xfrm>
            <a:off x="7737084" y="334647"/>
            <a:ext cx="4030760" cy="5541176"/>
          </a:xfrm>
          <a:prstGeom prst="roundRect">
            <a:avLst>
              <a:gd name="adj" fmla="val 66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11D2E-8628-4D05-916A-AD6AE4550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38" y="588072"/>
            <a:ext cx="2477651" cy="50343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85AE3D-AAC5-4B02-B16C-DDB70D2889CD}"/>
              </a:ext>
            </a:extLst>
          </p:cNvPr>
          <p:cNvGrpSpPr/>
          <p:nvPr/>
        </p:nvGrpSpPr>
        <p:grpSpPr>
          <a:xfrm>
            <a:off x="7553739" y="5946762"/>
            <a:ext cx="4711953" cy="646331"/>
            <a:chOff x="731521" y="5421941"/>
            <a:chExt cx="4711953" cy="646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456A0E-4EDD-4226-8A65-ADEE1012CA28}"/>
                </a:ext>
              </a:extLst>
            </p:cNvPr>
            <p:cNvSpPr txBox="1"/>
            <p:nvPr/>
          </p:nvSpPr>
          <p:spPr>
            <a:xfrm>
              <a:off x="2030731" y="5421941"/>
              <a:ext cx="3412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Tim và hệ thống mạch máu trong cơ thể người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AE4BC19-8071-4A15-A93B-328F79139F4B}"/>
                </a:ext>
              </a:extLst>
            </p:cNvPr>
            <p:cNvGrpSpPr/>
            <p:nvPr/>
          </p:nvGrpSpPr>
          <p:grpSpPr>
            <a:xfrm>
              <a:off x="731521" y="5526666"/>
              <a:ext cx="1399540" cy="436880"/>
              <a:chOff x="5361940" y="5626100"/>
              <a:chExt cx="1399540" cy="43688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0DE5492-1CC5-4821-99B0-8DFA16218F10}"/>
                  </a:ext>
                </a:extLst>
              </p:cNvPr>
              <p:cNvSpPr/>
              <p:nvPr/>
            </p:nvSpPr>
            <p:spPr>
              <a:xfrm>
                <a:off x="5361940" y="5626100"/>
                <a:ext cx="1399540" cy="436880"/>
              </a:xfrm>
              <a:prstGeom prst="roundRect">
                <a:avLst>
                  <a:gd name="adj" fmla="val 33528"/>
                </a:avLst>
              </a:prstGeom>
              <a:solidFill>
                <a:srgbClr val="2B6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ECB8FE-7A63-40FB-9743-5D3195E091BF}"/>
                  </a:ext>
                </a:extLst>
              </p:cNvPr>
              <p:cNvSpPr txBox="1"/>
              <p:nvPr/>
            </p:nvSpPr>
            <p:spPr>
              <a:xfrm>
                <a:off x="5462270" y="5659874"/>
                <a:ext cx="1198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b="1">
                    <a:solidFill>
                      <a:schemeClr val="bg1"/>
                    </a:solidFill>
                  </a:rPr>
                  <a:t>Hình 31.6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6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343401"/>
            <a:ext cx="1779588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1" y="2273301"/>
            <a:ext cx="22145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3" y="4122738"/>
            <a:ext cx="22844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1" y="2468564"/>
            <a:ext cx="34004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4" y="2400301"/>
            <a:ext cx="16605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2047876"/>
            <a:ext cx="16779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9" y="2079626"/>
            <a:ext cx="213518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500313"/>
            <a:ext cx="1717675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2093913"/>
            <a:ext cx="17653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2119314"/>
            <a:ext cx="35623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2133600"/>
            <a:ext cx="13398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4743" y="185103"/>
            <a:ext cx="6753497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ột tuần có bao nhiêu ngày, giờ, phút, giây? Đổi 1 tuần chính xác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1182189"/>
            <a:ext cx="526551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ại tràng hoàn PH - Thuốc điều trị bệnh đại tràng từ đông 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93" y="1281634"/>
            <a:ext cx="5657396" cy="40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ộ bài tây - loại đẹp - Đồ chơi trong phòng | BiBiOne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406"/>
            <a:ext cx="5381625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ướng dẫn cách đánh tiết canh dê ngon chuẩn không cần chỉ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4" y="382406"/>
            <a:ext cx="6810375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96207" y="6011863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5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ánh Mì Tuấn - Xô Viết Nghệ Tĩnh ở Quận Bình Thạnh, TP. HCM | Foody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7" y="1326515"/>
            <a:ext cx="47815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 cách làm pizza hải sản phô mai bằng lò nướng và nồi chiên không d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94" y="1326515"/>
            <a:ext cx="62832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30776" y="249297"/>
            <a:ext cx="12422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265" algn="ctr">
              <a:spcBef>
                <a:spcPts val="390"/>
              </a:spcBef>
              <a:spcAft>
                <a:spcPts val="0"/>
              </a:spcAft>
            </a:pP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31: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8E6B6-AFA3-08B8-E553-0C25B5CBCC6C}"/>
              </a:ext>
            </a:extLst>
          </p:cNvPr>
          <p:cNvSpPr txBox="1"/>
          <p:nvPr/>
        </p:nvSpPr>
        <p:spPr>
          <a:xfrm>
            <a:off x="191516" y="5754797"/>
            <a:ext cx="11161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0000FF"/>
                </a:solidFill>
              </a:rPr>
              <a:t>Có bao giờ em tự hỏi chiếc bánh mì thơm ngon, hấp dẫn sẽ biến đổi như thế nào sau khi em ăn nó?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6680" y="90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6989" y="1739286"/>
            <a:ext cx="7488199" cy="31562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NỘI DUNG PHIẾU HỌC TẬP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SGK -131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Sau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0294" y="337625"/>
            <a:ext cx="1791705" cy="19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D4FB8-08D6-FF8D-8BCC-CCA726D0FF56}"/>
              </a:ext>
            </a:extLst>
          </p:cNvPr>
          <p:cNvSpPr txBox="1"/>
          <p:nvPr/>
        </p:nvSpPr>
        <p:spPr>
          <a:xfrm>
            <a:off x="0" y="492370"/>
            <a:ext cx="12046633" cy="57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tabLst>
                <a:tab pos="6645910" algn="l"/>
              </a:tabLs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31:  </a:t>
            </a:r>
            <a:r>
              <a:rPr lang="en-US" sz="1800" dirty="0">
                <a:solidFill>
                  <a:srgbClr val="2D74B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 NƯỚC VÀ CHẤT DINH DƯỠNG Ở ĐỘNG VẬT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………………………………………………………………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…………………………….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I. Con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H2.Để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H4. Quan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31.1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 trình thức ăn tiêu hóa trong cơ thể - VnExpress Sức khỏ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32" y="1246551"/>
            <a:ext cx="11813177" cy="5167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32595-A602-21B7-C26B-3D4DD0339E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950" y="1"/>
            <a:ext cx="11957050" cy="984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2059</Words>
  <Application>Microsoft Office PowerPoint</Application>
  <PresentationFormat>Widescreen</PresentationFormat>
  <Paragraphs>161</Paragraphs>
  <Slides>34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Symbol</vt:lpstr>
      <vt:lpstr>Times New Roman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Con đường thu nhận và tiêu hóa thức ăn trong ống tiêu hóa ở động vật.</vt:lpstr>
      <vt:lpstr>PowerPoint Presentation</vt:lpstr>
      <vt:lpstr>PowerPoint Presentation</vt:lpstr>
      <vt:lpstr>TÔI ĂN GÌ???</vt:lpstr>
      <vt:lpstr>PowerPoint Presentation</vt:lpstr>
      <vt:lpstr>PowerPoint Presentation</vt:lpstr>
      <vt:lpstr>PowerPoint Presentation</vt:lpstr>
      <vt:lpstr>PowerPoint Presentation</vt:lpstr>
      <vt:lpstr>Khi bị ốm, sốt, tiêu chảy thì nhu cầu nước của con người như thế nào?</vt:lpstr>
      <vt:lpstr>PowerPoint Presentation</vt:lpstr>
      <vt:lpstr>PowerPoint Presentation</vt:lpstr>
      <vt:lpstr>PowerPoint Presentation</vt:lpstr>
      <vt:lpstr>PowerPoint Presentation</vt:lpstr>
      <vt:lpstr>BTVN: HS làm bài tập theo nhóm - Nhóm 1: Tìm hiểu nguy cơ thiếu, thừa chất dinh dưỡng. - Nhóm 2: Tìm hiểu cách vệ sinh ăn uống.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Admin</cp:lastModifiedBy>
  <cp:revision>23</cp:revision>
  <dcterms:created xsi:type="dcterms:W3CDTF">2022-07-15T01:52:57Z</dcterms:created>
  <dcterms:modified xsi:type="dcterms:W3CDTF">2023-03-12T13:03:32Z</dcterms:modified>
</cp:coreProperties>
</file>