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515" r:id="rId2"/>
    <p:sldId id="465" r:id="rId3"/>
    <p:sldId id="466" r:id="rId4"/>
    <p:sldId id="467" r:id="rId5"/>
    <p:sldId id="511" r:id="rId6"/>
    <p:sldId id="474" r:id="rId7"/>
    <p:sldId id="476" r:id="rId8"/>
    <p:sldId id="478" r:id="rId9"/>
    <p:sldId id="514" r:id="rId10"/>
    <p:sldId id="473" r:id="rId11"/>
    <p:sldId id="480" r:id="rId12"/>
    <p:sldId id="479" r:id="rId13"/>
    <p:sldId id="494" r:id="rId14"/>
    <p:sldId id="489" r:id="rId15"/>
    <p:sldId id="508" r:id="rId16"/>
    <p:sldId id="490" r:id="rId17"/>
    <p:sldId id="491" r:id="rId18"/>
    <p:sldId id="509" r:id="rId19"/>
    <p:sldId id="492" r:id="rId20"/>
    <p:sldId id="493" r:id="rId21"/>
    <p:sldId id="495" r:id="rId22"/>
    <p:sldId id="487" r:id="rId23"/>
    <p:sldId id="486" r:id="rId24"/>
    <p:sldId id="497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507" r:id="rId35"/>
    <p:sldId id="434" r:id="rId36"/>
  </p:sldIdLst>
  <p:sldSz cx="9144000" cy="6858000" type="screen4x3"/>
  <p:notesSz cx="9144000" cy="6858000"/>
  <p:embeddedFontLst>
    <p:embeddedFont>
      <p:font typeface="VNI-Brush" panose="020B0604020202020204"/>
      <p:italic r:id="rId39"/>
    </p:embeddedFont>
    <p:embeddedFont>
      <p:font typeface="VNtimes new roman" panose="020B0604020202020204"/>
      <p:regular r:id="rId40"/>
      <p:bold r:id="rId41"/>
      <p:italic r:id="rId42"/>
    </p:embeddedFont>
    <p:embeddedFont>
      <p:font typeface=".VnArial Narrow" panose="020B7200000000000000" pitchFamily="34" charset="0"/>
      <p:regular r:id="rId43"/>
      <p:bold r:id="rId44"/>
      <p:italic r:id="rId45"/>
    </p:embeddedFont>
    <p:embeddedFont>
      <p:font typeface="Tahoma" panose="020B0604030504040204" pitchFamily="34" charset="0"/>
      <p:regular r:id="rId46"/>
      <p:bold r:id="rId47"/>
    </p:embeddedFont>
    <p:embeddedFont>
      <p:font typeface="Verdana" panose="020B0604030504040204" pitchFamily="34" charset="0"/>
      <p:regular r:id="rId48"/>
      <p:bold r:id="rId49"/>
      <p:italic r:id="rId50"/>
      <p:boldItalic r:id="rId51"/>
    </p:embeddedFont>
    <p:embeddedFont>
      <p:font typeface="Bernard MT Condensed" panose="02050806060905020404" pitchFamily="18" charset="0"/>
      <p:regular r:id="rId52"/>
    </p:embeddedFont>
    <p:embeddedFont>
      <p:font typeface=".VnTime" panose="020B7200000000000000" pitchFamily="34" charset="0"/>
      <p:regular r:id="rId53"/>
      <p:bold r:id="rId54"/>
      <p:italic r:id="rId55"/>
      <p:boldItalic r:id="rId56"/>
    </p:embeddedFont>
    <p:embeddedFont>
      <p:font typeface="VNI-Juni" panose="020B0604020202020204"/>
      <p:regular r:id="rId57"/>
    </p:embeddedFont>
    <p:embeddedFont>
      <p:font typeface="Webdings" panose="05030102010509060703" pitchFamily="18" charset="2"/>
      <p:regular r:id="rId58"/>
    </p:embeddedFont>
    <p:embeddedFont>
      <p:font typeface="VNI-Times" pitchFamily="2" charset="0"/>
      <p:regular r:id="rId59"/>
      <p:bold r:id="rId60"/>
      <p:italic r:id="rId61"/>
      <p:boldItalic r:id="rId62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99"/>
    <a:srgbClr val="002A7E"/>
    <a:srgbClr val="002CB8"/>
    <a:srgbClr val="FFFF66"/>
    <a:srgbClr val="FFFFC5"/>
    <a:srgbClr val="0000FF"/>
    <a:srgbClr val="43FF7D"/>
    <a:srgbClr val="E9FEDA"/>
    <a:srgbClr val="E7F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7" autoAdjust="0"/>
    <p:restoredTop sz="95759" autoAdjust="0"/>
  </p:normalViewPr>
  <p:slideViewPr>
    <p:cSldViewPr>
      <p:cViewPr varScale="1">
        <p:scale>
          <a:sx n="69" d="100"/>
          <a:sy n="69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6"/>
    </p:cViewPr>
  </p:sorterViewPr>
  <p:notesViewPr>
    <p:cSldViewPr>
      <p:cViewPr varScale="1">
        <p:scale>
          <a:sx n="56" d="100"/>
          <a:sy n="56" d="100"/>
        </p:scale>
        <p:origin x="-1926" y="-10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font" Target="fonts/font2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font" Target="fonts/font21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font" Target="fonts/font22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B70A1A8D-B722-4A64-AD43-AF648E224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99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524DB436-73A5-4735-A094-009A51554E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39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6" name="Group 16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233" name="Picture 161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1200" y="2949"/>
              <a:ext cx="1241" cy="1131"/>
            </a:xfrm>
            <a:prstGeom prst="rect">
              <a:avLst/>
            </a:prstGeom>
            <a:noFill/>
          </p:spPr>
        </p:pic>
        <p:pic>
          <p:nvPicPr>
            <p:cNvPr id="3232" name="Picture 160" descr="artplus_nature_naturalcity38_g"/>
            <p:cNvPicPr>
              <a:picLocks noChangeAspect="1" noChangeArrowheads="1"/>
            </p:cNvPicPr>
            <p:nvPr userDrawn="1"/>
          </p:nvPicPr>
          <p:blipFill>
            <a:blip r:embed="rId2">
              <a:lum bright="6000" contrast="6000"/>
            </a:blip>
            <a:srcRect l="12500"/>
            <a:stretch>
              <a:fillRect/>
            </a:stretch>
          </p:blipFill>
          <p:spPr bwMode="auto">
            <a:xfrm>
              <a:off x="0" y="2019"/>
              <a:ext cx="1884" cy="2061"/>
            </a:xfrm>
            <a:prstGeom prst="rect">
              <a:avLst/>
            </a:prstGeom>
            <a:noFill/>
          </p:spPr>
        </p:pic>
        <p:pic>
          <p:nvPicPr>
            <p:cNvPr id="3231" name="Picture 159" descr="artplus_nature_naturalcity38_e"/>
            <p:cNvPicPr>
              <a:picLocks noChangeAspect="1" noChangeArrowheads="1"/>
            </p:cNvPicPr>
            <p:nvPr userDrawn="1"/>
          </p:nvPicPr>
          <p:blipFill>
            <a:blip r:embed="rId3"/>
            <a:srcRect b="11525"/>
            <a:stretch>
              <a:fillRect/>
            </a:stretch>
          </p:blipFill>
          <p:spPr bwMode="auto">
            <a:xfrm>
              <a:off x="0" y="2592"/>
              <a:ext cx="5760" cy="1728"/>
            </a:xfrm>
            <a:prstGeom prst="rect">
              <a:avLst/>
            </a:prstGeom>
            <a:noFill/>
          </p:spPr>
        </p:pic>
        <p:grpSp>
          <p:nvGrpSpPr>
            <p:cNvPr id="3234" name="Group 162"/>
            <p:cNvGrpSpPr>
              <a:grpSpLocks/>
            </p:cNvGrpSpPr>
            <p:nvPr userDrawn="1"/>
          </p:nvGrpSpPr>
          <p:grpSpPr bwMode="auto">
            <a:xfrm>
              <a:off x="0" y="0"/>
              <a:ext cx="5760" cy="2016"/>
              <a:chOff x="0" y="0"/>
              <a:chExt cx="5760" cy="2016"/>
            </a:xfrm>
          </p:grpSpPr>
          <p:pic>
            <p:nvPicPr>
              <p:cNvPr id="3225" name="Picture 153" descr="7"/>
              <p:cNvPicPr>
                <a:picLocks noChangeAspect="1" noChangeArrowheads="1"/>
              </p:cNvPicPr>
              <p:nvPr userDrawn="1"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5760" cy="2016"/>
              </a:xfrm>
              <a:prstGeom prst="rect">
                <a:avLst/>
              </a:prstGeom>
              <a:noFill/>
            </p:spPr>
          </p:pic>
          <p:pic>
            <p:nvPicPr>
              <p:cNvPr id="3212" name="Picture 140" descr="04"/>
              <p:cNvPicPr>
                <a:picLocks noChangeAspect="1" noChangeArrowheads="1"/>
              </p:cNvPicPr>
              <p:nvPr userDrawn="1"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60" y="0"/>
                <a:ext cx="858" cy="733"/>
              </a:xfrm>
              <a:prstGeom prst="rect">
                <a:avLst/>
              </a:prstGeom>
              <a:noFill/>
            </p:spPr>
          </p:pic>
        </p:grpSp>
        <p:pic>
          <p:nvPicPr>
            <p:cNvPr id="3235" name="Picture 163" descr="water_2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80" y="576"/>
              <a:ext cx="546" cy="336"/>
            </a:xfrm>
            <a:prstGeom prst="rect">
              <a:avLst/>
            </a:prstGeom>
            <a:noFill/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6489700"/>
            <a:ext cx="70104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rgbClr val="0000CC"/>
                </a:solidFill>
              </a:defRPr>
            </a:lvl1pPr>
          </a:lstStyle>
          <a:p>
            <a:r>
              <a:rPr lang="en-US"/>
              <a:t>GV : LÊ TẤN THỊNH</a:t>
            </a:r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pitchFamily="34" charset="0"/>
              </a:defRPr>
            </a:lvl1pPr>
          </a:lstStyle>
          <a:p>
            <a:fld id="{2B1A26E7-46DE-4D2E-94FA-F14B62246E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</p:spPr>
        <p:txBody>
          <a:bodyPr/>
          <a:lstStyle>
            <a:lvl1pPr algn="ctr">
              <a:defRPr sz="2400">
                <a:solidFill>
                  <a:srgbClr val="FF0000"/>
                </a:solidFill>
                <a:latin typeface="Arial" pitchFamily="34" charset="0"/>
              </a:defRPr>
            </a:lvl1pPr>
          </a:lstStyle>
          <a:p>
            <a:r>
              <a:rPr lang="en-US"/>
              <a:t>TRƯỜNG THCS NGUYỄN HiỀN – NHA TRANG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69804C-0C5D-486A-A9B1-146BEEBBBC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369A1D-BA89-42C5-AF99-6F2A8CB0B1F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0" y="350838"/>
            <a:ext cx="8382000" cy="5973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6388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320E0F31-B604-4F25-B037-292318001FE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914400" y="6588125"/>
            <a:ext cx="53340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474F98-2C67-4A71-8DB5-1F5DBC4FDD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245E8A-7CA8-472D-88EB-FF658B2C7BD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E42E79-816E-4E84-A10E-5CF55D76968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78E682E-885B-4CEB-8E74-8D181EC8D5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AA987A-0AB9-4DEE-8154-D512B5284EF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D0F772-9738-41A3-924A-9AAD4E7C6E7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92C277-AC7C-46E8-9C9E-FC569F1ADCC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DD3D7EF-2E88-4753-A439-F7FC86CCE8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3" name="Picture 149" descr="4_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gray">
          <a:xfrm>
            <a:off x="0" y="0"/>
            <a:ext cx="9144000" cy="1943100"/>
          </a:xfrm>
          <a:prstGeom prst="rect">
            <a:avLst/>
          </a:prstGeom>
          <a:noFill/>
        </p:spPr>
      </p:pic>
      <p:sp>
        <p:nvSpPr>
          <p:cNvPr id="1188" name="Rectangle 164"/>
          <p:cNvSpPr>
            <a:spLocks noChangeArrowheads="1"/>
          </p:cNvSpPr>
          <p:nvPr userDrawn="1"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56388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BC2AE14E-26DE-4716-AE3A-1AA2F9FE49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588125"/>
            <a:ext cx="5334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hlink"/>
                </a:solidFill>
                <a:latin typeface="Arial" pitchFamily="34" charset="0"/>
              </a:defRPr>
            </a:lvl1pPr>
          </a:lstStyle>
          <a:p>
            <a:r>
              <a:rPr lang="en-US"/>
              <a:t>GV : LÊ TẤN THỊNH – THCS NGUYỄN HiỀN – NHA TRANG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Anh\Ha%20Van\Ba%20ngon%20nen%20lung%20linh%20-%20Phuong%20Thao%20&amp;%20Ngoc%20Le%201(Ban%20thau%20moi)-%5bwWw.HaySo1.Com%5d.wav" TargetMode="External"/><Relationship Id="rId6" Type="http://schemas.openxmlformats.org/officeDocument/2006/relationships/image" Target="../media/image10.gif"/><Relationship Id="rId5" Type="http://schemas.openxmlformats.org/officeDocument/2006/relationships/image" Target="../media/image9.wmf"/><Relationship Id="rId4" Type="http://schemas.openxmlformats.org/officeDocument/2006/relationships/image" Target="../media/image8.png"/><Relationship Id="rId9" Type="http://schemas.openxmlformats.org/officeDocument/2006/relationships/image" Target="../media/image1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wmf"/><Relationship Id="rId5" Type="http://schemas.openxmlformats.org/officeDocument/2006/relationships/image" Target="../media/image23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slide" Target="slide24.xml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slide" Target="slide26.xml"/><Relationship Id="rId7" Type="http://schemas.openxmlformats.org/officeDocument/2006/relationships/slide" Target="slide32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8.xml"/><Relationship Id="rId10" Type="http://schemas.openxmlformats.org/officeDocument/2006/relationships/slide" Target="slide31.xml"/><Relationship Id="rId4" Type="http://schemas.openxmlformats.org/officeDocument/2006/relationships/slide" Target="slide27.xml"/><Relationship Id="rId9" Type="http://schemas.openxmlformats.org/officeDocument/2006/relationships/slide" Target="slide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úa"/>
          <p:cNvPicPr>
            <a:picLocks noChangeAspect="1" noChangeArrowheads="1"/>
          </p:cNvPicPr>
          <p:nvPr/>
        </p:nvPicPr>
        <p:blipFill>
          <a:blip r:embed="rId3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-341313"/>
            <a:ext cx="9144000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Ba ngon nen lung linh - Phuong Thao &amp; Ngoc Le 1(Ban thau moi)-[wWw.HaySo1.Com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125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2514600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1828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9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>
              <a:latin typeface="Times New Roman" panose="02020603050405020304" pitchFamily="18" charset="0"/>
            </a:endParaRPr>
          </a:p>
        </p:txBody>
      </p:sp>
      <p:pic>
        <p:nvPicPr>
          <p:cNvPr id="5128" name="Picture 10" descr="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4999038"/>
            <a:ext cx="1978025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1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26025"/>
            <a:ext cx="20002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WordArt 13"/>
          <p:cNvSpPr>
            <a:spLocks noChangeArrowheads="1" noChangeShapeType="1" noTextEdit="1"/>
          </p:cNvSpPr>
          <p:nvPr/>
        </p:nvSpPr>
        <p:spPr bwMode="auto">
          <a:xfrm>
            <a:off x="762000" y="1524000"/>
            <a:ext cx="8162925" cy="960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700" y="1672318"/>
            <a:ext cx="8804403" cy="384887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64993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THẦY CÔ </a:t>
            </a:r>
          </a:p>
          <a:p>
            <a:pPr algn="ctr" eaLnBrk="1" hangingPunct="1">
              <a:defRPr/>
            </a:pP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DỰ GIỜ  MÔN TOÁN </a:t>
            </a:r>
            <a:r>
              <a:rPr lang="en-US" sz="2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8A3</a:t>
            </a:r>
            <a:endParaRPr lang="en-US" sz="2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2" name="Picture 3" descr="Book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1882775"/>
            <a:ext cx="1925638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Text Box 7"/>
          <p:cNvSpPr txBox="1">
            <a:spLocks noChangeArrowheads="1"/>
          </p:cNvSpPr>
          <p:nvPr/>
        </p:nvSpPr>
        <p:spPr bwMode="auto">
          <a:xfrm>
            <a:off x="3449638" y="3125788"/>
            <a:ext cx="5349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Tahoma" panose="020B0604030504040204" pitchFamily="34" charset="0"/>
                <a:sym typeface="Webdings" panose="05030102010509060703" pitchFamily="18" charset="2"/>
              </a:rPr>
              <a:t></a:t>
            </a:r>
            <a:endParaRPr lang="en-US" altLang="vi-VN" sz="1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135" name="Text Box 7"/>
          <p:cNvSpPr txBox="1">
            <a:spLocks noChangeArrowheads="1"/>
          </p:cNvSpPr>
          <p:nvPr/>
        </p:nvSpPr>
        <p:spPr bwMode="auto">
          <a:xfrm>
            <a:off x="4914900" y="3560763"/>
            <a:ext cx="534988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Tahoma" panose="020B0604030504040204" pitchFamily="34" charset="0"/>
                <a:sym typeface="Webdings" panose="05030102010509060703" pitchFamily="18" charset="2"/>
              </a:rPr>
              <a:t></a:t>
            </a:r>
            <a:endParaRPr lang="en-US" altLang="vi-VN" sz="1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136" name="Text Box 7"/>
          <p:cNvSpPr txBox="1">
            <a:spLocks noChangeArrowheads="1"/>
          </p:cNvSpPr>
          <p:nvPr/>
        </p:nvSpPr>
        <p:spPr bwMode="auto">
          <a:xfrm>
            <a:off x="3835400" y="3568700"/>
            <a:ext cx="5349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Tahoma" panose="020B0604030504040204" pitchFamily="34" charset="0"/>
                <a:sym typeface="Webdings" panose="05030102010509060703" pitchFamily="18" charset="2"/>
              </a:rPr>
              <a:t></a:t>
            </a:r>
            <a:endParaRPr lang="en-US" altLang="vi-VN" sz="1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137" name="Text Box 7"/>
          <p:cNvSpPr txBox="1">
            <a:spLocks noChangeArrowheads="1"/>
          </p:cNvSpPr>
          <p:nvPr/>
        </p:nvSpPr>
        <p:spPr bwMode="auto">
          <a:xfrm>
            <a:off x="4364038" y="3184525"/>
            <a:ext cx="5349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Tahoma" panose="020B0604030504040204" pitchFamily="34" charset="0"/>
                <a:sym typeface="Webdings" panose="05030102010509060703" pitchFamily="18" charset="2"/>
              </a:rPr>
              <a:t></a:t>
            </a:r>
            <a:endParaRPr lang="en-US" altLang="vi-VN" sz="1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5138" name="Text Box 7"/>
          <p:cNvSpPr txBox="1">
            <a:spLocks noChangeArrowheads="1"/>
          </p:cNvSpPr>
          <p:nvPr/>
        </p:nvSpPr>
        <p:spPr bwMode="auto">
          <a:xfrm>
            <a:off x="5402263" y="3176588"/>
            <a:ext cx="534987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>
                <a:solidFill>
                  <a:srgbClr val="FF0000"/>
                </a:solidFill>
                <a:latin typeface="Tahoma" panose="020B0604030504040204" pitchFamily="34" charset="0"/>
                <a:sym typeface="Webdings" panose="05030102010509060703" pitchFamily="18" charset="2"/>
              </a:rPr>
              <a:t></a:t>
            </a:r>
            <a:endParaRPr lang="en-US" altLang="vi-VN" sz="18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688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mph" presetSubtype="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Group 79">
            <a:extLst>
              <a:ext uri="{FF2B5EF4-FFF2-40B4-BE49-F238E27FC236}">
                <a16:creationId xmlns:a16="http://schemas.microsoft.com/office/drawing/2014/main" id="{BD6A75C3-9715-4CC2-B374-9850EE27B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377673"/>
              </p:ext>
            </p:extLst>
          </p:nvPr>
        </p:nvGraphicFramePr>
        <p:xfrm>
          <a:off x="228600" y="203200"/>
          <a:ext cx="8610600" cy="6273908"/>
        </p:xfrm>
        <a:graphic>
          <a:graphicData uri="http://schemas.openxmlformats.org/drawingml/2006/table">
            <a:tbl>
              <a:tblPr/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8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yếu tố</a:t>
                      </a:r>
                    </a:p>
                  </a:txBody>
                  <a:tcPr marL="91423" marR="91423" marT="45709" marB="45709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3" marR="91423" marT="45709" marB="45709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Cạnh</a:t>
                      </a:r>
                    </a:p>
                  </a:txBody>
                  <a:tcPr marL="91423" marR="91423" marT="45709" marB="45709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23" marR="91423" marT="45709" marB="45709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Góc</a:t>
                      </a:r>
                    </a:p>
                  </a:txBody>
                  <a:tcPr marL="91423" marR="91423" marT="45709" marB="45709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23" marR="91423" marT="45709" marB="45709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02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Đường chéo</a:t>
                      </a:r>
                    </a:p>
                  </a:txBody>
                  <a:tcPr marL="91423" marR="91423" marT="45709" marB="45709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3" marR="91423" marT="45709" marB="45709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34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xứng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3" marR="91423" marT="45709" marB="45709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3" marR="91423" marT="45709" marB="45709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Text Box 30">
            <a:extLst>
              <a:ext uri="{FF2B5EF4-FFF2-40B4-BE49-F238E27FC236}">
                <a16:creationId xmlns:a16="http://schemas.microsoft.com/office/drawing/2014/main" id="{D16D7B14-83CD-4C90-9838-DC37DED1F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8120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en-US" altLang="vi-VN" sz="2400" b="1">
                <a:latin typeface="Times New Roman" panose="02020603050405020304" pitchFamily="18" charset="0"/>
              </a:rPr>
              <a:t>  Các cạnh đối song song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- Các cạnh đối bằng nhau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en-US" altLang="vi-VN" sz="2400">
              <a:latin typeface="Times New Roman" panose="02020603050405020304" pitchFamily="18" charset="0"/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6D92F61C-FB59-48F6-9FE4-242C0424A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429000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vi-VN" sz="2000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/>
              <a:t>- </a:t>
            </a:r>
            <a:r>
              <a:rPr lang="en-US" altLang="vi-VN" sz="2200" b="1" dirty="0">
                <a:latin typeface="Times New Roman" panose="02020603050405020304" pitchFamily="18" charset="0"/>
              </a:rPr>
              <a:t>Hai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chéo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cắt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nhau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tại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trung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mỗi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đường</a:t>
            </a:r>
            <a:endParaRPr lang="en-US" altLang="vi-VN" sz="2200" b="1" dirty="0">
              <a:latin typeface="Times New Roman" panose="02020603050405020304" pitchFamily="18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3CA66847-524B-4F3B-BBCC-39C9D9A8D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-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góc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nhau</a:t>
            </a:r>
            <a:r>
              <a:rPr lang="en-US" altLang="vi-VN" sz="2400" b="1" dirty="0">
                <a:latin typeface="Times New Roman" panose="02020603050405020304" pitchFamily="18" charset="0"/>
              </a:rPr>
              <a:t>.</a:t>
            </a:r>
            <a:endParaRPr lang="en-US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38" name="Line 34">
            <a:extLst>
              <a:ext uri="{FF2B5EF4-FFF2-40B4-BE49-F238E27FC236}">
                <a16:creationId xmlns:a16="http://schemas.microsoft.com/office/drawing/2014/main" id="{CE661E84-387C-47D8-9DF2-9642FDE6F6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1114425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39" name="Line 35">
            <a:extLst>
              <a:ext uri="{FF2B5EF4-FFF2-40B4-BE49-F238E27FC236}">
                <a16:creationId xmlns:a16="http://schemas.microsoft.com/office/drawing/2014/main" id="{7BFF7F7E-2863-4D54-B621-F98C00B8A7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7000" y="1127125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40" name="Line 36">
            <a:extLst>
              <a:ext uri="{FF2B5EF4-FFF2-40B4-BE49-F238E27FC236}">
                <a16:creationId xmlns:a16="http://schemas.microsoft.com/office/drawing/2014/main" id="{B93CDF5F-86A2-4BC9-8CE3-DD77E90367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0800" y="1114425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41" name="Line 37">
            <a:extLst>
              <a:ext uri="{FF2B5EF4-FFF2-40B4-BE49-F238E27FC236}">
                <a16:creationId xmlns:a16="http://schemas.microsoft.com/office/drawing/2014/main" id="{C1383750-B0D7-422C-9AB2-893CFE0837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7000" y="1127125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42" name="Line 38">
            <a:extLst>
              <a:ext uri="{FF2B5EF4-FFF2-40B4-BE49-F238E27FC236}">
                <a16:creationId xmlns:a16="http://schemas.microsoft.com/office/drawing/2014/main" id="{B85F8A71-AEAB-499D-920D-7C3EF3E32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74612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43" name="Line 39">
            <a:extLst>
              <a:ext uri="{FF2B5EF4-FFF2-40B4-BE49-F238E27FC236}">
                <a16:creationId xmlns:a16="http://schemas.microsoft.com/office/drawing/2014/main" id="{B264AA27-809F-43C6-B150-2E3DE3009A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74612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44" name="Line 40">
            <a:extLst>
              <a:ext uri="{FF2B5EF4-FFF2-40B4-BE49-F238E27FC236}">
                <a16:creationId xmlns:a16="http://schemas.microsoft.com/office/drawing/2014/main" id="{8602F311-8AB4-4212-82E6-99B7F5B55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149542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45" name="Line 41">
            <a:extLst>
              <a:ext uri="{FF2B5EF4-FFF2-40B4-BE49-F238E27FC236}">
                <a16:creationId xmlns:a16="http://schemas.microsoft.com/office/drawing/2014/main" id="{F0BB81BF-EB4F-4B8C-A3B3-A134DA2F04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149542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46" name="Freeform 42">
            <a:extLst>
              <a:ext uri="{FF2B5EF4-FFF2-40B4-BE49-F238E27FC236}">
                <a16:creationId xmlns:a16="http://schemas.microsoft.com/office/drawing/2014/main" id="{1DA880A4-2E8D-4362-A392-D022C09F698D}"/>
              </a:ext>
            </a:extLst>
          </p:cNvPr>
          <p:cNvSpPr>
            <a:spLocks/>
          </p:cNvSpPr>
          <p:nvPr/>
        </p:nvSpPr>
        <p:spPr bwMode="auto">
          <a:xfrm>
            <a:off x="5930900" y="1050925"/>
            <a:ext cx="88900" cy="228600"/>
          </a:xfrm>
          <a:custGeom>
            <a:avLst/>
            <a:gdLst>
              <a:gd name="T0" fmla="*/ 2147483646 w 56"/>
              <a:gd name="T1" fmla="*/ 0 h 144"/>
              <a:gd name="T2" fmla="*/ 2147483646 w 56"/>
              <a:gd name="T3" fmla="*/ 2147483646 h 144"/>
              <a:gd name="T4" fmla="*/ 2147483646 w 56"/>
              <a:gd name="T5" fmla="*/ 2147483646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8" y="0"/>
                </a:moveTo>
                <a:cubicBezTo>
                  <a:pt x="32" y="12"/>
                  <a:pt x="56" y="24"/>
                  <a:pt x="56" y="48"/>
                </a:cubicBezTo>
                <a:cubicBezTo>
                  <a:pt x="56" y="72"/>
                  <a:pt x="0" y="136"/>
                  <a:pt x="8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0C13AE63-EC6B-46A7-88F6-DD34A6715014}"/>
              </a:ext>
            </a:extLst>
          </p:cNvPr>
          <p:cNvSpPr>
            <a:spLocks/>
          </p:cNvSpPr>
          <p:nvPr/>
        </p:nvSpPr>
        <p:spPr bwMode="auto">
          <a:xfrm flipH="1">
            <a:off x="8305800" y="1050925"/>
            <a:ext cx="152400" cy="228600"/>
          </a:xfrm>
          <a:custGeom>
            <a:avLst/>
            <a:gdLst>
              <a:gd name="T0" fmla="*/ 2147483646 w 56"/>
              <a:gd name="T1" fmla="*/ 0 h 144"/>
              <a:gd name="T2" fmla="*/ 2147483646 w 56"/>
              <a:gd name="T3" fmla="*/ 2147483646 h 144"/>
              <a:gd name="T4" fmla="*/ 2147483646 w 56"/>
              <a:gd name="T5" fmla="*/ 2147483646 h 144"/>
              <a:gd name="T6" fmla="*/ 0 60000 65536"/>
              <a:gd name="T7" fmla="*/ 0 60000 65536"/>
              <a:gd name="T8" fmla="*/ 0 60000 65536"/>
              <a:gd name="T9" fmla="*/ 0 w 56"/>
              <a:gd name="T10" fmla="*/ 0 h 144"/>
              <a:gd name="T11" fmla="*/ 56 w 56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144">
                <a:moveTo>
                  <a:pt x="8" y="0"/>
                </a:moveTo>
                <a:cubicBezTo>
                  <a:pt x="32" y="12"/>
                  <a:pt x="56" y="24"/>
                  <a:pt x="56" y="48"/>
                </a:cubicBezTo>
                <a:cubicBezTo>
                  <a:pt x="56" y="72"/>
                  <a:pt x="0" y="136"/>
                  <a:pt x="8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48" name="Freeform 44">
            <a:extLst>
              <a:ext uri="{FF2B5EF4-FFF2-40B4-BE49-F238E27FC236}">
                <a16:creationId xmlns:a16="http://schemas.microsoft.com/office/drawing/2014/main" id="{A225E2B7-981A-44D9-8A29-D276BE043598}"/>
              </a:ext>
            </a:extLst>
          </p:cNvPr>
          <p:cNvSpPr>
            <a:spLocks/>
          </p:cNvSpPr>
          <p:nvPr/>
        </p:nvSpPr>
        <p:spPr bwMode="auto">
          <a:xfrm>
            <a:off x="7010400" y="508000"/>
            <a:ext cx="406400" cy="98425"/>
          </a:xfrm>
          <a:custGeom>
            <a:avLst/>
            <a:gdLst>
              <a:gd name="T0" fmla="*/ 0 w 256"/>
              <a:gd name="T1" fmla="*/ 2147483646 h 62"/>
              <a:gd name="T2" fmla="*/ 2147483646 w 256"/>
              <a:gd name="T3" fmla="*/ 2147483646 h 62"/>
              <a:gd name="T4" fmla="*/ 2147483646 w 256"/>
              <a:gd name="T5" fmla="*/ 2147483646 h 62"/>
              <a:gd name="T6" fmla="*/ 0 60000 65536"/>
              <a:gd name="T7" fmla="*/ 0 60000 65536"/>
              <a:gd name="T8" fmla="*/ 0 60000 65536"/>
              <a:gd name="T9" fmla="*/ 0 w 256"/>
              <a:gd name="T10" fmla="*/ 0 h 62"/>
              <a:gd name="T11" fmla="*/ 256 w 256"/>
              <a:gd name="T12" fmla="*/ 62 h 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6" h="62">
                <a:moveTo>
                  <a:pt x="0" y="6"/>
                </a:moveTo>
                <a:cubicBezTo>
                  <a:pt x="32" y="34"/>
                  <a:pt x="64" y="62"/>
                  <a:pt x="96" y="62"/>
                </a:cubicBezTo>
                <a:cubicBezTo>
                  <a:pt x="128" y="62"/>
                  <a:pt x="256" y="0"/>
                  <a:pt x="192" y="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49" name="Line 45">
            <a:extLst>
              <a:ext uri="{FF2B5EF4-FFF2-40B4-BE49-F238E27FC236}">
                <a16:creationId xmlns:a16="http://schemas.microsoft.com/office/drawing/2014/main" id="{BDFA16B3-480A-4315-902F-9C360F5551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517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50" name="Freeform 46">
            <a:extLst>
              <a:ext uri="{FF2B5EF4-FFF2-40B4-BE49-F238E27FC236}">
                <a16:creationId xmlns:a16="http://schemas.microsoft.com/office/drawing/2014/main" id="{ABAE49C9-4B3D-44C6-8022-39A8D99CFFA2}"/>
              </a:ext>
            </a:extLst>
          </p:cNvPr>
          <p:cNvSpPr>
            <a:spLocks/>
          </p:cNvSpPr>
          <p:nvPr/>
        </p:nvSpPr>
        <p:spPr bwMode="auto">
          <a:xfrm>
            <a:off x="7010400" y="1725613"/>
            <a:ext cx="431800" cy="87312"/>
          </a:xfrm>
          <a:custGeom>
            <a:avLst/>
            <a:gdLst>
              <a:gd name="T0" fmla="*/ 0 w 272"/>
              <a:gd name="T1" fmla="*/ 2147483646 h 55"/>
              <a:gd name="T2" fmla="*/ 2147483646 w 272"/>
              <a:gd name="T3" fmla="*/ 0 h 55"/>
              <a:gd name="T4" fmla="*/ 2147483646 w 272"/>
              <a:gd name="T5" fmla="*/ 2147483646 h 55"/>
              <a:gd name="T6" fmla="*/ 0 60000 65536"/>
              <a:gd name="T7" fmla="*/ 0 60000 65536"/>
              <a:gd name="T8" fmla="*/ 0 60000 65536"/>
              <a:gd name="T9" fmla="*/ 0 w 272"/>
              <a:gd name="T10" fmla="*/ 0 h 55"/>
              <a:gd name="T11" fmla="*/ 272 w 272"/>
              <a:gd name="T12" fmla="*/ 55 h 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72" h="55">
                <a:moveTo>
                  <a:pt x="0" y="55"/>
                </a:moveTo>
                <a:cubicBezTo>
                  <a:pt x="32" y="27"/>
                  <a:pt x="64" y="0"/>
                  <a:pt x="96" y="0"/>
                </a:cubicBezTo>
                <a:cubicBezTo>
                  <a:pt x="128" y="0"/>
                  <a:pt x="272" y="30"/>
                  <a:pt x="192" y="5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51" name="Line 47">
            <a:extLst>
              <a:ext uri="{FF2B5EF4-FFF2-40B4-BE49-F238E27FC236}">
                <a16:creationId xmlns:a16="http://schemas.microsoft.com/office/drawing/2014/main" id="{82BA1C61-7E9A-4012-9803-1CE4A1F768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166052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52" name="Text Box 48">
            <a:extLst>
              <a:ext uri="{FF2B5EF4-FFF2-40B4-BE49-F238E27FC236}">
                <a16:creationId xmlns:a16="http://schemas.microsoft.com/office/drawing/2014/main" id="{3D73C6FD-D169-46A4-A639-2E9BCF20F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2438400"/>
            <a:ext cx="6828970" cy="457200"/>
          </a:xfrm>
          <a:prstGeom prst="rect">
            <a:avLst/>
          </a:prstGeom>
          <a:gradFill rotWithShape="1">
            <a:gsLst>
              <a:gs pos="0">
                <a:srgbClr val="FAACBD"/>
              </a:gs>
              <a:gs pos="50000">
                <a:schemeClr val="bg1"/>
              </a:gs>
              <a:gs pos="100000">
                <a:srgbClr val="FAAC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91423" tIns="45712" rIns="91423" bIns="45712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- 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Bốn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cạnh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bằng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nhau</a:t>
            </a:r>
            <a:endParaRPr lang="en-US" sz="2400" b="1" dirty="0">
              <a:solidFill>
                <a:srgbClr val="002CB8"/>
              </a:solidFill>
              <a:latin typeface="Times New Roman" pitchFamily="18" charset="0"/>
            </a:endParaRPr>
          </a:p>
        </p:txBody>
      </p:sp>
      <p:sp>
        <p:nvSpPr>
          <p:cNvPr id="53" name="Text Box 49">
            <a:extLst>
              <a:ext uri="{FF2B5EF4-FFF2-40B4-BE49-F238E27FC236}">
                <a16:creationId xmlns:a16="http://schemas.microsoft.com/office/drawing/2014/main" id="{FB20C5B5-6836-4246-877A-64F4AD0116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35400"/>
            <a:ext cx="6934200" cy="1296988"/>
          </a:xfrm>
          <a:prstGeom prst="rect">
            <a:avLst/>
          </a:prstGeom>
          <a:gradFill rotWithShape="1">
            <a:gsLst>
              <a:gs pos="0">
                <a:srgbClr val="FAACBD"/>
              </a:gs>
              <a:gs pos="50000">
                <a:schemeClr val="bg1"/>
              </a:gs>
              <a:gs pos="100000">
                <a:srgbClr val="FAAC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chéo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vuông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với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nhau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                                                           -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Hai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chéo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là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đường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phân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giác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các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góc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của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hình</a:t>
            </a:r>
            <a:r>
              <a:rPr lang="en-US" sz="24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CB8"/>
                </a:solidFill>
                <a:latin typeface="Times New Roman" pitchFamily="18" charset="0"/>
              </a:rPr>
              <a:t>thoi</a:t>
            </a:r>
            <a:endParaRPr lang="en-US" sz="2400" b="1" dirty="0">
              <a:solidFill>
                <a:srgbClr val="002CB8"/>
              </a:solidFill>
              <a:latin typeface="Times New Roman" pitchFamily="18" charset="0"/>
            </a:endParaRPr>
          </a:p>
        </p:txBody>
      </p:sp>
      <p:sp>
        <p:nvSpPr>
          <p:cNvPr id="54" name="Rectangle 50">
            <a:extLst>
              <a:ext uri="{FF2B5EF4-FFF2-40B4-BE49-F238E27FC236}">
                <a16:creationId xmlns:a16="http://schemas.microsoft.com/office/drawing/2014/main" id="{F48E8598-BB38-4DFF-82C3-C5634AEC8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003300"/>
            <a:ext cx="1524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grpSp>
        <p:nvGrpSpPr>
          <p:cNvPr id="55" name="Group 51">
            <a:extLst>
              <a:ext uri="{FF2B5EF4-FFF2-40B4-BE49-F238E27FC236}">
                <a16:creationId xmlns:a16="http://schemas.microsoft.com/office/drawing/2014/main" id="{274F7900-B622-41E8-A5A7-1E11161898D1}"/>
              </a:ext>
            </a:extLst>
          </p:cNvPr>
          <p:cNvGrpSpPr>
            <a:grpSpLocks/>
          </p:cNvGrpSpPr>
          <p:nvPr/>
        </p:nvGrpSpPr>
        <p:grpSpPr bwMode="auto">
          <a:xfrm>
            <a:off x="5486400" y="47625"/>
            <a:ext cx="3429000" cy="2200275"/>
            <a:chOff x="3216" y="29"/>
            <a:chExt cx="2544" cy="1651"/>
          </a:xfrm>
        </p:grpSpPr>
        <p:grpSp>
          <p:nvGrpSpPr>
            <p:cNvPr id="56" name="Group 52">
              <a:extLst>
                <a:ext uri="{FF2B5EF4-FFF2-40B4-BE49-F238E27FC236}">
                  <a16:creationId xmlns:a16="http://schemas.microsoft.com/office/drawing/2014/main" id="{3DF43EBF-C8AD-4138-9E25-598E3B241C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29"/>
              <a:ext cx="2544" cy="1651"/>
              <a:chOff x="3216" y="29"/>
              <a:chExt cx="2544" cy="1651"/>
            </a:xfrm>
          </p:grpSpPr>
          <p:grpSp>
            <p:nvGrpSpPr>
              <p:cNvPr id="58" name="Group 53">
                <a:extLst>
                  <a:ext uri="{FF2B5EF4-FFF2-40B4-BE49-F238E27FC236}">
                    <a16:creationId xmlns:a16="http://schemas.microsoft.com/office/drawing/2014/main" id="{DCA63B25-3378-441C-AD14-B6D391A577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29"/>
                <a:ext cx="2544" cy="1651"/>
                <a:chOff x="3216" y="30"/>
                <a:chExt cx="2544" cy="1651"/>
              </a:xfrm>
            </p:grpSpPr>
            <p:sp>
              <p:nvSpPr>
                <p:cNvPr id="61" name="Text Box 54">
                  <a:extLst>
                    <a:ext uri="{FF2B5EF4-FFF2-40B4-BE49-F238E27FC236}">
                      <a16:creationId xmlns:a16="http://schemas.microsoft.com/office/drawing/2014/main" id="{86721B15-07D7-46C8-B328-70875BF68C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172504">
                  <a:off x="3216" y="614"/>
                  <a:ext cx="297" cy="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62" name="Text Box 55">
                  <a:extLst>
                    <a:ext uri="{FF2B5EF4-FFF2-40B4-BE49-F238E27FC236}">
                      <a16:creationId xmlns:a16="http://schemas.microsoft.com/office/drawing/2014/main" id="{C512844F-99EC-4E9F-B7E5-79A7A67140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172504">
                  <a:off x="4361" y="30"/>
                  <a:ext cx="295" cy="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63" name="Text Box 56">
                  <a:extLst>
                    <a:ext uri="{FF2B5EF4-FFF2-40B4-BE49-F238E27FC236}">
                      <a16:creationId xmlns:a16="http://schemas.microsoft.com/office/drawing/2014/main" id="{E44B9F64-387D-41E0-9DC8-C3E3DA165B2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172504">
                  <a:off x="5463" y="615"/>
                  <a:ext cx="297" cy="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64" name="Text Box 57">
                  <a:extLst>
                    <a:ext uri="{FF2B5EF4-FFF2-40B4-BE49-F238E27FC236}">
                      <a16:creationId xmlns:a16="http://schemas.microsoft.com/office/drawing/2014/main" id="{DF0C206B-0614-4CFC-B669-E6C6456F4B9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172504">
                  <a:off x="4368" y="1383"/>
                  <a:ext cx="295" cy="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l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Times New Roman" panose="02020603050405020304" pitchFamily="18" charset="0"/>
                    </a:rPr>
                    <a:t>D</a:t>
                  </a:r>
                </a:p>
              </p:txBody>
            </p:sp>
            <p:grpSp>
              <p:nvGrpSpPr>
                <p:cNvPr id="65" name="Group 58">
                  <a:extLst>
                    <a:ext uri="{FF2B5EF4-FFF2-40B4-BE49-F238E27FC236}">
                      <a16:creationId xmlns:a16="http://schemas.microsoft.com/office/drawing/2014/main" id="{D6F3BDE9-18F5-49F2-97B6-2E82D0AEE5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562819">
                  <a:off x="3360" y="278"/>
                  <a:ext cx="2199" cy="1162"/>
                  <a:chOff x="3530" y="191"/>
                  <a:chExt cx="2199" cy="1162"/>
                </a:xfrm>
              </p:grpSpPr>
              <p:sp>
                <p:nvSpPr>
                  <p:cNvPr id="66" name="AutoShape 59">
                    <a:extLst>
                      <a:ext uri="{FF2B5EF4-FFF2-40B4-BE49-F238E27FC236}">
                        <a16:creationId xmlns:a16="http://schemas.microsoft.com/office/drawing/2014/main" id="{49A7EE44-59A4-485B-8FF4-6AAB0E4B869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550330">
                    <a:off x="3530" y="224"/>
                    <a:ext cx="2199" cy="1106"/>
                  </a:xfrm>
                  <a:prstGeom prst="flowChartDecision">
                    <a:avLst/>
                  </a:prstGeom>
                  <a:solidFill>
                    <a:schemeClr val="accent1">
                      <a:alpha val="0"/>
                    </a:schemeClr>
                  </a:solidFill>
                  <a:ln w="28575">
                    <a:solidFill>
                      <a:srgbClr val="FF3399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l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7" name="Line 60">
                    <a:extLst>
                      <a:ext uri="{FF2B5EF4-FFF2-40B4-BE49-F238E27FC236}">
                        <a16:creationId xmlns:a16="http://schemas.microsoft.com/office/drawing/2014/main" id="{859BD036-B816-4497-8B4F-9B56327BB36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72504">
                    <a:off x="4026" y="676"/>
                    <a:ext cx="85" cy="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l"/>
                    <a:endParaRPr lang="vi-VN"/>
                  </a:p>
                </p:txBody>
              </p:sp>
              <p:sp>
                <p:nvSpPr>
                  <p:cNvPr id="68" name="Line 61">
                    <a:extLst>
                      <a:ext uri="{FF2B5EF4-FFF2-40B4-BE49-F238E27FC236}">
                        <a16:creationId xmlns:a16="http://schemas.microsoft.com/office/drawing/2014/main" id="{ADD0DDB0-FE8A-4962-8F5D-D8FF8A2897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72504">
                    <a:off x="4350" y="1215"/>
                    <a:ext cx="0" cy="13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l"/>
                    <a:endParaRPr lang="vi-VN"/>
                  </a:p>
                </p:txBody>
              </p:sp>
              <p:sp>
                <p:nvSpPr>
                  <p:cNvPr id="69" name="Line 62">
                    <a:extLst>
                      <a:ext uri="{FF2B5EF4-FFF2-40B4-BE49-F238E27FC236}">
                        <a16:creationId xmlns:a16="http://schemas.microsoft.com/office/drawing/2014/main" id="{570020D7-9132-4EE5-A95C-B731269855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72504">
                    <a:off x="5187" y="718"/>
                    <a:ext cx="85" cy="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l"/>
                    <a:endParaRPr lang="vi-VN"/>
                  </a:p>
                </p:txBody>
              </p:sp>
              <p:sp>
                <p:nvSpPr>
                  <p:cNvPr id="70" name="Line 63">
                    <a:extLst>
                      <a:ext uri="{FF2B5EF4-FFF2-40B4-BE49-F238E27FC236}">
                        <a16:creationId xmlns:a16="http://schemas.microsoft.com/office/drawing/2014/main" id="{EFF93B99-37A5-4A2C-B477-D7AC863380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72504">
                    <a:off x="4893" y="191"/>
                    <a:ext cx="0" cy="13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pPr algn="l"/>
                    <a:endParaRPr lang="vi-VN"/>
                  </a:p>
                </p:txBody>
              </p:sp>
            </p:grpSp>
          </p:grpSp>
          <p:sp>
            <p:nvSpPr>
              <p:cNvPr id="59" name="Line 64">
                <a:extLst>
                  <a:ext uri="{FF2B5EF4-FFF2-40B4-BE49-F238E27FC236}">
                    <a16:creationId xmlns:a16="http://schemas.microsoft.com/office/drawing/2014/main" id="{70896401-109B-442A-BA65-4B659ABC1F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96"/>
                <a:ext cx="0" cy="1134"/>
              </a:xfrm>
              <a:prstGeom prst="line">
                <a:avLst/>
              </a:prstGeom>
              <a:noFill/>
              <a:ln w="1905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endParaRPr lang="vi-VN"/>
              </a:p>
            </p:txBody>
          </p:sp>
          <p:sp>
            <p:nvSpPr>
              <p:cNvPr id="60" name="Line 65">
                <a:extLst>
                  <a:ext uri="{FF2B5EF4-FFF2-40B4-BE49-F238E27FC236}">
                    <a16:creationId xmlns:a16="http://schemas.microsoft.com/office/drawing/2014/main" id="{03924314-8746-474B-B299-6FFFB0CC97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863"/>
                <a:ext cx="2208" cy="0"/>
              </a:xfrm>
              <a:prstGeom prst="line">
                <a:avLst/>
              </a:prstGeom>
              <a:noFill/>
              <a:ln w="1905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endParaRPr lang="vi-VN"/>
              </a:p>
            </p:txBody>
          </p:sp>
        </p:grpSp>
        <p:sp>
          <p:nvSpPr>
            <p:cNvPr id="57" name="Text Box 66">
              <a:extLst>
                <a:ext uri="{FF2B5EF4-FFF2-40B4-BE49-F238E27FC236}">
                  <a16:creationId xmlns:a16="http://schemas.microsoft.com/office/drawing/2014/main" id="{9086B254-AB1C-4EC8-90BF-DAB99ECF8D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5" y="815"/>
              <a:ext cx="28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71" name="Line 67">
            <a:extLst>
              <a:ext uri="{FF2B5EF4-FFF2-40B4-BE49-F238E27FC236}">
                <a16:creationId xmlns:a16="http://schemas.microsoft.com/office/drawing/2014/main" id="{879005E0-2D9B-4179-B690-FE6C53534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9950" y="514350"/>
            <a:ext cx="95250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72" name="Line 68">
            <a:extLst>
              <a:ext uri="{FF2B5EF4-FFF2-40B4-BE49-F238E27FC236}">
                <a16:creationId xmlns:a16="http://schemas.microsoft.com/office/drawing/2014/main" id="{CE82AEE8-A2AA-4AA7-9E3F-D3689893D4F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165735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l"/>
            <a:endParaRPr lang="vi-VN"/>
          </a:p>
        </p:txBody>
      </p:sp>
      <p:sp>
        <p:nvSpPr>
          <p:cNvPr id="73" name="Text Box 49">
            <a:extLst>
              <a:ext uri="{FF2B5EF4-FFF2-40B4-BE49-F238E27FC236}">
                <a16:creationId xmlns:a16="http://schemas.microsoft.com/office/drawing/2014/main" id="{2875171B-0A86-4C97-91CC-AECE70B57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886788"/>
            <a:ext cx="6934200" cy="437812"/>
          </a:xfrm>
          <a:prstGeom prst="rect">
            <a:avLst/>
          </a:prstGeom>
          <a:gradFill rotWithShape="1">
            <a:gsLst>
              <a:gs pos="0">
                <a:srgbClr val="FAACBD"/>
              </a:gs>
              <a:gs pos="50000">
                <a:schemeClr val="bg1"/>
              </a:gs>
              <a:gs pos="100000">
                <a:srgbClr val="FAAC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lnSpc>
                <a:spcPct val="110000"/>
              </a:lnSpc>
              <a:spcBef>
                <a:spcPct val="50000"/>
              </a:spcBef>
              <a:buFontTx/>
              <a:buChar char="-"/>
              <a:defRPr/>
            </a:pPr>
            <a:r>
              <a:rPr lang="en-US" sz="2200" b="1" dirty="0">
                <a:solidFill>
                  <a:srgbClr val="002CB8"/>
                </a:solidFill>
                <a:latin typeface="Times New Roman" pitchFamily="18" charset="0"/>
              </a:rPr>
              <a:t>Hai </a:t>
            </a:r>
            <a:r>
              <a:rPr lang="en-US" sz="2200" b="1" dirty="0" err="1">
                <a:solidFill>
                  <a:srgbClr val="002CB8"/>
                </a:solidFill>
                <a:latin typeface="Times New Roman" pitchFamily="18" charset="0"/>
              </a:rPr>
              <a:t>đường</a:t>
            </a:r>
            <a:r>
              <a:rPr lang="en-US" sz="22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CB8"/>
                </a:solidFill>
                <a:latin typeface="Times New Roman" pitchFamily="18" charset="0"/>
              </a:rPr>
              <a:t>chéo</a:t>
            </a:r>
            <a:r>
              <a:rPr lang="en-US" sz="22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CB8"/>
                </a:solidFill>
                <a:latin typeface="Times New Roman" pitchFamily="18" charset="0"/>
              </a:rPr>
              <a:t>của</a:t>
            </a:r>
            <a:r>
              <a:rPr lang="en-US" sz="22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CB8"/>
                </a:solidFill>
                <a:latin typeface="Times New Roman" pitchFamily="18" charset="0"/>
              </a:rPr>
              <a:t>hình</a:t>
            </a:r>
            <a:r>
              <a:rPr lang="en-US" sz="22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CB8"/>
                </a:solidFill>
                <a:latin typeface="Times New Roman" pitchFamily="18" charset="0"/>
              </a:rPr>
              <a:t>thoi</a:t>
            </a:r>
            <a:r>
              <a:rPr lang="en-US" sz="22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CB8"/>
                </a:solidFill>
                <a:latin typeface="Times New Roman" pitchFamily="18" charset="0"/>
              </a:rPr>
              <a:t>là</a:t>
            </a:r>
            <a:r>
              <a:rPr lang="en-US" sz="22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CB8"/>
                </a:solidFill>
                <a:latin typeface="Times New Roman" pitchFamily="18" charset="0"/>
              </a:rPr>
              <a:t>hai</a:t>
            </a:r>
            <a:r>
              <a:rPr lang="en-US" sz="22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CB8"/>
                </a:solidFill>
                <a:latin typeface="Times New Roman" pitchFamily="18" charset="0"/>
              </a:rPr>
              <a:t>trục</a:t>
            </a:r>
            <a:r>
              <a:rPr lang="en-US" sz="22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CB8"/>
                </a:solidFill>
                <a:latin typeface="Times New Roman" pitchFamily="18" charset="0"/>
              </a:rPr>
              <a:t>đối</a:t>
            </a:r>
            <a:r>
              <a:rPr lang="en-US" sz="2200" b="1" dirty="0">
                <a:solidFill>
                  <a:srgbClr val="002CB8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2CB8"/>
                </a:solidFill>
                <a:latin typeface="Times New Roman" pitchFamily="18" charset="0"/>
              </a:rPr>
              <a:t>xứng</a:t>
            </a:r>
            <a:endParaRPr lang="en-US" sz="2200" b="1" dirty="0">
              <a:solidFill>
                <a:srgbClr val="002CB8"/>
              </a:solidFill>
              <a:latin typeface="Times New Roman" pitchFamily="18" charset="0"/>
            </a:endParaRPr>
          </a:p>
        </p:txBody>
      </p:sp>
      <p:graphicFrame>
        <p:nvGraphicFramePr>
          <p:cNvPr id="74" name="Object 63">
            <a:extLst>
              <a:ext uri="{FF2B5EF4-FFF2-40B4-BE49-F238E27FC236}">
                <a16:creationId xmlns:a16="http://schemas.microsoft.com/office/drawing/2014/main" id="{7766B14B-A20B-4A4B-A804-4333AE0D5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927335"/>
              </p:ext>
            </p:extLst>
          </p:nvPr>
        </p:nvGraphicFramePr>
        <p:xfrm>
          <a:off x="3429000" y="2070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98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20527" name="Object 63">
                        <a:extLst>
                          <a:ext uri="{FF2B5EF4-FFF2-40B4-BE49-F238E27FC236}">
                            <a16:creationId xmlns:a16="http://schemas.microsoft.com/office/drawing/2014/main" id="{4B2D6561-5A8D-4F90-B597-D4CBA901A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0701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231EAF0-8127-45B8-A76C-3080DE47D510}"/>
              </a:ext>
            </a:extLst>
          </p:cNvPr>
          <p:cNvSpPr txBox="1"/>
          <p:nvPr/>
        </p:nvSpPr>
        <p:spPr>
          <a:xfrm>
            <a:off x="1676400" y="5362575"/>
            <a:ext cx="576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spcBef>
                <a:spcPct val="20000"/>
              </a:spcBef>
              <a:buFontTx/>
              <a:buChar char="-"/>
              <a:defRPr/>
            </a:pP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Giao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xứng</a:t>
            </a:r>
            <a:r>
              <a:rPr lang="en-US" sz="2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2E6E339-1EA9-4796-8AD1-D377036A5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951" y="328612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chất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41855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0">
            <a:extLst>
              <a:ext uri="{FF2B5EF4-FFF2-40B4-BE49-F238E27FC236}">
                <a16:creationId xmlns:a16="http://schemas.microsoft.com/office/drawing/2014/main" id="{A73652EE-7BE7-4084-9B0E-320132123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33400"/>
            <a:ext cx="7924800" cy="51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FFFF00"/>
                </a:solidFill>
              </a:rPr>
              <a:t>Cách</a:t>
            </a:r>
            <a:r>
              <a:rPr lang="en-US" altLang="vi-VN" sz="2800" b="1" u="sng" dirty="0">
                <a:solidFill>
                  <a:srgbClr val="FFFF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FF00"/>
                </a:solidFill>
              </a:rPr>
              <a:t>vẽ</a:t>
            </a:r>
            <a:r>
              <a:rPr lang="en-US" altLang="vi-VN" sz="2800" b="1" u="sng" dirty="0">
                <a:solidFill>
                  <a:srgbClr val="FFFF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FF00"/>
                </a:solidFill>
              </a:rPr>
              <a:t>hình</a:t>
            </a:r>
            <a:r>
              <a:rPr lang="en-US" altLang="vi-VN" sz="2800" b="1" u="sng" dirty="0">
                <a:solidFill>
                  <a:srgbClr val="FFFF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FF00"/>
                </a:solidFill>
              </a:rPr>
              <a:t>thoi</a:t>
            </a:r>
            <a:r>
              <a:rPr lang="en-US" altLang="vi-VN" sz="2800" b="1" u="sng" dirty="0">
                <a:solidFill>
                  <a:srgbClr val="FFFF00"/>
                </a:solidFill>
              </a:rPr>
              <a:t> ABCD </a:t>
            </a:r>
            <a:r>
              <a:rPr lang="en-US" altLang="vi-VN" sz="2800" b="1" u="sng" dirty="0" err="1">
                <a:solidFill>
                  <a:srgbClr val="FFFF00"/>
                </a:solidFill>
              </a:rPr>
              <a:t>bất</a:t>
            </a:r>
            <a:r>
              <a:rPr lang="en-US" altLang="vi-VN" sz="2800" b="1" u="sng" dirty="0">
                <a:solidFill>
                  <a:srgbClr val="FFFF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FF00"/>
                </a:solidFill>
              </a:rPr>
              <a:t>kì</a:t>
            </a:r>
            <a:r>
              <a:rPr lang="en-US" altLang="vi-VN" sz="2800" b="1" u="sng" dirty="0">
                <a:solidFill>
                  <a:srgbClr val="FFFF00"/>
                </a:solidFill>
              </a:rPr>
              <a:t> (</a:t>
            </a:r>
            <a:r>
              <a:rPr lang="en-US" altLang="vi-VN" sz="2800" b="1" u="sng" dirty="0" err="1">
                <a:solidFill>
                  <a:srgbClr val="FFFF00"/>
                </a:solidFill>
              </a:rPr>
              <a:t>cách</a:t>
            </a:r>
            <a:r>
              <a:rPr lang="en-US" altLang="vi-VN" sz="2800" b="1" u="sng" dirty="0">
                <a:solidFill>
                  <a:srgbClr val="FFFF00"/>
                </a:solidFill>
              </a:rPr>
              <a:t> 2)</a:t>
            </a:r>
          </a:p>
        </p:txBody>
      </p:sp>
      <p:sp>
        <p:nvSpPr>
          <p:cNvPr id="6" name="Text Box 41">
            <a:extLst>
              <a:ext uri="{FF2B5EF4-FFF2-40B4-BE49-F238E27FC236}">
                <a16:creationId xmlns:a16="http://schemas.microsoft.com/office/drawing/2014/main" id="{F5D1DE2F-521C-4956-9A3E-940B76922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286000"/>
            <a:ext cx="8424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 err="1"/>
              <a:t>Dựa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vào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tính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chất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đường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chéo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của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hình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thoi</a:t>
            </a:r>
            <a:r>
              <a:rPr lang="en-US" altLang="vi-VN" sz="2400" b="1" dirty="0"/>
              <a:t>. </a:t>
            </a:r>
          </a:p>
        </p:txBody>
      </p:sp>
      <p:sp>
        <p:nvSpPr>
          <p:cNvPr id="8" name="Text Box 31">
            <a:extLst>
              <a:ext uri="{FF2B5EF4-FFF2-40B4-BE49-F238E27FC236}">
                <a16:creationId xmlns:a16="http://schemas.microsoft.com/office/drawing/2014/main" id="{90C929E8-558F-429D-9E5C-B5D3B3976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429000"/>
            <a:ext cx="8991600" cy="20744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endParaRPr lang="en-US" altLang="vi-VN" sz="2800" b="1" dirty="0">
              <a:solidFill>
                <a:srgbClr val="002A7E"/>
              </a:solidFill>
            </a:endParaRPr>
          </a:p>
          <a:p>
            <a:pPr algn="l" eaLnBrk="1" hangingPunct="1">
              <a:buFontTx/>
              <a:buNone/>
            </a:pPr>
            <a:r>
              <a:rPr lang="en-US" altLang="vi-VN" sz="2800" b="1" dirty="0">
                <a:solidFill>
                  <a:srgbClr val="002A7E"/>
                </a:solidFill>
              </a:rPr>
              <a:t>- </a:t>
            </a:r>
            <a:r>
              <a:rPr lang="en-US" altLang="vi-VN" sz="2800" b="1" dirty="0">
                <a:solidFill>
                  <a:srgbClr val="002A7E"/>
                </a:solidFill>
                <a:latin typeface="Times New Roman" panose="02020603050405020304" pitchFamily="18" charset="0"/>
              </a:rPr>
              <a:t>Hai </a:t>
            </a:r>
            <a:r>
              <a:rPr lang="en-US" altLang="vi-VN" sz="2800" b="1" dirty="0" err="1">
                <a:solidFill>
                  <a:srgbClr val="002A7E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00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A7E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vi-VN" sz="2800" b="1" dirty="0">
                <a:solidFill>
                  <a:srgbClr val="00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A7E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800" b="1" dirty="0">
                <a:solidFill>
                  <a:srgbClr val="00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A7E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00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A7E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00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A7E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00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A7E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800" b="1" dirty="0">
                <a:solidFill>
                  <a:srgbClr val="00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A7E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A7E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002A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2A7E"/>
                </a:solidFill>
                <a:latin typeface="Times New Roman" panose="02020603050405020304" pitchFamily="18" charset="0"/>
              </a:rPr>
              <a:t>đường</a:t>
            </a:r>
            <a:endParaRPr lang="en-US" altLang="vi-VN" sz="2800" b="1" dirty="0">
              <a:solidFill>
                <a:srgbClr val="002A7E"/>
              </a:solidFill>
              <a:latin typeface="Times New Roman" panose="02020603050405020304" pitchFamily="18" charset="0"/>
            </a:endParaRPr>
          </a:p>
          <a:p>
            <a:pPr algn="l">
              <a:buNone/>
            </a:pP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</a:rPr>
              <a:t>- Hai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</a:rPr>
              <a:t>chéo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</a:rPr>
              <a:t>vuông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</a:rPr>
              <a:t>                                                            </a:t>
            </a:r>
          </a:p>
          <a:p>
            <a:pPr algn="l" eaLnBrk="1" hangingPunct="1">
              <a:buFontTx/>
              <a:buNone/>
            </a:pPr>
            <a:endParaRPr lang="en-US" altLang="vi-VN" sz="2800" b="1" dirty="0">
              <a:solidFill>
                <a:srgbClr val="002A7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549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0451316-6F00-49E0-8271-B775EA751B18}"/>
              </a:ext>
            </a:extLst>
          </p:cNvPr>
          <p:cNvSpPr txBox="1">
            <a:spLocks/>
          </p:cNvSpPr>
          <p:nvPr/>
        </p:nvSpPr>
        <p:spPr bwMode="auto">
          <a:xfrm>
            <a:off x="6553200" y="5918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85D329-A712-4F9C-9D2C-7D3FB1B0CF66}" type="slidenum">
              <a:rPr lang="en-US" altLang="vi-VN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vi-VN" sz="1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DAD48B-F089-4490-B8F1-E03E9B22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67288"/>
            <a:ext cx="6858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1800"/>
              <a:t> 0      1       2       3       4      5       6        7       8      9</a:t>
            </a:r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9B577BC4-2BA0-4B98-898B-82D39FF984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4967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" name="Line 4">
            <a:extLst>
              <a:ext uri="{FF2B5EF4-FFF2-40B4-BE49-F238E27FC236}">
                <a16:creationId xmlns:a16="http://schemas.microsoft.com/office/drawing/2014/main" id="{B7358EDB-3B47-47F0-BD47-1338CC64A3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967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Line 5">
            <a:extLst>
              <a:ext uri="{FF2B5EF4-FFF2-40B4-BE49-F238E27FC236}">
                <a16:creationId xmlns:a16="http://schemas.microsoft.com/office/drawing/2014/main" id="{3395FACD-2700-48F2-90F7-C43761A3A2F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967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C8633E99-EFBA-485E-BE52-37C2FC299E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4967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A10D8D03-D565-4137-933C-FEFD07DF5B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4967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15C84B6A-1C47-419F-A2DD-41B0AA34AF2E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967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F2F08B2D-2A32-4473-BBAA-855A33208F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967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" name="Line 10">
            <a:extLst>
              <a:ext uri="{FF2B5EF4-FFF2-40B4-BE49-F238E27FC236}">
                <a16:creationId xmlns:a16="http://schemas.microsoft.com/office/drawing/2014/main" id="{AAEBB8E4-8A23-4C63-A21C-BE3363A9A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4600" y="4967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5D99026C-2FA8-4ECF-9011-9B1964989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967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CD98A12-D8AC-4420-BB95-D9487C0D344B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9672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0008D9FE-22E0-4A59-92BD-AC3AA7E145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9425"/>
            <a:ext cx="8367713" cy="457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 </a:t>
            </a:r>
            <a:r>
              <a:rPr lang="en-US" altLang="vi-VN" sz="2400" b="1" dirty="0" err="1"/>
              <a:t>Dùng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thước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thẳng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có</a:t>
            </a:r>
            <a:r>
              <a:rPr lang="en-US" altLang="vi-VN" sz="2400" b="1" dirty="0"/>
              <a:t> chia </a:t>
            </a:r>
            <a:r>
              <a:rPr lang="en-US" altLang="vi-VN" sz="2400" b="1" dirty="0" err="1"/>
              <a:t>khoảng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và</a:t>
            </a:r>
            <a:r>
              <a:rPr lang="en-US" altLang="vi-VN" sz="2400" b="1" dirty="0"/>
              <a:t> </a:t>
            </a:r>
            <a:r>
              <a:rPr lang="en-US" altLang="vi-VN" sz="2400" b="1" dirty="0" err="1"/>
              <a:t>êke</a:t>
            </a:r>
            <a:endParaRPr lang="en-US" altLang="vi-VN" sz="2400" b="1" dirty="0"/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54FFE79F-B0C8-4DE1-96BB-5C235FB08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974725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 time new"/>
              </a:rPr>
              <a:t>B1</a:t>
            </a:r>
            <a:r>
              <a:rPr lang="en-US" altLang="vi-VN" sz="2000" dirty="0">
                <a:latin typeface=" time new"/>
              </a:rPr>
              <a:t>: </a:t>
            </a:r>
            <a:r>
              <a:rPr lang="en-US" altLang="vi-VN" sz="2000" i="1" dirty="0" err="1">
                <a:latin typeface=" time new"/>
              </a:rPr>
              <a:t>Vẽ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đoạn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thẳng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b="1" dirty="0">
                <a:latin typeface=" time new"/>
              </a:rPr>
              <a:t>AC</a:t>
            </a:r>
            <a:r>
              <a:rPr lang="en-US" altLang="vi-VN" sz="2000" dirty="0">
                <a:latin typeface=" time new"/>
              </a:rPr>
              <a:t> 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CFDFB26C-F364-4029-A101-732A6771A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0638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 time new"/>
              </a:rPr>
              <a:t>B2</a:t>
            </a:r>
            <a:r>
              <a:rPr lang="en-US" altLang="vi-VN" sz="2400" dirty="0">
                <a:latin typeface=" time new"/>
              </a:rPr>
              <a:t>: </a:t>
            </a:r>
            <a:r>
              <a:rPr lang="en-US" altLang="vi-VN" sz="2400" i="1" dirty="0" err="1">
                <a:latin typeface=" time new"/>
              </a:rPr>
              <a:t>Dùng</a:t>
            </a:r>
            <a:r>
              <a:rPr lang="en-US" altLang="vi-VN" sz="24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êke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vẽ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đoạn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thẳng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b="1" dirty="0">
                <a:latin typeface=" time new"/>
              </a:rPr>
              <a:t>BD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sao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cho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vuông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góc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với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b="1" dirty="0">
                <a:latin typeface=" time new"/>
              </a:rPr>
              <a:t>AC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tại</a:t>
            </a:r>
            <a:r>
              <a:rPr lang="en-US" altLang="vi-VN" sz="2000" i="1" dirty="0">
                <a:latin typeface=" time new"/>
              </a:rPr>
              <a:t>  </a:t>
            </a:r>
            <a:r>
              <a:rPr lang="en-US" altLang="vi-VN" sz="2000" b="1" dirty="0">
                <a:latin typeface=" time new"/>
              </a:rPr>
              <a:t>O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và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nhận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b="1" dirty="0">
                <a:latin typeface=" time new"/>
              </a:rPr>
              <a:t>O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làm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trung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điểm</a:t>
            </a:r>
            <a:endParaRPr lang="en-US" altLang="vi-VN" sz="2000" i="1" dirty="0">
              <a:latin typeface=" time new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0982A7C2-940A-4AA5-BA5C-4BFFE5793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41525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 time new"/>
              </a:rPr>
              <a:t>B3</a:t>
            </a:r>
            <a:r>
              <a:rPr lang="en-US" altLang="vi-VN" sz="2000" dirty="0">
                <a:latin typeface=" time new"/>
              </a:rPr>
              <a:t>: </a:t>
            </a:r>
            <a:r>
              <a:rPr lang="en-US" altLang="vi-VN" sz="2000" i="1" dirty="0" err="1">
                <a:latin typeface=" time new"/>
              </a:rPr>
              <a:t>Dùng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thước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nối</a:t>
            </a:r>
            <a:r>
              <a:rPr lang="en-US" altLang="vi-VN" sz="2000" i="1" dirty="0">
                <a:latin typeface=" time new"/>
              </a:rPr>
              <a:t> 4 </a:t>
            </a:r>
            <a:r>
              <a:rPr lang="en-US" altLang="vi-VN" sz="2000" i="1" dirty="0" err="1">
                <a:latin typeface=" time new"/>
              </a:rPr>
              <a:t>điểm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lại</a:t>
            </a:r>
            <a:r>
              <a:rPr lang="en-US" altLang="vi-VN" sz="2000" dirty="0">
                <a:latin typeface=" time new"/>
              </a:rPr>
              <a:t>. </a:t>
            </a:r>
            <a:r>
              <a:rPr lang="en-US" altLang="vi-VN" sz="2000" i="1" dirty="0">
                <a:latin typeface=" time new"/>
              </a:rPr>
              <a:t>Ta </a:t>
            </a:r>
            <a:r>
              <a:rPr lang="en-US" altLang="vi-VN" sz="2000" i="1" dirty="0" err="1">
                <a:latin typeface=" time new"/>
              </a:rPr>
              <a:t>được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hình</a:t>
            </a:r>
            <a:r>
              <a:rPr lang="en-US" altLang="vi-VN" sz="2000" i="1" dirty="0">
                <a:latin typeface=" time new"/>
              </a:rPr>
              <a:t> </a:t>
            </a:r>
            <a:r>
              <a:rPr lang="en-US" altLang="vi-VN" sz="2000" i="1" dirty="0" err="1">
                <a:latin typeface=" time new"/>
              </a:rPr>
              <a:t>thoi</a:t>
            </a:r>
            <a:r>
              <a:rPr lang="en-US" altLang="vi-VN" sz="1800" dirty="0">
                <a:latin typeface=" time new"/>
              </a:rPr>
              <a:t>  </a:t>
            </a:r>
            <a:r>
              <a:rPr lang="en-US" altLang="vi-VN" sz="2000" b="1" dirty="0">
                <a:latin typeface=" time new"/>
              </a:rPr>
              <a:t>ABCD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230C01FA-C968-48F8-9806-8C056B9A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468312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A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ED045E20-B2F2-4B02-9025-CBC0BACA8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2475" y="47037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C</a:t>
            </a:r>
          </a:p>
        </p:txBody>
      </p:sp>
      <p:sp>
        <p:nvSpPr>
          <p:cNvPr id="20" name="Line 19">
            <a:extLst>
              <a:ext uri="{FF2B5EF4-FFF2-40B4-BE49-F238E27FC236}">
                <a16:creationId xmlns:a16="http://schemas.microsoft.com/office/drawing/2014/main" id="{1E16875E-2186-49F9-ACAC-5EAF9B668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4897438"/>
            <a:ext cx="4419600" cy="4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D5DCEB1C-95D6-45EC-B345-BD3039F04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74725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 time new"/>
              </a:rPr>
              <a:t>, </a:t>
            </a:r>
            <a:r>
              <a:rPr lang="en-US" altLang="vi-VN" sz="2000" dirty="0" err="1">
                <a:latin typeface=" time new"/>
              </a:rPr>
              <a:t>lấy</a:t>
            </a:r>
            <a:r>
              <a:rPr lang="en-US" altLang="vi-VN" sz="2000" dirty="0">
                <a:latin typeface=" time new"/>
              </a:rPr>
              <a:t> </a:t>
            </a:r>
            <a:r>
              <a:rPr lang="en-US" altLang="vi-VN" sz="2000" b="1" dirty="0">
                <a:latin typeface=" time new"/>
              </a:rPr>
              <a:t>O</a:t>
            </a:r>
            <a:r>
              <a:rPr lang="en-US" altLang="vi-VN" sz="2000" dirty="0">
                <a:latin typeface=" time new"/>
              </a:rPr>
              <a:t> </a:t>
            </a:r>
            <a:r>
              <a:rPr lang="en-US" altLang="vi-VN" sz="2000" dirty="0" err="1">
                <a:latin typeface=" time new"/>
              </a:rPr>
              <a:t>là</a:t>
            </a:r>
            <a:r>
              <a:rPr lang="en-US" altLang="vi-VN" sz="2000" dirty="0">
                <a:latin typeface=" time new"/>
              </a:rPr>
              <a:t> </a:t>
            </a:r>
            <a:r>
              <a:rPr lang="en-US" altLang="vi-VN" sz="2000" dirty="0" err="1">
                <a:latin typeface=" time new"/>
              </a:rPr>
              <a:t>trung</a:t>
            </a:r>
            <a:r>
              <a:rPr lang="en-US" altLang="vi-VN" sz="2000" dirty="0">
                <a:latin typeface=" time new"/>
              </a:rPr>
              <a:t> </a:t>
            </a:r>
            <a:r>
              <a:rPr lang="en-US" altLang="vi-VN" sz="2000" dirty="0" err="1">
                <a:latin typeface=" time new"/>
              </a:rPr>
              <a:t>điểm</a:t>
            </a:r>
            <a:r>
              <a:rPr lang="en-US" altLang="vi-VN" sz="2000" dirty="0">
                <a:latin typeface=" time new"/>
              </a:rPr>
              <a:t> 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BDE8A9-3493-4F99-A534-C6A484384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6325" y="485616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471962B0-26D0-40A5-89CA-8230FB01E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7913" y="45862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O</a:t>
            </a:r>
          </a:p>
        </p:txBody>
      </p:sp>
      <p:sp>
        <p:nvSpPr>
          <p:cNvPr id="24" name="AutoShape 23">
            <a:extLst>
              <a:ext uri="{FF2B5EF4-FFF2-40B4-BE49-F238E27FC236}">
                <a16:creationId xmlns:a16="http://schemas.microsoft.com/office/drawing/2014/main" id="{8ECA121C-34CD-467F-966D-8603696DB76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79613" y="2165350"/>
            <a:ext cx="1676400" cy="2743200"/>
          </a:xfrm>
          <a:prstGeom prst="rtTriangl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5" name="AutoShape 24">
            <a:extLst>
              <a:ext uri="{FF2B5EF4-FFF2-40B4-BE49-F238E27FC236}">
                <a16:creationId xmlns:a16="http://schemas.microsoft.com/office/drawing/2014/main" id="{E0391AF9-228D-426D-B6CE-8E47C7B1D16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514600" y="3276600"/>
            <a:ext cx="685800" cy="1143000"/>
          </a:xfrm>
          <a:prstGeom prst="rtTriangl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6" name="Line 25">
            <a:extLst>
              <a:ext uri="{FF2B5EF4-FFF2-40B4-BE49-F238E27FC236}">
                <a16:creationId xmlns:a16="http://schemas.microsoft.com/office/drawing/2014/main" id="{0B8EAEFC-1DEB-4AFA-906F-5C0E3EB8C1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44481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Line 26">
            <a:extLst>
              <a:ext uri="{FF2B5EF4-FFF2-40B4-BE49-F238E27FC236}">
                <a16:creationId xmlns:a16="http://schemas.microsoft.com/office/drawing/2014/main" id="{7B8B066D-6814-43C4-B02A-1125D1D03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962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Line 27">
            <a:extLst>
              <a:ext uri="{FF2B5EF4-FFF2-40B4-BE49-F238E27FC236}">
                <a16:creationId xmlns:a16="http://schemas.microsoft.com/office/drawing/2014/main" id="{9EBB0919-587B-4C3E-9DEE-B3CA7816DB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29924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28">
            <a:extLst>
              <a:ext uri="{FF2B5EF4-FFF2-40B4-BE49-F238E27FC236}">
                <a16:creationId xmlns:a16="http://schemas.microsoft.com/office/drawing/2014/main" id="{4F4332EA-3DD5-416C-B18B-33F418AB11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505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B6CAC116-2A1D-4637-A9A6-01A5CCDA7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378301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/>
              <a:t>2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3FD680FA-F3F0-4A84-9ECD-8B95F8A38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2545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/>
              <a:t>1</a:t>
            </a: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567B999D-4193-4E1F-9289-C0BCF8EF9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8146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/>
              <a:t>4</a:t>
            </a: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7E2AEFB1-E2ED-41A6-A5B4-BE5952A77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9763" y="331152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/>
              <a:t>3</a:t>
            </a: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B2BBC6EB-5628-4C53-B4B9-6807AF43DB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519488"/>
            <a:ext cx="0" cy="272891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A79A065F-C957-4FCA-84CD-E867A978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138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B</a:t>
            </a:r>
          </a:p>
        </p:txBody>
      </p:sp>
      <p:sp>
        <p:nvSpPr>
          <p:cNvPr id="36" name="Text Box 35">
            <a:extLst>
              <a:ext uri="{FF2B5EF4-FFF2-40B4-BE49-F238E27FC236}">
                <a16:creationId xmlns:a16="http://schemas.microsoft.com/office/drawing/2014/main" id="{E0190BA3-8139-467E-9D01-38D40D5A1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2404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D</a:t>
            </a:r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CB9A1D01-31DB-4EF6-BD99-DC9273E2C8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3533775"/>
            <a:ext cx="2187575" cy="135731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" name="Line 37">
            <a:extLst>
              <a:ext uri="{FF2B5EF4-FFF2-40B4-BE49-F238E27FC236}">
                <a16:creationId xmlns:a16="http://schemas.microsoft.com/office/drawing/2014/main" id="{EB8D29F6-8C03-4CB5-AEC9-6FF0C8A93F0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35375" y="4902200"/>
            <a:ext cx="2232025" cy="13208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Line 38">
            <a:extLst>
              <a:ext uri="{FF2B5EF4-FFF2-40B4-BE49-F238E27FC236}">
                <a16:creationId xmlns:a16="http://schemas.microsoft.com/office/drawing/2014/main" id="{4BEDDF29-D29C-4650-B1D7-421D8B3FD4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6963" y="3525838"/>
            <a:ext cx="2230437" cy="13509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" name="Line 39">
            <a:extLst>
              <a:ext uri="{FF2B5EF4-FFF2-40B4-BE49-F238E27FC236}">
                <a16:creationId xmlns:a16="http://schemas.microsoft.com/office/drawing/2014/main" id="{A812EED6-6A27-46E6-B042-D00CE282A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4902200"/>
            <a:ext cx="2181225" cy="1325563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" name="Text Box 40">
            <a:extLst>
              <a:ext uri="{FF2B5EF4-FFF2-40B4-BE49-F238E27FC236}">
                <a16:creationId xmlns:a16="http://schemas.microsoft.com/office/drawing/2014/main" id="{1702FA43-2192-4DDB-BCA0-3DE3CF376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7924800" cy="5191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FFFF00"/>
                </a:solidFill>
              </a:rPr>
              <a:t>Cách</a:t>
            </a:r>
            <a:r>
              <a:rPr lang="en-US" altLang="vi-VN" sz="2800" b="1" u="sng" dirty="0">
                <a:solidFill>
                  <a:srgbClr val="FFFF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FF00"/>
                </a:solidFill>
              </a:rPr>
              <a:t>vẽ</a:t>
            </a:r>
            <a:r>
              <a:rPr lang="en-US" altLang="vi-VN" sz="2800" b="1" u="sng" dirty="0">
                <a:solidFill>
                  <a:srgbClr val="FFFF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FF00"/>
                </a:solidFill>
              </a:rPr>
              <a:t>hình</a:t>
            </a:r>
            <a:r>
              <a:rPr lang="en-US" altLang="vi-VN" sz="2800" b="1" u="sng" dirty="0">
                <a:solidFill>
                  <a:srgbClr val="FFFF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FF00"/>
                </a:solidFill>
              </a:rPr>
              <a:t>thoi</a:t>
            </a:r>
            <a:r>
              <a:rPr lang="en-US" altLang="vi-VN" sz="2800" b="1" u="sng" dirty="0">
                <a:solidFill>
                  <a:srgbClr val="FFFF00"/>
                </a:solidFill>
              </a:rPr>
              <a:t> ABCD </a:t>
            </a:r>
            <a:r>
              <a:rPr lang="en-US" altLang="vi-VN" sz="2800" b="1" u="sng" dirty="0" err="1">
                <a:solidFill>
                  <a:srgbClr val="FFFF00"/>
                </a:solidFill>
              </a:rPr>
              <a:t>bất</a:t>
            </a:r>
            <a:r>
              <a:rPr lang="en-US" altLang="vi-VN" sz="2800" b="1" u="sng" dirty="0">
                <a:solidFill>
                  <a:srgbClr val="FFFF00"/>
                </a:solidFill>
              </a:rPr>
              <a:t> </a:t>
            </a:r>
            <a:r>
              <a:rPr lang="en-US" altLang="vi-VN" sz="2800" b="1" u="sng" dirty="0" err="1">
                <a:solidFill>
                  <a:srgbClr val="FFFF00"/>
                </a:solidFill>
              </a:rPr>
              <a:t>kì</a:t>
            </a:r>
            <a:endParaRPr lang="en-US" altLang="vi-VN" sz="2800" b="1" u="sng" dirty="0">
              <a:solidFill>
                <a:srgbClr val="FFFF0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A3B6621-B3DC-44B6-909F-8354E06B4748}"/>
              </a:ext>
            </a:extLst>
          </p:cNvPr>
          <p:cNvSpPr/>
          <p:nvPr/>
        </p:nvSpPr>
        <p:spPr bwMode="auto">
          <a:xfrm>
            <a:off x="3429000" y="4643218"/>
            <a:ext cx="242833" cy="24765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7EE0A42-AA09-484E-A3B2-EDF5C4AED5F4}"/>
              </a:ext>
            </a:extLst>
          </p:cNvPr>
          <p:cNvGrpSpPr/>
          <p:nvPr/>
        </p:nvGrpSpPr>
        <p:grpSpPr>
          <a:xfrm>
            <a:off x="3527476" y="4137307"/>
            <a:ext cx="206324" cy="304800"/>
            <a:chOff x="6781800" y="3124200"/>
            <a:chExt cx="206324" cy="30480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B71A38E-E338-428C-909F-C83AD9A8C3C8}"/>
                </a:ext>
              </a:extLst>
            </p:cNvPr>
            <p:cNvCxnSpPr/>
            <p:nvPr/>
          </p:nvCxnSpPr>
          <p:spPr bwMode="auto">
            <a:xfrm>
              <a:off x="6781800" y="3181350"/>
              <a:ext cx="152400" cy="2476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02CC2A8-ED18-4DE2-BB80-3074246E9282}"/>
                </a:ext>
              </a:extLst>
            </p:cNvPr>
            <p:cNvCxnSpPr/>
            <p:nvPr/>
          </p:nvCxnSpPr>
          <p:spPr bwMode="auto">
            <a:xfrm>
              <a:off x="6835724" y="3124200"/>
              <a:ext cx="152400" cy="2476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E8584DF-F4FF-4956-A1DB-F99A529E1080}"/>
              </a:ext>
            </a:extLst>
          </p:cNvPr>
          <p:cNvGrpSpPr/>
          <p:nvPr/>
        </p:nvGrpSpPr>
        <p:grpSpPr>
          <a:xfrm>
            <a:off x="3550416" y="5241924"/>
            <a:ext cx="206324" cy="304800"/>
            <a:chOff x="6781800" y="3124200"/>
            <a:chExt cx="206324" cy="30480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07DC337-1D04-4946-B7A8-EFE14DDE7DE3}"/>
                </a:ext>
              </a:extLst>
            </p:cNvPr>
            <p:cNvCxnSpPr/>
            <p:nvPr/>
          </p:nvCxnSpPr>
          <p:spPr bwMode="auto">
            <a:xfrm>
              <a:off x="6781800" y="3181350"/>
              <a:ext cx="152400" cy="2476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6ECDD74-81BB-4A09-B505-39E8C1853A77}"/>
                </a:ext>
              </a:extLst>
            </p:cNvPr>
            <p:cNvCxnSpPr/>
            <p:nvPr/>
          </p:nvCxnSpPr>
          <p:spPr bwMode="auto">
            <a:xfrm>
              <a:off x="6835724" y="3124200"/>
              <a:ext cx="152400" cy="24765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5DA6600-497D-4943-8ED5-21090B2608FA}"/>
              </a:ext>
            </a:extLst>
          </p:cNvPr>
          <p:cNvCxnSpPr/>
          <p:nvPr/>
        </p:nvCxnSpPr>
        <p:spPr bwMode="auto">
          <a:xfrm>
            <a:off x="2687638" y="4769644"/>
            <a:ext cx="152400" cy="2492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EECE920-D503-489F-98DC-A867FAC195BE}"/>
              </a:ext>
            </a:extLst>
          </p:cNvPr>
          <p:cNvCxnSpPr/>
          <p:nvPr/>
        </p:nvCxnSpPr>
        <p:spPr bwMode="auto">
          <a:xfrm>
            <a:off x="4530455" y="4795912"/>
            <a:ext cx="152400" cy="2492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06814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500"/>
                            </p:stCondLst>
                            <p:childTnLst>
                              <p:par>
                                <p:cTn id="2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500"/>
                            </p:stCondLst>
                            <p:childTnLst>
                              <p:par>
                                <p:cTn id="2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5" grpId="0"/>
      <p:bldP spid="16" grpId="0"/>
      <p:bldP spid="17" grpId="0"/>
      <p:bldP spid="18" grpId="0"/>
      <p:bldP spid="19" grpId="0"/>
      <p:bldP spid="21" grpId="0"/>
      <p:bldP spid="22" grpId="0" animBg="1"/>
      <p:bldP spid="23" grpId="0"/>
      <p:bldP spid="24" grpId="0" animBg="1"/>
      <p:bldP spid="24" grpId="1" animBg="1"/>
      <p:bldP spid="25" grpId="0" animBg="1"/>
      <p:bldP spid="25" grpId="1" animBg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5" grpId="0"/>
      <p:bldP spid="36" grpId="0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5197418-84AE-4EC0-ACD2-074F8ECED3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63" y="469900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3.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3" name="AutoShape 5">
            <a:extLst>
              <a:ext uri="{FF2B5EF4-FFF2-40B4-BE49-F238E27FC236}">
                <a16:creationId xmlns:a16="http://schemas.microsoft.com/office/drawing/2014/main" id="{8A26029D-8C27-48D4-8098-12D79311D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1066800"/>
            <a:ext cx="3886200" cy="1600200"/>
          </a:xfrm>
          <a:prstGeom prst="cloudCallout">
            <a:avLst>
              <a:gd name="adj1" fmla="val -48162"/>
              <a:gd name="adj2" fmla="val 48611"/>
            </a:avLst>
          </a:prstGeom>
          <a:gradFill rotWithShape="1">
            <a:gsLst>
              <a:gs pos="0">
                <a:srgbClr val="6600FF"/>
              </a:gs>
              <a:gs pos="50000">
                <a:srgbClr val="F5EFFF"/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6600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just" eaLnBrk="1" hangingPunct="1"/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Để tứ giác là hình thoi, ta cần điều kiện gì?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781DEA59-8B03-4F40-B0AC-0132060787C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882900"/>
            <a:ext cx="1828800" cy="914400"/>
            <a:chOff x="1104" y="1584"/>
            <a:chExt cx="1152" cy="576"/>
          </a:xfrm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7A65E41-B966-4E40-A01D-780C55FEB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77 h 672"/>
                <a:gd name="T2" fmla="*/ 406 w 1248"/>
                <a:gd name="T3" fmla="*/ 77 h 672"/>
                <a:gd name="T4" fmla="*/ 328 w 1248"/>
                <a:gd name="T5" fmla="*/ 22 h 672"/>
                <a:gd name="T6" fmla="*/ 94 w 1248"/>
                <a:gd name="T7" fmla="*/ 0 h 672"/>
                <a:gd name="T8" fmla="*/ 0 w 1248"/>
                <a:gd name="T9" fmla="*/ 7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 Box 10">
              <a:extLst>
                <a:ext uri="{FF2B5EF4-FFF2-40B4-BE49-F238E27FC236}">
                  <a16:creationId xmlns:a16="http://schemas.microsoft.com/office/drawing/2014/main" id="{013E031C-A95D-4BF4-A0B3-89C79C102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Tứ giác</a:t>
              </a:r>
            </a:p>
          </p:txBody>
        </p:sp>
      </p:grpSp>
      <p:grpSp>
        <p:nvGrpSpPr>
          <p:cNvPr id="9" name="Group 11">
            <a:extLst>
              <a:ext uri="{FF2B5EF4-FFF2-40B4-BE49-F238E27FC236}">
                <a16:creationId xmlns:a16="http://schemas.microsoft.com/office/drawing/2014/main" id="{41C8828E-ABA7-4816-9FDF-02B07A518C36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4864100"/>
            <a:ext cx="2438400" cy="1066800"/>
            <a:chOff x="960" y="2832"/>
            <a:chExt cx="1536" cy="672"/>
          </a:xfrm>
        </p:grpSpPr>
        <p:sp>
          <p:nvSpPr>
            <p:cNvPr id="10" name="AutoShape 12">
              <a:extLst>
                <a:ext uri="{FF2B5EF4-FFF2-40B4-BE49-F238E27FC236}">
                  <a16:creationId xmlns:a16="http://schemas.microsoft.com/office/drawing/2014/main" id="{72966990-B146-40DC-960B-A7E87AB8A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295166D0-D36F-4778-A72A-799F74D8E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bình</a:t>
              </a:r>
            </a:p>
            <a:p>
              <a:pPr eaLnBrk="1" hangingPunct="1"/>
              <a:r>
                <a:rPr lang="en-US" altLang="vi-VN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   hành</a:t>
              </a:r>
            </a:p>
          </p:txBody>
        </p:sp>
      </p:grpSp>
      <p:grpSp>
        <p:nvGrpSpPr>
          <p:cNvPr id="12" name="Group 14">
            <a:extLst>
              <a:ext uri="{FF2B5EF4-FFF2-40B4-BE49-F238E27FC236}">
                <a16:creationId xmlns:a16="http://schemas.microsoft.com/office/drawing/2014/main" id="{84D3DC9C-CE73-420D-8EE7-EC2F1A65B71E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949700"/>
            <a:ext cx="2514600" cy="1143000"/>
            <a:chOff x="3504" y="2016"/>
            <a:chExt cx="1584" cy="720"/>
          </a:xfrm>
        </p:grpSpPr>
        <p:sp>
          <p:nvSpPr>
            <p:cNvPr id="13" name="AutoShape 15">
              <a:extLst>
                <a:ext uri="{FF2B5EF4-FFF2-40B4-BE49-F238E27FC236}">
                  <a16:creationId xmlns:a16="http://schemas.microsoft.com/office/drawing/2014/main" id="{CAF9E824-3BBC-4B32-ABC5-1524463FB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4E67E1E-7527-4510-8582-BBEABA920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thoi</a:t>
              </a:r>
            </a:p>
          </p:txBody>
        </p:sp>
      </p:grpSp>
      <p:cxnSp>
        <p:nvCxnSpPr>
          <p:cNvPr id="15" name="AutoShape 17">
            <a:extLst>
              <a:ext uri="{FF2B5EF4-FFF2-40B4-BE49-F238E27FC236}">
                <a16:creationId xmlns:a16="http://schemas.microsoft.com/office/drawing/2014/main" id="{13862893-F72F-4429-8115-2929A4ED10A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2663" y="31448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18">
            <a:extLst>
              <a:ext uri="{FF2B5EF4-FFF2-40B4-BE49-F238E27FC236}">
                <a16:creationId xmlns:a16="http://schemas.microsoft.com/office/drawing/2014/main" id="{1FA572A2-E089-409B-B6EC-CD46B4E9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743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4 cạnh bằng nhau</a:t>
            </a:r>
          </a:p>
        </p:txBody>
      </p:sp>
      <p:cxnSp>
        <p:nvCxnSpPr>
          <p:cNvPr id="17" name="AutoShape 19">
            <a:extLst>
              <a:ext uri="{FF2B5EF4-FFF2-40B4-BE49-F238E27FC236}">
                <a16:creationId xmlns:a16="http://schemas.microsoft.com/office/drawing/2014/main" id="{2880D32D-C01F-4FBD-BCE4-FAE8B3E1AF4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3815556" y="27360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32401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mph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8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3" grpId="2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8DECE5C-DB40-40E7-8AC7-9DC6FD7E0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6975" y="3000375"/>
            <a:ext cx="3657600" cy="914400"/>
          </a:xfrm>
          <a:prstGeom prst="parallelogram">
            <a:avLst>
              <a:gd name="adj" fmla="val 100000"/>
            </a:avLst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id="{C3112A63-826D-417E-8B06-EAE031E0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38" y="642918"/>
            <a:ext cx="7758114" cy="769441"/>
          </a:xfrm>
          <a:prstGeom prst="rect">
            <a:avLst/>
          </a:prstGeom>
          <a:solidFill>
            <a:srgbClr val="6666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VNI-Bru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hành</a:t>
            </a:r>
            <a:r>
              <a:rPr lang="en-US" b="1" dirty="0">
                <a:solidFill>
                  <a:schemeClr val="bg1"/>
                </a:solidFill>
              </a:rPr>
              <a:t> ABCD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thêm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điều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gì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về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cạnh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err="1">
                <a:solidFill>
                  <a:schemeClr val="bg1"/>
                </a:solidFill>
              </a:rPr>
              <a:t>để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trở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thành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thoi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  <a:latin typeface="VNI-Brush" pitchFamily="2" charset="0"/>
            </a:endParaRP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C05DF515-455C-4420-8A9C-597DB7433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36725" y="3227388"/>
            <a:ext cx="147637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9">
            <a:extLst>
              <a:ext uri="{FF2B5EF4-FFF2-40B4-BE49-F238E27FC236}">
                <a16:creationId xmlns:a16="http://schemas.microsoft.com/office/drawing/2014/main" id="{4ABBED61-982D-4008-88D7-D93F6628F9B4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2306638"/>
            <a:ext cx="1377950" cy="1544637"/>
            <a:chOff x="1336" y="192"/>
            <a:chExt cx="868" cy="973"/>
          </a:xfrm>
        </p:grpSpPr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35090BA7-9CB3-475F-9852-4FDC66BE575E}"/>
                </a:ext>
              </a:extLst>
            </p:cNvPr>
            <p:cNvGrpSpPr>
              <a:grpSpLocks/>
            </p:cNvGrpSpPr>
            <p:nvPr/>
          </p:nvGrpSpPr>
          <p:grpSpPr bwMode="auto">
            <a:xfrm rot="-438542">
              <a:off x="1353" y="192"/>
              <a:ext cx="851" cy="454"/>
              <a:chOff x="2760" y="1870"/>
              <a:chExt cx="851" cy="454"/>
            </a:xfrm>
          </p:grpSpPr>
          <p:sp>
            <p:nvSpPr>
              <p:cNvPr id="13" name="Freeform 11" descr="Narrow vertical">
                <a:extLst>
                  <a:ext uri="{FF2B5EF4-FFF2-40B4-BE49-F238E27FC236}">
                    <a16:creationId xmlns:a16="http://schemas.microsoft.com/office/drawing/2014/main" id="{1FA4AD51-1C69-4B71-9948-42614C85A905}"/>
                  </a:ext>
                </a:extLst>
              </p:cNvPr>
              <p:cNvSpPr>
                <a:spLocks/>
              </p:cNvSpPr>
              <p:nvPr/>
            </p:nvSpPr>
            <p:spPr bwMode="auto">
              <a:xfrm rot="-1039421">
                <a:off x="2792" y="1870"/>
                <a:ext cx="46" cy="90"/>
              </a:xfrm>
              <a:custGeom>
                <a:avLst/>
                <a:gdLst>
                  <a:gd name="T0" fmla="*/ 0 w 462"/>
                  <a:gd name="T1" fmla="*/ 0 h 714"/>
                  <a:gd name="T2" fmla="*/ 0 w 462"/>
                  <a:gd name="T3" fmla="*/ 0 h 714"/>
                  <a:gd name="T4" fmla="*/ 0 w 462"/>
                  <a:gd name="T5" fmla="*/ 0 h 714"/>
                  <a:gd name="T6" fmla="*/ 0 w 462"/>
                  <a:gd name="T7" fmla="*/ 0 h 714"/>
                  <a:gd name="T8" fmla="*/ 0 w 462"/>
                  <a:gd name="T9" fmla="*/ 0 h 714"/>
                  <a:gd name="T10" fmla="*/ 0 w 462"/>
                  <a:gd name="T11" fmla="*/ 0 h 714"/>
                  <a:gd name="T12" fmla="*/ 0 w 462"/>
                  <a:gd name="T13" fmla="*/ 0 h 714"/>
                  <a:gd name="T14" fmla="*/ 0 w 462"/>
                  <a:gd name="T15" fmla="*/ 0 h 714"/>
                  <a:gd name="T16" fmla="*/ 0 w 462"/>
                  <a:gd name="T17" fmla="*/ 0 h 714"/>
                  <a:gd name="T18" fmla="*/ 0 w 462"/>
                  <a:gd name="T19" fmla="*/ 0 h 7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62"/>
                  <a:gd name="T31" fmla="*/ 0 h 714"/>
                  <a:gd name="T32" fmla="*/ 462 w 462"/>
                  <a:gd name="T33" fmla="*/ 714 h 7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62" h="714">
                    <a:moveTo>
                      <a:pt x="0" y="691"/>
                    </a:moveTo>
                    <a:cubicBezTo>
                      <a:pt x="0" y="508"/>
                      <a:pt x="0" y="324"/>
                      <a:pt x="0" y="141"/>
                    </a:cubicBezTo>
                    <a:cubicBezTo>
                      <a:pt x="26" y="100"/>
                      <a:pt x="29" y="59"/>
                      <a:pt x="77" y="38"/>
                    </a:cubicBezTo>
                    <a:cubicBezTo>
                      <a:pt x="101" y="27"/>
                      <a:pt x="128" y="21"/>
                      <a:pt x="153" y="13"/>
                    </a:cubicBezTo>
                    <a:cubicBezTo>
                      <a:pt x="166" y="9"/>
                      <a:pt x="192" y="0"/>
                      <a:pt x="192" y="0"/>
                    </a:cubicBezTo>
                    <a:cubicBezTo>
                      <a:pt x="269" y="10"/>
                      <a:pt x="321" y="10"/>
                      <a:pt x="384" y="51"/>
                    </a:cubicBezTo>
                    <a:cubicBezTo>
                      <a:pt x="462" y="172"/>
                      <a:pt x="419" y="218"/>
                      <a:pt x="409" y="410"/>
                    </a:cubicBezTo>
                    <a:cubicBezTo>
                      <a:pt x="395" y="673"/>
                      <a:pt x="397" y="519"/>
                      <a:pt x="397" y="691"/>
                    </a:cubicBezTo>
                    <a:cubicBezTo>
                      <a:pt x="286" y="714"/>
                      <a:pt x="222" y="714"/>
                      <a:pt x="102" y="704"/>
                    </a:cubicBezTo>
                    <a:cubicBezTo>
                      <a:pt x="35" y="687"/>
                      <a:pt x="69" y="691"/>
                      <a:pt x="0" y="691"/>
                    </a:cubicBezTo>
                    <a:close/>
                  </a:path>
                </a:pathLst>
              </a:custGeom>
              <a:pattFill prst="narVert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eaLnBrk="1" hangingPunct="1"/>
                <a:endParaRPr lang="vi-VN" alt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4" name="Group 12">
                <a:extLst>
                  <a:ext uri="{FF2B5EF4-FFF2-40B4-BE49-F238E27FC236}">
                    <a16:creationId xmlns:a16="http://schemas.microsoft.com/office/drawing/2014/main" id="{EDD86409-1F19-4ADA-B52F-18E9B6C5B4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60" y="2028"/>
                <a:ext cx="851" cy="296"/>
                <a:chOff x="3360" y="1968"/>
                <a:chExt cx="851" cy="296"/>
              </a:xfrm>
            </p:grpSpPr>
            <p:grpSp>
              <p:nvGrpSpPr>
                <p:cNvPr id="15" name="Group 13">
                  <a:extLst>
                    <a:ext uri="{FF2B5EF4-FFF2-40B4-BE49-F238E27FC236}">
                      <a16:creationId xmlns:a16="http://schemas.microsoft.com/office/drawing/2014/main" id="{66A695B5-ACAC-4167-8494-13937B32DF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-2978294">
                  <a:off x="3638" y="1690"/>
                  <a:ext cx="296" cy="851"/>
                  <a:chOff x="2483" y="1475"/>
                  <a:chExt cx="509" cy="1451"/>
                </a:xfrm>
              </p:grpSpPr>
              <p:sp>
                <p:nvSpPr>
                  <p:cNvPr id="17" name="Line 14">
                    <a:extLst>
                      <a:ext uri="{FF2B5EF4-FFF2-40B4-BE49-F238E27FC236}">
                        <a16:creationId xmlns:a16="http://schemas.microsoft.com/office/drawing/2014/main" id="{A35726BD-08BB-4A4B-8C7A-B46B12A45C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9483747" flipH="1">
                    <a:off x="2483" y="1515"/>
                    <a:ext cx="432" cy="1200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18" name="Line 15">
                    <a:extLst>
                      <a:ext uri="{FF2B5EF4-FFF2-40B4-BE49-F238E27FC236}">
                        <a16:creationId xmlns:a16="http://schemas.microsoft.com/office/drawing/2014/main" id="{DAE73328-1B52-4D44-B1CE-4C839C32443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19483747" flipH="1">
                    <a:off x="2512" y="1504"/>
                    <a:ext cx="480" cy="1200"/>
                  </a:xfrm>
                  <a:prstGeom prst="line">
                    <a:avLst/>
                  </a:prstGeom>
                  <a:noFill/>
                  <a:ln w="9525">
                    <a:solidFill>
                      <a:srgbClr val="CC00CC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19" name="Group 16">
                    <a:extLst>
                      <a:ext uri="{FF2B5EF4-FFF2-40B4-BE49-F238E27FC236}">
                        <a16:creationId xmlns:a16="http://schemas.microsoft.com/office/drawing/2014/main" id="{B2B1D05A-C898-4E1A-82AF-2AD36D71DA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531" y="1475"/>
                    <a:ext cx="96" cy="96"/>
                    <a:chOff x="2531" y="1462"/>
                    <a:chExt cx="96" cy="96"/>
                  </a:xfrm>
                </p:grpSpPr>
                <p:sp>
                  <p:nvSpPr>
                    <p:cNvPr id="24" name="Oval 17">
                      <a:extLst>
                        <a:ext uri="{FF2B5EF4-FFF2-40B4-BE49-F238E27FC236}">
                          <a16:creationId xmlns:a16="http://schemas.microsoft.com/office/drawing/2014/main" id="{3E7E1854-3E49-4676-8AD9-8DF42713DF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31" y="1462"/>
                      <a:ext cx="96" cy="96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9pPr>
                    </a:lstStyle>
                    <a:p>
                      <a:pPr algn="ctr"/>
                      <a:r>
                        <a:rPr lang="en-US" altLang="vi-VN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p:txBody>
                </p:sp>
                <p:sp>
                  <p:nvSpPr>
                    <p:cNvPr id="25" name="AutoShape 18">
                      <a:extLst>
                        <a:ext uri="{FF2B5EF4-FFF2-40B4-BE49-F238E27FC236}">
                          <a16:creationId xmlns:a16="http://schemas.microsoft.com/office/drawing/2014/main" id="{134DE364-D6FD-4D04-898E-ADB3CBEBEB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3" y="1488"/>
                      <a:ext cx="35" cy="35"/>
                    </a:xfrm>
                    <a:prstGeom prst="flowChartConnector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9pPr>
                    </a:lstStyle>
                    <a:p>
                      <a:pPr eaLnBrk="1" hangingPunct="1"/>
                      <a:endParaRPr lang="vi-VN" altLang="vi-VN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739D6673-906A-4BFE-A24D-07C608DE74F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860" y="2708"/>
                    <a:ext cx="89" cy="218"/>
                    <a:chOff x="2860" y="2708"/>
                    <a:chExt cx="89" cy="218"/>
                  </a:xfrm>
                </p:grpSpPr>
                <p:sp>
                  <p:nvSpPr>
                    <p:cNvPr id="21" name="Freeform 20">
                      <a:extLst>
                        <a:ext uri="{FF2B5EF4-FFF2-40B4-BE49-F238E27FC236}">
                          <a16:creationId xmlns:a16="http://schemas.microsoft.com/office/drawing/2014/main" id="{21AFA46D-9280-495D-A7C8-C689B7CEBD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-2116253">
                      <a:off x="2871" y="2708"/>
                      <a:ext cx="26" cy="39"/>
                    </a:xfrm>
                    <a:custGeom>
                      <a:avLst/>
                      <a:gdLst>
                        <a:gd name="T0" fmla="*/ 0 w 26"/>
                        <a:gd name="T1" fmla="*/ 0 h 39"/>
                        <a:gd name="T2" fmla="*/ 26 w 26"/>
                        <a:gd name="T3" fmla="*/ 39 h 39"/>
                        <a:gd name="T4" fmla="*/ 0 w 26"/>
                        <a:gd name="T5" fmla="*/ 0 h 39"/>
                        <a:gd name="T6" fmla="*/ 0 60000 65536"/>
                        <a:gd name="T7" fmla="*/ 0 60000 65536"/>
                        <a:gd name="T8" fmla="*/ 0 60000 65536"/>
                        <a:gd name="T9" fmla="*/ 0 w 26"/>
                        <a:gd name="T10" fmla="*/ 0 h 39"/>
                        <a:gd name="T11" fmla="*/ 26 w 26"/>
                        <a:gd name="T12" fmla="*/ 39 h 39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26" h="39">
                          <a:moveTo>
                            <a:pt x="0" y="0"/>
                          </a:moveTo>
                          <a:cubicBezTo>
                            <a:pt x="9" y="13"/>
                            <a:pt x="26" y="39"/>
                            <a:pt x="26" y="39"/>
                          </a:cubicBezTo>
                          <a:cubicBezTo>
                            <a:pt x="26" y="39"/>
                            <a:pt x="9" y="13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.VnArial Narrow" panose="020B7200000000000000" pitchFamily="34" charset="0"/>
                        </a:defRPr>
                      </a:lvl9pPr>
                    </a:lstStyle>
                    <a:p>
                      <a:pPr eaLnBrk="1" hangingPunct="1"/>
                      <a:endParaRPr lang="vi-VN" altLang="vi-VN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2" name="Line 21">
                      <a:extLst>
                        <a:ext uri="{FF2B5EF4-FFF2-40B4-BE49-F238E27FC236}">
                          <a16:creationId xmlns:a16="http://schemas.microsoft.com/office/drawing/2014/main" id="{030B212F-0CDE-47A5-B9A0-FE7B8BC3F0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9483747" flipH="1">
                      <a:off x="2860" y="2715"/>
                      <a:ext cx="69" cy="19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3" name="Line 22">
                      <a:extLst>
                        <a:ext uri="{FF2B5EF4-FFF2-40B4-BE49-F238E27FC236}">
                          <a16:creationId xmlns:a16="http://schemas.microsoft.com/office/drawing/2014/main" id="{443E2274-4221-4849-A96F-F7174DB6515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9805284" flipH="1">
                      <a:off x="2880" y="2736"/>
                      <a:ext cx="69" cy="190"/>
                    </a:xfrm>
                    <a:prstGeom prst="line">
                      <a:avLst/>
                    </a:prstGeom>
                    <a:noFill/>
                    <a:ln w="317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sp>
              <p:nvSpPr>
                <p:cNvPr id="16" name="Rectangle 23">
                  <a:extLst>
                    <a:ext uri="{FF2B5EF4-FFF2-40B4-BE49-F238E27FC236}">
                      <a16:creationId xmlns:a16="http://schemas.microsoft.com/office/drawing/2014/main" id="{6343F808-3087-441A-9D6A-D917B5BCDD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3725124">
                  <a:off x="4046" y="2194"/>
                  <a:ext cx="21" cy="50"/>
                </a:xfrm>
                <a:prstGeom prst="rect">
                  <a:avLst/>
                </a:prstGeom>
                <a:solidFill>
                  <a:srgbClr val="B2B2B2"/>
                </a:solidFill>
                <a:ln w="9525">
                  <a:solidFill>
                    <a:srgbClr val="CC00CC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9pPr>
                </a:lstStyle>
                <a:p>
                  <a:pPr eaLnBrk="1" hangingPunct="1"/>
                  <a:endParaRPr lang="vi-VN" altLang="vi-VN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" name="Group 24">
              <a:extLst>
                <a:ext uri="{FF2B5EF4-FFF2-40B4-BE49-F238E27FC236}">
                  <a16:creationId xmlns:a16="http://schemas.microsoft.com/office/drawing/2014/main" id="{893B8045-C865-451A-8B89-254A06323318}"/>
                </a:ext>
              </a:extLst>
            </p:cNvPr>
            <p:cNvGrpSpPr>
              <a:grpSpLocks/>
            </p:cNvGrpSpPr>
            <p:nvPr/>
          </p:nvGrpSpPr>
          <p:grpSpPr bwMode="auto">
            <a:xfrm rot="-2140391">
              <a:off x="1336" y="343"/>
              <a:ext cx="357" cy="822"/>
              <a:chOff x="1187" y="266"/>
              <a:chExt cx="357" cy="822"/>
            </a:xfrm>
          </p:grpSpPr>
          <p:sp>
            <p:nvSpPr>
              <p:cNvPr id="8" name="Line 25">
                <a:extLst>
                  <a:ext uri="{FF2B5EF4-FFF2-40B4-BE49-F238E27FC236}">
                    <a16:creationId xmlns:a16="http://schemas.microsoft.com/office/drawing/2014/main" id="{EC3D5F9F-6034-4019-84F0-FDEC3349F8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52185" flipH="1">
                <a:off x="1233" y="271"/>
                <a:ext cx="266" cy="726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26">
                <a:extLst>
                  <a:ext uri="{FF2B5EF4-FFF2-40B4-BE49-F238E27FC236}">
                    <a16:creationId xmlns:a16="http://schemas.microsoft.com/office/drawing/2014/main" id="{736030C5-75C0-4487-8B64-5324EEF989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1554110" flipH="1">
                <a:off x="1248" y="288"/>
                <a:ext cx="296" cy="726"/>
              </a:xfrm>
              <a:prstGeom prst="line">
                <a:avLst/>
              </a:prstGeom>
              <a:noFill/>
              <a:ln w="9525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" name="Freeform 27">
                <a:extLst>
                  <a:ext uri="{FF2B5EF4-FFF2-40B4-BE49-F238E27FC236}">
                    <a16:creationId xmlns:a16="http://schemas.microsoft.com/office/drawing/2014/main" id="{77D0DFE4-9537-41CC-8704-E728977FB8E8}"/>
                  </a:ext>
                </a:extLst>
              </p:cNvPr>
              <p:cNvSpPr>
                <a:spLocks/>
              </p:cNvSpPr>
              <p:nvPr/>
            </p:nvSpPr>
            <p:spPr bwMode="auto">
              <a:xfrm rot="-159015">
                <a:off x="1211" y="969"/>
                <a:ext cx="16" cy="24"/>
              </a:xfrm>
              <a:custGeom>
                <a:avLst/>
                <a:gdLst>
                  <a:gd name="T0" fmla="*/ 0 w 26"/>
                  <a:gd name="T1" fmla="*/ 0 h 39"/>
                  <a:gd name="T2" fmla="*/ 1 w 26"/>
                  <a:gd name="T3" fmla="*/ 1 h 39"/>
                  <a:gd name="T4" fmla="*/ 0 w 26"/>
                  <a:gd name="T5" fmla="*/ 0 h 39"/>
                  <a:gd name="T6" fmla="*/ 0 60000 65536"/>
                  <a:gd name="T7" fmla="*/ 0 60000 65536"/>
                  <a:gd name="T8" fmla="*/ 0 60000 65536"/>
                  <a:gd name="T9" fmla="*/ 0 w 26"/>
                  <a:gd name="T10" fmla="*/ 0 h 39"/>
                  <a:gd name="T11" fmla="*/ 26 w 26"/>
                  <a:gd name="T12" fmla="*/ 39 h 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6" h="39">
                    <a:moveTo>
                      <a:pt x="0" y="0"/>
                    </a:moveTo>
                    <a:cubicBezTo>
                      <a:pt x="9" y="13"/>
                      <a:pt x="26" y="39"/>
                      <a:pt x="26" y="39"/>
                    </a:cubicBezTo>
                    <a:cubicBezTo>
                      <a:pt x="26" y="39"/>
                      <a:pt x="9" y="13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CC00CC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eaLnBrk="1" hangingPunct="1"/>
                <a:endParaRPr lang="vi-VN" altLang="vi-VN" sz="2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Line 28">
                <a:extLst>
                  <a:ext uri="{FF2B5EF4-FFF2-40B4-BE49-F238E27FC236}">
                    <a16:creationId xmlns:a16="http://schemas.microsoft.com/office/drawing/2014/main" id="{DD3F5111-29F3-49C9-A04D-41F71E9B1A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022221" flipH="1">
                <a:off x="1187" y="992"/>
                <a:ext cx="96" cy="96"/>
              </a:xfrm>
              <a:prstGeom prst="line">
                <a:avLst/>
              </a:prstGeom>
              <a:noFill/>
              <a:ln w="19050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Line 29">
                <a:extLst>
                  <a:ext uri="{FF2B5EF4-FFF2-40B4-BE49-F238E27FC236}">
                    <a16:creationId xmlns:a16="http://schemas.microsoft.com/office/drawing/2014/main" id="{E4BEC6FB-66D2-4609-8055-BBC2678EFE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523285" flipH="1">
                <a:off x="1475" y="266"/>
                <a:ext cx="60" cy="84"/>
              </a:xfrm>
              <a:prstGeom prst="line">
                <a:avLst/>
              </a:prstGeom>
              <a:noFill/>
              <a:ln w="57150">
                <a:solidFill>
                  <a:srgbClr val="CC00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6" name="Freeform 31">
            <a:extLst>
              <a:ext uri="{FF2B5EF4-FFF2-40B4-BE49-F238E27FC236}">
                <a16:creationId xmlns:a16="http://schemas.microsoft.com/office/drawing/2014/main" id="{5A410101-A096-42AC-A3EF-1AF1364812B5}"/>
              </a:ext>
            </a:extLst>
          </p:cNvPr>
          <p:cNvSpPr>
            <a:spLocks/>
          </p:cNvSpPr>
          <p:nvPr/>
        </p:nvSpPr>
        <p:spPr bwMode="auto">
          <a:xfrm rot="259032">
            <a:off x="3273425" y="2789238"/>
            <a:ext cx="115887" cy="317500"/>
          </a:xfrm>
          <a:custGeom>
            <a:avLst/>
            <a:gdLst>
              <a:gd name="T0" fmla="*/ 0 w 200"/>
              <a:gd name="T1" fmla="*/ 0 h 708"/>
              <a:gd name="T2" fmla="*/ 2147483647 w 200"/>
              <a:gd name="T3" fmla="*/ 2147483647 h 708"/>
              <a:gd name="T4" fmla="*/ 2147483647 w 200"/>
              <a:gd name="T5" fmla="*/ 2147483647 h 708"/>
              <a:gd name="T6" fmla="*/ 0 60000 65536"/>
              <a:gd name="T7" fmla="*/ 0 60000 65536"/>
              <a:gd name="T8" fmla="*/ 0 60000 65536"/>
              <a:gd name="T9" fmla="*/ 0 w 200"/>
              <a:gd name="T10" fmla="*/ 0 h 708"/>
              <a:gd name="T11" fmla="*/ 200 w 200"/>
              <a:gd name="T12" fmla="*/ 708 h 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0" h="708">
                <a:moveTo>
                  <a:pt x="0" y="0"/>
                </a:moveTo>
                <a:cubicBezTo>
                  <a:pt x="91" y="30"/>
                  <a:pt x="109" y="121"/>
                  <a:pt x="156" y="192"/>
                </a:cubicBezTo>
                <a:cubicBezTo>
                  <a:pt x="199" y="364"/>
                  <a:pt x="200" y="548"/>
                  <a:pt x="120" y="708"/>
                </a:cubicBezTo>
              </a:path>
            </a:pathLst>
          </a:custGeom>
          <a:noFill/>
          <a:ln w="190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32">
            <a:extLst>
              <a:ext uri="{FF2B5EF4-FFF2-40B4-BE49-F238E27FC236}">
                <a16:creationId xmlns:a16="http://schemas.microsoft.com/office/drawing/2014/main" id="{E597BF47-7B80-4B16-A102-8C26908E331E}"/>
              </a:ext>
            </a:extLst>
          </p:cNvPr>
          <p:cNvGrpSpPr>
            <a:grpSpLocks/>
          </p:cNvGrpSpPr>
          <p:nvPr/>
        </p:nvGrpSpPr>
        <p:grpSpPr bwMode="auto">
          <a:xfrm>
            <a:off x="876300" y="1714500"/>
            <a:ext cx="2847975" cy="2665413"/>
            <a:chOff x="1440" y="289"/>
            <a:chExt cx="1794" cy="1679"/>
          </a:xfrm>
        </p:grpSpPr>
        <p:grpSp>
          <p:nvGrpSpPr>
            <p:cNvPr id="28" name="Group 33">
              <a:extLst>
                <a:ext uri="{FF2B5EF4-FFF2-40B4-BE49-F238E27FC236}">
                  <a16:creationId xmlns:a16="http://schemas.microsoft.com/office/drawing/2014/main" id="{D2EEA901-1DBF-4FDC-8977-B51FE27EE6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14" y="289"/>
              <a:ext cx="1020" cy="822"/>
              <a:chOff x="2214" y="289"/>
              <a:chExt cx="1020" cy="822"/>
            </a:xfrm>
          </p:grpSpPr>
          <p:grpSp>
            <p:nvGrpSpPr>
              <p:cNvPr id="30" name="Group 34">
                <a:extLst>
                  <a:ext uri="{FF2B5EF4-FFF2-40B4-BE49-F238E27FC236}">
                    <a16:creationId xmlns:a16="http://schemas.microsoft.com/office/drawing/2014/main" id="{C153C94A-DE4B-4A64-BD66-38311CAFB0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913463">
                <a:off x="2383" y="381"/>
                <a:ext cx="851" cy="454"/>
                <a:chOff x="2760" y="1870"/>
                <a:chExt cx="851" cy="454"/>
              </a:xfrm>
            </p:grpSpPr>
            <p:sp>
              <p:nvSpPr>
                <p:cNvPr id="37" name="Freeform 35" descr="Narrow vertical">
                  <a:extLst>
                    <a:ext uri="{FF2B5EF4-FFF2-40B4-BE49-F238E27FC236}">
                      <a16:creationId xmlns:a16="http://schemas.microsoft.com/office/drawing/2014/main" id="{8D04089A-7A51-4D19-AA09-586C352E3A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039421">
                  <a:off x="2792" y="1870"/>
                  <a:ext cx="46" cy="90"/>
                </a:xfrm>
                <a:custGeom>
                  <a:avLst/>
                  <a:gdLst>
                    <a:gd name="T0" fmla="*/ 0 w 462"/>
                    <a:gd name="T1" fmla="*/ 0 h 714"/>
                    <a:gd name="T2" fmla="*/ 0 w 462"/>
                    <a:gd name="T3" fmla="*/ 0 h 714"/>
                    <a:gd name="T4" fmla="*/ 0 w 462"/>
                    <a:gd name="T5" fmla="*/ 0 h 714"/>
                    <a:gd name="T6" fmla="*/ 0 w 462"/>
                    <a:gd name="T7" fmla="*/ 0 h 714"/>
                    <a:gd name="T8" fmla="*/ 0 w 462"/>
                    <a:gd name="T9" fmla="*/ 0 h 714"/>
                    <a:gd name="T10" fmla="*/ 0 w 462"/>
                    <a:gd name="T11" fmla="*/ 0 h 714"/>
                    <a:gd name="T12" fmla="*/ 0 w 462"/>
                    <a:gd name="T13" fmla="*/ 0 h 714"/>
                    <a:gd name="T14" fmla="*/ 0 w 462"/>
                    <a:gd name="T15" fmla="*/ 0 h 714"/>
                    <a:gd name="T16" fmla="*/ 0 w 462"/>
                    <a:gd name="T17" fmla="*/ 0 h 714"/>
                    <a:gd name="T18" fmla="*/ 0 w 462"/>
                    <a:gd name="T19" fmla="*/ 0 h 71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62"/>
                    <a:gd name="T31" fmla="*/ 0 h 714"/>
                    <a:gd name="T32" fmla="*/ 462 w 462"/>
                    <a:gd name="T33" fmla="*/ 714 h 71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62" h="714">
                      <a:moveTo>
                        <a:pt x="0" y="691"/>
                      </a:moveTo>
                      <a:cubicBezTo>
                        <a:pt x="0" y="508"/>
                        <a:pt x="0" y="324"/>
                        <a:pt x="0" y="141"/>
                      </a:cubicBezTo>
                      <a:cubicBezTo>
                        <a:pt x="26" y="100"/>
                        <a:pt x="29" y="59"/>
                        <a:pt x="77" y="38"/>
                      </a:cubicBezTo>
                      <a:cubicBezTo>
                        <a:pt x="101" y="27"/>
                        <a:pt x="128" y="21"/>
                        <a:pt x="153" y="13"/>
                      </a:cubicBezTo>
                      <a:cubicBezTo>
                        <a:pt x="166" y="9"/>
                        <a:pt x="192" y="0"/>
                        <a:pt x="192" y="0"/>
                      </a:cubicBezTo>
                      <a:cubicBezTo>
                        <a:pt x="269" y="10"/>
                        <a:pt x="321" y="10"/>
                        <a:pt x="384" y="51"/>
                      </a:cubicBezTo>
                      <a:cubicBezTo>
                        <a:pt x="462" y="172"/>
                        <a:pt x="419" y="218"/>
                        <a:pt x="409" y="410"/>
                      </a:cubicBezTo>
                      <a:cubicBezTo>
                        <a:pt x="395" y="673"/>
                        <a:pt x="397" y="519"/>
                        <a:pt x="397" y="691"/>
                      </a:cubicBezTo>
                      <a:cubicBezTo>
                        <a:pt x="286" y="714"/>
                        <a:pt x="222" y="714"/>
                        <a:pt x="102" y="704"/>
                      </a:cubicBezTo>
                      <a:cubicBezTo>
                        <a:pt x="35" y="687"/>
                        <a:pt x="69" y="691"/>
                        <a:pt x="0" y="691"/>
                      </a:cubicBezTo>
                      <a:close/>
                    </a:path>
                  </a:pathLst>
                </a:custGeom>
                <a:pattFill prst="narVert">
                  <a:fgClr>
                    <a:schemeClr val="tx1"/>
                  </a:fgClr>
                  <a:bgClr>
                    <a:schemeClr val="bg1"/>
                  </a:bgClr>
                </a:pattFill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9pPr>
                </a:lstStyle>
                <a:p>
                  <a:pPr eaLnBrk="1" hangingPunct="1"/>
                  <a:endParaRPr lang="vi-VN" altLang="vi-VN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8" name="Group 36">
                  <a:extLst>
                    <a:ext uri="{FF2B5EF4-FFF2-40B4-BE49-F238E27FC236}">
                      <a16:creationId xmlns:a16="http://schemas.microsoft.com/office/drawing/2014/main" id="{604BCFA9-EDC5-45F8-B954-6E8CD3B07F2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760" y="2028"/>
                  <a:ext cx="851" cy="296"/>
                  <a:chOff x="3360" y="1968"/>
                  <a:chExt cx="851" cy="296"/>
                </a:xfrm>
              </p:grpSpPr>
              <p:grpSp>
                <p:nvGrpSpPr>
                  <p:cNvPr id="39" name="Group 37">
                    <a:extLst>
                      <a:ext uri="{FF2B5EF4-FFF2-40B4-BE49-F238E27FC236}">
                        <a16:creationId xmlns:a16="http://schemas.microsoft.com/office/drawing/2014/main" id="{CA22929A-FDCE-4757-B77E-9DBCB0C531C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 rot="-2978294">
                    <a:off x="3638" y="1690"/>
                    <a:ext cx="296" cy="851"/>
                    <a:chOff x="2483" y="1475"/>
                    <a:chExt cx="509" cy="1451"/>
                  </a:xfrm>
                </p:grpSpPr>
                <p:sp>
                  <p:nvSpPr>
                    <p:cNvPr id="41" name="Line 38">
                      <a:extLst>
                        <a:ext uri="{FF2B5EF4-FFF2-40B4-BE49-F238E27FC236}">
                          <a16:creationId xmlns:a16="http://schemas.microsoft.com/office/drawing/2014/main" id="{32731B3E-71A5-4346-9C30-1F9FCD2B3B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9483747" flipH="1">
                      <a:off x="2483" y="1515"/>
                      <a:ext cx="432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42" name="Line 39">
                      <a:extLst>
                        <a:ext uri="{FF2B5EF4-FFF2-40B4-BE49-F238E27FC236}">
                          <a16:creationId xmlns:a16="http://schemas.microsoft.com/office/drawing/2014/main" id="{E4D2FEC1-F2C0-41D7-BD5F-1BF4385BEC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rot="19483747" flipH="1">
                      <a:off x="2512" y="1504"/>
                      <a:ext cx="480" cy="120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CC00CC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grpSp>
                  <p:nvGrpSpPr>
                    <p:cNvPr id="43" name="Group 40">
                      <a:extLst>
                        <a:ext uri="{FF2B5EF4-FFF2-40B4-BE49-F238E27FC236}">
                          <a16:creationId xmlns:a16="http://schemas.microsoft.com/office/drawing/2014/main" id="{8AE36927-F4E3-4B96-97B5-F99CEB1851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531" y="1475"/>
                      <a:ext cx="96" cy="96"/>
                      <a:chOff x="2531" y="1462"/>
                      <a:chExt cx="96" cy="96"/>
                    </a:xfrm>
                  </p:grpSpPr>
                  <p:sp>
                    <p:nvSpPr>
                      <p:cNvPr id="48" name="Oval 41">
                        <a:extLst>
                          <a:ext uri="{FF2B5EF4-FFF2-40B4-BE49-F238E27FC236}">
                            <a16:creationId xmlns:a16="http://schemas.microsoft.com/office/drawing/2014/main" id="{67E773F9-9331-4A82-959F-8C0D4C6121E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1" y="1462"/>
                        <a:ext cx="96" cy="96"/>
                      </a:xfrm>
                      <a:prstGeom prst="ellipse">
                        <a:avLst/>
                      </a:prstGeom>
                      <a:noFill/>
                      <a:ln w="952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9pPr>
                      </a:lstStyle>
                      <a:p>
                        <a:pPr algn="ctr"/>
                        <a:r>
                          <a:rPr lang="en-US" altLang="vi-VN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.</a:t>
                        </a:r>
                      </a:p>
                    </p:txBody>
                  </p:sp>
                  <p:sp>
                    <p:nvSpPr>
                      <p:cNvPr id="49" name="AutoShape 42">
                        <a:extLst>
                          <a:ext uri="{FF2B5EF4-FFF2-40B4-BE49-F238E27FC236}">
                            <a16:creationId xmlns:a16="http://schemas.microsoft.com/office/drawing/2014/main" id="{AEBB335F-6FCB-4ECB-9229-9339BE68766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53" y="1488"/>
                        <a:ext cx="35" cy="35"/>
                      </a:xfrm>
                      <a:prstGeom prst="flowChartConnector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9pPr>
                      </a:lstStyle>
                      <a:p>
                        <a:pPr eaLnBrk="1" hangingPunct="1"/>
                        <a:endParaRPr lang="vi-VN" altLang="vi-VN" sz="2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4" name="Group 43">
                      <a:extLst>
                        <a:ext uri="{FF2B5EF4-FFF2-40B4-BE49-F238E27FC236}">
                          <a16:creationId xmlns:a16="http://schemas.microsoft.com/office/drawing/2014/main" id="{BE086059-13DC-4DF0-A892-3A3A260CE11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60" y="2708"/>
                      <a:ext cx="89" cy="218"/>
                      <a:chOff x="2860" y="2708"/>
                      <a:chExt cx="89" cy="218"/>
                    </a:xfrm>
                  </p:grpSpPr>
                  <p:sp>
                    <p:nvSpPr>
                      <p:cNvPr id="45" name="Freeform 44">
                        <a:extLst>
                          <a:ext uri="{FF2B5EF4-FFF2-40B4-BE49-F238E27FC236}">
                            <a16:creationId xmlns:a16="http://schemas.microsoft.com/office/drawing/2014/main" id="{4EAC3672-981C-4624-96AC-A695929CB89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 rot="-2116253">
                        <a:off x="2871" y="2708"/>
                        <a:ext cx="26" cy="39"/>
                      </a:xfrm>
                      <a:custGeom>
                        <a:avLst/>
                        <a:gdLst>
                          <a:gd name="T0" fmla="*/ 0 w 26"/>
                          <a:gd name="T1" fmla="*/ 0 h 39"/>
                          <a:gd name="T2" fmla="*/ 26 w 26"/>
                          <a:gd name="T3" fmla="*/ 39 h 39"/>
                          <a:gd name="T4" fmla="*/ 0 w 26"/>
                          <a:gd name="T5" fmla="*/ 0 h 39"/>
                          <a:gd name="T6" fmla="*/ 0 60000 65536"/>
                          <a:gd name="T7" fmla="*/ 0 60000 65536"/>
                          <a:gd name="T8" fmla="*/ 0 60000 65536"/>
                          <a:gd name="T9" fmla="*/ 0 w 26"/>
                          <a:gd name="T10" fmla="*/ 0 h 39"/>
                          <a:gd name="T11" fmla="*/ 26 w 26"/>
                          <a:gd name="T12" fmla="*/ 39 h 39"/>
                        </a:gdLst>
                        <a:ahLst/>
                        <a:cxnLst>
                          <a:cxn ang="T6">
                            <a:pos x="T0" y="T1"/>
                          </a:cxn>
                          <a:cxn ang="T7">
                            <a:pos x="T2" y="T3"/>
                          </a:cxn>
                          <a:cxn ang="T8">
                            <a:pos x="T4" y="T5"/>
                          </a:cxn>
                        </a:cxnLst>
                        <a:rect l="T9" t="T10" r="T11" b="T12"/>
                        <a:pathLst>
                          <a:path w="26" h="39">
                            <a:moveTo>
                              <a:pt x="0" y="0"/>
                            </a:moveTo>
                            <a:cubicBezTo>
                              <a:pt x="9" y="13"/>
                              <a:pt x="26" y="39"/>
                              <a:pt x="26" y="39"/>
                            </a:cubicBezTo>
                            <a:cubicBezTo>
                              <a:pt x="26" y="39"/>
                              <a:pt x="9" y="13"/>
                              <a:pt x="0" y="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 w="952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1pPr>
                        <a:lvl2pPr marL="742950" indent="-28575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2pPr>
                        <a:lvl3pPr marL="1143000" indent="-22860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3pPr>
                        <a:lvl4pPr marL="1600200" indent="-22860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4pPr>
                        <a:lvl5pPr marL="2057400" indent="-228600" eaLnBrk="0" hangingPunct="0"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.VnArial Narrow" panose="020B7200000000000000" pitchFamily="34" charset="0"/>
                          </a:defRPr>
                        </a:lvl9pPr>
                      </a:lstStyle>
                      <a:p>
                        <a:pPr eaLnBrk="1" hangingPunct="1"/>
                        <a:endParaRPr lang="vi-VN" altLang="vi-VN" sz="240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" name="Line 45">
                        <a:extLst>
                          <a:ext uri="{FF2B5EF4-FFF2-40B4-BE49-F238E27FC236}">
                            <a16:creationId xmlns:a16="http://schemas.microsoft.com/office/drawing/2014/main" id="{207DBBC9-AF5F-4F03-B445-9A3F5BA92D7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19483747" flipH="1">
                        <a:off x="2860" y="2715"/>
                        <a:ext cx="69" cy="19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  <p:sp>
                    <p:nvSpPr>
                      <p:cNvPr id="47" name="Line 46">
                        <a:extLst>
                          <a:ext uri="{FF2B5EF4-FFF2-40B4-BE49-F238E27FC236}">
                            <a16:creationId xmlns:a16="http://schemas.microsoft.com/office/drawing/2014/main" id="{F1EC640F-471F-45F5-AB0A-934EC8B1066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rot="19805284" flipH="1">
                        <a:off x="2880" y="2736"/>
                        <a:ext cx="69" cy="190"/>
                      </a:xfrm>
                      <a:prstGeom prst="line">
                        <a:avLst/>
                      </a:prstGeom>
                      <a:noFill/>
                      <a:ln w="3175">
                        <a:solidFill>
                          <a:srgbClr val="CC00CC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</p:grpSp>
              </p:grpSp>
              <p:sp>
                <p:nvSpPr>
                  <p:cNvPr id="40" name="Rectangle 47">
                    <a:extLst>
                      <a:ext uri="{FF2B5EF4-FFF2-40B4-BE49-F238E27FC236}">
                        <a16:creationId xmlns:a16="http://schemas.microsoft.com/office/drawing/2014/main" id="{79A60DC1-E6F1-4EA4-8D66-14DFF6FA497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3725124">
                    <a:off x="4046" y="2194"/>
                    <a:ext cx="21" cy="50"/>
                  </a:xfrm>
                  <a:prstGeom prst="rect">
                    <a:avLst/>
                  </a:prstGeom>
                  <a:solidFill>
                    <a:srgbClr val="B2B2B2"/>
                  </a:solidFill>
                  <a:ln w="9525">
                    <a:solidFill>
                      <a:srgbClr val="CC00CC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.VnArial Narrow" panose="020B7200000000000000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.VnArial Narrow" panose="020B7200000000000000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.VnArial Narrow" panose="020B7200000000000000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.VnArial Narrow" panose="020B7200000000000000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.VnArial Narrow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Arial Narrow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Arial Narrow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Arial Narrow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Arial Narrow" panose="020B7200000000000000" pitchFamily="34" charset="0"/>
                      </a:defRPr>
                    </a:lvl9pPr>
                  </a:lstStyle>
                  <a:p>
                    <a:pPr eaLnBrk="1" hangingPunct="1"/>
                    <a:endParaRPr lang="vi-VN" altLang="vi-VN" sz="24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31" name="Group 48">
                <a:extLst>
                  <a:ext uri="{FF2B5EF4-FFF2-40B4-BE49-F238E27FC236}">
                    <a16:creationId xmlns:a16="http://schemas.microsoft.com/office/drawing/2014/main" id="{0BAC7BEE-9172-4F16-BA5F-E2D3BB5ADE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211614">
                <a:off x="2214" y="289"/>
                <a:ext cx="348" cy="822"/>
                <a:chOff x="1187" y="266"/>
                <a:chExt cx="348" cy="822"/>
              </a:xfrm>
            </p:grpSpPr>
            <p:sp>
              <p:nvSpPr>
                <p:cNvPr id="32" name="Line 49">
                  <a:extLst>
                    <a:ext uri="{FF2B5EF4-FFF2-40B4-BE49-F238E27FC236}">
                      <a16:creationId xmlns:a16="http://schemas.microsoft.com/office/drawing/2014/main" id="{2C3A0221-E0CC-4B23-83E0-E9042747E35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52185" flipH="1">
                  <a:off x="1233" y="271"/>
                  <a:ext cx="266" cy="726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3" name="Line 50">
                  <a:extLst>
                    <a:ext uri="{FF2B5EF4-FFF2-40B4-BE49-F238E27FC236}">
                      <a16:creationId xmlns:a16="http://schemas.microsoft.com/office/drawing/2014/main" id="{F541268C-9720-471C-B41A-E759BC72B1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1554110" flipH="1">
                  <a:off x="1203" y="344"/>
                  <a:ext cx="296" cy="726"/>
                </a:xfrm>
                <a:prstGeom prst="line">
                  <a:avLst/>
                </a:prstGeom>
                <a:noFill/>
                <a:ln w="9525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4" name="Freeform 51">
                  <a:extLst>
                    <a:ext uri="{FF2B5EF4-FFF2-40B4-BE49-F238E27FC236}">
                      <a16:creationId xmlns:a16="http://schemas.microsoft.com/office/drawing/2014/main" id="{4FC363C3-83AD-4ED4-9FB6-0F41E4F189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159015">
                  <a:off x="1211" y="969"/>
                  <a:ext cx="16" cy="24"/>
                </a:xfrm>
                <a:custGeom>
                  <a:avLst/>
                  <a:gdLst>
                    <a:gd name="T0" fmla="*/ 0 w 26"/>
                    <a:gd name="T1" fmla="*/ 0 h 39"/>
                    <a:gd name="T2" fmla="*/ 1 w 26"/>
                    <a:gd name="T3" fmla="*/ 1 h 39"/>
                    <a:gd name="T4" fmla="*/ 0 w 26"/>
                    <a:gd name="T5" fmla="*/ 0 h 39"/>
                    <a:gd name="T6" fmla="*/ 0 60000 65536"/>
                    <a:gd name="T7" fmla="*/ 0 60000 65536"/>
                    <a:gd name="T8" fmla="*/ 0 60000 65536"/>
                    <a:gd name="T9" fmla="*/ 0 w 26"/>
                    <a:gd name="T10" fmla="*/ 0 h 39"/>
                    <a:gd name="T11" fmla="*/ 26 w 26"/>
                    <a:gd name="T12" fmla="*/ 39 h 3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" h="39">
                      <a:moveTo>
                        <a:pt x="0" y="0"/>
                      </a:moveTo>
                      <a:cubicBezTo>
                        <a:pt x="9" y="13"/>
                        <a:pt x="26" y="39"/>
                        <a:pt x="26" y="39"/>
                      </a:cubicBezTo>
                      <a:cubicBezTo>
                        <a:pt x="26" y="39"/>
                        <a:pt x="9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rgbClr val="CC00CC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Arial Narrow" panose="020B7200000000000000" pitchFamily="34" charset="0"/>
                    </a:defRPr>
                  </a:lvl9pPr>
                </a:lstStyle>
                <a:p>
                  <a:pPr eaLnBrk="1" hangingPunct="1"/>
                  <a:endParaRPr lang="vi-VN" altLang="vi-VN" sz="2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Line 52">
                  <a:extLst>
                    <a:ext uri="{FF2B5EF4-FFF2-40B4-BE49-F238E27FC236}">
                      <a16:creationId xmlns:a16="http://schemas.microsoft.com/office/drawing/2014/main" id="{660C9D62-4048-4C56-A2CD-BAB1FBEDE61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022221" flipH="1">
                  <a:off x="1187" y="992"/>
                  <a:ext cx="96" cy="96"/>
                </a:xfrm>
                <a:prstGeom prst="line">
                  <a:avLst/>
                </a:prstGeom>
                <a:noFill/>
                <a:ln w="19050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6" name="Line 53">
                  <a:extLst>
                    <a:ext uri="{FF2B5EF4-FFF2-40B4-BE49-F238E27FC236}">
                      <a16:creationId xmlns:a16="http://schemas.microsoft.com/office/drawing/2014/main" id="{F30052BA-30D0-488F-9F85-91CD50F79A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20523285" flipH="1">
                  <a:off x="1475" y="266"/>
                  <a:ext cx="60" cy="84"/>
                </a:xfrm>
                <a:prstGeom prst="line">
                  <a:avLst/>
                </a:prstGeom>
                <a:noFill/>
                <a:ln w="57150">
                  <a:solidFill>
                    <a:srgbClr val="CC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29" name="Oval 54">
              <a:extLst>
                <a:ext uri="{FF2B5EF4-FFF2-40B4-BE49-F238E27FC236}">
                  <a16:creationId xmlns:a16="http://schemas.microsoft.com/office/drawing/2014/main" id="{1529631B-4A34-4BFA-979B-0BC8EA96E82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1440" y="1920"/>
              <a:ext cx="48" cy="48"/>
            </a:xfrm>
            <a:prstGeom prst="ellipse">
              <a:avLst/>
            </a:prstGeom>
            <a:noFill/>
            <a:ln w="9525">
              <a:solidFill>
                <a:srgbClr val="CC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0" name="Line 55">
            <a:extLst>
              <a:ext uri="{FF2B5EF4-FFF2-40B4-BE49-F238E27FC236}">
                <a16:creationId xmlns:a16="http://schemas.microsoft.com/office/drawing/2014/main" id="{3E0FC315-1F7D-4095-9D99-85B6CEBABA5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52687" y="3014663"/>
            <a:ext cx="914400" cy="914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" name="Line 58">
            <a:extLst>
              <a:ext uri="{FF2B5EF4-FFF2-40B4-BE49-F238E27FC236}">
                <a16:creationId xmlns:a16="http://schemas.microsoft.com/office/drawing/2014/main" id="{4F4808DB-13BC-4510-B8DB-9384EF67A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9212" y="2911475"/>
            <a:ext cx="103188" cy="1730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2" name="Group 59">
            <a:extLst>
              <a:ext uri="{FF2B5EF4-FFF2-40B4-BE49-F238E27FC236}">
                <a16:creationId xmlns:a16="http://schemas.microsoft.com/office/drawing/2014/main" id="{300A724C-6328-4868-B86E-295E3EC7369A}"/>
              </a:ext>
            </a:extLst>
          </p:cNvPr>
          <p:cNvGrpSpPr>
            <a:grpSpLocks/>
          </p:cNvGrpSpPr>
          <p:nvPr/>
        </p:nvGrpSpPr>
        <p:grpSpPr bwMode="auto">
          <a:xfrm>
            <a:off x="1165225" y="3000375"/>
            <a:ext cx="2209800" cy="914400"/>
            <a:chOff x="1640" y="1104"/>
            <a:chExt cx="1392" cy="576"/>
          </a:xfrm>
        </p:grpSpPr>
        <p:sp>
          <p:nvSpPr>
            <p:cNvPr id="53" name="Line 60">
              <a:extLst>
                <a:ext uri="{FF2B5EF4-FFF2-40B4-BE49-F238E27FC236}">
                  <a16:creationId xmlns:a16="http://schemas.microsoft.com/office/drawing/2014/main" id="{27613F6F-9678-456E-A0DF-6BFB15935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3" y="1104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" name="Line 61">
              <a:extLst>
                <a:ext uri="{FF2B5EF4-FFF2-40B4-BE49-F238E27FC236}">
                  <a16:creationId xmlns:a16="http://schemas.microsoft.com/office/drawing/2014/main" id="{544A9BB9-0363-41EB-9287-8757DD934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1680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" name="Line 62">
              <a:extLst>
                <a:ext uri="{FF2B5EF4-FFF2-40B4-BE49-F238E27FC236}">
                  <a16:creationId xmlns:a16="http://schemas.microsoft.com/office/drawing/2014/main" id="{61534533-A22C-42BE-97C7-FD369686C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" y="1104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" name="Line 63">
              <a:extLst>
                <a:ext uri="{FF2B5EF4-FFF2-40B4-BE49-F238E27FC236}">
                  <a16:creationId xmlns:a16="http://schemas.microsoft.com/office/drawing/2014/main" id="{AB1A2584-6029-40A7-815A-FB6E2FAEC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" y="1104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7" name="Rectangle 104">
            <a:extLst>
              <a:ext uri="{FF2B5EF4-FFF2-40B4-BE49-F238E27FC236}">
                <a16:creationId xmlns:a16="http://schemas.microsoft.com/office/drawing/2014/main" id="{0A49E9D0-4663-4E86-8474-C2DFBE9EB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Picture 136" descr="Cau hoi">
            <a:extLst>
              <a:ext uri="{FF2B5EF4-FFF2-40B4-BE49-F238E27FC236}">
                <a16:creationId xmlns:a16="http://schemas.microsoft.com/office/drawing/2014/main" id="{A9CEA3D9-E9CB-4C0D-95AB-3277ECB7119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137">
            <a:extLst>
              <a:ext uri="{FF2B5EF4-FFF2-40B4-BE49-F238E27FC236}">
                <a16:creationId xmlns:a16="http://schemas.microsoft.com/office/drawing/2014/main" id="{0CB3A74B-8BF7-4A92-9BE4-8872052FA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65175"/>
            <a:ext cx="533400" cy="457200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 Box 17">
            <a:extLst>
              <a:ext uri="{FF2B5EF4-FFF2-40B4-BE49-F238E27FC236}">
                <a16:creationId xmlns:a16="http://schemas.microsoft.com/office/drawing/2014/main" id="{8FC455E7-098E-4760-9D8C-90C178A2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899" y="2587007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A</a:t>
            </a:r>
          </a:p>
        </p:txBody>
      </p:sp>
      <p:sp>
        <p:nvSpPr>
          <p:cNvPr id="61" name="Text Box 17">
            <a:extLst>
              <a:ext uri="{FF2B5EF4-FFF2-40B4-BE49-F238E27FC236}">
                <a16:creationId xmlns:a16="http://schemas.microsoft.com/office/drawing/2014/main" id="{9A239DA0-422F-4174-9F02-B2510A0E2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2" y="3886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D</a:t>
            </a:r>
          </a:p>
        </p:txBody>
      </p:sp>
      <p:sp>
        <p:nvSpPr>
          <p:cNvPr id="62" name="Text Box 17">
            <a:extLst>
              <a:ext uri="{FF2B5EF4-FFF2-40B4-BE49-F238E27FC236}">
                <a16:creationId xmlns:a16="http://schemas.microsoft.com/office/drawing/2014/main" id="{C57BA354-BEA9-4666-A68D-BE2004AF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575" y="272421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B</a:t>
            </a:r>
          </a:p>
        </p:txBody>
      </p:sp>
      <p:sp>
        <p:nvSpPr>
          <p:cNvPr id="63" name="Text Box 17">
            <a:extLst>
              <a:ext uri="{FF2B5EF4-FFF2-40B4-BE49-F238E27FC236}">
                <a16:creationId xmlns:a16="http://schemas.microsoft.com/office/drawing/2014/main" id="{1D0D3298-F9DD-4E1D-B8AF-CE34CD872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2" y="385990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48313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6" grpId="1" animBg="1"/>
      <p:bldP spid="59" grpId="0" animBg="1"/>
      <p:bldP spid="60" grpId="0"/>
      <p:bldP spid="61" grpId="0"/>
      <p:bldP spid="62" grpId="0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>
            <a:extLst>
              <a:ext uri="{FF2B5EF4-FFF2-40B4-BE49-F238E27FC236}">
                <a16:creationId xmlns:a16="http://schemas.microsoft.com/office/drawing/2014/main" id="{C3112A63-826D-417E-8B06-EAE031E0F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38" y="642918"/>
            <a:ext cx="7758114" cy="769441"/>
          </a:xfrm>
          <a:prstGeom prst="rect">
            <a:avLst/>
          </a:prstGeom>
          <a:solidFill>
            <a:srgbClr val="6666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VNI-Bru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hành</a:t>
            </a:r>
            <a:r>
              <a:rPr lang="en-US" b="1" dirty="0">
                <a:solidFill>
                  <a:schemeClr val="bg1"/>
                </a:solidFill>
              </a:rPr>
              <a:t> ABCD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thêm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điều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gì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về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cạnh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kề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bằng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nhau</a:t>
            </a:r>
            <a:r>
              <a:rPr lang="en-US" b="1" dirty="0">
                <a:solidFill>
                  <a:schemeClr val="bg1"/>
                </a:solidFill>
              </a:rPr>
              <a:t>  </a:t>
            </a:r>
            <a:r>
              <a:rPr lang="en-US" b="1" dirty="0" err="1">
                <a:solidFill>
                  <a:schemeClr val="bg1"/>
                </a:solidFill>
              </a:rPr>
              <a:t>để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trở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thành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thoi</a:t>
            </a:r>
            <a:endParaRPr lang="en-US" b="1" dirty="0">
              <a:solidFill>
                <a:schemeClr val="bg1"/>
              </a:solidFill>
              <a:latin typeface="VNI-Brush" pitchFamily="2" charset="0"/>
            </a:endParaRPr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C05DF515-455C-4420-8A9C-597DB74337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6559" y="2590800"/>
            <a:ext cx="147637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" name="Line 58">
            <a:extLst>
              <a:ext uri="{FF2B5EF4-FFF2-40B4-BE49-F238E27FC236}">
                <a16:creationId xmlns:a16="http://schemas.microsoft.com/office/drawing/2014/main" id="{4F4808DB-13BC-4510-B8DB-9384EF67A10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21012" y="1905000"/>
            <a:ext cx="103188" cy="1730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2" name="Group 59">
            <a:extLst>
              <a:ext uri="{FF2B5EF4-FFF2-40B4-BE49-F238E27FC236}">
                <a16:creationId xmlns:a16="http://schemas.microsoft.com/office/drawing/2014/main" id="{300A724C-6328-4868-B86E-295E3EC7369A}"/>
              </a:ext>
            </a:extLst>
          </p:cNvPr>
          <p:cNvGrpSpPr>
            <a:grpSpLocks/>
          </p:cNvGrpSpPr>
          <p:nvPr/>
        </p:nvGrpSpPr>
        <p:grpSpPr bwMode="auto">
          <a:xfrm>
            <a:off x="782271" y="1967694"/>
            <a:ext cx="3455987" cy="1414564"/>
            <a:chOff x="1640" y="1104"/>
            <a:chExt cx="1392" cy="576"/>
          </a:xfrm>
        </p:grpSpPr>
        <p:sp>
          <p:nvSpPr>
            <p:cNvPr id="53" name="Line 60">
              <a:extLst>
                <a:ext uri="{FF2B5EF4-FFF2-40B4-BE49-F238E27FC236}">
                  <a16:creationId xmlns:a16="http://schemas.microsoft.com/office/drawing/2014/main" id="{27613F6F-9678-456E-A0DF-6BFB15935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53" y="1104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4" name="Line 61">
              <a:extLst>
                <a:ext uri="{FF2B5EF4-FFF2-40B4-BE49-F238E27FC236}">
                  <a16:creationId xmlns:a16="http://schemas.microsoft.com/office/drawing/2014/main" id="{544A9BB9-0363-41EB-9287-8757DD934F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40" y="1680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5" name="Line 62">
              <a:extLst>
                <a:ext uri="{FF2B5EF4-FFF2-40B4-BE49-F238E27FC236}">
                  <a16:creationId xmlns:a16="http://schemas.microsoft.com/office/drawing/2014/main" id="{61534533-A22C-42BE-97C7-FD369686C1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" y="1104"/>
              <a:ext cx="576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6" name="Line 63">
              <a:extLst>
                <a:ext uri="{FF2B5EF4-FFF2-40B4-BE49-F238E27FC236}">
                  <a16:creationId xmlns:a16="http://schemas.microsoft.com/office/drawing/2014/main" id="{AB1A2584-6029-40A7-815A-FB6E2FAEC4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6" y="1104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0" name="Text Box 17">
            <a:extLst>
              <a:ext uri="{FF2B5EF4-FFF2-40B4-BE49-F238E27FC236}">
                <a16:creationId xmlns:a16="http://schemas.microsoft.com/office/drawing/2014/main" id="{8FC455E7-098E-4760-9D8C-90C178A23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7734" y="164341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A</a:t>
            </a:r>
          </a:p>
        </p:txBody>
      </p:sp>
      <p:sp>
        <p:nvSpPr>
          <p:cNvPr id="61" name="Text Box 17">
            <a:extLst>
              <a:ext uri="{FF2B5EF4-FFF2-40B4-BE49-F238E27FC236}">
                <a16:creationId xmlns:a16="http://schemas.microsoft.com/office/drawing/2014/main" id="{9A239DA0-422F-4174-9F02-B2510A0E2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51" y="3246813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D</a:t>
            </a:r>
          </a:p>
        </p:txBody>
      </p:sp>
      <p:sp>
        <p:nvSpPr>
          <p:cNvPr id="62" name="Text Box 17">
            <a:extLst>
              <a:ext uri="{FF2B5EF4-FFF2-40B4-BE49-F238E27FC236}">
                <a16:creationId xmlns:a16="http://schemas.microsoft.com/office/drawing/2014/main" id="{C57BA354-BEA9-4666-A68D-BE2004AF8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260" y="1826771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B</a:t>
            </a:r>
          </a:p>
        </p:txBody>
      </p:sp>
      <p:sp>
        <p:nvSpPr>
          <p:cNvPr id="63" name="Text Box 17">
            <a:extLst>
              <a:ext uri="{FF2B5EF4-FFF2-40B4-BE49-F238E27FC236}">
                <a16:creationId xmlns:a16="http://schemas.microsoft.com/office/drawing/2014/main" id="{1D0D3298-F9DD-4E1D-B8AF-CE34CD872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389" y="3298825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C</a:t>
            </a:r>
          </a:p>
        </p:txBody>
      </p:sp>
      <p:sp>
        <p:nvSpPr>
          <p:cNvPr id="64" name="Text Box 2">
            <a:extLst>
              <a:ext uri="{FF2B5EF4-FFF2-40B4-BE49-F238E27FC236}">
                <a16:creationId xmlns:a16="http://schemas.microsoft.com/office/drawing/2014/main" id="{AA711074-DFB6-46B8-A87A-92B253744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257800"/>
            <a:ext cx="5543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Vaäy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ABCD 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hình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thoi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(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ñònh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nghóa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5" name="Text Box 3">
            <a:extLst>
              <a:ext uri="{FF2B5EF4-FFF2-40B4-BE49-F238E27FC236}">
                <a16:creationId xmlns:a16="http://schemas.microsoft.com/office/drawing/2014/main" id="{EFA1B7E9-70F4-4AA5-AADF-EB48212E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4" y="3886200"/>
            <a:ext cx="25573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  <a:latin typeface=" time new"/>
              </a:rPr>
              <a:t>Ta </a:t>
            </a:r>
            <a:r>
              <a:rPr lang="en-US" altLang="vi-VN" sz="2400" dirty="0" err="1">
                <a:solidFill>
                  <a:srgbClr val="0000CC"/>
                </a:solidFill>
                <a:latin typeface=" time new"/>
              </a:rPr>
              <a:t>có</a:t>
            </a:r>
            <a:r>
              <a:rPr lang="en-US" altLang="vi-VN" sz="2400" dirty="0">
                <a:solidFill>
                  <a:srgbClr val="0000CC"/>
                </a:solidFill>
                <a:latin typeface=" time new"/>
              </a:rPr>
              <a:t> </a:t>
            </a:r>
            <a:r>
              <a:rPr lang="en-US" altLang="vi-VN" sz="2400" b="1" dirty="0">
                <a:solidFill>
                  <a:srgbClr val="0000CC"/>
                </a:solidFill>
                <a:latin typeface=" time new"/>
              </a:rPr>
              <a:t>AD = AB</a:t>
            </a:r>
          </a:p>
        </p:txBody>
      </p:sp>
      <p:sp>
        <p:nvSpPr>
          <p:cNvPr id="66" name="Text Box 8">
            <a:extLst>
              <a:ext uri="{FF2B5EF4-FFF2-40B4-BE49-F238E27FC236}">
                <a16:creationId xmlns:a16="http://schemas.microsoft.com/office/drawing/2014/main" id="{490193B6-64BE-4E08-84BE-CF251D4A8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800600"/>
            <a:ext cx="403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=&gt; AB = BC = CD = DA</a:t>
            </a:r>
          </a:p>
        </p:txBody>
      </p:sp>
      <p:sp>
        <p:nvSpPr>
          <p:cNvPr id="67" name="Text Box 29">
            <a:extLst>
              <a:ext uri="{FF2B5EF4-FFF2-40B4-BE49-F238E27FC236}">
                <a16:creationId xmlns:a16="http://schemas.microsoft.com/office/drawing/2014/main" id="{783FF696-31FA-4845-BF34-529FCEBA3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343400"/>
            <a:ext cx="7842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Maø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AB = CD; BC = AD (ABCD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</a:rPr>
              <a:t>hình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</a:rPr>
              <a:t>bình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</a:rPr>
              <a:t>haønh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</a:rPr>
              <a:t>)</a:t>
            </a:r>
            <a:endParaRPr lang="en-US" altLang="vi-VN" sz="2400" b="1" dirty="0">
              <a:solidFill>
                <a:srgbClr val="0000CC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68" name="Right Brace 67">
            <a:extLst>
              <a:ext uri="{FF2B5EF4-FFF2-40B4-BE49-F238E27FC236}">
                <a16:creationId xmlns:a16="http://schemas.microsoft.com/office/drawing/2014/main" id="{AF40880A-3DA2-4815-9B1A-CCCBC3FF8C8B}"/>
              </a:ext>
            </a:extLst>
          </p:cNvPr>
          <p:cNvSpPr/>
          <p:nvPr/>
        </p:nvSpPr>
        <p:spPr bwMode="auto">
          <a:xfrm>
            <a:off x="7162800" y="4038600"/>
            <a:ext cx="457200" cy="68580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72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  <p:bldP spid="67" grpId="0"/>
      <p:bldP spid="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FD82237-12C2-4058-B2D9-143A54091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3.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26D46861-3EC3-46C2-8373-98E31BC2989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739900"/>
            <a:ext cx="1828800" cy="914400"/>
            <a:chOff x="1104" y="1584"/>
            <a:chExt cx="1152" cy="576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8CA28D97-28A4-4AFC-A5C1-39BFDD217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77 h 672"/>
                <a:gd name="T2" fmla="*/ 406 w 1248"/>
                <a:gd name="T3" fmla="*/ 77 h 672"/>
                <a:gd name="T4" fmla="*/ 328 w 1248"/>
                <a:gd name="T5" fmla="*/ 22 h 672"/>
                <a:gd name="T6" fmla="*/ 94 w 1248"/>
                <a:gd name="T7" fmla="*/ 0 h 672"/>
                <a:gd name="T8" fmla="*/ 0 w 1248"/>
                <a:gd name="T9" fmla="*/ 7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775911DE-F300-4374-86A0-0C9333389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Tứ giác</a:t>
              </a: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B317B6E2-07C4-4BBC-89B7-CC76301704EC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721100"/>
            <a:ext cx="2438400" cy="1066800"/>
            <a:chOff x="960" y="2832"/>
            <a:chExt cx="1536" cy="672"/>
          </a:xfrm>
        </p:grpSpPr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E18A07B2-CAE9-48A8-BF9B-0434552F7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546AC53A-88D5-4FAF-AD95-3AEAD60049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bình</a:t>
              </a:r>
            </a:p>
            <a:p>
              <a:pPr eaLnBrk="1" hangingPunct="1"/>
              <a:r>
                <a:rPr lang="en-US" altLang="vi-VN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hành</a:t>
              </a: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90A65AB4-8142-4418-AB44-3C4355E07EF9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06700"/>
            <a:ext cx="2514600" cy="1143000"/>
            <a:chOff x="3504" y="2016"/>
            <a:chExt cx="1584" cy="720"/>
          </a:xfrm>
        </p:grpSpPr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B60920D3-A537-4900-BCA3-CAF58B341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28D46D6A-93CD-4D9B-911A-8E3B5FAB86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thoi</a:t>
              </a:r>
            </a:p>
          </p:txBody>
        </p:sp>
      </p:grpSp>
      <p:cxnSp>
        <p:nvCxnSpPr>
          <p:cNvPr id="14" name="AutoShape 16">
            <a:extLst>
              <a:ext uri="{FF2B5EF4-FFF2-40B4-BE49-F238E27FC236}">
                <a16:creationId xmlns:a16="http://schemas.microsoft.com/office/drawing/2014/main" id="{A1716483-AB99-4A56-B9BC-15DCD65CEE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2663" y="20018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7">
            <a:extLst>
              <a:ext uri="{FF2B5EF4-FFF2-40B4-BE49-F238E27FC236}">
                <a16:creationId xmlns:a16="http://schemas.microsoft.com/office/drawing/2014/main" id="{D6DAA1E6-8E4A-45B4-A2ED-2D8E7477D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002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4 cạnh bằng nhau</a:t>
            </a:r>
          </a:p>
        </p:txBody>
      </p:sp>
      <p:cxnSp>
        <p:nvCxnSpPr>
          <p:cNvPr id="16" name="AutoShape 18">
            <a:extLst>
              <a:ext uri="{FF2B5EF4-FFF2-40B4-BE49-F238E27FC236}">
                <a16:creationId xmlns:a16="http://schemas.microsoft.com/office/drawing/2014/main" id="{5ECC0C19-7FCC-4ACE-9719-BFCB26535A22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3815556" y="15930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9">
            <a:extLst>
              <a:ext uri="{FF2B5EF4-FFF2-40B4-BE49-F238E27FC236}">
                <a16:creationId xmlns:a16="http://schemas.microsoft.com/office/drawing/2014/main" id="{F2575E10-CD94-432A-B4B9-95A26296D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9591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2 cạnh kề bằng nhau</a:t>
            </a:r>
          </a:p>
        </p:txBody>
      </p:sp>
    </p:spTree>
    <p:extLst>
      <p:ext uri="{BB962C8B-B14F-4D97-AF65-F5344CB8AC3E}">
        <p14:creationId xmlns:p14="http://schemas.microsoft.com/office/powerpoint/2010/main" val="404441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BC4FFDC-859B-426E-9467-B039AE8B7510}"/>
              </a:ext>
            </a:extLst>
          </p:cNvPr>
          <p:cNvSpPr>
            <a:spLocks noChangeArrowheads="1"/>
          </p:cNvSpPr>
          <p:nvPr/>
        </p:nvSpPr>
        <p:spPr bwMode="auto">
          <a:xfrm rot="20640000">
            <a:off x="4656138" y="3354388"/>
            <a:ext cx="152400" cy="152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1D9B49F-F843-476E-A7EF-C3933AEE96E1}"/>
              </a:ext>
            </a:extLst>
          </p:cNvPr>
          <p:cNvGrpSpPr>
            <a:grpSpLocks/>
          </p:cNvGrpSpPr>
          <p:nvPr/>
        </p:nvGrpSpPr>
        <p:grpSpPr bwMode="auto">
          <a:xfrm rot="2460000">
            <a:off x="3786188" y="3522663"/>
            <a:ext cx="1792287" cy="0"/>
            <a:chOff x="1968" y="3024"/>
            <a:chExt cx="1152" cy="0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97267F77-6DF4-4E94-AE1A-A7D06D0D24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024"/>
              <a:ext cx="57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id="{7378D6F5-7291-440B-8ECF-2E7691419A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024"/>
              <a:ext cx="576" cy="0"/>
            </a:xfrm>
            <a:prstGeom prst="line">
              <a:avLst/>
            </a:prstGeom>
            <a:noFill/>
            <a:ln w="28575">
              <a:solidFill>
                <a:srgbClr val="FF9900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" name="Line 6">
            <a:extLst>
              <a:ext uri="{FF2B5EF4-FFF2-40B4-BE49-F238E27FC236}">
                <a16:creationId xmlns:a16="http://schemas.microsoft.com/office/drawing/2014/main" id="{1FA7664D-9087-405E-8EE1-7DCB081F2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2088" y="2943225"/>
            <a:ext cx="2741612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8FAD29BF-DC2A-4539-84B6-DA7644B83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22550" y="4108450"/>
            <a:ext cx="2741613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CADC68D9-F975-4F73-80B8-2A02CDE6AC40}"/>
              </a:ext>
            </a:extLst>
          </p:cNvPr>
          <p:cNvSpPr>
            <a:spLocks noChangeShapeType="1"/>
          </p:cNvSpPr>
          <p:nvPr/>
        </p:nvSpPr>
        <p:spPr bwMode="auto">
          <a:xfrm rot="19200000">
            <a:off x="2397125" y="3527425"/>
            <a:ext cx="1828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A7933C7B-8889-4D06-A60A-66184DF0F694}"/>
              </a:ext>
            </a:extLst>
          </p:cNvPr>
          <p:cNvSpPr>
            <a:spLocks noChangeShapeType="1"/>
          </p:cNvSpPr>
          <p:nvPr/>
        </p:nvSpPr>
        <p:spPr bwMode="auto">
          <a:xfrm rot="19200000">
            <a:off x="5143500" y="3521075"/>
            <a:ext cx="1828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C6160357-11DD-4B5D-A7D0-977FCC960DDE}"/>
              </a:ext>
            </a:extLst>
          </p:cNvPr>
          <p:cNvSpPr>
            <a:spLocks noChangeShapeType="1"/>
          </p:cNvSpPr>
          <p:nvPr/>
        </p:nvSpPr>
        <p:spPr bwMode="auto">
          <a:xfrm rot="20640000">
            <a:off x="2530475" y="3524250"/>
            <a:ext cx="4295775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6A4F9654-F620-410A-9F04-BD2BA9D33E1A}"/>
              </a:ext>
            </a:extLst>
          </p:cNvPr>
          <p:cNvGrpSpPr>
            <a:grpSpLocks/>
          </p:cNvGrpSpPr>
          <p:nvPr/>
        </p:nvGrpSpPr>
        <p:grpSpPr bwMode="auto">
          <a:xfrm rot="-960000">
            <a:off x="4387850" y="1295400"/>
            <a:ext cx="1514475" cy="2032000"/>
            <a:chOff x="1296" y="1392"/>
            <a:chExt cx="954" cy="1280"/>
          </a:xfrm>
        </p:grpSpPr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17311D96-16D2-43A4-BF72-F33F42016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6" y="1674"/>
              <a:ext cx="680" cy="907"/>
            </a:xfrm>
            <a:prstGeom prst="rtTriangle">
              <a:avLst/>
            </a:prstGeom>
            <a:solidFill>
              <a:schemeClr val="bg1">
                <a:lumMod val="95000"/>
              </a:schemeClr>
            </a:solidFill>
            <a:ln w="317500">
              <a:solidFill>
                <a:srgbClr val="66CCFF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sz="2400">
                <a:latin typeface="Arial" charset="0"/>
                <a:cs typeface="Arial" charset="0"/>
              </a:endParaRPr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5F437E0A-B936-4824-A0C2-2EE82B41F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1392"/>
              <a:ext cx="954" cy="1280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AutoShape 14">
              <a:extLst>
                <a:ext uri="{FF2B5EF4-FFF2-40B4-BE49-F238E27FC236}">
                  <a16:creationId xmlns:a16="http://schemas.microsoft.com/office/drawing/2014/main" id="{ED93CF24-611F-4622-AD44-A20B7A2CE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" y="1968"/>
              <a:ext cx="382" cy="518"/>
            </a:xfrm>
            <a:prstGeom prst="rtTriangle">
              <a:avLst/>
            </a:prstGeom>
            <a:noFill/>
            <a:ln w="19050">
              <a:solidFill>
                <a:srgbClr val="00FF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Line 15">
            <a:extLst>
              <a:ext uri="{FF2B5EF4-FFF2-40B4-BE49-F238E27FC236}">
                <a16:creationId xmlns:a16="http://schemas.microsoft.com/office/drawing/2014/main" id="{60E8D6C3-DFBF-455E-B3AA-6BA4762813C7}"/>
              </a:ext>
            </a:extLst>
          </p:cNvPr>
          <p:cNvSpPr>
            <a:spLocks noChangeShapeType="1"/>
          </p:cNvSpPr>
          <p:nvPr/>
        </p:nvSpPr>
        <p:spPr bwMode="auto">
          <a:xfrm rot="19260000">
            <a:off x="2362200" y="3375025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FB836274-2FE4-4465-A092-3E3DDD352FA9}"/>
              </a:ext>
            </a:extLst>
          </p:cNvPr>
          <p:cNvSpPr>
            <a:spLocks noChangeShapeType="1"/>
          </p:cNvSpPr>
          <p:nvPr/>
        </p:nvSpPr>
        <p:spPr bwMode="auto">
          <a:xfrm rot="19260000">
            <a:off x="4667250" y="3660775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17">
            <a:extLst>
              <a:ext uri="{FF2B5EF4-FFF2-40B4-BE49-F238E27FC236}">
                <a16:creationId xmlns:a16="http://schemas.microsoft.com/office/drawing/2014/main" id="{136ACB02-5F7C-402B-A177-C6D4AEF5B20F}"/>
              </a:ext>
            </a:extLst>
          </p:cNvPr>
          <p:cNvSpPr>
            <a:spLocks noChangeShapeType="1"/>
          </p:cNvSpPr>
          <p:nvPr/>
        </p:nvSpPr>
        <p:spPr bwMode="auto">
          <a:xfrm rot="420000">
            <a:off x="2613025" y="4251325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18">
            <a:extLst>
              <a:ext uri="{FF2B5EF4-FFF2-40B4-BE49-F238E27FC236}">
                <a16:creationId xmlns:a16="http://schemas.microsoft.com/office/drawing/2014/main" id="{534DC6D0-03D9-4714-8F9F-06833E77A2C6}"/>
              </a:ext>
            </a:extLst>
          </p:cNvPr>
          <p:cNvSpPr>
            <a:spLocks noChangeShapeType="1"/>
          </p:cNvSpPr>
          <p:nvPr/>
        </p:nvSpPr>
        <p:spPr bwMode="auto">
          <a:xfrm rot="420000">
            <a:off x="4413250" y="2794000"/>
            <a:ext cx="2330450" cy="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C627A97B-B0EC-4C0D-B5D5-409D0F15F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38" y="642918"/>
            <a:ext cx="7758114" cy="769441"/>
          </a:xfrm>
          <a:prstGeom prst="rect">
            <a:avLst/>
          </a:prstGeom>
          <a:solidFill>
            <a:srgbClr val="6666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VNI-Bru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hành</a:t>
            </a:r>
            <a:r>
              <a:rPr lang="en-US" b="1" dirty="0">
                <a:solidFill>
                  <a:schemeClr val="bg1"/>
                </a:solidFill>
              </a:rPr>
              <a:t> ABCD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thêm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điều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gì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về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đường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chéo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trở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thành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thoi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  <a:latin typeface="VNI-Brush" pitchFamily="2" charset="0"/>
            </a:endParaRPr>
          </a:p>
        </p:txBody>
      </p:sp>
      <p:sp>
        <p:nvSpPr>
          <p:cNvPr id="20" name="Rectangle 137">
            <a:extLst>
              <a:ext uri="{FF2B5EF4-FFF2-40B4-BE49-F238E27FC236}">
                <a16:creationId xmlns:a16="http://schemas.microsoft.com/office/drawing/2014/main" id="{8EF86E7C-D01B-4504-81A0-C185DAD30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765175"/>
            <a:ext cx="533400" cy="457200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36" descr="Cau hoi">
            <a:extLst>
              <a:ext uri="{FF2B5EF4-FFF2-40B4-BE49-F238E27FC236}">
                <a16:creationId xmlns:a16="http://schemas.microsoft.com/office/drawing/2014/main" id="{C3F365AF-C190-436C-847D-F8454524ED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>
            <a:extLst>
              <a:ext uri="{FF2B5EF4-FFF2-40B4-BE49-F238E27FC236}">
                <a16:creationId xmlns:a16="http://schemas.microsoft.com/office/drawing/2014/main" id="{F21D7581-8671-4249-ACD3-446B7BD20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6901" y="2450068"/>
            <a:ext cx="546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A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8746D8F6-0157-4652-BD09-70FF0F3F4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837" y="38862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D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0EA782C2-30B7-4B10-8FB7-A8818A0C8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399" y="2715757"/>
            <a:ext cx="1250173" cy="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B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D0E0EB62-6933-46B5-8042-842F0A03D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81487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C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8755F686-3302-498D-88C5-645A7DF00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5686" y="3550632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439223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2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2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2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2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2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2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2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980000">
                                      <p:cBhvr>
                                        <p:cTn id="7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7">
            <a:extLst>
              <a:ext uri="{FF2B5EF4-FFF2-40B4-BE49-F238E27FC236}">
                <a16:creationId xmlns:a16="http://schemas.microsoft.com/office/drawing/2014/main" id="{C627A97B-B0EC-4C0D-B5D5-409D0F15F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38" y="228600"/>
            <a:ext cx="7758114" cy="769441"/>
          </a:xfrm>
          <a:prstGeom prst="rect">
            <a:avLst/>
          </a:prstGeom>
          <a:solidFill>
            <a:srgbClr val="6666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VNI-Bru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hành</a:t>
            </a:r>
            <a:r>
              <a:rPr lang="en-US" b="1" dirty="0">
                <a:solidFill>
                  <a:schemeClr val="bg1"/>
                </a:solidFill>
              </a:rPr>
              <a:t> ABCD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thêm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đường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chéo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vuông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góc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nhau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trở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thành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thoi</a:t>
            </a:r>
            <a:r>
              <a:rPr lang="en-US" b="1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  <a:latin typeface="VNI-Brush" pitchFamily="2" charset="0"/>
            </a:endParaRPr>
          </a:p>
        </p:txBody>
      </p:sp>
      <p:pic>
        <p:nvPicPr>
          <p:cNvPr id="28" name="Picture 9">
            <a:extLst>
              <a:ext uri="{FF2B5EF4-FFF2-40B4-BE49-F238E27FC236}">
                <a16:creationId xmlns:a16="http://schemas.microsoft.com/office/drawing/2014/main" id="{B0E71B9A-A04A-4334-B773-D8C889272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894013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Line 10">
            <a:extLst>
              <a:ext uri="{FF2B5EF4-FFF2-40B4-BE49-F238E27FC236}">
                <a16:creationId xmlns:a16="http://schemas.microsoft.com/office/drawing/2014/main" id="{81B6CB1E-D387-4DA4-A018-04698EF58C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7913" y="2994025"/>
            <a:ext cx="22225" cy="434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Line 11">
            <a:extLst>
              <a:ext uri="{FF2B5EF4-FFF2-40B4-BE49-F238E27FC236}">
                <a16:creationId xmlns:a16="http://schemas.microsoft.com/office/drawing/2014/main" id="{7D958992-8E61-4D12-BD4D-6878730C35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732088" y="2995613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31" name="Picture 12">
            <a:extLst>
              <a:ext uri="{FF2B5EF4-FFF2-40B4-BE49-F238E27FC236}">
                <a16:creationId xmlns:a16="http://schemas.microsoft.com/office/drawing/2014/main" id="{05458835-E698-4AC4-AD29-A931E2203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5" y="1268413"/>
            <a:ext cx="46513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7">
            <a:extLst>
              <a:ext uri="{FF2B5EF4-FFF2-40B4-BE49-F238E27FC236}">
                <a16:creationId xmlns:a16="http://schemas.microsoft.com/office/drawing/2014/main" id="{6B9E7B71-11AD-4C16-8F95-B89FFEAAD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967038"/>
            <a:ext cx="32289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Line 18">
            <a:extLst>
              <a:ext uri="{FF2B5EF4-FFF2-40B4-BE49-F238E27FC236}">
                <a16:creationId xmlns:a16="http://schemas.microsoft.com/office/drawing/2014/main" id="{3CE489BA-D86F-4E4F-83B6-EAD7E66EE43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1484313"/>
            <a:ext cx="1439863" cy="172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" name="Line 19">
            <a:extLst>
              <a:ext uri="{FF2B5EF4-FFF2-40B4-BE49-F238E27FC236}">
                <a16:creationId xmlns:a16="http://schemas.microsoft.com/office/drawing/2014/main" id="{C081E254-0C01-4C4A-BC17-4E53B5F10C81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8488" y="1484313"/>
            <a:ext cx="1366837" cy="172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Line 20">
            <a:extLst>
              <a:ext uri="{FF2B5EF4-FFF2-40B4-BE49-F238E27FC236}">
                <a16:creationId xmlns:a16="http://schemas.microsoft.com/office/drawing/2014/main" id="{2A70DDFB-014A-4A34-A3CA-9E4C04A5E8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8488" y="3211513"/>
            <a:ext cx="1368425" cy="1728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" name="Line 21">
            <a:extLst>
              <a:ext uri="{FF2B5EF4-FFF2-40B4-BE49-F238E27FC236}">
                <a16:creationId xmlns:a16="http://schemas.microsoft.com/office/drawing/2014/main" id="{64CE6F87-B497-471D-890E-100838BFB2B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8625" y="3211513"/>
            <a:ext cx="1439863" cy="17287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" name="Text Box 22">
            <a:extLst>
              <a:ext uri="{FF2B5EF4-FFF2-40B4-BE49-F238E27FC236}">
                <a16:creationId xmlns:a16="http://schemas.microsoft.com/office/drawing/2014/main" id="{AC5F0801-E2D6-4152-8A74-36E67A438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67335"/>
            <a:ext cx="504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dirty="0">
                <a:latin typeface="VNI-Times" pitchFamily="2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2" name="Text Box 23">
            <a:extLst>
              <a:ext uri="{FF2B5EF4-FFF2-40B4-BE49-F238E27FC236}">
                <a16:creationId xmlns:a16="http://schemas.microsoft.com/office/drawing/2014/main" id="{306B0C0B-AC57-4EB2-9595-DD84F37EB0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52513"/>
            <a:ext cx="5254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VNI-Times" pitchFamily="2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3" name="Text Box 24">
            <a:extLst>
              <a:ext uri="{FF2B5EF4-FFF2-40B4-BE49-F238E27FC236}">
                <a16:creationId xmlns:a16="http://schemas.microsoft.com/office/drawing/2014/main" id="{D7EF8EAF-34A0-4716-A019-1DD15FA69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8025" y="2924175"/>
            <a:ext cx="504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dirty="0">
                <a:latin typeface="VNI-Times" pitchFamily="2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44" name="Text Box 25">
            <a:extLst>
              <a:ext uri="{FF2B5EF4-FFF2-40B4-BE49-F238E27FC236}">
                <a16:creationId xmlns:a16="http://schemas.microsoft.com/office/drawing/2014/main" id="{0F144B43-1518-45D4-A87A-FA4636A87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025" y="4926013"/>
            <a:ext cx="504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>
                <a:latin typeface="VNI-Times" pitchFamily="2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45" name="Line 26">
            <a:extLst>
              <a:ext uri="{FF2B5EF4-FFF2-40B4-BE49-F238E27FC236}">
                <a16:creationId xmlns:a16="http://schemas.microsoft.com/office/drawing/2014/main" id="{1E250FE0-2DF5-4686-8945-E3D7397B7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8488" y="2995613"/>
            <a:ext cx="288925" cy="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6" name="Line 27">
            <a:extLst>
              <a:ext uri="{FF2B5EF4-FFF2-40B4-BE49-F238E27FC236}">
                <a16:creationId xmlns:a16="http://schemas.microsoft.com/office/drawing/2014/main" id="{DF1DAAFF-567F-4925-BAB4-135467ED0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2157413" y="2995613"/>
            <a:ext cx="0" cy="215900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" name="Text Box 28">
            <a:extLst>
              <a:ext uri="{FF2B5EF4-FFF2-40B4-BE49-F238E27FC236}">
                <a16:creationId xmlns:a16="http://schemas.microsoft.com/office/drawing/2014/main" id="{9E0CC2B0-9989-415A-AEF0-1B3A694B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488" y="3140075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latin typeface="VNI-Times" pitchFamily="2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48" name="Text Box 2">
            <a:extLst>
              <a:ext uri="{FF2B5EF4-FFF2-40B4-BE49-F238E27FC236}">
                <a16:creationId xmlns:a16="http://schemas.microsoft.com/office/drawing/2014/main" id="{935ABF4D-F488-4366-8012-C56501766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5481935"/>
            <a:ext cx="5543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Vaäy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ABCD 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hình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thoi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(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ñònh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nghóa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9" name="Text Box 3">
            <a:extLst>
              <a:ext uri="{FF2B5EF4-FFF2-40B4-BE49-F238E27FC236}">
                <a16:creationId xmlns:a16="http://schemas.microsoft.com/office/drawing/2014/main" id="{F27272CD-9FC7-4629-A1B3-688A5F791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4110335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  <a:cs typeface="Arial" panose="020B0604020202020204" pitchFamily="34" charset="0"/>
              </a:rPr>
              <a:t>=&gt; </a:t>
            </a:r>
            <a:r>
              <a:rPr lang="en-US" altLang="vi-VN" sz="2400" b="1" dirty="0">
                <a:solidFill>
                  <a:srgbClr val="0000CC"/>
                </a:solidFill>
                <a:cs typeface="Arial" panose="020B0604020202020204" pitchFamily="34" charset="0"/>
              </a:rPr>
              <a:t>AB = BC</a:t>
            </a:r>
            <a:endParaRPr lang="en-US" altLang="vi-VN" sz="2400" b="1" dirty="0">
              <a:solidFill>
                <a:srgbClr val="0000CC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50" name="Text Box 4">
            <a:extLst>
              <a:ext uri="{FF2B5EF4-FFF2-40B4-BE49-F238E27FC236}">
                <a16:creationId xmlns:a16="http://schemas.microsoft.com/office/drawing/2014/main" id="{774EA561-6BA4-4699-9212-CCBED5A6C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207603"/>
            <a:ext cx="5614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=&gt; 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∆ABC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caân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taïi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B (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vì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coù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BO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vöøa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ñöôøng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cao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vöøa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ñöôøng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trung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tuyeán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)</a:t>
            </a:r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31C64768-433D-4A2F-9AE1-CDC66CABF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1" y="2743200"/>
            <a:ext cx="533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   </a:t>
            </a:r>
            <a:r>
              <a:rPr lang="en-US" altLang="vi-VN" sz="2400" b="1" dirty="0">
                <a:solidFill>
                  <a:srgbClr val="0000CC"/>
                </a:solidFill>
                <a:cs typeface="Arial" panose="020B0604020202020204" pitchFamily="34" charset="0"/>
              </a:rPr>
              <a:t>OA = OC  (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ABCD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laø</a:t>
            </a:r>
            <a:r>
              <a:rPr lang="en-US" altLang="vi-VN" sz="2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hình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bình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haønh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)</a:t>
            </a:r>
            <a:endParaRPr lang="en-US" altLang="vi-VN" sz="2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52" name="Text Box 6">
            <a:extLst>
              <a:ext uri="{FF2B5EF4-FFF2-40B4-BE49-F238E27FC236}">
                <a16:creationId xmlns:a16="http://schemas.microsoft.com/office/drawing/2014/main" id="{A07C55DF-3098-428B-9C74-2DC86C1E1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219200"/>
            <a:ext cx="2232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 u="sng" dirty="0" err="1">
                <a:cs typeface="Arial" panose="020B0604020202020204" pitchFamily="34" charset="0"/>
              </a:rPr>
              <a:t>Chøng</a:t>
            </a:r>
            <a:r>
              <a:rPr lang="en-US" altLang="vi-VN" sz="2400" b="1" u="sng" dirty="0">
                <a:cs typeface="Arial" panose="020B0604020202020204" pitchFamily="34" charset="0"/>
              </a:rPr>
              <a:t> </a:t>
            </a:r>
            <a:r>
              <a:rPr lang="en-US" altLang="vi-VN" sz="2400" b="1" u="sng" dirty="0" err="1">
                <a:cs typeface="Arial" panose="020B0604020202020204" pitchFamily="34" charset="0"/>
              </a:rPr>
              <a:t>minh</a:t>
            </a:r>
            <a:r>
              <a:rPr lang="en-US" altLang="vi-VN" sz="2400" b="1" u="sng" dirty="0">
                <a:cs typeface="Arial" panose="020B0604020202020204" pitchFamily="34" charset="0"/>
              </a:rPr>
              <a:t>:</a:t>
            </a:r>
            <a:r>
              <a:rPr lang="en-US" altLang="vi-VN" sz="2400" b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Rectangle 7">
            <a:extLst>
              <a:ext uri="{FF2B5EF4-FFF2-40B4-BE49-F238E27FC236}">
                <a16:creationId xmlns:a16="http://schemas.microsoft.com/office/drawing/2014/main" id="{8F3FF06D-2FD7-4519-BF65-62772FB92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7137" y="2209800"/>
            <a:ext cx="2006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BD </a:t>
            </a:r>
            <a:r>
              <a:rPr lang="en-US" altLang="vi-VN" sz="2400" b="1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 </a:t>
            </a:r>
            <a:r>
              <a:rPr lang="en-US" altLang="vi-VN" sz="2400" b="1" dirty="0">
                <a:solidFill>
                  <a:srgbClr val="FF0000"/>
                </a:solidFill>
                <a:cs typeface="Arial" panose="020B0604020202020204" pitchFamily="34" charset="0"/>
              </a:rPr>
              <a:t>AC ( g t )</a:t>
            </a:r>
            <a:r>
              <a:rPr lang="en-US" altLang="vi-VN" sz="24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54" name="Text Box 8">
            <a:extLst>
              <a:ext uri="{FF2B5EF4-FFF2-40B4-BE49-F238E27FC236}">
                <a16:creationId xmlns:a16="http://schemas.microsoft.com/office/drawing/2014/main" id="{C09034BC-9291-453A-9720-FAAF7B73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024735"/>
            <a:ext cx="403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=&gt; </a:t>
            </a:r>
            <a:r>
              <a:rPr lang="en-US" altLang="vi-VN" sz="2400"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AB = BC = CD = DA</a:t>
            </a:r>
          </a:p>
        </p:txBody>
      </p:sp>
      <p:sp>
        <p:nvSpPr>
          <p:cNvPr id="55" name="Text Box 29">
            <a:extLst>
              <a:ext uri="{FF2B5EF4-FFF2-40B4-BE49-F238E27FC236}">
                <a16:creationId xmlns:a16="http://schemas.microsoft.com/office/drawing/2014/main" id="{BB246B0E-D95C-422B-935D-C4B300CFC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1" y="4567535"/>
            <a:ext cx="56149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Maø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AB = CD; BC = AD </a:t>
            </a:r>
            <a:r>
              <a:rPr lang="en-US" altLang="vi-VN" sz="1600" b="1" dirty="0">
                <a:solidFill>
                  <a:srgbClr val="0000CC"/>
                </a:solidFill>
                <a:latin typeface="VNI-Times" pitchFamily="2" charset="0"/>
              </a:rPr>
              <a:t>(ABCD </a:t>
            </a:r>
            <a:r>
              <a:rPr lang="en-US" altLang="vi-VN" sz="1600" b="1" dirty="0" err="1">
                <a:solidFill>
                  <a:srgbClr val="0000CC"/>
                </a:solidFill>
                <a:latin typeface="VNI-Times" pitchFamily="2" charset="0"/>
              </a:rPr>
              <a:t>laø</a:t>
            </a:r>
            <a:r>
              <a:rPr lang="en-US" altLang="vi-VN" sz="1600" b="1" dirty="0">
                <a:solidFill>
                  <a:srgbClr val="0000CC"/>
                </a:solidFill>
                <a:latin typeface="VNI-Times" pitchFamily="2" charset="0"/>
              </a:rPr>
              <a:t> h. </a:t>
            </a:r>
            <a:r>
              <a:rPr lang="en-US" altLang="vi-VN" sz="1600" b="1" dirty="0" err="1">
                <a:solidFill>
                  <a:srgbClr val="0000CC"/>
                </a:solidFill>
                <a:latin typeface="VNI-Times" pitchFamily="2" charset="0"/>
              </a:rPr>
              <a:t>bình</a:t>
            </a:r>
            <a:r>
              <a:rPr lang="en-US" altLang="vi-VN" sz="1600" b="1" dirty="0">
                <a:solidFill>
                  <a:srgbClr val="0000CC"/>
                </a:solidFill>
                <a:latin typeface="VNI-Times" pitchFamily="2" charset="0"/>
              </a:rPr>
              <a:t> </a:t>
            </a:r>
            <a:r>
              <a:rPr lang="en-US" altLang="vi-VN" sz="1600" b="1" dirty="0" err="1">
                <a:solidFill>
                  <a:srgbClr val="0000CC"/>
                </a:solidFill>
                <a:latin typeface="VNI-Times" pitchFamily="2" charset="0"/>
              </a:rPr>
              <a:t>haønh</a:t>
            </a:r>
            <a:r>
              <a:rPr lang="en-US" altLang="vi-VN" sz="1600" b="1" dirty="0">
                <a:solidFill>
                  <a:srgbClr val="0000CC"/>
                </a:solidFill>
                <a:latin typeface="VNI-Times" pitchFamily="2" charset="0"/>
              </a:rPr>
              <a:t>)</a:t>
            </a:r>
          </a:p>
        </p:txBody>
      </p:sp>
      <p:sp>
        <p:nvSpPr>
          <p:cNvPr id="56" name="AutoShape 31">
            <a:extLst>
              <a:ext uri="{FF2B5EF4-FFF2-40B4-BE49-F238E27FC236}">
                <a16:creationId xmlns:a16="http://schemas.microsoft.com/office/drawing/2014/main" id="{0A217481-E9C7-4502-BCCA-ED5C6D90396B}"/>
              </a:ext>
            </a:extLst>
          </p:cNvPr>
          <p:cNvSpPr>
            <a:spLocks/>
          </p:cNvSpPr>
          <p:nvPr/>
        </p:nvSpPr>
        <p:spPr bwMode="auto">
          <a:xfrm>
            <a:off x="4191000" y="2400300"/>
            <a:ext cx="73025" cy="647700"/>
          </a:xfrm>
          <a:prstGeom prst="leftBrace">
            <a:avLst>
              <a:gd name="adj1" fmla="val 73913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endParaRPr lang="vi-VN" altLang="vi-VN" sz="2400"/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9038C10C-5F94-4DAC-B7F9-8DC1CB0A2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1" y="1671935"/>
            <a:ext cx="5338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Xeùt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vi-VN" sz="2400" b="1" dirty="0">
                <a:solidFill>
                  <a:srgbClr val="0000CC"/>
                </a:solidFill>
                <a:cs typeface="Arial" panose="020B0604020202020204" pitchFamily="34" charset="0"/>
              </a:rPr>
              <a:t>∆ABC  </a:t>
            </a:r>
            <a:r>
              <a:rPr lang="en-US" altLang="vi-VN" sz="24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coù</a:t>
            </a:r>
            <a:r>
              <a:rPr lang="en-US" altLang="vi-VN" sz="24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:</a:t>
            </a:r>
            <a:endParaRPr lang="en-US" altLang="vi-VN" sz="24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B3DC472-7133-4848-B82B-D5ED12FF4122}"/>
              </a:ext>
            </a:extLst>
          </p:cNvPr>
          <p:cNvCxnSpPr/>
          <p:nvPr/>
        </p:nvCxnSpPr>
        <p:spPr bwMode="auto">
          <a:xfrm>
            <a:off x="3752850" y="2667000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E59F87-91E6-4F93-A0AD-935CE46D9F7A}"/>
              </a:ext>
            </a:extLst>
          </p:cNvPr>
          <p:cNvCxnSpPr>
            <a:cxnSpLocks/>
          </p:cNvCxnSpPr>
          <p:nvPr/>
        </p:nvCxnSpPr>
        <p:spPr bwMode="auto">
          <a:xfrm>
            <a:off x="3733800" y="1219200"/>
            <a:ext cx="0" cy="4876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94116A5-2115-4683-84DC-60519059BF76}"/>
              </a:ext>
            </a:extLst>
          </p:cNvPr>
          <p:cNvGrpSpPr/>
          <p:nvPr/>
        </p:nvGrpSpPr>
        <p:grpSpPr>
          <a:xfrm rot="19642377">
            <a:off x="1113988" y="2097411"/>
            <a:ext cx="96128" cy="344487"/>
            <a:chOff x="762000" y="1484313"/>
            <a:chExt cx="96128" cy="344487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8ABA4CB-22D0-4801-B531-0D717347B523}"/>
                </a:ext>
              </a:extLst>
            </p:cNvPr>
            <p:cNvCxnSpPr/>
            <p:nvPr/>
          </p:nvCxnSpPr>
          <p:spPr bwMode="auto">
            <a:xfrm>
              <a:off x="762000" y="1484313"/>
              <a:ext cx="0" cy="3444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6516486-FBC3-4D33-B97F-870FA761CCE8}"/>
                </a:ext>
              </a:extLst>
            </p:cNvPr>
            <p:cNvCxnSpPr/>
            <p:nvPr/>
          </p:nvCxnSpPr>
          <p:spPr bwMode="auto">
            <a:xfrm>
              <a:off x="858128" y="1484313"/>
              <a:ext cx="0" cy="3444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CFF645A-81FA-4008-B91D-5C1850F3D7EE}"/>
              </a:ext>
            </a:extLst>
          </p:cNvPr>
          <p:cNvGrpSpPr/>
          <p:nvPr/>
        </p:nvGrpSpPr>
        <p:grpSpPr>
          <a:xfrm rot="1490733">
            <a:off x="2463049" y="2143832"/>
            <a:ext cx="96128" cy="344487"/>
            <a:chOff x="762000" y="1484313"/>
            <a:chExt cx="96128" cy="34448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8A6EA92-8093-4BE3-AC2F-5C6AA5B88559}"/>
                </a:ext>
              </a:extLst>
            </p:cNvPr>
            <p:cNvCxnSpPr/>
            <p:nvPr/>
          </p:nvCxnSpPr>
          <p:spPr bwMode="auto">
            <a:xfrm>
              <a:off x="762000" y="1484313"/>
              <a:ext cx="0" cy="3444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5F8A29C9-FB89-4C63-B61B-3D3CB9C8D8CB}"/>
                </a:ext>
              </a:extLst>
            </p:cNvPr>
            <p:cNvCxnSpPr/>
            <p:nvPr/>
          </p:nvCxnSpPr>
          <p:spPr bwMode="auto">
            <a:xfrm>
              <a:off x="858128" y="1484313"/>
              <a:ext cx="0" cy="3444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4A72303-0A47-438C-A7AC-165A65B22DED}"/>
              </a:ext>
            </a:extLst>
          </p:cNvPr>
          <p:cNvGrpSpPr/>
          <p:nvPr/>
        </p:nvGrpSpPr>
        <p:grpSpPr>
          <a:xfrm rot="2246799">
            <a:off x="1082211" y="3835395"/>
            <a:ext cx="96128" cy="344487"/>
            <a:chOff x="762000" y="1484313"/>
            <a:chExt cx="96128" cy="344487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BE26FB3-6B29-4F44-9058-6B79072EB66B}"/>
                </a:ext>
              </a:extLst>
            </p:cNvPr>
            <p:cNvCxnSpPr/>
            <p:nvPr/>
          </p:nvCxnSpPr>
          <p:spPr bwMode="auto">
            <a:xfrm>
              <a:off x="762000" y="1484313"/>
              <a:ext cx="0" cy="3444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CCEE720-9DE0-49FB-B3E4-633AEF677500}"/>
                </a:ext>
              </a:extLst>
            </p:cNvPr>
            <p:cNvCxnSpPr/>
            <p:nvPr/>
          </p:nvCxnSpPr>
          <p:spPr bwMode="auto">
            <a:xfrm>
              <a:off x="858128" y="1484313"/>
              <a:ext cx="0" cy="3444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33A7EA1-85AA-4FF7-9DB5-F76580531C42}"/>
              </a:ext>
            </a:extLst>
          </p:cNvPr>
          <p:cNvGrpSpPr/>
          <p:nvPr/>
        </p:nvGrpSpPr>
        <p:grpSpPr>
          <a:xfrm rot="19642377">
            <a:off x="2523692" y="3840401"/>
            <a:ext cx="96128" cy="344487"/>
            <a:chOff x="762000" y="1484313"/>
            <a:chExt cx="96128" cy="344487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B41217-43AE-4DBC-8055-265287DC9F23}"/>
                </a:ext>
              </a:extLst>
            </p:cNvPr>
            <p:cNvCxnSpPr/>
            <p:nvPr/>
          </p:nvCxnSpPr>
          <p:spPr bwMode="auto">
            <a:xfrm>
              <a:off x="762000" y="1484313"/>
              <a:ext cx="0" cy="3444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9CD00E6-D50E-432C-91A9-BD6B9822DD05}"/>
                </a:ext>
              </a:extLst>
            </p:cNvPr>
            <p:cNvCxnSpPr/>
            <p:nvPr/>
          </p:nvCxnSpPr>
          <p:spPr bwMode="auto">
            <a:xfrm>
              <a:off x="858128" y="1484313"/>
              <a:ext cx="0" cy="34448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23669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BC35BA0-728D-4211-90A7-6C13C3D1C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3.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nhận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1EDB4A86-5E42-45FF-A355-67F5D9E1710B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892300"/>
            <a:ext cx="1828800" cy="914400"/>
            <a:chOff x="1104" y="1584"/>
            <a:chExt cx="1152" cy="576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EB085659-82A3-4C50-96BF-AA9E3C2A8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77 h 672"/>
                <a:gd name="T2" fmla="*/ 406 w 1248"/>
                <a:gd name="T3" fmla="*/ 77 h 672"/>
                <a:gd name="T4" fmla="*/ 328 w 1248"/>
                <a:gd name="T5" fmla="*/ 22 h 672"/>
                <a:gd name="T6" fmla="*/ 94 w 1248"/>
                <a:gd name="T7" fmla="*/ 0 h 672"/>
                <a:gd name="T8" fmla="*/ 0 w 1248"/>
                <a:gd name="T9" fmla="*/ 7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20B9DABB-C1D3-4A93-B80F-6ACC35F6E2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Tứ giác</a:t>
              </a: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AD4E2F27-BF4C-4D60-A7EF-A31EB19BE03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873500"/>
            <a:ext cx="2438400" cy="1066800"/>
            <a:chOff x="960" y="2832"/>
            <a:chExt cx="1536" cy="672"/>
          </a:xfrm>
        </p:grpSpPr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0AC23080-3473-42AF-8BC3-8AC1C1F79A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37229A25-766E-4F35-970A-0F3032206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bình</a:t>
              </a:r>
            </a:p>
            <a:p>
              <a:pPr eaLnBrk="1" hangingPunct="1"/>
              <a:r>
                <a:rPr lang="en-US" altLang="vi-VN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hành</a:t>
              </a: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5B535DEC-AE20-4061-8FC8-F6BEE1E2A437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959100"/>
            <a:ext cx="2514600" cy="1143000"/>
            <a:chOff x="3504" y="2016"/>
            <a:chExt cx="1584" cy="720"/>
          </a:xfrm>
        </p:grpSpPr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94CA40D5-FC17-488B-A754-62FB81DAE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B24A54BE-AD43-44A7-80A1-C636B105A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thoi</a:t>
              </a:r>
            </a:p>
          </p:txBody>
        </p:sp>
      </p:grpSp>
      <p:cxnSp>
        <p:nvCxnSpPr>
          <p:cNvPr id="14" name="AutoShape 16">
            <a:extLst>
              <a:ext uri="{FF2B5EF4-FFF2-40B4-BE49-F238E27FC236}">
                <a16:creationId xmlns:a16="http://schemas.microsoft.com/office/drawing/2014/main" id="{2044CAE0-2C58-4CE3-9CA7-C1656AAEC0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2663" y="21542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Box 17">
            <a:extLst>
              <a:ext uri="{FF2B5EF4-FFF2-40B4-BE49-F238E27FC236}">
                <a16:creationId xmlns:a16="http://schemas.microsoft.com/office/drawing/2014/main" id="{1840921E-A0A5-4CD3-A163-51678BC3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752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4 cạnh bằng nhau</a:t>
            </a:r>
          </a:p>
        </p:txBody>
      </p:sp>
      <p:cxnSp>
        <p:nvCxnSpPr>
          <p:cNvPr id="16" name="AutoShape 18">
            <a:extLst>
              <a:ext uri="{FF2B5EF4-FFF2-40B4-BE49-F238E27FC236}">
                <a16:creationId xmlns:a16="http://schemas.microsoft.com/office/drawing/2014/main" id="{5C165662-0290-4B2F-8462-9CB9969E14BA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3815556" y="17454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19">
            <a:extLst>
              <a:ext uri="{FF2B5EF4-FFF2-40B4-BE49-F238E27FC236}">
                <a16:creationId xmlns:a16="http://schemas.microsoft.com/office/drawing/2014/main" id="{0255D727-3A89-4597-B3A6-00B8B71E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1115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2 cạnh kề bằng nhau</a:t>
            </a:r>
          </a:p>
        </p:txBody>
      </p:sp>
      <p:cxnSp>
        <p:nvCxnSpPr>
          <p:cNvPr id="18" name="AutoShape 20">
            <a:extLst>
              <a:ext uri="{FF2B5EF4-FFF2-40B4-BE49-F238E27FC236}">
                <a16:creationId xmlns:a16="http://schemas.microsoft.com/office/drawing/2014/main" id="{52D14BC9-AE33-45FB-B91C-930DF7CBFAEA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4600" y="4116388"/>
            <a:ext cx="4686300" cy="33655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21">
            <a:extLst>
              <a:ext uri="{FF2B5EF4-FFF2-40B4-BE49-F238E27FC236}">
                <a16:creationId xmlns:a16="http://schemas.microsoft.com/office/drawing/2014/main" id="{C545B53F-1985-4AF6-9B9D-8FC1AB08F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0259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vi-VN" sz="24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altLang="vi-VN" sz="24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altLang="vi-VN" sz="24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chéo</a:t>
            </a:r>
            <a:r>
              <a:rPr lang="en-US" altLang="vi-VN" sz="24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en-US" altLang="vi-VN" sz="24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altLang="vi-VN" sz="24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altLang="vi-VN" sz="2400" dirty="0">
              <a:solidFill>
                <a:srgbClr val="80008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87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000FF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2">
            <a:extLst>
              <a:ext uri="{FF2B5EF4-FFF2-40B4-BE49-F238E27FC236}">
                <a16:creationId xmlns:a16="http://schemas.microsoft.com/office/drawing/2014/main" id="{48347BBF-90F0-42F2-A217-259B33233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420223"/>
            <a:ext cx="4876800" cy="182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Xét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tứ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giác</a:t>
            </a:r>
            <a:r>
              <a:rPr lang="en-US" altLang="vi-VN" sz="2400" b="1" dirty="0">
                <a:latin typeface="Times New Roman" panose="02020603050405020304" pitchFamily="18" charset="0"/>
              </a:rPr>
              <a:t> ABCD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  AB=DC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</a:rPr>
              <a:t>  AD = BC (c/m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vi-VN" sz="2400" b="1" dirty="0">
                <a:latin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 typeface="Symbol" panose="05050102010706020507" pitchFamily="18" charset="2"/>
              <a:buChar char="Þ"/>
            </a:pPr>
            <a:r>
              <a:rPr lang="en-US" altLang="vi-VN" sz="2400" b="1" dirty="0" err="1">
                <a:latin typeface="Times New Roman" panose="02020603050405020304" pitchFamily="18" charset="0"/>
              </a:rPr>
              <a:t>Tứ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giác</a:t>
            </a:r>
            <a:r>
              <a:rPr lang="en-US" altLang="vi-VN" sz="2400" b="1" dirty="0">
                <a:latin typeface="Times New Roman" panose="02020603050405020304" pitchFamily="18" charset="0"/>
              </a:rPr>
              <a:t> ABCD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bình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hành</a:t>
            </a:r>
            <a:endParaRPr lang="en-US" altLang="vi-VN" sz="2400" b="1" dirty="0">
              <a:latin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3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(</a:t>
            </a:r>
            <a:r>
              <a:rPr lang="en-US" altLang="vi-VN" sz="23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vi-VN" sz="23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vi-VN" sz="23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vi-VN" sz="23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23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3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vi-VN" sz="23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300" b="1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3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4" name="Text Box 4">
            <a:extLst>
              <a:ext uri="{FF2B5EF4-FFF2-40B4-BE49-F238E27FC236}">
                <a16:creationId xmlns:a16="http://schemas.microsoft.com/office/drawing/2014/main" id="{E4A03BAE-2994-4F80-8B4E-257CD8AEC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7" y="556514"/>
            <a:ext cx="8894763" cy="233908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</a:rPr>
              <a:t>          </a:t>
            </a:r>
            <a:r>
              <a:rPr lang="en-US" altLang="vi-VN" sz="2000" b="1" i="1" dirty="0" err="1">
                <a:latin typeface="Times New Roman" panose="02020603050405020304" pitchFamily="18" charset="0"/>
              </a:rPr>
              <a:t>Bài</a:t>
            </a:r>
            <a:r>
              <a:rPr lang="en-US" altLang="vi-VN" sz="2000" b="1" i="1" dirty="0">
                <a:latin typeface="Times New Roman" panose="02020603050405020304" pitchFamily="18" charset="0"/>
              </a:rPr>
              <a:t> </a:t>
            </a:r>
            <a:r>
              <a:rPr lang="en-US" altLang="vi-VN" sz="2000" b="1" i="1" dirty="0" err="1">
                <a:latin typeface="Times New Roman" panose="02020603050405020304" pitchFamily="18" charset="0"/>
              </a:rPr>
              <a:t>tập</a:t>
            </a:r>
            <a:r>
              <a:rPr lang="en-US" altLang="vi-VN" sz="2000" b="1" i="1" dirty="0">
                <a:latin typeface="Times New Roman" panose="02020603050405020304" pitchFamily="18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latin typeface="Times New Roman" panose="02020603050405020304" pitchFamily="18" charset="0"/>
              </a:rPr>
              <a:t>         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Cho 2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C.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-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2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tâm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kính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R (R &gt;      AC )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	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D.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- 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AB, BC, CD, DA.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Chứng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minh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tứ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giác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ABCD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5" name="WordArt 6">
            <a:extLst>
              <a:ext uri="{FF2B5EF4-FFF2-40B4-BE49-F238E27FC236}">
                <a16:creationId xmlns:a16="http://schemas.microsoft.com/office/drawing/2014/main" id="{7CFD2FC0-19A5-4A1B-8B62-7BCB066D20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400" y="0"/>
            <a:ext cx="1878013" cy="363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u="sng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graphicFrame>
        <p:nvGraphicFramePr>
          <p:cNvPr id="36" name="Object 7">
            <a:extLst>
              <a:ext uri="{FF2B5EF4-FFF2-40B4-BE49-F238E27FC236}">
                <a16:creationId xmlns:a16="http://schemas.microsoft.com/office/drawing/2014/main" id="{9B68CDEC-D028-4912-A9BD-0E2245CE4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002556"/>
              </p:ext>
            </p:extLst>
          </p:nvPr>
        </p:nvGraphicFramePr>
        <p:xfrm>
          <a:off x="6324601" y="1106656"/>
          <a:ext cx="40248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2" name="Equation" r:id="rId3" imgW="152334" imgH="431613" progId="Equation.DSMT4">
                  <p:embed/>
                </p:oleObj>
              </mc:Choice>
              <mc:Fallback>
                <p:oleObj name="Equation" r:id="rId3" imgW="152334" imgH="431613" progId="Equation.DSMT4">
                  <p:embed/>
                  <p:pic>
                    <p:nvPicPr>
                      <p:cNvPr id="6149" name="Object 7">
                        <a:extLst>
                          <a:ext uri="{FF2B5EF4-FFF2-40B4-BE49-F238E27FC236}">
                            <a16:creationId xmlns:a16="http://schemas.microsoft.com/office/drawing/2014/main" id="{1852397E-4613-478C-B613-A46F5DE290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1" y="1106656"/>
                        <a:ext cx="40248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9">
            <a:extLst>
              <a:ext uri="{FF2B5EF4-FFF2-40B4-BE49-F238E27FC236}">
                <a16:creationId xmlns:a16="http://schemas.microsoft.com/office/drawing/2014/main" id="{954E4A5A-68F5-4263-9534-52AE457AE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212" y="3124200"/>
            <a:ext cx="863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 </a:t>
            </a:r>
            <a:endParaRPr lang="en-US" altLang="vi-VN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10">
            <a:extLst>
              <a:ext uri="{FF2B5EF4-FFF2-40B4-BE49-F238E27FC236}">
                <a16:creationId xmlns:a16="http://schemas.microsoft.com/office/drawing/2014/main" id="{4E2078E0-B6F2-4F91-AD75-5F1CADE2C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588" y="429260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39" name="Text Box 11">
            <a:extLst>
              <a:ext uri="{FF2B5EF4-FFF2-40B4-BE49-F238E27FC236}">
                <a16:creationId xmlns:a16="http://schemas.microsoft.com/office/drawing/2014/main" id="{72B5E09B-9737-4B60-8DE4-050C7A7B9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2" y="5319713"/>
            <a:ext cx="457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40" name="Text Box 12">
            <a:extLst>
              <a:ext uri="{FF2B5EF4-FFF2-40B4-BE49-F238E27FC236}">
                <a16:creationId xmlns:a16="http://schemas.microsoft.com/office/drawing/2014/main" id="{50ED5F46-19BC-4F43-A616-6D11D9CEC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612" y="429260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41" name="Arc 13">
            <a:extLst>
              <a:ext uri="{FF2B5EF4-FFF2-40B4-BE49-F238E27FC236}">
                <a16:creationId xmlns:a16="http://schemas.microsoft.com/office/drawing/2014/main" id="{03B7AAA1-89A9-49F7-B506-8B91EB7C2EA9}"/>
              </a:ext>
            </a:extLst>
          </p:cNvPr>
          <p:cNvSpPr>
            <a:spLocks/>
          </p:cNvSpPr>
          <p:nvPr/>
        </p:nvSpPr>
        <p:spPr bwMode="auto">
          <a:xfrm>
            <a:off x="315912" y="3244850"/>
            <a:ext cx="2127250" cy="2700338"/>
          </a:xfrm>
          <a:custGeom>
            <a:avLst/>
            <a:gdLst>
              <a:gd name="T0" fmla="*/ 2147483646 w 21600"/>
              <a:gd name="T1" fmla="*/ 0 h 27274"/>
              <a:gd name="T2" fmla="*/ 2147483646 w 21600"/>
              <a:gd name="T3" fmla="*/ 2147483646 h 27274"/>
              <a:gd name="T4" fmla="*/ 0 w 21600"/>
              <a:gd name="T5" fmla="*/ 2147483646 h 27274"/>
              <a:gd name="T6" fmla="*/ 0 60000 65536"/>
              <a:gd name="T7" fmla="*/ 0 60000 65536"/>
              <a:gd name="T8" fmla="*/ 0 60000 65536"/>
              <a:gd name="T9" fmla="*/ 0 w 21600"/>
              <a:gd name="T10" fmla="*/ 0 h 27274"/>
              <a:gd name="T11" fmla="*/ 21600 w 21600"/>
              <a:gd name="T12" fmla="*/ 27274 h 27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274" fill="none" extrusionOk="0">
                <a:moveTo>
                  <a:pt x="16810" y="-1"/>
                </a:moveTo>
                <a:cubicBezTo>
                  <a:pt x="19909" y="3841"/>
                  <a:pt x="21600" y="8628"/>
                  <a:pt x="21600" y="13564"/>
                </a:cubicBezTo>
                <a:cubicBezTo>
                  <a:pt x="21600" y="18564"/>
                  <a:pt x="19865" y="23410"/>
                  <a:pt x="16691" y="27274"/>
                </a:cubicBezTo>
              </a:path>
              <a:path w="21600" h="27274" stroke="0" extrusionOk="0">
                <a:moveTo>
                  <a:pt x="16810" y="-1"/>
                </a:moveTo>
                <a:cubicBezTo>
                  <a:pt x="19909" y="3841"/>
                  <a:pt x="21600" y="8628"/>
                  <a:pt x="21600" y="13564"/>
                </a:cubicBezTo>
                <a:cubicBezTo>
                  <a:pt x="21600" y="18564"/>
                  <a:pt x="19865" y="23410"/>
                  <a:pt x="16691" y="27274"/>
                </a:cubicBezTo>
                <a:lnTo>
                  <a:pt x="0" y="13564"/>
                </a:lnTo>
                <a:lnTo>
                  <a:pt x="16810" y="-1"/>
                </a:lnTo>
                <a:close/>
              </a:path>
            </a:pathLst>
          </a:custGeom>
          <a:noFill/>
          <a:ln w="19050">
            <a:solidFill>
              <a:srgbClr val="3333FF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2" name="Arc 14">
            <a:extLst>
              <a:ext uri="{FF2B5EF4-FFF2-40B4-BE49-F238E27FC236}">
                <a16:creationId xmlns:a16="http://schemas.microsoft.com/office/drawing/2014/main" id="{BC1F1C78-D479-4F5D-8502-C33DD50C1D3D}"/>
              </a:ext>
            </a:extLst>
          </p:cNvPr>
          <p:cNvSpPr>
            <a:spLocks/>
          </p:cNvSpPr>
          <p:nvPr/>
        </p:nvSpPr>
        <p:spPr bwMode="auto">
          <a:xfrm flipH="1">
            <a:off x="1833562" y="3248025"/>
            <a:ext cx="2125663" cy="2740025"/>
          </a:xfrm>
          <a:custGeom>
            <a:avLst/>
            <a:gdLst>
              <a:gd name="T0" fmla="*/ 2147483646 w 21600"/>
              <a:gd name="T1" fmla="*/ 0 h 27274"/>
              <a:gd name="T2" fmla="*/ 2147483646 w 21600"/>
              <a:gd name="T3" fmla="*/ 2147483646 h 27274"/>
              <a:gd name="T4" fmla="*/ 0 w 21600"/>
              <a:gd name="T5" fmla="*/ 2147483646 h 27274"/>
              <a:gd name="T6" fmla="*/ 0 60000 65536"/>
              <a:gd name="T7" fmla="*/ 0 60000 65536"/>
              <a:gd name="T8" fmla="*/ 0 60000 65536"/>
              <a:gd name="T9" fmla="*/ 0 w 21600"/>
              <a:gd name="T10" fmla="*/ 0 h 27274"/>
              <a:gd name="T11" fmla="*/ 21600 w 21600"/>
              <a:gd name="T12" fmla="*/ 27274 h 272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7274" fill="none" extrusionOk="0">
                <a:moveTo>
                  <a:pt x="16810" y="-1"/>
                </a:moveTo>
                <a:cubicBezTo>
                  <a:pt x="19909" y="3841"/>
                  <a:pt x="21600" y="8628"/>
                  <a:pt x="21600" y="13564"/>
                </a:cubicBezTo>
                <a:cubicBezTo>
                  <a:pt x="21600" y="18564"/>
                  <a:pt x="19865" y="23410"/>
                  <a:pt x="16691" y="27274"/>
                </a:cubicBezTo>
              </a:path>
              <a:path w="21600" h="27274" stroke="0" extrusionOk="0">
                <a:moveTo>
                  <a:pt x="16810" y="-1"/>
                </a:moveTo>
                <a:cubicBezTo>
                  <a:pt x="19909" y="3841"/>
                  <a:pt x="21600" y="8628"/>
                  <a:pt x="21600" y="13564"/>
                </a:cubicBezTo>
                <a:cubicBezTo>
                  <a:pt x="21600" y="18564"/>
                  <a:pt x="19865" y="23410"/>
                  <a:pt x="16691" y="27274"/>
                </a:cubicBezTo>
                <a:lnTo>
                  <a:pt x="0" y="13564"/>
                </a:lnTo>
                <a:lnTo>
                  <a:pt x="16810" y="-1"/>
                </a:lnTo>
                <a:close/>
              </a:path>
            </a:pathLst>
          </a:custGeom>
          <a:noFill/>
          <a:ln w="28575">
            <a:solidFill>
              <a:srgbClr val="3333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3" name="Text Box 22">
            <a:extLst>
              <a:ext uri="{FF2B5EF4-FFF2-40B4-BE49-F238E27FC236}">
                <a16:creationId xmlns:a16="http://schemas.microsoft.com/office/drawing/2014/main" id="{29A6F28C-84B3-49FB-BEBE-CC693B627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" y="3606800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44" name="AutoShape 8">
            <a:extLst>
              <a:ext uri="{FF2B5EF4-FFF2-40B4-BE49-F238E27FC236}">
                <a16:creationId xmlns:a16="http://schemas.microsoft.com/office/drawing/2014/main" id="{05FF6C03-FCF0-4375-BCB2-5F8FA7B90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562" y="3489325"/>
            <a:ext cx="3657600" cy="2251075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grpSp>
        <p:nvGrpSpPr>
          <p:cNvPr id="45" name="Group 15">
            <a:extLst>
              <a:ext uri="{FF2B5EF4-FFF2-40B4-BE49-F238E27FC236}">
                <a16:creationId xmlns:a16="http://schemas.microsoft.com/office/drawing/2014/main" id="{81B04617-6EB8-421A-A72F-3622C844A609}"/>
              </a:ext>
            </a:extLst>
          </p:cNvPr>
          <p:cNvGrpSpPr>
            <a:grpSpLocks/>
          </p:cNvGrpSpPr>
          <p:nvPr/>
        </p:nvGrpSpPr>
        <p:grpSpPr bwMode="auto">
          <a:xfrm>
            <a:off x="1223962" y="3911600"/>
            <a:ext cx="1905000" cy="1295400"/>
            <a:chOff x="2046" y="1967"/>
            <a:chExt cx="1200" cy="816"/>
          </a:xfrm>
        </p:grpSpPr>
        <p:sp>
          <p:nvSpPr>
            <p:cNvPr id="46" name="Line 16">
              <a:extLst>
                <a:ext uri="{FF2B5EF4-FFF2-40B4-BE49-F238E27FC236}">
                  <a16:creationId xmlns:a16="http://schemas.microsoft.com/office/drawing/2014/main" id="{DF65A303-AA12-40DC-BC94-D4F7FEC805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2" y="1967"/>
              <a:ext cx="48" cy="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7" name="Line 17">
              <a:extLst>
                <a:ext uri="{FF2B5EF4-FFF2-40B4-BE49-F238E27FC236}">
                  <a16:creationId xmlns:a16="http://schemas.microsoft.com/office/drawing/2014/main" id="{09BE04E9-5D5C-441B-BB5B-45E1A9D8D88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174" y="2711"/>
              <a:ext cx="96" cy="4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631BA0CC-DAA6-4CD8-AF35-0B610E1233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6" y="2687"/>
              <a:ext cx="48" cy="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9" name="Line 19">
              <a:extLst>
                <a:ext uri="{FF2B5EF4-FFF2-40B4-BE49-F238E27FC236}">
                  <a16:creationId xmlns:a16="http://schemas.microsoft.com/office/drawing/2014/main" id="{C5591B0E-B699-4CDD-BC86-FA8D18DB8B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022" y="2039"/>
              <a:ext cx="96" cy="4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0" name="Text Box 9">
            <a:extLst>
              <a:ext uri="{FF2B5EF4-FFF2-40B4-BE49-F238E27FC236}">
                <a16:creationId xmlns:a16="http://schemas.microsoft.com/office/drawing/2014/main" id="{D8A84AAE-2CD8-48F8-93FB-2E56CE256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2" y="3168650"/>
            <a:ext cx="685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 Box 22">
            <a:extLst>
              <a:ext uri="{FF2B5EF4-FFF2-40B4-BE49-F238E27FC236}">
                <a16:creationId xmlns:a16="http://schemas.microsoft.com/office/drawing/2014/main" id="{80C79754-9FF9-4777-83BE-48E7542B7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2" y="5307806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52" name="Text Box 22">
            <a:extLst>
              <a:ext uri="{FF2B5EF4-FFF2-40B4-BE49-F238E27FC236}">
                <a16:creationId xmlns:a16="http://schemas.microsoft.com/office/drawing/2014/main" id="{CB601BDE-EBAE-4D24-91B5-476DDA867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8462" y="5307806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54" name="Text Box 22">
            <a:extLst>
              <a:ext uri="{FF2B5EF4-FFF2-40B4-BE49-F238E27FC236}">
                <a16:creationId xmlns:a16="http://schemas.microsoft.com/office/drawing/2014/main" id="{91DEAC6A-5658-41EC-B18A-7C368627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5534" y="3657600"/>
            <a:ext cx="757656" cy="36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dirty="0">
                <a:solidFill>
                  <a:srgbClr val="0000FF"/>
                </a:solidFill>
                <a:latin typeface="Times New Roman" panose="02020603050405020304" pitchFamily="18" charset="0"/>
              </a:rPr>
              <a:t>R</a:t>
            </a: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BDB7275A-A1CA-403B-A434-EAD1F15B8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3399286"/>
            <a:ext cx="4876800" cy="867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BÀI LÀM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Ta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</a:rPr>
              <a:t>: AB = BC = CD = DA (= R)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9F6EE4-B362-4E96-A300-95ACE398D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858000"/>
            <a:ext cx="2435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4000" b="0" dirty="0" err="1">
                <a:solidFill>
                  <a:srgbClr val="FF0066"/>
                </a:solidFill>
                <a:latin typeface="VNI-Juni" pitchFamily="2" charset="0"/>
              </a:rPr>
              <a:t>Hình</a:t>
            </a:r>
            <a:r>
              <a:rPr lang="en-US" altLang="vi-VN" sz="4000" b="0" dirty="0">
                <a:solidFill>
                  <a:srgbClr val="FF0066"/>
                </a:solidFill>
                <a:latin typeface="VNI-Juni" pitchFamily="2" charset="0"/>
              </a:rPr>
              <a:t> </a:t>
            </a:r>
            <a:r>
              <a:rPr lang="en-US" altLang="vi-VN" sz="4000" b="0" dirty="0" err="1">
                <a:solidFill>
                  <a:srgbClr val="FF0066"/>
                </a:solidFill>
                <a:latin typeface="VNI-Juni" pitchFamily="2" charset="0"/>
              </a:rPr>
              <a:t>thoi</a:t>
            </a:r>
            <a:endParaRPr lang="en-US" altLang="vi-VN" sz="4000" b="0" dirty="0">
              <a:solidFill>
                <a:srgbClr val="FF0066"/>
              </a:solidFill>
              <a:latin typeface="VNI-Ju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869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0672 L 0.01389 -0.3856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  <p:bldP spid="38" grpId="0"/>
      <p:bldP spid="40" grpId="0"/>
      <p:bldP spid="43" grpId="0"/>
      <p:bldP spid="44" grpId="0" animBg="1"/>
      <p:bldP spid="50" grpId="0"/>
      <p:bldP spid="51" grpId="0"/>
      <p:bldP spid="52" grpId="0"/>
      <p:bldP spid="54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509890D-5D58-4253-9C24-E2830983291F}"/>
              </a:ext>
            </a:extLst>
          </p:cNvPr>
          <p:cNvGrpSpPr>
            <a:grpSpLocks/>
          </p:cNvGrpSpPr>
          <p:nvPr/>
        </p:nvGrpSpPr>
        <p:grpSpPr bwMode="auto">
          <a:xfrm rot="2460000">
            <a:off x="2952750" y="3200400"/>
            <a:ext cx="2741613" cy="0"/>
            <a:chOff x="1968" y="3024"/>
            <a:chExt cx="1152" cy="0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57293E25-F1B2-42CA-BC0B-CB5B83B5F5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024"/>
              <a:ext cx="5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" name="Line 4">
              <a:extLst>
                <a:ext uri="{FF2B5EF4-FFF2-40B4-BE49-F238E27FC236}">
                  <a16:creationId xmlns:a16="http://schemas.microsoft.com/office/drawing/2014/main" id="{3C9B4D25-81EF-4BCE-9C96-66ECF9002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4" y="3024"/>
              <a:ext cx="576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oval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5" name="Line 5">
            <a:extLst>
              <a:ext uri="{FF2B5EF4-FFF2-40B4-BE49-F238E27FC236}">
                <a16:creationId xmlns:a16="http://schemas.microsoft.com/office/drawing/2014/main" id="{06188411-9D8E-4CB9-9907-6962F189AE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1725" y="4098925"/>
            <a:ext cx="29702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CA007003-0347-45CE-A813-D5897D539FDD}"/>
              </a:ext>
            </a:extLst>
          </p:cNvPr>
          <p:cNvSpPr>
            <a:spLocks noChangeShapeType="1"/>
          </p:cNvSpPr>
          <p:nvPr/>
        </p:nvSpPr>
        <p:spPr bwMode="auto">
          <a:xfrm rot="17820000">
            <a:off x="1830387" y="3194051"/>
            <a:ext cx="2028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E71256BE-21E3-4AEC-84E0-0639D5B52311}"/>
              </a:ext>
            </a:extLst>
          </p:cNvPr>
          <p:cNvSpPr>
            <a:spLocks noChangeShapeType="1"/>
          </p:cNvSpPr>
          <p:nvPr/>
        </p:nvSpPr>
        <p:spPr bwMode="auto">
          <a:xfrm rot="20100000">
            <a:off x="2181225" y="3200400"/>
            <a:ext cx="42957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5EC97E81-41A1-40AF-9A6B-459132CD5800}"/>
              </a:ext>
            </a:extLst>
          </p:cNvPr>
          <p:cNvSpPr>
            <a:spLocks noChangeShapeType="1"/>
          </p:cNvSpPr>
          <p:nvPr/>
        </p:nvSpPr>
        <p:spPr bwMode="auto">
          <a:xfrm rot="4920000">
            <a:off x="4305300" y="3200400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" name="Arc 9">
            <a:extLst>
              <a:ext uri="{FF2B5EF4-FFF2-40B4-BE49-F238E27FC236}">
                <a16:creationId xmlns:a16="http://schemas.microsoft.com/office/drawing/2014/main" id="{5EAEC869-3F4F-4606-9D3D-0F512EC4F531}"/>
              </a:ext>
            </a:extLst>
          </p:cNvPr>
          <p:cNvSpPr>
            <a:spLocks/>
          </p:cNvSpPr>
          <p:nvPr/>
        </p:nvSpPr>
        <p:spPr bwMode="auto">
          <a:xfrm rot="20100000" flipH="1">
            <a:off x="4951413" y="3913188"/>
            <a:ext cx="182562" cy="1825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c 10">
            <a:extLst>
              <a:ext uri="{FF2B5EF4-FFF2-40B4-BE49-F238E27FC236}">
                <a16:creationId xmlns:a16="http://schemas.microsoft.com/office/drawing/2014/main" id="{24DE6A52-C60A-4279-80C2-50A4FE273BC9}"/>
              </a:ext>
            </a:extLst>
          </p:cNvPr>
          <p:cNvSpPr>
            <a:spLocks/>
          </p:cNvSpPr>
          <p:nvPr/>
        </p:nvSpPr>
        <p:spPr bwMode="auto">
          <a:xfrm rot="900000" flipH="1">
            <a:off x="5113338" y="3724275"/>
            <a:ext cx="182562" cy="1825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5167EBE2-5B0A-48DA-9A65-367661374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125" y="2305050"/>
            <a:ext cx="29702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841C0E7B-4B13-4402-8B9C-87BE50528C71}"/>
              </a:ext>
            </a:extLst>
          </p:cNvPr>
          <p:cNvSpPr>
            <a:spLocks noChangeShapeType="1"/>
          </p:cNvSpPr>
          <p:nvPr/>
        </p:nvSpPr>
        <p:spPr bwMode="auto">
          <a:xfrm rot="17820000">
            <a:off x="4786312" y="3195638"/>
            <a:ext cx="20288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408BD604-AFB2-4CDA-B21F-A855DA535B40}"/>
              </a:ext>
            </a:extLst>
          </p:cNvPr>
          <p:cNvSpPr>
            <a:spLocks noChangeShapeType="1"/>
          </p:cNvSpPr>
          <p:nvPr/>
        </p:nvSpPr>
        <p:spPr bwMode="auto">
          <a:xfrm rot="7860000">
            <a:off x="3117056" y="3210719"/>
            <a:ext cx="239553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0B97D4AA-2A2C-4EA6-92B8-60B20B0BF4E3}"/>
              </a:ext>
            </a:extLst>
          </p:cNvPr>
          <p:cNvSpPr>
            <a:spLocks noChangeShapeType="1"/>
          </p:cNvSpPr>
          <p:nvPr/>
        </p:nvSpPr>
        <p:spPr bwMode="auto">
          <a:xfrm rot="4920000">
            <a:off x="2505075" y="3190875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D26671CD-2C78-4822-8E2A-D9C68BDBD2F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24250" y="4095750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68A3FF60-4F07-4512-B661-115F5D03CF45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2305050"/>
            <a:ext cx="1828800" cy="0"/>
          </a:xfrm>
          <a:prstGeom prst="line">
            <a:avLst/>
          </a:prstGeom>
          <a:noFill/>
          <a:ln w="28575">
            <a:solidFill>
              <a:srgbClr val="99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pic>
        <p:nvPicPr>
          <p:cNvPr id="18" name="Picture 136" descr="Cau hoi">
            <a:extLst>
              <a:ext uri="{FF2B5EF4-FFF2-40B4-BE49-F238E27FC236}">
                <a16:creationId xmlns:a16="http://schemas.microsoft.com/office/drawing/2014/main" id="{BDFDDDB1-1590-4951-AB94-1EA5F8B3F9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85725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7">
            <a:extLst>
              <a:ext uri="{FF2B5EF4-FFF2-40B4-BE49-F238E27FC236}">
                <a16:creationId xmlns:a16="http://schemas.microsoft.com/office/drawing/2014/main" id="{5C3A70A9-4F27-4F0A-8F58-7E2598BF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905000"/>
            <a:ext cx="5464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A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F8090001-79A5-406E-B0BB-E1F1EEC1F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900487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D</a:t>
            </a:r>
          </a:p>
        </p:txBody>
      </p:sp>
      <p:sp>
        <p:nvSpPr>
          <p:cNvPr id="22" name="Text Box 17">
            <a:extLst>
              <a:ext uri="{FF2B5EF4-FFF2-40B4-BE49-F238E27FC236}">
                <a16:creationId xmlns:a16="http://schemas.microsoft.com/office/drawing/2014/main" id="{B54A8776-9A29-4E49-9B7A-4144CB14F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666" y="2056526"/>
            <a:ext cx="1250173" cy="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B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288B0C46-1FCB-4730-882A-678A4115C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76687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C</a:t>
            </a:r>
          </a:p>
        </p:txBody>
      </p:sp>
      <p:sp>
        <p:nvSpPr>
          <p:cNvPr id="24" name="Text Box 17">
            <a:extLst>
              <a:ext uri="{FF2B5EF4-FFF2-40B4-BE49-F238E27FC236}">
                <a16:creationId xmlns:a16="http://schemas.microsoft.com/office/drawing/2014/main" id="{A1B55CBC-5658-41BA-B765-129DDCB53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3276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O</a:t>
            </a:r>
          </a:p>
        </p:txBody>
      </p:sp>
      <p:sp>
        <p:nvSpPr>
          <p:cNvPr id="25" name="Text Box 17">
            <a:extLst>
              <a:ext uri="{FF2B5EF4-FFF2-40B4-BE49-F238E27FC236}">
                <a16:creationId xmlns:a16="http://schemas.microsoft.com/office/drawing/2014/main" id="{8310F3CA-4FC1-4DB5-A48B-B4740F214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81200"/>
            <a:ext cx="1250173" cy="375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B</a:t>
            </a:r>
          </a:p>
        </p:txBody>
      </p:sp>
      <p:sp>
        <p:nvSpPr>
          <p:cNvPr id="26" name="Text Box 17">
            <a:extLst>
              <a:ext uri="{FF2B5EF4-FFF2-40B4-BE49-F238E27FC236}">
                <a16:creationId xmlns:a16="http://schemas.microsoft.com/office/drawing/2014/main" id="{F3F2067A-C213-4F38-9D76-F1ACDC28A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052887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 dirty="0"/>
              <a:t>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0CCB74-893E-4FA4-8627-47E3F08E4AEE}"/>
              </a:ext>
            </a:extLst>
          </p:cNvPr>
          <p:cNvSpPr txBox="1"/>
          <p:nvPr/>
        </p:nvSpPr>
        <p:spPr>
          <a:xfrm>
            <a:off x="6276705" y="2063332"/>
            <a:ext cx="768190" cy="451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13D701-F72D-4BEB-8F04-B893B85EA7DF}"/>
              </a:ext>
            </a:extLst>
          </p:cNvPr>
          <p:cNvSpPr txBox="1"/>
          <p:nvPr/>
        </p:nvSpPr>
        <p:spPr>
          <a:xfrm>
            <a:off x="1524000" y="3810000"/>
            <a:ext cx="768190" cy="4513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25E67E90-4764-45CE-9394-84AF2F148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688" y="762000"/>
            <a:ext cx="7758114" cy="769441"/>
          </a:xfrm>
          <a:prstGeom prst="rect">
            <a:avLst/>
          </a:prstGeom>
          <a:solidFill>
            <a:srgbClr val="6666FF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latin typeface="VNI-Brush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bình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hành</a:t>
            </a:r>
            <a:r>
              <a:rPr lang="en-US" b="1" dirty="0">
                <a:solidFill>
                  <a:schemeClr val="bg1"/>
                </a:solidFill>
              </a:rPr>
              <a:t> ABCD </a:t>
            </a:r>
            <a:r>
              <a:rPr lang="en-US" b="1" dirty="0" err="1">
                <a:solidFill>
                  <a:schemeClr val="bg1"/>
                </a:solidFill>
              </a:rPr>
              <a:t>có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thêm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điều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kiện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gì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về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đường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chéo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để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trở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thành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hình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thoi</a:t>
            </a:r>
            <a:r>
              <a:rPr lang="en-US" b="1" dirty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  <a:latin typeface="VNI-Brush" pitchFamily="2" charset="0"/>
            </a:endParaRPr>
          </a:p>
        </p:txBody>
      </p:sp>
      <p:sp>
        <p:nvSpPr>
          <p:cNvPr id="30" name="Rectangle 137">
            <a:extLst>
              <a:ext uri="{FF2B5EF4-FFF2-40B4-BE49-F238E27FC236}">
                <a16:creationId xmlns:a16="http://schemas.microsoft.com/office/drawing/2014/main" id="{C5227194-FA13-4828-B6DD-DF355DBA7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84257"/>
            <a:ext cx="533400" cy="457200"/>
          </a:xfrm>
          <a:prstGeom prst="rect">
            <a:avLst/>
          </a:prstGeom>
          <a:noFill/>
          <a:ln w="762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125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2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2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2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2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2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2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20"/>
                            </p:stCondLst>
                            <p:childTnLst>
                              <p:par>
                                <p:cTn id="4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20"/>
                            </p:stCondLst>
                            <p:childTnLst>
                              <p:par>
                                <p:cTn id="52" presetID="18" presetClass="entr" presetSubtype="9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2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2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440000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2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8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2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202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33" grpId="0" animBg="1"/>
      <p:bldP spid="31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37CE2F7-06E8-4088-B8E1-DC23A6041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3. Dấu hiệu nhận biết: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8F296393-15EE-49DA-BF40-8222096271CC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816100"/>
            <a:ext cx="1828800" cy="914400"/>
            <a:chOff x="1104" y="1584"/>
            <a:chExt cx="1152" cy="576"/>
          </a:xfrm>
        </p:grpSpPr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25D89B4C-0030-459F-B249-C1AAC7557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" y="1584"/>
              <a:ext cx="1152" cy="576"/>
            </a:xfrm>
            <a:custGeom>
              <a:avLst/>
              <a:gdLst>
                <a:gd name="T0" fmla="*/ 0 w 1248"/>
                <a:gd name="T1" fmla="*/ 77 h 672"/>
                <a:gd name="T2" fmla="*/ 406 w 1248"/>
                <a:gd name="T3" fmla="*/ 77 h 672"/>
                <a:gd name="T4" fmla="*/ 328 w 1248"/>
                <a:gd name="T5" fmla="*/ 22 h 672"/>
                <a:gd name="T6" fmla="*/ 94 w 1248"/>
                <a:gd name="T7" fmla="*/ 0 h 672"/>
                <a:gd name="T8" fmla="*/ 0 w 1248"/>
                <a:gd name="T9" fmla="*/ 77 h 6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8"/>
                <a:gd name="T16" fmla="*/ 0 h 672"/>
                <a:gd name="T17" fmla="*/ 1248 w 1248"/>
                <a:gd name="T18" fmla="*/ 672 h 6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8" h="672">
                  <a:moveTo>
                    <a:pt x="0" y="672"/>
                  </a:moveTo>
                  <a:lnTo>
                    <a:pt x="1248" y="672"/>
                  </a:lnTo>
                  <a:lnTo>
                    <a:pt x="1008" y="192"/>
                  </a:lnTo>
                  <a:lnTo>
                    <a:pt x="288" y="0"/>
                  </a:lnTo>
                  <a:lnTo>
                    <a:pt x="0" y="672"/>
                  </a:lnTo>
                  <a:close/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:a16="http://schemas.microsoft.com/office/drawing/2014/main" id="{0C2822F0-3667-49CB-8B64-43F03198EC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1824"/>
              <a:ext cx="7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Tứ giác</a:t>
              </a:r>
            </a:p>
          </p:txBody>
        </p:sp>
      </p:grpSp>
      <p:grpSp>
        <p:nvGrpSpPr>
          <p:cNvPr id="8" name="Group 10">
            <a:extLst>
              <a:ext uri="{FF2B5EF4-FFF2-40B4-BE49-F238E27FC236}">
                <a16:creationId xmlns:a16="http://schemas.microsoft.com/office/drawing/2014/main" id="{7DC1C528-F16B-4192-AD3C-236284CE1AB4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797300"/>
            <a:ext cx="2438400" cy="1066800"/>
            <a:chOff x="960" y="2832"/>
            <a:chExt cx="1536" cy="672"/>
          </a:xfrm>
        </p:grpSpPr>
        <p:sp>
          <p:nvSpPr>
            <p:cNvPr id="9" name="AutoShape 11">
              <a:extLst>
                <a:ext uri="{FF2B5EF4-FFF2-40B4-BE49-F238E27FC236}">
                  <a16:creationId xmlns:a16="http://schemas.microsoft.com/office/drawing/2014/main" id="{B19053ED-4FD8-4B5F-982D-E07D77A6F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832"/>
              <a:ext cx="1536" cy="672"/>
            </a:xfrm>
            <a:prstGeom prst="parallelogram">
              <a:avLst>
                <a:gd name="adj" fmla="val 66222"/>
              </a:avLst>
            </a:prstGeom>
            <a:noFill/>
            <a:ln w="28575">
              <a:solidFill>
                <a:srgbClr val="800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30B94F66-9EEB-4D37-B1D3-54AFB98BD9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6" y="2938"/>
              <a:ext cx="96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ctr" eaLnBrk="1" hangingPunct="1"/>
              <a:r>
                <a:rPr lang="en-US" altLang="vi-VN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bình</a:t>
              </a:r>
            </a:p>
            <a:p>
              <a:pPr eaLnBrk="1" hangingPunct="1"/>
              <a:r>
                <a:rPr lang="en-US" altLang="vi-VN" sz="2400" b="1">
                  <a:solidFill>
                    <a:srgbClr val="80008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 hành</a:t>
              </a: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CE54F0FC-929C-4E46-ACDE-F1203BF2EC87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882900"/>
            <a:ext cx="2514600" cy="1143000"/>
            <a:chOff x="3504" y="2016"/>
            <a:chExt cx="1584" cy="720"/>
          </a:xfrm>
        </p:grpSpPr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C5FE45C5-828D-4175-A9B7-7FB28F001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016"/>
              <a:ext cx="1584" cy="720"/>
            </a:xfrm>
            <a:prstGeom prst="diamond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eaLnBrk="1" hangingPunct="1"/>
              <a:endParaRPr lang="vi-VN" altLang="vi-VN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E0031924-2449-4D51-9C2A-45053188F4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2256"/>
              <a:ext cx="91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00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Hình thoi</a:t>
              </a:r>
            </a:p>
          </p:txBody>
        </p:sp>
      </p:grpSp>
      <p:cxnSp>
        <p:nvCxnSpPr>
          <p:cNvPr id="14" name="AutoShape 16">
            <a:extLst>
              <a:ext uri="{FF2B5EF4-FFF2-40B4-BE49-F238E27FC236}">
                <a16:creationId xmlns:a16="http://schemas.microsoft.com/office/drawing/2014/main" id="{346FA90C-9D80-4E3D-8248-FB482B471BBA}"/>
              </a:ext>
            </a:extLst>
          </p:cNvPr>
          <p:cNvCxnSpPr>
            <a:cxnSpLocks noChangeShapeType="1"/>
            <a:stCxn id="9" idx="4"/>
            <a:endCxn id="12" idx="3"/>
          </p:cNvCxnSpPr>
          <p:nvPr/>
        </p:nvCxnSpPr>
        <p:spPr bwMode="auto">
          <a:xfrm rot="5400000" flipH="1" flipV="1">
            <a:off x="4362450" y="768350"/>
            <a:ext cx="1423988" cy="6796088"/>
          </a:xfrm>
          <a:prstGeom prst="bentConnector4">
            <a:avLst>
              <a:gd name="adj1" fmla="val -24194"/>
              <a:gd name="adj2" fmla="val 103153"/>
            </a:avLst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17">
            <a:extLst>
              <a:ext uri="{FF2B5EF4-FFF2-40B4-BE49-F238E27FC236}">
                <a16:creationId xmlns:a16="http://schemas.microsoft.com/office/drawing/2014/main" id="{EBBBCB63-43CF-4A71-A484-7C061AB6B6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52663" y="2078038"/>
            <a:ext cx="4948237" cy="790575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18">
            <a:extLst>
              <a:ext uri="{FF2B5EF4-FFF2-40B4-BE49-F238E27FC236}">
                <a16:creationId xmlns:a16="http://schemas.microsoft.com/office/drawing/2014/main" id="{8AB286CC-453E-4AC5-BEDA-8BFF2C9EB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6764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4 cạnh bằng nhau</a:t>
            </a:r>
          </a:p>
        </p:txBody>
      </p:sp>
      <p:cxnSp>
        <p:nvCxnSpPr>
          <p:cNvPr id="17" name="AutoShape 19">
            <a:extLst>
              <a:ext uri="{FF2B5EF4-FFF2-40B4-BE49-F238E27FC236}">
                <a16:creationId xmlns:a16="http://schemas.microsoft.com/office/drawing/2014/main" id="{119E9983-BF67-42BF-9C13-E0F38A4261E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>
            <a:off x="3815556" y="1669257"/>
            <a:ext cx="328613" cy="389890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20">
            <a:extLst>
              <a:ext uri="{FF2B5EF4-FFF2-40B4-BE49-F238E27FC236}">
                <a16:creationId xmlns:a16="http://schemas.microsoft.com/office/drawing/2014/main" id="{DDF36FC3-2EB9-4352-86E7-8F0F81ED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353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2 cạnh kề bằng nhau</a:t>
            </a:r>
          </a:p>
        </p:txBody>
      </p:sp>
      <p:cxnSp>
        <p:nvCxnSpPr>
          <p:cNvPr id="19" name="AutoShape 21">
            <a:extLst>
              <a:ext uri="{FF2B5EF4-FFF2-40B4-BE49-F238E27FC236}">
                <a16:creationId xmlns:a16="http://schemas.microsoft.com/office/drawing/2014/main" id="{AFB6A3C5-157A-49B4-B829-5F631944BD0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514600" y="4040188"/>
            <a:ext cx="4686300" cy="336550"/>
          </a:xfrm>
          <a:prstGeom prst="bentConnector2">
            <a:avLst/>
          </a:prstGeom>
          <a:noFill/>
          <a:ln w="28575">
            <a:solidFill>
              <a:srgbClr val="99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 Box 22">
            <a:extLst>
              <a:ext uri="{FF2B5EF4-FFF2-40B4-BE49-F238E27FC236}">
                <a16:creationId xmlns:a16="http://schemas.microsoft.com/office/drawing/2014/main" id="{7A09F8C4-49D8-4876-83EC-C8E38F64F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949700"/>
            <a:ext cx="441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2 đường chéo vuông góc nhau</a:t>
            </a:r>
          </a:p>
        </p:txBody>
      </p:sp>
      <p:sp>
        <p:nvSpPr>
          <p:cNvPr id="21" name="Text Box 23">
            <a:extLst>
              <a:ext uri="{FF2B5EF4-FFF2-40B4-BE49-F238E27FC236}">
                <a16:creationId xmlns:a16="http://schemas.microsoft.com/office/drawing/2014/main" id="{6F227605-3F28-4FE0-8F08-8F3EB61A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787900"/>
            <a:ext cx="6530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Có 1 đường chéo là đường phân giác của một góc</a:t>
            </a:r>
          </a:p>
        </p:txBody>
      </p:sp>
    </p:spTree>
    <p:extLst>
      <p:ext uri="{BB962C8B-B14F-4D97-AF65-F5344CB8AC3E}">
        <p14:creationId xmlns:p14="http://schemas.microsoft.com/office/powerpoint/2010/main" val="176908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024306EF-4B59-4CAA-BCE1-F8DF09334DB5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457200"/>
            <a:ext cx="3352800" cy="2057400"/>
            <a:chOff x="3424" y="845"/>
            <a:chExt cx="1860" cy="1296"/>
          </a:xfrm>
        </p:grpSpPr>
        <p:sp>
          <p:nvSpPr>
            <p:cNvPr id="3" name="Text Box 6">
              <a:extLst>
                <a:ext uri="{FF2B5EF4-FFF2-40B4-BE49-F238E27FC236}">
                  <a16:creationId xmlns:a16="http://schemas.microsoft.com/office/drawing/2014/main" id="{60BCA24B-CE00-43F6-81A1-7C7F7889B2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4" y="1373"/>
              <a:ext cx="19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4" name="Text Box 7">
              <a:extLst>
                <a:ext uri="{FF2B5EF4-FFF2-40B4-BE49-F238E27FC236}">
                  <a16:creationId xmlns:a16="http://schemas.microsoft.com/office/drawing/2014/main" id="{F5201E31-467A-44A6-9266-D6927D8073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2" y="1373"/>
              <a:ext cx="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5" name="Text Box 8">
              <a:extLst>
                <a:ext uri="{FF2B5EF4-FFF2-40B4-BE49-F238E27FC236}">
                  <a16:creationId xmlns:a16="http://schemas.microsoft.com/office/drawing/2014/main" id="{3203D3D6-2AA5-4152-BA16-832FED2B4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4" y="845"/>
              <a:ext cx="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I</a:t>
              </a:r>
            </a:p>
          </p:txBody>
        </p:sp>
        <p:pic>
          <p:nvPicPr>
            <p:cNvPr id="6" name="Picture 9" descr="A">
              <a:extLst>
                <a:ext uri="{FF2B5EF4-FFF2-40B4-BE49-F238E27FC236}">
                  <a16:creationId xmlns:a16="http://schemas.microsoft.com/office/drawing/2014/main" id="{26D0DBEF-B081-44F6-8FB3-F1505AC9C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8" y="1027"/>
              <a:ext cx="1539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Line 10">
              <a:extLst>
                <a:ext uri="{FF2B5EF4-FFF2-40B4-BE49-F238E27FC236}">
                  <a16:creationId xmlns:a16="http://schemas.microsoft.com/office/drawing/2014/main" id="{04B776AC-35DB-4A37-8C7E-22DBD47F6E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0" y="1325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8" name="Line 11">
              <a:extLst>
                <a:ext uri="{FF2B5EF4-FFF2-40B4-BE49-F238E27FC236}">
                  <a16:creationId xmlns:a16="http://schemas.microsoft.com/office/drawing/2014/main" id="{CFA5FD95-2D20-471D-AB14-2363E4DF78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0" y="1661"/>
              <a:ext cx="5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9" name="Line 12">
              <a:extLst>
                <a:ext uri="{FF2B5EF4-FFF2-40B4-BE49-F238E27FC236}">
                  <a16:creationId xmlns:a16="http://schemas.microsoft.com/office/drawing/2014/main" id="{6996D524-CC41-4AD1-B0B8-294C90DEBA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7" y="146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D2E637A6-75E1-4566-A075-D978382BC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4" y="1469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11" name="Line 14">
              <a:extLst>
                <a:ext uri="{FF2B5EF4-FFF2-40B4-BE49-F238E27FC236}">
                  <a16:creationId xmlns:a16="http://schemas.microsoft.com/office/drawing/2014/main" id="{73E937ED-D149-4BA5-B715-665C4B154E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4" y="1469"/>
              <a:ext cx="1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12" name="Line 15">
              <a:extLst>
                <a:ext uri="{FF2B5EF4-FFF2-40B4-BE49-F238E27FC236}">
                  <a16:creationId xmlns:a16="http://schemas.microsoft.com/office/drawing/2014/main" id="{7F05C28C-CF35-465F-8583-1B4BA8334A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7" y="1469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13" name="Text Box 16">
              <a:extLst>
                <a:ext uri="{FF2B5EF4-FFF2-40B4-BE49-F238E27FC236}">
                  <a16:creationId xmlns:a16="http://schemas.microsoft.com/office/drawing/2014/main" id="{7811BAB3-7EAA-4E7D-A8A5-8ECE519FD0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8" y="1853"/>
              <a:ext cx="17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2144CFFE-25EE-4236-952B-9E148137F4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3" y="1853"/>
              <a:ext cx="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latin typeface="Times New Roman" panose="02020603050405020304" pitchFamily="18" charset="0"/>
                  <a:cs typeface="Arial" panose="020B0604020202020204" pitchFamily="34" charset="0"/>
                </a:rPr>
                <a:t>c)</a:t>
              </a:r>
            </a:p>
          </p:txBody>
        </p:sp>
      </p:grpSp>
      <p:sp>
        <p:nvSpPr>
          <p:cNvPr id="15" name="Text Box 18">
            <a:extLst>
              <a:ext uri="{FF2B5EF4-FFF2-40B4-BE49-F238E27FC236}">
                <a16:creationId xmlns:a16="http://schemas.microsoft.com/office/drawing/2014/main" id="{2315DE06-C16D-4F64-BF21-F169E2DAF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09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endParaRPr lang="vi-VN" altLang="vi-VN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7EC34E03-6CF6-43CD-B522-657D1D0B8C92}"/>
              </a:ext>
            </a:extLst>
          </p:cNvPr>
          <p:cNvGrpSpPr>
            <a:grpSpLocks/>
          </p:cNvGrpSpPr>
          <p:nvPr/>
        </p:nvGrpSpPr>
        <p:grpSpPr bwMode="auto">
          <a:xfrm>
            <a:off x="369324" y="457200"/>
            <a:ext cx="1731552" cy="2106613"/>
            <a:chOff x="158" y="981"/>
            <a:chExt cx="1103" cy="1231"/>
          </a:xfrm>
        </p:grpSpPr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C40F13E9-BAE8-4FAF-886F-1244C99D7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" y="981"/>
              <a:ext cx="20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DEFD488C-0D2A-4D2F-BFCB-994861BC5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5" y="1779"/>
              <a:ext cx="2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9" name="Text Box 22">
              <a:extLst>
                <a:ext uri="{FF2B5EF4-FFF2-40B4-BE49-F238E27FC236}">
                  <a16:creationId xmlns:a16="http://schemas.microsoft.com/office/drawing/2014/main" id="{5B9E3C61-3E84-459B-A235-1A419F67C9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" y="1815"/>
              <a:ext cx="17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D</a:t>
              </a:r>
            </a:p>
          </p:txBody>
        </p:sp>
        <p:graphicFrame>
          <p:nvGraphicFramePr>
            <p:cNvPr id="20" name="Object 23">
              <a:extLst>
                <a:ext uri="{FF2B5EF4-FFF2-40B4-BE49-F238E27FC236}">
                  <a16:creationId xmlns:a16="http://schemas.microsoft.com/office/drawing/2014/main" id="{FBD5E832-360D-4A10-854F-FD23356DFF6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" y="1122"/>
            <a:ext cx="1056" cy="8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18" name="Picture" r:id="rId4" imgW="3210480" imgH="1686600" progId="Word.Picture.8">
                    <p:embed/>
                  </p:oleObj>
                </mc:Choice>
                <mc:Fallback>
                  <p:oleObj name="Picture" r:id="rId4" imgW="3210480" imgH="1686600" progId="Word.Picture.8">
                    <p:embed/>
                    <p:pic>
                      <p:nvPicPr>
                        <p:cNvPr id="3075" name="Object 23">
                          <a:extLst>
                            <a:ext uri="{FF2B5EF4-FFF2-40B4-BE49-F238E27FC236}">
                              <a16:creationId xmlns:a16="http://schemas.microsoft.com/office/drawing/2014/main" id="{AFAE02B7-4226-4246-BD93-4D8627D426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1122"/>
                          <a:ext cx="1056" cy="8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Text Box 24">
              <a:extLst>
                <a:ext uri="{FF2B5EF4-FFF2-40B4-BE49-F238E27FC236}">
                  <a16:creationId xmlns:a16="http://schemas.microsoft.com/office/drawing/2014/main" id="{5821BA32-DC19-4B58-B129-2969244368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" y="1924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latin typeface="Times New Roman" panose="02020603050405020304" pitchFamily="18" charset="0"/>
                  <a:cs typeface="Arial" panose="020B0604020202020204" pitchFamily="34" charset="0"/>
                </a:rPr>
                <a:t>a)</a:t>
              </a:r>
            </a:p>
          </p:txBody>
        </p:sp>
        <p:sp>
          <p:nvSpPr>
            <p:cNvPr id="22" name="Text Box 25">
              <a:extLst>
                <a:ext uri="{FF2B5EF4-FFF2-40B4-BE49-F238E27FC236}">
                  <a16:creationId xmlns:a16="http://schemas.microsoft.com/office/drawing/2014/main" id="{27BD5909-D46C-4ADF-8A9E-6F4697A3BB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6" y="1017"/>
              <a:ext cx="1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B</a:t>
              </a:r>
            </a:p>
          </p:txBody>
        </p:sp>
      </p:grpSp>
      <p:sp>
        <p:nvSpPr>
          <p:cNvPr id="23" name="Text Box 26">
            <a:extLst>
              <a:ext uri="{FF2B5EF4-FFF2-40B4-BE49-F238E27FC236}">
                <a16:creationId xmlns:a16="http://schemas.microsoft.com/office/drawing/2014/main" id="{0D693ABB-7E47-489E-9523-8764617F5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71735"/>
            <a:ext cx="8484085" cy="461665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vi-VN" sz="2400" b="1" u="sng" dirty="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vi-VN" sz="2400" b="1" u="sng" dirty="0" err="1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altLang="vi-VN" sz="2400" b="1" u="sng" dirty="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73:</a:t>
            </a:r>
            <a:r>
              <a:rPr lang="en-US" altLang="vi-VN" sz="2400" b="1" dirty="0">
                <a:latin typeface="VNI-Brush" pitchFamily="2" charset="0"/>
                <a:cs typeface="Arial" panose="020B0604020202020204" pitchFamily="34" charset="0"/>
              </a:rPr>
              <a:t>  </a:t>
            </a:r>
            <a:r>
              <a:rPr lang="en-US" altLang="vi-VN" sz="2400" b="1" dirty="0">
                <a:latin typeface="Times New Roman" panose="02020603050405020304" pitchFamily="18" charset="0"/>
                <a:cs typeface="Arial" panose="020B0604020202020204" pitchFamily="34" charset="0"/>
              </a:rPr>
              <a:t>(SGK/ 105-106</a:t>
            </a:r>
            <a:r>
              <a:rPr lang="en-US" altLang="vi-VN" sz="2400" dirty="0">
                <a:latin typeface="VNI-Brush" pitchFamily="2" charset="0"/>
                <a:cs typeface="Arial" panose="020B0604020202020204" pitchFamily="34" charset="0"/>
              </a:rPr>
              <a:t> )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102 </a:t>
            </a:r>
            <a:endParaRPr lang="en-US" altLang="vi-VN" sz="2400" dirty="0">
              <a:latin typeface="VNI-Brush" pitchFamily="2" charset="0"/>
              <a:cs typeface="Arial" panose="020B0604020202020204" pitchFamily="34" charset="0"/>
            </a:endParaRPr>
          </a:p>
        </p:txBody>
      </p:sp>
      <p:grpSp>
        <p:nvGrpSpPr>
          <p:cNvPr id="24" name="Group 27">
            <a:extLst>
              <a:ext uri="{FF2B5EF4-FFF2-40B4-BE49-F238E27FC236}">
                <a16:creationId xmlns:a16="http://schemas.microsoft.com/office/drawing/2014/main" id="{1A5AF470-C8AF-440A-8512-D3B4561ADB61}"/>
              </a:ext>
            </a:extLst>
          </p:cNvPr>
          <p:cNvGrpSpPr>
            <a:grpSpLocks/>
          </p:cNvGrpSpPr>
          <p:nvPr/>
        </p:nvGrpSpPr>
        <p:grpSpPr bwMode="auto">
          <a:xfrm>
            <a:off x="3722688" y="3398838"/>
            <a:ext cx="2232025" cy="3219450"/>
            <a:chOff x="3504" y="1824"/>
            <a:chExt cx="2016" cy="2458"/>
          </a:xfrm>
        </p:grpSpPr>
        <p:grpSp>
          <p:nvGrpSpPr>
            <p:cNvPr id="25" name="Group 28">
              <a:extLst>
                <a:ext uri="{FF2B5EF4-FFF2-40B4-BE49-F238E27FC236}">
                  <a16:creationId xmlns:a16="http://schemas.microsoft.com/office/drawing/2014/main" id="{0029E35F-4CE8-44A0-9853-8012679DE9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2" y="1824"/>
              <a:ext cx="1680" cy="1968"/>
              <a:chOff x="192" y="2448"/>
              <a:chExt cx="1824" cy="1536"/>
            </a:xfrm>
          </p:grpSpPr>
          <p:pic>
            <p:nvPicPr>
              <p:cNvPr id="28" name="Picture 29" descr="hinh thoi dong tam">
                <a:extLst>
                  <a:ext uri="{FF2B5EF4-FFF2-40B4-BE49-F238E27FC236}">
                    <a16:creationId xmlns:a16="http://schemas.microsoft.com/office/drawing/2014/main" id="{54D4EF30-95CD-471C-9160-4E8B10875A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" y="2448"/>
                <a:ext cx="1554" cy="1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30">
                <a:extLst>
                  <a:ext uri="{FF2B5EF4-FFF2-40B4-BE49-F238E27FC236}">
                    <a16:creationId xmlns:a16="http://schemas.microsoft.com/office/drawing/2014/main" id="{02892409-18EA-4A1C-AF20-9548D07E04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9" y="2736"/>
                <a:ext cx="274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30" name="Text Box 31">
                <a:extLst>
                  <a:ext uri="{FF2B5EF4-FFF2-40B4-BE49-F238E27FC236}">
                    <a16:creationId xmlns:a16="http://schemas.microsoft.com/office/drawing/2014/main" id="{F4AB2638-793D-4F0E-8C0F-84916E9024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90" y="3072"/>
                <a:ext cx="226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31" name="Text Box 32">
                <a:extLst>
                  <a:ext uri="{FF2B5EF4-FFF2-40B4-BE49-F238E27FC236}">
                    <a16:creationId xmlns:a16="http://schemas.microsoft.com/office/drawing/2014/main" id="{9D5F1FE0-D0A9-4A9F-9CE7-402E6EFB50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6" y="3456"/>
                <a:ext cx="289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32" name="Text Box 33">
                <a:extLst>
                  <a:ext uri="{FF2B5EF4-FFF2-40B4-BE49-F238E27FC236}">
                    <a16:creationId xmlns:a16="http://schemas.microsoft.com/office/drawing/2014/main" id="{128B4306-A95E-42D8-AD5F-77C7478187C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" y="3072"/>
                <a:ext cx="384" cy="2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26" name="Text Box 34">
              <a:extLst>
                <a:ext uri="{FF2B5EF4-FFF2-40B4-BE49-F238E27FC236}">
                  <a16:creationId xmlns:a16="http://schemas.microsoft.com/office/drawing/2014/main" id="{13DB7324-27A5-4266-B9B9-8C17EE8C0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4" y="3310"/>
              <a:ext cx="289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vi-VN" altLang="vi-VN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35">
              <a:extLst>
                <a:ext uri="{FF2B5EF4-FFF2-40B4-BE49-F238E27FC236}">
                  <a16:creationId xmlns:a16="http://schemas.microsoft.com/office/drawing/2014/main" id="{4E9B97ED-5C79-4027-9B00-AD5B3DE168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746"/>
              <a:ext cx="2016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000" b="1">
                  <a:solidFill>
                    <a:srgbClr val="003399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A;B là tâm đường tròn.</a:t>
              </a:r>
            </a:p>
          </p:txBody>
        </p:sp>
      </p:grpSp>
      <p:grpSp>
        <p:nvGrpSpPr>
          <p:cNvPr id="33" name="Group 36">
            <a:extLst>
              <a:ext uri="{FF2B5EF4-FFF2-40B4-BE49-F238E27FC236}">
                <a16:creationId xmlns:a16="http://schemas.microsoft.com/office/drawing/2014/main" id="{C76ED3A8-2BF3-4DAB-91ED-76601C040230}"/>
              </a:ext>
            </a:extLst>
          </p:cNvPr>
          <p:cNvGrpSpPr>
            <a:grpSpLocks/>
          </p:cNvGrpSpPr>
          <p:nvPr/>
        </p:nvGrpSpPr>
        <p:grpSpPr bwMode="auto">
          <a:xfrm>
            <a:off x="3319421" y="457200"/>
            <a:ext cx="1883084" cy="2174875"/>
            <a:chOff x="2037" y="778"/>
            <a:chExt cx="1297" cy="1304"/>
          </a:xfrm>
        </p:grpSpPr>
        <p:grpSp>
          <p:nvGrpSpPr>
            <p:cNvPr id="34" name="Group 37">
              <a:extLst>
                <a:ext uri="{FF2B5EF4-FFF2-40B4-BE49-F238E27FC236}">
                  <a16:creationId xmlns:a16="http://schemas.microsoft.com/office/drawing/2014/main" id="{7434F239-82FC-4D21-8D75-B54D38C081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37" y="778"/>
              <a:ext cx="1297" cy="1068"/>
              <a:chOff x="2688" y="336"/>
              <a:chExt cx="2784" cy="1188"/>
            </a:xfrm>
          </p:grpSpPr>
          <p:pic>
            <p:nvPicPr>
              <p:cNvPr id="44" name="Picture 38" descr="hinh 2">
                <a:extLst>
                  <a:ext uri="{FF2B5EF4-FFF2-40B4-BE49-F238E27FC236}">
                    <a16:creationId xmlns:a16="http://schemas.microsoft.com/office/drawing/2014/main" id="{10630D90-8674-4A8A-8572-999C0757E9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8" y="576"/>
                <a:ext cx="2640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Text Box 39">
                <a:extLst>
                  <a:ext uri="{FF2B5EF4-FFF2-40B4-BE49-F238E27FC236}">
                    <a16:creationId xmlns:a16="http://schemas.microsoft.com/office/drawing/2014/main" id="{092CDAFE-763E-4C82-B2C6-2C00B2D935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84" y="336"/>
                <a:ext cx="336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E</a:t>
                </a:r>
              </a:p>
            </p:txBody>
          </p:sp>
          <p:sp>
            <p:nvSpPr>
              <p:cNvPr id="46" name="Text Box 40">
                <a:extLst>
                  <a:ext uri="{FF2B5EF4-FFF2-40B4-BE49-F238E27FC236}">
                    <a16:creationId xmlns:a16="http://schemas.microsoft.com/office/drawing/2014/main" id="{CB2683CA-8266-4546-8C29-03583B7BA5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20" y="384"/>
                <a:ext cx="289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47" name="Text Box 41">
                <a:extLst>
                  <a:ext uri="{FF2B5EF4-FFF2-40B4-BE49-F238E27FC236}">
                    <a16:creationId xmlns:a16="http://schemas.microsoft.com/office/drawing/2014/main" id="{EB49608F-CC5D-4B28-8FD2-95363FFC16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13" y="1200"/>
                <a:ext cx="431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48" name="Text Box 42">
                <a:extLst>
                  <a:ext uri="{FF2B5EF4-FFF2-40B4-BE49-F238E27FC236}">
                    <a16:creationId xmlns:a16="http://schemas.microsoft.com/office/drawing/2014/main" id="{A29294B0-4B54-4BF0-9CCF-5D2C01988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99" y="1152"/>
                <a:ext cx="273" cy="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</a:pPr>
                <a:r>
                  <a:rPr lang="en-US" altLang="vi-VN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G</a:t>
                </a:r>
                <a:r>
                  <a:rPr lang="en-US" altLang="vi-VN" sz="2400" b="1">
                    <a:solidFill>
                      <a:srgbClr val="FF66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sp>
          <p:nvSpPr>
            <p:cNvPr id="35" name="Text Box 43">
              <a:extLst>
                <a:ext uri="{FF2B5EF4-FFF2-40B4-BE49-F238E27FC236}">
                  <a16:creationId xmlns:a16="http://schemas.microsoft.com/office/drawing/2014/main" id="{427C588D-762C-4B4E-8CB4-2E95EB05D3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9" y="1794"/>
              <a:ext cx="33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latin typeface="Times New Roman" panose="02020603050405020304" pitchFamily="18" charset="0"/>
                  <a:cs typeface="Arial" panose="020B0604020202020204" pitchFamily="34" charset="0"/>
                </a:rPr>
                <a:t>b)</a:t>
              </a:r>
            </a:p>
          </p:txBody>
        </p:sp>
        <p:sp>
          <p:nvSpPr>
            <p:cNvPr id="36" name="Line 44">
              <a:extLst>
                <a:ext uri="{FF2B5EF4-FFF2-40B4-BE49-F238E27FC236}">
                  <a16:creationId xmlns:a16="http://schemas.microsoft.com/office/drawing/2014/main" id="{FCA96D56-81F6-48D9-BC74-A36828A693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8" y="1026"/>
              <a:ext cx="23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37" name="Line 45">
              <a:extLst>
                <a:ext uri="{FF2B5EF4-FFF2-40B4-BE49-F238E27FC236}">
                  <a16:creationId xmlns:a16="http://schemas.microsoft.com/office/drawing/2014/main" id="{496BA152-487C-4A71-BF2D-BC61A5E56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2" y="1544"/>
              <a:ext cx="22" cy="1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38" name="Line 46">
              <a:extLst>
                <a:ext uri="{FF2B5EF4-FFF2-40B4-BE49-F238E27FC236}">
                  <a16:creationId xmlns:a16="http://schemas.microsoft.com/office/drawing/2014/main" id="{487A6AED-2507-49AB-9B86-7B36628FA6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27" y="1363"/>
              <a:ext cx="6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39" name="Line 47">
              <a:extLst>
                <a:ext uri="{FF2B5EF4-FFF2-40B4-BE49-F238E27FC236}">
                  <a16:creationId xmlns:a16="http://schemas.microsoft.com/office/drawing/2014/main" id="{076947F0-AC73-4CAC-81B1-8EDF974B22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9" y="1389"/>
              <a:ext cx="6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40" name="Line 48">
              <a:extLst>
                <a:ext uri="{FF2B5EF4-FFF2-40B4-BE49-F238E27FC236}">
                  <a16:creationId xmlns:a16="http://schemas.microsoft.com/office/drawing/2014/main" id="{DF6E4A13-CB73-478B-B36B-7BAD0B204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63" y="1276"/>
              <a:ext cx="67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41" name="Line 49">
              <a:extLst>
                <a:ext uri="{FF2B5EF4-FFF2-40B4-BE49-F238E27FC236}">
                  <a16:creationId xmlns:a16="http://schemas.microsoft.com/office/drawing/2014/main" id="{95650DED-EBF2-43E7-AB04-332527A24C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8" y="1320"/>
              <a:ext cx="6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42" name="Arc 50">
              <a:extLst>
                <a:ext uri="{FF2B5EF4-FFF2-40B4-BE49-F238E27FC236}">
                  <a16:creationId xmlns:a16="http://schemas.microsoft.com/office/drawing/2014/main" id="{EACAAB3F-6811-4CB8-B05E-B1B3CA5CFD7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213" y="1168"/>
              <a:ext cx="45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/>
            </a:p>
          </p:txBody>
        </p:sp>
        <p:sp>
          <p:nvSpPr>
            <p:cNvPr id="43" name="Arc 51">
              <a:extLst>
                <a:ext uri="{FF2B5EF4-FFF2-40B4-BE49-F238E27FC236}">
                  <a16:creationId xmlns:a16="http://schemas.microsoft.com/office/drawing/2014/main" id="{454C1D78-26B7-40F5-A888-46097D447C0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278" y="1071"/>
              <a:ext cx="45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/>
            </a:p>
          </p:txBody>
        </p:sp>
      </p:grpSp>
      <p:grpSp>
        <p:nvGrpSpPr>
          <p:cNvPr id="49" name="Group 52">
            <a:extLst>
              <a:ext uri="{FF2B5EF4-FFF2-40B4-BE49-F238E27FC236}">
                <a16:creationId xmlns:a16="http://schemas.microsoft.com/office/drawing/2014/main" id="{1724D0E9-1CAE-4BE8-9A4D-0AD0FAD907F0}"/>
              </a:ext>
            </a:extLst>
          </p:cNvPr>
          <p:cNvGrpSpPr>
            <a:grpSpLocks/>
          </p:cNvGrpSpPr>
          <p:nvPr/>
        </p:nvGrpSpPr>
        <p:grpSpPr bwMode="auto">
          <a:xfrm>
            <a:off x="0" y="3429000"/>
            <a:ext cx="3657600" cy="2286000"/>
            <a:chOff x="198" y="2568"/>
            <a:chExt cx="1968" cy="1440"/>
          </a:xfrm>
        </p:grpSpPr>
        <p:sp>
          <p:nvSpPr>
            <p:cNvPr id="50" name="Text Box 53">
              <a:extLst>
                <a:ext uri="{FF2B5EF4-FFF2-40B4-BE49-F238E27FC236}">
                  <a16:creationId xmlns:a16="http://schemas.microsoft.com/office/drawing/2014/main" id="{BE42EC74-AC33-4810-9993-678C7E3AC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" y="3203"/>
              <a:ext cx="1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51" name="Text Box 54">
              <a:extLst>
                <a:ext uri="{FF2B5EF4-FFF2-40B4-BE49-F238E27FC236}">
                  <a16:creationId xmlns:a16="http://schemas.microsoft.com/office/drawing/2014/main" id="{A5A05465-4789-4D39-BFC6-7DE7637145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" y="3720"/>
              <a:ext cx="1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S</a:t>
              </a:r>
            </a:p>
          </p:txBody>
        </p:sp>
        <p:graphicFrame>
          <p:nvGraphicFramePr>
            <p:cNvPr id="52" name="Object 55">
              <a:extLst>
                <a:ext uri="{FF2B5EF4-FFF2-40B4-BE49-F238E27FC236}">
                  <a16:creationId xmlns:a16="http://schemas.microsoft.com/office/drawing/2014/main" id="{A46554FA-9C9B-49DF-8ABD-90BFA355C4E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8" y="2808"/>
            <a:ext cx="1686" cy="9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19" name="Picture" r:id="rId8" imgW="4020312" imgH="1542288" progId="Word.Picture.8">
                    <p:embed/>
                  </p:oleObj>
                </mc:Choice>
                <mc:Fallback>
                  <p:oleObj name="Picture" r:id="rId8" imgW="4020312" imgH="1542288" progId="Word.Picture.8">
                    <p:embed/>
                    <p:pic>
                      <p:nvPicPr>
                        <p:cNvPr id="3074" name="Object 55">
                          <a:extLst>
                            <a:ext uri="{FF2B5EF4-FFF2-40B4-BE49-F238E27FC236}">
                              <a16:creationId xmlns:a16="http://schemas.microsoft.com/office/drawing/2014/main" id="{0E1A1D8A-DE4A-48B0-AABB-9FFC1D92EC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8" y="2808"/>
                          <a:ext cx="1686" cy="97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" name="Text Box 56">
              <a:extLst>
                <a:ext uri="{FF2B5EF4-FFF2-40B4-BE49-F238E27FC236}">
                  <a16:creationId xmlns:a16="http://schemas.microsoft.com/office/drawing/2014/main" id="{D63E40DD-A4CC-46AF-907C-41D9FE76EF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2568"/>
              <a:ext cx="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endParaRPr lang="vi-VN" altLang="vi-VN" sz="2400" b="1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" name="Text Box 57">
              <a:extLst>
                <a:ext uri="{FF2B5EF4-FFF2-40B4-BE49-F238E27FC236}">
                  <a16:creationId xmlns:a16="http://schemas.microsoft.com/office/drawing/2014/main" id="{0C4FCBD0-7307-4D86-9785-DD283668A8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" y="2616"/>
              <a:ext cx="1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Q</a:t>
              </a:r>
            </a:p>
          </p:txBody>
        </p:sp>
        <p:sp>
          <p:nvSpPr>
            <p:cNvPr id="55" name="Text Box 58">
              <a:extLst>
                <a:ext uri="{FF2B5EF4-FFF2-40B4-BE49-F238E27FC236}">
                  <a16:creationId xmlns:a16="http://schemas.microsoft.com/office/drawing/2014/main" id="{51AA97F3-0ADD-4495-B5B7-E6AB08D32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7" y="3240"/>
              <a:ext cx="15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solidFill>
                    <a:srgbClr val="FF6600"/>
                  </a:solidFill>
                  <a:latin typeface="Times New Roman" panose="02020603050405020304" pitchFamily="18" charset="0"/>
                  <a:cs typeface="Arial" panose="020B0604020202020204" pitchFamily="34" charset="0"/>
                </a:rPr>
                <a:t>R</a:t>
              </a:r>
            </a:p>
          </p:txBody>
        </p:sp>
        <p:sp>
          <p:nvSpPr>
            <p:cNvPr id="56" name="Line 59">
              <a:extLst>
                <a:ext uri="{FF2B5EF4-FFF2-40B4-BE49-F238E27FC236}">
                  <a16:creationId xmlns:a16="http://schemas.microsoft.com/office/drawing/2014/main" id="{3F92C840-1BAA-4BFE-8EE7-B179E59E58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1" y="3048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57" name="Line 60">
              <a:extLst>
                <a:ext uri="{FF2B5EF4-FFF2-40B4-BE49-F238E27FC236}">
                  <a16:creationId xmlns:a16="http://schemas.microsoft.com/office/drawing/2014/main" id="{B4FCF31B-CC7C-417B-9BFD-E053E6AB00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1" y="3013"/>
              <a:ext cx="97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58" name="Line 61">
              <a:extLst>
                <a:ext uri="{FF2B5EF4-FFF2-40B4-BE49-F238E27FC236}">
                  <a16:creationId xmlns:a16="http://schemas.microsoft.com/office/drawing/2014/main" id="{8DA08FCF-807C-4E43-928B-7BA088D010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3" y="3576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59" name="Line 62">
              <a:extLst>
                <a:ext uri="{FF2B5EF4-FFF2-40B4-BE49-F238E27FC236}">
                  <a16:creationId xmlns:a16="http://schemas.microsoft.com/office/drawing/2014/main" id="{82E3C6F4-F6B0-479E-B185-300EFB6A49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7" y="2984"/>
              <a:ext cx="58" cy="1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60" name="Line 63">
              <a:extLst>
                <a:ext uri="{FF2B5EF4-FFF2-40B4-BE49-F238E27FC236}">
                  <a16:creationId xmlns:a16="http://schemas.microsoft.com/office/drawing/2014/main" id="{E03ACECA-653C-47FF-90FA-D5B65AA610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3" y="3470"/>
              <a:ext cx="66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61" name="Text Box 64">
              <a:extLst>
                <a:ext uri="{FF2B5EF4-FFF2-40B4-BE49-F238E27FC236}">
                  <a16:creationId xmlns:a16="http://schemas.microsoft.com/office/drawing/2014/main" id="{6BB81302-B291-4797-B4A9-CD5A5BA3FC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" y="3624"/>
              <a:ext cx="3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vi-VN" sz="2400" b="1">
                  <a:latin typeface="Times New Roman" panose="02020603050405020304" pitchFamily="18" charset="0"/>
                  <a:cs typeface="Arial" panose="020B0604020202020204" pitchFamily="34" charset="0"/>
                </a:rPr>
                <a:t>d)</a:t>
              </a:r>
            </a:p>
          </p:txBody>
        </p:sp>
        <p:sp>
          <p:nvSpPr>
            <p:cNvPr id="62" name="Arc 65">
              <a:extLst>
                <a:ext uri="{FF2B5EF4-FFF2-40B4-BE49-F238E27FC236}">
                  <a16:creationId xmlns:a16="http://schemas.microsoft.com/office/drawing/2014/main" id="{C40531D5-0BC6-40C5-8F99-40301C416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" y="3237"/>
              <a:ext cx="42" cy="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/>
            </a:p>
          </p:txBody>
        </p:sp>
        <p:sp>
          <p:nvSpPr>
            <p:cNvPr id="63" name="Line 66">
              <a:extLst>
                <a:ext uri="{FF2B5EF4-FFF2-40B4-BE49-F238E27FC236}">
                  <a16:creationId xmlns:a16="http://schemas.microsoft.com/office/drawing/2014/main" id="{E4E61FA6-46AE-4129-825E-52ED00D77C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7" y="3496"/>
              <a:ext cx="65" cy="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l"/>
              <a:endParaRPr lang="vi-VN"/>
            </a:p>
          </p:txBody>
        </p:sp>
        <p:sp>
          <p:nvSpPr>
            <p:cNvPr id="64" name="Arc 67">
              <a:extLst>
                <a:ext uri="{FF2B5EF4-FFF2-40B4-BE49-F238E27FC236}">
                  <a16:creationId xmlns:a16="http://schemas.microsoft.com/office/drawing/2014/main" id="{0FDC1C45-7085-4A69-83C8-BB0498077D3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81" y="3328"/>
              <a:ext cx="41" cy="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/>
            </a:p>
          </p:txBody>
        </p:sp>
      </p:grpSp>
      <p:sp>
        <p:nvSpPr>
          <p:cNvPr id="65" name="AutoShape 68">
            <a:extLst>
              <a:ext uri="{FF2B5EF4-FFF2-40B4-BE49-F238E27FC236}">
                <a16:creationId xmlns:a16="http://schemas.microsoft.com/office/drawing/2014/main" id="{55FF0A62-8A5F-4024-8333-D8559F2F0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590800"/>
            <a:ext cx="2101850" cy="838200"/>
          </a:xfrm>
          <a:prstGeom prst="wedgeRoundRectCallout">
            <a:avLst>
              <a:gd name="adj1" fmla="val 17370"/>
              <a:gd name="adj2" fmla="val -122537"/>
              <a:gd name="adj3" fmla="val 16667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18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>
                <a:latin typeface="Times New Roman" panose="02020603050405020304" pitchFamily="18" charset="0"/>
                <a:cs typeface="Arial" panose="020B0604020202020204" pitchFamily="34" charset="0"/>
              </a:rPr>
              <a:t>ABCD là hình thoi ( dh1 )</a:t>
            </a:r>
          </a:p>
        </p:txBody>
      </p:sp>
      <p:sp>
        <p:nvSpPr>
          <p:cNvPr id="66" name="AutoShape 69">
            <a:extLst>
              <a:ext uri="{FF2B5EF4-FFF2-40B4-BE49-F238E27FC236}">
                <a16:creationId xmlns:a16="http://schemas.microsoft.com/office/drawing/2014/main" id="{6F6840E2-EA62-47E8-B710-2AF7FE2ED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514600"/>
            <a:ext cx="3294063" cy="881063"/>
          </a:xfrm>
          <a:prstGeom prst="wedgeRectCallout">
            <a:avLst>
              <a:gd name="adj1" fmla="val -2384"/>
              <a:gd name="adj2" fmla="val -100269"/>
            </a:avLst>
          </a:prstGeom>
          <a:gradFill rotWithShape="1">
            <a:gsLst>
              <a:gs pos="0">
                <a:srgbClr val="66FFFF"/>
              </a:gs>
              <a:gs pos="100000">
                <a:srgbClr val="F8F8F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1800" b="1">
                <a:latin typeface="Times New Roman" panose="02020603050405020304" pitchFamily="18" charset="0"/>
                <a:cs typeface="Arial" panose="020B0604020202020204" pitchFamily="34" charset="0"/>
              </a:rPr>
              <a:t>EFGH là hình bình hành.</a:t>
            </a:r>
          </a:p>
          <a:p>
            <a:pPr algn="l" eaLnBrk="1" hangingPunct="1"/>
            <a:r>
              <a:rPr lang="en-US" altLang="vi-VN" sz="1800" b="1">
                <a:latin typeface="Times New Roman" panose="02020603050405020304" pitchFamily="18" charset="0"/>
                <a:cs typeface="Arial" panose="020B0604020202020204" pitchFamily="34" charset="0"/>
              </a:rPr>
              <a:t>Mà EG là phân giác của góc E.</a:t>
            </a:r>
          </a:p>
          <a:p>
            <a:pPr algn="l" eaLnBrk="1" hangingPunct="1"/>
            <a:r>
              <a:rPr lang="en-US" altLang="vi-VN" sz="1800" b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 EFGH là hình thoi ( dh4 )</a:t>
            </a:r>
            <a:endParaRPr lang="en-US" altLang="vi-VN" sz="1800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7" name="AutoShape 70">
            <a:extLst>
              <a:ext uri="{FF2B5EF4-FFF2-40B4-BE49-F238E27FC236}">
                <a16:creationId xmlns:a16="http://schemas.microsoft.com/office/drawing/2014/main" id="{6E15AB97-148E-4C39-A2AD-CA37E13F3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2403475"/>
            <a:ext cx="2971800" cy="1066800"/>
          </a:xfrm>
          <a:prstGeom prst="wedgeRectCallout">
            <a:avLst>
              <a:gd name="adj1" fmla="val 10630"/>
              <a:gd name="adj2" fmla="val -109375"/>
            </a:avLst>
          </a:prstGeom>
          <a:gradFill rotWithShape="1">
            <a:gsLst>
              <a:gs pos="0">
                <a:srgbClr val="66FFFF"/>
              </a:gs>
              <a:gs pos="100000">
                <a:srgbClr val="F8F8F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KINM </a:t>
            </a:r>
            <a:r>
              <a:rPr lang="en-US" altLang="vi-VN" sz="1800" b="1" dirty="0" err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là</a:t>
            </a:r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hình</a:t>
            </a:r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bình</a:t>
            </a:r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hành</a:t>
            </a:r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</a:p>
          <a:p>
            <a:pPr algn="l" eaLnBrk="1" hangingPunct="1"/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    </a:t>
            </a:r>
            <a:r>
              <a:rPr lang="en-US" altLang="vi-VN" sz="1800" b="1" dirty="0" err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Mà</a:t>
            </a:r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IM </a:t>
            </a:r>
            <a:r>
              <a:rPr lang="en-US" altLang="vi-VN" sz="1800" dirty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</a:t>
            </a:r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KN.</a:t>
            </a:r>
          </a:p>
          <a:p>
            <a:pPr algn="l" eaLnBrk="1" hangingPunct="1"/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 KINM </a:t>
            </a:r>
            <a:r>
              <a:rPr lang="en-US" altLang="vi-VN" sz="1800" b="1" dirty="0" err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là</a:t>
            </a:r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hình</a:t>
            </a:r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sz="1800" b="1" dirty="0" err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thoi</a:t>
            </a:r>
            <a:r>
              <a:rPr lang="en-US" altLang="vi-VN" sz="1800" b="1" dirty="0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(</a:t>
            </a:r>
            <a:r>
              <a:rPr lang="en-US" altLang="vi-VN" sz="1800" b="1" dirty="0">
                <a:solidFill>
                  <a:srgbClr val="FF6600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dh3</a:t>
            </a:r>
            <a:r>
              <a:rPr lang="en-US" altLang="vi-VN" sz="1800" b="1" dirty="0">
                <a:latin typeface="VNI-Times" pitchFamily="2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en-US" altLang="vi-VN" sz="180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8" name="AutoShape 71">
            <a:extLst>
              <a:ext uri="{FF2B5EF4-FFF2-40B4-BE49-F238E27FC236}">
                <a16:creationId xmlns:a16="http://schemas.microsoft.com/office/drawing/2014/main" id="{10099155-D0D6-4093-8CE0-887E7EBF9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3124200" cy="762000"/>
          </a:xfrm>
          <a:prstGeom prst="wedgeEllipseCallout">
            <a:avLst>
              <a:gd name="adj1" fmla="val 5537"/>
              <a:gd name="adj2" fmla="val -95417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 b="1">
                <a:latin typeface="Times New Roman" panose="02020603050405020304" pitchFamily="18" charset="0"/>
                <a:cs typeface="Arial" panose="020B0604020202020204" pitchFamily="34" charset="0"/>
              </a:rPr>
              <a:t>PQRS không phải là hình thoi.</a:t>
            </a:r>
          </a:p>
        </p:txBody>
      </p:sp>
      <p:sp>
        <p:nvSpPr>
          <p:cNvPr id="69" name="AutoShape 72">
            <a:extLst>
              <a:ext uri="{FF2B5EF4-FFF2-40B4-BE49-F238E27FC236}">
                <a16:creationId xmlns:a16="http://schemas.microsoft.com/office/drawing/2014/main" id="{E7ED50DC-C512-4563-9269-178402AB3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588" y="4741863"/>
            <a:ext cx="3300412" cy="1409700"/>
          </a:xfrm>
          <a:prstGeom prst="wedgeRectCallout">
            <a:avLst>
              <a:gd name="adj1" fmla="val -53898"/>
              <a:gd name="adj2" fmla="val -43806"/>
            </a:avLst>
          </a:prstGeom>
          <a:gradFill rotWithShape="1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1800">
                <a:latin typeface="Arial" panose="020B0604020202020204" pitchFamily="34" charset="0"/>
                <a:cs typeface="Arial" panose="020B0604020202020204" pitchFamily="34" charset="0"/>
              </a:rPr>
              <a:t>đường tròn tâm A và đường tròn tâm B </a:t>
            </a:r>
            <a:r>
              <a:rPr lang="en-US" altLang="vi-VN" sz="1800" b="1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en-US" altLang="vi-VN" sz="1800">
                <a:latin typeface="Arial" panose="020B0604020202020204" pitchFamily="34" charset="0"/>
                <a:cs typeface="Arial" panose="020B0604020202020204" pitchFamily="34" charset="0"/>
              </a:rPr>
              <a:t>cùng bán kính</a:t>
            </a:r>
            <a:r>
              <a:rPr lang="en-US" altLang="vi-VN" sz="1800" b="1">
                <a:latin typeface="Times New Roman" panose="02020603050405020304" pitchFamily="18" charset="0"/>
                <a:cs typeface="Arial" panose="020B0604020202020204" pitchFamily="34" charset="0"/>
              </a:rPr>
              <a:t> AC=AD=BC=BD (là bán kính </a:t>
            </a:r>
          </a:p>
          <a:p>
            <a:pPr algn="l" eaLnBrk="1" hangingPunct="1"/>
            <a:r>
              <a:rPr lang="en-US" altLang="vi-VN" sz="1800" b="1"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 ABCD là hình thoi.( dh1 )</a:t>
            </a:r>
            <a:r>
              <a:rPr lang="en-US" altLang="vi-VN" sz="18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70" name="Rectangle 73">
            <a:extLst>
              <a:ext uri="{FF2B5EF4-FFF2-40B4-BE49-F238E27FC236}">
                <a16:creationId xmlns:a16="http://schemas.microsoft.com/office/drawing/2014/main" id="{34AB01E9-8465-46F0-86D1-0E34C7D53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060825"/>
            <a:ext cx="76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 sz="2400" b="1">
                <a:latin typeface="VNI-Times" pitchFamily="2" charset="0"/>
                <a:cs typeface="Arial" panose="020B0604020202020204" pitchFamily="34" charset="0"/>
              </a:rPr>
              <a:t>e)</a:t>
            </a:r>
          </a:p>
        </p:txBody>
      </p:sp>
    </p:spTree>
    <p:extLst>
      <p:ext uri="{BB962C8B-B14F-4D97-AF65-F5344CB8AC3E}">
        <p14:creationId xmlns:p14="http://schemas.microsoft.com/office/powerpoint/2010/main" val="25280725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5" grpId="0" animBg="1"/>
      <p:bldP spid="66" grpId="0" animBg="1"/>
      <p:bldP spid="67" grpId="0" animBg="1"/>
      <p:bldP spid="68" grpId="0" animBg="1"/>
      <p:bldP spid="68" grpId="1" animBg="1"/>
      <p:bldP spid="69" grpId="0" animBg="1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over">
            <a:extLst>
              <a:ext uri="{FF2B5EF4-FFF2-40B4-BE49-F238E27FC236}">
                <a16:creationId xmlns:a16="http://schemas.microsoft.com/office/drawing/2014/main" id="{6243354E-08D1-4CAE-9E99-7A6F5A712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584825"/>
            <a:ext cx="45862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8" descr="Cover">
            <a:extLst>
              <a:ext uri="{FF2B5EF4-FFF2-40B4-BE49-F238E27FC236}">
                <a16:creationId xmlns:a16="http://schemas.microsoft.com/office/drawing/2014/main" id="{D5FA529D-8FC1-4983-B032-3B216AB68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153025"/>
            <a:ext cx="1036637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Cover">
            <a:extLst>
              <a:ext uri="{FF2B5EF4-FFF2-40B4-BE49-F238E27FC236}">
                <a16:creationId xmlns:a16="http://schemas.microsoft.com/office/drawing/2014/main" id="{2BC43E89-9B42-45FF-B9F5-E3DB0608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692650"/>
            <a:ext cx="51244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6" descr="Cover">
            <a:extLst>
              <a:ext uri="{FF2B5EF4-FFF2-40B4-BE49-F238E27FC236}">
                <a16:creationId xmlns:a16="http://schemas.microsoft.com/office/drawing/2014/main" id="{E5CB6A65-4885-4C4A-8065-045C09AC0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5056188"/>
            <a:ext cx="1036637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Cover">
            <a:extLst>
              <a:ext uri="{FF2B5EF4-FFF2-40B4-BE49-F238E27FC236}">
                <a16:creationId xmlns:a16="http://schemas.microsoft.com/office/drawing/2014/main" id="{43CFB30D-438D-4520-9E43-F5CDD3A57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4010025"/>
            <a:ext cx="4759325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Cover">
            <a:extLst>
              <a:ext uri="{FF2B5EF4-FFF2-40B4-BE49-F238E27FC236}">
                <a16:creationId xmlns:a16="http://schemas.microsoft.com/office/drawing/2014/main" id="{3FBA5159-3293-42BA-80A0-533D414D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4260850"/>
            <a:ext cx="11128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 descr="Cover">
            <a:extLst>
              <a:ext uri="{FF2B5EF4-FFF2-40B4-BE49-F238E27FC236}">
                <a16:creationId xmlns:a16="http://schemas.microsoft.com/office/drawing/2014/main" id="{0245EA72-B159-4CB6-A3A1-C50D8C82A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540125"/>
            <a:ext cx="409733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Cover">
            <a:extLst>
              <a:ext uri="{FF2B5EF4-FFF2-40B4-BE49-F238E27FC236}">
                <a16:creationId xmlns:a16="http://schemas.microsoft.com/office/drawing/2014/main" id="{C1BFC392-A251-4711-9D33-A6C15A67A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3838575"/>
            <a:ext cx="1112837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over">
            <a:extLst>
              <a:ext uri="{FF2B5EF4-FFF2-40B4-BE49-F238E27FC236}">
                <a16:creationId xmlns:a16="http://schemas.microsoft.com/office/drawing/2014/main" id="{1B12336D-EA0C-4E06-9931-D2F49FF14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2244725"/>
            <a:ext cx="2101850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ver">
            <a:extLst>
              <a:ext uri="{FF2B5EF4-FFF2-40B4-BE49-F238E27FC236}">
                <a16:creationId xmlns:a16="http://schemas.microsoft.com/office/drawing/2014/main" id="{6C65F798-8238-43D4-B5A5-27C9EF927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2130425"/>
            <a:ext cx="45005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Cover">
            <a:extLst>
              <a:ext uri="{FF2B5EF4-FFF2-40B4-BE49-F238E27FC236}">
                <a16:creationId xmlns:a16="http://schemas.microsoft.com/office/drawing/2014/main" id="{ABF09CE0-52D1-4B25-B696-1FD5CAA67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2322513"/>
            <a:ext cx="8921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Cover">
            <a:extLst>
              <a:ext uri="{FF2B5EF4-FFF2-40B4-BE49-F238E27FC236}">
                <a16:creationId xmlns:a16="http://schemas.microsoft.com/office/drawing/2014/main" id="{611967CD-35E7-43A7-A909-D7DB705D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949325"/>
            <a:ext cx="389572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Cover">
            <a:extLst>
              <a:ext uri="{FF2B5EF4-FFF2-40B4-BE49-F238E27FC236}">
                <a16:creationId xmlns:a16="http://schemas.microsoft.com/office/drawing/2014/main" id="{B250C9AA-2AD5-41E8-B043-996CEAC1F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2092325"/>
            <a:ext cx="3502025" cy="110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Cover">
            <a:extLst>
              <a:ext uri="{FF2B5EF4-FFF2-40B4-BE49-F238E27FC236}">
                <a16:creationId xmlns:a16="http://schemas.microsoft.com/office/drawing/2014/main" id="{CB4F4033-063D-4430-8A25-137E270D4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153988"/>
            <a:ext cx="44132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Cover">
            <a:extLst>
              <a:ext uri="{FF2B5EF4-FFF2-40B4-BE49-F238E27FC236}">
                <a16:creationId xmlns:a16="http://schemas.microsoft.com/office/drawing/2014/main" id="{04AE2079-B8A2-4F0D-A942-E0DFE7A1F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201613"/>
            <a:ext cx="30988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Cover">
            <a:extLst>
              <a:ext uri="{FF2B5EF4-FFF2-40B4-BE49-F238E27FC236}">
                <a16:creationId xmlns:a16="http://schemas.microsoft.com/office/drawing/2014/main" id="{0E68926C-0A43-44FF-BE56-287D5FCC6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788"/>
            <a:ext cx="25812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hlinkClick r:id="rId18" action="ppaction://hlinksldjump"/>
            <a:extLst>
              <a:ext uri="{FF2B5EF4-FFF2-40B4-BE49-F238E27FC236}">
                <a16:creationId xmlns:a16="http://schemas.microsoft.com/office/drawing/2014/main" id="{7116AC8D-0054-4B95-8B87-B5747B802856}"/>
              </a:ext>
            </a:extLst>
          </p:cNvPr>
          <p:cNvSpPr txBox="1"/>
          <p:nvPr/>
        </p:nvSpPr>
        <p:spPr>
          <a:xfrm>
            <a:off x="304800" y="6111875"/>
            <a:ext cx="1612900" cy="43088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vi-VN" dirty="0" err="1"/>
              <a:t>Trò</a:t>
            </a:r>
            <a:r>
              <a:rPr lang="vi-VN" dirty="0"/>
              <a:t> chơi</a:t>
            </a:r>
          </a:p>
        </p:txBody>
      </p:sp>
    </p:spTree>
    <p:extLst>
      <p:ext uri="{BB962C8B-B14F-4D97-AF65-F5344CB8AC3E}">
        <p14:creationId xmlns:p14="http://schemas.microsoft.com/office/powerpoint/2010/main" val="3284488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2DA2FD6-8465-4687-89C7-6E10CEFBCB02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828800"/>
            <a:ext cx="1531938" cy="304800"/>
            <a:chOff x="1350" y="1152"/>
            <a:chExt cx="965" cy="192"/>
          </a:xfrm>
        </p:grpSpPr>
        <p:sp>
          <p:nvSpPr>
            <p:cNvPr id="3" name="AutoShape 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16D5FEB-7608-4BB2-AC39-5D409CC5F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0" y="115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4" name="AutoShape 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7DEA8E5-7E10-4B51-BDAF-9BC0C2AC0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152"/>
              <a:ext cx="294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AutoShape 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68489D2-A208-472A-850A-416A1401D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115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EC7F855B-7BBB-4F40-86A5-A6EAA37D1DFD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685800"/>
            <a:ext cx="4206875" cy="304800"/>
            <a:chOff x="1675" y="432"/>
            <a:chExt cx="2650" cy="192"/>
          </a:xfrm>
        </p:grpSpPr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86A143DE-DB96-48C9-8108-169FB7B860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5" y="432"/>
              <a:ext cx="1968" cy="192"/>
              <a:chOff x="3408" y="432"/>
              <a:chExt cx="1968" cy="192"/>
            </a:xfrm>
          </p:grpSpPr>
          <p:sp>
            <p:nvSpPr>
              <p:cNvPr id="10" name="AutoShape 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68ADF34E-4E1E-44F7-A6F2-6773955EDA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43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1" name="AutoShape 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1E69CB0-5684-4C54-BCF5-FA35F09A1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" y="432"/>
                <a:ext cx="294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2" name="AutoShape 1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6CE0C7A-A53D-4195-B098-CD1BB7800F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43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" name="AutoShape 1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BFE1C4AE-A9AC-40D8-9EED-021F38C8A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43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4" name="AutoShape 12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79CF3CA4-ADF2-488F-8CE0-1CBE9C3A2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43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" name="AutoShape 13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689FD616-32BF-4770-839A-2916297DB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3" y="43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8" name="AutoShape 1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E11E618-5897-4BB2-8986-A832A5F64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43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" name="AutoShape 1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E21E0AD-D882-49F4-912B-DFF11418D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43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3B599B2F-5EE1-48F8-BAE9-ED4C1238A77F}"/>
              </a:ext>
            </a:extLst>
          </p:cNvPr>
          <p:cNvGrpSpPr>
            <a:grpSpLocks/>
          </p:cNvGrpSpPr>
          <p:nvPr/>
        </p:nvGrpSpPr>
        <p:grpSpPr bwMode="auto">
          <a:xfrm>
            <a:off x="3814763" y="1447800"/>
            <a:ext cx="4206875" cy="304800"/>
            <a:chOff x="2779" y="1392"/>
            <a:chExt cx="2650" cy="192"/>
          </a:xfrm>
        </p:grpSpPr>
        <p:sp>
          <p:nvSpPr>
            <p:cNvPr id="17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6851B6D-C1B4-4E1F-9B49-7B17D73C7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" y="139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AutoShape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A7EF7E7-0843-4E36-980C-9FE6A27E0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39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AutoShape 1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FFB44F4-CF69-485A-96C4-A8EC440EC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39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AutoShape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8615301-2762-4F34-8EC0-83276B62A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139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1" name="AutoShape 2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7FEBDB2-2E13-44E7-A42E-5456896237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1392"/>
              <a:ext cx="294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AutoShape 2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CF19421-C53B-4E66-B8FB-CDC70000AC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139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AutoShape 2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D07DA3-F9FE-46FD-9C13-910C1AC2A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39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AutoShape 2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F5FB8C6-C4C7-43EB-984E-4B9851EE0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139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oup 25">
            <a:extLst>
              <a:ext uri="{FF2B5EF4-FFF2-40B4-BE49-F238E27FC236}">
                <a16:creationId xmlns:a16="http://schemas.microsoft.com/office/drawing/2014/main" id="{BCF87AE4-1EE7-46E1-9E80-EB9A8EF68E26}"/>
              </a:ext>
            </a:extLst>
          </p:cNvPr>
          <p:cNvGrpSpPr>
            <a:grpSpLocks/>
          </p:cNvGrpSpPr>
          <p:nvPr/>
        </p:nvGrpSpPr>
        <p:grpSpPr bwMode="auto">
          <a:xfrm>
            <a:off x="3281363" y="2209800"/>
            <a:ext cx="2590800" cy="304800"/>
            <a:chOff x="1675" y="1632"/>
            <a:chExt cx="1632" cy="192"/>
          </a:xfrm>
        </p:grpSpPr>
        <p:sp>
          <p:nvSpPr>
            <p:cNvPr id="26" name="AutoShape 2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9DBA538-1834-4442-86F9-ED4434EB9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5" y="163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27" name="AutoShape 2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27C7CEE-4D36-4A8E-85B2-0BE76F6FD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1632"/>
              <a:ext cx="294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AutoShape 2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4EB68E3-4979-422C-AD04-65BA071D80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7" y="163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AutoShape 2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3C83B94-6801-4705-BA66-AE6633489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3" y="163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AutoShape 3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0DBAA97-C60B-4922-95FA-57A395D80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4" y="163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oup 31">
            <a:extLst>
              <a:ext uri="{FF2B5EF4-FFF2-40B4-BE49-F238E27FC236}">
                <a16:creationId xmlns:a16="http://schemas.microsoft.com/office/drawing/2014/main" id="{2991B82A-668C-4DC5-A493-B03C300BF1E5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590800"/>
            <a:ext cx="4198938" cy="304800"/>
            <a:chOff x="2352" y="2112"/>
            <a:chExt cx="2645" cy="192"/>
          </a:xfrm>
        </p:grpSpPr>
        <p:sp>
          <p:nvSpPr>
            <p:cNvPr id="32" name="AutoShape 3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2330B57-2552-4459-B0CA-7F60C9697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11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33" name="Group 33">
              <a:extLst>
                <a:ext uri="{FF2B5EF4-FFF2-40B4-BE49-F238E27FC236}">
                  <a16:creationId xmlns:a16="http://schemas.microsoft.com/office/drawing/2014/main" id="{870357E2-9EE8-48DD-ACE1-D50DAE0022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2112"/>
              <a:ext cx="2310" cy="192"/>
              <a:chOff x="2352" y="2112"/>
              <a:chExt cx="2310" cy="192"/>
            </a:xfrm>
          </p:grpSpPr>
          <p:sp>
            <p:nvSpPr>
              <p:cNvPr id="34" name="AutoShape 34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52ADDE6B-4C4F-4E40-A135-BFB4FF24C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2" y="211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35" name="AutoShape 35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D18383BA-07E8-4C2D-A0F8-38E62C553F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2" y="2112"/>
                <a:ext cx="294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AutoShape 3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10C77033-B113-4FDE-9785-D00BBE4705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4" y="211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7" name="AutoShape 37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F9FAF608-B6C7-4EAE-A7CD-AD2802E5E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11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AutoShape 3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83CC541-45F7-4744-86D5-6635FF168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6" y="211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AutoShape 3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3D88C18F-FEF0-4B02-94A5-8BE9684EE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2" y="211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40" name="AutoShape 4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7CCE7E47-5B22-4948-BC7C-E5DFAB6A6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8" y="2112"/>
                <a:ext cx="294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1" name="AutoShape 4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FED61A5-1CC3-4C1A-B195-9AF30A99E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66750"/>
            <a:ext cx="457200" cy="30480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1</a:t>
            </a:r>
          </a:p>
        </p:txBody>
      </p:sp>
      <p:grpSp>
        <p:nvGrpSpPr>
          <p:cNvPr id="42" name="Group 42">
            <a:extLst>
              <a:ext uri="{FF2B5EF4-FFF2-40B4-BE49-F238E27FC236}">
                <a16:creationId xmlns:a16="http://schemas.microsoft.com/office/drawing/2014/main" id="{603DB0B3-3F52-4DEA-A2E1-C5851B92A578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1828800"/>
            <a:ext cx="1531938" cy="304800"/>
            <a:chOff x="1344" y="1152"/>
            <a:chExt cx="965" cy="192"/>
          </a:xfrm>
        </p:grpSpPr>
        <p:sp>
          <p:nvSpPr>
            <p:cNvPr id="43" name="AutoShape 4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BE007A0-9866-47A7-9D95-19F75EB04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1152"/>
              <a:ext cx="293" cy="192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FF0000"/>
                  </a:solidFill>
                  <a:latin typeface="Arial" panose="020B0604020202020204" pitchFamily="34" charset="0"/>
                </a:rPr>
                <a:t>H </a:t>
              </a:r>
            </a:p>
          </p:txBody>
        </p:sp>
        <p:sp>
          <p:nvSpPr>
            <p:cNvPr id="44" name="AutoShape 4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AE79E91-8FC2-4886-9EC8-1455C08A8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1152"/>
              <a:ext cx="294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45" name="AutoShape 4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E51BF74-B3CD-4D6C-AEAD-2FCC73DA1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15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46" name="Group 46">
            <a:extLst>
              <a:ext uri="{FF2B5EF4-FFF2-40B4-BE49-F238E27FC236}">
                <a16:creationId xmlns:a16="http://schemas.microsoft.com/office/drawing/2014/main" id="{F4E45523-1B26-4464-9F0E-2EA86EFAB49C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685800"/>
            <a:ext cx="4198938" cy="304800"/>
            <a:chOff x="2352" y="144"/>
            <a:chExt cx="2645" cy="192"/>
          </a:xfrm>
        </p:grpSpPr>
        <p:grpSp>
          <p:nvGrpSpPr>
            <p:cNvPr id="47" name="Group 47">
              <a:extLst>
                <a:ext uri="{FF2B5EF4-FFF2-40B4-BE49-F238E27FC236}">
                  <a16:creationId xmlns:a16="http://schemas.microsoft.com/office/drawing/2014/main" id="{A7FACEB6-C633-4904-A8FD-27AA62F380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52" y="144"/>
              <a:ext cx="1968" cy="192"/>
              <a:chOff x="3408" y="432"/>
              <a:chExt cx="1968" cy="192"/>
            </a:xfrm>
          </p:grpSpPr>
          <p:sp>
            <p:nvSpPr>
              <p:cNvPr id="50" name="AutoShape 4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06B76E2E-0D78-4246-87C6-703F61F29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08" y="432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H </a:t>
                </a:r>
              </a:p>
            </p:txBody>
          </p:sp>
          <p:sp>
            <p:nvSpPr>
              <p:cNvPr id="51" name="AutoShape 4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92103CEF-2DC4-4F3E-8415-B850C8822C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8" y="432"/>
                <a:ext cx="294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Ì</a:t>
                </a:r>
              </a:p>
            </p:txBody>
          </p:sp>
          <p:sp>
            <p:nvSpPr>
              <p:cNvPr id="52" name="AutoShape 5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E839B20F-D7D1-4791-8EE7-0F2CB1E3A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0" y="432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53" name="AutoShape 5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DA104169-8005-4308-94E8-8560B708C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432"/>
                <a:ext cx="293" cy="192"/>
              </a:xfrm>
              <a:prstGeom prst="actionButtonBlank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54" name="AutoShape 52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5DCA5F80-74C7-4CE0-B4F3-0F67A1D24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2" y="432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55" name="AutoShape 53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8110A677-B9B6-4D5A-8283-A987E7D47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3" y="432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</p:grpSp>
        <p:sp>
          <p:nvSpPr>
            <p:cNvPr id="48" name="AutoShape 5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D82C3B4-1B43-4FB7-9B4D-0B47277C8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44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49" name="AutoShape 5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B6805CE-E24B-4785-BD57-E6CEB95BF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144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56" name="Group 56">
            <a:extLst>
              <a:ext uri="{FF2B5EF4-FFF2-40B4-BE49-F238E27FC236}">
                <a16:creationId xmlns:a16="http://schemas.microsoft.com/office/drawing/2014/main" id="{51709F6A-41F8-4A73-B258-74D9E2DAC120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1447800"/>
            <a:ext cx="4206875" cy="304800"/>
            <a:chOff x="2779" y="1392"/>
            <a:chExt cx="2650" cy="192"/>
          </a:xfrm>
        </p:grpSpPr>
        <p:sp>
          <p:nvSpPr>
            <p:cNvPr id="57" name="AutoShape 5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E2F756A-03E0-4AD5-8B70-3349D30AE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5" y="139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58" name="AutoShape 5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DD04658-BAF2-4E80-90E0-608E79E01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139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59" name="AutoShape 5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763686A-8E50-455B-995A-16A2A05D3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6" y="139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60" name="AutoShape 6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643B147-3AD1-425D-8965-6A86AC543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" y="139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 S</a:t>
              </a:r>
            </a:p>
          </p:txBody>
        </p:sp>
        <p:sp>
          <p:nvSpPr>
            <p:cNvPr id="61" name="AutoShape 6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4A3FB7E-D751-4CE5-820D-E7FBE8529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9" y="1392"/>
              <a:ext cx="294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O</a:t>
              </a:r>
            </a:p>
          </p:txBody>
        </p:sp>
        <p:sp>
          <p:nvSpPr>
            <p:cNvPr id="62" name="AutoShape 6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9F9CB41-4ED2-45FA-8F4A-8C7D356E7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1392"/>
              <a:ext cx="293" cy="192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FF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63" name="AutoShape 6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E24F417-EA4D-4589-B528-B242DBF113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139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64" name="AutoShape 6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19A5791-4AEA-4267-8549-95FDC0A0A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139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65" name="Group 65">
            <a:extLst>
              <a:ext uri="{FF2B5EF4-FFF2-40B4-BE49-F238E27FC236}">
                <a16:creationId xmlns:a16="http://schemas.microsoft.com/office/drawing/2014/main" id="{7FF6A81B-5264-44B7-AE21-626D2606ED95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209800"/>
            <a:ext cx="2590800" cy="304800"/>
            <a:chOff x="1110" y="2544"/>
            <a:chExt cx="1632" cy="192"/>
          </a:xfrm>
        </p:grpSpPr>
        <p:sp>
          <p:nvSpPr>
            <p:cNvPr id="66" name="AutoShape 6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3507E31-C2CE-46AE-B18D-B8BDB848A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" y="2544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 C</a:t>
              </a:r>
            </a:p>
          </p:txBody>
        </p:sp>
        <p:sp>
          <p:nvSpPr>
            <p:cNvPr id="67" name="AutoShape 6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2D0832A-FF0D-40E6-8EEC-8D9356475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2544"/>
              <a:ext cx="294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68" name="AutoShape 6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2161FEC-1051-48AE-B866-A7745E5D6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2544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69" name="AutoShape 6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868D12E-F194-4C33-8780-8DE355B2F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8" y="2544"/>
              <a:ext cx="293" cy="192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FF0000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70" name="AutoShape 7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9ECFB6A-6762-474C-9F62-93C5C54CB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" y="2544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I</a:t>
              </a:r>
            </a:p>
          </p:txBody>
        </p:sp>
      </p:grpSp>
      <p:grpSp>
        <p:nvGrpSpPr>
          <p:cNvPr id="71" name="Group 71">
            <a:extLst>
              <a:ext uri="{FF2B5EF4-FFF2-40B4-BE49-F238E27FC236}">
                <a16:creationId xmlns:a16="http://schemas.microsoft.com/office/drawing/2014/main" id="{98D30941-1A7D-4027-9BD8-2922FF83EC1E}"/>
              </a:ext>
            </a:extLst>
          </p:cNvPr>
          <p:cNvGrpSpPr>
            <a:grpSpLocks/>
          </p:cNvGrpSpPr>
          <p:nvPr/>
        </p:nvGrpSpPr>
        <p:grpSpPr bwMode="auto">
          <a:xfrm>
            <a:off x="3806825" y="2971800"/>
            <a:ext cx="4198938" cy="304800"/>
            <a:chOff x="2352" y="2112"/>
            <a:chExt cx="2645" cy="192"/>
          </a:xfrm>
        </p:grpSpPr>
        <p:sp>
          <p:nvSpPr>
            <p:cNvPr id="72" name="AutoShape 7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ECF4BE6-362B-40EE-94DD-7819E392A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4" y="211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AutoShape 7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0BE154D-D17E-4A50-9D4B-5435E0706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11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74" name="AutoShape 7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300DB47-5F7D-4FB2-AD8D-560417992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2112"/>
              <a:ext cx="294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AutoShape 7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5BC7BC8-5ABD-4901-97BA-6450D6DDD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11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 b="1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AutoShape 7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CF47000-BB30-42E1-A2B8-AA63CDB5D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1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AutoShape 7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B6A8FC4-6A7A-4B3B-8A5D-10E8D6D6E3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11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AutoShape 7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F5437C9-9781-479E-BD00-1384E1EF6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11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79" name="AutoShape 7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F9DC405-F608-48DA-AF0D-E54AE6913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112"/>
              <a:ext cx="294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0" name="Group 80">
            <a:extLst>
              <a:ext uri="{FF2B5EF4-FFF2-40B4-BE49-F238E27FC236}">
                <a16:creationId xmlns:a16="http://schemas.microsoft.com/office/drawing/2014/main" id="{FF48BE33-98F8-4BEC-8722-9EB84F6BC7D7}"/>
              </a:ext>
            </a:extLst>
          </p:cNvPr>
          <p:cNvGrpSpPr>
            <a:grpSpLocks/>
          </p:cNvGrpSpPr>
          <p:nvPr/>
        </p:nvGrpSpPr>
        <p:grpSpPr bwMode="auto">
          <a:xfrm>
            <a:off x="3802063" y="3352800"/>
            <a:ext cx="1531937" cy="304800"/>
            <a:chOff x="2352" y="2352"/>
            <a:chExt cx="965" cy="192"/>
          </a:xfrm>
        </p:grpSpPr>
        <p:sp>
          <p:nvSpPr>
            <p:cNvPr id="81" name="AutoShape 8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44512FD-A64E-4130-B8B5-B725F0FBC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35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AutoShape 8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76F7D6C-E90D-4249-B547-6800026F34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5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AutoShape 8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C4ECC2C-CA0F-4D82-A468-7DA1CAB33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5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4" name="Group 84">
            <a:extLst>
              <a:ext uri="{FF2B5EF4-FFF2-40B4-BE49-F238E27FC236}">
                <a16:creationId xmlns:a16="http://schemas.microsoft.com/office/drawing/2014/main" id="{89CA2A1B-ADB8-43D2-A975-F827EF007BC5}"/>
              </a:ext>
            </a:extLst>
          </p:cNvPr>
          <p:cNvGrpSpPr>
            <a:grpSpLocks/>
          </p:cNvGrpSpPr>
          <p:nvPr/>
        </p:nvGrpSpPr>
        <p:grpSpPr bwMode="auto">
          <a:xfrm>
            <a:off x="3810000" y="3352800"/>
            <a:ext cx="1531938" cy="304800"/>
            <a:chOff x="2352" y="2352"/>
            <a:chExt cx="965" cy="192"/>
          </a:xfrm>
        </p:grpSpPr>
        <p:sp>
          <p:nvSpPr>
            <p:cNvPr id="85" name="AutoShape 8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CCF82CB-5367-4B08-AA93-BB9AE3DE4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35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86" name="AutoShape 8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E45D775-3CC3-4819-B63A-EE038AF46E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5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Â</a:t>
              </a:r>
            </a:p>
          </p:txBody>
        </p:sp>
        <p:sp>
          <p:nvSpPr>
            <p:cNvPr id="87" name="AutoShape 8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F97D839-026A-491E-AEDC-D8AD0D50C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352"/>
              <a:ext cx="293" cy="192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FF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88" name="Group 88">
            <a:extLst>
              <a:ext uri="{FF2B5EF4-FFF2-40B4-BE49-F238E27FC236}">
                <a16:creationId xmlns:a16="http://schemas.microsoft.com/office/drawing/2014/main" id="{2A38C142-CD94-4235-9076-FAA52D2ACEFD}"/>
              </a:ext>
            </a:extLst>
          </p:cNvPr>
          <p:cNvGrpSpPr>
            <a:grpSpLocks/>
          </p:cNvGrpSpPr>
          <p:nvPr/>
        </p:nvGrpSpPr>
        <p:grpSpPr bwMode="auto">
          <a:xfrm>
            <a:off x="3808413" y="2971800"/>
            <a:ext cx="4206875" cy="304800"/>
            <a:chOff x="2304" y="1872"/>
            <a:chExt cx="2650" cy="192"/>
          </a:xfrm>
        </p:grpSpPr>
        <p:sp>
          <p:nvSpPr>
            <p:cNvPr id="89" name="AutoShape 8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BF052D1-977A-4C35-B3AE-7488A0FEC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9" y="18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G </a:t>
              </a:r>
            </a:p>
          </p:txBody>
        </p:sp>
        <p:sp>
          <p:nvSpPr>
            <p:cNvPr id="90" name="AutoShape 9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5CC4B48-A45A-43F7-AE1E-3D7A0488A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9" y="1872"/>
              <a:ext cx="294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Ó</a:t>
              </a:r>
            </a:p>
          </p:txBody>
        </p:sp>
        <p:sp>
          <p:nvSpPr>
            <p:cNvPr id="91" name="AutoShape 9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FCADACA-BB74-42D8-BB8F-9522C3626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18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92" name="AutoShape 9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EFD92FC-ADEF-4AA5-B621-853B7F1C6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18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V </a:t>
              </a:r>
            </a:p>
          </p:txBody>
        </p:sp>
        <p:sp>
          <p:nvSpPr>
            <p:cNvPr id="93" name="AutoShape 9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D516792-4E00-4CF7-9BB4-B5AB7CACC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1872"/>
              <a:ext cx="294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94" name="AutoShape 9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8F1075B-4510-4337-A5C5-A81283270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1872"/>
              <a:ext cx="293" cy="192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FF0000"/>
                  </a:solidFill>
                  <a:latin typeface="Arial" panose="020B0604020202020204" pitchFamily="34" charset="0"/>
                </a:rPr>
                <a:t>Ô</a:t>
              </a:r>
            </a:p>
          </p:txBody>
        </p:sp>
        <p:sp>
          <p:nvSpPr>
            <p:cNvPr id="95" name="AutoShape 9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4A6DADA-5C6A-43B0-9589-80965EE97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8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96" name="AutoShape 9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CF015B5-C678-4213-B8D7-2551D8EA42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8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</p:grpSp>
      <p:grpSp>
        <p:nvGrpSpPr>
          <p:cNvPr id="97" name="Group 97">
            <a:extLst>
              <a:ext uri="{FF2B5EF4-FFF2-40B4-BE49-F238E27FC236}">
                <a16:creationId xmlns:a16="http://schemas.microsoft.com/office/drawing/2014/main" id="{183D5CA3-9730-418A-BDC5-72474B23A004}"/>
              </a:ext>
            </a:extLst>
          </p:cNvPr>
          <p:cNvGrpSpPr>
            <a:grpSpLocks/>
          </p:cNvGrpSpPr>
          <p:nvPr/>
        </p:nvGrpSpPr>
        <p:grpSpPr bwMode="auto">
          <a:xfrm>
            <a:off x="1127125" y="2590800"/>
            <a:ext cx="4206875" cy="304800"/>
            <a:chOff x="2346" y="1872"/>
            <a:chExt cx="2650" cy="192"/>
          </a:xfrm>
        </p:grpSpPr>
        <p:sp>
          <p:nvSpPr>
            <p:cNvPr id="98" name="AutoShape 9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37027B7-8AA5-4B5B-80B0-F4D849186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1" y="18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 H</a:t>
              </a:r>
            </a:p>
          </p:txBody>
        </p:sp>
        <p:sp>
          <p:nvSpPr>
            <p:cNvPr id="99" name="AutoShape 9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8CE1D5D-2E09-42A1-A756-4C9B8701D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1" y="1872"/>
              <a:ext cx="294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00" name="AutoShape 10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84BA121-BF5E-47E0-9878-4B838D214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3" y="1872"/>
              <a:ext cx="293" cy="192"/>
            </a:xfrm>
            <a:prstGeom prst="actionButtonBlank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FF0000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101" name="AutoShape 10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368F0D6-9F1D-48E1-AAAE-75B9DE7B7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6" y="18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 B</a:t>
              </a:r>
            </a:p>
          </p:txBody>
        </p:sp>
        <p:sp>
          <p:nvSpPr>
            <p:cNvPr id="102" name="AutoShape 10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5EAA838-AE93-4B6F-8D3F-35CA65F49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6" y="1872"/>
              <a:ext cx="294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Ằ</a:t>
              </a:r>
            </a:p>
          </p:txBody>
        </p:sp>
        <p:sp>
          <p:nvSpPr>
            <p:cNvPr id="103" name="AutoShape 10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1DFC037-EE6A-4F72-A616-E19BE0EC5D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18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04" name="AutoShape 10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85E23CD-CB07-4D29-8806-BD2E99DB8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4" y="18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05" name="AutoShape 10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F6C5E74B-0277-45D3-A667-2FAF36B71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0" y="18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</p:grpSp>
      <p:sp>
        <p:nvSpPr>
          <p:cNvPr id="106" name="AutoShape 10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F30461B-E058-4A4E-BACF-8FC432D9E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3775"/>
            <a:ext cx="457200" cy="38100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7" name="AutoShape 107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C33C4499-424B-43B7-8DF3-9B843A3ED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97000"/>
            <a:ext cx="457200" cy="38100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8" name="AutoShape 10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AD6EA2FF-F132-4B84-BDFB-1A5477E4A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89113"/>
            <a:ext cx="457200" cy="40005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9" name="AutoShape 10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id="{8022E57F-AE3B-4BC3-BB23-50D2E2AF06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16150"/>
            <a:ext cx="457200" cy="38100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0" name="AutoShape 110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AE588279-F03E-40E6-BABE-C1163CBAF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352800"/>
            <a:ext cx="457200" cy="30480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11" name="AutoShape 111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6A06E61D-947C-4916-BBA5-BBEAFA81F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620963"/>
            <a:ext cx="457200" cy="331787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12" name="AutoShape 112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311CB96-DF83-4FAC-BF3E-F4E233311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67125"/>
            <a:ext cx="457200" cy="30480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13" name="AutoShape 113">
            <a:hlinkClick r:id="rId10" action="ppaction://hlinksldjump" highlightClick="1"/>
            <a:extLst>
              <a:ext uri="{FF2B5EF4-FFF2-40B4-BE49-F238E27FC236}">
                <a16:creationId xmlns:a16="http://schemas.microsoft.com/office/drawing/2014/main" id="{EEACF803-B2F0-4EDA-AC66-D1DD937F5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962275"/>
            <a:ext cx="457200" cy="381000"/>
          </a:xfrm>
          <a:prstGeom prst="actionButtonDocumen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14" name="AutoShape 11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D78FA64-EB17-4364-B7DA-6F1F53F96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5486400"/>
            <a:ext cx="533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115" name="AutoShape 11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847EE05-65CF-4618-B1F3-4EB75A0F5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400" y="5486400"/>
            <a:ext cx="533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6" name="AutoShape 1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1F76897-0282-4F07-99B0-1E02F0295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5486400"/>
            <a:ext cx="533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17" name="AutoShape 1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35197F-B755-44B7-B1F8-AF952DA633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0" y="5486400"/>
            <a:ext cx="5334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18" name="AutoShape 1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1C42E47-FA6A-4FB1-A2CE-694C987A2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486400"/>
            <a:ext cx="4572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9" name="AutoShape 1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7A80318-7135-48FC-9FD4-3A24DACE0F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00" y="5486400"/>
            <a:ext cx="4572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0" name="AutoShape 1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DA29AA4-6267-4F66-927D-FE9E3D38A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5486400"/>
            <a:ext cx="4572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21" name="AutoShape 1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28FA504-66EC-4D27-B85E-DC735F0EF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8600" y="5486400"/>
            <a:ext cx="4572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22" name="AutoShape 12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CC14A72-14ED-4C7D-B9EE-485427930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461000"/>
            <a:ext cx="1168400" cy="4826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ĐÁP ÁN</a:t>
            </a:r>
          </a:p>
        </p:txBody>
      </p:sp>
      <p:sp>
        <p:nvSpPr>
          <p:cNvPr id="123" name="AutoShape 12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D03D394-9526-42B7-A6F4-005107B5A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400" y="5486400"/>
            <a:ext cx="609600" cy="4572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endParaRPr lang="vi-VN" altLang="vi-VN"/>
          </a:p>
        </p:txBody>
      </p:sp>
      <p:grpSp>
        <p:nvGrpSpPr>
          <p:cNvPr id="124" name="Group 124">
            <a:extLst>
              <a:ext uri="{FF2B5EF4-FFF2-40B4-BE49-F238E27FC236}">
                <a16:creationId xmlns:a16="http://schemas.microsoft.com/office/drawing/2014/main" id="{945DD376-9BFD-4C27-A56F-B55398ADE1BF}"/>
              </a:ext>
            </a:extLst>
          </p:cNvPr>
          <p:cNvGrpSpPr>
            <a:grpSpLocks/>
          </p:cNvGrpSpPr>
          <p:nvPr/>
        </p:nvGrpSpPr>
        <p:grpSpPr bwMode="auto">
          <a:xfrm>
            <a:off x="4333875" y="1066800"/>
            <a:ext cx="4743450" cy="304800"/>
            <a:chOff x="1756" y="672"/>
            <a:chExt cx="2988" cy="192"/>
          </a:xfrm>
        </p:grpSpPr>
        <p:grpSp>
          <p:nvGrpSpPr>
            <p:cNvPr id="125" name="Group 125">
              <a:extLst>
                <a:ext uri="{FF2B5EF4-FFF2-40B4-BE49-F238E27FC236}">
                  <a16:creationId xmlns:a16="http://schemas.microsoft.com/office/drawing/2014/main" id="{CA9F91CF-531B-482E-888B-206C5996E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6" y="672"/>
              <a:ext cx="1637" cy="192"/>
              <a:chOff x="2788" y="672"/>
              <a:chExt cx="1637" cy="192"/>
            </a:xfrm>
          </p:grpSpPr>
          <p:sp>
            <p:nvSpPr>
              <p:cNvPr id="130" name="AutoShape 126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5D12E55E-EEB8-426D-8545-938507FEDB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67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31" name="AutoShape 127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F663ED28-5C3C-4B69-A76D-3DAB8C0A82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8" y="672"/>
                <a:ext cx="294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AutoShape 12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BEB4B252-6C05-4D3A-BC40-831070271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67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AutoShape 12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7EC561CD-ED98-400E-8819-D6FBB16C6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67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AutoShape 13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83763E90-9B56-4F79-AEAF-741E0A4E0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2" y="672"/>
                <a:ext cx="293" cy="192"/>
              </a:xfrm>
              <a:prstGeom prst="actionButtonBlank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endParaRPr lang="vi-VN" altLang="vi-VN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26" name="AutoShape 13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206CE6C-6F22-4CAE-B589-6199DE301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" y="67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sp>
          <p:nvSpPr>
            <p:cNvPr id="127" name="AutoShape 13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0015E0D6-68D5-45E6-9C73-F5ABA44A7A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3" y="672"/>
              <a:ext cx="294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AutoShape 13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6A153B5-2F49-4689-B643-50D8853225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67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AutoShape 13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9F05D541-5343-4B6E-BAFA-CCDB36AED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1" y="672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35" name="Group 135">
            <a:extLst>
              <a:ext uri="{FF2B5EF4-FFF2-40B4-BE49-F238E27FC236}">
                <a16:creationId xmlns:a16="http://schemas.microsoft.com/office/drawing/2014/main" id="{D8A93205-BD0F-4814-8CEB-3C705E2A9AAB}"/>
              </a:ext>
            </a:extLst>
          </p:cNvPr>
          <p:cNvGrpSpPr>
            <a:grpSpLocks/>
          </p:cNvGrpSpPr>
          <p:nvPr/>
        </p:nvGrpSpPr>
        <p:grpSpPr bwMode="auto">
          <a:xfrm>
            <a:off x="4325938" y="1066800"/>
            <a:ext cx="4741862" cy="304800"/>
            <a:chOff x="1765" y="672"/>
            <a:chExt cx="2987" cy="192"/>
          </a:xfrm>
        </p:grpSpPr>
        <p:grpSp>
          <p:nvGrpSpPr>
            <p:cNvPr id="136" name="Group 136">
              <a:extLst>
                <a:ext uri="{FF2B5EF4-FFF2-40B4-BE49-F238E27FC236}">
                  <a16:creationId xmlns:a16="http://schemas.microsoft.com/office/drawing/2014/main" id="{EAB157CD-C0F9-4FF2-A842-4E18287344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65" y="672"/>
              <a:ext cx="1637" cy="192"/>
              <a:chOff x="2788" y="672"/>
              <a:chExt cx="1637" cy="192"/>
            </a:xfrm>
          </p:grpSpPr>
          <p:sp>
            <p:nvSpPr>
              <p:cNvPr id="141" name="AutoShape 137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283CC612-D560-4CD9-B3D4-FE37F81DC9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672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 H</a:t>
                </a:r>
              </a:p>
            </p:txBody>
          </p:sp>
          <p:sp>
            <p:nvSpPr>
              <p:cNvPr id="142" name="AutoShape 13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6B445DDA-ABD0-4F67-9FF4-46D1ECD1D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8" y="672"/>
                <a:ext cx="294" cy="192"/>
              </a:xfrm>
              <a:prstGeom prst="actionButtonBlank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Ì</a:t>
                </a:r>
              </a:p>
            </p:txBody>
          </p:sp>
          <p:sp>
            <p:nvSpPr>
              <p:cNvPr id="143" name="AutoShape 13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15E87A9C-3A47-409A-88C7-DCBA5FC8C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0" y="672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44" name="AutoShape 14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7BE80504-3808-4299-A699-1C5017A7C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6" y="672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45" name="AutoShape 14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B6B3B116-EED2-4828-8671-AC7B5EA0A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2" y="672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</a:t>
                </a:r>
              </a:p>
            </p:txBody>
          </p:sp>
        </p:grpSp>
        <p:sp>
          <p:nvSpPr>
            <p:cNvPr id="137" name="AutoShape 14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3280CB6-EEC9-4B3E-915B-FBDC181BC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1" y="6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38" name="AutoShape 14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E103ACD-7D98-446F-AB00-0BCA88719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1" y="672"/>
              <a:ext cx="294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  <p:sp>
          <p:nvSpPr>
            <p:cNvPr id="139" name="AutoShape 14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28A3B243-6FFD-48A3-837A-DACF7D60C8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3" y="6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40" name="AutoShape 14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8DD41DB-4193-40DF-83BD-1B21681206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" y="672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G </a:t>
              </a:r>
            </a:p>
          </p:txBody>
        </p:sp>
      </p:grpSp>
      <p:grpSp>
        <p:nvGrpSpPr>
          <p:cNvPr id="146" name="Group 146">
            <a:extLst>
              <a:ext uri="{FF2B5EF4-FFF2-40B4-BE49-F238E27FC236}">
                <a16:creationId xmlns:a16="http://schemas.microsoft.com/office/drawing/2014/main" id="{12B202A7-C885-4AEF-A166-56A2D663886E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733800"/>
            <a:ext cx="4198938" cy="304800"/>
            <a:chOff x="2400" y="2640"/>
            <a:chExt cx="2645" cy="192"/>
          </a:xfrm>
        </p:grpSpPr>
        <p:sp>
          <p:nvSpPr>
            <p:cNvPr id="147" name="AutoShape 14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884DF50-BB57-420F-8C0D-260EA762A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0" y="2640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AutoShape 14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EA4010A-FEEA-4CA6-8449-25FBC3D8B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640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AutoShape 14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3E441BC-1CC9-45E9-8358-FFD93257F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7" y="2640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AutoShape 15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824C5C4-2F23-472C-9DA0-CA28E82EF4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" y="2640"/>
              <a:ext cx="294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AutoShape 15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76FA449-52BE-447D-A401-3AC85D0BB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9" y="2640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AutoShape 15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B5AB837-8C29-41FA-B93E-104F049119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5" y="2640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AutoShape 15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5C14F23-3146-47BF-B020-D1D5F9718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" y="2640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AutoShape 15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75DDBF96-1E01-4ED9-9E4F-B2D80262C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640"/>
              <a:ext cx="293" cy="192"/>
            </a:xfrm>
            <a:prstGeom prst="actionButtonBlank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endParaRPr lang="vi-VN" altLang="vi-VN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55" name="Group 155">
            <a:extLst>
              <a:ext uri="{FF2B5EF4-FFF2-40B4-BE49-F238E27FC236}">
                <a16:creationId xmlns:a16="http://schemas.microsoft.com/office/drawing/2014/main" id="{6A274069-653E-472E-A1FC-49276F47FA0E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3733800"/>
            <a:ext cx="4191000" cy="304800"/>
            <a:chOff x="2405" y="2640"/>
            <a:chExt cx="2640" cy="192"/>
          </a:xfrm>
        </p:grpSpPr>
        <p:sp>
          <p:nvSpPr>
            <p:cNvPr id="156" name="AutoShape 15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39D90C68-84E1-4C11-861E-492A4CE5E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640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  <p:grpSp>
          <p:nvGrpSpPr>
            <p:cNvPr id="157" name="Group 157">
              <a:extLst>
                <a:ext uri="{FF2B5EF4-FFF2-40B4-BE49-F238E27FC236}">
                  <a16:creationId xmlns:a16="http://schemas.microsoft.com/office/drawing/2014/main" id="{55D18260-7579-4890-AF6B-6A4CAF573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6" y="2640"/>
              <a:ext cx="1968" cy="192"/>
              <a:chOff x="3168" y="960"/>
              <a:chExt cx="1968" cy="192"/>
            </a:xfrm>
          </p:grpSpPr>
          <p:sp>
            <p:nvSpPr>
              <p:cNvPr id="159" name="AutoShape 158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546265C3-9E44-431F-BBF0-97DFF940F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960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160" name="AutoShape 159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6D46B1A8-027F-4FB0-9492-0BB62C011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8" y="960"/>
                <a:ext cx="294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Â</a:t>
                </a:r>
              </a:p>
            </p:txBody>
          </p:sp>
          <p:sp>
            <p:nvSpPr>
              <p:cNvPr id="161" name="AutoShape 160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E5071C84-7692-4BC2-B5B5-12F50205F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0" y="960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</a:t>
                </a:r>
              </a:p>
            </p:txBody>
          </p:sp>
          <p:sp>
            <p:nvSpPr>
              <p:cNvPr id="162" name="AutoShape 161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C9E3896C-E980-4954-B02E-0ED962E86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6" y="960"/>
                <a:ext cx="293" cy="192"/>
              </a:xfrm>
              <a:prstGeom prst="actionButtonBlank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163" name="AutoShape 162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B328F663-0D59-459F-90EC-43E2E6079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960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164" name="AutoShape 163">
                <a:hlinkClick r:id="" action="ppaction://noaction" highlightClick="1"/>
                <a:extLst>
                  <a:ext uri="{FF2B5EF4-FFF2-40B4-BE49-F238E27FC236}">
                    <a16:creationId xmlns:a16="http://schemas.microsoft.com/office/drawing/2014/main" id="{EC85E19C-15DD-4184-B6BC-6D2E2547FC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3" y="960"/>
                <a:ext cx="293" cy="192"/>
              </a:xfrm>
              <a:prstGeom prst="actionButtonBlank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Arial Narrow" panose="020B7200000000000000" pitchFamily="34" charset="0"/>
                  </a:defRPr>
                </a:lvl9pPr>
              </a:lstStyle>
              <a:p>
                <a:pPr algn="l" eaLnBrk="1" hangingPunct="1"/>
                <a:r>
                  <a:rPr lang="en-US" altLang="vi-VN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Á</a:t>
                </a:r>
              </a:p>
            </p:txBody>
          </p:sp>
        </p:grpSp>
        <p:sp>
          <p:nvSpPr>
            <p:cNvPr id="158" name="AutoShape 16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A43E1501-E439-41D5-9608-A0EFB02DD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2" y="2640"/>
              <a:ext cx="293" cy="192"/>
            </a:xfrm>
            <a:prstGeom prst="actionButtonBlank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</p:grpSp>
      <p:sp>
        <p:nvSpPr>
          <p:cNvPr id="165" name="AutoShape 16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C404722-3A94-4632-AF35-B49C3D5E1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486400"/>
            <a:ext cx="457200" cy="457200"/>
          </a:xfrm>
          <a:prstGeom prst="actionButtonBlank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/>
            <a:r>
              <a:rPr lang="en-US" altLang="vi-VN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66" name="Text Box 166">
            <a:extLst>
              <a:ext uri="{FF2B5EF4-FFF2-40B4-BE49-F238E27FC236}">
                <a16:creationId xmlns:a16="http://schemas.microsoft.com/office/drawing/2014/main" id="{3D1F304A-0DF2-4877-8894-EA1D6D577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0"/>
            <a:ext cx="647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400" b="1">
                <a:latin typeface="Times New Roman" panose="02020603050405020304" pitchFamily="18" charset="0"/>
              </a:rPr>
              <a:t>TRÒ CHƠI Ô CHỮ</a:t>
            </a:r>
          </a:p>
        </p:txBody>
      </p:sp>
      <p:grpSp>
        <p:nvGrpSpPr>
          <p:cNvPr id="167" name="Group 176">
            <a:extLst>
              <a:ext uri="{FF2B5EF4-FFF2-40B4-BE49-F238E27FC236}">
                <a16:creationId xmlns:a16="http://schemas.microsoft.com/office/drawing/2014/main" id="{22383D1E-FC5C-4CF0-9EB6-7ED4CD17384E}"/>
              </a:ext>
            </a:extLst>
          </p:cNvPr>
          <p:cNvGrpSpPr>
            <a:grpSpLocks/>
          </p:cNvGrpSpPr>
          <p:nvPr/>
        </p:nvGrpSpPr>
        <p:grpSpPr bwMode="auto">
          <a:xfrm>
            <a:off x="4867275" y="685800"/>
            <a:ext cx="484188" cy="3352800"/>
            <a:chOff x="3072" y="432"/>
            <a:chExt cx="305" cy="2112"/>
          </a:xfrm>
        </p:grpSpPr>
        <p:sp>
          <p:nvSpPr>
            <p:cNvPr id="168" name="AutoShape 16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CC44BF9B-6579-4E9C-9C0B-A9B03B650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8" y="672"/>
              <a:ext cx="294" cy="192"/>
            </a:xfrm>
            <a:prstGeom prst="actionButtonBlank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CC"/>
                  </a:solidFill>
                  <a:latin typeface="Arial" panose="020B0604020202020204" pitchFamily="34" charset="0"/>
                </a:rPr>
                <a:t>Ì</a:t>
              </a:r>
            </a:p>
          </p:txBody>
        </p:sp>
        <p:sp>
          <p:nvSpPr>
            <p:cNvPr id="169" name="AutoShape 16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04AB604-84DD-4DD0-8551-C729FE28FE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152"/>
              <a:ext cx="293" cy="192"/>
            </a:xfrm>
            <a:prstGeom prst="actionButtonBlank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CC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70" name="AutoShape 169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8271A822-5994-4F93-93C3-B110E8CD9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432"/>
              <a:ext cx="293" cy="192"/>
            </a:xfrm>
            <a:prstGeom prst="actionButtonBlank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H</a:t>
              </a:r>
            </a:p>
          </p:txBody>
        </p:sp>
        <p:sp>
          <p:nvSpPr>
            <p:cNvPr id="171" name="AutoShape 17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5AD0EA35-E637-4C35-9BED-221414297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912"/>
              <a:ext cx="293" cy="192"/>
            </a:xfrm>
            <a:prstGeom prst="actionButtonBlank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CC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72" name="AutoShape 171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07E5381-F91F-4761-BF27-49734656F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" y="1392"/>
              <a:ext cx="294" cy="192"/>
            </a:xfrm>
            <a:prstGeom prst="actionButtonBlank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CC"/>
                  </a:solidFill>
                  <a:latin typeface="Arial" panose="020B0604020202020204" pitchFamily="34" charset="0"/>
                </a:rPr>
                <a:t>V</a:t>
              </a:r>
            </a:p>
          </p:txBody>
        </p:sp>
        <p:sp>
          <p:nvSpPr>
            <p:cNvPr id="173" name="AutoShape 172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5DC02EE-F16E-4CDB-93EF-7C28A76A1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9" y="1632"/>
              <a:ext cx="293" cy="192"/>
            </a:xfrm>
            <a:prstGeom prst="actionButtonBlank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CC"/>
                  </a:solidFill>
                  <a:latin typeface="Arial" panose="020B0604020202020204" pitchFamily="34" charset="0"/>
                </a:rPr>
                <a:t>U</a:t>
              </a:r>
            </a:p>
          </p:txBody>
        </p:sp>
        <p:sp>
          <p:nvSpPr>
            <p:cNvPr id="174" name="AutoShape 173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B60C0A48-40C0-4DF8-96D6-2136CFBEC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2112"/>
              <a:ext cx="294" cy="192"/>
            </a:xfrm>
            <a:prstGeom prst="actionButtonBlank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CC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175" name="AutoShape 174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4407AAC9-6D5E-4309-864E-DDE934866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4" y="2352"/>
              <a:ext cx="293" cy="192"/>
            </a:xfrm>
            <a:prstGeom prst="actionButtonBlank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CC"/>
                  </a:solidFill>
                  <a:latin typeface="Arial" panose="020B0604020202020204" pitchFamily="34" charset="0"/>
                </a:rPr>
                <a:t>G</a:t>
              </a:r>
            </a:p>
          </p:txBody>
        </p:sp>
        <p:sp>
          <p:nvSpPr>
            <p:cNvPr id="176" name="AutoShape 175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4A359F2-830F-4506-8757-3453E8B4B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872"/>
              <a:ext cx="294" cy="192"/>
            </a:xfrm>
            <a:prstGeom prst="actionButtonBlank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.VnArial Narrow" panose="020B7200000000000000" pitchFamily="34" charset="0"/>
                </a:defRPr>
              </a:lvl9pPr>
            </a:lstStyle>
            <a:p>
              <a:pPr algn="l" eaLnBrk="1" hangingPunct="1"/>
              <a:r>
                <a:rPr lang="en-US" altLang="vi-VN" b="1">
                  <a:solidFill>
                    <a:srgbClr val="0000CC"/>
                  </a:solidFill>
                  <a:latin typeface="Arial" panose="020B0604020202020204" pitchFamily="34" charset="0"/>
                </a:rPr>
                <a:t>Ô</a:t>
              </a:r>
            </a:p>
          </p:txBody>
        </p:sp>
      </p:grpSp>
      <p:sp>
        <p:nvSpPr>
          <p:cNvPr id="177" name="TextBox 176">
            <a:hlinkClick r:id="rId7" action="ppaction://hlinksldjump"/>
            <a:extLst>
              <a:ext uri="{FF2B5EF4-FFF2-40B4-BE49-F238E27FC236}">
                <a16:creationId xmlns:a16="http://schemas.microsoft.com/office/drawing/2014/main" id="{63E0710F-0B59-40A7-B68C-C2B7549C70DE}"/>
              </a:ext>
            </a:extLst>
          </p:cNvPr>
          <p:cNvSpPr txBox="1"/>
          <p:nvPr/>
        </p:nvSpPr>
        <p:spPr>
          <a:xfrm flipH="1">
            <a:off x="76200" y="6427113"/>
            <a:ext cx="116839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dirty="0" err="1"/>
              <a:t>Về</a:t>
            </a:r>
            <a:r>
              <a:rPr lang="vi-VN" dirty="0"/>
              <a:t> </a:t>
            </a:r>
            <a:r>
              <a:rPr lang="vi-VN" dirty="0" err="1"/>
              <a:t>nhà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283235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FEFD7017-83BB-4B24-BC82-9B814C91D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1" name="Rectangle 3">
            <a:extLst>
              <a:ext uri="{FF2B5EF4-FFF2-40B4-BE49-F238E27FC236}">
                <a16:creationId xmlns:a16="http://schemas.microsoft.com/office/drawing/2014/main" id="{CBA8AD06-9156-4FE0-B80D-EED69A7FFC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1905000"/>
            <a:ext cx="6705600" cy="1219200"/>
          </a:xfrm>
        </p:spPr>
        <p:txBody>
          <a:bodyPr/>
          <a:lstStyle/>
          <a:p>
            <a:pPr eaLnBrk="1" hangingPunct="1"/>
            <a:r>
              <a:rPr lang="en-US" altLang="vi-VN" sz="4000" i="1">
                <a:solidFill>
                  <a:srgbClr val="FF0000"/>
                </a:solidFill>
                <a:latin typeface="VNI-Times" pitchFamily="2" charset="0"/>
              </a:rPr>
              <a:t> 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có 4 cạnh bằng nhau là hình gì?</a:t>
            </a:r>
          </a:p>
        </p:txBody>
      </p:sp>
      <p:sp>
        <p:nvSpPr>
          <p:cNvPr id="26628" name="AutoShape 4">
            <a:hlinkClick r:id="rId3" action="ppaction://hlinksldjump"/>
            <a:extLst>
              <a:ext uri="{FF2B5EF4-FFF2-40B4-BE49-F238E27FC236}">
                <a16:creationId xmlns:a16="http://schemas.microsoft.com/office/drawing/2014/main" id="{D7904A3B-BB2B-4EBF-B39A-0CD5807D8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791200"/>
            <a:ext cx="5334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6133" name="Text Box 5">
            <a:extLst>
              <a:ext uri="{FF2B5EF4-FFF2-40B4-BE49-F238E27FC236}">
                <a16:creationId xmlns:a16="http://schemas.microsoft.com/office/drawing/2014/main" id="{C441CBE2-7282-4E4B-BD13-93E6A0307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144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0A0AC2"/>
                </a:solidFill>
                <a:latin typeface="Times New Roman" panose="02020603050405020304" pitchFamily="18" charset="0"/>
              </a:rPr>
              <a:t>Ô chữ thứ nhất gồm 8 chữ cái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61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/>
      <p:bldP spid="1761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840465E4-8C80-4C07-887F-2B38088A0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296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5" name="Rectangle 3">
            <a:extLst>
              <a:ext uri="{FF2B5EF4-FFF2-40B4-BE49-F238E27FC236}">
                <a16:creationId xmlns:a16="http://schemas.microsoft.com/office/drawing/2014/main" id="{FD02E99C-A0FA-4F8E-9635-1E5AD0E0C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50950"/>
            <a:ext cx="7543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1515F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có hai cạnh đối song song là hình gì?</a:t>
            </a:r>
          </a:p>
        </p:txBody>
      </p:sp>
      <p:sp>
        <p:nvSpPr>
          <p:cNvPr id="27652" name="AutoShape 4">
            <a:hlinkClick r:id="rId3" action="ppaction://hlinksldjump"/>
            <a:extLst>
              <a:ext uri="{FF2B5EF4-FFF2-40B4-BE49-F238E27FC236}">
                <a16:creationId xmlns:a16="http://schemas.microsoft.com/office/drawing/2014/main" id="{052CE0DE-B69E-4A4D-A57C-12669E405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791200"/>
            <a:ext cx="5334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7157" name="Text Box 5">
            <a:extLst>
              <a:ext uri="{FF2B5EF4-FFF2-40B4-BE49-F238E27FC236}">
                <a16:creationId xmlns:a16="http://schemas.microsoft.com/office/drawing/2014/main" id="{AEBBD347-F815-434F-BE65-51755DD06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0A0AC2"/>
                </a:solidFill>
                <a:latin typeface="Times New Roman" panose="02020603050405020304" pitchFamily="18" charset="0"/>
              </a:rPr>
              <a:t>Ô chữ thứ hai gồm 9 chữ cái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74CDB644-AC19-4606-B1BB-200D34E8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79" name="Rectangle 3">
            <a:extLst>
              <a:ext uri="{FF2B5EF4-FFF2-40B4-BE49-F238E27FC236}">
                <a16:creationId xmlns:a16="http://schemas.microsoft.com/office/drawing/2014/main" id="{52F14B3A-8A67-443E-A946-098BDD078B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590800"/>
            <a:ext cx="6400800" cy="1143000"/>
          </a:xfrm>
        </p:spPr>
        <p:txBody>
          <a:bodyPr/>
          <a:lstStyle/>
          <a:p>
            <a:pPr eaLnBrk="1" hangingPunct="1"/>
            <a:r>
              <a:rPr lang="en-US" altLang="vi-VN" sz="4000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trống: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“Đường trung bình của tam giác thì </a:t>
            </a:r>
            <a:r>
              <a:rPr lang="en-US" altLang="vi-VN" sz="4000">
                <a:solidFill>
                  <a:srgbClr val="0A0A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vi-V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cạnh thứ ba và bằng nửa cạnh ấy</a:t>
            </a:r>
            <a:r>
              <a:rPr lang="en-US" altLang="vi-VN" sz="4000">
                <a:solidFill>
                  <a:srgbClr val="FF0000"/>
                </a:solidFill>
                <a:latin typeface="VNI-Times" pitchFamily="2" charset="0"/>
              </a:rPr>
              <a:t>”</a:t>
            </a:r>
            <a:endParaRPr lang="en-US" altLang="vi-VN" sz="4000" b="1" i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8676" name="AutoShape 4">
            <a:hlinkClick r:id="rId3" action="ppaction://hlinksldjump"/>
            <a:extLst>
              <a:ext uri="{FF2B5EF4-FFF2-40B4-BE49-F238E27FC236}">
                <a16:creationId xmlns:a16="http://schemas.microsoft.com/office/drawing/2014/main" id="{AAC5788A-A57A-4332-8181-0C5C2E11E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791200"/>
            <a:ext cx="5334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8181" name="Text Box 5">
            <a:extLst>
              <a:ext uri="{FF2B5EF4-FFF2-40B4-BE49-F238E27FC236}">
                <a16:creationId xmlns:a16="http://schemas.microsoft.com/office/drawing/2014/main" id="{2D2D8560-35C1-45C7-A37C-AAA82DBA9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81088"/>
            <a:ext cx="624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0A0AC2"/>
                </a:solidFill>
                <a:latin typeface="Times New Roman" panose="02020603050405020304" pitchFamily="18" charset="0"/>
              </a:rPr>
              <a:t>Ô chữ thứ ba gồm 8 chữ cái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  <p:bldP spid="17818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8AB20992-6975-4327-9D3C-859D50D9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3" name="Rectangle 3">
            <a:extLst>
              <a:ext uri="{FF2B5EF4-FFF2-40B4-BE49-F238E27FC236}">
                <a16:creationId xmlns:a16="http://schemas.microsoft.com/office/drawing/2014/main" id="{C189A7A7-AFB8-42B5-91BB-FD12BB049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209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u="sng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000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err="1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4000" u="sng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>
                <a:solidFill>
                  <a:schemeClr val="accent6"/>
                </a:solidFill>
                <a:latin typeface="VNI-Times" pitchFamily="2" charset="0"/>
              </a:rPr>
              <a:t>:</a:t>
            </a:r>
            <a:r>
              <a:rPr lang="en-US" sz="4000" b="1" i="1" u="sng" dirty="0">
                <a:solidFill>
                  <a:schemeClr val="accent2"/>
                </a:solidFill>
                <a:latin typeface="VNI-Times" pitchFamily="2" charset="0"/>
              </a:rPr>
              <a:t/>
            </a:r>
            <a:br>
              <a:rPr lang="en-US" sz="4000" b="1" i="1" u="sng" dirty="0">
                <a:solidFill>
                  <a:schemeClr val="accent2"/>
                </a:solidFill>
                <a:latin typeface="VNI-Times" pitchFamily="2" charset="0"/>
              </a:rPr>
            </a:b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song</a:t>
            </a:r>
            <a:b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AutoShape 4">
            <a:hlinkClick r:id="rId3" action="ppaction://hlinksldjump"/>
            <a:extLst>
              <a:ext uri="{FF2B5EF4-FFF2-40B4-BE49-F238E27FC236}">
                <a16:creationId xmlns:a16="http://schemas.microsoft.com/office/drawing/2014/main" id="{891F7D99-7ADD-48D5-A2D3-118ACC22F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791200"/>
            <a:ext cx="5334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79205" name="Text Box 5">
            <a:extLst>
              <a:ext uri="{FF2B5EF4-FFF2-40B4-BE49-F238E27FC236}">
                <a16:creationId xmlns:a16="http://schemas.microsoft.com/office/drawing/2014/main" id="{ECE9440D-6CCE-46A4-A5FC-8C10A47A6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62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0A0AC2"/>
                </a:solidFill>
                <a:latin typeface="Times New Roman" panose="02020603050405020304" pitchFamily="18" charset="0"/>
              </a:rPr>
              <a:t>Ô chữ thứ tư gồm 3 chữ cái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792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3" grpId="0"/>
      <p:bldP spid="17920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EJ1450">
            <a:extLst>
              <a:ext uri="{FF2B5EF4-FFF2-40B4-BE49-F238E27FC236}">
                <a16:creationId xmlns:a16="http://schemas.microsoft.com/office/drawing/2014/main" id="{AEEE29A0-825D-4D2C-953D-1BB2B698A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Text Box 3">
            <a:extLst>
              <a:ext uri="{FF2B5EF4-FFF2-40B4-BE49-F238E27FC236}">
                <a16:creationId xmlns:a16="http://schemas.microsoft.com/office/drawing/2014/main" id="{C5914EA8-2B4F-4B23-A63E-E6C4875B1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828800"/>
            <a:ext cx="52578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6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FF0000"/>
                </a:solidFill>
                <a:latin typeface="VNI-Times" pitchFamily="2" charset="0"/>
              </a:rPr>
              <a:t>“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đối xứng với nhau qua một điểm thì có </a:t>
            </a: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nhau”</a:t>
            </a:r>
          </a:p>
        </p:txBody>
      </p:sp>
      <p:sp>
        <p:nvSpPr>
          <p:cNvPr id="30724" name="AutoShape 4">
            <a:hlinkClick r:id="rId3" action="ppaction://hlinksldjump"/>
            <a:extLst>
              <a:ext uri="{FF2B5EF4-FFF2-40B4-BE49-F238E27FC236}">
                <a16:creationId xmlns:a16="http://schemas.microsoft.com/office/drawing/2014/main" id="{F87C7CF7-89B1-4C47-BDA1-E149E7948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791200"/>
            <a:ext cx="5334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0229" name="Text Box 5">
            <a:extLst>
              <a:ext uri="{FF2B5EF4-FFF2-40B4-BE49-F238E27FC236}">
                <a16:creationId xmlns:a16="http://schemas.microsoft.com/office/drawing/2014/main" id="{B6958D37-E875-4A86-B861-5EB66F796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4288"/>
            <a:ext cx="624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Ô chữ thứ năm gồm 5 chữ cái</a:t>
            </a:r>
            <a:r>
              <a:rPr lang="en-US" altLang="vi-VN" sz="2800" u="sng">
                <a:solidFill>
                  <a:srgbClr val="0A0AC2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02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  <p:bldP spid="1802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810" name="Group 82"/>
          <p:cNvGrpSpPr>
            <a:grpSpLocks/>
          </p:cNvGrpSpPr>
          <p:nvPr/>
        </p:nvGrpSpPr>
        <p:grpSpPr bwMode="auto">
          <a:xfrm>
            <a:off x="228600" y="79375"/>
            <a:ext cx="1676400" cy="595313"/>
            <a:chOff x="179" y="86"/>
            <a:chExt cx="822" cy="375"/>
          </a:xfrm>
        </p:grpSpPr>
        <p:sp>
          <p:nvSpPr>
            <p:cNvPr id="329811" name="AutoShape 83"/>
            <p:cNvSpPr>
              <a:spLocks noChangeArrowheads="1"/>
            </p:cNvSpPr>
            <p:nvPr/>
          </p:nvSpPr>
          <p:spPr bwMode="ltGray">
            <a:xfrm>
              <a:off x="179" y="86"/>
              <a:ext cx="822" cy="3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8824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381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12" name="Text Box 84"/>
            <p:cNvSpPr txBox="1">
              <a:spLocks noChangeArrowheads="1"/>
            </p:cNvSpPr>
            <p:nvPr/>
          </p:nvSpPr>
          <p:spPr bwMode="black">
            <a:xfrm>
              <a:off x="205" y="134"/>
              <a:ext cx="77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sng" dirty="0" err="1">
                  <a:solidFill>
                    <a:schemeClr val="bg1"/>
                  </a:solidFill>
                  <a:latin typeface="Arial" pitchFamily="34" charset="0"/>
                </a:rPr>
                <a:t>Tiết</a:t>
              </a:r>
              <a:r>
                <a:rPr lang="en-US" sz="2400" b="1" u="sng" dirty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sz="2400" b="1" u="sng" dirty="0" smtClean="0">
                  <a:solidFill>
                    <a:schemeClr val="bg1"/>
                  </a:solidFill>
                  <a:latin typeface="Arial" pitchFamily="34" charset="0"/>
                </a:rPr>
                <a:t>18: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pic>
          <p:nvPicPr>
            <p:cNvPr id="329813" name="Picture 85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96"/>
              <a:ext cx="769" cy="98"/>
            </a:xfrm>
            <a:prstGeom prst="rect">
              <a:avLst/>
            </a:prstGeom>
            <a:noFill/>
          </p:spPr>
        </p:pic>
      </p:grpSp>
      <p:sp>
        <p:nvSpPr>
          <p:cNvPr id="329814" name="AutoShape 86"/>
          <p:cNvSpPr>
            <a:spLocks noChangeArrowheads="1"/>
          </p:cNvSpPr>
          <p:nvPr/>
        </p:nvSpPr>
        <p:spPr bwMode="gray">
          <a:xfrm>
            <a:off x="2947626" y="89693"/>
            <a:ext cx="3505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2600" b="1" dirty="0">
                <a:solidFill>
                  <a:srgbClr val="FF0000"/>
                </a:solidFill>
                <a:latin typeface="Arial" pitchFamily="34" charset="0"/>
              </a:rPr>
              <a:t>HÌNH THOI</a:t>
            </a:r>
          </a:p>
        </p:txBody>
      </p:sp>
      <p:sp>
        <p:nvSpPr>
          <p:cNvPr id="8" name="Text Box 17">
            <a:extLst>
              <a:ext uri="{FF2B5EF4-FFF2-40B4-BE49-F238E27FC236}">
                <a16:creationId xmlns:a16="http://schemas.microsoft.com/office/drawing/2014/main" id="{FF8C47EC-F66E-43B5-A69C-175E4EDACA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8382000" cy="1384995"/>
          </a:xfrm>
          <a:prstGeom prst="rect">
            <a:avLst/>
          </a:prstGeom>
          <a:gradFill rotWithShape="1">
            <a:gsLst>
              <a:gs pos="0">
                <a:srgbClr val="FAACBD"/>
              </a:gs>
              <a:gs pos="50000">
                <a:schemeClr val="bg1"/>
              </a:gs>
              <a:gs pos="100000">
                <a:srgbClr val="FAAC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30D4F83-7ECE-4743-A7EE-B4E2BFBB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02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9F12D27-39E3-42FD-A79A-255FF75D5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A3B3903-0E38-4F3C-A598-06F5265BCD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1748" name="Picture 2" descr="EJ0201">
            <a:extLst>
              <a:ext uri="{FF2B5EF4-FFF2-40B4-BE49-F238E27FC236}">
                <a16:creationId xmlns:a16="http://schemas.microsoft.com/office/drawing/2014/main" id="{E48306FC-B832-4AFC-9116-DC7C3F06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3" name="Text Box 5">
            <a:extLst>
              <a:ext uri="{FF2B5EF4-FFF2-40B4-BE49-F238E27FC236}">
                <a16:creationId xmlns:a16="http://schemas.microsoft.com/office/drawing/2014/main" id="{2EC616A3-3D1A-4772-8783-E5768A1AE7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69342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3600" b="1">
              <a:solidFill>
                <a:srgbClr val="33CC33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chéo của hình chữ nhật có tính chất gì?</a:t>
            </a:r>
          </a:p>
        </p:txBody>
      </p:sp>
      <p:sp>
        <p:nvSpPr>
          <p:cNvPr id="31750" name="AutoShape 6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185B00C-0CF5-4264-8260-EAA7F6623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791200"/>
            <a:ext cx="5334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1255" name="Text Box 7">
            <a:extLst>
              <a:ext uri="{FF2B5EF4-FFF2-40B4-BE49-F238E27FC236}">
                <a16:creationId xmlns:a16="http://schemas.microsoft.com/office/drawing/2014/main" id="{6BB657C7-C944-4375-A34E-D577076FF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90488"/>
            <a:ext cx="624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0A0AC2"/>
                </a:solidFill>
                <a:latin typeface="Times New Roman" panose="02020603050405020304" pitchFamily="18" charset="0"/>
              </a:rPr>
              <a:t>Ô chữ thứ sáu gồm 8 chữ cái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1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3" grpId="0"/>
      <p:bldP spid="18125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FD332549-C028-40FA-9431-CAFC61D6CB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AD2F3F1-6168-4A54-AEF4-3E0A8B475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2772" name="Picture 2" descr="lúa">
            <a:extLst>
              <a:ext uri="{FF2B5EF4-FFF2-40B4-BE49-F238E27FC236}">
                <a16:creationId xmlns:a16="http://schemas.microsoft.com/office/drawing/2014/main" id="{BB083A3C-ACC0-4B9F-87AB-1F4ADA449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7" name="Text Box 5">
            <a:extLst>
              <a:ext uri="{FF2B5EF4-FFF2-40B4-BE49-F238E27FC236}">
                <a16:creationId xmlns:a16="http://schemas.microsoft.com/office/drawing/2014/main" id="{A263525D-AC3A-42AA-A9E8-58C6D617D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066800"/>
            <a:ext cx="67818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4400" b="1">
              <a:solidFill>
                <a:srgbClr val="FF0000"/>
              </a:solidFill>
              <a:latin typeface="VNI-Times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 có hai đường chéo như thế nào thì là hình thoi?</a:t>
            </a:r>
          </a:p>
        </p:txBody>
      </p:sp>
      <p:sp>
        <p:nvSpPr>
          <p:cNvPr id="32774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954FA119-F214-4197-8D31-156EE1A5E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791200"/>
            <a:ext cx="5334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2279" name="Text Box 7">
            <a:extLst>
              <a:ext uri="{FF2B5EF4-FFF2-40B4-BE49-F238E27FC236}">
                <a16:creationId xmlns:a16="http://schemas.microsoft.com/office/drawing/2014/main" id="{BDBDA877-DC2A-412B-9886-9FF8E57A7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23888"/>
            <a:ext cx="6248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0A0AC2"/>
                </a:solidFill>
                <a:latin typeface="Times New Roman" panose="02020603050405020304" pitchFamily="18" charset="0"/>
              </a:rPr>
              <a:t>Ô chữ thứ bảy gồm 8 chữ cái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7" grpId="0"/>
      <p:bldP spid="1822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7BEF16A-ECDE-4B48-974D-BD14755079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9562CDEC-36E0-4CCE-BE20-0F08AE37E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3796" name="Picture 4">
            <a:extLst>
              <a:ext uri="{FF2B5EF4-FFF2-40B4-BE49-F238E27FC236}">
                <a16:creationId xmlns:a16="http://schemas.microsoft.com/office/drawing/2014/main" id="{EC15B1A5-E570-4FEC-B0E9-4F8CDE85D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1" name="AutoShape 5">
            <a:extLst>
              <a:ext uri="{FF2B5EF4-FFF2-40B4-BE49-F238E27FC236}">
                <a16:creationId xmlns:a16="http://schemas.microsoft.com/office/drawing/2014/main" id="{76D295C4-F008-4844-A55D-C794BCBB9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143000"/>
            <a:ext cx="8001000" cy="43434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vi-VN" sz="4400" b="1">
              <a:latin typeface="VNI-Times" pitchFamily="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thang có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2 góc kề một đáy bằng nhau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là hình thang gì ?</a:t>
            </a:r>
          </a:p>
          <a:p>
            <a:pPr algn="ctr" eaLnBrk="1" hangingPunct="1"/>
            <a:endParaRPr lang="en-US" altLang="vi-VN" sz="4400" b="1">
              <a:latin typeface="VNI-Times" pitchFamily="2" charset="0"/>
            </a:endParaRPr>
          </a:p>
        </p:txBody>
      </p:sp>
      <p:sp>
        <p:nvSpPr>
          <p:cNvPr id="33798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8229C8E6-AA0C-438F-A81D-6826FDB90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791200"/>
            <a:ext cx="5334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3303" name="Text Box 7">
            <a:extLst>
              <a:ext uri="{FF2B5EF4-FFF2-40B4-BE49-F238E27FC236}">
                <a16:creationId xmlns:a16="http://schemas.microsoft.com/office/drawing/2014/main" id="{DF360C4D-1C45-4DB2-B19F-E5FDB0AB3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latin typeface="Times New Roman" panose="02020603050405020304" pitchFamily="18" charset="0"/>
              </a:rPr>
              <a:t>Ô chữ thứ tám gồm 3 chữ cái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3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nimBg="1"/>
      <p:bldP spid="18330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A194BCA-19DA-40E7-99B9-F3453565D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86A87E79-1739-470C-AD3E-C64044081D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0413F6A9-040A-434F-8B35-11DCE3C93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25" name="Text Box 5">
            <a:extLst>
              <a:ext uri="{FF2B5EF4-FFF2-40B4-BE49-F238E27FC236}">
                <a16:creationId xmlns:a16="http://schemas.microsoft.com/office/drawing/2014/main" id="{037DD854-4131-4C0E-B59E-52507BFF1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57400"/>
            <a:ext cx="8915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thoi,hai đường chéo là gì của các góc trong hình thoi?</a:t>
            </a:r>
          </a:p>
        </p:txBody>
      </p:sp>
      <p:sp>
        <p:nvSpPr>
          <p:cNvPr id="34822" name="AutoShape 6">
            <a:hlinkClick r:id="rId3" action="ppaction://hlinksldjump"/>
            <a:extLst>
              <a:ext uri="{FF2B5EF4-FFF2-40B4-BE49-F238E27FC236}">
                <a16:creationId xmlns:a16="http://schemas.microsoft.com/office/drawing/2014/main" id="{1C13F69F-5DAB-45B5-99C3-1E4C8FB09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5791200"/>
            <a:ext cx="533400" cy="457200"/>
          </a:xfrm>
          <a:prstGeom prst="actionButtonBeginning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4327" name="Text Box 7">
            <a:extLst>
              <a:ext uri="{FF2B5EF4-FFF2-40B4-BE49-F238E27FC236}">
                <a16:creationId xmlns:a16="http://schemas.microsoft.com/office/drawing/2014/main" id="{631AF942-ABB9-4E85-965F-CE21DE212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2400"/>
            <a:ext cx="6248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u="sng">
                <a:solidFill>
                  <a:srgbClr val="FF0000"/>
                </a:solidFill>
                <a:latin typeface="Times New Roman" panose="02020603050405020304" pitchFamily="18" charset="0"/>
              </a:rPr>
              <a:t>Ô chữ thứ chín gồm 8 chữ cái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5" grpId="0"/>
      <p:bldP spid="1843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3">
            <a:extLst>
              <a:ext uri="{FF2B5EF4-FFF2-40B4-BE49-F238E27FC236}">
                <a16:creationId xmlns:a16="http://schemas.microsoft.com/office/drawing/2014/main" id="{EBABF642-8E61-4810-914B-1F77D205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33400"/>
            <a:ext cx="8839200" cy="181588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 Narrow" panose="020B7200000000000000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Bµi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tËp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vÒ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nh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µ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Häc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thuéc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®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Þnh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nghÜa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,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dÊu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hiÖu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,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tÝnh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chÊt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cña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hinh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thoi</a:t>
            </a:r>
            <a:endParaRPr lang="en-US" altLang="vi-VN" sz="2800" dirty="0">
              <a:solidFill>
                <a:srgbClr val="002A7E"/>
              </a:solidFill>
              <a:latin typeface=".VnTime" panose="020B7200000000000000" pitchFamily="34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-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Bµi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 </a:t>
            </a:r>
            <a:r>
              <a:rPr lang="en-US" altLang="vi-VN" sz="2800" dirty="0" err="1">
                <a:solidFill>
                  <a:srgbClr val="002A7E"/>
                </a:solidFill>
                <a:latin typeface=".VnTime" panose="020B7200000000000000" pitchFamily="34" charset="0"/>
              </a:rPr>
              <a:t>tËp</a:t>
            </a:r>
            <a:r>
              <a:rPr lang="en-US" altLang="vi-VN" sz="2800" dirty="0">
                <a:solidFill>
                  <a:srgbClr val="002A7E"/>
                </a:solidFill>
                <a:latin typeface=".VnTime" panose="020B7200000000000000" pitchFamily="34" charset="0"/>
              </a:rPr>
              <a:t>: 75, 76, 77, 78/SGK /tr 106</a:t>
            </a:r>
            <a:endParaRPr lang="en-GB" altLang="vi-VN" sz="2800" dirty="0">
              <a:solidFill>
                <a:srgbClr val="002A7E"/>
              </a:solidFill>
              <a:latin typeface=".VnTime" panose="020B7200000000000000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A00E7FB-95E1-4E8B-BD92-42E6D4D12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3200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Về</a:t>
            </a:r>
            <a:r>
              <a:rPr lang="en-US" sz="2400" b="1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cs typeface="Arial" charset="0"/>
              </a:rPr>
              <a:t>nhà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FF61BEC0-EE51-4B56-9637-6BF821B6F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09800"/>
            <a:ext cx="8229600" cy="1371600"/>
          </a:xfrm>
        </p:spPr>
        <p:txBody>
          <a:bodyPr/>
          <a:lstStyle/>
          <a:p>
            <a:r>
              <a:rPr lang="vi-VN" altLang="vi-VN" sz="2000" dirty="0">
                <a:solidFill>
                  <a:srgbClr val="008000"/>
                </a:solidFill>
              </a:rPr>
              <a:t>HD </a:t>
            </a:r>
            <a:r>
              <a:rPr lang="vi-VN" altLang="vi-VN" sz="2000" dirty="0" err="1">
                <a:solidFill>
                  <a:srgbClr val="008000"/>
                </a:solidFill>
              </a:rPr>
              <a:t>bài</a:t>
            </a:r>
            <a:r>
              <a:rPr lang="vi-VN" altLang="vi-VN" sz="2000" dirty="0">
                <a:solidFill>
                  <a:srgbClr val="008000"/>
                </a:solidFill>
              </a:rPr>
              <a:t> 75 (SGK)</a:t>
            </a:r>
            <a:br>
              <a:rPr lang="vi-VN" altLang="vi-VN" sz="2000" dirty="0">
                <a:solidFill>
                  <a:srgbClr val="008000"/>
                </a:solidFill>
              </a:rPr>
            </a:br>
            <a:r>
              <a:rPr lang="vi-VN" altLang="vi-VN" sz="2000" dirty="0" err="1">
                <a:solidFill>
                  <a:srgbClr val="008000"/>
                </a:solidFill>
              </a:rPr>
              <a:t>Chứng</a:t>
            </a:r>
            <a:r>
              <a:rPr lang="vi-VN" altLang="vi-VN" sz="2000" dirty="0">
                <a:solidFill>
                  <a:srgbClr val="008000"/>
                </a:solidFill>
              </a:rPr>
              <a:t> minh </a:t>
            </a:r>
            <a:r>
              <a:rPr lang="vi-VN" altLang="vi-VN" sz="2000" dirty="0" err="1">
                <a:solidFill>
                  <a:srgbClr val="008000"/>
                </a:solidFill>
              </a:rPr>
              <a:t>rằng</a:t>
            </a:r>
            <a:r>
              <a:rPr lang="vi-VN" altLang="vi-VN" sz="2000" dirty="0">
                <a:solidFill>
                  <a:srgbClr val="008000"/>
                </a:solidFill>
              </a:rPr>
              <a:t>  </a:t>
            </a:r>
            <a:r>
              <a:rPr lang="vi-VN" altLang="vi-VN" sz="2000" dirty="0" err="1">
                <a:solidFill>
                  <a:srgbClr val="008000"/>
                </a:solidFill>
              </a:rPr>
              <a:t>các</a:t>
            </a:r>
            <a:r>
              <a:rPr lang="vi-VN" altLang="vi-VN" sz="2000" dirty="0">
                <a:solidFill>
                  <a:srgbClr val="008000"/>
                </a:solidFill>
              </a:rPr>
              <a:t> trung </a:t>
            </a:r>
            <a:r>
              <a:rPr lang="vi-VN" altLang="vi-VN" sz="2000" dirty="0" err="1">
                <a:solidFill>
                  <a:srgbClr val="008000"/>
                </a:solidFill>
              </a:rPr>
              <a:t>điểm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của</a:t>
            </a:r>
            <a:r>
              <a:rPr lang="vi-VN" altLang="vi-VN" sz="2000" dirty="0">
                <a:solidFill>
                  <a:srgbClr val="008000"/>
                </a:solidFill>
              </a:rPr>
              <a:t> 4 </a:t>
            </a:r>
            <a:r>
              <a:rPr lang="vi-VN" altLang="vi-VN" sz="2000" dirty="0" err="1">
                <a:solidFill>
                  <a:srgbClr val="008000"/>
                </a:solidFill>
              </a:rPr>
              <a:t>cạnh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của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một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hình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chữ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nhật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là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các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đỉnh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của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một</a:t>
            </a:r>
            <a:r>
              <a:rPr lang="vi-VN" altLang="vi-VN" sz="2000" dirty="0">
                <a:solidFill>
                  <a:srgbClr val="008000"/>
                </a:solidFill>
              </a:rPr>
              <a:t> </a:t>
            </a:r>
            <a:r>
              <a:rPr lang="vi-VN" altLang="vi-VN" sz="2000" dirty="0" err="1">
                <a:solidFill>
                  <a:srgbClr val="008000"/>
                </a:solidFill>
              </a:rPr>
              <a:t>hình</a:t>
            </a:r>
            <a:r>
              <a:rPr lang="vi-VN" altLang="vi-VN" sz="2000" dirty="0">
                <a:solidFill>
                  <a:srgbClr val="008000"/>
                </a:solidFill>
              </a:rPr>
              <a:t> thoi</a:t>
            </a:r>
            <a:r>
              <a:rPr lang="vi-VN" altLang="vi-VN" sz="2000" dirty="0"/>
              <a:t> </a:t>
            </a:r>
            <a:endParaRPr lang="en-GB" altLang="vi-VN" sz="20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43B00B1-1412-4A52-BA41-0A48F632D2C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8600" y="3429000"/>
            <a:ext cx="2667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v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vi-VN" altLang="vi-VN" sz="2000" u="sng" kern="0" dirty="0" err="1">
                <a:solidFill>
                  <a:schemeClr val="accent2"/>
                </a:solidFill>
              </a:rPr>
              <a:t>Hướng</a:t>
            </a:r>
            <a:r>
              <a:rPr lang="vi-VN" altLang="vi-VN" sz="2000" u="sng" kern="0" dirty="0">
                <a:solidFill>
                  <a:schemeClr val="accent2"/>
                </a:solidFill>
              </a:rPr>
              <a:t> </a:t>
            </a:r>
            <a:r>
              <a:rPr lang="vi-VN" altLang="vi-VN" sz="2000" u="sng" kern="0" dirty="0" err="1">
                <a:solidFill>
                  <a:schemeClr val="accent2"/>
                </a:solidFill>
              </a:rPr>
              <a:t>dẫn</a:t>
            </a:r>
            <a:endParaRPr lang="en-GB" altLang="vi-VN" sz="2000" u="sng" kern="0" dirty="0">
              <a:solidFill>
                <a:schemeClr val="accent2"/>
              </a:solidFill>
            </a:endParaRPr>
          </a:p>
        </p:txBody>
      </p:sp>
      <p:grpSp>
        <p:nvGrpSpPr>
          <p:cNvPr id="12" name="Group 27">
            <a:extLst>
              <a:ext uri="{FF2B5EF4-FFF2-40B4-BE49-F238E27FC236}">
                <a16:creationId xmlns:a16="http://schemas.microsoft.com/office/drawing/2014/main" id="{90842DAB-954D-4741-A361-41B4C266DEE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3581399"/>
            <a:ext cx="2590800" cy="2076450"/>
            <a:chOff x="3552" y="912"/>
            <a:chExt cx="1632" cy="1308"/>
          </a:xfrm>
        </p:grpSpPr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4177B8BE-B6FC-489C-A5B9-616D53A0A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1192"/>
              <a:ext cx="1098" cy="74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vi-VN" sz="2000"/>
            </a:p>
          </p:txBody>
        </p:sp>
        <p:sp>
          <p:nvSpPr>
            <p:cNvPr id="14" name="Text Box 7">
              <a:extLst>
                <a:ext uri="{FF2B5EF4-FFF2-40B4-BE49-F238E27FC236}">
                  <a16:creationId xmlns:a16="http://schemas.microsoft.com/office/drawing/2014/main" id="{691D305B-DBEB-401E-BD8D-9F792A688B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4" y="960"/>
              <a:ext cx="2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vi-VN" altLang="vi-VN" sz="2000"/>
                <a:t>A</a:t>
              </a:r>
              <a:endParaRPr lang="en-GB" altLang="vi-VN" sz="2000"/>
            </a:p>
          </p:txBody>
        </p:sp>
        <p:sp>
          <p:nvSpPr>
            <p:cNvPr id="15" name="Text Box 8">
              <a:extLst>
                <a:ext uri="{FF2B5EF4-FFF2-40B4-BE49-F238E27FC236}">
                  <a16:creationId xmlns:a16="http://schemas.microsoft.com/office/drawing/2014/main" id="{6C8C591B-AC63-455A-9D62-E6566EB69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7" y="1701"/>
              <a:ext cx="2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vi-VN" altLang="vi-VN" sz="2000"/>
                <a:t>C</a:t>
              </a:r>
              <a:endParaRPr lang="en-GB" altLang="vi-VN" sz="2000"/>
            </a:p>
          </p:txBody>
        </p:sp>
        <p:sp>
          <p:nvSpPr>
            <p:cNvPr id="16" name="Text Box 9">
              <a:extLst>
                <a:ext uri="{FF2B5EF4-FFF2-40B4-BE49-F238E27FC236}">
                  <a16:creationId xmlns:a16="http://schemas.microsoft.com/office/drawing/2014/main" id="{DEA86320-4F5E-43B7-B841-57DF9294C1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7" y="960"/>
              <a:ext cx="2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vi-VN" altLang="vi-VN" sz="2000"/>
                <a:t>B</a:t>
              </a:r>
              <a:endParaRPr lang="en-GB" altLang="vi-VN" sz="2000"/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6079DEFE-05F0-4F6A-AB87-D2A1790BF7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0" y="1748"/>
              <a:ext cx="21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vi-VN" altLang="vi-VN" sz="2000"/>
                <a:t>D</a:t>
              </a:r>
              <a:endParaRPr lang="en-GB" altLang="vi-VN" sz="2000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529C01F6-E5EF-491A-817B-3E8814BF2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1841"/>
              <a:ext cx="88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vi-VN" sz="2000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3B128D88-6343-45AC-B9D9-9E86177C0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1192"/>
              <a:ext cx="88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vi-VN" sz="2000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9EC5BB0B-DD00-4B07-82CE-A5A5BF277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29" y="1841"/>
              <a:ext cx="88" cy="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vi-VN" sz="2000"/>
            </a:p>
          </p:txBody>
        </p:sp>
        <p:sp>
          <p:nvSpPr>
            <p:cNvPr id="21" name="Line 15">
              <a:extLst>
                <a:ext uri="{FF2B5EF4-FFF2-40B4-BE49-F238E27FC236}">
                  <a16:creationId xmlns:a16="http://schemas.microsoft.com/office/drawing/2014/main" id="{D2826C17-DF04-4ED3-AE50-CC18C9538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0" y="1200"/>
              <a:ext cx="105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vi-VN" sz="2000"/>
            </a:p>
          </p:txBody>
        </p:sp>
        <p:sp>
          <p:nvSpPr>
            <p:cNvPr id="22" name="Line 16">
              <a:extLst>
                <a:ext uri="{FF2B5EF4-FFF2-40B4-BE49-F238E27FC236}">
                  <a16:creationId xmlns:a16="http://schemas.microsoft.com/office/drawing/2014/main" id="{7F5E2FE1-9A91-42D7-BCA5-40CE454DEF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1200"/>
              <a:ext cx="1056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/>
              <a:endParaRPr lang="vi-VN" sz="2000"/>
            </a:p>
          </p:txBody>
        </p:sp>
        <p:sp>
          <p:nvSpPr>
            <p:cNvPr id="23" name="AutoShape 21">
              <a:extLst>
                <a:ext uri="{FF2B5EF4-FFF2-40B4-BE49-F238E27FC236}">
                  <a16:creationId xmlns:a16="http://schemas.microsoft.com/office/drawing/2014/main" id="{6947E717-74C4-4B05-8282-99651F4962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" y="1200"/>
              <a:ext cx="1104" cy="720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endParaRPr lang="vi-VN" sz="2000"/>
            </a:p>
          </p:txBody>
        </p: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9395665C-BA1F-477D-9E6C-F7EF2E750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91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vi-VN" altLang="vi-VN" sz="2000"/>
                <a:t>M</a:t>
              </a:r>
              <a:endParaRPr lang="en-GB" altLang="vi-VN" sz="2000"/>
            </a:p>
          </p:txBody>
        </p:sp>
        <p:sp>
          <p:nvSpPr>
            <p:cNvPr id="25" name="Text Box 24">
              <a:extLst>
                <a:ext uri="{FF2B5EF4-FFF2-40B4-BE49-F238E27FC236}">
                  <a16:creationId xmlns:a16="http://schemas.microsoft.com/office/drawing/2014/main" id="{0FEAC9DA-E801-4D81-8ED1-F72C0E88C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440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vi-VN" altLang="vi-VN" sz="2000"/>
                <a:t>Q</a:t>
              </a:r>
              <a:endParaRPr lang="en-GB" altLang="vi-VN" sz="2000"/>
            </a:p>
          </p:txBody>
        </p:sp>
        <p:sp>
          <p:nvSpPr>
            <p:cNvPr id="26" name="Text Box 25">
              <a:extLst>
                <a:ext uri="{FF2B5EF4-FFF2-40B4-BE49-F238E27FC236}">
                  <a16:creationId xmlns:a16="http://schemas.microsoft.com/office/drawing/2014/main" id="{5E65FD13-643E-4085-A781-4936020AA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" y="1968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vi-VN" altLang="vi-VN" sz="2000"/>
                <a:t>P</a:t>
              </a:r>
              <a:endParaRPr lang="en-GB" altLang="vi-VN" sz="2000"/>
            </a:p>
          </p:txBody>
        </p:sp>
        <p:sp>
          <p:nvSpPr>
            <p:cNvPr id="27" name="Text Box 26">
              <a:extLst>
                <a:ext uri="{FF2B5EF4-FFF2-40B4-BE49-F238E27FC236}">
                  <a16:creationId xmlns:a16="http://schemas.microsoft.com/office/drawing/2014/main" id="{134D2290-2D23-434F-82D1-D9BF4E8024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4" y="1392"/>
              <a:ext cx="2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vi-VN" altLang="vi-VN" sz="2000"/>
                <a:t>N</a:t>
              </a:r>
              <a:endParaRPr lang="en-GB" altLang="vi-VN" sz="2000"/>
            </a:p>
          </p:txBody>
        </p:sp>
      </p:grpSp>
      <p:sp>
        <p:nvSpPr>
          <p:cNvPr id="28" name="Text Box 45">
            <a:extLst>
              <a:ext uri="{FF2B5EF4-FFF2-40B4-BE49-F238E27FC236}">
                <a16:creationId xmlns:a16="http://schemas.microsoft.com/office/drawing/2014/main" id="{F32177C6-8FE3-4D36-B3F7-B19780CF8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599" y="3886200"/>
            <a:ext cx="5329237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GB" altLang="vi-VN" dirty="0" err="1"/>
              <a:t>Chỉ</a:t>
            </a:r>
            <a:r>
              <a:rPr lang="en-GB" altLang="vi-VN" dirty="0"/>
              <a:t> </a:t>
            </a:r>
            <a:r>
              <a:rPr lang="en-GB" altLang="vi-VN" dirty="0" err="1"/>
              <a:t>ra</a:t>
            </a:r>
            <a:r>
              <a:rPr lang="en-GB" altLang="vi-VN" dirty="0"/>
              <a:t> MNPQ </a:t>
            </a:r>
            <a:r>
              <a:rPr lang="en-GB" altLang="vi-VN" dirty="0" err="1"/>
              <a:t>là</a:t>
            </a:r>
            <a:r>
              <a:rPr lang="en-GB" altLang="vi-VN" dirty="0"/>
              <a:t> </a:t>
            </a:r>
            <a:r>
              <a:rPr lang="en-GB" altLang="vi-VN" dirty="0" err="1"/>
              <a:t>hình</a:t>
            </a:r>
            <a:r>
              <a:rPr lang="en-GB" altLang="vi-VN" dirty="0"/>
              <a:t> </a:t>
            </a:r>
            <a:r>
              <a:rPr lang="en-GB" altLang="vi-VN" dirty="0" err="1"/>
              <a:t>bình</a:t>
            </a:r>
            <a:r>
              <a:rPr lang="en-GB" altLang="vi-VN" dirty="0"/>
              <a:t> </a:t>
            </a:r>
            <a:r>
              <a:rPr lang="en-GB" altLang="vi-VN" dirty="0" err="1"/>
              <a:t>hành</a:t>
            </a:r>
            <a:r>
              <a:rPr lang="en-GB" altLang="vi-VN" dirty="0"/>
              <a:t>: </a:t>
            </a:r>
            <a:r>
              <a:rPr lang="en-GB" altLang="vi-VN" dirty="0" err="1"/>
              <a:t>như</a:t>
            </a:r>
            <a:r>
              <a:rPr lang="en-GB" altLang="vi-VN" dirty="0"/>
              <a:t> </a:t>
            </a:r>
            <a:r>
              <a:rPr lang="en-GB" altLang="vi-VN" dirty="0" err="1"/>
              <a:t>bài</a:t>
            </a:r>
            <a:r>
              <a:rPr lang="en-GB" altLang="vi-VN" dirty="0"/>
              <a:t> </a:t>
            </a:r>
            <a:r>
              <a:rPr lang="en-GB" altLang="vi-VN" dirty="0" err="1"/>
              <a:t>tập</a:t>
            </a:r>
            <a:r>
              <a:rPr lang="en-GB" altLang="vi-VN" dirty="0"/>
              <a:t> 48 SGK- BT </a:t>
            </a:r>
            <a:r>
              <a:rPr lang="en-GB" altLang="vi-VN" dirty="0" err="1"/>
              <a:t>về</a:t>
            </a:r>
            <a:r>
              <a:rPr lang="en-GB" altLang="vi-VN" dirty="0"/>
              <a:t> </a:t>
            </a:r>
            <a:r>
              <a:rPr lang="en-GB" altLang="vi-VN" dirty="0" err="1"/>
              <a:t>hình</a:t>
            </a:r>
            <a:r>
              <a:rPr lang="en-GB" altLang="vi-VN" dirty="0"/>
              <a:t> </a:t>
            </a:r>
            <a:r>
              <a:rPr lang="en-GB" altLang="vi-VN" dirty="0" err="1"/>
              <a:t>bình</a:t>
            </a:r>
            <a:r>
              <a:rPr lang="en-GB" altLang="vi-VN" dirty="0"/>
              <a:t> </a:t>
            </a:r>
            <a:r>
              <a:rPr lang="en-GB" altLang="vi-VN" dirty="0" err="1"/>
              <a:t>hành</a:t>
            </a:r>
            <a:r>
              <a:rPr lang="en-GB" altLang="vi-VN" dirty="0"/>
              <a:t> (</a:t>
            </a:r>
            <a:r>
              <a:rPr lang="en-GB" altLang="vi-VN" dirty="0" err="1"/>
              <a:t>đã</a:t>
            </a:r>
            <a:r>
              <a:rPr lang="en-GB" altLang="vi-VN" dirty="0"/>
              <a:t> </a:t>
            </a:r>
            <a:r>
              <a:rPr lang="en-GB" altLang="vi-VN" dirty="0" err="1"/>
              <a:t>chữa</a:t>
            </a:r>
            <a:r>
              <a:rPr lang="en-GB" altLang="vi-VN" dirty="0"/>
              <a:t>)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en-GB" altLang="vi-VN" dirty="0" err="1"/>
              <a:t>Chỉ</a:t>
            </a:r>
            <a:r>
              <a:rPr lang="en-GB" altLang="vi-VN" dirty="0"/>
              <a:t> </a:t>
            </a:r>
            <a:r>
              <a:rPr lang="en-GB" altLang="vi-VN" dirty="0" err="1"/>
              <a:t>ra</a:t>
            </a:r>
            <a:r>
              <a:rPr lang="en-GB" altLang="vi-VN" dirty="0"/>
              <a:t> 2 </a:t>
            </a:r>
            <a:r>
              <a:rPr lang="en-GB" altLang="vi-VN" dirty="0" err="1"/>
              <a:t>cạnh</a:t>
            </a:r>
            <a:r>
              <a:rPr lang="en-GB" altLang="vi-VN" dirty="0"/>
              <a:t> </a:t>
            </a:r>
            <a:r>
              <a:rPr lang="en-GB" altLang="vi-VN" dirty="0" err="1"/>
              <a:t>kề</a:t>
            </a:r>
            <a:r>
              <a:rPr lang="en-GB" altLang="vi-VN" dirty="0"/>
              <a:t> </a:t>
            </a:r>
            <a:r>
              <a:rPr lang="en-GB" altLang="vi-VN" dirty="0" err="1"/>
              <a:t>bằng</a:t>
            </a:r>
            <a:r>
              <a:rPr lang="en-GB" altLang="vi-VN" dirty="0"/>
              <a:t> </a:t>
            </a:r>
            <a:r>
              <a:rPr lang="en-GB" altLang="vi-VN" dirty="0" err="1"/>
              <a:t>nhau</a:t>
            </a:r>
            <a:r>
              <a:rPr lang="en-GB" altLang="vi-VN" dirty="0"/>
              <a:t>, </a:t>
            </a:r>
            <a:r>
              <a:rPr lang="en-GB" altLang="vi-VN" dirty="0" err="1"/>
              <a:t>dựa</a:t>
            </a:r>
            <a:r>
              <a:rPr lang="en-GB" altLang="vi-VN" dirty="0"/>
              <a:t> </a:t>
            </a:r>
            <a:r>
              <a:rPr lang="en-GB" altLang="vi-VN" dirty="0" err="1"/>
              <a:t>vào</a:t>
            </a:r>
            <a:r>
              <a:rPr lang="en-GB" altLang="vi-VN" dirty="0"/>
              <a:t> 2 </a:t>
            </a:r>
            <a:r>
              <a:rPr lang="en-GB" altLang="vi-VN" dirty="0" err="1"/>
              <a:t>đường</a:t>
            </a:r>
            <a:r>
              <a:rPr lang="en-GB" altLang="vi-VN" dirty="0"/>
              <a:t> </a:t>
            </a:r>
            <a:r>
              <a:rPr lang="en-GB" altLang="vi-VN" dirty="0" err="1"/>
              <a:t>chéo</a:t>
            </a:r>
            <a:r>
              <a:rPr lang="en-GB" altLang="vi-VN" dirty="0"/>
              <a:t> </a:t>
            </a:r>
            <a:r>
              <a:rPr lang="en-GB" altLang="vi-VN" dirty="0" err="1"/>
              <a:t>của</a:t>
            </a:r>
            <a:r>
              <a:rPr lang="en-GB" altLang="vi-VN" dirty="0"/>
              <a:t> </a:t>
            </a:r>
            <a:r>
              <a:rPr lang="en-GB" altLang="vi-VN" dirty="0" err="1"/>
              <a:t>hình</a:t>
            </a:r>
            <a:r>
              <a:rPr lang="en-GB" altLang="vi-VN" dirty="0"/>
              <a:t> </a:t>
            </a:r>
            <a:r>
              <a:rPr lang="en-GB" altLang="vi-VN" dirty="0" err="1"/>
              <a:t>chữ</a:t>
            </a:r>
            <a:r>
              <a:rPr lang="en-GB" altLang="vi-VN" dirty="0"/>
              <a:t> </a:t>
            </a:r>
            <a:r>
              <a:rPr lang="en-GB" altLang="vi-VN" dirty="0" err="1"/>
              <a:t>nhật</a:t>
            </a:r>
            <a:r>
              <a:rPr lang="en-GB" altLang="vi-VN" dirty="0"/>
              <a:t> </a:t>
            </a:r>
            <a:r>
              <a:rPr lang="en-GB" altLang="vi-VN" dirty="0" err="1"/>
              <a:t>bằng</a:t>
            </a:r>
            <a:r>
              <a:rPr lang="en-GB" altLang="vi-VN" dirty="0"/>
              <a:t> </a:t>
            </a:r>
            <a:r>
              <a:rPr lang="en-GB" altLang="vi-VN" dirty="0" err="1"/>
              <a:t>nhau</a:t>
            </a:r>
            <a:r>
              <a:rPr lang="en-GB" altLang="vi-VN" dirty="0"/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ABE8C9-A1A7-4272-A30A-ED9F68977CCF}"/>
              </a:ext>
            </a:extLst>
          </p:cNvPr>
          <p:cNvSpPr txBox="1"/>
          <p:nvPr/>
        </p:nvSpPr>
        <p:spPr>
          <a:xfrm>
            <a:off x="762000" y="5741313"/>
            <a:ext cx="4800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dirty="0"/>
              <a:t>-</a:t>
            </a:r>
            <a:r>
              <a:rPr lang="vi-VN" dirty="0" err="1"/>
              <a:t>Xét</a:t>
            </a:r>
            <a:r>
              <a:rPr lang="vi-VN" dirty="0"/>
              <a:t> 4 tam </a:t>
            </a:r>
            <a:r>
              <a:rPr lang="vi-VN" dirty="0" err="1"/>
              <a:t>giác</a:t>
            </a:r>
            <a:r>
              <a:rPr lang="vi-VN" dirty="0"/>
              <a:t> </a:t>
            </a:r>
            <a:r>
              <a:rPr lang="vi-VN" dirty="0" err="1"/>
              <a:t>bằng</a:t>
            </a:r>
            <a:r>
              <a:rPr lang="vi-VN" dirty="0"/>
              <a:t> nhau</a:t>
            </a:r>
          </a:p>
        </p:txBody>
      </p:sp>
    </p:spTree>
    <p:extLst>
      <p:ext uri="{BB962C8B-B14F-4D97-AF65-F5344CB8AC3E}">
        <p14:creationId xmlns:p14="http://schemas.microsoft.com/office/powerpoint/2010/main" val="3454982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 build="p"/>
      <p:bldP spid="28" grpId="0"/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0B3DBB2-30C6-4083-8B20-3D229AA58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CDBD7"/>
              </a:clrFrom>
              <a:clrTo>
                <a:srgbClr val="DCDB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5638800" cy="4267200"/>
          </a:xfrm>
          <a:prstGeom prst="rect">
            <a:avLst/>
          </a:prstGeom>
          <a:noFill/>
          <a:ln w="9525" cap="rnd">
            <a:solidFill>
              <a:srgbClr val="FFFF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83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>
            <a:extLst>
              <a:ext uri="{FF2B5EF4-FFF2-40B4-BE49-F238E27FC236}">
                <a16:creationId xmlns:a16="http://schemas.microsoft.com/office/drawing/2014/main" id="{B22F4C81-3B54-435C-A531-726F84E1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776287"/>
            <a:ext cx="5181600" cy="51911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 dirty="0">
                <a:solidFill>
                  <a:srgbClr val="FFFF53"/>
                </a:solidFill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compa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thước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400" dirty="0">
                <a:solidFill>
                  <a:srgbClr val="FFFF53"/>
                </a:solidFill>
              </a:rPr>
              <a:t> 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F570BCB-B72E-401F-9452-072A4D2F1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473200"/>
            <a:ext cx="7125286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B1</a:t>
            </a:r>
            <a:r>
              <a:rPr lang="en-US" altLang="vi-VN" sz="2400" dirty="0"/>
              <a:t>: </a:t>
            </a:r>
            <a:r>
              <a:rPr lang="en-US" altLang="vi-VN" sz="2400" i="1" dirty="0" err="1"/>
              <a:t>Vẽ</a:t>
            </a:r>
            <a:r>
              <a:rPr lang="en-US" altLang="vi-VN" sz="2400" i="1" dirty="0"/>
              <a:t> </a:t>
            </a:r>
            <a:r>
              <a:rPr lang="en-US" altLang="vi-VN" sz="2400" i="1" dirty="0" err="1"/>
              <a:t>hai</a:t>
            </a:r>
            <a:r>
              <a:rPr lang="en-US" altLang="vi-VN" sz="2400" i="1" dirty="0"/>
              <a:t> </a:t>
            </a:r>
            <a:r>
              <a:rPr lang="en-US" altLang="vi-VN" sz="2400" i="1" dirty="0" err="1"/>
              <a:t>điểm</a:t>
            </a:r>
            <a:r>
              <a:rPr lang="en-US" altLang="vi-VN" sz="2400" i="1" dirty="0"/>
              <a:t> </a:t>
            </a:r>
            <a:r>
              <a:rPr lang="en-US" altLang="vi-VN" sz="2400" b="1" dirty="0"/>
              <a:t>A</a:t>
            </a:r>
            <a:r>
              <a:rPr lang="en-US" altLang="vi-VN" sz="2400" i="1" dirty="0"/>
              <a:t> </a:t>
            </a:r>
            <a:r>
              <a:rPr lang="en-US" altLang="vi-VN" sz="2400" i="1" dirty="0" err="1"/>
              <a:t>và</a:t>
            </a:r>
            <a:r>
              <a:rPr lang="en-US" altLang="vi-VN" sz="2400" i="1" dirty="0"/>
              <a:t> </a:t>
            </a:r>
            <a:r>
              <a:rPr lang="en-US" altLang="vi-VN" sz="2400" b="1" dirty="0"/>
              <a:t>C</a:t>
            </a:r>
            <a:r>
              <a:rPr lang="en-US" altLang="vi-VN" sz="2400" i="1" dirty="0"/>
              <a:t> </a:t>
            </a:r>
            <a:r>
              <a:rPr lang="en-US" altLang="vi-VN" sz="2400" i="1" dirty="0" err="1"/>
              <a:t>bất</a:t>
            </a:r>
            <a:r>
              <a:rPr lang="en-US" altLang="vi-VN" sz="2400" i="1" dirty="0"/>
              <a:t> </a:t>
            </a:r>
            <a:r>
              <a:rPr lang="en-US" altLang="vi-VN" sz="2400" i="1" dirty="0" err="1"/>
              <a:t>kỳ</a:t>
            </a:r>
            <a:r>
              <a:rPr lang="en-US" altLang="vi-VN" sz="2400" dirty="0"/>
              <a:t>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77682381-0CA3-4DEE-A6AD-6904A3D89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56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 dirty="0"/>
              <a:t>B3</a:t>
            </a:r>
            <a:r>
              <a:rPr lang="en-US" altLang="vi-VN" sz="2400" dirty="0"/>
              <a:t>: </a:t>
            </a:r>
            <a:r>
              <a:rPr lang="en-US" altLang="vi-VN" sz="2400" i="1" dirty="0" err="1"/>
              <a:t>Dùng</a:t>
            </a:r>
            <a:r>
              <a:rPr lang="en-US" altLang="vi-VN" sz="2400" i="1" dirty="0"/>
              <a:t> </a:t>
            </a:r>
            <a:r>
              <a:rPr lang="en-US" altLang="vi-VN" sz="2400" i="1" dirty="0" err="1"/>
              <a:t>thước</a:t>
            </a:r>
            <a:r>
              <a:rPr lang="en-US" altLang="vi-VN" sz="2400" i="1" dirty="0"/>
              <a:t> </a:t>
            </a:r>
            <a:r>
              <a:rPr lang="en-US" altLang="vi-VN" sz="2400" i="1" dirty="0" err="1"/>
              <a:t>thẳng</a:t>
            </a:r>
            <a:r>
              <a:rPr lang="en-US" altLang="vi-VN" sz="2400" i="1" dirty="0"/>
              <a:t> </a:t>
            </a:r>
            <a:r>
              <a:rPr lang="en-US" altLang="vi-VN" sz="2400" i="1" dirty="0" err="1"/>
              <a:t>nối</a:t>
            </a:r>
            <a:r>
              <a:rPr lang="en-US" altLang="vi-VN" sz="2400" i="1" dirty="0"/>
              <a:t> 4 </a:t>
            </a:r>
            <a:r>
              <a:rPr lang="en-US" altLang="vi-VN" sz="2400" i="1" dirty="0" err="1"/>
              <a:t>điểm</a:t>
            </a:r>
            <a:r>
              <a:rPr lang="en-US" altLang="vi-VN" sz="1800" i="1" dirty="0"/>
              <a:t> </a:t>
            </a:r>
            <a:r>
              <a:rPr lang="en-US" altLang="vi-VN" sz="2400" i="1" dirty="0" err="1"/>
              <a:t>lại</a:t>
            </a:r>
            <a:r>
              <a:rPr lang="en-US" altLang="vi-VN" sz="2400" dirty="0"/>
              <a:t>. </a:t>
            </a:r>
            <a:r>
              <a:rPr lang="en-US" altLang="vi-VN" sz="2400" i="1" dirty="0"/>
              <a:t>Ta </a:t>
            </a:r>
            <a:r>
              <a:rPr lang="en-US" altLang="vi-VN" sz="2400" i="1" dirty="0" err="1"/>
              <a:t>được</a:t>
            </a:r>
            <a:r>
              <a:rPr lang="en-US" altLang="vi-VN" sz="2400" i="1" dirty="0"/>
              <a:t> </a:t>
            </a:r>
            <a:r>
              <a:rPr lang="en-US" altLang="vi-VN" sz="2400" i="1" dirty="0" err="1"/>
              <a:t>hình</a:t>
            </a:r>
            <a:r>
              <a:rPr lang="en-US" altLang="vi-VN" sz="2400" i="1" dirty="0"/>
              <a:t> </a:t>
            </a:r>
            <a:r>
              <a:rPr lang="en-US" altLang="vi-VN" sz="2400" i="1" dirty="0" err="1"/>
              <a:t>thoi</a:t>
            </a:r>
            <a:r>
              <a:rPr lang="en-US" altLang="vi-VN" sz="2000" dirty="0"/>
              <a:t>  </a:t>
            </a:r>
            <a:r>
              <a:rPr lang="en-US" altLang="vi-VN" sz="2000" b="1" dirty="0"/>
              <a:t>ABCD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2D1979F2-6293-4497-A3FA-57AF0238F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4100" y="50990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40E2141B-EA81-4074-B245-5BBB97EA4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50990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E92BAF53-B22C-4BC1-AB90-B44B75E00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94665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A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D2B5CDB3-DADB-4887-97B7-D274E037F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9466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C</a:t>
            </a:r>
          </a:p>
        </p:txBody>
      </p:sp>
      <p:sp>
        <p:nvSpPr>
          <p:cNvPr id="15" name="Arc 10">
            <a:extLst>
              <a:ext uri="{FF2B5EF4-FFF2-40B4-BE49-F238E27FC236}">
                <a16:creationId xmlns:a16="http://schemas.microsoft.com/office/drawing/2014/main" id="{A7406073-7C3A-4F78-B6E9-808C484A03F0}"/>
              </a:ext>
            </a:extLst>
          </p:cNvPr>
          <p:cNvSpPr>
            <a:spLocks/>
          </p:cNvSpPr>
          <p:nvPr/>
        </p:nvSpPr>
        <p:spPr bwMode="auto">
          <a:xfrm rot="2585483">
            <a:off x="2771775" y="3871390"/>
            <a:ext cx="2281238" cy="2479675"/>
          </a:xfrm>
          <a:custGeom>
            <a:avLst/>
            <a:gdLst>
              <a:gd name="T0" fmla="*/ 2147483646 w 21285"/>
              <a:gd name="T1" fmla="*/ 0 h 21426"/>
              <a:gd name="T2" fmla="*/ 2147483646 w 21285"/>
              <a:gd name="T3" fmla="*/ 2147483646 h 21426"/>
              <a:gd name="T4" fmla="*/ 0 w 21285"/>
              <a:gd name="T5" fmla="*/ 2147483646 h 21426"/>
              <a:gd name="T6" fmla="*/ 0 60000 65536"/>
              <a:gd name="T7" fmla="*/ 0 60000 65536"/>
              <a:gd name="T8" fmla="*/ 0 60000 65536"/>
              <a:gd name="T9" fmla="*/ 0 w 21285"/>
              <a:gd name="T10" fmla="*/ 0 h 21426"/>
              <a:gd name="T11" fmla="*/ 21285 w 21285"/>
              <a:gd name="T12" fmla="*/ 21426 h 214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5" h="21426" fill="none" extrusionOk="0">
                <a:moveTo>
                  <a:pt x="2733" y="-1"/>
                </a:moveTo>
                <a:cubicBezTo>
                  <a:pt x="12144" y="1200"/>
                  <a:pt x="19671" y="8402"/>
                  <a:pt x="21285" y="17751"/>
                </a:cubicBezTo>
              </a:path>
              <a:path w="21285" h="21426" stroke="0" extrusionOk="0">
                <a:moveTo>
                  <a:pt x="2733" y="-1"/>
                </a:moveTo>
                <a:cubicBezTo>
                  <a:pt x="12144" y="1200"/>
                  <a:pt x="19671" y="8402"/>
                  <a:pt x="21285" y="17751"/>
                </a:cubicBezTo>
                <a:lnTo>
                  <a:pt x="0" y="21426"/>
                </a:lnTo>
                <a:lnTo>
                  <a:pt x="2733" y="-1"/>
                </a:lnTo>
                <a:close/>
              </a:path>
            </a:pathLst>
          </a:cu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E767611F-9634-4EB1-91CC-0752775C4758}"/>
              </a:ext>
            </a:extLst>
          </p:cNvPr>
          <p:cNvSpPr>
            <a:spLocks/>
          </p:cNvSpPr>
          <p:nvPr/>
        </p:nvSpPr>
        <p:spPr bwMode="auto">
          <a:xfrm rot="13237288">
            <a:off x="3492500" y="3726928"/>
            <a:ext cx="2209800" cy="2514600"/>
          </a:xfrm>
          <a:custGeom>
            <a:avLst/>
            <a:gdLst>
              <a:gd name="T0" fmla="*/ 2147483646 w 21285"/>
              <a:gd name="T1" fmla="*/ 0 h 21426"/>
              <a:gd name="T2" fmla="*/ 2147483646 w 21285"/>
              <a:gd name="T3" fmla="*/ 2147483646 h 21426"/>
              <a:gd name="T4" fmla="*/ 0 w 21285"/>
              <a:gd name="T5" fmla="*/ 2147483646 h 21426"/>
              <a:gd name="T6" fmla="*/ 0 60000 65536"/>
              <a:gd name="T7" fmla="*/ 0 60000 65536"/>
              <a:gd name="T8" fmla="*/ 0 60000 65536"/>
              <a:gd name="T9" fmla="*/ 0 w 21285"/>
              <a:gd name="T10" fmla="*/ 0 h 21426"/>
              <a:gd name="T11" fmla="*/ 21285 w 21285"/>
              <a:gd name="T12" fmla="*/ 21426 h 214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85" h="21426" fill="none" extrusionOk="0">
                <a:moveTo>
                  <a:pt x="2733" y="-1"/>
                </a:moveTo>
                <a:cubicBezTo>
                  <a:pt x="12144" y="1200"/>
                  <a:pt x="19671" y="8402"/>
                  <a:pt x="21285" y="17751"/>
                </a:cubicBezTo>
              </a:path>
              <a:path w="21285" h="21426" stroke="0" extrusionOk="0">
                <a:moveTo>
                  <a:pt x="2733" y="-1"/>
                </a:moveTo>
                <a:cubicBezTo>
                  <a:pt x="12144" y="1200"/>
                  <a:pt x="19671" y="8402"/>
                  <a:pt x="21285" y="17751"/>
                </a:cubicBezTo>
                <a:lnTo>
                  <a:pt x="0" y="21426"/>
                </a:lnTo>
                <a:lnTo>
                  <a:pt x="2733" y="-1"/>
                </a:lnTo>
                <a:close/>
              </a:path>
            </a:pathLst>
          </a:custGeom>
          <a:noFill/>
          <a:ln w="63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7" name="Oval 12">
            <a:extLst>
              <a:ext uri="{FF2B5EF4-FFF2-40B4-BE49-F238E27FC236}">
                <a16:creationId xmlns:a16="http://schemas.microsoft.com/office/drawing/2014/main" id="{F3596F2F-168F-48F8-9F2E-C74CC322C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570" y="3723127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E6FF8999-B20F-4B53-8E6C-11ECF111D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6297613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id="{11B61D56-D9F4-4857-AEEA-D829415BE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3392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B</a:t>
            </a: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86941A6A-AB04-44C4-81D0-DB5FD3CC6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8" y="63388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D</a:t>
            </a:r>
          </a:p>
        </p:txBody>
      </p:sp>
      <p:sp>
        <p:nvSpPr>
          <p:cNvPr id="21" name="Line 16">
            <a:extLst>
              <a:ext uri="{FF2B5EF4-FFF2-40B4-BE49-F238E27FC236}">
                <a16:creationId xmlns:a16="http://schemas.microsoft.com/office/drawing/2014/main" id="{42D3E137-8531-45D1-8D3A-3C9C6CF03B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3277" y="3756903"/>
            <a:ext cx="1871662" cy="13684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17">
            <a:extLst>
              <a:ext uri="{FF2B5EF4-FFF2-40B4-BE49-F238E27FC236}">
                <a16:creationId xmlns:a16="http://schemas.microsoft.com/office/drawing/2014/main" id="{484EDB5A-A665-4D98-913E-73DE0ECB90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11638" y="3736975"/>
            <a:ext cx="1873250" cy="13684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18">
            <a:extLst>
              <a:ext uri="{FF2B5EF4-FFF2-40B4-BE49-F238E27FC236}">
                <a16:creationId xmlns:a16="http://schemas.microsoft.com/office/drawing/2014/main" id="{1E52F3ED-10A0-4168-B45E-FDF0D895B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975" y="5119688"/>
            <a:ext cx="1944688" cy="12239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7CE4F003-65FA-41CE-944B-103668AC44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84663" y="5175250"/>
            <a:ext cx="1755775" cy="1168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4F3F4679-FFA0-4D12-B478-0BC216206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"/>
            <a:ext cx="6324600" cy="51911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 u="sng" dirty="0" err="1">
                <a:solidFill>
                  <a:srgbClr val="0000CC"/>
                </a:solidFill>
              </a:rPr>
              <a:t>Cách</a:t>
            </a:r>
            <a:r>
              <a:rPr lang="en-US" altLang="vi-VN" sz="2800" b="1" u="sng" dirty="0">
                <a:solidFill>
                  <a:srgbClr val="0000CC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00CC"/>
                </a:solidFill>
              </a:rPr>
              <a:t>vẽ</a:t>
            </a:r>
            <a:r>
              <a:rPr lang="en-US" altLang="vi-VN" sz="2800" b="1" u="sng" dirty="0">
                <a:solidFill>
                  <a:srgbClr val="0000CC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00CC"/>
                </a:solidFill>
              </a:rPr>
              <a:t>hình</a:t>
            </a:r>
            <a:r>
              <a:rPr lang="en-US" altLang="vi-VN" sz="2800" b="1" u="sng" dirty="0">
                <a:solidFill>
                  <a:srgbClr val="0000CC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00CC"/>
                </a:solidFill>
              </a:rPr>
              <a:t>thoi</a:t>
            </a:r>
            <a:r>
              <a:rPr lang="en-US" altLang="vi-VN" sz="2800" b="1" u="sng" dirty="0">
                <a:solidFill>
                  <a:srgbClr val="0000CC"/>
                </a:solidFill>
              </a:rPr>
              <a:t> ABCD </a:t>
            </a:r>
            <a:r>
              <a:rPr lang="en-US" altLang="vi-VN" sz="2800" b="1" u="sng" dirty="0" err="1">
                <a:solidFill>
                  <a:srgbClr val="0000CC"/>
                </a:solidFill>
              </a:rPr>
              <a:t>bất</a:t>
            </a:r>
            <a:r>
              <a:rPr lang="en-US" altLang="vi-VN" sz="2800" b="1" u="sng" dirty="0">
                <a:solidFill>
                  <a:srgbClr val="0000CC"/>
                </a:solidFill>
              </a:rPr>
              <a:t> </a:t>
            </a:r>
            <a:r>
              <a:rPr lang="en-US" altLang="vi-VN" sz="2800" b="1" u="sng" dirty="0" err="1">
                <a:solidFill>
                  <a:srgbClr val="0000CC"/>
                </a:solidFill>
              </a:rPr>
              <a:t>kì</a:t>
            </a:r>
            <a:endParaRPr lang="en-US" altLang="vi-VN" sz="2800" b="1" u="sng" dirty="0">
              <a:solidFill>
                <a:srgbClr val="0000CC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02BD7E-465A-4EA9-AEA3-C4CFD4C4C8B3}"/>
              </a:ext>
            </a:extLst>
          </p:cNvPr>
          <p:cNvGrpSpPr/>
          <p:nvPr/>
        </p:nvGrpSpPr>
        <p:grpSpPr>
          <a:xfrm>
            <a:off x="76200" y="1852612"/>
            <a:ext cx="9067800" cy="1068051"/>
            <a:chOff x="76200" y="1852612"/>
            <a:chExt cx="9067800" cy="1068051"/>
          </a:xfrm>
        </p:grpSpPr>
        <p:sp>
          <p:nvSpPr>
            <p:cNvPr id="9" name="Text Box 4">
              <a:extLst>
                <a:ext uri="{FF2B5EF4-FFF2-40B4-BE49-F238E27FC236}">
                  <a16:creationId xmlns:a16="http://schemas.microsoft.com/office/drawing/2014/main" id="{9A2490F6-4DF4-40DA-B1D1-D7053C402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" y="1905000"/>
              <a:ext cx="9067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spcBef>
                  <a:spcPct val="50000"/>
                </a:spcBef>
                <a:buNone/>
              </a:pPr>
              <a:r>
                <a:rPr lang="en-US" altLang="vi-VN" sz="2400" b="1" dirty="0"/>
                <a:t>B2</a:t>
              </a:r>
              <a:r>
                <a:rPr lang="en-US" altLang="vi-VN" sz="2400" dirty="0"/>
                <a:t>: </a:t>
              </a:r>
              <a:r>
                <a:rPr lang="en-US" altLang="vi-VN" sz="2400" i="1" dirty="0" err="1"/>
                <a:t>Dùng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compa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vẽ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hai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cung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tròn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có</a:t>
              </a:r>
              <a:r>
                <a:rPr lang="en-US" altLang="vi-VN" sz="2400" i="1" dirty="0"/>
                <a:t> </a:t>
              </a:r>
              <a:r>
                <a:rPr lang="en-US" altLang="vi-VN" sz="2400" i="1" u="sng" dirty="0" err="1">
                  <a:solidFill>
                    <a:srgbClr val="FF0000"/>
                  </a:solidFill>
                </a:rPr>
                <a:t>cùng</a:t>
              </a:r>
              <a:r>
                <a:rPr lang="en-US" altLang="vi-VN" sz="2400" i="1" u="sng" dirty="0">
                  <a:solidFill>
                    <a:srgbClr val="FF0000"/>
                  </a:solidFill>
                </a:rPr>
                <a:t> </a:t>
              </a:r>
              <a:r>
                <a:rPr lang="en-US" altLang="vi-VN" sz="2400" i="1" u="sng" dirty="0" err="1">
                  <a:solidFill>
                    <a:srgbClr val="FF0000"/>
                  </a:solidFill>
                </a:rPr>
                <a:t>bán</a:t>
              </a:r>
              <a:r>
                <a:rPr lang="en-US" altLang="vi-VN" sz="2400" i="1" u="sng" dirty="0">
                  <a:solidFill>
                    <a:srgbClr val="FF0000"/>
                  </a:solidFill>
                </a:rPr>
                <a:t> </a:t>
              </a:r>
              <a:r>
                <a:rPr lang="en-US" altLang="vi-VN" sz="2400" i="1" u="sng" dirty="0" err="1">
                  <a:solidFill>
                    <a:srgbClr val="FF0000"/>
                  </a:solidFill>
                </a:rPr>
                <a:t>kính</a:t>
              </a:r>
              <a:r>
                <a:rPr lang="en-US" altLang="vi-VN" sz="2400" i="1" u="sng" dirty="0">
                  <a:solidFill>
                    <a:srgbClr val="FF0000"/>
                  </a:solidFill>
                </a:rPr>
                <a:t> </a:t>
              </a:r>
              <a:r>
                <a:rPr lang="en-US" altLang="vi-VN" sz="20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R (R &gt;      AC )</a:t>
              </a:r>
            </a:p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i="1" u="sng" dirty="0">
                  <a:solidFill>
                    <a:srgbClr val="FF0000"/>
                  </a:solidFill>
                </a:rPr>
                <a:t> </a:t>
              </a:r>
              <a:r>
                <a:rPr lang="en-US" altLang="vi-VN" sz="2400" i="1" dirty="0" err="1"/>
                <a:t>với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tâm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là</a:t>
              </a:r>
              <a:r>
                <a:rPr lang="en-US" altLang="vi-VN" sz="2400" i="1" dirty="0"/>
                <a:t> </a:t>
              </a:r>
              <a:r>
                <a:rPr lang="en-US" altLang="vi-VN" sz="2400" b="1" dirty="0"/>
                <a:t>A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và</a:t>
              </a:r>
              <a:r>
                <a:rPr lang="en-US" altLang="vi-VN" sz="2400" i="1" dirty="0"/>
                <a:t> </a:t>
              </a:r>
              <a:r>
                <a:rPr lang="en-US" altLang="vi-VN" sz="2400" b="1" dirty="0"/>
                <a:t>C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sao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cho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cắt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nhau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tại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hai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điểm</a:t>
              </a:r>
              <a:r>
                <a:rPr lang="en-US" altLang="vi-VN" sz="2400" dirty="0"/>
                <a:t> </a:t>
              </a:r>
              <a:r>
                <a:rPr lang="en-US" altLang="vi-VN" sz="2400" i="1" dirty="0"/>
                <a:t>(</a:t>
              </a:r>
              <a:r>
                <a:rPr lang="en-US" altLang="vi-VN" sz="2400" b="1" dirty="0"/>
                <a:t>B</a:t>
              </a:r>
              <a:r>
                <a:rPr lang="en-US" altLang="vi-VN" sz="2400" i="1" dirty="0"/>
                <a:t> </a:t>
              </a:r>
              <a:r>
                <a:rPr lang="en-US" altLang="vi-VN" sz="2400" i="1" dirty="0" err="1"/>
                <a:t>và</a:t>
              </a:r>
              <a:r>
                <a:rPr lang="en-US" altLang="vi-VN" sz="2400" i="1" dirty="0"/>
                <a:t> </a:t>
              </a:r>
              <a:r>
                <a:rPr lang="en-US" altLang="vi-VN" sz="2400" b="1" i="1" dirty="0"/>
                <a:t>D</a:t>
              </a:r>
              <a:r>
                <a:rPr lang="en-US" altLang="vi-VN" sz="2400" i="1" dirty="0"/>
                <a:t>)</a:t>
              </a:r>
            </a:p>
          </p:txBody>
        </p:sp>
        <p:graphicFrame>
          <p:nvGraphicFramePr>
            <p:cNvPr id="4" name="Object 7">
              <a:extLst>
                <a:ext uri="{FF2B5EF4-FFF2-40B4-BE49-F238E27FC236}">
                  <a16:creationId xmlns:a16="http://schemas.microsoft.com/office/drawing/2014/main" id="{2C37B1D8-BB6B-49A7-B2DB-4E192591359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2393137"/>
                </p:ext>
              </p:extLst>
            </p:nvPr>
          </p:nvGraphicFramePr>
          <p:xfrm>
            <a:off x="7903320" y="1852612"/>
            <a:ext cx="402480" cy="585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0602" name="Equation" r:id="rId3" imgW="152334" imgH="431613" progId="Equation.DSMT4">
                    <p:embed/>
                  </p:oleObj>
                </mc:Choice>
                <mc:Fallback>
                  <p:oleObj name="Equation" r:id="rId3" imgW="152334" imgH="431613" progId="Equation.DSMT4">
                    <p:embed/>
                    <p:pic>
                      <p:nvPicPr>
                        <p:cNvPr id="36" name="Object 7">
                          <a:extLst>
                            <a:ext uri="{FF2B5EF4-FFF2-40B4-BE49-F238E27FC236}">
                              <a16:creationId xmlns:a16="http://schemas.microsoft.com/office/drawing/2014/main" id="{9B68CDEC-D028-4912-A9BD-0E2245CE434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03320" y="1852612"/>
                          <a:ext cx="402480" cy="5857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44254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  <p:bldP spid="12" grpId="0" animBg="1"/>
      <p:bldP spid="13" grpId="0"/>
      <p:bldP spid="14" grpId="0"/>
      <p:bldP spid="17" grpId="0" animBg="1"/>
      <p:bldP spid="18" grpId="0" animBg="1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810" name="Group 82"/>
          <p:cNvGrpSpPr>
            <a:grpSpLocks/>
          </p:cNvGrpSpPr>
          <p:nvPr/>
        </p:nvGrpSpPr>
        <p:grpSpPr bwMode="auto">
          <a:xfrm>
            <a:off x="228600" y="79375"/>
            <a:ext cx="1676400" cy="595313"/>
            <a:chOff x="179" y="86"/>
            <a:chExt cx="822" cy="375"/>
          </a:xfrm>
        </p:grpSpPr>
        <p:sp>
          <p:nvSpPr>
            <p:cNvPr id="329811" name="AutoShape 83"/>
            <p:cNvSpPr>
              <a:spLocks noChangeArrowheads="1"/>
            </p:cNvSpPr>
            <p:nvPr/>
          </p:nvSpPr>
          <p:spPr bwMode="ltGray">
            <a:xfrm>
              <a:off x="179" y="86"/>
              <a:ext cx="822" cy="3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8824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381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12" name="Text Box 84"/>
            <p:cNvSpPr txBox="1">
              <a:spLocks noChangeArrowheads="1"/>
            </p:cNvSpPr>
            <p:nvPr/>
          </p:nvSpPr>
          <p:spPr bwMode="black">
            <a:xfrm>
              <a:off x="205" y="134"/>
              <a:ext cx="77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sng" dirty="0" err="1">
                  <a:solidFill>
                    <a:schemeClr val="bg1"/>
                  </a:solidFill>
                  <a:latin typeface="Arial" pitchFamily="34" charset="0"/>
                </a:rPr>
                <a:t>Tiết</a:t>
              </a:r>
              <a:r>
                <a:rPr lang="en-US" sz="2400" b="1" u="sng" dirty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sz="2400" b="1" u="sng" dirty="0" smtClean="0">
                  <a:solidFill>
                    <a:schemeClr val="bg1"/>
                  </a:solidFill>
                  <a:latin typeface="Arial" pitchFamily="34" charset="0"/>
                </a:rPr>
                <a:t>18: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pic>
          <p:nvPicPr>
            <p:cNvPr id="329813" name="Picture 85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96"/>
              <a:ext cx="769" cy="98"/>
            </a:xfrm>
            <a:prstGeom prst="rect">
              <a:avLst/>
            </a:prstGeom>
            <a:noFill/>
          </p:spPr>
        </p:pic>
      </p:grpSp>
      <p:sp>
        <p:nvSpPr>
          <p:cNvPr id="329814" name="AutoShape 86"/>
          <p:cNvSpPr>
            <a:spLocks noChangeArrowheads="1"/>
          </p:cNvSpPr>
          <p:nvPr/>
        </p:nvSpPr>
        <p:spPr bwMode="gray">
          <a:xfrm>
            <a:off x="2947626" y="89693"/>
            <a:ext cx="3505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2600" b="1" dirty="0">
                <a:solidFill>
                  <a:srgbClr val="FF0000"/>
                </a:solidFill>
                <a:latin typeface="Arial" pitchFamily="34" charset="0"/>
              </a:rPr>
              <a:t>HÌNH THOI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C30D4F83-7ECE-4743-A7EE-B4E2BFBB0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8050"/>
            <a:ext cx="2438400" cy="457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folHlink">
                  <a:gamma/>
                  <a:tint val="0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Định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cs typeface="Arial" charset="0"/>
                <a:sym typeface="Wingdings" panose="05000000000000000000" pitchFamily="2" charset="2"/>
              </a:rPr>
              <a:t>(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Sgk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Arial" charset="0"/>
                <a:sym typeface="Wingdings" panose="05000000000000000000" pitchFamily="2" charset="2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8BBA8B45-F185-4330-90A4-121745A4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20380"/>
            <a:ext cx="8382000" cy="523220"/>
          </a:xfrm>
          <a:prstGeom prst="rect">
            <a:avLst/>
          </a:prstGeom>
          <a:gradFill rotWithShape="1">
            <a:gsLst>
              <a:gs pos="0">
                <a:srgbClr val="FAACBD"/>
              </a:gs>
              <a:gs pos="50000">
                <a:schemeClr val="bg1"/>
              </a:gs>
              <a:gs pos="100000">
                <a:srgbClr val="FAAC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srgbClr val="002A7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2A7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C6BF7DD-D477-4B50-BB23-70A0DEFAC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2200" y="1219200"/>
            <a:ext cx="8636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 </a:t>
            </a:r>
            <a:endParaRPr lang="en-US" altLang="vi-VN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4F9B00D1-3026-4671-9DE2-006DCB93B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2" y="2343150"/>
            <a:ext cx="742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.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83CB5062-E173-4E65-A2F8-187A534AB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4762" y="3370263"/>
            <a:ext cx="457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534968B5-6C46-41C3-81FF-505C0A14FB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12" y="2343150"/>
            <a:ext cx="66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</a:t>
            </a: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5E8582E6-26BE-4639-86B7-BB2C6690E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4562" y="1539875"/>
            <a:ext cx="3657600" cy="2251075"/>
          </a:xfrm>
          <a:prstGeom prst="diamond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grpSp>
        <p:nvGrpSpPr>
          <p:cNvPr id="18" name="Group 15">
            <a:extLst>
              <a:ext uri="{FF2B5EF4-FFF2-40B4-BE49-F238E27FC236}">
                <a16:creationId xmlns:a16="http://schemas.microsoft.com/office/drawing/2014/main" id="{FC16607F-C9FD-4E73-854A-7A0FB1A56E46}"/>
              </a:ext>
            </a:extLst>
          </p:cNvPr>
          <p:cNvGrpSpPr>
            <a:grpSpLocks/>
          </p:cNvGrpSpPr>
          <p:nvPr/>
        </p:nvGrpSpPr>
        <p:grpSpPr bwMode="auto">
          <a:xfrm>
            <a:off x="3128962" y="1962150"/>
            <a:ext cx="1905000" cy="1295400"/>
            <a:chOff x="2046" y="1967"/>
            <a:chExt cx="1200" cy="816"/>
          </a:xfrm>
        </p:grpSpPr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E8A765DD-96B7-4F1B-8E27-FA177B36E0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02" y="1967"/>
              <a:ext cx="48" cy="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F663C6C3-C4D6-4EF5-8799-16E0702381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3174" y="2711"/>
              <a:ext cx="96" cy="4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A4B656E8-D456-4F58-AAA1-18AF0C792A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46" y="2687"/>
              <a:ext cx="48" cy="9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3816AD17-059A-410C-B8E2-4286F24764B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2022" y="2039"/>
              <a:ext cx="96" cy="4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3" name="Text Box 9">
            <a:extLst>
              <a:ext uri="{FF2B5EF4-FFF2-40B4-BE49-F238E27FC236}">
                <a16:creationId xmlns:a16="http://schemas.microsoft.com/office/drawing/2014/main" id="{A4E8C88B-0DB5-41A6-8C64-5794406E0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412" y="1219200"/>
            <a:ext cx="6858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20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7EC6AD41-3CBE-4AEB-A972-F4557CB28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336618"/>
            <a:ext cx="7391400" cy="38778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</a:rPr>
              <a:t>ABCD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hình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</a:rPr>
              <a:t>thoi</a:t>
            </a:r>
            <a:r>
              <a:rPr lang="en-US" altLang="vi-VN" sz="2400" b="1" dirty="0">
                <a:latin typeface="Times New Roman" panose="02020603050405020304" pitchFamily="18" charset="0"/>
              </a:rPr>
              <a:t> </a:t>
            </a:r>
            <a:r>
              <a:rPr lang="en-US" altLang="vi-VN" sz="24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</a:t>
            </a:r>
            <a:r>
              <a:rPr lang="en-US" altLang="vi-VN" sz="2400" b="1" dirty="0">
                <a:latin typeface="Times New Roman" panose="02020603050405020304" pitchFamily="18" charset="0"/>
              </a:rPr>
              <a:t> AB = BC = CD = DA </a:t>
            </a:r>
          </a:p>
        </p:txBody>
      </p:sp>
    </p:spTree>
    <p:extLst>
      <p:ext uri="{BB962C8B-B14F-4D97-AF65-F5344CB8AC3E}">
        <p14:creationId xmlns:p14="http://schemas.microsoft.com/office/powerpoint/2010/main" val="2068081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oup 91">
            <a:extLst>
              <a:ext uri="{FF2B5EF4-FFF2-40B4-BE49-F238E27FC236}">
                <a16:creationId xmlns:a16="http://schemas.microsoft.com/office/drawing/2014/main" id="{27DC6E26-95A7-424B-90D7-A9BC21528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892099"/>
              </p:ext>
            </p:extLst>
          </p:nvPr>
        </p:nvGraphicFramePr>
        <p:xfrm>
          <a:off x="685800" y="304800"/>
          <a:ext cx="8153400" cy="6096001"/>
        </p:xfrm>
        <a:graphic>
          <a:graphicData uri="http://schemas.openxmlformats.org/drawingml/2006/table">
            <a:tbl>
              <a:tblPr/>
              <a:tblGrid>
                <a:gridCol w="134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5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yếu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tố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3" marR="91423" marT="45717" marB="45717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3" marR="91423" marT="45717" marB="45717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Cạnh</a:t>
                      </a:r>
                    </a:p>
                  </a:txBody>
                  <a:tcPr marL="91423" marR="91423" marT="45717" marB="45717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23" marR="91423" marT="45717" marB="45717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Góc</a:t>
                      </a:r>
                    </a:p>
                  </a:txBody>
                  <a:tcPr marL="91423" marR="91423" marT="45717" marB="45717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1423" marR="91423" marT="45717" marB="45717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Đường chéo</a:t>
                      </a:r>
                    </a:p>
                  </a:txBody>
                  <a:tcPr marL="91423" marR="91423" marT="45717" marB="45717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3" marR="91423" marT="45717" marB="45717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đối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xứng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3" marR="91423" marT="45717" marB="45717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23" marR="91423" marT="45717" marB="45717" anchor="ctr" horzOverflow="overflow">
                    <a:lnL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 Box 28">
            <a:extLst>
              <a:ext uri="{FF2B5EF4-FFF2-40B4-BE49-F238E27FC236}">
                <a16:creationId xmlns:a16="http://schemas.microsoft.com/office/drawing/2014/main" id="{83B86115-7100-41AC-807E-33D0601F3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382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</a:rPr>
              <a:t>Tính chất hình thoi</a:t>
            </a: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948927E5-F578-4E37-A2C7-E2E3A0E22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38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2" rIns="91423" bIns="45712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Tính chất hình bình hành</a:t>
            </a:r>
          </a:p>
        </p:txBody>
      </p:sp>
      <p:grpSp>
        <p:nvGrpSpPr>
          <p:cNvPr id="10" name="Group 31">
            <a:extLst>
              <a:ext uri="{FF2B5EF4-FFF2-40B4-BE49-F238E27FC236}">
                <a16:creationId xmlns:a16="http://schemas.microsoft.com/office/drawing/2014/main" id="{8915A641-2E49-4849-AF57-3237CA92C3FD}"/>
              </a:ext>
            </a:extLst>
          </p:cNvPr>
          <p:cNvGrpSpPr>
            <a:grpSpLocks/>
          </p:cNvGrpSpPr>
          <p:nvPr/>
        </p:nvGrpSpPr>
        <p:grpSpPr bwMode="auto">
          <a:xfrm>
            <a:off x="6019800" y="587375"/>
            <a:ext cx="2895600" cy="1909763"/>
            <a:chOff x="1488" y="1169"/>
            <a:chExt cx="2069" cy="1217"/>
          </a:xfrm>
        </p:grpSpPr>
        <p:sp>
          <p:nvSpPr>
            <p:cNvPr id="11" name="AutoShape 32">
              <a:extLst>
                <a:ext uri="{FF2B5EF4-FFF2-40B4-BE49-F238E27FC236}">
                  <a16:creationId xmlns:a16="http://schemas.microsoft.com/office/drawing/2014/main" id="{FE10E8E0-F690-4090-86EA-2375DAA2C0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1" y="1407"/>
              <a:ext cx="1794" cy="740"/>
            </a:xfrm>
            <a:prstGeom prst="flowChartInputOutput">
              <a:avLst/>
            </a:prstGeom>
            <a:noFill/>
            <a:ln w="28575">
              <a:solidFill>
                <a:srgbClr val="FF339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</a:endParaRPr>
            </a:p>
          </p:txBody>
        </p:sp>
        <p:sp>
          <p:nvSpPr>
            <p:cNvPr id="12" name="Text Box 33">
              <a:extLst>
                <a:ext uri="{FF2B5EF4-FFF2-40B4-BE49-F238E27FC236}">
                  <a16:creationId xmlns:a16="http://schemas.microsoft.com/office/drawing/2014/main" id="{3E723B83-B47E-4F6F-BA70-77A94B44F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0" y="1170"/>
              <a:ext cx="2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3" name="Text Box 34">
              <a:extLst>
                <a:ext uri="{FF2B5EF4-FFF2-40B4-BE49-F238E27FC236}">
                  <a16:creationId xmlns:a16="http://schemas.microsoft.com/office/drawing/2014/main" id="{2598B0F4-EFA0-4C6B-A62D-0CC47C0F0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0" y="1169"/>
              <a:ext cx="2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4" name="Text Box 35">
              <a:extLst>
                <a:ext uri="{FF2B5EF4-FFF2-40B4-BE49-F238E27FC236}">
                  <a16:creationId xmlns:a16="http://schemas.microsoft.com/office/drawing/2014/main" id="{DAFDC88C-B865-4C50-B9FB-B671ED42BE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4" y="2087"/>
              <a:ext cx="2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5" name="Text Box 36">
              <a:extLst>
                <a:ext uri="{FF2B5EF4-FFF2-40B4-BE49-F238E27FC236}">
                  <a16:creationId xmlns:a16="http://schemas.microsoft.com/office/drawing/2014/main" id="{857DD76F-30B1-4FCF-9836-D90DDDD436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95"/>
              <a:ext cx="28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FF3399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16" name="Line 37">
            <a:extLst>
              <a:ext uri="{FF2B5EF4-FFF2-40B4-BE49-F238E27FC236}">
                <a16:creationId xmlns:a16="http://schemas.microsoft.com/office/drawing/2014/main" id="{BC102CB0-66E7-430B-8713-0DAA11B7631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963613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" name="Line 38">
            <a:extLst>
              <a:ext uri="{FF2B5EF4-FFF2-40B4-BE49-F238E27FC236}">
                <a16:creationId xmlns:a16="http://schemas.microsoft.com/office/drawing/2014/main" id="{ED4C8093-03E8-4824-A30D-49111AF220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48450" y="977900"/>
            <a:ext cx="1468438" cy="1108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id="{51652A88-83E9-441E-A22B-D1DCD1C04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49701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9" name="Line 40">
            <a:extLst>
              <a:ext uri="{FF2B5EF4-FFF2-40B4-BE49-F238E27FC236}">
                <a16:creationId xmlns:a16="http://schemas.microsoft.com/office/drawing/2014/main" id="{1A71D085-84FD-48E3-9119-BEA2F4CBD6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0351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Line 41">
            <a:extLst>
              <a:ext uri="{FF2B5EF4-FFF2-40B4-BE49-F238E27FC236}">
                <a16:creationId xmlns:a16="http://schemas.microsoft.com/office/drawing/2014/main" id="{E298D1A3-A93D-4472-830D-1212C42DA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67600" y="8921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1" name="Line 42">
            <a:extLst>
              <a:ext uri="{FF2B5EF4-FFF2-40B4-BE49-F238E27FC236}">
                <a16:creationId xmlns:a16="http://schemas.microsoft.com/office/drawing/2014/main" id="{110B87CC-8990-46ED-A5F3-5FC5162A99F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8921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2" name="Line 43">
            <a:extLst>
              <a:ext uri="{FF2B5EF4-FFF2-40B4-BE49-F238E27FC236}">
                <a16:creationId xmlns:a16="http://schemas.microsoft.com/office/drawing/2014/main" id="{65844915-4CC7-40C9-8D55-9487137AA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20351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" name="Line 44">
            <a:extLst>
              <a:ext uri="{FF2B5EF4-FFF2-40B4-BE49-F238E27FC236}">
                <a16:creationId xmlns:a16="http://schemas.microsoft.com/office/drawing/2014/main" id="{86A07F38-17BE-47A3-B6D5-77A9094E656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1425575"/>
            <a:ext cx="1524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4" name="Line 45">
            <a:extLst>
              <a:ext uri="{FF2B5EF4-FFF2-40B4-BE49-F238E27FC236}">
                <a16:creationId xmlns:a16="http://schemas.microsoft.com/office/drawing/2014/main" id="{5F121553-258A-4560-983B-C0225D44CA70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5800" y="150177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5" name="Text Box 46">
            <a:extLst>
              <a:ext uri="{FF2B5EF4-FFF2-40B4-BE49-F238E27FC236}">
                <a16:creationId xmlns:a16="http://schemas.microsoft.com/office/drawing/2014/main" id="{166CBB8E-522D-4D88-AA81-8E285F1A6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590800"/>
            <a:ext cx="495300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vi-VN" sz="2200" b="1" dirty="0">
                <a:latin typeface="Times New Roman" panose="02020603050405020304" pitchFamily="18" charset="0"/>
              </a:rPr>
              <a:t>-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cạnh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200" b="1" dirty="0">
                <a:latin typeface="Times New Roman" panose="02020603050405020304" pitchFamily="18" charset="0"/>
              </a:rPr>
              <a:t> song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song</a:t>
            </a:r>
            <a:endParaRPr lang="en-US" altLang="vi-VN" sz="2200" b="1" dirty="0">
              <a:latin typeface="Times New Roman" panose="02020603050405020304" pitchFamily="18" charset="0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vi-VN" sz="2200" b="1" dirty="0">
                <a:latin typeface="Times New Roman" panose="02020603050405020304" pitchFamily="18" charset="0"/>
              </a:rPr>
              <a:t>-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cạnh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nhau</a:t>
            </a:r>
            <a:r>
              <a:rPr lang="en-US" altLang="vi-VN" sz="2400" b="1" dirty="0">
                <a:latin typeface="Times New Roman" panose="02020603050405020304" pitchFamily="18" charset="0"/>
              </a:rPr>
              <a:t>.</a:t>
            </a:r>
            <a:endParaRPr lang="en-US" altLang="vi-VN" sz="2400" dirty="0">
              <a:latin typeface="Times New Roman" panose="02020603050405020304" pitchFamily="18" charset="0"/>
            </a:endParaRPr>
          </a:p>
        </p:txBody>
      </p:sp>
      <p:sp>
        <p:nvSpPr>
          <p:cNvPr id="26" name="Freeform 47">
            <a:extLst>
              <a:ext uri="{FF2B5EF4-FFF2-40B4-BE49-F238E27FC236}">
                <a16:creationId xmlns:a16="http://schemas.microsoft.com/office/drawing/2014/main" id="{860E28FB-8E11-4777-BCE5-B1B199CF16B7}"/>
              </a:ext>
            </a:extLst>
          </p:cNvPr>
          <p:cNvSpPr>
            <a:spLocks/>
          </p:cNvSpPr>
          <p:nvPr/>
        </p:nvSpPr>
        <p:spPr bwMode="auto">
          <a:xfrm>
            <a:off x="6553200" y="968375"/>
            <a:ext cx="304800" cy="152400"/>
          </a:xfrm>
          <a:custGeom>
            <a:avLst/>
            <a:gdLst>
              <a:gd name="T0" fmla="*/ 2147483646 w 144"/>
              <a:gd name="T1" fmla="*/ 0 h 112"/>
              <a:gd name="T2" fmla="*/ 2147483646 w 144"/>
              <a:gd name="T3" fmla="*/ 2147483646 h 112"/>
              <a:gd name="T4" fmla="*/ 0 w 144"/>
              <a:gd name="T5" fmla="*/ 2147483646 h 112"/>
              <a:gd name="T6" fmla="*/ 0 60000 65536"/>
              <a:gd name="T7" fmla="*/ 0 60000 65536"/>
              <a:gd name="T8" fmla="*/ 0 60000 65536"/>
              <a:gd name="T9" fmla="*/ 0 w 144"/>
              <a:gd name="T10" fmla="*/ 0 h 112"/>
              <a:gd name="T11" fmla="*/ 144 w 144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12">
                <a:moveTo>
                  <a:pt x="144" y="0"/>
                </a:moveTo>
                <a:cubicBezTo>
                  <a:pt x="132" y="40"/>
                  <a:pt x="120" y="80"/>
                  <a:pt x="96" y="96"/>
                </a:cubicBezTo>
                <a:cubicBezTo>
                  <a:pt x="72" y="112"/>
                  <a:pt x="24" y="96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7" name="Freeform 48">
            <a:extLst>
              <a:ext uri="{FF2B5EF4-FFF2-40B4-BE49-F238E27FC236}">
                <a16:creationId xmlns:a16="http://schemas.microsoft.com/office/drawing/2014/main" id="{C9FFAAD0-338E-4B82-8858-E5F1EE45E1AD}"/>
              </a:ext>
            </a:extLst>
          </p:cNvPr>
          <p:cNvSpPr>
            <a:spLocks/>
          </p:cNvSpPr>
          <p:nvPr/>
        </p:nvSpPr>
        <p:spPr bwMode="auto">
          <a:xfrm>
            <a:off x="7924800" y="1958975"/>
            <a:ext cx="304800" cy="152400"/>
          </a:xfrm>
          <a:custGeom>
            <a:avLst/>
            <a:gdLst>
              <a:gd name="T0" fmla="*/ 2147483646 w 168"/>
              <a:gd name="T1" fmla="*/ 0 h 96"/>
              <a:gd name="T2" fmla="*/ 2147483646 w 168"/>
              <a:gd name="T3" fmla="*/ 2147483646 h 96"/>
              <a:gd name="T4" fmla="*/ 2147483646 w 168"/>
              <a:gd name="T5" fmla="*/ 2147483646 h 96"/>
              <a:gd name="T6" fmla="*/ 0 60000 65536"/>
              <a:gd name="T7" fmla="*/ 0 60000 65536"/>
              <a:gd name="T8" fmla="*/ 0 60000 65536"/>
              <a:gd name="T9" fmla="*/ 0 w 168"/>
              <a:gd name="T10" fmla="*/ 0 h 96"/>
              <a:gd name="T11" fmla="*/ 168 w 16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8" h="96">
                <a:moveTo>
                  <a:pt x="168" y="0"/>
                </a:moveTo>
                <a:cubicBezTo>
                  <a:pt x="108" y="16"/>
                  <a:pt x="48" y="32"/>
                  <a:pt x="24" y="48"/>
                </a:cubicBezTo>
                <a:cubicBezTo>
                  <a:pt x="0" y="64"/>
                  <a:pt x="40" y="80"/>
                  <a:pt x="24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8" name="Freeform 49">
            <a:extLst>
              <a:ext uri="{FF2B5EF4-FFF2-40B4-BE49-F238E27FC236}">
                <a16:creationId xmlns:a16="http://schemas.microsoft.com/office/drawing/2014/main" id="{1D4B649B-4417-405F-AEE8-38AFAF78F48C}"/>
              </a:ext>
            </a:extLst>
          </p:cNvPr>
          <p:cNvSpPr>
            <a:spLocks/>
          </p:cNvSpPr>
          <p:nvPr/>
        </p:nvSpPr>
        <p:spPr bwMode="auto">
          <a:xfrm rot="16200000">
            <a:off x="6248400" y="1882775"/>
            <a:ext cx="228600" cy="228600"/>
          </a:xfrm>
          <a:custGeom>
            <a:avLst/>
            <a:gdLst>
              <a:gd name="T0" fmla="*/ 2147483646 w 144"/>
              <a:gd name="T1" fmla="*/ 0 h 112"/>
              <a:gd name="T2" fmla="*/ 2147483646 w 144"/>
              <a:gd name="T3" fmla="*/ 2147483646 h 112"/>
              <a:gd name="T4" fmla="*/ 0 w 144"/>
              <a:gd name="T5" fmla="*/ 2147483646 h 112"/>
              <a:gd name="T6" fmla="*/ 0 60000 65536"/>
              <a:gd name="T7" fmla="*/ 0 60000 65536"/>
              <a:gd name="T8" fmla="*/ 0 60000 65536"/>
              <a:gd name="T9" fmla="*/ 0 w 144"/>
              <a:gd name="T10" fmla="*/ 0 h 112"/>
              <a:gd name="T11" fmla="*/ 144 w 144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12">
                <a:moveTo>
                  <a:pt x="144" y="0"/>
                </a:moveTo>
                <a:cubicBezTo>
                  <a:pt x="132" y="40"/>
                  <a:pt x="120" y="80"/>
                  <a:pt x="96" y="96"/>
                </a:cubicBezTo>
                <a:cubicBezTo>
                  <a:pt x="72" y="112"/>
                  <a:pt x="24" y="96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9" name="Line 50">
            <a:extLst>
              <a:ext uri="{FF2B5EF4-FFF2-40B4-BE49-F238E27FC236}">
                <a16:creationId xmlns:a16="http://schemas.microsoft.com/office/drawing/2014/main" id="{74C0FF1E-0043-4E51-BC8C-2F7EE68BBE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24600" y="1882775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0" name="Freeform 51">
            <a:extLst>
              <a:ext uri="{FF2B5EF4-FFF2-40B4-BE49-F238E27FC236}">
                <a16:creationId xmlns:a16="http://schemas.microsoft.com/office/drawing/2014/main" id="{9E59838E-762E-472B-BF86-4F16F4DA64B6}"/>
              </a:ext>
            </a:extLst>
          </p:cNvPr>
          <p:cNvSpPr>
            <a:spLocks/>
          </p:cNvSpPr>
          <p:nvPr/>
        </p:nvSpPr>
        <p:spPr bwMode="auto">
          <a:xfrm rot="3672400">
            <a:off x="8305800" y="968375"/>
            <a:ext cx="304800" cy="152400"/>
          </a:xfrm>
          <a:custGeom>
            <a:avLst/>
            <a:gdLst>
              <a:gd name="T0" fmla="*/ 2147483646 w 144"/>
              <a:gd name="T1" fmla="*/ 0 h 112"/>
              <a:gd name="T2" fmla="*/ 2147483646 w 144"/>
              <a:gd name="T3" fmla="*/ 2147483646 h 112"/>
              <a:gd name="T4" fmla="*/ 0 w 144"/>
              <a:gd name="T5" fmla="*/ 2147483646 h 112"/>
              <a:gd name="T6" fmla="*/ 0 60000 65536"/>
              <a:gd name="T7" fmla="*/ 0 60000 65536"/>
              <a:gd name="T8" fmla="*/ 0 60000 65536"/>
              <a:gd name="T9" fmla="*/ 0 w 144"/>
              <a:gd name="T10" fmla="*/ 0 h 112"/>
              <a:gd name="T11" fmla="*/ 144 w 144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12">
                <a:moveTo>
                  <a:pt x="144" y="0"/>
                </a:moveTo>
                <a:cubicBezTo>
                  <a:pt x="132" y="40"/>
                  <a:pt x="120" y="80"/>
                  <a:pt x="96" y="96"/>
                </a:cubicBezTo>
                <a:cubicBezTo>
                  <a:pt x="72" y="112"/>
                  <a:pt x="24" y="96"/>
                  <a:pt x="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1" name="Line 53">
            <a:extLst>
              <a:ext uri="{FF2B5EF4-FFF2-40B4-BE49-F238E27FC236}">
                <a16:creationId xmlns:a16="http://schemas.microsoft.com/office/drawing/2014/main" id="{7B7F25D5-6C1C-4202-A3F5-2A5B37A7A7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196975"/>
            <a:ext cx="76200" cy="228600"/>
          </a:xfrm>
          <a:prstGeom prst="line">
            <a:avLst/>
          </a:prstGeom>
          <a:noFill/>
          <a:ln w="12700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2" name="Line 54">
            <a:extLst>
              <a:ext uri="{FF2B5EF4-FFF2-40B4-BE49-F238E27FC236}">
                <a16:creationId xmlns:a16="http://schemas.microsoft.com/office/drawing/2014/main" id="{A34D9C63-CE0E-4704-8A59-5635C26C95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96200" y="1654175"/>
            <a:ext cx="76200" cy="228600"/>
          </a:xfrm>
          <a:prstGeom prst="line">
            <a:avLst/>
          </a:prstGeom>
          <a:noFill/>
          <a:ln w="12700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3" name="Line 55">
            <a:extLst>
              <a:ext uri="{FF2B5EF4-FFF2-40B4-BE49-F238E27FC236}">
                <a16:creationId xmlns:a16="http://schemas.microsoft.com/office/drawing/2014/main" id="{E924AF2D-C28F-48D0-95AE-2A6B2CD1AA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1200" y="1196975"/>
            <a:ext cx="76200" cy="228600"/>
          </a:xfrm>
          <a:prstGeom prst="line">
            <a:avLst/>
          </a:prstGeom>
          <a:noFill/>
          <a:ln w="12700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" name="Line 56">
            <a:extLst>
              <a:ext uri="{FF2B5EF4-FFF2-40B4-BE49-F238E27FC236}">
                <a16:creationId xmlns:a16="http://schemas.microsoft.com/office/drawing/2014/main" id="{58B7B816-8333-4FC0-A192-9F7B232BB52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45400" y="1654175"/>
            <a:ext cx="76200" cy="228600"/>
          </a:xfrm>
          <a:prstGeom prst="line">
            <a:avLst/>
          </a:prstGeom>
          <a:noFill/>
          <a:ln w="12700" cap="rnd">
            <a:solidFill>
              <a:srgbClr val="0099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5" name="Line 57">
            <a:extLst>
              <a:ext uri="{FF2B5EF4-FFF2-40B4-BE49-F238E27FC236}">
                <a16:creationId xmlns:a16="http://schemas.microsoft.com/office/drawing/2014/main" id="{A182CD2E-5D1C-423A-B131-285DB51066DD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1730375"/>
            <a:ext cx="1524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6" name="Line 58">
            <a:extLst>
              <a:ext uri="{FF2B5EF4-FFF2-40B4-BE49-F238E27FC236}">
                <a16:creationId xmlns:a16="http://schemas.microsoft.com/office/drawing/2014/main" id="{B6930E65-414B-4017-AEC7-3BBB5BFD4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1730375"/>
            <a:ext cx="1524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7" name="Line 59">
            <a:extLst>
              <a:ext uri="{FF2B5EF4-FFF2-40B4-BE49-F238E27FC236}">
                <a16:creationId xmlns:a16="http://schemas.microsoft.com/office/drawing/2014/main" id="{49775584-C8C1-47C6-A678-012B375A52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07200" y="1679575"/>
            <a:ext cx="1524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" name="Line 60">
            <a:extLst>
              <a:ext uri="{FF2B5EF4-FFF2-40B4-BE49-F238E27FC236}">
                <a16:creationId xmlns:a16="http://schemas.microsoft.com/office/drawing/2014/main" id="{63962AC1-3E4B-429A-A291-FBCC955BF56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7000" y="1260475"/>
            <a:ext cx="1524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9" name="Line 61">
            <a:extLst>
              <a:ext uri="{FF2B5EF4-FFF2-40B4-BE49-F238E27FC236}">
                <a16:creationId xmlns:a16="http://schemas.microsoft.com/office/drawing/2014/main" id="{99BAAD30-FE9C-4770-936A-5E4651CDB3C0}"/>
              </a:ext>
            </a:extLst>
          </p:cNvPr>
          <p:cNvSpPr>
            <a:spLocks noChangeShapeType="1"/>
          </p:cNvSpPr>
          <p:nvPr/>
        </p:nvSpPr>
        <p:spPr bwMode="auto">
          <a:xfrm>
            <a:off x="7823200" y="1260475"/>
            <a:ext cx="1524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0" name="Line 62">
            <a:extLst>
              <a:ext uri="{FF2B5EF4-FFF2-40B4-BE49-F238E27FC236}">
                <a16:creationId xmlns:a16="http://schemas.microsoft.com/office/drawing/2014/main" id="{71FE9442-8CC6-477A-9F10-06EC8795B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1209675"/>
            <a:ext cx="1524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1" name="Text Box 63">
            <a:extLst>
              <a:ext uri="{FF2B5EF4-FFF2-40B4-BE49-F238E27FC236}">
                <a16:creationId xmlns:a16="http://schemas.microsoft.com/office/drawing/2014/main" id="{57B9BF41-DB4C-4AF8-A91A-F1F14F0BF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19600"/>
            <a:ext cx="586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vi-VN" sz="2200" dirty="0"/>
              <a:t>- </a:t>
            </a:r>
            <a:r>
              <a:rPr lang="en-US" altLang="vi-VN" sz="2200" b="1" dirty="0">
                <a:latin typeface="Times New Roman" panose="02020603050405020304" pitchFamily="18" charset="0"/>
              </a:rPr>
              <a:t>Hai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chéo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cắt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nhau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tại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trung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của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mỗi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đường</a:t>
            </a:r>
            <a:endParaRPr lang="en-US" altLang="vi-VN" sz="2200" b="1" dirty="0">
              <a:latin typeface="Times New Roman" panose="02020603050405020304" pitchFamily="18" charset="0"/>
            </a:endParaRPr>
          </a:p>
        </p:txBody>
      </p:sp>
      <p:sp>
        <p:nvSpPr>
          <p:cNvPr id="42" name="Text Box 65">
            <a:extLst>
              <a:ext uri="{FF2B5EF4-FFF2-40B4-BE49-F238E27FC236}">
                <a16:creationId xmlns:a16="http://schemas.microsoft.com/office/drawing/2014/main" id="{587C1005-BCB7-43C3-82F3-8259E8027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3657600"/>
            <a:ext cx="4191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vi-VN" sz="2200" b="1" dirty="0">
                <a:latin typeface="Times New Roman" panose="02020603050405020304" pitchFamily="18" charset="0"/>
              </a:rPr>
              <a:t>-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Các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góc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bằng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nhau</a:t>
            </a:r>
            <a:r>
              <a:rPr lang="en-US" altLang="vi-VN" sz="2200" b="1" dirty="0">
                <a:latin typeface="Times New Roman" panose="02020603050405020304" pitchFamily="18" charset="0"/>
              </a:rPr>
              <a:t>.</a:t>
            </a:r>
            <a:endParaRPr lang="en-US" altLang="vi-VN" sz="2200" dirty="0">
              <a:latin typeface="Times New Roman" panose="02020603050405020304" pitchFamily="18" charset="0"/>
            </a:endParaRPr>
          </a:p>
        </p:txBody>
      </p:sp>
      <p:grpSp>
        <p:nvGrpSpPr>
          <p:cNvPr id="43" name="Group 66">
            <a:extLst>
              <a:ext uri="{FF2B5EF4-FFF2-40B4-BE49-F238E27FC236}">
                <a16:creationId xmlns:a16="http://schemas.microsoft.com/office/drawing/2014/main" id="{17A61CF8-7405-4394-93AA-9BCFC2F4F7DC}"/>
              </a:ext>
            </a:extLst>
          </p:cNvPr>
          <p:cNvGrpSpPr>
            <a:grpSpLocks/>
          </p:cNvGrpSpPr>
          <p:nvPr/>
        </p:nvGrpSpPr>
        <p:grpSpPr bwMode="auto">
          <a:xfrm>
            <a:off x="5410200" y="533400"/>
            <a:ext cx="3429000" cy="2111375"/>
            <a:chOff x="3216" y="96"/>
            <a:chExt cx="2544" cy="1584"/>
          </a:xfrm>
        </p:grpSpPr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C926978C-EB64-4DAF-B3BE-49479EA2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6" y="96"/>
              <a:ext cx="2544" cy="1584"/>
              <a:chOff x="3216" y="96"/>
              <a:chExt cx="2544" cy="1584"/>
            </a:xfrm>
          </p:grpSpPr>
          <p:grpSp>
            <p:nvGrpSpPr>
              <p:cNvPr id="46" name="Group 68">
                <a:extLst>
                  <a:ext uri="{FF2B5EF4-FFF2-40B4-BE49-F238E27FC236}">
                    <a16:creationId xmlns:a16="http://schemas.microsoft.com/office/drawing/2014/main" id="{5EA6D259-4591-4004-A87C-31D848E55E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16" y="96"/>
                <a:ext cx="2544" cy="1584"/>
                <a:chOff x="3216" y="97"/>
                <a:chExt cx="2544" cy="1584"/>
              </a:xfrm>
            </p:grpSpPr>
            <p:sp>
              <p:nvSpPr>
                <p:cNvPr id="49" name="Text Box 69">
                  <a:extLst>
                    <a:ext uri="{FF2B5EF4-FFF2-40B4-BE49-F238E27FC236}">
                      <a16:creationId xmlns:a16="http://schemas.microsoft.com/office/drawing/2014/main" id="{DCC7C5D2-FB09-431F-B4F8-61715E36827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172504">
                  <a:off x="3216" y="614"/>
                  <a:ext cx="297" cy="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50" name="Text Box 70">
                  <a:extLst>
                    <a:ext uri="{FF2B5EF4-FFF2-40B4-BE49-F238E27FC236}">
                      <a16:creationId xmlns:a16="http://schemas.microsoft.com/office/drawing/2014/main" id="{FCDA7E4B-C434-4EFD-8A30-17C1567509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172504">
                  <a:off x="4361" y="97"/>
                  <a:ext cx="295" cy="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51" name="Text Box 71">
                  <a:extLst>
                    <a:ext uri="{FF2B5EF4-FFF2-40B4-BE49-F238E27FC236}">
                      <a16:creationId xmlns:a16="http://schemas.microsoft.com/office/drawing/2014/main" id="{BB7375DD-2788-4BD8-AA39-30A6C32453C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172504">
                  <a:off x="5463" y="615"/>
                  <a:ext cx="297" cy="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52" name="Text Box 72">
                  <a:extLst>
                    <a:ext uri="{FF2B5EF4-FFF2-40B4-BE49-F238E27FC236}">
                      <a16:creationId xmlns:a16="http://schemas.microsoft.com/office/drawing/2014/main" id="{0326EA48-E327-4B2B-9430-A8F597FEEB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-172504">
                  <a:off x="4368" y="1383"/>
                  <a:ext cx="295" cy="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Times New Roman" panose="02020603050405020304" pitchFamily="18" charset="0"/>
                    </a:rPr>
                    <a:t>D</a:t>
                  </a:r>
                </a:p>
              </p:txBody>
            </p:sp>
            <p:grpSp>
              <p:nvGrpSpPr>
                <p:cNvPr id="53" name="Group 73">
                  <a:extLst>
                    <a:ext uri="{FF2B5EF4-FFF2-40B4-BE49-F238E27FC236}">
                      <a16:creationId xmlns:a16="http://schemas.microsoft.com/office/drawing/2014/main" id="{07EC7C32-3831-4C67-B01E-B1ED0ED081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rot="1562819">
                  <a:off x="3360" y="278"/>
                  <a:ext cx="2199" cy="1162"/>
                  <a:chOff x="3530" y="191"/>
                  <a:chExt cx="2199" cy="1162"/>
                </a:xfrm>
              </p:grpSpPr>
              <p:sp>
                <p:nvSpPr>
                  <p:cNvPr id="54" name="AutoShape 74">
                    <a:extLst>
                      <a:ext uri="{FF2B5EF4-FFF2-40B4-BE49-F238E27FC236}">
                        <a16:creationId xmlns:a16="http://schemas.microsoft.com/office/drawing/2014/main" id="{D43778DC-1B4C-46BB-A154-946BEF6D0C8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-1550330">
                    <a:off x="3530" y="224"/>
                    <a:ext cx="2199" cy="1106"/>
                  </a:xfrm>
                  <a:prstGeom prst="flowChartDecision">
                    <a:avLst/>
                  </a:prstGeom>
                  <a:solidFill>
                    <a:schemeClr val="accent1">
                      <a:alpha val="0"/>
                    </a:schemeClr>
                  </a:solidFill>
                  <a:ln w="28575">
                    <a:solidFill>
                      <a:srgbClr val="FF3399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5" name="Line 75">
                    <a:extLst>
                      <a:ext uri="{FF2B5EF4-FFF2-40B4-BE49-F238E27FC236}">
                        <a16:creationId xmlns:a16="http://schemas.microsoft.com/office/drawing/2014/main" id="{95E8C1AA-5186-45FD-8291-13476A3B228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72504">
                    <a:off x="4026" y="676"/>
                    <a:ext cx="85" cy="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6" name="Line 76">
                    <a:extLst>
                      <a:ext uri="{FF2B5EF4-FFF2-40B4-BE49-F238E27FC236}">
                        <a16:creationId xmlns:a16="http://schemas.microsoft.com/office/drawing/2014/main" id="{8F76968C-C2FD-4988-8848-6F83262DF81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72504">
                    <a:off x="4350" y="1215"/>
                    <a:ext cx="0" cy="13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7" name="Line 77">
                    <a:extLst>
                      <a:ext uri="{FF2B5EF4-FFF2-40B4-BE49-F238E27FC236}">
                        <a16:creationId xmlns:a16="http://schemas.microsoft.com/office/drawing/2014/main" id="{018EB998-6599-4AFA-B1B1-07467B3DD1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72504">
                    <a:off x="5187" y="718"/>
                    <a:ext cx="85" cy="92"/>
                  </a:xfrm>
                  <a:prstGeom prst="line">
                    <a:avLst/>
                  </a:prstGeom>
                  <a:noFill/>
                  <a:ln w="28575">
                    <a:solidFill>
                      <a:srgbClr val="FF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58" name="Line 78">
                    <a:extLst>
                      <a:ext uri="{FF2B5EF4-FFF2-40B4-BE49-F238E27FC236}">
                        <a16:creationId xmlns:a16="http://schemas.microsoft.com/office/drawing/2014/main" id="{68277B9A-67BF-4810-8CF9-F2B5F07CBA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rot="-172504">
                    <a:off x="4893" y="191"/>
                    <a:ext cx="0" cy="138"/>
                  </a:xfrm>
                  <a:prstGeom prst="line">
                    <a:avLst/>
                  </a:prstGeom>
                  <a:noFill/>
                  <a:ln w="28575">
                    <a:solidFill>
                      <a:srgbClr val="FF3399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47" name="Line 79">
                <a:extLst>
                  <a:ext uri="{FF2B5EF4-FFF2-40B4-BE49-F238E27FC236}">
                    <a16:creationId xmlns:a16="http://schemas.microsoft.com/office/drawing/2014/main" id="{34C3DD29-F940-4DCC-9895-BD64889D54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64" y="296"/>
                <a:ext cx="0" cy="1134"/>
              </a:xfrm>
              <a:prstGeom prst="line">
                <a:avLst/>
              </a:prstGeom>
              <a:noFill/>
              <a:ln w="1905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48" name="Line 80">
                <a:extLst>
                  <a:ext uri="{FF2B5EF4-FFF2-40B4-BE49-F238E27FC236}">
                    <a16:creationId xmlns:a16="http://schemas.microsoft.com/office/drawing/2014/main" id="{F03811D9-7206-49F6-9305-D71B8EF934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60" y="863"/>
                <a:ext cx="2208" cy="0"/>
              </a:xfrm>
              <a:prstGeom prst="line">
                <a:avLst/>
              </a:prstGeom>
              <a:noFill/>
              <a:ln w="19050">
                <a:solidFill>
                  <a:srgbClr val="FF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45" name="Text Box 81">
              <a:extLst>
                <a:ext uri="{FF2B5EF4-FFF2-40B4-BE49-F238E27FC236}">
                  <a16:creationId xmlns:a16="http://schemas.microsoft.com/office/drawing/2014/main" id="{ACF9B185-B339-4B49-9A2C-4B73DA7EC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5" y="815"/>
              <a:ext cx="28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000" b="1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59" name="Line 82">
            <a:extLst>
              <a:ext uri="{FF2B5EF4-FFF2-40B4-BE49-F238E27FC236}">
                <a16:creationId xmlns:a16="http://schemas.microsoft.com/office/drawing/2014/main" id="{D04CDBC3-9A59-468B-A03D-6B5C9F40FF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24600" y="15113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0" name="Line 83">
            <a:extLst>
              <a:ext uri="{FF2B5EF4-FFF2-40B4-BE49-F238E27FC236}">
                <a16:creationId xmlns:a16="http://schemas.microsoft.com/office/drawing/2014/main" id="{23DD8EE5-21A2-4437-B32C-CFE1EF6041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0800" y="1524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1" name="Line 84">
            <a:extLst>
              <a:ext uri="{FF2B5EF4-FFF2-40B4-BE49-F238E27FC236}">
                <a16:creationId xmlns:a16="http://schemas.microsoft.com/office/drawing/2014/main" id="{E0C9BC89-9740-48E2-9A7D-58A1679B8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94600" y="15113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2" name="Line 85">
            <a:extLst>
              <a:ext uri="{FF2B5EF4-FFF2-40B4-BE49-F238E27FC236}">
                <a16:creationId xmlns:a16="http://schemas.microsoft.com/office/drawing/2014/main" id="{41EB577E-12DB-4C76-B68F-0F3523635D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70800" y="15240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3" name="Line 86">
            <a:extLst>
              <a:ext uri="{FF2B5EF4-FFF2-40B4-BE49-F238E27FC236}">
                <a16:creationId xmlns:a16="http://schemas.microsoft.com/office/drawing/2014/main" id="{1DEB0114-FCED-418F-A6CB-472F66759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143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4" name="Line 87">
            <a:extLst>
              <a:ext uri="{FF2B5EF4-FFF2-40B4-BE49-F238E27FC236}">
                <a16:creationId xmlns:a16="http://schemas.microsoft.com/office/drawing/2014/main" id="{31169246-EF03-486C-8442-6A3C36FA797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1430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5" name="Line 88">
            <a:extLst>
              <a:ext uri="{FF2B5EF4-FFF2-40B4-BE49-F238E27FC236}">
                <a16:creationId xmlns:a16="http://schemas.microsoft.com/office/drawing/2014/main" id="{6CBFA4EB-FCF0-4049-BB7F-56B71F7F56B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18923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6" name="Line 89">
            <a:extLst>
              <a:ext uri="{FF2B5EF4-FFF2-40B4-BE49-F238E27FC236}">
                <a16:creationId xmlns:a16="http://schemas.microsoft.com/office/drawing/2014/main" id="{8A04B676-F9BB-4C84-93DC-512DC9AC6C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10400" y="18923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7" name="Text Box 96">
            <a:extLst>
              <a:ext uri="{FF2B5EF4-FFF2-40B4-BE49-F238E27FC236}">
                <a16:creationId xmlns:a16="http://schemas.microsoft.com/office/drawing/2014/main" id="{296D7D71-F652-4E0F-967B-CE7A88FA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1800"/>
            <a:ext cx="3352800" cy="427038"/>
          </a:xfrm>
          <a:prstGeom prst="rect">
            <a:avLst/>
          </a:prstGeom>
          <a:gradFill rotWithShape="1">
            <a:gsLst>
              <a:gs pos="0">
                <a:srgbClr val="FAACBD"/>
              </a:gs>
              <a:gs pos="50000">
                <a:schemeClr val="bg1"/>
              </a:gs>
              <a:gs pos="100000">
                <a:srgbClr val="FAAC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1423" tIns="45712" rIns="91423" bIns="45712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200" b="1">
                <a:latin typeface="Times New Roman" pitchFamily="18" charset="0"/>
              </a:rPr>
              <a:t>- Bốn </a:t>
            </a:r>
            <a:r>
              <a:rPr lang="en-US" sz="2200" b="1" err="1">
                <a:latin typeface="Times New Roman" pitchFamily="18" charset="0"/>
              </a:rPr>
              <a:t>cạnh</a:t>
            </a:r>
            <a:r>
              <a:rPr lang="en-US" sz="2200" b="1">
                <a:latin typeface="Times New Roman" pitchFamily="18" charset="0"/>
              </a:rPr>
              <a:t> bằng </a:t>
            </a:r>
            <a:r>
              <a:rPr lang="en-US" sz="2200" b="1" err="1">
                <a:latin typeface="Times New Roman" pitchFamily="18" charset="0"/>
              </a:rPr>
              <a:t>nhau</a:t>
            </a:r>
            <a:endParaRPr lang="en-US" sz="2200" b="1">
              <a:latin typeface="Times New Roman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B35FF99D-E794-4554-BBFA-E1B064925F15}"/>
              </a:ext>
            </a:extLst>
          </p:cNvPr>
          <p:cNvCxnSpPr/>
          <p:nvPr/>
        </p:nvCxnSpPr>
        <p:spPr>
          <a:xfrm rot="5400000">
            <a:off x="8382000" y="1066800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 Box 63">
            <a:extLst>
              <a:ext uri="{FF2B5EF4-FFF2-40B4-BE49-F238E27FC236}">
                <a16:creationId xmlns:a16="http://schemas.microsoft.com/office/drawing/2014/main" id="{CD2EA54F-8DAE-46ED-A0AD-86EB3329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5715000"/>
            <a:ext cx="64770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altLang="vi-VN" sz="2200" b="1" dirty="0">
                <a:latin typeface="Times New Roman" panose="02020603050405020304" pitchFamily="18" charset="0"/>
              </a:rPr>
              <a:t>- Giao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điểm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hai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chéo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là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tâm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đối</a:t>
            </a:r>
            <a:r>
              <a:rPr lang="en-US" altLang="vi-VN" sz="2200" b="1" dirty="0">
                <a:latin typeface="Times New Roman" panose="02020603050405020304" pitchFamily="18" charset="0"/>
              </a:rPr>
              <a:t> </a:t>
            </a:r>
            <a:r>
              <a:rPr lang="en-US" altLang="vi-VN" sz="2200" b="1" dirty="0" err="1">
                <a:latin typeface="Times New Roman" panose="02020603050405020304" pitchFamily="18" charset="0"/>
              </a:rPr>
              <a:t>xứng</a:t>
            </a:r>
            <a:endParaRPr lang="en-US" altLang="vi-VN" sz="2200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022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8" grpId="0"/>
      <p:bldP spid="18" grpId="1"/>
      <p:bldP spid="25" grpId="0"/>
      <p:bldP spid="41" grpId="0"/>
      <p:bldP spid="42" grpId="0"/>
      <p:bldP spid="67" grpId="0" animBg="1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810" name="Group 82"/>
          <p:cNvGrpSpPr>
            <a:grpSpLocks/>
          </p:cNvGrpSpPr>
          <p:nvPr/>
        </p:nvGrpSpPr>
        <p:grpSpPr bwMode="auto">
          <a:xfrm>
            <a:off x="228600" y="79375"/>
            <a:ext cx="1676400" cy="595313"/>
            <a:chOff x="179" y="86"/>
            <a:chExt cx="822" cy="375"/>
          </a:xfrm>
        </p:grpSpPr>
        <p:sp>
          <p:nvSpPr>
            <p:cNvPr id="329811" name="AutoShape 83"/>
            <p:cNvSpPr>
              <a:spLocks noChangeArrowheads="1"/>
            </p:cNvSpPr>
            <p:nvPr/>
          </p:nvSpPr>
          <p:spPr bwMode="ltGray">
            <a:xfrm>
              <a:off x="179" y="86"/>
              <a:ext cx="822" cy="3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78824"/>
                    <a:invGamma/>
                  </a:schemeClr>
                </a:gs>
              </a:gsLst>
              <a:path path="rect">
                <a:fillToRect l="100000" b="100000"/>
              </a:path>
            </a:gradFill>
            <a:ln w="381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12" name="Text Box 84"/>
            <p:cNvSpPr txBox="1">
              <a:spLocks noChangeArrowheads="1"/>
            </p:cNvSpPr>
            <p:nvPr/>
          </p:nvSpPr>
          <p:spPr bwMode="black">
            <a:xfrm>
              <a:off x="205" y="134"/>
              <a:ext cx="779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u="sng" dirty="0" err="1">
                  <a:solidFill>
                    <a:schemeClr val="bg1"/>
                  </a:solidFill>
                  <a:latin typeface="Arial" pitchFamily="34" charset="0"/>
                </a:rPr>
                <a:t>Tiết</a:t>
              </a:r>
              <a:r>
                <a:rPr lang="en-US" sz="2400" b="1" u="sng" dirty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r>
                <a:rPr lang="en-US" sz="2400" b="1" u="sng" dirty="0" smtClean="0">
                  <a:solidFill>
                    <a:schemeClr val="bg1"/>
                  </a:solidFill>
                  <a:latin typeface="Arial" pitchFamily="34" charset="0"/>
                </a:rPr>
                <a:t>18:</a:t>
              </a:r>
              <a:r>
                <a:rPr lang="en-US" sz="2400" b="1" dirty="0" smtClean="0">
                  <a:solidFill>
                    <a:schemeClr val="bg1"/>
                  </a:solidFill>
                  <a:latin typeface="Arial" pitchFamily="34" charset="0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Arial" pitchFamily="34" charset="0"/>
              </a:endParaRPr>
            </a:p>
          </p:txBody>
        </p:sp>
        <p:pic>
          <p:nvPicPr>
            <p:cNvPr id="329813" name="Picture 85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" y="96"/>
              <a:ext cx="769" cy="98"/>
            </a:xfrm>
            <a:prstGeom prst="rect">
              <a:avLst/>
            </a:prstGeom>
            <a:noFill/>
          </p:spPr>
        </p:pic>
      </p:grpSp>
      <p:sp>
        <p:nvSpPr>
          <p:cNvPr id="329814" name="AutoShape 86"/>
          <p:cNvSpPr>
            <a:spLocks noChangeArrowheads="1"/>
          </p:cNvSpPr>
          <p:nvPr/>
        </p:nvSpPr>
        <p:spPr bwMode="gray">
          <a:xfrm>
            <a:off x="2947626" y="89693"/>
            <a:ext cx="3505200" cy="5746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49ACE3"/>
              </a:gs>
              <a:gs pos="50000">
                <a:srgbClr val="49ACE3">
                  <a:gamma/>
                  <a:tint val="24314"/>
                  <a:invGamma/>
                </a:srgbClr>
              </a:gs>
              <a:gs pos="100000">
                <a:srgbClr val="49ACE3"/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B2B2B2"/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sz="2600" b="1" dirty="0">
                <a:solidFill>
                  <a:srgbClr val="FF0000"/>
                </a:solidFill>
                <a:latin typeface="Arial" pitchFamily="34" charset="0"/>
              </a:rPr>
              <a:t>HÌNH THOI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724372EF-F3F0-4C42-B2C8-B9584631A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16012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?2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Cho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ABCD,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O</a:t>
            </a:r>
          </a:p>
        </p:txBody>
      </p:sp>
      <p:sp>
        <p:nvSpPr>
          <p:cNvPr id="9" name="Text Box 18">
            <a:extLst>
              <a:ext uri="{FF2B5EF4-FFF2-40B4-BE49-F238E27FC236}">
                <a16:creationId xmlns:a16="http://schemas.microsoft.com/office/drawing/2014/main" id="{7F3FC231-94C0-410F-A5D0-797D0AA08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585" y="1828800"/>
            <a:ext cx="817861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Theo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cắt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nhau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B6C15DA8-626D-4474-9504-53CB8C8EC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84493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vi-VN" sz="28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thêm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chéo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AC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BD.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1910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u="sng" dirty="0" err="1" smtClean="0"/>
              <a:t>Bài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toán</a:t>
            </a:r>
            <a:r>
              <a:rPr lang="en-US" b="1" dirty="0" smtClean="0"/>
              <a:t>: Cho </a:t>
            </a:r>
            <a:r>
              <a:rPr lang="en-US" b="1" dirty="0" err="1" smtClean="0"/>
              <a:t>hình</a:t>
            </a:r>
            <a:r>
              <a:rPr lang="en-US" b="1" dirty="0" smtClean="0"/>
              <a:t> </a:t>
            </a:r>
            <a:r>
              <a:rPr lang="en-US" b="1" dirty="0" err="1" smtClean="0"/>
              <a:t>thoi</a:t>
            </a:r>
            <a:r>
              <a:rPr lang="en-US" b="1" dirty="0" smtClean="0"/>
              <a:t> ABCD . </a:t>
            </a:r>
            <a:r>
              <a:rPr lang="en-US" b="1" dirty="0" err="1" smtClean="0"/>
              <a:t>Chứng</a:t>
            </a:r>
            <a:r>
              <a:rPr lang="en-US" b="1" dirty="0" smtClean="0"/>
              <a:t> minh:</a:t>
            </a:r>
          </a:p>
          <a:p>
            <a:endParaRPr lang="en-US" b="1" dirty="0" smtClean="0"/>
          </a:p>
        </p:txBody>
      </p:sp>
      <p:sp>
        <p:nvSpPr>
          <p:cNvPr id="11" name="TextBox 25">
            <a:extLst>
              <a:ext uri="{FF2B5EF4-FFF2-40B4-BE49-F238E27FC236}">
                <a16:creationId xmlns:a16="http://schemas.microsoft.com/office/drawing/2014/main" id="{E154FACE-4198-42CD-A5D9-51F4A4D80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648200"/>
            <a:ext cx="4000500" cy="999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altLang="vi-VN" sz="2400" b="1" i="1" dirty="0" smtClean="0">
                <a:latin typeface="VNI-Times" pitchFamily="2" charset="0"/>
              </a:rPr>
              <a:t>a, AC </a:t>
            </a:r>
            <a:r>
              <a:rPr lang="en-US" altLang="vi-VN" sz="2400" b="1" dirty="0">
                <a:latin typeface="VNI-Times" pitchFamily="2" charset="0"/>
                <a:sym typeface="Symbol" panose="05050102010706020507" pitchFamily="18" charset="2"/>
              </a:rPr>
              <a:t></a:t>
            </a:r>
            <a:r>
              <a:rPr lang="en-US" altLang="vi-VN" sz="2400" b="1" i="1" dirty="0">
                <a:latin typeface="VNI-Times" pitchFamily="2" charset="0"/>
              </a:rPr>
              <a:t> </a:t>
            </a:r>
            <a:r>
              <a:rPr lang="en-US" altLang="vi-VN" sz="2400" b="1" i="1" dirty="0" smtClean="0">
                <a:latin typeface="VNI-Times" pitchFamily="2" charset="0"/>
              </a:rPr>
              <a:t>BD</a:t>
            </a: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altLang="vi-VN" sz="2000" b="1" i="1" dirty="0" smtClean="0"/>
              <a:t>b, BD </a:t>
            </a:r>
            <a:r>
              <a:rPr lang="en-US" altLang="vi-VN" sz="2000" b="1" i="1" dirty="0" err="1"/>
              <a:t>là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phân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giác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của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góc</a:t>
            </a:r>
            <a:r>
              <a:rPr lang="en-US" altLang="vi-VN" sz="2000" b="1" i="1" dirty="0"/>
              <a:t> B.</a:t>
            </a:r>
            <a:endParaRPr lang="en-US" altLang="vi-VN" sz="2000" b="1" i="1" dirty="0">
              <a:latin typeface="VNI-Times" pitchFamily="2" charset="0"/>
            </a:endParaRPr>
          </a:p>
        </p:txBody>
      </p:sp>
      <p:sp>
        <p:nvSpPr>
          <p:cNvPr id="12" name="TextBox 25">
            <a:extLst>
              <a:ext uri="{FF2B5EF4-FFF2-40B4-BE49-F238E27FC236}">
                <a16:creationId xmlns:a16="http://schemas.microsoft.com/office/drawing/2014/main" id="{EEC2E5A4-A61F-4F7D-A9F1-54CB74C98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00" y="4572000"/>
            <a:ext cx="41529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altLang="vi-VN" sz="2000" b="1" i="1" dirty="0" smtClean="0"/>
              <a:t>c, AC </a:t>
            </a:r>
            <a:r>
              <a:rPr lang="en-US" altLang="vi-VN" sz="2000" b="1" i="1" dirty="0" err="1"/>
              <a:t>là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phân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giác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của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góc</a:t>
            </a:r>
            <a:r>
              <a:rPr lang="en-US" altLang="vi-VN" sz="2000" b="1" i="1" dirty="0"/>
              <a:t> A</a:t>
            </a:r>
            <a:r>
              <a:rPr lang="en-US" altLang="vi-VN" sz="2400" b="1" i="1" dirty="0"/>
              <a:t>.</a:t>
            </a:r>
            <a:endParaRPr lang="en-US" altLang="vi-VN" sz="2400" b="1" dirty="0">
              <a:latin typeface="VNtimes new roman" panose="020B7200000000000000" pitchFamily="34" charset="0"/>
            </a:endParaRP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altLang="vi-VN" sz="2000" b="1" i="1" dirty="0" smtClean="0"/>
              <a:t>d, CA </a:t>
            </a:r>
            <a:r>
              <a:rPr lang="en-US" altLang="vi-VN" sz="2000" b="1" i="1" dirty="0" err="1"/>
              <a:t>là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phân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giác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của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góc</a:t>
            </a:r>
            <a:r>
              <a:rPr lang="en-US" altLang="vi-VN" sz="2000" b="1" i="1" dirty="0"/>
              <a:t> C</a:t>
            </a:r>
            <a:r>
              <a:rPr lang="en-US" altLang="vi-VN" sz="2400" b="1" i="1" dirty="0"/>
              <a:t>.</a:t>
            </a:r>
            <a:endParaRPr lang="en-US" altLang="vi-VN" sz="2400" b="1" i="1" dirty="0">
              <a:latin typeface="VNtimes new roman" panose="020B7200000000000000" pitchFamily="34" charset="0"/>
            </a:endParaRP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altLang="vi-VN" sz="2000" b="1" i="1" dirty="0" smtClean="0"/>
              <a:t>e, DB </a:t>
            </a:r>
            <a:r>
              <a:rPr lang="en-US" altLang="vi-VN" sz="2000" b="1" i="1" dirty="0" err="1"/>
              <a:t>là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phân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giác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của</a:t>
            </a:r>
            <a:r>
              <a:rPr lang="en-US" altLang="vi-VN" sz="2000" b="1" i="1" dirty="0"/>
              <a:t> </a:t>
            </a:r>
            <a:r>
              <a:rPr lang="en-US" altLang="vi-VN" sz="2000" b="1" i="1" dirty="0" err="1"/>
              <a:t>góc</a:t>
            </a:r>
            <a:r>
              <a:rPr lang="en-US" altLang="vi-VN" sz="2000" b="1" i="1" dirty="0"/>
              <a:t> D</a:t>
            </a:r>
            <a:r>
              <a:rPr lang="en-US" altLang="vi-VN" sz="2400" b="1" i="1" dirty="0">
                <a:latin typeface="VNtimes new roman" panose="020B7200000000000000" pitchFamily="34" charset="0"/>
              </a:rPr>
              <a:t>.</a:t>
            </a:r>
            <a:r>
              <a:rPr lang="en-US" altLang="vi-VN" sz="2400" b="1" dirty="0">
                <a:latin typeface="VNtimes new roman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0456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0">
            <a:extLst>
              <a:ext uri="{FF2B5EF4-FFF2-40B4-BE49-F238E27FC236}">
                <a16:creationId xmlns:a16="http://schemas.microsoft.com/office/drawing/2014/main" id="{4EEBE495-D39E-4B30-83F5-B72EF2C9E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65600" y="1752600"/>
            <a:ext cx="0" cy="4114800"/>
          </a:xfrm>
          <a:prstGeom prst="line">
            <a:avLst/>
          </a:prstGeom>
          <a:noFill/>
          <a:ln w="57150" cap="sq">
            <a:solidFill>
              <a:schemeClr val="hlink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5602B-0D36-438E-BFD0-F0BBA3057D72}"/>
              </a:ext>
            </a:extLst>
          </p:cNvPr>
          <p:cNvGrpSpPr/>
          <p:nvPr/>
        </p:nvGrpSpPr>
        <p:grpSpPr>
          <a:xfrm>
            <a:off x="0" y="48905"/>
            <a:ext cx="3641725" cy="2244725"/>
            <a:chOff x="5502275" y="508000"/>
            <a:chExt cx="3641725" cy="2244725"/>
          </a:xfrm>
        </p:grpSpPr>
        <p:grpSp>
          <p:nvGrpSpPr>
            <p:cNvPr id="5" name="Group 63">
              <a:extLst>
                <a:ext uri="{FF2B5EF4-FFF2-40B4-BE49-F238E27FC236}">
                  <a16:creationId xmlns:a16="http://schemas.microsoft.com/office/drawing/2014/main" id="{8D5702F5-4499-44A8-823B-17F6B9DEE7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2275" y="508000"/>
              <a:ext cx="3641725" cy="2244725"/>
              <a:chOff x="3443" y="1692"/>
              <a:chExt cx="2294" cy="1699"/>
            </a:xfrm>
          </p:grpSpPr>
          <p:sp>
            <p:nvSpPr>
              <p:cNvPr id="6" name="Line 64">
                <a:extLst>
                  <a:ext uri="{FF2B5EF4-FFF2-40B4-BE49-F238E27FC236}">
                    <a16:creationId xmlns:a16="http://schemas.microsoft.com/office/drawing/2014/main" id="{7A2E39CC-C8AD-4B14-92E6-14235D5BA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1928"/>
                <a:ext cx="2" cy="113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" name="Line 65">
                <a:extLst>
                  <a:ext uri="{FF2B5EF4-FFF2-40B4-BE49-F238E27FC236}">
                    <a16:creationId xmlns:a16="http://schemas.microsoft.com/office/drawing/2014/main" id="{7C007EF8-3F01-40FD-B82D-EBBBFDE369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2" y="2493"/>
                <a:ext cx="190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8" name="Line 66">
                <a:extLst>
                  <a:ext uri="{FF2B5EF4-FFF2-40B4-BE49-F238E27FC236}">
                    <a16:creationId xmlns:a16="http://schemas.microsoft.com/office/drawing/2014/main" id="{418A143C-EB1B-459D-9BD5-B395FF121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25" y="2493"/>
                <a:ext cx="5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9" name="Line 67">
                <a:extLst>
                  <a:ext uri="{FF2B5EF4-FFF2-40B4-BE49-F238E27FC236}">
                    <a16:creationId xmlns:a16="http://schemas.microsoft.com/office/drawing/2014/main" id="{A4877632-5C85-4BB9-A899-EDF8F41FD2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3" y="2493"/>
                <a:ext cx="533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" name="Line 68">
                <a:extLst>
                  <a:ext uri="{FF2B5EF4-FFF2-40B4-BE49-F238E27FC236}">
                    <a16:creationId xmlns:a16="http://schemas.microsoft.com/office/drawing/2014/main" id="{ED61E384-3209-4475-ACE1-A095C82D40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2" y="2493"/>
                <a:ext cx="1908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Line 69">
                <a:extLst>
                  <a:ext uri="{FF2B5EF4-FFF2-40B4-BE49-F238E27FC236}">
                    <a16:creationId xmlns:a16="http://schemas.microsoft.com/office/drawing/2014/main" id="{DBED6DCA-9DD0-47B0-9637-C6D11AA4A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62" y="1928"/>
                <a:ext cx="935" cy="56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Line 70">
                <a:extLst>
                  <a:ext uri="{FF2B5EF4-FFF2-40B4-BE49-F238E27FC236}">
                    <a16:creationId xmlns:a16="http://schemas.microsoft.com/office/drawing/2014/main" id="{C8A79834-ADC0-4D71-9715-C7CB4D978E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7" y="1928"/>
                <a:ext cx="973" cy="56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Line 71">
                <a:extLst>
                  <a:ext uri="{FF2B5EF4-FFF2-40B4-BE49-F238E27FC236}">
                    <a16:creationId xmlns:a16="http://schemas.microsoft.com/office/drawing/2014/main" id="{E839828A-39B7-4CD3-BC9A-180CF31DD7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62" y="2493"/>
                <a:ext cx="935" cy="5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Line 72">
                <a:extLst>
                  <a:ext uri="{FF2B5EF4-FFF2-40B4-BE49-F238E27FC236}">
                    <a16:creationId xmlns:a16="http://schemas.microsoft.com/office/drawing/2014/main" id="{A22FB962-692B-4344-9940-2025DE2DB9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97" y="2493"/>
                <a:ext cx="973" cy="566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5" name="Line 73">
                <a:extLst>
                  <a:ext uri="{FF2B5EF4-FFF2-40B4-BE49-F238E27FC236}">
                    <a16:creationId xmlns:a16="http://schemas.microsoft.com/office/drawing/2014/main" id="{177A1372-A2E6-4F47-9217-FD8661D46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884" y="2493"/>
                <a:ext cx="124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6" name="Text Box 74">
                <a:extLst>
                  <a:ext uri="{FF2B5EF4-FFF2-40B4-BE49-F238E27FC236}">
                    <a16:creationId xmlns:a16="http://schemas.microsoft.com/office/drawing/2014/main" id="{C4D5EE9F-96F5-4CDA-B94C-BB7760C580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3" y="2373"/>
                <a:ext cx="219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7" name="Text Box 75">
                <a:extLst>
                  <a:ext uri="{FF2B5EF4-FFF2-40B4-BE49-F238E27FC236}">
                    <a16:creationId xmlns:a16="http://schemas.microsoft.com/office/drawing/2014/main" id="{7F15E2D9-C970-494A-BC8F-BC07C8DBC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9" y="1692"/>
                <a:ext cx="245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18" name="Text Box 76">
                <a:extLst>
                  <a:ext uri="{FF2B5EF4-FFF2-40B4-BE49-F238E27FC236}">
                    <a16:creationId xmlns:a16="http://schemas.microsoft.com/office/drawing/2014/main" id="{62B44352-3347-4D79-80F4-9AD748369F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79" y="3090"/>
                <a:ext cx="248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19" name="Text Box 77">
                <a:extLst>
                  <a:ext uri="{FF2B5EF4-FFF2-40B4-BE49-F238E27FC236}">
                    <a16:creationId xmlns:a16="http://schemas.microsoft.com/office/drawing/2014/main" id="{3E6E49B8-3A35-42D5-9B47-3225BA86A2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8" y="2343"/>
                <a:ext cx="189" cy="3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20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20" name="Text Box 78">
                <a:extLst>
                  <a:ext uri="{FF2B5EF4-FFF2-40B4-BE49-F238E27FC236}">
                    <a16:creationId xmlns:a16="http://schemas.microsoft.com/office/drawing/2014/main" id="{22AE63C1-2088-424C-8B64-3784D215F0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1" y="2286"/>
                <a:ext cx="323" cy="2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21" name="Line 79">
                <a:extLst>
                  <a:ext uri="{FF2B5EF4-FFF2-40B4-BE49-F238E27FC236}">
                    <a16:creationId xmlns:a16="http://schemas.microsoft.com/office/drawing/2014/main" id="{EC0725E7-E1DC-4E0B-907D-1B3983DF5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20786999" flipH="1">
                <a:off x="4083" y="2750"/>
                <a:ext cx="112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Line 80">
                <a:extLst>
                  <a:ext uri="{FF2B5EF4-FFF2-40B4-BE49-F238E27FC236}">
                    <a16:creationId xmlns:a16="http://schemas.microsoft.com/office/drawing/2014/main" id="{776EEBC1-BA40-442F-8D4E-0657EF24D9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2020161">
                <a:off x="4195" y="2115"/>
                <a:ext cx="1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Line 81">
                <a:extLst>
                  <a:ext uri="{FF2B5EF4-FFF2-40B4-BE49-F238E27FC236}">
                    <a16:creationId xmlns:a16="http://schemas.microsoft.com/office/drawing/2014/main" id="{74E6AAF7-5455-4855-B6B5-AC579478D4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032" y="2155"/>
                <a:ext cx="68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Line 82">
                <a:extLst>
                  <a:ext uri="{FF2B5EF4-FFF2-40B4-BE49-F238E27FC236}">
                    <a16:creationId xmlns:a16="http://schemas.microsoft.com/office/drawing/2014/main" id="{4B00B98B-DC58-4BF2-9A61-4D00EA842B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08" y="2750"/>
                <a:ext cx="68" cy="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0546A613-8BEF-4A43-999E-F81053D577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6275" y="889000"/>
              <a:ext cx="409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 dirty="0">
                  <a:solidFill>
                    <a:srgbClr val="3364FF"/>
                  </a:solidFill>
                  <a:latin typeface="Bernard MT Condensed" panose="020B0604020202020204" pitchFamily="18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4CC0BCB5-E9FB-46E7-B850-4C914A2FC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200" y="889000"/>
              <a:ext cx="409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 dirty="0">
                  <a:solidFill>
                    <a:srgbClr val="3364FF"/>
                  </a:solidFill>
                  <a:latin typeface="Bernard MT Condensed" panose="020B0604020202020204" pitchFamily="18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41" name="Line 198">
              <a:extLst>
                <a:ext uri="{FF2B5EF4-FFF2-40B4-BE49-F238E27FC236}">
                  <a16:creationId xmlns:a16="http://schemas.microsoft.com/office/drawing/2014/main" id="{C2361FC9-C6CD-466A-8BB0-29EB7BC047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5600" y="1498600"/>
              <a:ext cx="76200" cy="152400"/>
            </a:xfrm>
            <a:prstGeom prst="line">
              <a:avLst/>
            </a:prstGeom>
            <a:noFill/>
            <a:ln w="38100" cap="sq" cmpd="dbl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2" name="Line 199">
              <a:extLst>
                <a:ext uri="{FF2B5EF4-FFF2-40B4-BE49-F238E27FC236}">
                  <a16:creationId xmlns:a16="http://schemas.microsoft.com/office/drawing/2014/main" id="{5EF6A883-6ADE-45C9-9A2C-BC07E2C1FA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48600" y="1498600"/>
              <a:ext cx="76200" cy="152400"/>
            </a:xfrm>
            <a:prstGeom prst="line">
              <a:avLst/>
            </a:prstGeom>
            <a:noFill/>
            <a:ln w="38100" cap="sq" cmpd="dbl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3" name="Line 200">
              <a:extLst>
                <a:ext uri="{FF2B5EF4-FFF2-40B4-BE49-F238E27FC236}">
                  <a16:creationId xmlns:a16="http://schemas.microsoft.com/office/drawing/2014/main" id="{EE261469-B324-4F32-8548-B95D051D0B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39000" y="1270000"/>
              <a:ext cx="152400" cy="76200"/>
            </a:xfrm>
            <a:prstGeom prst="line">
              <a:avLst/>
            </a:prstGeom>
            <a:noFill/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4" name="Line 202">
              <a:extLst>
                <a:ext uri="{FF2B5EF4-FFF2-40B4-BE49-F238E27FC236}">
                  <a16:creationId xmlns:a16="http://schemas.microsoft.com/office/drawing/2014/main" id="{271541B4-C58E-49CE-B1A1-0938DCD14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0" y="1270000"/>
              <a:ext cx="152400" cy="76200"/>
            </a:xfrm>
            <a:prstGeom prst="line">
              <a:avLst/>
            </a:prstGeom>
            <a:noFill/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5" name="Line 203">
              <a:extLst>
                <a:ext uri="{FF2B5EF4-FFF2-40B4-BE49-F238E27FC236}">
                  <a16:creationId xmlns:a16="http://schemas.microsoft.com/office/drawing/2014/main" id="{0D651AEE-2CE8-4D7E-8C5A-80AEFEF30C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15200" y="1803400"/>
              <a:ext cx="76200" cy="76200"/>
            </a:xfrm>
            <a:prstGeom prst="line">
              <a:avLst/>
            </a:prstGeom>
            <a:noFill/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46" name="Line 204">
              <a:extLst>
                <a:ext uri="{FF2B5EF4-FFF2-40B4-BE49-F238E27FC236}">
                  <a16:creationId xmlns:a16="http://schemas.microsoft.com/office/drawing/2014/main" id="{18BE1B7D-1627-41A4-9DF2-2B295F11A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39000" y="1803400"/>
              <a:ext cx="152400" cy="76200"/>
            </a:xfrm>
            <a:prstGeom prst="line">
              <a:avLst/>
            </a:prstGeom>
            <a:noFill/>
            <a:ln w="12700" cap="sq">
              <a:solidFill>
                <a:srgbClr val="FF33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7" name="Group 205">
            <a:extLst>
              <a:ext uri="{FF2B5EF4-FFF2-40B4-BE49-F238E27FC236}">
                <a16:creationId xmlns:a16="http://schemas.microsoft.com/office/drawing/2014/main" id="{2678A8CB-064D-4FEB-B7B9-66C0CDA2C04B}"/>
              </a:ext>
            </a:extLst>
          </p:cNvPr>
          <p:cNvGrpSpPr>
            <a:grpSpLocks/>
          </p:cNvGrpSpPr>
          <p:nvPr/>
        </p:nvGrpSpPr>
        <p:grpSpPr bwMode="auto">
          <a:xfrm>
            <a:off x="-183637" y="2757487"/>
            <a:ext cx="4146037" cy="3109913"/>
            <a:chOff x="-83" y="1248"/>
            <a:chExt cx="3203" cy="2304"/>
          </a:xfrm>
        </p:grpSpPr>
        <p:grpSp>
          <p:nvGrpSpPr>
            <p:cNvPr id="48" name="Group 206">
              <a:extLst>
                <a:ext uri="{FF2B5EF4-FFF2-40B4-BE49-F238E27FC236}">
                  <a16:creationId xmlns:a16="http://schemas.microsoft.com/office/drawing/2014/main" id="{C26B470C-3543-4D88-AD2E-A8103D505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248"/>
              <a:ext cx="3120" cy="2304"/>
              <a:chOff x="0" y="1248"/>
              <a:chExt cx="3120" cy="2304"/>
            </a:xfrm>
          </p:grpSpPr>
          <p:sp>
            <p:nvSpPr>
              <p:cNvPr id="51" name="Line 207">
                <a:extLst>
                  <a:ext uri="{FF2B5EF4-FFF2-40B4-BE49-F238E27FC236}">
                    <a16:creationId xmlns:a16="http://schemas.microsoft.com/office/drawing/2014/main" id="{7486E470-4204-4672-91C4-EFBF47F7D8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" y="1248"/>
                <a:ext cx="0" cy="2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vi-VN"/>
              </a:p>
            </p:txBody>
          </p:sp>
          <p:sp>
            <p:nvSpPr>
              <p:cNvPr id="52" name="Line 208">
                <a:extLst>
                  <a:ext uri="{FF2B5EF4-FFF2-40B4-BE49-F238E27FC236}">
                    <a16:creationId xmlns:a16="http://schemas.microsoft.com/office/drawing/2014/main" id="{74AFA68D-C503-4397-8761-245592116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632"/>
                <a:ext cx="3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vi-VN"/>
              </a:p>
            </p:txBody>
          </p:sp>
        </p:grpSp>
        <p:sp>
          <p:nvSpPr>
            <p:cNvPr id="49" name="TextBox 25">
              <a:extLst>
                <a:ext uri="{FF2B5EF4-FFF2-40B4-BE49-F238E27FC236}">
                  <a16:creationId xmlns:a16="http://schemas.microsoft.com/office/drawing/2014/main" id="{DE0A878F-A4D1-4B28-9D7A-EDB9AB90B1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9" y="1248"/>
              <a:ext cx="67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 typeface="Wingdings" panose="05000000000000000000" pitchFamily="2" charset="2"/>
                <a:buNone/>
              </a:pPr>
              <a:r>
                <a:rPr lang="en-US" altLang="vi-VN" sz="2400" dirty="0">
                  <a:solidFill>
                    <a:srgbClr val="FF00FF"/>
                  </a:solidFill>
                  <a:latin typeface="VNtimes new roman" panose="020B7200000000000000" pitchFamily="34" charset="0"/>
                </a:rPr>
                <a:t>GT</a:t>
              </a:r>
            </a:p>
          </p:txBody>
        </p:sp>
        <p:sp>
          <p:nvSpPr>
            <p:cNvPr id="50" name="TextBox 25">
              <a:extLst>
                <a:ext uri="{FF2B5EF4-FFF2-40B4-BE49-F238E27FC236}">
                  <a16:creationId xmlns:a16="http://schemas.microsoft.com/office/drawing/2014/main" id="{736E59F2-A1DA-42A7-AD24-82DFA9749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3" y="2212"/>
              <a:ext cx="67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 typeface="Wingdings" panose="05000000000000000000" pitchFamily="2" charset="2"/>
                <a:buNone/>
              </a:pPr>
              <a:r>
                <a:rPr lang="en-US" altLang="vi-VN" sz="2400" dirty="0">
                  <a:solidFill>
                    <a:schemeClr val="hlink"/>
                  </a:solidFill>
                  <a:latin typeface="VNtimes new roman" panose="020B7200000000000000" pitchFamily="34" charset="0"/>
                </a:rPr>
                <a:t> </a:t>
              </a:r>
              <a:r>
                <a:rPr lang="en-US" altLang="vi-VN" sz="2400" dirty="0">
                  <a:solidFill>
                    <a:srgbClr val="FF00FF"/>
                  </a:solidFill>
                  <a:latin typeface="VNtimes new roman" panose="020B7200000000000000" pitchFamily="34" charset="0"/>
                </a:rPr>
                <a:t>KL</a:t>
              </a:r>
            </a:p>
          </p:txBody>
        </p:sp>
      </p:grpSp>
      <p:grpSp>
        <p:nvGrpSpPr>
          <p:cNvPr id="53" name="Group 211">
            <a:extLst>
              <a:ext uri="{FF2B5EF4-FFF2-40B4-BE49-F238E27FC236}">
                <a16:creationId xmlns:a16="http://schemas.microsoft.com/office/drawing/2014/main" id="{DF129065-23F5-42E0-A814-D12F2CA5507B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3282950"/>
            <a:ext cx="3467100" cy="998537"/>
            <a:chOff x="1680" y="2258"/>
            <a:chExt cx="4128" cy="629"/>
          </a:xfrm>
        </p:grpSpPr>
        <p:sp>
          <p:nvSpPr>
            <p:cNvPr id="54" name="TextBox 25">
              <a:extLst>
                <a:ext uri="{FF2B5EF4-FFF2-40B4-BE49-F238E27FC236}">
                  <a16:creationId xmlns:a16="http://schemas.microsoft.com/office/drawing/2014/main" id="{E154FACE-4198-42CD-A5D9-51F4A4D802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0" y="2258"/>
              <a:ext cx="4128" cy="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 typeface="Wingdings" panose="05000000000000000000" pitchFamily="2" charset="2"/>
                <a:buNone/>
              </a:pPr>
              <a:r>
                <a:rPr lang="en-US" altLang="vi-VN" sz="2400" b="1" i="1" dirty="0">
                  <a:solidFill>
                    <a:srgbClr val="0000FF"/>
                  </a:solidFill>
                  <a:latin typeface="VNI-Times" pitchFamily="2" charset="0"/>
                </a:rPr>
                <a:t>AC </a:t>
              </a:r>
              <a:r>
                <a:rPr lang="en-US" altLang="vi-VN" sz="2400" b="1" dirty="0">
                  <a:solidFill>
                    <a:srgbClr val="0000FF"/>
                  </a:solidFill>
                  <a:latin typeface="VNI-Times" pitchFamily="2" charset="0"/>
                  <a:sym typeface="Symbol" panose="05050102010706020507" pitchFamily="18" charset="2"/>
                </a:rPr>
                <a:t></a:t>
              </a:r>
              <a:r>
                <a:rPr lang="en-US" altLang="vi-VN" sz="2400" b="1" i="1" dirty="0">
                  <a:solidFill>
                    <a:srgbClr val="0000FF"/>
                  </a:solidFill>
                  <a:latin typeface="VNI-Times" pitchFamily="2" charset="0"/>
                </a:rPr>
                <a:t> BD</a:t>
              </a: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 typeface="Wingdings" panose="05000000000000000000" pitchFamily="2" charset="2"/>
                <a:buNone/>
              </a:pPr>
              <a:r>
                <a:rPr lang="en-US" altLang="vi-VN" sz="2000" b="1" i="1" dirty="0">
                  <a:solidFill>
                    <a:srgbClr val="0000FF"/>
                  </a:solidFill>
                </a:rPr>
                <a:t>BD </a:t>
              </a:r>
              <a:r>
                <a:rPr lang="en-US" altLang="vi-VN" sz="2000" b="1" i="1" dirty="0" err="1">
                  <a:solidFill>
                    <a:srgbClr val="0000FF"/>
                  </a:solidFill>
                </a:rPr>
                <a:t>là</a:t>
              </a:r>
              <a:r>
                <a:rPr lang="en-US" altLang="vi-VN" sz="2000" b="1" i="1" dirty="0">
                  <a:solidFill>
                    <a:srgbClr val="0000FF"/>
                  </a:solidFill>
                </a:rPr>
                <a:t> </a:t>
              </a:r>
              <a:r>
                <a:rPr lang="en-US" altLang="vi-VN" sz="2000" b="1" i="1" dirty="0" err="1">
                  <a:solidFill>
                    <a:srgbClr val="0000FF"/>
                  </a:solidFill>
                </a:rPr>
                <a:t>phân</a:t>
              </a:r>
              <a:r>
                <a:rPr lang="en-US" altLang="vi-VN" sz="2000" b="1" i="1" dirty="0">
                  <a:solidFill>
                    <a:srgbClr val="0000FF"/>
                  </a:solidFill>
                </a:rPr>
                <a:t> </a:t>
              </a:r>
              <a:r>
                <a:rPr lang="en-US" altLang="vi-VN" sz="2000" b="1" i="1" dirty="0" err="1">
                  <a:solidFill>
                    <a:srgbClr val="0000FF"/>
                  </a:solidFill>
                </a:rPr>
                <a:t>giác</a:t>
              </a:r>
              <a:r>
                <a:rPr lang="en-US" altLang="vi-VN" sz="2000" b="1" i="1" dirty="0">
                  <a:solidFill>
                    <a:srgbClr val="0000FF"/>
                  </a:solidFill>
                </a:rPr>
                <a:t> </a:t>
              </a:r>
              <a:r>
                <a:rPr lang="en-US" altLang="vi-VN" sz="2000" b="1" i="1" dirty="0" err="1">
                  <a:solidFill>
                    <a:srgbClr val="0000FF"/>
                  </a:solidFill>
                </a:rPr>
                <a:t>của</a:t>
              </a:r>
              <a:r>
                <a:rPr lang="en-US" altLang="vi-VN" sz="2000" b="1" i="1" dirty="0">
                  <a:solidFill>
                    <a:srgbClr val="0000FF"/>
                  </a:solidFill>
                </a:rPr>
                <a:t> </a:t>
              </a:r>
              <a:r>
                <a:rPr lang="en-US" altLang="vi-VN" sz="2000" b="1" i="1" dirty="0" err="1">
                  <a:solidFill>
                    <a:srgbClr val="0000FF"/>
                  </a:solidFill>
                </a:rPr>
                <a:t>góc</a:t>
              </a:r>
              <a:r>
                <a:rPr lang="en-US" altLang="vi-VN" sz="2000" b="1" i="1" dirty="0">
                  <a:solidFill>
                    <a:srgbClr val="0000FF"/>
                  </a:solidFill>
                </a:rPr>
                <a:t> B.</a:t>
              </a:r>
              <a:endParaRPr lang="en-US" altLang="vi-VN" sz="2000" b="1" i="1" dirty="0">
                <a:solidFill>
                  <a:srgbClr val="0000FF"/>
                </a:solidFill>
                <a:latin typeface="VNI-Times" pitchFamily="2" charset="0"/>
              </a:endParaRPr>
            </a:p>
          </p:txBody>
        </p:sp>
        <p:graphicFrame>
          <p:nvGraphicFramePr>
            <p:cNvPr id="55" name="Object 2">
              <a:extLst>
                <a:ext uri="{FF2B5EF4-FFF2-40B4-BE49-F238E27FC236}">
                  <a16:creationId xmlns:a16="http://schemas.microsoft.com/office/drawing/2014/main" id="{0D772A57-30F3-4E9D-8732-3C158CF6902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165" y="2341"/>
            <a:ext cx="325" cy="3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72" name="Equation" r:id="rId3" imgW="114102" imgH="177492" progId="Equation.DSMT4">
                    <p:embed/>
                  </p:oleObj>
                </mc:Choice>
                <mc:Fallback>
                  <p:oleObj name="Equation" r:id="rId3" imgW="114102" imgH="177492" progId="Equation.DSMT4">
                    <p:embed/>
                    <p:pic>
                      <p:nvPicPr>
                        <p:cNvPr id="22567" name="Object 2">
                          <a:extLst>
                            <a:ext uri="{FF2B5EF4-FFF2-40B4-BE49-F238E27FC236}">
                              <a16:creationId xmlns:a16="http://schemas.microsoft.com/office/drawing/2014/main" id="{2E752427-DF7A-4FB7-90AB-5843F0C379B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5" y="2341"/>
                          <a:ext cx="325" cy="3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3333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3333FF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6" name="TextBox 25">
            <a:extLst>
              <a:ext uri="{FF2B5EF4-FFF2-40B4-BE49-F238E27FC236}">
                <a16:creationId xmlns:a16="http://schemas.microsoft.com/office/drawing/2014/main" id="{EEC2E5A4-A61F-4F7D-A9F1-54CB74C986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183062"/>
            <a:ext cx="415290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altLang="vi-VN" sz="2000" b="1" i="1" dirty="0">
                <a:solidFill>
                  <a:srgbClr val="0000FF"/>
                </a:solidFill>
              </a:rPr>
              <a:t>AC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là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phân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giác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của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góc</a:t>
            </a:r>
            <a:r>
              <a:rPr lang="en-US" altLang="vi-VN" sz="2000" b="1" i="1" dirty="0">
                <a:solidFill>
                  <a:srgbClr val="0000FF"/>
                </a:solidFill>
              </a:rPr>
              <a:t> A</a:t>
            </a:r>
            <a:r>
              <a:rPr lang="en-US" altLang="vi-VN" sz="2400" b="1" i="1" dirty="0">
                <a:solidFill>
                  <a:srgbClr val="0000FF"/>
                </a:solidFill>
              </a:rPr>
              <a:t>.</a:t>
            </a:r>
            <a:endParaRPr lang="en-US" altLang="vi-VN" sz="2400" b="1" dirty="0">
              <a:solidFill>
                <a:srgbClr val="0000FF"/>
              </a:solidFill>
              <a:latin typeface="VNtimes new roman" panose="020B7200000000000000" pitchFamily="34" charset="0"/>
            </a:endParaRP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altLang="vi-VN" sz="2000" b="1" i="1" dirty="0">
                <a:solidFill>
                  <a:srgbClr val="0000FF"/>
                </a:solidFill>
              </a:rPr>
              <a:t>CA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là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phân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giác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của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góc</a:t>
            </a:r>
            <a:r>
              <a:rPr lang="en-US" altLang="vi-VN" sz="2000" b="1" i="1" dirty="0">
                <a:solidFill>
                  <a:srgbClr val="0000FF"/>
                </a:solidFill>
              </a:rPr>
              <a:t> C</a:t>
            </a:r>
            <a:r>
              <a:rPr lang="en-US" altLang="vi-VN" sz="2400" b="1" i="1" dirty="0">
                <a:solidFill>
                  <a:srgbClr val="0000FF"/>
                </a:solidFill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VNtimes new roman" panose="020B7200000000000000" pitchFamily="34" charset="0"/>
            </a:endParaRPr>
          </a:p>
          <a:p>
            <a:pPr algn="l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altLang="vi-VN" sz="2000" b="1" i="1" dirty="0">
                <a:solidFill>
                  <a:srgbClr val="0000FF"/>
                </a:solidFill>
              </a:rPr>
              <a:t>DB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là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phân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giác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của</a:t>
            </a:r>
            <a:r>
              <a:rPr lang="en-US" altLang="vi-VN" sz="2000" b="1" i="1" dirty="0">
                <a:solidFill>
                  <a:srgbClr val="0000FF"/>
                </a:solidFill>
              </a:rPr>
              <a:t> </a:t>
            </a:r>
            <a:r>
              <a:rPr lang="en-US" altLang="vi-VN" sz="2000" b="1" i="1" dirty="0" err="1">
                <a:solidFill>
                  <a:srgbClr val="0000FF"/>
                </a:solidFill>
              </a:rPr>
              <a:t>góc</a:t>
            </a:r>
            <a:r>
              <a:rPr lang="en-US" altLang="vi-VN" sz="2000" b="1" i="1" dirty="0">
                <a:solidFill>
                  <a:srgbClr val="0000FF"/>
                </a:solidFill>
              </a:rPr>
              <a:t> D</a:t>
            </a:r>
            <a:r>
              <a:rPr lang="en-US" altLang="vi-VN" sz="2400" b="1" i="1" dirty="0">
                <a:solidFill>
                  <a:srgbClr val="0000FF"/>
                </a:solidFill>
                <a:latin typeface="VNtimes new roman" panose="020B7200000000000000" pitchFamily="34" charset="0"/>
              </a:rPr>
              <a:t>.</a:t>
            </a:r>
            <a:r>
              <a:rPr lang="en-US" altLang="vi-VN" sz="2400" b="1" dirty="0">
                <a:solidFill>
                  <a:schemeClr val="hlink"/>
                </a:solidFill>
                <a:latin typeface="VNtimes new roman" panose="020B7200000000000000" pitchFamily="34" charset="0"/>
              </a:rPr>
              <a:t> 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C364527B-D8E2-42DA-9E5D-4DA79FCE0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2689225"/>
            <a:ext cx="3213100" cy="38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altLang="vi-VN" sz="1800" b="1" i="1" dirty="0">
                <a:solidFill>
                  <a:srgbClr val="0000FF"/>
                </a:solidFill>
              </a:rPr>
              <a:t>ABCD </a:t>
            </a:r>
            <a:r>
              <a:rPr lang="en-US" altLang="vi-VN" sz="1800" b="1" i="1" dirty="0" err="1">
                <a:solidFill>
                  <a:srgbClr val="0000FF"/>
                </a:solidFill>
              </a:rPr>
              <a:t>là</a:t>
            </a:r>
            <a:r>
              <a:rPr lang="en-US" altLang="vi-VN" sz="1800" b="1" i="1" dirty="0">
                <a:solidFill>
                  <a:srgbClr val="0000FF"/>
                </a:solidFill>
              </a:rPr>
              <a:t> </a:t>
            </a:r>
            <a:r>
              <a:rPr lang="en-US" altLang="vi-VN" sz="1800" b="1" i="1" dirty="0" err="1">
                <a:solidFill>
                  <a:srgbClr val="0000FF"/>
                </a:solidFill>
              </a:rPr>
              <a:t>hình</a:t>
            </a:r>
            <a:r>
              <a:rPr lang="en-US" altLang="vi-VN" sz="1800" b="1" i="1" dirty="0">
                <a:solidFill>
                  <a:srgbClr val="0000FF"/>
                </a:solidFill>
              </a:rPr>
              <a:t> </a:t>
            </a:r>
            <a:r>
              <a:rPr lang="en-US" altLang="vi-VN" sz="1800" b="1" i="1" dirty="0" err="1">
                <a:solidFill>
                  <a:srgbClr val="0000FF"/>
                </a:solidFill>
              </a:rPr>
              <a:t>thoi</a:t>
            </a:r>
            <a:endParaRPr lang="en-US" altLang="vi-VN" sz="1800" b="1" dirty="0">
              <a:solidFill>
                <a:srgbClr val="0000FF"/>
              </a:solidFill>
              <a:latin typeface="VNI-Brush" pitchFamily="2" charset="0"/>
            </a:endParaRPr>
          </a:p>
        </p:txBody>
      </p:sp>
      <p:sp>
        <p:nvSpPr>
          <p:cNvPr id="62" name="Text Box 10">
            <a:extLst>
              <a:ext uri="{FF2B5EF4-FFF2-40B4-BE49-F238E27FC236}">
                <a16:creationId xmlns:a16="http://schemas.microsoft.com/office/drawing/2014/main" id="{646835E4-F02C-4528-AB58-B2316AFBB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800" y="533400"/>
            <a:ext cx="180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altLang="vi-VN" i="1" u="sng" dirty="0" err="1">
                <a:solidFill>
                  <a:srgbClr val="FF0066"/>
                </a:solidFill>
                <a:cs typeface="Arial" panose="020B0604020202020204" pitchFamily="34" charset="0"/>
              </a:rPr>
              <a:t>Chứng</a:t>
            </a:r>
            <a:r>
              <a:rPr lang="en-US" altLang="vi-VN" i="1" u="sng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altLang="vi-VN" i="1" u="sng" dirty="0" err="1">
                <a:solidFill>
                  <a:srgbClr val="FF0066"/>
                </a:solidFill>
                <a:cs typeface="Arial" panose="020B0604020202020204" pitchFamily="34" charset="0"/>
              </a:rPr>
              <a:t>minh</a:t>
            </a:r>
            <a:r>
              <a:rPr lang="en-US" altLang="vi-VN" u="sng" dirty="0">
                <a:cs typeface="Arial" panose="020B0604020202020204" pitchFamily="34" charset="0"/>
              </a:rPr>
              <a:t>:</a:t>
            </a:r>
            <a:r>
              <a:rPr lang="en-US" altLang="vi-VN" dirty="0">
                <a:cs typeface="Arial" panose="020B0604020202020204" pitchFamily="34" charset="0"/>
                <a:sym typeface="Symbol" panose="05050102010706020507" pitchFamily="18" charset="2"/>
              </a:rPr>
              <a:t>   </a:t>
            </a:r>
          </a:p>
        </p:txBody>
      </p:sp>
      <p:sp>
        <p:nvSpPr>
          <p:cNvPr id="63" name="Text Box 15">
            <a:extLst>
              <a:ext uri="{FF2B5EF4-FFF2-40B4-BE49-F238E27FC236}">
                <a16:creationId xmlns:a16="http://schemas.microsoft.com/office/drawing/2014/main" id="{77B3DDA6-8B30-4D22-9A1C-013CE0E74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555629"/>
            <a:ext cx="432434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40000"/>
              </a:spcBef>
            </a:pPr>
            <a:r>
              <a:rPr lang="en-US" altLang="vi-VN" dirty="0"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altLang="vi-VN" dirty="0" err="1">
                <a:cs typeface="Arial" panose="020B0604020202020204" pitchFamily="34" charset="0"/>
                <a:sym typeface="Symbol" panose="05050102010706020507" pitchFamily="18" charset="2"/>
              </a:rPr>
              <a:t>Ch</a:t>
            </a:r>
            <a:r>
              <a:rPr lang="en-US" altLang="vi-VN" dirty="0" err="1">
                <a:sym typeface="Symbol" panose="05050102010706020507" pitchFamily="18" charset="2"/>
              </a:rPr>
              <a:t>ứng</a:t>
            </a:r>
            <a:r>
              <a:rPr lang="en-US" altLang="vi-VN" dirty="0"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ym typeface="Symbol" panose="05050102010706020507" pitchFamily="18" charset="2"/>
              </a:rPr>
              <a:t>minh</a:t>
            </a:r>
            <a:r>
              <a:rPr lang="en-US" altLang="vi-VN" dirty="0"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ym typeface="Symbol" panose="05050102010706020507" pitchFamily="18" charset="2"/>
              </a:rPr>
              <a:t>t</a:t>
            </a:r>
            <a:r>
              <a:rPr lang="en-US" altLang="vi-VN" dirty="0" err="1">
                <a:cs typeface="Arial" panose="020B0604020202020204" pitchFamily="34" charset="0"/>
                <a:sym typeface="Symbol" panose="05050102010706020507" pitchFamily="18" charset="2"/>
              </a:rPr>
              <a:t>ương</a:t>
            </a:r>
            <a:r>
              <a:rPr lang="en-US" altLang="vi-VN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 err="1">
                <a:cs typeface="Arial" panose="020B0604020202020204" pitchFamily="34" charset="0"/>
                <a:sym typeface="Symbol" panose="05050102010706020507" pitchFamily="18" charset="2"/>
              </a:rPr>
              <a:t>tự</a:t>
            </a:r>
            <a:r>
              <a:rPr lang="en-US" altLang="vi-VN" dirty="0">
                <a:cs typeface="Arial" panose="020B0604020202020204" pitchFamily="34" charset="0"/>
                <a:sym typeface="Symbol" panose="05050102010706020507" pitchFamily="18" charset="2"/>
              </a:rPr>
              <a:t>:</a:t>
            </a:r>
          </a:p>
          <a:p>
            <a:pPr algn="l" eaLnBrk="1" hangingPunct="1">
              <a:spcBef>
                <a:spcPct val="40000"/>
              </a:spcBef>
            </a:pPr>
            <a:r>
              <a:rPr lang="en-US" altLang="vi-VN" dirty="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CA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là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phân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giác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của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vi-VN" dirty="0" err="1">
                <a:solidFill>
                  <a:schemeClr val="tx2"/>
                </a:solidFill>
                <a:sym typeface="Symbol" panose="05050102010706020507" pitchFamily="18" charset="2"/>
              </a:rPr>
              <a:t>óc</a:t>
            </a:r>
            <a:r>
              <a:rPr lang="en-US" altLang="vi-VN" dirty="0">
                <a:solidFill>
                  <a:schemeClr val="tx2"/>
                </a:solidFill>
                <a:sym typeface="Symbol" panose="05050102010706020507" pitchFamily="18" charset="2"/>
              </a:rPr>
              <a:t> C</a:t>
            </a:r>
            <a:endParaRPr lang="en-US" altLang="vi-VN" dirty="0">
              <a:solidFill>
                <a:schemeClr val="tx2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DB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là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phân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giác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của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vi-VN" dirty="0" err="1">
                <a:solidFill>
                  <a:schemeClr val="tx2"/>
                </a:solidFill>
                <a:sym typeface="Symbol" panose="05050102010706020507" pitchFamily="18" charset="2"/>
              </a:rPr>
              <a:t>óc</a:t>
            </a:r>
            <a:r>
              <a:rPr lang="en-US" altLang="vi-VN" dirty="0">
                <a:solidFill>
                  <a:schemeClr val="tx2"/>
                </a:solidFill>
                <a:sym typeface="Symbol" panose="05050102010706020507" pitchFamily="18" charset="2"/>
              </a:rPr>
              <a:t> D</a:t>
            </a:r>
            <a:endParaRPr lang="en-US" altLang="vi-VN" dirty="0">
              <a:solidFill>
                <a:schemeClr val="tx2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l" eaLnBrk="1" hangingPunct="1">
              <a:spcBef>
                <a:spcPct val="40000"/>
              </a:spcBef>
              <a:buFont typeface="Symbol" panose="05050102010706020507" pitchFamily="18" charset="2"/>
              <a:buNone/>
            </a:pP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AC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là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phân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giác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của</a:t>
            </a:r>
            <a:r>
              <a:rPr lang="en-US" altLang="vi-VN" dirty="0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chemeClr val="tx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g</a:t>
            </a:r>
            <a:r>
              <a:rPr lang="en-US" altLang="vi-VN" dirty="0" err="1">
                <a:solidFill>
                  <a:schemeClr val="tx2"/>
                </a:solidFill>
                <a:sym typeface="Symbol" panose="05050102010706020507" pitchFamily="18" charset="2"/>
              </a:rPr>
              <a:t>óc</a:t>
            </a:r>
            <a:r>
              <a:rPr lang="en-US" altLang="vi-VN" dirty="0">
                <a:solidFill>
                  <a:schemeClr val="tx2"/>
                </a:solidFill>
                <a:sym typeface="Symbol" panose="05050102010706020507" pitchFamily="18" charset="2"/>
              </a:rPr>
              <a:t> A</a:t>
            </a:r>
          </a:p>
        </p:txBody>
      </p:sp>
      <p:graphicFrame>
        <p:nvGraphicFramePr>
          <p:cNvPr id="64" name="Object 55">
            <a:extLst>
              <a:ext uri="{FF2B5EF4-FFF2-40B4-BE49-F238E27FC236}">
                <a16:creationId xmlns:a16="http://schemas.microsoft.com/office/drawing/2014/main" id="{896ADDAF-9D9A-47FE-A540-F95A8A9DD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102433"/>
              </p:ext>
            </p:extLst>
          </p:nvPr>
        </p:nvGraphicFramePr>
        <p:xfrm>
          <a:off x="8553450" y="122872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73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2050" name="Object 55">
                        <a:extLst>
                          <a:ext uri="{FF2B5EF4-FFF2-40B4-BE49-F238E27FC236}">
                            <a16:creationId xmlns:a16="http://schemas.microsoft.com/office/drawing/2014/main" id="{017DF30A-F58A-49E7-B792-1DBB58EE09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3450" y="1228725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60">
            <a:extLst>
              <a:ext uri="{FF2B5EF4-FFF2-40B4-BE49-F238E27FC236}">
                <a16:creationId xmlns:a16="http://schemas.microsoft.com/office/drawing/2014/main" id="{988EA9F0-2912-469F-80B4-CD681EB1A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955675"/>
            <a:ext cx="510539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vi-VN" dirty="0" err="1"/>
              <a:t>Xét</a:t>
            </a:r>
            <a:r>
              <a:rPr lang="en-US" altLang="vi-VN" dirty="0"/>
              <a:t>    </a:t>
            </a:r>
            <a:r>
              <a:rPr lang="en-US" altLang="vi-VN" dirty="0">
                <a:sym typeface="Symbol" panose="05050102010706020507" pitchFamily="18" charset="2"/>
              </a:rPr>
              <a:t></a:t>
            </a:r>
            <a:r>
              <a:rPr lang="en-US" altLang="vi-VN" dirty="0"/>
              <a:t>ABC </a:t>
            </a:r>
            <a:r>
              <a:rPr lang="en-US" altLang="vi-VN" dirty="0" err="1"/>
              <a:t>có</a:t>
            </a:r>
            <a:r>
              <a:rPr lang="en-US" altLang="vi-VN" dirty="0"/>
              <a:t>: AB = BC ( ABCD h /</a:t>
            </a:r>
            <a:r>
              <a:rPr lang="en-US" altLang="vi-VN" dirty="0" err="1"/>
              <a:t>thoi</a:t>
            </a:r>
            <a:r>
              <a:rPr lang="en-US" altLang="vi-VN" dirty="0"/>
              <a:t>)                       </a:t>
            </a:r>
          </a:p>
        </p:txBody>
      </p:sp>
      <p:sp>
        <p:nvSpPr>
          <p:cNvPr id="67" name="Text Box 61">
            <a:extLst>
              <a:ext uri="{FF2B5EF4-FFF2-40B4-BE49-F238E27FC236}">
                <a16:creationId xmlns:a16="http://schemas.microsoft.com/office/drawing/2014/main" id="{DB56E782-1FC8-410F-AFB1-877E0C5B21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1200" y="1375898"/>
            <a:ext cx="28860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dirty="0">
                <a:sym typeface="Symbol" panose="05050102010706020507" pitchFamily="18" charset="2"/>
              </a:rPr>
              <a:t> </a:t>
            </a:r>
            <a:r>
              <a:rPr lang="en-US" altLang="vi-VN" b="0" dirty="0">
                <a:sym typeface="Symbol" panose="05050102010706020507" pitchFamily="18" charset="2"/>
              </a:rPr>
              <a:t> </a:t>
            </a:r>
            <a:r>
              <a:rPr lang="en-US" altLang="vi-VN" dirty="0">
                <a:sym typeface="Symbol" panose="05050102010706020507" pitchFamily="18" charset="2"/>
              </a:rPr>
              <a:t>ABC </a:t>
            </a:r>
            <a:r>
              <a:rPr lang="en-US" altLang="vi-VN" dirty="0" err="1">
                <a:sym typeface="Symbol" panose="05050102010706020507" pitchFamily="18" charset="2"/>
              </a:rPr>
              <a:t>cân</a:t>
            </a:r>
            <a:r>
              <a:rPr lang="en-US" altLang="vi-VN" dirty="0"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ym typeface="Symbol" panose="05050102010706020507" pitchFamily="18" charset="2"/>
              </a:rPr>
              <a:t>tại</a:t>
            </a:r>
            <a:r>
              <a:rPr lang="en-US" altLang="vi-VN" dirty="0">
                <a:sym typeface="Symbol" panose="05050102010706020507" pitchFamily="18" charset="2"/>
              </a:rPr>
              <a:t> B </a:t>
            </a:r>
            <a:r>
              <a:rPr lang="en-US" altLang="vi-VN" dirty="0">
                <a:solidFill>
                  <a:srgbClr val="FF0000"/>
                </a:solidFill>
                <a:sym typeface="Symbol" panose="05050102010706020507" pitchFamily="18" charset="2"/>
              </a:rPr>
              <a:t>(1)</a:t>
            </a:r>
            <a:endParaRPr lang="en-US" altLang="vi-VN" dirty="0">
              <a:solidFill>
                <a:srgbClr val="FF0000"/>
              </a:solidFill>
            </a:endParaRPr>
          </a:p>
        </p:txBody>
      </p:sp>
      <p:sp>
        <p:nvSpPr>
          <p:cNvPr id="68" name="Text Box 62">
            <a:extLst>
              <a:ext uri="{FF2B5EF4-FFF2-40B4-BE49-F238E27FC236}">
                <a16:creationId xmlns:a16="http://schemas.microsoft.com/office/drawing/2014/main" id="{121E735D-44E4-4D47-85B1-4D075E2A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12925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dirty="0" err="1">
                <a:sym typeface="Symbol" panose="05050102010706020507" pitchFamily="18" charset="2"/>
              </a:rPr>
              <a:t>Mà</a:t>
            </a:r>
            <a:r>
              <a:rPr lang="en-US" altLang="vi-VN" dirty="0">
                <a:sym typeface="Symbol" panose="05050102010706020507" pitchFamily="18" charset="2"/>
              </a:rPr>
              <a:t> OA= OC ( t/c </a:t>
            </a:r>
            <a:r>
              <a:rPr lang="en-US" altLang="vi-VN" dirty="0" err="1">
                <a:sym typeface="Symbol" panose="05050102010706020507" pitchFamily="18" charset="2"/>
              </a:rPr>
              <a:t>đường</a:t>
            </a:r>
            <a:r>
              <a:rPr lang="en-US" altLang="vi-VN" dirty="0"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ym typeface="Symbol" panose="05050102010706020507" pitchFamily="18" charset="2"/>
              </a:rPr>
              <a:t>chéo</a:t>
            </a:r>
            <a:r>
              <a:rPr lang="en-US" altLang="vi-VN" dirty="0">
                <a:sym typeface="Symbol" panose="05050102010706020507" pitchFamily="18" charset="2"/>
              </a:rPr>
              <a:t>)                       </a:t>
            </a:r>
            <a:endParaRPr lang="en-US" altLang="vi-VN" dirty="0"/>
          </a:p>
        </p:txBody>
      </p:sp>
      <p:sp>
        <p:nvSpPr>
          <p:cNvPr id="69" name="Text Box 63">
            <a:extLst>
              <a:ext uri="{FF2B5EF4-FFF2-40B4-BE49-F238E27FC236}">
                <a16:creationId xmlns:a16="http://schemas.microsoft.com/office/drawing/2014/main" id="{2E2427AC-976A-4C40-BB6F-5488962A4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193925"/>
            <a:ext cx="464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vi-VN" dirty="0">
                <a:sym typeface="Symbol" panose="05050102010706020507" pitchFamily="18" charset="2"/>
              </a:rPr>
              <a:t> BO </a:t>
            </a:r>
            <a:r>
              <a:rPr lang="en-US" altLang="vi-VN" dirty="0" err="1">
                <a:sym typeface="Symbol" panose="05050102010706020507" pitchFamily="18" charset="2"/>
              </a:rPr>
              <a:t>là</a:t>
            </a:r>
            <a:r>
              <a:rPr lang="en-US" altLang="vi-VN" dirty="0"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ym typeface="Symbol" panose="05050102010706020507" pitchFamily="18" charset="2"/>
              </a:rPr>
              <a:t>trung</a:t>
            </a:r>
            <a:r>
              <a:rPr lang="en-US" altLang="vi-VN" dirty="0"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ym typeface="Symbol" panose="05050102010706020507" pitchFamily="18" charset="2"/>
              </a:rPr>
              <a:t>tuyến</a:t>
            </a:r>
            <a:r>
              <a:rPr lang="en-US" altLang="vi-VN" dirty="0"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ym typeface="Symbol" panose="05050102010706020507" pitchFamily="18" charset="2"/>
              </a:rPr>
              <a:t>của</a:t>
            </a:r>
            <a:r>
              <a:rPr lang="en-US" altLang="vi-VN" dirty="0">
                <a:sym typeface="Symbol" panose="05050102010706020507" pitchFamily="18" charset="2"/>
              </a:rPr>
              <a:t> </a:t>
            </a:r>
            <a:r>
              <a:rPr lang="en-US" altLang="vi-VN" b="0" dirty="0">
                <a:sym typeface="Symbol" panose="05050102010706020507" pitchFamily="18" charset="2"/>
              </a:rPr>
              <a:t> </a:t>
            </a:r>
            <a:r>
              <a:rPr lang="en-US" altLang="vi-VN" dirty="0">
                <a:sym typeface="Symbol" panose="05050102010706020507" pitchFamily="18" charset="2"/>
              </a:rPr>
              <a:t>ABC </a:t>
            </a:r>
            <a:r>
              <a:rPr lang="en-US" altLang="vi-VN" dirty="0">
                <a:solidFill>
                  <a:srgbClr val="FF0000"/>
                </a:solidFill>
                <a:sym typeface="Symbol" panose="05050102010706020507" pitchFamily="18" charset="2"/>
              </a:rPr>
              <a:t>(2)</a:t>
            </a:r>
            <a:r>
              <a:rPr lang="en-US" altLang="vi-VN" dirty="0">
                <a:sym typeface="Symbol" panose="05050102010706020507" pitchFamily="18" charset="2"/>
              </a:rPr>
              <a:t>                          </a:t>
            </a:r>
            <a:endParaRPr lang="en-US" altLang="vi-VN" dirty="0"/>
          </a:p>
        </p:txBody>
      </p:sp>
      <p:sp>
        <p:nvSpPr>
          <p:cNvPr id="71" name="Text Box 65">
            <a:extLst>
              <a:ext uri="{FF2B5EF4-FFF2-40B4-BE49-F238E27FC236}">
                <a16:creationId xmlns:a16="http://schemas.microsoft.com/office/drawing/2014/main" id="{76B09159-18E2-431A-BD09-6FFEA6870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0999" y="3557826"/>
            <a:ext cx="480056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vi-VN" dirty="0" err="1">
                <a:sym typeface="Symbol" panose="05050102010706020507" pitchFamily="18" charset="2"/>
              </a:rPr>
              <a:t>Vậy</a:t>
            </a:r>
            <a:r>
              <a:rPr lang="en-US" altLang="vi-VN" dirty="0">
                <a:sym typeface="Symbol" panose="05050102010706020507" pitchFamily="18" charset="2"/>
              </a:rPr>
              <a:t>  </a:t>
            </a:r>
            <a:r>
              <a:rPr lang="en-US" altLang="vi-VN" dirty="0">
                <a:solidFill>
                  <a:srgbClr val="0000CC"/>
                </a:solidFill>
                <a:sym typeface="Symbol" panose="05050102010706020507" pitchFamily="18" charset="2"/>
              </a:rPr>
              <a:t>BD  AC</a:t>
            </a:r>
            <a:r>
              <a:rPr lang="en-US" altLang="vi-VN" dirty="0">
                <a:solidFill>
                  <a:srgbClr val="CC0099"/>
                </a:solidFill>
                <a:sym typeface="Symbol" panose="05050102010706020507" pitchFamily="18" charset="2"/>
              </a:rPr>
              <a:t> </a:t>
            </a:r>
            <a:r>
              <a:rPr lang="en-US" altLang="vi-VN" sz="1600" dirty="0">
                <a:sym typeface="Symbol" panose="05050102010706020507" pitchFamily="18" charset="2"/>
              </a:rPr>
              <a:t>( D </a:t>
            </a:r>
            <a:r>
              <a:rPr lang="en-US" altLang="vi-VN" sz="1600" dirty="0" err="1">
                <a:sym typeface="Symbol" panose="05050102010706020507" pitchFamily="18" charset="2"/>
              </a:rPr>
              <a:t>thuộc</a:t>
            </a:r>
            <a:r>
              <a:rPr lang="en-US" altLang="vi-VN" sz="1600" dirty="0">
                <a:sym typeface="Symbol" panose="05050102010706020507" pitchFamily="18" charset="2"/>
              </a:rPr>
              <a:t> BO) </a:t>
            </a:r>
          </a:p>
          <a:p>
            <a:pPr algn="l">
              <a:spcBef>
                <a:spcPct val="50000"/>
              </a:spcBef>
            </a:pPr>
            <a:r>
              <a:rPr lang="en-US" altLang="vi-VN" dirty="0">
                <a:solidFill>
                  <a:srgbClr val="0033CC"/>
                </a:solidFill>
                <a:sym typeface="Symbol" panose="05050102010706020507" pitchFamily="18" charset="2"/>
              </a:rPr>
              <a:t>BD </a:t>
            </a:r>
            <a:r>
              <a:rPr lang="en-US" altLang="vi-VN" dirty="0" err="1">
                <a:solidFill>
                  <a:srgbClr val="0033CC"/>
                </a:solidFill>
                <a:sym typeface="Symbol" panose="05050102010706020507" pitchFamily="18" charset="2"/>
              </a:rPr>
              <a:t>là</a:t>
            </a:r>
            <a:r>
              <a:rPr lang="en-US" altLang="vi-VN" dirty="0">
                <a:solidFill>
                  <a:srgbClr val="0033CC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rgbClr val="0033CC"/>
                </a:solidFill>
                <a:sym typeface="Symbol" panose="05050102010706020507" pitchFamily="18" charset="2"/>
              </a:rPr>
              <a:t>phân</a:t>
            </a:r>
            <a:r>
              <a:rPr lang="en-US" altLang="vi-VN" dirty="0">
                <a:solidFill>
                  <a:srgbClr val="0033CC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rgbClr val="0033CC"/>
                </a:solidFill>
                <a:sym typeface="Symbol" panose="05050102010706020507" pitchFamily="18" charset="2"/>
              </a:rPr>
              <a:t>giác</a:t>
            </a:r>
            <a:r>
              <a:rPr lang="en-US" altLang="vi-VN" dirty="0">
                <a:solidFill>
                  <a:srgbClr val="0033CC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rgbClr val="0033CC"/>
                </a:solidFill>
                <a:sym typeface="Symbol" panose="05050102010706020507" pitchFamily="18" charset="2"/>
              </a:rPr>
              <a:t>của</a:t>
            </a:r>
            <a:r>
              <a:rPr lang="en-US" altLang="vi-VN" dirty="0">
                <a:solidFill>
                  <a:srgbClr val="0033CC"/>
                </a:solidFill>
                <a:sym typeface="Symbol" panose="05050102010706020507" pitchFamily="18" charset="2"/>
              </a:rPr>
              <a:t> </a:t>
            </a:r>
            <a:r>
              <a:rPr lang="en-US" altLang="vi-VN" dirty="0" err="1">
                <a:solidFill>
                  <a:schemeClr val="accent1"/>
                </a:solidFill>
                <a:sym typeface="Symbol" panose="05050102010706020507" pitchFamily="18" charset="2"/>
              </a:rPr>
              <a:t>góc</a:t>
            </a:r>
            <a:r>
              <a:rPr lang="en-US" altLang="vi-VN" dirty="0">
                <a:solidFill>
                  <a:schemeClr val="accent1"/>
                </a:solidFill>
                <a:sym typeface="Symbol" panose="05050102010706020507" pitchFamily="18" charset="2"/>
              </a:rPr>
              <a:t> B</a:t>
            </a:r>
            <a:r>
              <a:rPr lang="en-US" altLang="vi-VN" dirty="0">
                <a:solidFill>
                  <a:srgbClr val="CC0099"/>
                </a:solidFill>
                <a:sym typeface="Symbol" panose="05050102010706020507" pitchFamily="18" charset="2"/>
              </a:rPr>
              <a:t> </a:t>
            </a:r>
            <a:r>
              <a:rPr lang="en-US" altLang="vi-VN" sz="1600" dirty="0">
                <a:sym typeface="Symbol" panose="05050102010706020507" pitchFamily="18" charset="2"/>
              </a:rPr>
              <a:t>( D </a:t>
            </a:r>
            <a:r>
              <a:rPr lang="en-US" altLang="vi-VN" sz="1600" dirty="0" err="1">
                <a:sym typeface="Symbol" panose="05050102010706020507" pitchFamily="18" charset="2"/>
              </a:rPr>
              <a:t>thuộc</a:t>
            </a:r>
            <a:r>
              <a:rPr lang="en-US" altLang="vi-VN" sz="1600" dirty="0">
                <a:sym typeface="Symbol" panose="05050102010706020507" pitchFamily="18" charset="2"/>
              </a:rPr>
              <a:t> BO)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55A87-90B2-471F-A27A-328B2C61D978}"/>
              </a:ext>
            </a:extLst>
          </p:cNvPr>
          <p:cNvSpPr txBox="1"/>
          <p:nvPr/>
        </p:nvSpPr>
        <p:spPr>
          <a:xfrm>
            <a:off x="4076308" y="2729368"/>
            <a:ext cx="510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arenBoth"/>
            </a:pPr>
            <a:r>
              <a:rPr lang="en-US" b="1" dirty="0">
                <a:solidFill>
                  <a:srgbClr val="FF0000"/>
                </a:solidFill>
              </a:rPr>
              <a:t>(2) </a:t>
            </a:r>
            <a:r>
              <a:rPr lang="en-US" b="1" dirty="0"/>
              <a:t>BO </a:t>
            </a:r>
            <a:r>
              <a:rPr lang="en-US" b="1" dirty="0" err="1"/>
              <a:t>cũng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đường</a:t>
            </a:r>
            <a:r>
              <a:rPr lang="en-US" b="1" dirty="0"/>
              <a:t> </a:t>
            </a:r>
            <a:r>
              <a:rPr lang="en-US" b="1" dirty="0" err="1"/>
              <a:t>cao</a:t>
            </a:r>
            <a:r>
              <a:rPr lang="en-US" b="1" dirty="0"/>
              <a:t> </a:t>
            </a:r>
            <a:r>
              <a:rPr lang="en-US" altLang="vi-VN" dirty="0">
                <a:sym typeface="Symbol" panose="05050102010706020507" pitchFamily="18" charset="2"/>
              </a:rPr>
              <a:t> ABC </a:t>
            </a:r>
            <a:endParaRPr lang="en-US" b="1" dirty="0"/>
          </a:p>
          <a:p>
            <a:pPr algn="l"/>
            <a:r>
              <a:rPr lang="en-US" b="1" dirty="0"/>
              <a:t>            BO </a:t>
            </a:r>
            <a:r>
              <a:rPr lang="en-US" b="1" dirty="0" err="1"/>
              <a:t>cũng</a:t>
            </a:r>
            <a:r>
              <a:rPr lang="en-US" b="1" dirty="0"/>
              <a:t>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giác</a:t>
            </a:r>
            <a:r>
              <a:rPr lang="en-US" b="1" dirty="0"/>
              <a:t> </a:t>
            </a:r>
            <a:r>
              <a:rPr lang="en-US" b="1" dirty="0" err="1"/>
              <a:t>góc</a:t>
            </a:r>
            <a:r>
              <a:rPr lang="en-US" b="1" dirty="0"/>
              <a:t> B</a:t>
            </a:r>
            <a:endParaRPr lang="vi-VN" b="1" dirty="0"/>
          </a:p>
        </p:txBody>
      </p:sp>
    </p:spTree>
    <p:extLst>
      <p:ext uri="{BB962C8B-B14F-4D97-AF65-F5344CB8AC3E}">
        <p14:creationId xmlns:p14="http://schemas.microsoft.com/office/powerpoint/2010/main" val="133063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6" grpId="0"/>
      <p:bldP spid="67" grpId="0"/>
      <p:bldP spid="68" grpId="0"/>
      <p:bldP spid="69" grpId="0"/>
      <p:bldP spid="7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7">
            <a:extLst>
              <a:ext uri="{FF2B5EF4-FFF2-40B4-BE49-F238E27FC236}">
                <a16:creationId xmlns:a16="http://schemas.microsoft.com/office/drawing/2014/main" id="{87A3F582-FEB6-4BE5-959D-330A345BD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7467600" cy="1816100"/>
          </a:xfrm>
          <a:prstGeom prst="rect">
            <a:avLst/>
          </a:prstGeom>
          <a:gradFill rotWithShape="1">
            <a:gsLst>
              <a:gs pos="0">
                <a:srgbClr val="FAACBD"/>
              </a:gs>
              <a:gs pos="50000">
                <a:schemeClr val="bg1"/>
              </a:gs>
              <a:gs pos="100000">
                <a:srgbClr val="FAAC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thoi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: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a) Hai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chéo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vuông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nhau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. </a:t>
            </a:r>
          </a:p>
          <a:p>
            <a:pPr algn="l" eaLnBrk="1" hangingPunct="1">
              <a:defRPr/>
            </a:pP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b) Hai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chéo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phân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giác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góc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thoi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47" name="Text Box 18">
            <a:extLst>
              <a:ext uri="{FF2B5EF4-FFF2-40B4-BE49-F238E27FC236}">
                <a16:creationId xmlns:a16="http://schemas.microsoft.com/office/drawing/2014/main" id="{E2B86ED9-43B9-4188-A12A-485125264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10" y="685800"/>
            <a:ext cx="190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None/>
            </a:pPr>
            <a:r>
              <a:rPr lang="en-US" altLang="vi-VN" i="1" u="sng" dirty="0">
                <a:latin typeface="Times New Roman" panose="02020603050405020304" pitchFamily="18" charset="0"/>
              </a:rPr>
              <a:t> </a:t>
            </a:r>
            <a:r>
              <a:rPr lang="en-US" altLang="vi-VN" i="1" u="sng" dirty="0" err="1">
                <a:latin typeface="Times New Roman" panose="02020603050405020304" pitchFamily="18" charset="0"/>
              </a:rPr>
              <a:t>Nhận</a:t>
            </a:r>
            <a:r>
              <a:rPr lang="en-US" altLang="vi-VN" i="1" u="sng" dirty="0">
                <a:latin typeface="Times New Roman" panose="02020603050405020304" pitchFamily="18" charset="0"/>
              </a:rPr>
              <a:t> </a:t>
            </a:r>
            <a:r>
              <a:rPr lang="en-US" altLang="vi-VN" i="1" u="sng" dirty="0" err="1">
                <a:latin typeface="Times New Roman" panose="02020603050405020304" pitchFamily="18" charset="0"/>
              </a:rPr>
              <a:t>xét</a:t>
            </a:r>
            <a:r>
              <a:rPr lang="en-US" altLang="vi-VN" b="1" i="1" u="sng" dirty="0"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82681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</p:bldLst>
  </p:timing>
</p:sld>
</file>

<file path=ppt/theme/theme1.xml><?xml version="1.0" encoding="utf-8"?>
<a:theme xmlns:a="http://schemas.openxmlformats.org/drawingml/2006/main" name="578TGp_CleanCity_light">
  <a:themeElements>
    <a:clrScheme name="578TGp_CleanCity_light 1">
      <a:dk1>
        <a:srgbClr val="000000"/>
      </a:dk1>
      <a:lt1>
        <a:srgbClr val="FFFFFF"/>
      </a:lt1>
      <a:dk2>
        <a:srgbClr val="51944E"/>
      </a:dk2>
      <a:lt2>
        <a:srgbClr val="DDDDDD"/>
      </a:lt2>
      <a:accent1>
        <a:srgbClr val="646ADE"/>
      </a:accent1>
      <a:accent2>
        <a:srgbClr val="1BAFC3"/>
      </a:accent2>
      <a:accent3>
        <a:srgbClr val="FFFFFF"/>
      </a:accent3>
      <a:accent4>
        <a:srgbClr val="000000"/>
      </a:accent4>
      <a:accent5>
        <a:srgbClr val="B8B9EC"/>
      </a:accent5>
      <a:accent6>
        <a:srgbClr val="179EB0"/>
      </a:accent6>
      <a:hlink>
        <a:srgbClr val="98BF1D"/>
      </a:hlink>
      <a:folHlink>
        <a:srgbClr val="90A8B0"/>
      </a:folHlink>
    </a:clrScheme>
    <a:fontScheme name="578TGp_CleanCity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pitchFamily="34" charset="0"/>
          </a:defRPr>
        </a:defPPr>
      </a:lstStyle>
    </a:lnDef>
  </a:objectDefaults>
  <a:extraClrSchemeLst>
    <a:extraClrScheme>
      <a:clrScheme name="578TGp_CleanCity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78TGp_CleanCity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578TGp_CleanCity_light</Template>
  <TotalTime>13613</TotalTime>
  <Words>1804</Words>
  <Application>Microsoft Office PowerPoint</Application>
  <PresentationFormat>On-screen Show (4:3)</PresentationFormat>
  <Paragraphs>431</Paragraphs>
  <Slides>35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 time new</vt:lpstr>
      <vt:lpstr>VNI-Brush</vt:lpstr>
      <vt:lpstr>VNtimes new roman</vt:lpstr>
      <vt:lpstr>Times New Roman</vt:lpstr>
      <vt:lpstr>.VnArial Narrow</vt:lpstr>
      <vt:lpstr>Wingdings</vt:lpstr>
      <vt:lpstr>Tahoma</vt:lpstr>
      <vt:lpstr>Symbol</vt:lpstr>
      <vt:lpstr>Arial</vt:lpstr>
      <vt:lpstr>Verdana</vt:lpstr>
      <vt:lpstr>Bernard MT Condensed</vt:lpstr>
      <vt:lpstr>.VnTime</vt:lpstr>
      <vt:lpstr>VNI-Juni</vt:lpstr>
      <vt:lpstr>Webdings</vt:lpstr>
      <vt:lpstr>VNI-Times</vt:lpstr>
      <vt:lpstr>578TGp_CleanCity_light</vt:lpstr>
      <vt:lpstr>Equation</vt:lpstr>
      <vt:lpstr>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Tứ giác có 4 cạnh bằng nhau là hình gì?</vt:lpstr>
      <vt:lpstr>PowerPoint Presentation</vt:lpstr>
      <vt:lpstr>Điền vào chỗ trống: “Đường trung bình của tam giác thì ...với cạnh thứ ba và bằng nửa cạnh ấy”</vt:lpstr>
      <vt:lpstr>Điền vào chỗ trống : Tứ giác có...cạnh đối song song  và bằng nhau là hình bình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HD bài 75 (SGK) Chứng minh rằng  các trung điểm của 4 cạnh của một hình chữ nhật là các đỉnh của một hình thoi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na</dc:creator>
  <cp:lastModifiedBy>hnc1706</cp:lastModifiedBy>
  <cp:revision>1066</cp:revision>
  <dcterms:created xsi:type="dcterms:W3CDTF">2009-10-30T13:49:48Z</dcterms:created>
  <dcterms:modified xsi:type="dcterms:W3CDTF">2023-04-09T14:03:34Z</dcterms:modified>
</cp:coreProperties>
</file>