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3" r:id="rId2"/>
    <p:sldId id="428" r:id="rId3"/>
    <p:sldId id="355" r:id="rId4"/>
    <p:sldId id="430" r:id="rId5"/>
    <p:sldId id="431" r:id="rId6"/>
    <p:sldId id="429" r:id="rId7"/>
    <p:sldId id="326" r:id="rId8"/>
    <p:sldId id="401" r:id="rId9"/>
    <p:sldId id="405" r:id="rId10"/>
    <p:sldId id="402" r:id="rId11"/>
    <p:sldId id="404" r:id="rId12"/>
    <p:sldId id="406" r:id="rId13"/>
    <p:sldId id="407" r:id="rId14"/>
    <p:sldId id="408" r:id="rId15"/>
    <p:sldId id="426" r:id="rId16"/>
    <p:sldId id="409" r:id="rId17"/>
    <p:sldId id="411" r:id="rId18"/>
    <p:sldId id="412" r:id="rId19"/>
    <p:sldId id="410" r:id="rId20"/>
    <p:sldId id="442" r:id="rId21"/>
    <p:sldId id="414" r:id="rId22"/>
    <p:sldId id="432" r:id="rId23"/>
    <p:sldId id="415" r:id="rId24"/>
    <p:sldId id="416" r:id="rId25"/>
    <p:sldId id="417" r:id="rId26"/>
    <p:sldId id="433" r:id="rId27"/>
    <p:sldId id="437" r:id="rId28"/>
    <p:sldId id="438" r:id="rId29"/>
    <p:sldId id="439" r:id="rId30"/>
    <p:sldId id="440" r:id="rId31"/>
    <p:sldId id="441" r:id="rId32"/>
    <p:sldId id="443" r:id="rId33"/>
    <p:sldId id="444" r:id="rId34"/>
    <p:sldId id="351" r:id="rId35"/>
    <p:sldId id="350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9999"/>
    <a:srgbClr val="DC54AB"/>
    <a:srgbClr val="A6F4F8"/>
    <a:srgbClr val="FFFFCC"/>
    <a:srgbClr val="CC0000"/>
    <a:srgbClr val="0000FF"/>
    <a:srgbClr val="5A3206"/>
    <a:srgbClr val="00808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72" autoAdjust="0"/>
    <p:restoredTop sz="94660"/>
  </p:normalViewPr>
  <p:slideViewPr>
    <p:cSldViewPr>
      <p:cViewPr varScale="1">
        <p:scale>
          <a:sx n="110" d="100"/>
          <a:sy n="110" d="100"/>
        </p:scale>
        <p:origin x="12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1D99F4-A268-4233-8D08-44F0D26F4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8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F08F361-E7BC-4422-A347-7558B822336C}" type="slidenum">
              <a:rPr lang="en-US" altLang="vi-VN" sz="1200">
                <a:cs typeface="Arial" panose="020B0604020202020204" pitchFamily="34" charset="0"/>
              </a:rPr>
              <a:pPr algn="r" eaLnBrk="1" hangingPunct="1"/>
              <a:t>1</a:t>
            </a:fld>
            <a:endParaRPr lang="en-US" altLang="vi-VN" sz="1200">
              <a:cs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7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30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D5FB8-95C8-4822-B8A3-AF64E612F9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4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BCDC4-94B4-4A22-AA3D-F1168AA5B2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610EA-F80A-432C-9255-A68DE32ADE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32FAB-185A-478A-B6FC-0E4D2B137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9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342EC-BF7D-4CB8-AE7C-7ED7278FF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0D270-1B23-469E-9218-1D05857963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0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0AC4D-2711-4BA3-B237-68787B0CA9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4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7EA6E-90F3-4FE4-B083-2CC8154E5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3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40EED-794D-4078-9442-9DAB8C200F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2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E301C-6B84-4495-BC54-46EE91316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4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88FE5-7251-4C80-9383-B6A17E9BD9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2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D489A9-29A2-40AE-9DCF-A5A9BE2BE1B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6.emf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12" Type="http://schemas.openxmlformats.org/officeDocument/2006/relationships/image" Target="../media/image2.wmf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7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5.png"/><Relationship Id="rId5" Type="http://schemas.microsoft.com/office/2007/relationships/media" Target="../media/media5.mp3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19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7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5.png"/><Relationship Id="rId5" Type="http://schemas.microsoft.com/office/2007/relationships/media" Target="../media/media5.mp3"/><Relationship Id="rId15" Type="http://schemas.openxmlformats.org/officeDocument/2006/relationships/image" Target="../media/image49.png"/><Relationship Id="rId10" Type="http://schemas.openxmlformats.org/officeDocument/2006/relationships/image" Target="../media/image39.jpeg"/><Relationship Id="rId19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png"/><Relationship Id="rId18" Type="http://schemas.microsoft.com/office/2007/relationships/hdphoto" Target="../media/hdphoto1.wdp"/><Relationship Id="rId3" Type="http://schemas.microsoft.com/office/2007/relationships/media" Target="../media/media4.mp3"/><Relationship Id="rId21" Type="http://schemas.openxmlformats.org/officeDocument/2006/relationships/image" Target="../media/image51.png"/><Relationship Id="rId7" Type="http://schemas.microsoft.com/office/2007/relationships/media" Target="../media/media6.mp3"/><Relationship Id="rId12" Type="http://schemas.microsoft.com/office/2007/relationships/hdphoto" Target="../media/hdphoto2.wdp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image" Target="../media/image53.jpeg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6.png"/><Relationship Id="rId2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7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5.png"/><Relationship Id="rId5" Type="http://schemas.microsoft.com/office/2007/relationships/media" Target="../media/media5.mp3"/><Relationship Id="rId15" Type="http://schemas.openxmlformats.org/officeDocument/2006/relationships/image" Target="../media/image49.png"/><Relationship Id="rId10" Type="http://schemas.openxmlformats.org/officeDocument/2006/relationships/image" Target="../media/image55.jpg"/><Relationship Id="rId19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7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5.png"/><Relationship Id="rId5" Type="http://schemas.microsoft.com/office/2007/relationships/media" Target="../media/media5.mp3"/><Relationship Id="rId15" Type="http://schemas.openxmlformats.org/officeDocument/2006/relationships/image" Target="../media/image49.png"/><Relationship Id="rId10" Type="http://schemas.openxmlformats.org/officeDocument/2006/relationships/image" Target="../media/image56.png"/><Relationship Id="rId19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hyperlink" Target="Package%20-%20Lessondt1/Lesson.ex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3" name="Clap36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7" y="6472184"/>
            <a:ext cx="474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755" y="152400"/>
            <a:ext cx="4630989" cy="5983640"/>
          </a:xfrm>
          <a:prstGeom prst="rect">
            <a:avLst/>
          </a:prstGeom>
        </p:spPr>
      </p:pic>
      <p:pic>
        <p:nvPicPr>
          <p:cNvPr id="1027" name="Picture 3" descr="xsgs_900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4420">
            <a:off x="7769789" y="-4084"/>
            <a:ext cx="1169988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07936" y="0"/>
            <a:ext cx="8967962" cy="10097946"/>
            <a:chOff x="2158" y="680"/>
            <a:chExt cx="12266" cy="1294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8000705"/>
                </p:ext>
              </p:extLst>
            </p:nvPr>
          </p:nvGraphicFramePr>
          <p:xfrm>
            <a:off x="2158" y="680"/>
            <a:ext cx="3055" cy="3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" r:id="rId9" imgW="1278360" imgH="1274040" progId="">
                    <p:embed/>
                  </p:oleObj>
                </mc:Choice>
                <mc:Fallback>
                  <p:oleObj r:id="rId9" imgW="1278360" imgH="127404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8" y="680"/>
                          <a:ext cx="3055" cy="30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9309860"/>
                </p:ext>
              </p:extLst>
            </p:nvPr>
          </p:nvGraphicFramePr>
          <p:xfrm>
            <a:off x="11275" y="6289"/>
            <a:ext cx="3149" cy="28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5" r:id="rId11" imgW="1999440" imgH="1831320" progId="">
                    <p:embed/>
                  </p:oleObj>
                </mc:Choice>
                <mc:Fallback>
                  <p:oleObj r:id="rId11" imgW="1999440" imgH="1831320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5" y="6289"/>
                          <a:ext cx="3149" cy="28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2363" y="3361"/>
              <a:ext cx="27" cy="593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448" y="13626"/>
              <a:ext cx="5184" cy="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936" y="4793314"/>
            <a:ext cx="2611526" cy="2068230"/>
          </a:xfrm>
          <a:prstGeom prst="rect">
            <a:avLst/>
          </a:prstGeom>
        </p:spPr>
      </p:pic>
      <p:sp>
        <p:nvSpPr>
          <p:cNvPr id="9" name="Flowchart: Sequential Access Storage 8"/>
          <p:cNvSpPr/>
          <p:nvPr/>
        </p:nvSpPr>
        <p:spPr>
          <a:xfrm>
            <a:off x="122678" y="914400"/>
            <a:ext cx="4296922" cy="4585416"/>
          </a:xfrm>
          <a:prstGeom prst="flowChartMagneticTape">
            <a:avLst/>
          </a:prstGeom>
          <a:gradFill>
            <a:gsLst>
              <a:gs pos="2000">
                <a:srgbClr val="F6FBFC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2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DUNG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HỖN HỢP, CHẤT TINH KHIẾT, DUNG DỊCH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thực hiện: 3 tiết</a:t>
            </a:r>
          </a:p>
          <a:p>
            <a:pPr algn="ctr"/>
            <a:endParaRPr lang="vi-V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6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9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ý thuyết khái niệm về vật thể và chất khoa học tự nhiê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61" y="1524000"/>
            <a:ext cx="6107639" cy="2209800"/>
          </a:xfrm>
          <a:prstGeom prst="rect">
            <a:avLst/>
          </a:prstGeom>
          <a:noFill/>
          <a:ln w="38100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oa học 5 Bài 20: hỗn hợp và dung dịch | Giải Khoa học lớp 5 VNEN hay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61" y="3886200"/>
            <a:ext cx="6096000" cy="2626936"/>
          </a:xfrm>
          <a:prstGeom prst="rect">
            <a:avLst/>
          </a:prstGeom>
          <a:noFill/>
          <a:ln w="28575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347134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Hỗn hợp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0574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hay nhiều chất trộn lẫn vào nhau được gọi là hỗn hợp.</a:t>
            </a: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hỗn hợp, các chất thành phần vẫn giữ nguyên tính chất của nó.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610" y="1912598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 đồng nhất và hỗn hợp không đồng nhất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47134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Hỗn hợp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8956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2 loại hỗn hợp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Hỗn hợp đồng nhất: Không có ranh giới, không phân biệt được các chất thành phần.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Hỗn hợp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nhất: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 hiện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ranh giới,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phân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biệt được các chất thành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phần.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610" y="1912598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 đồng nhất và hỗn hợp không đồng nhất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47134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Hỗn hợp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03462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 không có lẫn chất nào khác gọi là chất tinh khiết.</a:t>
            </a: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VD: Nước cất, muối ăn tinh...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610" y="2435818"/>
            <a:ext cx="556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3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6527087" cy="243322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385697"/>
            <a:ext cx="2474119" cy="212520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1" name="Picture 20" descr="questionbig_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53000"/>
            <a:ext cx="97032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6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35923"/>
              </p:ext>
            </p:extLst>
          </p:nvPr>
        </p:nvGraphicFramePr>
        <p:xfrm>
          <a:off x="990600" y="2133600"/>
          <a:ext cx="6705600" cy="4373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3352800"/>
              </a:tblGrid>
              <a:tr h="351904">
                <a:tc gridSpan="2"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5880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nghiệm+ TN tìm hiểu thêm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92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 tượng TN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92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luận về huyền phù và nhũ tương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92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ví dụ về huyền phù và nhũ tương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6" descr="Tham luận về chủ đề &amp;quot;Đổi mới, sáng tạo trong dạy và học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90576"/>
            <a:ext cx="1956058" cy="11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08974"/>
              </p:ext>
            </p:extLst>
          </p:nvPr>
        </p:nvGraphicFramePr>
        <p:xfrm>
          <a:off x="762000" y="1447800"/>
          <a:ext cx="7620000" cy="4978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598"/>
                <a:gridCol w="4713402"/>
              </a:tblGrid>
              <a:tr h="403928">
                <a:tc gridSpan="2"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599473"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nghiệm + TN tìm hiểu thêm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SGK Tr57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13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 tượng TN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Thấy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dầu ăn lơ lửng trong nước sau đó nổi lên trên mặt. Nếu nhỏ thêm giọt nước rửa bát thì thấy dầu ăn dần mất đi.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46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luận về huyền phù và nhũ tương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Huyền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phù là hiện tượng các chất rắn lơ lửng trong chất lỏng.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-Nhũ tương là hiện tượng các chất lỏng lơ lửng trong chất lỏng khác.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13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ví dụ về huyền phù và nhũ tương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Huyền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phù: nước cam, nước sắn dây, sữa can xi...</a:t>
                      </a:r>
                    </a:p>
                    <a:p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Nhũ tương : thuốc, mĩ phẩm, nước sốt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32099"/>
            <a:ext cx="2971800" cy="253030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31625"/>
            <a:ext cx="6553200" cy="25908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098" name="Picture 2" descr="Bột sắn dây giúp thanh nhiệt, giải độc tố rượu, bia - Khai Tâm Gro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32099"/>
            <a:ext cx="2895600" cy="25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Nam Nữ Nhân Vật Phiên Bản Hoạt Hình Q Máy Tính, Hình, Suy Nghĩ Va  Chạm, Khăn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453" y="1865433"/>
            <a:ext cx="4343400" cy="43434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4259" y="1195598"/>
            <a:ext cx="512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CỦA NHÓM CHUYÊN GIA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85459" y="1905000"/>
            <a:ext cx="1828800" cy="2057400"/>
          </a:xfrm>
          <a:prstGeom prst="wedgeRoundRectCallout">
            <a:avLst>
              <a:gd name="adj1" fmla="val 169242"/>
              <a:gd name="adj2" fmla="val -127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mời các bạn đưa ra câu hỏi!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6963476" y="1905000"/>
            <a:ext cx="1938059" cy="1752600"/>
          </a:xfrm>
          <a:prstGeom prst="wedgeRectCallout">
            <a:avLst>
              <a:gd name="adj1" fmla="val -136029"/>
              <a:gd name="adj2" fmla="val -11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sẽ giải đáp!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56"/>
          <p:cNvGrpSpPr/>
          <p:nvPr/>
        </p:nvGrpSpPr>
        <p:grpSpPr>
          <a:xfrm flipH="1">
            <a:off x="1881" y="3962399"/>
            <a:ext cx="2360319" cy="2895603"/>
            <a:chOff x="6342320" y="1435901"/>
            <a:chExt cx="5881430" cy="5418925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6806080" y="1435901"/>
              <a:ext cx="5417670" cy="5418925"/>
            </a:xfrm>
            <a:custGeom>
              <a:avLst/>
              <a:gdLst>
                <a:gd name="T0" fmla="*/ 2874 w 2874"/>
                <a:gd name="T1" fmla="*/ 0 h 2875"/>
                <a:gd name="T2" fmla="*/ 0 w 2874"/>
                <a:gd name="T3" fmla="*/ 2875 h 2875"/>
                <a:gd name="T4" fmla="*/ 2874 w 2874"/>
                <a:gd name="T5" fmla="*/ 2875 h 2875"/>
                <a:gd name="T6" fmla="*/ 2874 w 2874"/>
                <a:gd name="T7" fmla="*/ 0 h 2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4" h="2875">
                  <a:moveTo>
                    <a:pt x="2874" y="0"/>
                  </a:moveTo>
                  <a:cubicBezTo>
                    <a:pt x="1287" y="0"/>
                    <a:pt x="0" y="1287"/>
                    <a:pt x="0" y="2875"/>
                  </a:cubicBezTo>
                  <a:cubicBezTo>
                    <a:pt x="2874" y="2875"/>
                    <a:pt x="2874" y="2875"/>
                    <a:pt x="2874" y="2875"/>
                  </a:cubicBezTo>
                  <a:cubicBezTo>
                    <a:pt x="2874" y="0"/>
                    <a:pt x="2874" y="0"/>
                    <a:pt x="2874" y="0"/>
                  </a:cubicBezTo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873875" y="4833938"/>
              <a:ext cx="5349875" cy="2020888"/>
            </a:xfrm>
            <a:custGeom>
              <a:avLst/>
              <a:gdLst>
                <a:gd name="T0" fmla="*/ 2244 w 2244"/>
                <a:gd name="T1" fmla="*/ 848 h 848"/>
                <a:gd name="T2" fmla="*/ 0 w 2244"/>
                <a:gd name="T3" fmla="*/ 848 h 848"/>
                <a:gd name="T4" fmla="*/ 165 w 2244"/>
                <a:gd name="T5" fmla="*/ 0 h 848"/>
                <a:gd name="T6" fmla="*/ 2244 w 2244"/>
                <a:gd name="T7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4" h="848">
                  <a:moveTo>
                    <a:pt x="2244" y="848"/>
                  </a:moveTo>
                  <a:cubicBezTo>
                    <a:pt x="0" y="848"/>
                    <a:pt x="0" y="848"/>
                    <a:pt x="0" y="848"/>
                  </a:cubicBezTo>
                  <a:cubicBezTo>
                    <a:pt x="0" y="548"/>
                    <a:pt x="59" y="262"/>
                    <a:pt x="165" y="0"/>
                  </a:cubicBezTo>
                  <a:cubicBezTo>
                    <a:pt x="618" y="181"/>
                    <a:pt x="2244" y="848"/>
                    <a:pt x="2244" y="8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88900" dist="38100" dir="13500000" algn="br" rotWithShape="0">
                <a:prstClr val="black">
                  <a:alpha val="13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827963" y="3479800"/>
              <a:ext cx="4395787" cy="3375025"/>
            </a:xfrm>
            <a:custGeom>
              <a:avLst/>
              <a:gdLst>
                <a:gd name="T0" fmla="*/ 1844 w 1844"/>
                <a:gd name="T1" fmla="*/ 1416 h 1416"/>
                <a:gd name="T2" fmla="*/ 0 w 1844"/>
                <a:gd name="T3" fmla="*/ 668 h 1416"/>
                <a:gd name="T4" fmla="*/ 446 w 1844"/>
                <a:gd name="T5" fmla="*/ 0 h 1416"/>
                <a:gd name="T6" fmla="*/ 1844 w 1844"/>
                <a:gd name="T7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4" h="1416">
                  <a:moveTo>
                    <a:pt x="1844" y="1416"/>
                  </a:moveTo>
                  <a:cubicBezTo>
                    <a:pt x="1844" y="1416"/>
                    <a:pt x="470" y="875"/>
                    <a:pt x="0" y="668"/>
                  </a:cubicBezTo>
                  <a:cubicBezTo>
                    <a:pt x="103" y="415"/>
                    <a:pt x="256" y="189"/>
                    <a:pt x="446" y="0"/>
                  </a:cubicBezTo>
                  <a:cubicBezTo>
                    <a:pt x="788" y="347"/>
                    <a:pt x="1844" y="1416"/>
                    <a:pt x="1844" y="14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88900" dist="38100" dir="13500000" algn="br" rotWithShape="0">
                <a:prstClr val="black">
                  <a:alpha val="13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9310688" y="3052763"/>
              <a:ext cx="2913062" cy="3802063"/>
            </a:xfrm>
            <a:custGeom>
              <a:avLst/>
              <a:gdLst>
                <a:gd name="T0" fmla="*/ 1222 w 1222"/>
                <a:gd name="T1" fmla="*/ 1595 h 1595"/>
                <a:gd name="T2" fmla="*/ 0 w 1222"/>
                <a:gd name="T3" fmla="*/ 385 h 1595"/>
                <a:gd name="T4" fmla="*/ 578 w 1222"/>
                <a:gd name="T5" fmla="*/ 0 h 1595"/>
                <a:gd name="T6" fmla="*/ 1222 w 1222"/>
                <a:gd name="T7" fmla="*/ 1595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2" h="1595">
                  <a:moveTo>
                    <a:pt x="1222" y="1595"/>
                  </a:moveTo>
                  <a:cubicBezTo>
                    <a:pt x="1222" y="1595"/>
                    <a:pt x="442" y="808"/>
                    <a:pt x="0" y="385"/>
                  </a:cubicBezTo>
                  <a:cubicBezTo>
                    <a:pt x="163" y="220"/>
                    <a:pt x="360" y="88"/>
                    <a:pt x="578" y="0"/>
                  </a:cubicBezTo>
                  <a:cubicBezTo>
                    <a:pt x="688" y="292"/>
                    <a:pt x="1222" y="1595"/>
                    <a:pt x="1222" y="15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88900" dist="38100" dir="13500000" algn="br" rotWithShape="0">
                <a:prstClr val="black">
                  <a:alpha val="13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0901362" y="3376652"/>
              <a:ext cx="1292225" cy="3462338"/>
            </a:xfrm>
            <a:custGeom>
              <a:avLst/>
              <a:gdLst>
                <a:gd name="T0" fmla="*/ 542 w 542"/>
                <a:gd name="T1" fmla="*/ 0 h 1453"/>
                <a:gd name="T2" fmla="*/ 542 w 542"/>
                <a:gd name="T3" fmla="*/ 1453 h 1453"/>
                <a:gd name="T4" fmla="*/ 0 w 542"/>
                <a:gd name="T5" fmla="*/ 105 h 1453"/>
                <a:gd name="T6" fmla="*/ 542 w 542"/>
                <a:gd name="T7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2" h="1453">
                  <a:moveTo>
                    <a:pt x="542" y="0"/>
                  </a:moveTo>
                  <a:cubicBezTo>
                    <a:pt x="542" y="1453"/>
                    <a:pt x="542" y="1453"/>
                    <a:pt x="542" y="1453"/>
                  </a:cubicBezTo>
                  <a:cubicBezTo>
                    <a:pt x="542" y="1453"/>
                    <a:pt x="320" y="888"/>
                    <a:pt x="0" y="105"/>
                  </a:cubicBezTo>
                  <a:cubicBezTo>
                    <a:pt x="168" y="38"/>
                    <a:pt x="351" y="0"/>
                    <a:pt x="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6342320" y="4425078"/>
              <a:ext cx="5881430" cy="2429746"/>
            </a:xfrm>
            <a:custGeom>
              <a:avLst/>
              <a:gdLst>
                <a:gd name="T0" fmla="*/ 17 w 2669"/>
                <a:gd name="T1" fmla="*/ 0 h 1110"/>
                <a:gd name="T2" fmla="*/ 2669 w 2669"/>
                <a:gd name="T3" fmla="*/ 1099 h 1110"/>
                <a:gd name="T4" fmla="*/ 2669 w 2669"/>
                <a:gd name="T5" fmla="*/ 1110 h 1110"/>
                <a:gd name="T6" fmla="*/ 2583 w 2669"/>
                <a:gd name="T7" fmla="*/ 1110 h 1110"/>
                <a:gd name="T8" fmla="*/ 0 w 2669"/>
                <a:gd name="T9" fmla="*/ 40 h 1110"/>
                <a:gd name="T10" fmla="*/ 17 w 2669"/>
                <a:gd name="T11" fmla="*/ 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9" h="1110">
                  <a:moveTo>
                    <a:pt x="17" y="0"/>
                  </a:moveTo>
                  <a:cubicBezTo>
                    <a:pt x="2669" y="1099"/>
                    <a:pt x="2669" y="1099"/>
                    <a:pt x="2669" y="1099"/>
                  </a:cubicBezTo>
                  <a:cubicBezTo>
                    <a:pt x="2669" y="1110"/>
                    <a:pt x="2669" y="1110"/>
                    <a:pt x="2669" y="1110"/>
                  </a:cubicBezTo>
                  <a:cubicBezTo>
                    <a:pt x="2583" y="1110"/>
                    <a:pt x="2583" y="1110"/>
                    <a:pt x="2583" y="111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6" y="27"/>
                    <a:pt x="11" y="13"/>
                    <a:pt x="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21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7679180" y="2340220"/>
              <a:ext cx="4544570" cy="4514606"/>
            </a:xfrm>
            <a:custGeom>
              <a:avLst/>
              <a:gdLst>
                <a:gd name="T0" fmla="*/ 30 w 2047"/>
                <a:gd name="T1" fmla="*/ 0 h 2048"/>
                <a:gd name="T2" fmla="*/ 2047 w 2047"/>
                <a:gd name="T3" fmla="*/ 2017 h 2048"/>
                <a:gd name="T4" fmla="*/ 2047 w 2047"/>
                <a:gd name="T5" fmla="*/ 2048 h 2048"/>
                <a:gd name="T6" fmla="*/ 2017 w 2047"/>
                <a:gd name="T7" fmla="*/ 2048 h 2048"/>
                <a:gd name="T8" fmla="*/ 0 w 2047"/>
                <a:gd name="T9" fmla="*/ 31 h 2048"/>
                <a:gd name="T10" fmla="*/ 30 w 2047"/>
                <a:gd name="T11" fmla="*/ 0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7" h="2048">
                  <a:moveTo>
                    <a:pt x="30" y="0"/>
                  </a:moveTo>
                  <a:cubicBezTo>
                    <a:pt x="2047" y="2017"/>
                    <a:pt x="2047" y="2017"/>
                    <a:pt x="2047" y="2017"/>
                  </a:cubicBezTo>
                  <a:cubicBezTo>
                    <a:pt x="2047" y="2048"/>
                    <a:pt x="2047" y="2048"/>
                    <a:pt x="2047" y="2048"/>
                  </a:cubicBezTo>
                  <a:cubicBezTo>
                    <a:pt x="2017" y="2048"/>
                    <a:pt x="2017" y="2048"/>
                    <a:pt x="2017" y="204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0" y="20"/>
                    <a:pt x="20" y="10"/>
                    <a:pt x="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21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0032054" y="1698725"/>
              <a:ext cx="2191696" cy="5156101"/>
            </a:xfrm>
            <a:custGeom>
              <a:avLst/>
              <a:gdLst>
                <a:gd name="T0" fmla="*/ 40 w 1109"/>
                <a:gd name="T1" fmla="*/ 0 h 2669"/>
                <a:gd name="T2" fmla="*/ 1109 w 1109"/>
                <a:gd name="T3" fmla="*/ 2582 h 2669"/>
                <a:gd name="T4" fmla="*/ 1109 w 1109"/>
                <a:gd name="T5" fmla="*/ 2669 h 2669"/>
                <a:gd name="T6" fmla="*/ 1098 w 1109"/>
                <a:gd name="T7" fmla="*/ 2669 h 2669"/>
                <a:gd name="T8" fmla="*/ 0 w 1109"/>
                <a:gd name="T9" fmla="*/ 17 h 2669"/>
                <a:gd name="T10" fmla="*/ 40 w 1109"/>
                <a:gd name="T11" fmla="*/ 0 h 2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9" h="2669">
                  <a:moveTo>
                    <a:pt x="40" y="0"/>
                  </a:moveTo>
                  <a:cubicBezTo>
                    <a:pt x="1109" y="2582"/>
                    <a:pt x="1109" y="2582"/>
                    <a:pt x="1109" y="2582"/>
                  </a:cubicBezTo>
                  <a:cubicBezTo>
                    <a:pt x="1109" y="2669"/>
                    <a:pt x="1109" y="2669"/>
                    <a:pt x="1109" y="2669"/>
                  </a:cubicBezTo>
                  <a:cubicBezTo>
                    <a:pt x="1098" y="2669"/>
                    <a:pt x="1098" y="2669"/>
                    <a:pt x="1098" y="266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3" y="11"/>
                    <a:pt x="26" y="5"/>
                    <a:pt x="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52400" dist="38100" dir="5400000" algn="t" rotWithShape="0">
                <a:prstClr val="black">
                  <a:alpha val="21000"/>
                </a:prstClr>
              </a:outerShdw>
            </a:effectLst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pic>
        <p:nvPicPr>
          <p:cNvPr id="3074" name="Picture 2" descr="Rèn luyện kỹ năng đặt câu hỏi như thế nào cho hiệu quả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29" y="5517178"/>
            <a:ext cx="2131780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èn luyện kỹ năng đặt câu hỏi như thế nào cho hiệu quả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15" y="4160188"/>
            <a:ext cx="2131780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" y="837513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2356" y="873505"/>
            <a:ext cx="6370234" cy="514667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93719" y="1897838"/>
            <a:ext cx="5891635" cy="761599"/>
          </a:xfrm>
          <a:prstGeom prst="rect">
            <a:avLst/>
          </a:prstGeom>
        </p:spPr>
        <p:txBody>
          <a:bodyPr wrap="none" lIns="68559" tIns="34280" rIns="68559" bIns="34280">
            <a:spAutoFit/>
          </a:bodyPr>
          <a:lstStyle/>
          <a:p>
            <a:pPr algn="r" defTabSz="914103"/>
            <a:r>
              <a:rPr lang="en-US" altLang="zh-CN" sz="4499" b="1" spc="450" dirty="0">
                <a:solidFill>
                  <a:srgbClr val="FF0000"/>
                </a:solidFill>
                <a:latin typeface=".VnCooperH" panose="020B7200000000000000" pitchFamily="34" charset="0"/>
                <a:ea typeface="微软雅黑" pitchFamily="34" charset="-122"/>
              </a:rPr>
              <a:t>AI </a:t>
            </a:r>
            <a:r>
              <a:rPr lang="en-US" altLang="zh-CN" sz="4499" b="1" spc="450" dirty="0" err="1">
                <a:solidFill>
                  <a:srgbClr val="FF0000"/>
                </a:solidFill>
                <a:latin typeface=".VnCooperH" panose="020B7200000000000000" pitchFamily="34" charset="0"/>
                <a:ea typeface="微软雅黑" pitchFamily="34" charset="-122"/>
              </a:rPr>
              <a:t>NHANH</a:t>
            </a:r>
            <a:r>
              <a:rPr lang="en-US" altLang="zh-CN" sz="4499" b="1" spc="450" dirty="0">
                <a:solidFill>
                  <a:srgbClr val="FF0000"/>
                </a:solidFill>
                <a:latin typeface=".VnCooperH" panose="020B7200000000000000" pitchFamily="34" charset="0"/>
                <a:ea typeface="微软雅黑" pitchFamily="34" charset="-122"/>
              </a:rPr>
              <a:t> </a:t>
            </a:r>
            <a:r>
              <a:rPr lang="en-US" altLang="zh-CN" sz="4499" b="1" spc="450" dirty="0" err="1" smtClean="0">
                <a:solidFill>
                  <a:srgbClr val="FF0000"/>
                </a:solidFill>
                <a:latin typeface=".VnCooperH" panose="020B7200000000000000" pitchFamily="34" charset="0"/>
                <a:ea typeface="微软雅黑" pitchFamily="34" charset="-122"/>
              </a:rPr>
              <a:t>H¥N</a:t>
            </a:r>
            <a:endParaRPr lang="zh-CN" altLang="en-US" sz="4499" b="1" spc="450" dirty="0">
              <a:solidFill>
                <a:srgbClr val="FF0000"/>
              </a:solidFill>
              <a:latin typeface=".VnCooperH" panose="020B7200000000000000" pitchFamily="34" charset="0"/>
              <a:ea typeface="方正清刻本悦宋简体" panose="02000000000000000000" pitchFamily="2" charset="-122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="" xmlns:a16="http://schemas.microsoft.com/office/drawing/2014/main" id="{947B32C3-582A-4E0B-B058-66F5C6AFEB23}"/>
              </a:ext>
            </a:extLst>
          </p:cNvPr>
          <p:cNvSpPr/>
          <p:nvPr/>
        </p:nvSpPr>
        <p:spPr>
          <a:xfrm>
            <a:off x="1148696" y="1117926"/>
            <a:ext cx="4035358" cy="761599"/>
          </a:xfrm>
          <a:prstGeom prst="rect">
            <a:avLst/>
          </a:prstGeom>
        </p:spPr>
        <p:txBody>
          <a:bodyPr wrap="none" lIns="68559" tIns="34280" rIns="68559" bIns="34280">
            <a:spAutoFit/>
          </a:bodyPr>
          <a:lstStyle/>
          <a:p>
            <a:pPr algn="r" defTabSz="914103"/>
            <a:r>
              <a:rPr lang="en-US" altLang="zh-CN" sz="4499" b="1" spc="300" dirty="0">
                <a:solidFill>
                  <a:srgbClr val="2697D1"/>
                </a:solidFill>
                <a:latin typeface="+mj-lt"/>
                <a:ea typeface="微软雅黑" pitchFamily="34" charset="-122"/>
              </a:rPr>
              <a:t>KHỞI</a:t>
            </a:r>
            <a:r>
              <a:rPr lang="en-US" altLang="zh-CN" sz="4499" b="1" spc="450" dirty="0">
                <a:solidFill>
                  <a:srgbClr val="2697D1"/>
                </a:solidFill>
                <a:latin typeface="+mj-lt"/>
                <a:ea typeface="微软雅黑" pitchFamily="34" charset="-122"/>
              </a:rPr>
              <a:t> ĐỘNG</a:t>
            </a:r>
            <a:endParaRPr lang="zh-CN" altLang="en-US" sz="4499" b="1" spc="450" dirty="0">
              <a:solidFill>
                <a:srgbClr val="FF0003"/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827ADCA-D2A8-4BFE-8769-252AD9104DFD}"/>
              </a:ext>
            </a:extLst>
          </p:cNvPr>
          <p:cNvSpPr txBox="1"/>
          <p:nvPr/>
        </p:nvSpPr>
        <p:spPr>
          <a:xfrm>
            <a:off x="1858518" y="2659324"/>
            <a:ext cx="55549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</a:t>
            </a: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vi-VN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thảo luận nhanh </a:t>
            </a: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 </a:t>
            </a: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đại diện </a:t>
            </a: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nhanh kết quả vào phiếu liệt </a:t>
            </a: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 tên những hình ảnh vừa quan </a:t>
            </a: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vi-VN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yêu cầu</a:t>
            </a: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</a:t>
            </a:r>
            <a:r>
              <a:rPr lang="it-IT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đội chấm chéo nhau</a:t>
            </a:r>
          </a:p>
          <a:p>
            <a:pPr marL="214313" indent="-214313">
              <a:buFontTx/>
              <a:buChar char="-"/>
            </a:pP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</a:t>
            </a:r>
            <a:r>
              <a:rPr lang="it-IT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 chơi của mỗi đội là 3 phút, đội nào nhanh và đúng nhất thì sẽ giành chiến </a:t>
            </a:r>
            <a:r>
              <a:rPr lang="it-IT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thắng.</a:t>
            </a:r>
            <a:endParaRPr lang="en-US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4FC33777-BEA9-4181-89DB-3013A2145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01" y="2623331"/>
            <a:ext cx="1289781" cy="7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0" descr="questionbig_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36" y="5410200"/>
            <a:ext cx="97032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2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90576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Dung dịch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Khoa học 5 Bài 20: hỗn hợp và dung dịch | Giải Khoa học lớp 5 VNEN hay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" y="1792382"/>
            <a:ext cx="7426769" cy="3200401"/>
          </a:xfrm>
          <a:prstGeom prst="rect">
            <a:avLst/>
          </a:prstGeom>
          <a:noFill/>
          <a:ln w="28575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1700" y="1256782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 về dung dịch: nước đường, nước muối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738" y="5238635"/>
            <a:ext cx="7426769" cy="132343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dịch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hỗn hợp đồng nhất của hai hay nhiều chất hòa tan vào nhau.</a:t>
            </a:r>
          </a:p>
          <a:p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 chiếm phần nhiều hơn thường gọi là dung môi, còn lại là chất tan.</a:t>
            </a:r>
          </a:p>
          <a:p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 trên: dung dịch (nước muối), dung môi (nước), chất tan (muối)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0" descr="que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872" y="3048000"/>
            <a:ext cx="97032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ô giáo chụp ảnh học sinh mắc lỗi rồi gửi nhóm phụ huynh vi phạm gì khô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229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762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chiếu video của nhóm HS đã nộp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790576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Chất rắn hòa tan và chất rắn không hòa tan</a:t>
            </a:r>
          </a:p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nước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89288"/>
              </p:ext>
            </p:extLst>
          </p:nvPr>
        </p:nvGraphicFramePr>
        <p:xfrm>
          <a:off x="1066800" y="1754579"/>
          <a:ext cx="6705600" cy="4906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2667000"/>
              </a:tblGrid>
              <a:tr h="382683">
                <a:tc gridSpan="2"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521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nghiệm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1426">
                <a:tc>
                  <a:txBody>
                    <a:bodyPr/>
                    <a:lstStyle/>
                    <a:p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Trong số các thí nghiệm, chất nào tan và chất nào không tan trong nước?</a:t>
                      </a:r>
                      <a:endParaRPr lang="vi-VN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2065">
                <a:tc>
                  <a:txBody>
                    <a:bodyPr/>
                    <a:lstStyle/>
                    <a:p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Lấy ví dụ trong thực tế cho thấy chất rắn tan và không tan trong nước?</a:t>
                      </a: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14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Làm thế nào để quá trình hòa tan chất rắn trong nước xảy ra nhanh hơn?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142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Rút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kết luận gì?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0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134198"/>
              </p:ext>
            </p:extLst>
          </p:nvPr>
        </p:nvGraphicFramePr>
        <p:xfrm>
          <a:off x="228600" y="914400"/>
          <a:ext cx="86106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/>
                <a:gridCol w="4305300"/>
              </a:tblGrid>
              <a:tr h="371060">
                <a:tc gridSpan="2"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5506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nghiệm</a:t>
                      </a:r>
                      <a:endParaRPr lang="vi-VN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SGK Tr59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5667">
                <a:tc>
                  <a:txBody>
                    <a:bodyPr/>
                    <a:lstStyle/>
                    <a:p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1.Trong số các thí nghiệm, chất nào tan và chất nào không tan trong nước?</a:t>
                      </a:r>
                      <a:endParaRPr lang="vi-VN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vôi không tan</a:t>
                      </a:r>
                    </a:p>
                    <a:p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 ăn, đường tan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537">
                <a:tc>
                  <a:txBody>
                    <a:bodyPr/>
                    <a:lstStyle/>
                    <a:p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Lấy ví dụ trong thực tế cho thấy chất rắn tan và không tan trong nước?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Tan: đường,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muối ăn, viên C sủi...</a:t>
                      </a:r>
                    </a:p>
                    <a:p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tan: cát, bột gạo... 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256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Làm thế nào để quá trình hòa tan chất rắn trong nước xảy ra nhanh hơn?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Khuấy, nghiền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nhỏ chất rắn, đun nóng..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271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luận: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số chất rắn tan được, một số không tan được trong nước.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Dung dịch có thể hòa tan thêm chất tan là dung dịch chưa bão hòa.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Dung dịch không thể hòa tan thêm chất tan là dung dịch bão hòa.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Yếu tố nhiệt độ, tỉ lệ chất rắn và nước ảnh hưởng đến lượng chất rắn được hòa tan.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4800"/>
            <a:ext cx="6151301" cy="60198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20" descr="que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6" y="4724400"/>
            <a:ext cx="130621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81605" y="762000"/>
            <a:ext cx="2432995" cy="2819400"/>
          </a:xfrm>
          <a:prstGeom prst="cloudCallout">
            <a:avLst>
              <a:gd name="adj1" fmla="val 52430"/>
              <a:gd name="adj2" fmla="val 11946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về nhà tìm hiểu và thực hiện</a:t>
            </a:r>
            <a:endParaRPr lang="vi-VN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51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1" y="914398"/>
            <a:ext cx="2971802" cy="2971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63" y="1000125"/>
            <a:ext cx="1249251" cy="1264998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44" y="4037901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1070" y="4758195"/>
            <a:ext cx="8789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8000"/>
                </a:solidFill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8275" y="47262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00074" y="4127897"/>
            <a:ext cx="3057525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A. </a:t>
            </a:r>
            <a:r>
              <a:rPr lang="en-US" sz="2700" dirty="0" err="1">
                <a:solidFill>
                  <a:srgbClr val="008000"/>
                </a:solidFill>
              </a:rPr>
              <a:t>nước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đường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12521" y="4127896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B. </a:t>
            </a:r>
            <a:r>
              <a:rPr lang="en-US" sz="2700" dirty="0" err="1">
                <a:solidFill>
                  <a:srgbClr val="008000"/>
                </a:solidFill>
              </a:rPr>
              <a:t>n</a:t>
            </a:r>
            <a:r>
              <a:rPr lang="en-US" sz="2700" dirty="0" err="1" smtClean="0">
                <a:solidFill>
                  <a:srgbClr val="008000"/>
                </a:solidFill>
              </a:rPr>
              <a:t>ước</a:t>
            </a:r>
            <a:r>
              <a:rPr lang="vi-VN" sz="2700" dirty="0" smtClean="0">
                <a:solidFill>
                  <a:srgbClr val="008000"/>
                </a:solidFill>
              </a:rPr>
              <a:t> 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0075" y="5040024"/>
            <a:ext cx="3057524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C. </a:t>
            </a:r>
            <a:r>
              <a:rPr lang="en-US" sz="2700" dirty="0" err="1" smtClean="0">
                <a:solidFill>
                  <a:srgbClr val="008000"/>
                </a:solidFill>
              </a:rPr>
              <a:t>không</a:t>
            </a:r>
            <a:r>
              <a:rPr lang="en-US" sz="2700" dirty="0" smtClean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xác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đinh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917473" y="5007060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D. </a:t>
            </a:r>
            <a:r>
              <a:rPr lang="en-US" sz="2700" dirty="0" err="1" smtClean="0">
                <a:solidFill>
                  <a:srgbClr val="008000"/>
                </a:solidFill>
              </a:rPr>
              <a:t>đường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28713" y="2233069"/>
            <a:ext cx="456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solidFill>
                  <a:srgbClr val="008000"/>
                </a:solidFill>
              </a:rPr>
              <a:t>Đâu </a:t>
            </a:r>
            <a:r>
              <a:rPr lang="vi-VN" sz="3000" dirty="0">
                <a:solidFill>
                  <a:srgbClr val="008000"/>
                </a:solidFill>
              </a:rPr>
              <a:t>là dung </a:t>
            </a:r>
            <a:r>
              <a:rPr lang="vi-VN" sz="3000" dirty="0" smtClean="0">
                <a:solidFill>
                  <a:srgbClr val="008000"/>
                </a:solidFill>
              </a:rPr>
              <a:t>môi trong  nước </a:t>
            </a:r>
            <a:r>
              <a:rPr lang="vi-VN" sz="3000" dirty="0">
                <a:solidFill>
                  <a:srgbClr val="008000"/>
                </a:solidFill>
              </a:rPr>
              <a:t>đường</a:t>
            </a:r>
            <a:r>
              <a:rPr lang="vi-VN" sz="3000" dirty="0" smtClean="0">
                <a:solidFill>
                  <a:srgbClr val="008000"/>
                </a:solidFill>
              </a:rPr>
              <a:t>?</a:t>
            </a:r>
            <a:endParaRPr lang="en-US" sz="3000" dirty="0">
              <a:solidFill>
                <a:srgbClr val="008000"/>
              </a:solidFill>
            </a:endParaRP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54 L -0.00052 0.5150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61" grpId="0" animBg="1"/>
      <p:bldP spid="6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05" y="153982"/>
            <a:ext cx="137372" cy="149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2" y="4671333"/>
            <a:ext cx="1086530" cy="108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05" y="1362942"/>
            <a:ext cx="651371" cy="65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94" y="4473688"/>
            <a:ext cx="1373687" cy="137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81" y="4473688"/>
            <a:ext cx="1373687" cy="1373687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14700" y="5031944"/>
            <a:ext cx="310646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D. </a:t>
            </a:r>
            <a:r>
              <a:rPr lang="en-US" sz="2700" dirty="0" err="1">
                <a:solidFill>
                  <a:srgbClr val="008000"/>
                </a:solidFill>
              </a:rPr>
              <a:t>nước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sốt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1000" y="5025118"/>
            <a:ext cx="2805112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C. </a:t>
            </a:r>
            <a:r>
              <a:rPr lang="en-US" sz="2700" dirty="0" err="1">
                <a:solidFill>
                  <a:srgbClr val="008000"/>
                </a:solidFill>
              </a:rPr>
              <a:t>Sữa</a:t>
            </a:r>
            <a:r>
              <a:rPr lang="en-US" sz="2700" dirty="0">
                <a:solidFill>
                  <a:srgbClr val="008000"/>
                </a:solidFill>
              </a:rPr>
              <a:t> Milo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81000" y="4118750"/>
            <a:ext cx="2805112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A. </a:t>
            </a:r>
            <a:r>
              <a:rPr lang="en-US" sz="2700" dirty="0" err="1">
                <a:solidFill>
                  <a:srgbClr val="008000"/>
                </a:solidFill>
              </a:rPr>
              <a:t>nước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đường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14699" y="4139912"/>
            <a:ext cx="3106465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B. </a:t>
            </a:r>
            <a:r>
              <a:rPr lang="en-US" sz="2700" dirty="0" err="1">
                <a:solidFill>
                  <a:srgbClr val="008000"/>
                </a:solidFill>
              </a:rPr>
              <a:t>nước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chấm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ớt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8713" y="2233069"/>
            <a:ext cx="456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8000"/>
                </a:solidFill>
              </a:rPr>
              <a:t>Đáp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án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nào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là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huyền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phù</a:t>
            </a:r>
            <a:r>
              <a:rPr lang="en-US" sz="3000" dirty="0">
                <a:solidFill>
                  <a:srgbClr val="008000"/>
                </a:solidFill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8773 L 0.00226 0.5210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5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4" y="3245342"/>
            <a:ext cx="9258300" cy="35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519054" y="5001546"/>
            <a:ext cx="3046394" cy="930916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</a:rPr>
              <a:t>D.hỗn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hợp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không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xác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định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1000" y="4109356"/>
            <a:ext cx="3074466" cy="834032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A. </a:t>
            </a:r>
            <a:r>
              <a:rPr lang="en-US" sz="2400" dirty="0" err="1" smtClean="0">
                <a:solidFill>
                  <a:srgbClr val="008000"/>
                </a:solidFill>
              </a:rPr>
              <a:t>hỗn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hợp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đồng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nhất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000" y="4994616"/>
            <a:ext cx="3074466" cy="90654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C. </a:t>
            </a:r>
            <a:r>
              <a:rPr lang="en-US" sz="2400" dirty="0" err="1" smtClean="0">
                <a:solidFill>
                  <a:srgbClr val="008000"/>
                </a:solidFill>
              </a:rPr>
              <a:t>hỗn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hợp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39801" y="4109357"/>
            <a:ext cx="2960421" cy="80486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B. </a:t>
            </a:r>
            <a:r>
              <a:rPr lang="en-US" sz="2400" dirty="0" err="1" smtClean="0">
                <a:solidFill>
                  <a:srgbClr val="008000"/>
                </a:solidFill>
              </a:rPr>
              <a:t>chất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tinh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khiêt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đồng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err="1">
                <a:solidFill>
                  <a:srgbClr val="008000"/>
                </a:solidFill>
              </a:rPr>
              <a:t>nhất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713" y="2233069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</a:rPr>
              <a:t>Dung </a:t>
            </a:r>
            <a:r>
              <a:rPr lang="en-US" sz="3000" dirty="0" err="1">
                <a:solidFill>
                  <a:srgbClr val="008000"/>
                </a:solidFill>
              </a:rPr>
              <a:t>dịch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là</a:t>
            </a:r>
            <a:r>
              <a:rPr lang="en-US" sz="3000" dirty="0">
                <a:solidFill>
                  <a:srgbClr val="008000"/>
                </a:solidFill>
              </a:rPr>
              <a:t>…</a:t>
            </a: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00156 0.5150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ạn có thể sử dụng nước chanh để điều trị trào ngược axit không?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083140" cy="22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970" y="259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chanh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ông dụng và hướng dẫn dùng mật ong đúng cách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28600"/>
            <a:ext cx="3886200" cy="22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6400" y="259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ật ong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nước cất pha tiêm - Công Ty TNHH TM Thiết Bị Y Tế Hoàng Ph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17218"/>
            <a:ext cx="3930740" cy="30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8170" y="629776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cất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Bột sắn dây có tác dụng gì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85" y="3117218"/>
            <a:ext cx="3878316" cy="30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0" y="624089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bột sắn dây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0075" y="4127897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A. </a:t>
            </a:r>
            <a:r>
              <a:rPr lang="en-US" sz="2700" dirty="0" err="1">
                <a:solidFill>
                  <a:srgbClr val="008000"/>
                </a:solidFill>
              </a:rPr>
              <a:t>Muối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ăn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14700" y="4139804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B. </a:t>
            </a:r>
            <a:r>
              <a:rPr lang="en-US" sz="2700" dirty="0" err="1">
                <a:solidFill>
                  <a:srgbClr val="008000"/>
                </a:solidFill>
              </a:rPr>
              <a:t>Muối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vừng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0075" y="5046231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C. </a:t>
            </a:r>
            <a:r>
              <a:rPr lang="en-US" sz="2700" dirty="0" err="1">
                <a:solidFill>
                  <a:srgbClr val="008000"/>
                </a:solidFill>
              </a:rPr>
              <a:t>Đường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52800" y="5046231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8000"/>
                </a:solidFill>
              </a:rPr>
              <a:t>D.Nước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8713" y="2233069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8000"/>
                </a:solidFill>
              </a:rPr>
              <a:t>Đâu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chỉ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hỗn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hợp</a:t>
            </a:r>
            <a:r>
              <a:rPr lang="en-US" sz="3000" dirty="0">
                <a:solidFill>
                  <a:srgbClr val="008000"/>
                </a:solidFill>
              </a:rPr>
              <a:t>?</a:t>
            </a: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00052 0.5150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54" grpId="0" animBg="1"/>
      <p:bldP spid="5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00074" y="4127897"/>
            <a:ext cx="3148737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A. </a:t>
            </a:r>
            <a:r>
              <a:rPr lang="en-US" sz="2700" dirty="0" err="1">
                <a:solidFill>
                  <a:srgbClr val="008000"/>
                </a:solidFill>
              </a:rPr>
              <a:t>Nước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đường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68050" y="4974518"/>
            <a:ext cx="2475183" cy="91286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D. </a:t>
            </a:r>
            <a:r>
              <a:rPr lang="en-US" sz="2700" dirty="0" err="1" smtClean="0">
                <a:solidFill>
                  <a:srgbClr val="008000"/>
                </a:solidFill>
              </a:rPr>
              <a:t>Đường</a:t>
            </a:r>
            <a:r>
              <a:rPr lang="en-US" sz="2700" dirty="0" smtClean="0">
                <a:solidFill>
                  <a:srgbClr val="008000"/>
                </a:solidFill>
              </a:rPr>
              <a:t>             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0075" y="5017656"/>
            <a:ext cx="3148736" cy="90654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C. </a:t>
            </a:r>
            <a:r>
              <a:rPr lang="en-US" sz="2700" dirty="0" err="1">
                <a:solidFill>
                  <a:srgbClr val="008000"/>
                </a:solidFill>
              </a:rPr>
              <a:t>Không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xác</a:t>
            </a:r>
            <a:r>
              <a:rPr lang="en-US" sz="2700" dirty="0">
                <a:solidFill>
                  <a:srgbClr val="008000"/>
                </a:solidFill>
              </a:rPr>
              <a:t> </a:t>
            </a:r>
            <a:r>
              <a:rPr lang="en-US" sz="2700" dirty="0" err="1">
                <a:solidFill>
                  <a:srgbClr val="008000"/>
                </a:solidFill>
              </a:rPr>
              <a:t>định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8051" y="4097049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B. </a:t>
            </a:r>
            <a:r>
              <a:rPr lang="en-US" sz="2700" dirty="0" err="1" smtClean="0">
                <a:solidFill>
                  <a:srgbClr val="008000"/>
                </a:solidFill>
              </a:rPr>
              <a:t>Nước</a:t>
            </a:r>
            <a:r>
              <a:rPr lang="en-US" sz="2700" dirty="0" smtClean="0">
                <a:solidFill>
                  <a:srgbClr val="008000"/>
                </a:solidFill>
              </a:rPr>
              <a:t>      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713" y="2233070"/>
            <a:ext cx="456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8000"/>
                </a:solidFill>
              </a:rPr>
              <a:t>Chỉ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ra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chất</a:t>
            </a:r>
            <a:r>
              <a:rPr lang="en-US" sz="3000" dirty="0">
                <a:solidFill>
                  <a:srgbClr val="008000"/>
                </a:solidFill>
              </a:rPr>
              <a:t> tan </a:t>
            </a:r>
            <a:r>
              <a:rPr lang="en-US" sz="3000" dirty="0" err="1">
                <a:solidFill>
                  <a:srgbClr val="008000"/>
                </a:solidFill>
              </a:rPr>
              <a:t>trong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nước</a:t>
            </a:r>
            <a:r>
              <a:rPr lang="en-US" sz="3000" dirty="0">
                <a:solidFill>
                  <a:srgbClr val="008000"/>
                </a:solidFill>
              </a:rPr>
              <a:t> </a:t>
            </a:r>
            <a:r>
              <a:rPr lang="en-US" sz="3000" dirty="0" err="1">
                <a:solidFill>
                  <a:srgbClr val="008000"/>
                </a:solidFill>
              </a:rPr>
              <a:t>đường</a:t>
            </a:r>
            <a:r>
              <a:rPr lang="en-US" sz="3000" dirty="0">
                <a:solidFill>
                  <a:srgbClr val="008000"/>
                </a:solidFill>
              </a:rPr>
              <a:t>?</a:t>
            </a: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00052 0.5150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610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ì sao trên bao bì của một số thức uống như sữa cacao, sữa socola thường có  dòng chữ &amp;quot;Lắc đều trước khi uống&amp;quot;? câu hỏi 1885336 - hoidap247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62581"/>
            <a:ext cx="8077200" cy="287119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0 câu hỏi, đố về Kiều - HỘI KIỀU HỌ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33774"/>
            <a:ext cx="5257800" cy="30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5"/>
          <p:cNvSpPr txBox="1">
            <a:spLocks noChangeArrowheads="1"/>
          </p:cNvSpPr>
          <p:nvPr/>
        </p:nvSpPr>
        <p:spPr bwMode="auto">
          <a:xfrm>
            <a:off x="1828800" y="762000"/>
            <a:ext cx="5715000" cy="588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1" name="Picture 6" descr="POINSET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9906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846219" y="611981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 descr="POINSET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9906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465219" y="230981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Rectangle 8"/>
          <p:cNvSpPr>
            <a:spLocks noChangeArrowheads="1"/>
          </p:cNvSpPr>
          <p:nvPr/>
        </p:nvSpPr>
        <p:spPr bwMode="auto">
          <a:xfrm>
            <a:off x="1524000" y="1747838"/>
            <a:ext cx="6858000" cy="192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479" tIns="41239" rIns="82479" bIns="412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tìm hiểu trước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tách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ra khỏi hỗn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hợp.</a:t>
            </a:r>
          </a:p>
          <a:p>
            <a:pPr marL="342900" indent="-342900" eaLnBrk="1" hangingPunct="1">
              <a:buFontTx/>
              <a:buChar char="-"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 chủ đề 5 và 6.</a:t>
            </a:r>
            <a:endParaRPr lang="vi-V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thí nghiệm tách muối ăn ra khỏi nước muối bằng dụng cụ ở nhà. Quay lại nộp cho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ình ảnh Cậu Bé Ngồi Học Bài, Cậu Bé Clipart, Con Trai, đọc Hiểu Vector và  PNG với nền trong suốt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02" y="4052746"/>
            <a:ext cx="2240419" cy="22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占位符 8" descr="ddca2992bfdf4f1e-b859d6adb162ed8c-8f3c896fb58dea07207d144a7878ffd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9167" y="4015960"/>
            <a:ext cx="3886481" cy="2675194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>
            <a:solidFill>
              <a:schemeClr val="accent4"/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537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 rot="568546">
            <a:off x="1674813" y="2842329"/>
            <a:ext cx="586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7200" b="1" dirty="0" smtClean="0">
                <a:solidFill>
                  <a:srgbClr val="FF0000"/>
                </a:solidFill>
                <a:latin typeface=".VnPark" pitchFamily="34" charset="0"/>
                <a:cs typeface="Arial" panose="020B0604020202020204" pitchFamily="34" charset="0"/>
              </a:rPr>
              <a:t>Thank you!</a:t>
            </a:r>
            <a:endParaRPr lang="en-US" altLang="vi-VN" sz="7200" b="1" dirty="0">
              <a:solidFill>
                <a:srgbClr val="FF0000"/>
              </a:solidFill>
              <a:latin typeface=".VnPark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Picture 4" descr="1228823feg8tq6pvi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1231920c3jsezi3i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1231920c3jsezi3i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-6096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1228823feg8tq6pvi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62475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970" y="259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ngọt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590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chấm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8170" y="629776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uôi gỗ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624089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hồ Gươm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ôi gỗ múc canh lớn TT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52800"/>
            <a:ext cx="4130511" cy="26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ới thiệu đôi nét về Hồ Hoàn Kiếm (Hồ Gươm) ở Hà Nội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352799"/>
            <a:ext cx="3959225" cy="26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ách làm nước mắm chua ngọt cực ngon bảo quản lâu - Nấu chuẩn Ăn ng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76200"/>
            <a:ext cx="39592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0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2827" y="291973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 bạc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8717" y="129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khí oxygen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633491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 tươi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624089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sốt mayonnaise</a:t>
            </a:r>
          </a:p>
        </p:txBody>
      </p:sp>
      <p:pic>
        <p:nvPicPr>
          <p:cNvPr id="4098" name="Picture 2" descr="Thìa Bạc nguyên chất 99,99% cho bé hoặc đánh cạo gi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205102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n và cho thuê bình oxy y tế Hà Nội,Hà Nam-giao và hướng dẫn tận nơ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6579"/>
            <a:ext cx="2447966" cy="2622821"/>
          </a:xfrm>
          <a:prstGeom prst="rect">
            <a:avLst/>
          </a:prstGeom>
          <a:noFill/>
          <a:ln w="19050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ốt phết bánh m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17" y="2979726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ữa Tươi Tiệt Trùng Nguyên Chất Vinamilk Không đường (1000ml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3" y="3439319"/>
            <a:ext cx="2895600" cy="2895600"/>
          </a:xfrm>
          <a:prstGeom prst="rect">
            <a:avLst/>
          </a:prstGeom>
          <a:noFill/>
          <a:ln w="9525"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WordArt 6"/>
          <p:cNvSpPr>
            <a:spLocks noChangeArrowheads="1" noChangeShapeType="1" noTextEdit="1"/>
          </p:cNvSpPr>
          <p:nvPr/>
        </p:nvSpPr>
        <p:spPr bwMode="auto">
          <a:xfrm>
            <a:off x="1600200" y="381000"/>
            <a:ext cx="5740400" cy="6538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TRÒ CHƠI AI NHANH HƠN</a:t>
            </a:r>
            <a:endParaRPr lang="vi-VN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662773"/>
              </p:ext>
            </p:extLst>
          </p:nvPr>
        </p:nvGraphicFramePr>
        <p:xfrm>
          <a:off x="250825" y="1447800"/>
          <a:ext cx="8439150" cy="3429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9575"/>
                <a:gridCol w="4219575"/>
              </a:tblGrid>
              <a:tr h="6674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2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NHÓM:..................</a:t>
                      </a:r>
                      <a:r>
                        <a:rPr lang="vi-VN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LỚP:.................</a:t>
                      </a:r>
                      <a:endParaRPr lang="vi-VN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6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Chỉ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chứa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một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chất</a:t>
                      </a:r>
                      <a:endParaRPr lang="vi-VN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Chứa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hai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hay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nhiều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chất</a:t>
                      </a:r>
                      <a:endParaRPr lang="vi-VN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0941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2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Thìa bạc, bình khí oxygen,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2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nước cất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2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mật ong, nước chanh, nước chấm, nước hồ Gươm, muôi gỗ, nước bột sắn, sốt mayonnaise, nước ngọt,</a:t>
                      </a:r>
                      <a:r>
                        <a:rPr lang="vi-VN" sz="2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sữa tươi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2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0800" y="38100"/>
            <a:ext cx="9067800" cy="67945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vi-VN"/>
          </a:p>
        </p:txBody>
      </p:sp>
      <p:sp>
        <p:nvSpPr>
          <p:cNvPr id="3" name="Oval Callout 2"/>
          <p:cNvSpPr/>
          <p:nvPr/>
        </p:nvSpPr>
        <p:spPr>
          <a:xfrm>
            <a:off x="1828800" y="1295400"/>
            <a:ext cx="6629400" cy="3886200"/>
          </a:xfrm>
          <a:prstGeom prst="wedgeEllipseCallout">
            <a:avLst>
              <a:gd name="adj1" fmla="val -47136"/>
              <a:gd name="adj2" fmla="val 67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học này chúng ta cần tìm hiểu những vấn đề gì?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dirty="0"/>
          </a:p>
        </p:txBody>
      </p:sp>
      <p:pic>
        <p:nvPicPr>
          <p:cNvPr id="11" name="Picture 20" descr="questionbig_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" y="4953000"/>
            <a:ext cx="1492811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406249"/>
              </p:ext>
            </p:extLst>
          </p:nvPr>
        </p:nvGraphicFramePr>
        <p:xfrm>
          <a:off x="838200" y="2286000"/>
          <a:ext cx="66294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700"/>
                <a:gridCol w="3314700"/>
              </a:tblGrid>
              <a:tr h="442006">
                <a:tc gridSpan="2"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vi-VN" sz="20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762914">
                <a:tc>
                  <a:txBody>
                    <a:bodyPr/>
                    <a:lstStyle/>
                    <a:p>
                      <a:r>
                        <a:rPr lang="vi-VN" sz="2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Thế nào là chất tinh khiết, thế nào là hỗn hợp?</a:t>
                      </a:r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6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Nước đường, nước chấm tỏi</a:t>
                      </a:r>
                      <a:r>
                        <a:rPr lang="vi-VN" sz="200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ớt,</a:t>
                      </a:r>
                      <a:r>
                        <a:rPr lang="vi-VN" sz="2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hỗn hợp nào là đồng nhất? Không đồng nhất? </a:t>
                      </a: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6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Lấy ví dụ về chất tinh khiết và hỗn hợp xung quanh em.</a:t>
                      </a:r>
                    </a:p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8" name="Picture 6" descr="Tham luận về chủ đề &amp;quot;Đổi mới, sáng tạo trong dạy và học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1956058" cy="11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90487" y="0"/>
            <a:ext cx="905351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HỢP, CHẤT TINH KHIẾT, DUNG DỊCH 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8321822" cy="3352800"/>
          </a:xfrm>
          <a:prstGeom prst="rect">
            <a:avLst/>
          </a:prstGeom>
          <a:ln w="38100">
            <a:solidFill>
              <a:srgbClr val="3399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600" y="79057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Hỗn hợp, chất tinh khiết</a:t>
            </a:r>
            <a:endParaRPr lang="vi-VN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6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</TotalTime>
  <Words>1441</Words>
  <Application>Microsoft Office PowerPoint</Application>
  <PresentationFormat>On-screen Show (4:3)</PresentationFormat>
  <Paragraphs>188</Paragraphs>
  <Slides>35</Slides>
  <Notes>2</Notes>
  <HiddenSlides>0</HiddenSlides>
  <MMClips>32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微软雅黑</vt:lpstr>
      <vt:lpstr>宋体</vt:lpstr>
      <vt:lpstr>.VnCooperH</vt:lpstr>
      <vt:lpstr>.VnPark</vt:lpstr>
      <vt:lpstr>Arial</vt:lpstr>
      <vt:lpstr>Calibri</vt:lpstr>
      <vt:lpstr>Times New Roman</vt:lpstr>
      <vt:lpstr>方正清刻本悦宋简体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QTC</dc:creator>
  <cp:lastModifiedBy>Admin</cp:lastModifiedBy>
  <cp:revision>315</cp:revision>
  <dcterms:created xsi:type="dcterms:W3CDTF">2011-03-21T10:03:41Z</dcterms:created>
  <dcterms:modified xsi:type="dcterms:W3CDTF">2021-08-27T01:48:59Z</dcterms:modified>
</cp:coreProperties>
</file>