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1" r:id="rId7"/>
    <p:sldId id="271" r:id="rId8"/>
    <p:sldId id="275" r:id="rId9"/>
    <p:sldId id="263" r:id="rId10"/>
    <p:sldId id="265" r:id="rId11"/>
    <p:sldId id="273" r:id="rId12"/>
    <p:sldId id="274" r:id="rId13"/>
    <p:sldId id="266" r:id="rId14"/>
    <p:sldId id="272" r:id="rId15"/>
    <p:sldId id="264" r:id="rId16"/>
    <p:sldId id="276" r:id="rId17"/>
    <p:sldId id="277" r:id="rId18"/>
    <p:sldId id="260" r:id="rId19"/>
    <p:sldId id="278" r:id="rId20"/>
    <p:sldId id="269" r:id="rId21"/>
    <p:sldId id="279" r:id="rId22"/>
    <p:sldId id="280" r:id="rId23"/>
    <p:sldId id="288" r:id="rId24"/>
    <p:sldId id="289" r:id="rId25"/>
    <p:sldId id="270" r:id="rId26"/>
    <p:sldId id="287" r:id="rId27"/>
  </p:sldIdLst>
  <p:sldSz cx="18288000" cy="10287000"/>
  <p:notesSz cx="6858000" cy="9144000"/>
  <p:embeddedFontLst>
    <p:embeddedFont>
      <p:font typeface="Calibri" pitchFamily="34" charset="0"/>
      <p:regular r:id="rId28"/>
      <p:bold r:id="rId29"/>
      <p:italic r:id="rId30"/>
      <p:bold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22" autoAdjust="0"/>
  </p:normalViewPr>
  <p:slideViewPr>
    <p:cSldViewPr>
      <p:cViewPr varScale="1">
        <p:scale>
          <a:sx n="46" d="100"/>
          <a:sy n="46" d="100"/>
        </p:scale>
        <p:origin x="-75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5.bin"/><Relationship Id="rId5" Type="http://schemas.openxmlformats.org/officeDocument/2006/relationships/image" Target="../media/image29.png"/><Relationship Id="rId4" Type="http://schemas.openxmlformats.org/officeDocument/2006/relationships/image" Target="../media/image15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7" Type="http://schemas.openxmlformats.org/officeDocument/2006/relationships/image" Target="../media/image25.sv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sv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12.png"/><Relationship Id="rId4" Type="http://schemas.openxmlformats.org/officeDocument/2006/relationships/image" Target="../media/image1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8A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4926380" y="2247900"/>
            <a:ext cx="12354691" cy="57708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000"/>
              </a:lnSpc>
            </a:pPr>
            <a:r>
              <a:rPr lang="en-GB" sz="9000" b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CHÀO MỪNG CÁC EM ĐẾN VỚI BÀI HỌC HÔM NAY</a:t>
            </a:r>
            <a:endParaRPr lang="en-US" sz="9000" b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6"/>
          <p:cNvGrpSpPr/>
          <p:nvPr/>
        </p:nvGrpSpPr>
        <p:grpSpPr>
          <a:xfrm>
            <a:off x="1028700" y="1028700"/>
            <a:ext cx="367402" cy="346352"/>
            <a:chOff x="0" y="0"/>
            <a:chExt cx="489869" cy="461803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489869" cy="0"/>
            </a:xfrm>
            <a:prstGeom prst="line">
              <a:avLst/>
            </a:prstGeom>
            <a:ln w="50800" cap="rnd">
              <a:solidFill>
                <a:srgbClr val="FFFAE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0" y="205275"/>
              <a:ext cx="489869" cy="0"/>
            </a:xfrm>
            <a:prstGeom prst="line">
              <a:avLst/>
            </a:prstGeom>
            <a:ln w="50800" cap="rnd">
              <a:solidFill>
                <a:srgbClr val="FFFAE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>
              <a:off x="0" y="410931"/>
              <a:ext cx="489869" cy="0"/>
            </a:xfrm>
            <a:prstGeom prst="line">
              <a:avLst/>
            </a:prstGeom>
            <a:ln w="50800" cap="rnd">
              <a:solidFill>
                <a:srgbClr val="FFFAEF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0" name="Group 10"/>
          <p:cNvGrpSpPr/>
          <p:nvPr/>
        </p:nvGrpSpPr>
        <p:grpSpPr>
          <a:xfrm>
            <a:off x="16356600" y="9076225"/>
            <a:ext cx="902700" cy="182075"/>
            <a:chOff x="0" y="0"/>
            <a:chExt cx="2128209" cy="429260"/>
          </a:xfrm>
        </p:grpSpPr>
        <p:sp>
          <p:nvSpPr>
            <p:cNvPr id="11" name="Freeform 11"/>
            <p:cNvSpPr/>
            <p:nvPr/>
          </p:nvSpPr>
          <p:spPr>
            <a:xfrm>
              <a:off x="0" y="-5080"/>
              <a:ext cx="2128209" cy="434340"/>
            </a:xfrm>
            <a:custGeom>
              <a:avLst/>
              <a:gdLst/>
              <a:ahLst/>
              <a:cxnLst/>
              <a:rect l="l" t="t" r="r" b="b"/>
              <a:pathLst>
                <a:path w="2128209" h="434340">
                  <a:moveTo>
                    <a:pt x="2110429" y="187960"/>
                  </a:moveTo>
                  <a:lnTo>
                    <a:pt x="1848809" y="11430"/>
                  </a:lnTo>
                  <a:cubicBezTo>
                    <a:pt x="1831029" y="0"/>
                    <a:pt x="1808169" y="3810"/>
                    <a:pt x="1795469" y="21590"/>
                  </a:cubicBezTo>
                  <a:cubicBezTo>
                    <a:pt x="1784039" y="39370"/>
                    <a:pt x="1787849" y="62230"/>
                    <a:pt x="1805629" y="74930"/>
                  </a:cubicBezTo>
                  <a:lnTo>
                    <a:pt x="1964379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964379" y="257810"/>
                  </a:lnTo>
                  <a:lnTo>
                    <a:pt x="1805629" y="364490"/>
                  </a:lnTo>
                  <a:cubicBezTo>
                    <a:pt x="1787849" y="375920"/>
                    <a:pt x="1784039" y="400050"/>
                    <a:pt x="1795469" y="417830"/>
                  </a:cubicBezTo>
                  <a:cubicBezTo>
                    <a:pt x="1803089" y="429260"/>
                    <a:pt x="1814519" y="434340"/>
                    <a:pt x="1827219" y="434340"/>
                  </a:cubicBezTo>
                  <a:cubicBezTo>
                    <a:pt x="1834839" y="434340"/>
                    <a:pt x="1842459" y="431800"/>
                    <a:pt x="1848809" y="427990"/>
                  </a:cubicBezTo>
                  <a:lnTo>
                    <a:pt x="2111699" y="251460"/>
                  </a:lnTo>
                  <a:cubicBezTo>
                    <a:pt x="2121859" y="243840"/>
                    <a:pt x="2128209" y="232410"/>
                    <a:pt x="2128209" y="219710"/>
                  </a:cubicBezTo>
                  <a:cubicBezTo>
                    <a:pt x="2128209" y="207010"/>
                    <a:pt x="2121859" y="195580"/>
                    <a:pt x="2110429" y="187960"/>
                  </a:cubicBezTo>
                  <a:close/>
                </a:path>
              </a:pathLst>
            </a:custGeom>
            <a:solidFill>
              <a:srgbClr val="FFFAEF"/>
            </a:solidFill>
          </p:spPr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4489894"/>
            <a:ext cx="3760996" cy="4768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090262">
            <a:off x="-1872900" y="6734600"/>
            <a:ext cx="6080360" cy="52899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381" y="571500"/>
            <a:ext cx="2797019" cy="2923518"/>
          </a:xfrm>
          <a:prstGeom prst="rect">
            <a:avLst/>
          </a:prstGeom>
        </p:spPr>
      </p:pic>
      <p:grpSp>
        <p:nvGrpSpPr>
          <p:cNvPr id="22" name="Group 21"/>
          <p:cNvGrpSpPr/>
          <p:nvPr/>
        </p:nvGrpSpPr>
        <p:grpSpPr>
          <a:xfrm>
            <a:off x="3733801" y="347286"/>
            <a:ext cx="10515600" cy="4188212"/>
            <a:chOff x="3733801" y="347286"/>
            <a:chExt cx="10515600" cy="2868188"/>
          </a:xfrm>
        </p:grpSpPr>
        <p:grpSp>
          <p:nvGrpSpPr>
            <p:cNvPr id="3" name="Group 3"/>
            <p:cNvGrpSpPr>
              <a:grpSpLocks noChangeAspect="1"/>
            </p:cNvGrpSpPr>
            <p:nvPr/>
          </p:nvGrpSpPr>
          <p:grpSpPr>
            <a:xfrm>
              <a:off x="3733801" y="347286"/>
              <a:ext cx="10515600" cy="2868188"/>
              <a:chOff x="-161289" y="232410"/>
              <a:chExt cx="10366296" cy="578739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-161289" y="232410"/>
                <a:ext cx="10366296" cy="5787390"/>
              </a:xfrm>
              <a:custGeom>
                <a:avLst/>
                <a:gdLst/>
                <a:ahLst/>
                <a:cxnLst/>
                <a:rect l="l" t="t" r="r" b="b"/>
                <a:pathLst>
                  <a:path w="12611101" h="5787390">
                    <a:moveTo>
                      <a:pt x="12551410" y="2688590"/>
                    </a:moveTo>
                    <a:cubicBezTo>
                      <a:pt x="12498070" y="2100580"/>
                      <a:pt x="12113260" y="1581150"/>
                      <a:pt x="11629390" y="1242060"/>
                    </a:cubicBezTo>
                    <a:cubicBezTo>
                      <a:pt x="11145520" y="902970"/>
                      <a:pt x="10571480" y="721360"/>
                      <a:pt x="9999980" y="575310"/>
                    </a:cubicBezTo>
                    <a:cubicBezTo>
                      <a:pt x="8357870" y="157480"/>
                      <a:pt x="6649720" y="0"/>
                      <a:pt x="4958080" y="110490"/>
                    </a:cubicBezTo>
                    <a:cubicBezTo>
                      <a:pt x="3895090" y="123190"/>
                      <a:pt x="3690620" y="267970"/>
                      <a:pt x="2651760" y="491490"/>
                    </a:cubicBezTo>
                    <a:cubicBezTo>
                      <a:pt x="2020570" y="626110"/>
                      <a:pt x="1366520" y="817880"/>
                      <a:pt x="916940" y="1280160"/>
                    </a:cubicBezTo>
                    <a:cubicBezTo>
                      <a:pt x="0" y="2223770"/>
                      <a:pt x="400050" y="3919220"/>
                      <a:pt x="1418590" y="4751070"/>
                    </a:cubicBezTo>
                    <a:cubicBezTo>
                      <a:pt x="2437130" y="5582920"/>
                      <a:pt x="3836670" y="5750560"/>
                      <a:pt x="5152390" y="5767070"/>
                    </a:cubicBezTo>
                    <a:cubicBezTo>
                      <a:pt x="6744970" y="5787390"/>
                      <a:pt x="8346440" y="5632450"/>
                      <a:pt x="9888220" y="5229860"/>
                    </a:cubicBezTo>
                    <a:cubicBezTo>
                      <a:pt x="10535920" y="5060950"/>
                      <a:pt x="11187430" y="4839970"/>
                      <a:pt x="11710670" y="4423410"/>
                    </a:cubicBezTo>
                    <a:cubicBezTo>
                      <a:pt x="12232640" y="4005580"/>
                      <a:pt x="12611101" y="3355340"/>
                      <a:pt x="12551410" y="268859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solidFill>
                  <a:srgbClr val="000000"/>
                </a:solidFill>
              </a:ln>
            </p:spPr>
          </p:sp>
        </p:grpSp>
        <p:sp>
          <p:nvSpPr>
            <p:cNvPr id="9" name="Text Box 38"/>
            <p:cNvSpPr txBox="1">
              <a:spLocks noChangeArrowheads="1"/>
            </p:cNvSpPr>
            <p:nvPr/>
          </p:nvSpPr>
          <p:spPr bwMode="auto">
            <a:xfrm>
              <a:off x="4720403" y="753863"/>
              <a:ext cx="8995597" cy="22552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vi-VN" altLang="en-US" sz="4000" b="1">
                  <a:solidFill>
                    <a:srgbClr val="002060"/>
                  </a:solidFill>
                </a:rPr>
                <a:t>Một cách nhanh chóng, ta dựa vào số nguyên tử H mà xác định hóa trị</a:t>
              </a:r>
              <a:r>
                <a:rPr lang="vi-VN" altLang="en-US" sz="4000" b="1" smtClean="0">
                  <a:solidFill>
                    <a:srgbClr val="002060"/>
                  </a:solidFill>
                </a:rPr>
                <a:t>.</a:t>
              </a:r>
              <a:r>
                <a:rPr lang="en-GB" altLang="en-US" sz="4000" b="1" smtClean="0">
                  <a:solidFill>
                    <a:srgbClr val="002060"/>
                  </a:solidFill>
                </a:rPr>
                <a:t> Xác </a:t>
              </a:r>
              <a:r>
                <a:rPr lang="vi-VN" altLang="en-US" sz="4000" b="1" smtClean="0">
                  <a:solidFill>
                    <a:srgbClr val="002060"/>
                  </a:solidFill>
                </a:rPr>
                <a:t>định </a:t>
              </a:r>
              <a:r>
                <a:rPr lang="vi-VN" altLang="en-US" sz="4000" b="1">
                  <a:solidFill>
                    <a:srgbClr val="002060"/>
                  </a:solidFill>
                </a:rPr>
                <a:t>1 nhóm nguyên tử liên kết với H cũng </a:t>
              </a:r>
              <a:r>
                <a:rPr lang="vi-VN" altLang="en-US" sz="4000" b="1" smtClean="0">
                  <a:solidFill>
                    <a:srgbClr val="002060"/>
                  </a:solidFill>
                </a:rPr>
                <a:t>vậ</a:t>
              </a:r>
              <a:r>
                <a:rPr lang="en-GB" altLang="en-US" sz="4000" b="1">
                  <a:solidFill>
                    <a:srgbClr val="002060"/>
                  </a:solidFill>
                </a:rPr>
                <a:t>y</a:t>
              </a:r>
              <a:r>
                <a:rPr lang="en-GB" altLang="en-US" sz="4000" b="1" smtClean="0">
                  <a:solidFill>
                    <a:srgbClr val="002060"/>
                  </a:solidFill>
                </a:rPr>
                <a:t>.</a:t>
              </a:r>
              <a:endParaRPr lang="vi-VN" altLang="en-US" sz="4000" b="1">
                <a:solidFill>
                  <a:srgbClr val="002060"/>
                </a:solidFill>
              </a:endParaRPr>
            </a:p>
          </p:txBody>
        </p:sp>
      </p:grp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3276600" y="5129194"/>
            <a:ext cx="11125200" cy="4401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en-US" sz="4000" b="1">
                <a:solidFill>
                  <a:srgbClr val="002060"/>
                </a:solidFill>
              </a:rPr>
              <a:t>VD:   </a:t>
            </a:r>
            <a:endParaRPr lang="en-GB" altLang="en-US" sz="4000" b="1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en-US" sz="4000" smtClean="0">
                <a:solidFill>
                  <a:srgbClr val="002060"/>
                </a:solidFill>
              </a:rPr>
              <a:t>H</a:t>
            </a:r>
            <a:r>
              <a:rPr lang="vi-VN" altLang="en-US" sz="4000" baseline="-25000" smtClean="0">
                <a:solidFill>
                  <a:srgbClr val="002060"/>
                </a:solidFill>
              </a:rPr>
              <a:t>2</a:t>
            </a:r>
            <a:r>
              <a:rPr lang="vi-VN" altLang="en-US" sz="4000" smtClean="0">
                <a:solidFill>
                  <a:srgbClr val="002060"/>
                </a:solidFill>
              </a:rPr>
              <a:t>SO</a:t>
            </a:r>
            <a:r>
              <a:rPr lang="vi-VN" altLang="en-US" sz="4000" baseline="-25000" smtClean="0">
                <a:solidFill>
                  <a:srgbClr val="002060"/>
                </a:solidFill>
              </a:rPr>
              <a:t>4 </a:t>
            </a:r>
            <a:r>
              <a:rPr lang="vi-VN" altLang="en-US" sz="4000">
                <a:solidFill>
                  <a:srgbClr val="002060"/>
                </a:solidFill>
              </a:rPr>
              <a:t>trong hợp chất có 2 nguyên tử H </a:t>
            </a:r>
            <a:r>
              <a:rPr lang="vi-VN" altLang="en-US" sz="4000" smtClean="0">
                <a:solidFill>
                  <a:srgbClr val="002060"/>
                </a:solidFill>
              </a:rPr>
              <a:t>nên</a:t>
            </a:r>
            <a:r>
              <a:rPr lang="en-GB" altLang="en-US" sz="4000" smtClean="0">
                <a:solidFill>
                  <a:srgbClr val="002060"/>
                </a:solidFill>
              </a:rPr>
              <a:t> </a:t>
            </a:r>
            <a:r>
              <a:rPr lang="vi-VN" altLang="en-US" sz="4000" smtClean="0">
                <a:solidFill>
                  <a:srgbClr val="002060"/>
                </a:solidFill>
              </a:rPr>
              <a:t>nhóm </a:t>
            </a:r>
            <a:r>
              <a:rPr lang="vi-VN" altLang="en-US" sz="4000">
                <a:solidFill>
                  <a:srgbClr val="002060"/>
                </a:solidFill>
              </a:rPr>
              <a:t>SO</a:t>
            </a:r>
            <a:r>
              <a:rPr lang="vi-VN" altLang="en-US" sz="4000" baseline="-25000">
                <a:solidFill>
                  <a:srgbClr val="002060"/>
                </a:solidFill>
              </a:rPr>
              <a:t>4</a:t>
            </a:r>
            <a:r>
              <a:rPr lang="vi-VN" altLang="en-US" sz="4000">
                <a:solidFill>
                  <a:srgbClr val="002060"/>
                </a:solidFill>
              </a:rPr>
              <a:t> có hóa trị </a:t>
            </a:r>
            <a:r>
              <a:rPr lang="vi-VN" altLang="en-US" sz="4000" smtClean="0">
                <a:solidFill>
                  <a:srgbClr val="002060"/>
                </a:solidFill>
              </a:rPr>
              <a:t>II</a:t>
            </a:r>
            <a:r>
              <a:rPr lang="en-GB" altLang="en-US" sz="4000" smtClean="0">
                <a:solidFill>
                  <a:srgbClr val="002060"/>
                </a:solidFill>
              </a:rPr>
              <a:t>.</a:t>
            </a:r>
            <a:endParaRPr lang="vi-VN" altLang="en-US" sz="4000">
              <a:solidFill>
                <a:srgbClr val="002060"/>
              </a:solidFill>
            </a:endParaRPr>
          </a:p>
          <a:p>
            <a:pPr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en-US" sz="4000" smtClean="0">
                <a:solidFill>
                  <a:srgbClr val="002060"/>
                </a:solidFill>
              </a:rPr>
              <a:t>H</a:t>
            </a:r>
            <a:r>
              <a:rPr lang="vi-VN" altLang="en-US" sz="4000" baseline="-25000" smtClean="0">
                <a:solidFill>
                  <a:srgbClr val="002060"/>
                </a:solidFill>
              </a:rPr>
              <a:t>3</a:t>
            </a:r>
            <a:r>
              <a:rPr lang="vi-VN" altLang="en-US" sz="4000" smtClean="0">
                <a:solidFill>
                  <a:srgbClr val="002060"/>
                </a:solidFill>
              </a:rPr>
              <a:t>PO</a:t>
            </a:r>
            <a:r>
              <a:rPr lang="vi-VN" altLang="en-US" sz="4000" baseline="-25000" smtClean="0">
                <a:solidFill>
                  <a:srgbClr val="002060"/>
                </a:solidFill>
              </a:rPr>
              <a:t>4 </a:t>
            </a:r>
            <a:r>
              <a:rPr lang="vi-VN" altLang="en-US" sz="4000">
                <a:solidFill>
                  <a:srgbClr val="002060"/>
                </a:solidFill>
              </a:rPr>
              <a:t>trong hợp chất có 3 nguyên tử H nên nhóm PO</a:t>
            </a:r>
            <a:r>
              <a:rPr lang="vi-VN" altLang="en-US" sz="4000" baseline="-25000">
                <a:solidFill>
                  <a:srgbClr val="002060"/>
                </a:solidFill>
              </a:rPr>
              <a:t>4</a:t>
            </a:r>
            <a:r>
              <a:rPr lang="vi-VN" altLang="en-US" sz="4000">
                <a:solidFill>
                  <a:srgbClr val="002060"/>
                </a:solidFill>
              </a:rPr>
              <a:t> có hóa trị </a:t>
            </a:r>
            <a:r>
              <a:rPr lang="en-GB" altLang="en-US" sz="4000" smtClean="0">
                <a:solidFill>
                  <a:srgbClr val="002060"/>
                </a:solidFill>
              </a:rPr>
              <a:t>III.</a:t>
            </a:r>
            <a:endParaRPr lang="vi-VN" altLang="en-US" sz="4000">
              <a:solidFill>
                <a:srgbClr val="002060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14089" y="6429172"/>
            <a:ext cx="3114906" cy="3694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6324600" y="876300"/>
            <a:ext cx="6629400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400" b="1" smtClean="0">
                <a:latin typeface="Arial" panose="020B0604020202020204" pitchFamily="34" charset="0"/>
                <a:cs typeface="Arial" panose="020B0604020202020204" pitchFamily="34" charset="0"/>
              </a:rPr>
              <a:t>Dựa vào liên kết với oxi</a:t>
            </a:r>
            <a:endParaRPr lang="en-US" altLang="en-US" sz="44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12"/>
          <p:cNvSpPr txBox="1">
            <a:spLocks noChangeArrowheads="1"/>
          </p:cNvSpPr>
          <p:nvPr/>
        </p:nvSpPr>
        <p:spPr bwMode="auto">
          <a:xfrm>
            <a:off x="3581400" y="5844341"/>
            <a:ext cx="3048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altLang="en-US" sz="4000" b="1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22" name="Text Box 13"/>
          <p:cNvSpPr txBox="1">
            <a:spLocks noChangeArrowheads="1"/>
          </p:cNvSpPr>
          <p:nvPr/>
        </p:nvSpPr>
        <p:spPr bwMode="auto">
          <a:xfrm>
            <a:off x="12663316" y="7918762"/>
            <a:ext cx="40655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alt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SO</a:t>
            </a:r>
            <a:r>
              <a:rPr lang="en-US" altLang="en-US" sz="4000" b="1" baseline="-25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4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17"/>
          <p:cNvSpPr txBox="1">
            <a:spLocks noChangeArrowheads="1"/>
          </p:cNvSpPr>
          <p:nvPr/>
        </p:nvSpPr>
        <p:spPr bwMode="auto">
          <a:xfrm>
            <a:off x="3581400" y="6705170"/>
            <a:ext cx="31892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altLang="en-US" sz="4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 trị II</a:t>
            </a:r>
            <a:endParaRPr lang="en-US" altLang="en-US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18"/>
          <p:cNvSpPr>
            <a:spLocks noChangeArrowheads="1"/>
          </p:cNvSpPr>
          <p:nvPr/>
        </p:nvSpPr>
        <p:spPr bwMode="auto">
          <a:xfrm>
            <a:off x="13563600" y="8953500"/>
            <a:ext cx="272222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n-US" altLang="en-US" sz="4000" b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hóa trị II</a:t>
            </a:r>
            <a:endParaRPr lang="en-US" altLang="en-US" sz="4000" b="1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3" y="2452247"/>
            <a:ext cx="10105860" cy="258558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1800" y="3996266"/>
            <a:ext cx="6851465" cy="392249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82932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2" grpId="0"/>
      <p:bldP spid="23" grpId="0"/>
      <p:bldP spid="2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1028700" y="1028700"/>
            <a:ext cx="367402" cy="346352"/>
            <a:chOff x="0" y="0"/>
            <a:chExt cx="489869" cy="461803"/>
          </a:xfrm>
        </p:grpSpPr>
        <p:sp>
          <p:nvSpPr>
            <p:cNvPr id="14" name="AutoShape 14"/>
            <p:cNvSpPr/>
            <p:nvPr/>
          </p:nvSpPr>
          <p:spPr>
            <a:xfrm>
              <a:off x="0" y="0"/>
              <a:ext cx="489869" cy="0"/>
            </a:xfrm>
            <a:prstGeom prst="line">
              <a:avLst/>
            </a:prstGeom>
            <a:ln w="50872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>
              <a:off x="0" y="205275"/>
              <a:ext cx="489869" cy="0"/>
            </a:xfrm>
            <a:prstGeom prst="line">
              <a:avLst/>
            </a:prstGeom>
            <a:ln w="50872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>
              <a:off x="0" y="410931"/>
              <a:ext cx="489869" cy="0"/>
            </a:xfrm>
            <a:prstGeom prst="line">
              <a:avLst/>
            </a:prstGeom>
            <a:ln w="50872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2956750" y="604349"/>
            <a:ext cx="14897100" cy="150175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en-US" sz="4000" b="1">
                <a:solidFill>
                  <a:srgbClr val="002060"/>
                </a:solidFill>
              </a:rPr>
              <a:t>Dựa vào cách xác định trên ta biết Oxi có hóa trị II. Em hãy xác định hóa trị của các nguyên tố khác khi liên kết với Oxi</a:t>
            </a:r>
            <a:r>
              <a:rPr lang="vi-VN" altLang="en-US" sz="4000" b="1" smtClean="0">
                <a:solidFill>
                  <a:srgbClr val="002060"/>
                </a:solidFill>
              </a:rPr>
              <a:t>?</a:t>
            </a:r>
            <a:endParaRPr lang="vi-VN" altLang="en-US" sz="4000" b="1">
              <a:solidFill>
                <a:srgbClr val="002060"/>
              </a:solidFill>
            </a:endParaRP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90428759"/>
              </p:ext>
            </p:extLst>
          </p:nvPr>
        </p:nvGraphicFramePr>
        <p:xfrm>
          <a:off x="1028701" y="3012660"/>
          <a:ext cx="16442045" cy="68473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476499">
                  <a:extLst>
                    <a:ext uri="{9D8B030D-6E8A-4147-A177-3AD203B41FA5}">
                      <a16:colId xmlns="" xmlns:a16="http://schemas.microsoft.com/office/drawing/2014/main" val="495257485"/>
                    </a:ext>
                  </a:extLst>
                </a:gridCol>
                <a:gridCol w="2438400">
                  <a:extLst>
                    <a:ext uri="{9D8B030D-6E8A-4147-A177-3AD203B41FA5}">
                      <a16:colId xmlns="" xmlns:a16="http://schemas.microsoft.com/office/drawing/2014/main" val="2307411998"/>
                    </a:ext>
                  </a:extLst>
                </a:gridCol>
                <a:gridCol w="3124200">
                  <a:extLst>
                    <a:ext uri="{9D8B030D-6E8A-4147-A177-3AD203B41FA5}">
                      <a16:colId xmlns="" xmlns:a16="http://schemas.microsoft.com/office/drawing/2014/main" val="1653289869"/>
                    </a:ext>
                  </a:extLst>
                </a:gridCol>
                <a:gridCol w="3429000">
                  <a:extLst>
                    <a:ext uri="{9D8B030D-6E8A-4147-A177-3AD203B41FA5}">
                      <a16:colId xmlns="" xmlns:a16="http://schemas.microsoft.com/office/drawing/2014/main" val="1584128749"/>
                    </a:ext>
                  </a:extLst>
                </a:gridCol>
                <a:gridCol w="4973946">
                  <a:extLst>
                    <a:ext uri="{9D8B030D-6E8A-4147-A177-3AD203B41FA5}">
                      <a16:colId xmlns="" xmlns:a16="http://schemas.microsoft.com/office/drawing/2014/main" val="3586620954"/>
                    </a:ext>
                  </a:extLst>
                </a:gridCol>
              </a:tblGrid>
              <a:tr h="197404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Tên gọi </a:t>
                      </a:r>
                      <a:endParaRPr kumimoji="0" lang="vi-VN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EF217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CTHH</a:t>
                      </a:r>
                      <a:endParaRPr kumimoji="0" lang="vi-VN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EF217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Cấu tạo</a:t>
                      </a:r>
                      <a:endParaRPr kumimoji="0" lang="vi-VN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EF217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Hóa trị</a:t>
                      </a:r>
                      <a:endParaRPr kumimoji="0" lang="vi-VN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EF217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Giải thích</a:t>
                      </a:r>
                      <a:endParaRPr kumimoji="0" lang="vi-VN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EF217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789958296"/>
                  </a:ext>
                </a:extLst>
              </a:tr>
              <a:tr h="185228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Natri oxit</a:t>
                      </a:r>
                      <a:endParaRPr kumimoji="0" lang="vi-VN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Na</a:t>
                      </a:r>
                      <a:r>
                        <a:rPr kumimoji="0" lang="vi-VN" altLang="en-US" sz="4000" u="none" strike="noStrike" cap="none" normalizeH="0" baseline="-2500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vi-VN" altLang="en-US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</a:t>
                      </a:r>
                      <a:endParaRPr kumimoji="0" lang="vi-VN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</a:t>
                      </a:r>
                      <a:endParaRPr kumimoji="0" lang="en-GB" altLang="en-US" sz="4000" u="none" strike="noStrike" cap="none" normalizeH="0" baseline="0" smtClean="0">
                        <a:ln>
                          <a:noFill/>
                        </a:ln>
                        <a:effectLst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122462125"/>
                  </a:ext>
                </a:extLst>
              </a:tr>
              <a:tr h="149050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Canxi oxit</a:t>
                      </a:r>
                      <a:endParaRPr kumimoji="0" lang="vi-VN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CaO</a:t>
                      </a:r>
                      <a:endParaRPr kumimoji="0" lang="vi-VN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Ca</a:t>
                      </a:r>
                      <a:r>
                        <a:rPr kumimoji="0" lang="en-GB" altLang="en-US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vi-VN" altLang="en-US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=</a:t>
                      </a:r>
                      <a:r>
                        <a:rPr kumimoji="0" lang="en-GB" altLang="en-US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vi-VN" altLang="en-US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</a:t>
                      </a:r>
                      <a:endParaRPr kumimoji="0" lang="vi-VN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24212439"/>
                  </a:ext>
                </a:extLst>
              </a:tr>
              <a:tr h="153053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Cacbon đioxit</a:t>
                      </a:r>
                      <a:endParaRPr kumimoji="0" lang="vi-VN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CO</a:t>
                      </a:r>
                      <a:r>
                        <a:rPr kumimoji="0" lang="vi-VN" altLang="en-US" sz="4000" u="none" strike="noStrike" cap="none" normalizeH="0" baseline="-2500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vi-VN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</a:t>
                      </a:r>
                      <a:r>
                        <a:rPr kumimoji="0" lang="en-GB" altLang="en-US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vi-VN" altLang="en-US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=</a:t>
                      </a:r>
                      <a:r>
                        <a:rPr kumimoji="0" lang="en-GB" altLang="en-US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vi-VN" altLang="en-US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</a:t>
                      </a:r>
                      <a:r>
                        <a:rPr kumimoji="0" lang="en-GB" altLang="en-US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vi-VN" altLang="en-US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=</a:t>
                      </a:r>
                      <a:r>
                        <a:rPr kumimoji="0" lang="en-GB" altLang="en-US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vi-VN" altLang="en-US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</a:t>
                      </a:r>
                      <a:endParaRPr kumimoji="0" lang="vi-VN" altLang="en-US" sz="4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909899205"/>
                  </a:ext>
                </a:extLst>
              </a:tr>
            </a:tbl>
          </a:graphicData>
        </a:graphic>
      </p:graphicFrame>
      <p:sp>
        <p:nvSpPr>
          <p:cNvPr id="49" name="Rectangle 71"/>
          <p:cNvSpPr>
            <a:spLocks noChangeArrowheads="1"/>
          </p:cNvSpPr>
          <p:nvPr/>
        </p:nvSpPr>
        <p:spPr bwMode="auto">
          <a:xfrm>
            <a:off x="9443488" y="5282245"/>
            <a:ext cx="27173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altLang="en-US" sz="4000" smtClean="0">
                <a:solidFill>
                  <a:srgbClr val="FF0000"/>
                </a:solidFill>
                <a:latin typeface="Arial" panose="020B0604020202020204" pitchFamily="34" charset="0"/>
              </a:rPr>
              <a:t>Na</a:t>
            </a:r>
            <a:r>
              <a:rPr lang="vi-VN" altLang="en-US" sz="400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vi-VN" altLang="en-US" sz="4000">
                <a:solidFill>
                  <a:srgbClr val="FF0000"/>
                </a:solidFill>
                <a:latin typeface="Arial" panose="020B0604020202020204" pitchFamily="34" charset="0"/>
              </a:rPr>
              <a:t>hóa trị I</a:t>
            </a:r>
          </a:p>
        </p:txBody>
      </p:sp>
      <p:sp>
        <p:nvSpPr>
          <p:cNvPr id="50" name="Rectangle 72"/>
          <p:cNvSpPr>
            <a:spLocks noChangeArrowheads="1"/>
          </p:cNvSpPr>
          <p:nvPr/>
        </p:nvSpPr>
        <p:spPr bwMode="auto">
          <a:xfrm>
            <a:off x="9443488" y="7175431"/>
            <a:ext cx="286149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altLang="en-US" sz="4000" smtClean="0">
                <a:solidFill>
                  <a:srgbClr val="FF0000"/>
                </a:solidFill>
                <a:latin typeface="Arial" panose="020B0604020202020204" pitchFamily="34" charset="0"/>
              </a:rPr>
              <a:t>Ca</a:t>
            </a:r>
            <a:r>
              <a:rPr lang="vi-VN" altLang="en-US" sz="400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vi-VN" altLang="en-US" sz="4000">
                <a:solidFill>
                  <a:srgbClr val="FF0000"/>
                </a:solidFill>
                <a:latin typeface="Arial" panose="020B0604020202020204" pitchFamily="34" charset="0"/>
              </a:rPr>
              <a:t>hóa trị II</a:t>
            </a:r>
          </a:p>
        </p:txBody>
      </p:sp>
      <p:sp>
        <p:nvSpPr>
          <p:cNvPr id="51" name="Rectangle 73"/>
          <p:cNvSpPr>
            <a:spLocks noChangeArrowheads="1"/>
          </p:cNvSpPr>
          <p:nvPr/>
        </p:nvSpPr>
        <p:spPr bwMode="auto">
          <a:xfrm>
            <a:off x="9043273" y="8789870"/>
            <a:ext cx="359501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GB" altLang="en-US" sz="4000" smtClean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vi-VN" altLang="en-US" sz="400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vi-VN" altLang="en-US" sz="4000">
                <a:solidFill>
                  <a:srgbClr val="FF0000"/>
                </a:solidFill>
                <a:latin typeface="Arial" panose="020B0604020202020204" pitchFamily="34" charset="0"/>
              </a:rPr>
              <a:t>hóa trị </a:t>
            </a:r>
            <a:r>
              <a:rPr lang="vi-VN" altLang="en-US" sz="4000" smtClean="0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r>
              <a:rPr lang="en-GB" altLang="en-US" sz="4000" smtClean="0">
                <a:solidFill>
                  <a:srgbClr val="FF0000"/>
                </a:solidFill>
                <a:latin typeface="Arial" panose="020B0604020202020204" pitchFamily="34" charset="0"/>
              </a:rPr>
              <a:t>V</a:t>
            </a:r>
            <a:endParaRPr lang="vi-VN" altLang="en-US" sz="400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2" name="Rectangle 74"/>
          <p:cNvSpPr>
            <a:spLocks noChangeArrowheads="1"/>
          </p:cNvSpPr>
          <p:nvPr/>
        </p:nvSpPr>
        <p:spPr bwMode="auto">
          <a:xfrm>
            <a:off x="13027583" y="5162685"/>
            <a:ext cx="406912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altLang="en-US" sz="4000">
                <a:solidFill>
                  <a:srgbClr val="FF0000"/>
                </a:solidFill>
                <a:latin typeface="Arial" panose="020B0604020202020204" pitchFamily="34" charset="0"/>
              </a:rPr>
              <a:t>Xung quanh </a:t>
            </a:r>
            <a:r>
              <a:rPr lang="en-GB" altLang="en-US" sz="4000" smtClean="0">
                <a:solidFill>
                  <a:srgbClr val="FF0000"/>
                </a:solidFill>
                <a:latin typeface="Arial" panose="020B0604020202020204" pitchFamily="34" charset="0"/>
              </a:rPr>
              <a:t>Na</a:t>
            </a:r>
            <a:r>
              <a:rPr lang="vi-VN" altLang="en-US" sz="400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vi-VN" altLang="en-US" sz="4000">
                <a:solidFill>
                  <a:srgbClr val="FF0000"/>
                </a:solidFill>
                <a:latin typeface="Arial" panose="020B0604020202020204" pitchFamily="34" charset="0"/>
              </a:rPr>
              <a:t>có 1 liên kết</a:t>
            </a:r>
          </a:p>
        </p:txBody>
      </p:sp>
      <p:sp>
        <p:nvSpPr>
          <p:cNvPr id="53" name="Rectangle 76"/>
          <p:cNvSpPr>
            <a:spLocks noChangeArrowheads="1"/>
          </p:cNvSpPr>
          <p:nvPr/>
        </p:nvSpPr>
        <p:spPr bwMode="auto">
          <a:xfrm>
            <a:off x="13027583" y="6939401"/>
            <a:ext cx="411512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altLang="en-US" sz="4000">
                <a:solidFill>
                  <a:srgbClr val="FF0000"/>
                </a:solidFill>
                <a:latin typeface="Arial" panose="020B0604020202020204" pitchFamily="34" charset="0"/>
              </a:rPr>
              <a:t>Xung quanh </a:t>
            </a:r>
            <a:r>
              <a:rPr lang="en-GB" altLang="en-US" sz="4000" smtClean="0">
                <a:solidFill>
                  <a:srgbClr val="FF0000"/>
                </a:solidFill>
                <a:latin typeface="Arial" panose="020B0604020202020204" pitchFamily="34" charset="0"/>
              </a:rPr>
              <a:t>Ca</a:t>
            </a:r>
            <a:r>
              <a:rPr lang="vi-VN" altLang="en-US" sz="400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vi-VN" altLang="en-US" sz="4000">
                <a:solidFill>
                  <a:srgbClr val="FF0000"/>
                </a:solidFill>
                <a:latin typeface="Arial" panose="020B0604020202020204" pitchFamily="34" charset="0"/>
              </a:rPr>
              <a:t>có 2 liên kết</a:t>
            </a:r>
          </a:p>
        </p:txBody>
      </p:sp>
      <p:sp>
        <p:nvSpPr>
          <p:cNvPr id="54" name="Rectangle 78"/>
          <p:cNvSpPr>
            <a:spLocks noChangeArrowheads="1"/>
          </p:cNvSpPr>
          <p:nvPr/>
        </p:nvSpPr>
        <p:spPr bwMode="auto">
          <a:xfrm>
            <a:off x="12864935" y="8536586"/>
            <a:ext cx="406487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altLang="en-US" sz="4000">
                <a:solidFill>
                  <a:srgbClr val="FF0000"/>
                </a:solidFill>
                <a:latin typeface="Arial" panose="020B0604020202020204" pitchFamily="34" charset="0"/>
              </a:rPr>
              <a:t>Xung quanh </a:t>
            </a:r>
            <a:r>
              <a:rPr lang="en-GB" altLang="en-US" sz="4000" smtClean="0">
                <a:solidFill>
                  <a:srgbClr val="FF0000"/>
                </a:solidFill>
                <a:latin typeface="Arial" panose="020B0604020202020204" pitchFamily="34" charset="0"/>
              </a:rPr>
              <a:t>C</a:t>
            </a:r>
            <a:r>
              <a:rPr lang="vi-VN" altLang="en-US" sz="400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vi-VN" altLang="en-US" sz="4000">
                <a:solidFill>
                  <a:srgbClr val="FF0000"/>
                </a:solidFill>
                <a:latin typeface="Arial" panose="020B0604020202020204" pitchFamily="34" charset="0"/>
              </a:rPr>
              <a:t>có </a:t>
            </a:r>
            <a:r>
              <a:rPr lang="en-GB" altLang="en-US" sz="4000" smtClean="0">
                <a:solidFill>
                  <a:srgbClr val="FF0000"/>
                </a:solidFill>
                <a:latin typeface="Arial" panose="020B0604020202020204" pitchFamily="34" charset="0"/>
              </a:rPr>
              <a:t>4</a:t>
            </a:r>
            <a:r>
              <a:rPr lang="vi-VN" altLang="en-US" sz="4000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vi-VN" altLang="en-US" sz="4000">
                <a:solidFill>
                  <a:srgbClr val="FF0000"/>
                </a:solidFill>
                <a:latin typeface="Arial" panose="020B0604020202020204" pitchFamily="34" charset="0"/>
              </a:rPr>
              <a:t>liên kết</a:t>
            </a:r>
          </a:p>
        </p:txBody>
      </p:sp>
      <p:grpSp>
        <p:nvGrpSpPr>
          <p:cNvPr id="42" name="Group 41"/>
          <p:cNvGrpSpPr/>
          <p:nvPr/>
        </p:nvGrpSpPr>
        <p:grpSpPr>
          <a:xfrm>
            <a:off x="6496643" y="5803327"/>
            <a:ext cx="2185273" cy="923786"/>
            <a:chOff x="3708400" y="2392363"/>
            <a:chExt cx="1366838" cy="923786"/>
          </a:xfrm>
        </p:grpSpPr>
        <p:sp>
          <p:nvSpPr>
            <p:cNvPr id="43" name="Line 74"/>
            <p:cNvSpPr>
              <a:spLocks noChangeShapeType="1"/>
            </p:cNvSpPr>
            <p:nvPr/>
          </p:nvSpPr>
          <p:spPr bwMode="auto">
            <a:xfrm flipH="1">
              <a:off x="4067175" y="2392363"/>
              <a:ext cx="144463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Line 75"/>
            <p:cNvSpPr>
              <a:spLocks noChangeShapeType="1"/>
            </p:cNvSpPr>
            <p:nvPr/>
          </p:nvSpPr>
          <p:spPr bwMode="auto">
            <a:xfrm>
              <a:off x="4427538" y="2392363"/>
              <a:ext cx="144462" cy="2159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 Box 78"/>
            <p:cNvSpPr txBox="1">
              <a:spLocks noChangeArrowheads="1"/>
            </p:cNvSpPr>
            <p:nvPr/>
          </p:nvSpPr>
          <p:spPr bwMode="auto">
            <a:xfrm>
              <a:off x="3708400" y="2608263"/>
              <a:ext cx="6477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altLang="en-US" sz="4000"/>
                <a:t>Na</a:t>
              </a:r>
            </a:p>
          </p:txBody>
        </p:sp>
        <p:sp>
          <p:nvSpPr>
            <p:cNvPr id="46" name="Text Box 79"/>
            <p:cNvSpPr txBox="1">
              <a:spLocks noChangeArrowheads="1"/>
            </p:cNvSpPr>
            <p:nvPr/>
          </p:nvSpPr>
          <p:spPr bwMode="auto">
            <a:xfrm>
              <a:off x="4427538" y="2608263"/>
              <a:ext cx="647700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vi-VN" altLang="en-US" sz="4000"/>
                <a:t>Na</a:t>
              </a: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01" y="342900"/>
            <a:ext cx="2542449" cy="240501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4869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/>
          <p:cNvSpPr txBox="1"/>
          <p:nvPr/>
        </p:nvSpPr>
        <p:spPr>
          <a:xfrm>
            <a:off x="12276868" y="3465340"/>
            <a:ext cx="3474912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r">
              <a:lnSpc>
                <a:spcPts val="10800"/>
              </a:lnSpc>
            </a:pPr>
            <a:r>
              <a:rPr lang="en-US" sz="5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Kết luận </a:t>
            </a:r>
            <a:endParaRPr lang="en-US" sz="5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066800" y="0"/>
            <a:ext cx="9601200" cy="3625842"/>
            <a:chOff x="-183063" y="85247"/>
            <a:chExt cx="9069544" cy="3625842"/>
          </a:xfrm>
        </p:grpSpPr>
        <p:pic>
          <p:nvPicPr>
            <p:cNvPr id="2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183063" y="85247"/>
              <a:ext cx="9069544" cy="3625842"/>
            </a:xfrm>
            <a:prstGeom prst="rect">
              <a:avLst/>
            </a:prstGeom>
          </p:spPr>
        </p:pic>
        <p:sp>
          <p:nvSpPr>
            <p:cNvPr id="17" name="Rectangle 16"/>
            <p:cNvSpPr/>
            <p:nvPr/>
          </p:nvSpPr>
          <p:spPr>
            <a:xfrm>
              <a:off x="197937" y="580547"/>
              <a:ext cx="8686800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Hóa</a:t>
              </a:r>
              <a:r>
                <a:rPr lang="en-US" sz="4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trị</a:t>
              </a:r>
              <a:r>
                <a:rPr lang="en-US" sz="4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</a:t>
              </a:r>
              <a:r>
                <a:rPr lang="en-US" sz="4000" b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con </a:t>
              </a:r>
              <a:r>
                <a:rPr lang="en-US" sz="40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số</a:t>
              </a:r>
              <a:r>
                <a:rPr lang="en-US" sz="4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biểu</a:t>
              </a:r>
              <a:r>
                <a:rPr lang="en-US" sz="4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thị</a:t>
              </a:r>
              <a:r>
                <a:rPr lang="en-US" sz="4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khả</a:t>
              </a:r>
              <a:r>
                <a:rPr lang="en-US" sz="4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năng</a:t>
              </a:r>
              <a:r>
                <a:rPr lang="en-US" sz="4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liên</a:t>
              </a:r>
              <a:r>
                <a:rPr lang="en-US" sz="4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kết</a:t>
              </a:r>
              <a:r>
                <a:rPr lang="en-US" sz="4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4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nguyên</a:t>
              </a:r>
              <a:r>
                <a:rPr lang="en-US" sz="4000" b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tử</a:t>
              </a:r>
              <a:r>
                <a:rPr lang="en-US" sz="4000" b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nguyên</a:t>
              </a:r>
              <a:r>
                <a:rPr lang="en-US" sz="4000" b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tố</a:t>
              </a:r>
              <a:r>
                <a:rPr lang="en-US" sz="4000" b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này</a:t>
              </a:r>
              <a:r>
                <a:rPr lang="en-US" sz="4000" b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với</a:t>
              </a:r>
              <a:r>
                <a:rPr lang="en-US" sz="4000" b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nguyê</a:t>
              </a:r>
              <a:r>
                <a:rPr lang="en-US" sz="4000" b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tử</a:t>
              </a:r>
              <a:r>
                <a:rPr lang="en-US" sz="4000" b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nguyên</a:t>
              </a:r>
              <a:r>
                <a:rPr lang="en-US" sz="4000" b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tố</a:t>
              </a:r>
              <a:r>
                <a:rPr lang="en-US" sz="4000" b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b="1" dirty="0" err="1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khác</a:t>
              </a:r>
              <a:r>
                <a:rPr lang="en-US" sz="4000" b="1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</a:p>
            <a:p>
              <a:pPr algn="ctr"/>
              <a:endParaRPr lang="en-US" sz="4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66800" y="3086100"/>
            <a:ext cx="9213357" cy="3683335"/>
            <a:chOff x="204576" y="5129463"/>
            <a:chExt cx="9213357" cy="3683335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10800000">
              <a:off x="204576" y="5129463"/>
              <a:ext cx="9213357" cy="3683335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946256" y="6286500"/>
              <a:ext cx="7527257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000" dirty="0" err="1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Hóa</a:t>
              </a:r>
              <a:r>
                <a:rPr lang="en-US" sz="40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trị</a:t>
              </a:r>
              <a:r>
                <a:rPr lang="en-US" sz="40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4000" dirty="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xác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định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theo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hóa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trị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 </a:t>
              </a:r>
              <a:r>
                <a:rPr lang="en-US" sz="4000" i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chọn</a:t>
              </a:r>
              <a:r>
                <a:rPr lang="en-US" sz="4000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lang="en-US" sz="4000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1 </a:t>
              </a:r>
              <a:r>
                <a:rPr lang="en-US" sz="4000" i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đơn</a:t>
              </a:r>
              <a:r>
                <a:rPr lang="en-US" sz="4000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vị</a:t>
              </a:r>
              <a:r>
                <a:rPr lang="en-US" sz="4000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và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hóa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trị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của</a:t>
              </a:r>
              <a:r>
                <a:rPr lang="en-US" sz="4000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 </a:t>
              </a:r>
              <a:r>
                <a:rPr lang="en-US" sz="4000" i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chọn</a:t>
              </a:r>
              <a:r>
                <a:rPr lang="en-US" sz="4000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làm</a:t>
              </a:r>
              <a:r>
                <a:rPr lang="en-US" sz="4000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2 </a:t>
              </a:r>
              <a:r>
                <a:rPr lang="en-US" sz="4000" i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đơn</a:t>
              </a:r>
              <a:r>
                <a:rPr lang="en-US" sz="4000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vị</a:t>
              </a:r>
              <a:r>
                <a:rPr lang="en-US" sz="4000" i="1" dirty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</a:t>
              </a:r>
              <a:endParaRPr lang="en-US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15800" y="5224468"/>
            <a:ext cx="4219575" cy="4198264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1295400" y="6603665"/>
            <a:ext cx="9213357" cy="3683335"/>
            <a:chOff x="280776" y="5281863"/>
            <a:chExt cx="9213357" cy="3683335"/>
          </a:xfrm>
        </p:grpSpPr>
        <p:pic>
          <p:nvPicPr>
            <p:cNvPr id="11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3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280776" y="5281863"/>
              <a:ext cx="9213357" cy="3683335"/>
            </a:xfrm>
            <a:prstGeom prst="rect">
              <a:avLst/>
            </a:prstGeom>
          </p:spPr>
        </p:pic>
        <p:sp>
          <p:nvSpPr>
            <p:cNvPr id="12" name="Rectangle 11"/>
            <p:cNvSpPr/>
            <p:nvPr/>
          </p:nvSpPr>
          <p:spPr>
            <a:xfrm>
              <a:off x="946256" y="6286500"/>
              <a:ext cx="7527257" cy="193899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Cũng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hóa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trị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4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nguyên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tử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4000" i="1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như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(SO</a:t>
              </a:r>
              <a:r>
                <a:rPr lang="en-US" sz="4000" i="1" baseline="-25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US" sz="4000" i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), (OH),…</a:t>
              </a:r>
              <a:endParaRPr lang="en-US" sz="4000" i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"/>
          <p:cNvSpPr txBox="1"/>
          <p:nvPr/>
        </p:nvSpPr>
        <p:spPr>
          <a:xfrm>
            <a:off x="4896253" y="1370892"/>
            <a:ext cx="70959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5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Quy tắc</a:t>
            </a:r>
            <a:endParaRPr lang="en-US" sz="45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2333" y="6210300"/>
            <a:ext cx="2666558" cy="386238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0"/>
            <a:ext cx="2459832" cy="2692353"/>
          </a:xfrm>
          <a:prstGeom prst="rect">
            <a:avLst/>
          </a:prstGeom>
        </p:spPr>
      </p:pic>
      <p:graphicFrame>
        <p:nvGraphicFramePr>
          <p:cNvPr id="37" name="Table 3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04070243"/>
              </p:ext>
            </p:extLst>
          </p:nvPr>
        </p:nvGraphicFramePr>
        <p:xfrm>
          <a:off x="914400" y="2627074"/>
          <a:ext cx="14249400" cy="74456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4600">
                  <a:extLst>
                    <a:ext uri="{9D8B030D-6E8A-4147-A177-3AD203B41FA5}">
                      <a16:colId xmlns="" xmlns:a16="http://schemas.microsoft.com/office/drawing/2014/main" val="2842979584"/>
                    </a:ext>
                  </a:extLst>
                </a:gridCol>
                <a:gridCol w="4610100">
                  <a:extLst>
                    <a:ext uri="{9D8B030D-6E8A-4147-A177-3AD203B41FA5}">
                      <a16:colId xmlns="" xmlns:a16="http://schemas.microsoft.com/office/drawing/2014/main" val="103342990"/>
                    </a:ext>
                  </a:extLst>
                </a:gridCol>
                <a:gridCol w="3562350">
                  <a:extLst>
                    <a:ext uri="{9D8B030D-6E8A-4147-A177-3AD203B41FA5}">
                      <a16:colId xmlns="" xmlns:a16="http://schemas.microsoft.com/office/drawing/2014/main" val="659130910"/>
                    </a:ext>
                  </a:extLst>
                </a:gridCol>
                <a:gridCol w="3562350">
                  <a:extLst>
                    <a:ext uri="{9D8B030D-6E8A-4147-A177-3AD203B41FA5}">
                      <a16:colId xmlns="" xmlns:a16="http://schemas.microsoft.com/office/drawing/2014/main" val="3166696359"/>
                    </a:ext>
                  </a:extLst>
                </a:gridCol>
              </a:tblGrid>
              <a:tr h="291503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CTHH</a:t>
                      </a:r>
                      <a:endParaRPr kumimoji="0" lang="vi-VN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Tích của hóa trị và chỉ số của nguyên tố thứ nhất</a:t>
                      </a:r>
                      <a:endParaRPr kumimoji="0" lang="vi-VN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Tích của hóa trị và chỉ số của nguyên tố thứ hai</a:t>
                      </a:r>
                      <a:endParaRPr kumimoji="0" lang="vi-VN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400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</a:rPr>
                        <a:t>Mối quan hệ của 2 tích</a:t>
                      </a:r>
                      <a:endParaRPr kumimoji="0" lang="vi-VN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45728" marB="45728" anchor="ctr" horzOverflow="overflow"/>
                </a:tc>
                <a:extLst>
                  <a:ext uri="{0D108BD9-81ED-4DB2-BD59-A6C34878D82A}">
                    <a16:rowId xmlns="" xmlns:a16="http://schemas.microsoft.com/office/drawing/2014/main" val="3900020762"/>
                  </a:ext>
                </a:extLst>
              </a:tr>
              <a:tr h="151019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40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4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115227113"/>
                  </a:ext>
                </a:extLst>
              </a:tr>
              <a:tr h="151019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40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4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690846111"/>
                  </a:ext>
                </a:extLst>
              </a:tr>
              <a:tr h="1510191"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400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n-US" sz="4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4012915310"/>
                  </a:ext>
                </a:extLst>
              </a:tr>
            </a:tbl>
          </a:graphicData>
        </a:graphic>
      </p:graphicFrame>
      <p:sp>
        <p:nvSpPr>
          <p:cNvPr id="38" name="TextBox 2"/>
          <p:cNvSpPr txBox="1"/>
          <p:nvPr/>
        </p:nvSpPr>
        <p:spPr>
          <a:xfrm>
            <a:off x="1698171" y="288214"/>
            <a:ext cx="1398814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5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Quy tắc hóa trị</a:t>
            </a:r>
            <a:endParaRPr lang="en-US" sz="5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 Box 37"/>
          <p:cNvSpPr txBox="1">
            <a:spLocks noChangeArrowheads="1"/>
          </p:cNvSpPr>
          <p:nvPr/>
        </p:nvSpPr>
        <p:spPr bwMode="auto">
          <a:xfrm>
            <a:off x="1371600" y="6210300"/>
            <a:ext cx="205757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4000">
                <a:latin typeface="Arial" panose="020B0604020202020204" pitchFamily="34" charset="0"/>
              </a:rPr>
              <a:t>Al</a:t>
            </a:r>
            <a:r>
              <a:rPr lang="vi-VN" altLang="en-US" sz="4000" baseline="-25000">
                <a:latin typeface="Arial" panose="020B0604020202020204" pitchFamily="34" charset="0"/>
              </a:rPr>
              <a:t>2</a:t>
            </a:r>
            <a:r>
              <a:rPr lang="vi-VN" altLang="en-US" sz="4000">
                <a:latin typeface="Arial" panose="020B0604020202020204" pitchFamily="34" charset="0"/>
              </a:rPr>
              <a:t>O</a:t>
            </a:r>
            <a:r>
              <a:rPr lang="vi-VN" altLang="en-US" sz="4000" baseline="-25000">
                <a:latin typeface="Arial" panose="020B0604020202020204" pitchFamily="34" charset="0"/>
              </a:rPr>
              <a:t>3</a:t>
            </a:r>
            <a:endParaRPr lang="vi-VN" altLang="en-US" sz="4000">
              <a:latin typeface="Arial" panose="020B0604020202020204" pitchFamily="34" charset="0"/>
            </a:endParaRPr>
          </a:p>
        </p:txBody>
      </p:sp>
      <p:sp>
        <p:nvSpPr>
          <p:cNvPr id="42" name="Text Box 38"/>
          <p:cNvSpPr txBox="1">
            <a:spLocks noChangeArrowheads="1"/>
          </p:cNvSpPr>
          <p:nvPr/>
        </p:nvSpPr>
        <p:spPr bwMode="auto">
          <a:xfrm>
            <a:off x="1371600" y="5621384"/>
            <a:ext cx="169195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4000" smtClean="0">
                <a:latin typeface="Arial" panose="020B0604020202020204" pitchFamily="34" charset="0"/>
              </a:rPr>
              <a:t>III   </a:t>
            </a:r>
            <a:r>
              <a:rPr lang="vi-VN" altLang="en-US" sz="4000">
                <a:latin typeface="Arial" panose="020B0604020202020204" pitchFamily="34" charset="0"/>
              </a:rPr>
              <a:t>II</a:t>
            </a:r>
          </a:p>
        </p:txBody>
      </p:sp>
      <p:sp>
        <p:nvSpPr>
          <p:cNvPr id="43" name="Text Box 37"/>
          <p:cNvSpPr txBox="1">
            <a:spLocks noChangeArrowheads="1"/>
          </p:cNvSpPr>
          <p:nvPr/>
        </p:nvSpPr>
        <p:spPr bwMode="auto">
          <a:xfrm>
            <a:off x="1321334" y="7584630"/>
            <a:ext cx="205757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000" smtClean="0">
                <a:latin typeface="Arial" panose="020B0604020202020204" pitchFamily="34" charset="0"/>
              </a:rPr>
              <a:t>P</a:t>
            </a:r>
            <a:r>
              <a:rPr lang="vi-VN" altLang="en-US" sz="4000" baseline="-25000" smtClean="0">
                <a:latin typeface="Arial" panose="020B0604020202020204" pitchFamily="34" charset="0"/>
              </a:rPr>
              <a:t>2</a:t>
            </a:r>
            <a:r>
              <a:rPr lang="vi-VN" altLang="en-US" sz="4000" smtClean="0">
                <a:latin typeface="Arial" panose="020B0604020202020204" pitchFamily="34" charset="0"/>
              </a:rPr>
              <a:t>O</a:t>
            </a:r>
            <a:r>
              <a:rPr lang="en-GB" altLang="en-US" sz="4000" baseline="-25000" smtClean="0">
                <a:latin typeface="Arial" panose="020B0604020202020204" pitchFamily="34" charset="0"/>
              </a:rPr>
              <a:t>5</a:t>
            </a:r>
            <a:endParaRPr lang="vi-VN" altLang="en-US" sz="4000">
              <a:latin typeface="Arial" panose="020B0604020202020204" pitchFamily="34" charset="0"/>
            </a:endParaRPr>
          </a:p>
        </p:txBody>
      </p:sp>
      <p:sp>
        <p:nvSpPr>
          <p:cNvPr id="44" name="Text Box 38"/>
          <p:cNvSpPr txBox="1">
            <a:spLocks noChangeArrowheads="1"/>
          </p:cNvSpPr>
          <p:nvPr/>
        </p:nvSpPr>
        <p:spPr bwMode="auto">
          <a:xfrm>
            <a:off x="1371600" y="6995714"/>
            <a:ext cx="169195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000">
                <a:latin typeface="Arial" panose="020B0604020202020204" pitchFamily="34" charset="0"/>
              </a:rPr>
              <a:t>V</a:t>
            </a:r>
            <a:r>
              <a:rPr lang="vi-VN" altLang="en-US" sz="4000" smtClean="0">
                <a:latin typeface="Arial" panose="020B0604020202020204" pitchFamily="34" charset="0"/>
              </a:rPr>
              <a:t>   </a:t>
            </a:r>
            <a:r>
              <a:rPr lang="vi-VN" altLang="en-US" sz="4000">
                <a:latin typeface="Arial" panose="020B0604020202020204" pitchFamily="34" charset="0"/>
              </a:rPr>
              <a:t>II</a:t>
            </a:r>
          </a:p>
        </p:txBody>
      </p:sp>
      <p:sp>
        <p:nvSpPr>
          <p:cNvPr id="45" name="Text Box 37"/>
          <p:cNvSpPr txBox="1">
            <a:spLocks noChangeArrowheads="1"/>
          </p:cNvSpPr>
          <p:nvPr/>
        </p:nvSpPr>
        <p:spPr bwMode="auto">
          <a:xfrm>
            <a:off x="1394443" y="9280714"/>
            <a:ext cx="205757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altLang="en-US" sz="4000" smtClean="0">
                <a:latin typeface="Arial" panose="020B0604020202020204" pitchFamily="34" charset="0"/>
              </a:rPr>
              <a:t>H</a:t>
            </a:r>
            <a:r>
              <a:rPr lang="vi-VN" altLang="en-US" sz="4000" baseline="-25000" smtClean="0">
                <a:latin typeface="Arial" panose="020B0604020202020204" pitchFamily="34" charset="0"/>
              </a:rPr>
              <a:t>2</a:t>
            </a:r>
            <a:r>
              <a:rPr lang="en-GB" altLang="en-US" sz="4000">
                <a:latin typeface="Arial" panose="020B0604020202020204" pitchFamily="34" charset="0"/>
              </a:rPr>
              <a:t>S</a:t>
            </a:r>
            <a:endParaRPr lang="vi-VN" altLang="en-US" sz="4000">
              <a:latin typeface="Arial" panose="020B0604020202020204" pitchFamily="34" charset="0"/>
            </a:endParaRPr>
          </a:p>
        </p:txBody>
      </p:sp>
      <p:sp>
        <p:nvSpPr>
          <p:cNvPr id="46" name="Text Box 38"/>
          <p:cNvSpPr txBox="1">
            <a:spLocks noChangeArrowheads="1"/>
          </p:cNvSpPr>
          <p:nvPr/>
        </p:nvSpPr>
        <p:spPr bwMode="auto">
          <a:xfrm>
            <a:off x="1394443" y="8691798"/>
            <a:ext cx="169195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vi-VN" altLang="en-US" sz="4000" smtClean="0">
                <a:latin typeface="Arial" panose="020B0604020202020204" pitchFamily="34" charset="0"/>
              </a:rPr>
              <a:t>I</a:t>
            </a:r>
            <a:r>
              <a:rPr lang="en-GB" altLang="en-US" sz="4000" smtClean="0">
                <a:latin typeface="Arial" panose="020B0604020202020204" pitchFamily="34" charset="0"/>
              </a:rPr>
              <a:t>  </a:t>
            </a:r>
            <a:r>
              <a:rPr lang="vi-VN" altLang="en-US" sz="4000" smtClean="0">
                <a:latin typeface="Arial" panose="020B0604020202020204" pitchFamily="34" charset="0"/>
              </a:rPr>
              <a:t> </a:t>
            </a:r>
            <a:r>
              <a:rPr lang="en-GB" altLang="en-US" sz="4000" smtClean="0">
                <a:latin typeface="Arial" panose="020B0604020202020204" pitchFamily="34" charset="0"/>
              </a:rPr>
              <a:t>II</a:t>
            </a:r>
            <a:endParaRPr lang="vi-VN" altLang="en-US" sz="4000">
              <a:latin typeface="Arial" panose="020B0604020202020204" pitchFamily="34" charset="0"/>
            </a:endParaRPr>
          </a:p>
        </p:txBody>
      </p:sp>
      <p:sp>
        <p:nvSpPr>
          <p:cNvPr id="47" name="Text Box 40"/>
          <p:cNvSpPr txBox="1">
            <a:spLocks noChangeArrowheads="1"/>
          </p:cNvSpPr>
          <p:nvPr/>
        </p:nvSpPr>
        <p:spPr bwMode="auto">
          <a:xfrm>
            <a:off x="3739196" y="5518386"/>
            <a:ext cx="358298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b="1" smtClean="0">
                <a:solidFill>
                  <a:srgbClr val="002060"/>
                </a:solidFill>
                <a:latin typeface="Arial" panose="020B0604020202020204" pitchFamily="34" charset="0"/>
              </a:rPr>
              <a:t>III</a:t>
            </a:r>
            <a:r>
              <a:rPr lang="vi-VN" altLang="en-US" sz="4000" b="1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vi-VN" altLang="en-US" sz="4000" b="1">
                <a:solidFill>
                  <a:srgbClr val="002060"/>
                </a:solidFill>
                <a:latin typeface="Arial" panose="020B0604020202020204" pitchFamily="34" charset="0"/>
              </a:rPr>
              <a:t>x </a:t>
            </a:r>
            <a:r>
              <a:rPr lang="en-US" altLang="en-US" sz="4000" b="1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r>
              <a:rPr lang="en-GB" altLang="en-US" sz="4000" b="1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altLang="en-US" sz="4000" b="1" smtClean="0">
                <a:solidFill>
                  <a:srgbClr val="002060"/>
                </a:solidFill>
                <a:latin typeface="Arial" panose="020B0604020202020204" pitchFamily="34" charset="0"/>
              </a:rPr>
              <a:t>(kết </a:t>
            </a:r>
            <a:r>
              <a:rPr lang="vi-VN" altLang="en-US" sz="4000" b="1">
                <a:solidFill>
                  <a:srgbClr val="002060"/>
                </a:solidFill>
                <a:latin typeface="Arial" panose="020B0604020202020204" pitchFamily="34" charset="0"/>
              </a:rPr>
              <a:t>quả là </a:t>
            </a:r>
            <a:r>
              <a:rPr lang="en-GB" altLang="en-US" sz="4000" b="1" smtClean="0">
                <a:solidFill>
                  <a:srgbClr val="002060"/>
                </a:solidFill>
                <a:latin typeface="Arial" panose="020B0604020202020204" pitchFamily="34" charset="0"/>
              </a:rPr>
              <a:t>6</a:t>
            </a:r>
            <a:r>
              <a:rPr lang="vi-VN" altLang="en-US" sz="4000" b="1" smtClean="0">
                <a:solidFill>
                  <a:srgbClr val="002060"/>
                </a:solidFill>
                <a:latin typeface="Arial" panose="020B0604020202020204" pitchFamily="34" charset="0"/>
              </a:rPr>
              <a:t>)</a:t>
            </a:r>
            <a:endParaRPr lang="vi-VN" altLang="en-US" sz="40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48" name="Text Box 42"/>
          <p:cNvSpPr txBox="1">
            <a:spLocks noChangeArrowheads="1"/>
          </p:cNvSpPr>
          <p:nvPr/>
        </p:nvSpPr>
        <p:spPr bwMode="auto">
          <a:xfrm>
            <a:off x="7653981" y="5559930"/>
            <a:ext cx="433817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b="1">
                <a:solidFill>
                  <a:srgbClr val="002060"/>
                </a:solidFill>
                <a:latin typeface="Arial" panose="020B0604020202020204" pitchFamily="34" charset="0"/>
              </a:rPr>
              <a:t>II</a:t>
            </a:r>
            <a:r>
              <a:rPr lang="vi-VN" altLang="en-US" sz="4000" b="1">
                <a:solidFill>
                  <a:srgbClr val="002060"/>
                </a:solidFill>
                <a:latin typeface="Arial" panose="020B0604020202020204" pitchFamily="34" charset="0"/>
              </a:rPr>
              <a:t> x </a:t>
            </a:r>
            <a:r>
              <a:rPr lang="en-GB" altLang="en-US" sz="4000" b="1" smtClean="0">
                <a:solidFill>
                  <a:srgbClr val="002060"/>
                </a:solidFill>
                <a:latin typeface="Arial" panose="020B0604020202020204" pitchFamily="34" charset="0"/>
              </a:rPr>
              <a:t>3</a:t>
            </a:r>
            <a:endParaRPr lang="vi-VN" altLang="en-US" sz="4000" b="1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altLang="en-US" sz="4000" b="1">
                <a:solidFill>
                  <a:srgbClr val="002060"/>
                </a:solidFill>
                <a:latin typeface="Arial" panose="020B0604020202020204" pitchFamily="34" charset="0"/>
              </a:rPr>
              <a:t>(kết quả là </a:t>
            </a:r>
            <a:r>
              <a:rPr lang="en-GB" altLang="en-US" sz="4000" b="1" smtClean="0">
                <a:solidFill>
                  <a:srgbClr val="002060"/>
                </a:solidFill>
                <a:latin typeface="Arial" panose="020B0604020202020204" pitchFamily="34" charset="0"/>
              </a:rPr>
              <a:t>6</a:t>
            </a:r>
            <a:r>
              <a:rPr lang="vi-VN" altLang="en-US" sz="4000" b="1" smtClean="0">
                <a:solidFill>
                  <a:srgbClr val="002060"/>
                </a:solidFill>
                <a:latin typeface="Arial" panose="020B0604020202020204" pitchFamily="34" charset="0"/>
              </a:rPr>
              <a:t>)</a:t>
            </a:r>
            <a:endParaRPr lang="vi-VN" altLang="en-US" sz="40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49" name="Text Box 44"/>
          <p:cNvSpPr txBox="1">
            <a:spLocks noChangeArrowheads="1"/>
          </p:cNvSpPr>
          <p:nvPr/>
        </p:nvSpPr>
        <p:spPr bwMode="auto">
          <a:xfrm>
            <a:off x="11773777" y="5963511"/>
            <a:ext cx="35866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smtClean="0">
                <a:solidFill>
                  <a:srgbClr val="FF0000"/>
                </a:solidFill>
                <a:latin typeface="Arial" panose="020B0604020202020204" pitchFamily="34" charset="0"/>
              </a:rPr>
              <a:t>III</a:t>
            </a:r>
            <a:r>
              <a:rPr lang="vi-VN" altLang="en-US" sz="4000" b="1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vi-VN" alt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x </a:t>
            </a:r>
            <a:r>
              <a:rPr lang="en-US" alt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vi-VN" alt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 = </a:t>
            </a:r>
            <a:r>
              <a:rPr lang="en-US" alt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II</a:t>
            </a:r>
            <a:r>
              <a:rPr lang="vi-VN" alt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 x </a:t>
            </a:r>
            <a:r>
              <a:rPr lang="en-US" altLang="en-US" sz="4000" b="1" smtClean="0">
                <a:solidFill>
                  <a:srgbClr val="FF0000"/>
                </a:solidFill>
                <a:latin typeface="Arial" panose="020B0604020202020204" pitchFamily="34" charset="0"/>
              </a:rPr>
              <a:t>3</a:t>
            </a:r>
            <a:endParaRPr lang="vi-VN" altLang="en-US" sz="4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4" name="Text Box 40"/>
          <p:cNvSpPr txBox="1">
            <a:spLocks noChangeArrowheads="1"/>
          </p:cNvSpPr>
          <p:nvPr/>
        </p:nvSpPr>
        <p:spPr bwMode="auto">
          <a:xfrm>
            <a:off x="3700464" y="7048675"/>
            <a:ext cx="358298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b="1">
                <a:solidFill>
                  <a:srgbClr val="002060"/>
                </a:solidFill>
                <a:latin typeface="Arial" panose="020B0604020202020204" pitchFamily="34" charset="0"/>
              </a:rPr>
              <a:t>V</a:t>
            </a:r>
            <a:r>
              <a:rPr lang="vi-VN" altLang="en-US" sz="4000" b="1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vi-VN" altLang="en-US" sz="4000" b="1">
                <a:solidFill>
                  <a:srgbClr val="002060"/>
                </a:solidFill>
                <a:latin typeface="Arial" panose="020B0604020202020204" pitchFamily="34" charset="0"/>
              </a:rPr>
              <a:t>x </a:t>
            </a:r>
            <a:r>
              <a:rPr lang="en-US" altLang="en-US" sz="4000" b="1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r>
              <a:rPr lang="en-GB" altLang="en-US" sz="4000" b="1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altLang="en-US" sz="4000" b="1" smtClean="0">
                <a:solidFill>
                  <a:srgbClr val="002060"/>
                </a:solidFill>
                <a:latin typeface="Arial" panose="020B0604020202020204" pitchFamily="34" charset="0"/>
              </a:rPr>
              <a:t>(kết </a:t>
            </a:r>
            <a:r>
              <a:rPr lang="vi-VN" altLang="en-US" sz="4000" b="1">
                <a:solidFill>
                  <a:srgbClr val="002060"/>
                </a:solidFill>
                <a:latin typeface="Arial" panose="020B0604020202020204" pitchFamily="34" charset="0"/>
              </a:rPr>
              <a:t>quả là </a:t>
            </a:r>
            <a:r>
              <a:rPr lang="en-GB" altLang="en-US" sz="4000" b="1" smtClean="0">
                <a:solidFill>
                  <a:srgbClr val="002060"/>
                </a:solidFill>
                <a:latin typeface="Arial" panose="020B0604020202020204" pitchFamily="34" charset="0"/>
              </a:rPr>
              <a:t>10</a:t>
            </a:r>
            <a:r>
              <a:rPr lang="vi-VN" altLang="en-US" sz="4000" b="1" smtClean="0">
                <a:solidFill>
                  <a:srgbClr val="002060"/>
                </a:solidFill>
                <a:latin typeface="Arial" panose="020B0604020202020204" pitchFamily="34" charset="0"/>
              </a:rPr>
              <a:t>)</a:t>
            </a:r>
            <a:endParaRPr lang="vi-VN" altLang="en-US" sz="40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55" name="Text Box 42"/>
          <p:cNvSpPr txBox="1">
            <a:spLocks noChangeArrowheads="1"/>
          </p:cNvSpPr>
          <p:nvPr/>
        </p:nvSpPr>
        <p:spPr bwMode="auto">
          <a:xfrm>
            <a:off x="7615249" y="7090219"/>
            <a:ext cx="433817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b="1">
                <a:solidFill>
                  <a:srgbClr val="002060"/>
                </a:solidFill>
                <a:latin typeface="Arial" panose="020B0604020202020204" pitchFamily="34" charset="0"/>
              </a:rPr>
              <a:t>II</a:t>
            </a:r>
            <a:r>
              <a:rPr lang="vi-VN" altLang="en-US" sz="4000" b="1">
                <a:solidFill>
                  <a:srgbClr val="002060"/>
                </a:solidFill>
                <a:latin typeface="Arial" panose="020B0604020202020204" pitchFamily="34" charset="0"/>
              </a:rPr>
              <a:t> x </a:t>
            </a:r>
            <a:r>
              <a:rPr lang="en-GB" altLang="en-US" sz="4000" b="1" smtClean="0">
                <a:solidFill>
                  <a:srgbClr val="002060"/>
                </a:solidFill>
                <a:latin typeface="Arial" panose="020B0604020202020204" pitchFamily="34" charset="0"/>
              </a:rPr>
              <a:t>5</a:t>
            </a:r>
            <a:endParaRPr lang="vi-VN" altLang="en-US" sz="4000" b="1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altLang="en-US" sz="4000" b="1">
                <a:solidFill>
                  <a:srgbClr val="002060"/>
                </a:solidFill>
                <a:latin typeface="Arial" panose="020B0604020202020204" pitchFamily="34" charset="0"/>
              </a:rPr>
              <a:t>(kết quả là </a:t>
            </a:r>
            <a:r>
              <a:rPr lang="en-GB" altLang="en-US" sz="4000" b="1" smtClean="0">
                <a:solidFill>
                  <a:srgbClr val="002060"/>
                </a:solidFill>
                <a:latin typeface="Arial" panose="020B0604020202020204" pitchFamily="34" charset="0"/>
              </a:rPr>
              <a:t>10</a:t>
            </a:r>
            <a:r>
              <a:rPr lang="vi-VN" altLang="en-US" sz="4000" b="1" smtClean="0">
                <a:solidFill>
                  <a:srgbClr val="002060"/>
                </a:solidFill>
                <a:latin typeface="Arial" panose="020B0604020202020204" pitchFamily="34" charset="0"/>
              </a:rPr>
              <a:t>)</a:t>
            </a:r>
            <a:endParaRPr lang="vi-VN" altLang="en-US" sz="40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56" name="Text Box 44"/>
          <p:cNvSpPr txBox="1">
            <a:spLocks noChangeArrowheads="1"/>
          </p:cNvSpPr>
          <p:nvPr/>
        </p:nvSpPr>
        <p:spPr bwMode="auto">
          <a:xfrm>
            <a:off x="11807476" y="7584630"/>
            <a:ext cx="35866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V</a:t>
            </a:r>
            <a:r>
              <a:rPr lang="vi-VN" altLang="en-US" sz="4000" b="1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vi-VN" alt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x </a:t>
            </a:r>
            <a:r>
              <a:rPr lang="en-US" alt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vi-VN" alt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 = </a:t>
            </a:r>
            <a:r>
              <a:rPr lang="en-US" alt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II</a:t>
            </a:r>
            <a:r>
              <a:rPr lang="vi-VN" alt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 x </a:t>
            </a:r>
            <a:r>
              <a:rPr lang="en-US" alt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5</a:t>
            </a:r>
            <a:endParaRPr lang="vi-VN" altLang="en-US" sz="4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57" name="Text Box 40"/>
          <p:cNvSpPr txBox="1">
            <a:spLocks noChangeArrowheads="1"/>
          </p:cNvSpPr>
          <p:nvPr/>
        </p:nvSpPr>
        <p:spPr bwMode="auto">
          <a:xfrm>
            <a:off x="3401185" y="8546158"/>
            <a:ext cx="3582988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b="1" smtClean="0">
                <a:solidFill>
                  <a:srgbClr val="002060"/>
                </a:solidFill>
                <a:latin typeface="Arial" panose="020B0604020202020204" pitchFamily="34" charset="0"/>
              </a:rPr>
              <a:t>I</a:t>
            </a:r>
            <a:r>
              <a:rPr lang="vi-VN" altLang="en-US" sz="4000" b="1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vi-VN" altLang="en-US" sz="4000" b="1">
                <a:solidFill>
                  <a:srgbClr val="002060"/>
                </a:solidFill>
                <a:latin typeface="Arial" panose="020B0604020202020204" pitchFamily="34" charset="0"/>
              </a:rPr>
              <a:t>x </a:t>
            </a:r>
            <a:r>
              <a:rPr lang="en-US" altLang="en-US" sz="4000" b="1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r>
              <a:rPr lang="en-GB" altLang="en-US" sz="4000" b="1" smtClean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altLang="en-US" sz="4000" b="1" smtClean="0">
                <a:solidFill>
                  <a:srgbClr val="002060"/>
                </a:solidFill>
                <a:latin typeface="Arial" panose="020B0604020202020204" pitchFamily="34" charset="0"/>
              </a:rPr>
              <a:t>(kết </a:t>
            </a:r>
            <a:r>
              <a:rPr lang="vi-VN" altLang="en-US" sz="4000" b="1">
                <a:solidFill>
                  <a:srgbClr val="002060"/>
                </a:solidFill>
                <a:latin typeface="Arial" panose="020B0604020202020204" pitchFamily="34" charset="0"/>
              </a:rPr>
              <a:t>quả là </a:t>
            </a:r>
            <a:r>
              <a:rPr lang="en-GB" altLang="en-US" sz="4000" b="1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r>
              <a:rPr lang="vi-VN" altLang="en-US" sz="4000" b="1" smtClean="0">
                <a:solidFill>
                  <a:srgbClr val="002060"/>
                </a:solidFill>
                <a:latin typeface="Arial" panose="020B0604020202020204" pitchFamily="34" charset="0"/>
              </a:rPr>
              <a:t>)</a:t>
            </a:r>
            <a:endParaRPr lang="vi-VN" altLang="en-US" sz="40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58" name="Text Box 42"/>
          <p:cNvSpPr txBox="1">
            <a:spLocks noChangeArrowheads="1"/>
          </p:cNvSpPr>
          <p:nvPr/>
        </p:nvSpPr>
        <p:spPr bwMode="auto">
          <a:xfrm>
            <a:off x="7686638" y="8526003"/>
            <a:ext cx="4338172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altLang="en-US" sz="4000" b="1">
                <a:solidFill>
                  <a:srgbClr val="002060"/>
                </a:solidFill>
                <a:latin typeface="Arial" panose="020B0604020202020204" pitchFamily="34" charset="0"/>
              </a:rPr>
              <a:t>II</a:t>
            </a:r>
            <a:r>
              <a:rPr lang="vi-VN" altLang="en-US" sz="4000" b="1">
                <a:solidFill>
                  <a:srgbClr val="002060"/>
                </a:solidFill>
                <a:latin typeface="Arial" panose="020B0604020202020204" pitchFamily="34" charset="0"/>
              </a:rPr>
              <a:t> x </a:t>
            </a:r>
            <a:r>
              <a:rPr lang="en-GB" altLang="en-US" sz="4000" b="1" smtClean="0">
                <a:solidFill>
                  <a:srgbClr val="002060"/>
                </a:solidFill>
                <a:latin typeface="Arial" panose="020B0604020202020204" pitchFamily="34" charset="0"/>
              </a:rPr>
              <a:t>1</a:t>
            </a:r>
            <a:endParaRPr lang="vi-VN" altLang="en-US" sz="4000" b="1">
              <a:solidFill>
                <a:srgbClr val="002060"/>
              </a:solidFill>
              <a:latin typeface="Arial" panose="020B0604020202020204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vi-VN" altLang="en-US" sz="4000" b="1">
                <a:solidFill>
                  <a:srgbClr val="002060"/>
                </a:solidFill>
                <a:latin typeface="Arial" panose="020B0604020202020204" pitchFamily="34" charset="0"/>
              </a:rPr>
              <a:t>(kết quả là </a:t>
            </a:r>
            <a:r>
              <a:rPr lang="en-GB" altLang="en-US" sz="4000" b="1" smtClean="0">
                <a:solidFill>
                  <a:srgbClr val="002060"/>
                </a:solidFill>
                <a:latin typeface="Arial" panose="020B0604020202020204" pitchFamily="34" charset="0"/>
              </a:rPr>
              <a:t>2</a:t>
            </a:r>
            <a:r>
              <a:rPr lang="vi-VN" altLang="en-US" sz="4000" b="1" smtClean="0">
                <a:solidFill>
                  <a:srgbClr val="002060"/>
                </a:solidFill>
                <a:latin typeface="Arial" panose="020B0604020202020204" pitchFamily="34" charset="0"/>
              </a:rPr>
              <a:t>)</a:t>
            </a:r>
            <a:endParaRPr lang="vi-VN" altLang="en-US" sz="4000" b="1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59" name="Text Box 44"/>
          <p:cNvSpPr txBox="1">
            <a:spLocks noChangeArrowheads="1"/>
          </p:cNvSpPr>
          <p:nvPr/>
        </p:nvSpPr>
        <p:spPr bwMode="auto">
          <a:xfrm>
            <a:off x="11807476" y="8993864"/>
            <a:ext cx="358662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smtClean="0">
                <a:solidFill>
                  <a:srgbClr val="FF0000"/>
                </a:solidFill>
                <a:latin typeface="Arial" panose="020B0604020202020204" pitchFamily="34" charset="0"/>
              </a:rPr>
              <a:t>I</a:t>
            </a:r>
            <a:r>
              <a:rPr lang="vi-VN" altLang="en-US" sz="4000" b="1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vi-VN" alt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x </a:t>
            </a:r>
            <a:r>
              <a:rPr lang="en-US" alt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2</a:t>
            </a:r>
            <a:r>
              <a:rPr lang="vi-VN" alt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 = </a:t>
            </a:r>
            <a:r>
              <a:rPr lang="en-US" alt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II</a:t>
            </a:r>
            <a:r>
              <a:rPr lang="vi-VN" alt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 x </a:t>
            </a:r>
            <a:r>
              <a:rPr lang="en-US" altLang="en-US" sz="4000" b="1">
                <a:solidFill>
                  <a:srgbClr val="FF0000"/>
                </a:solidFill>
                <a:latin typeface="Arial" panose="020B0604020202020204" pitchFamily="34" charset="0"/>
              </a:rPr>
              <a:t>1</a:t>
            </a:r>
            <a:endParaRPr lang="vi-VN" altLang="en-US" sz="4000" b="1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9299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7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4" grpId="0"/>
      <p:bldP spid="55" grpId="0"/>
      <p:bldP spid="56" grpId="0"/>
      <p:bldP spid="57" grpId="0"/>
      <p:bldP spid="58" grpId="0"/>
      <p:bldP spid="5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8A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12461">
            <a:off x="8079423" y="1085211"/>
            <a:ext cx="10235066" cy="9841045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0368" y="2297043"/>
            <a:ext cx="8214031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altLang="en-US" sz="4000" smtClean="0">
                <a:solidFill>
                  <a:schemeClr val="bg1"/>
                </a:solidFill>
              </a:rPr>
              <a:t>Trong công thức hóa học, tích của chỉ số và hóa trị của nguyên tố này bằng tích của chỉ số và hóa trị của nguyên tố kia.</a:t>
            </a:r>
            <a:endParaRPr lang="vi-VN" altLang="en-US" sz="4000">
              <a:solidFill>
                <a:schemeClr val="bg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524458" y="1095859"/>
            <a:ext cx="380585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altLang="en-US" sz="4000" b="1" smtClean="0">
                <a:solidFill>
                  <a:schemeClr val="bg1"/>
                </a:solidFill>
              </a:rPr>
              <a:t>Qui tắc hóa trị:</a:t>
            </a:r>
            <a:endParaRPr lang="vi-VN" altLang="en-US" sz="4000" b="1">
              <a:solidFill>
                <a:schemeClr val="bg1"/>
              </a:solidFill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10591800" y="1943100"/>
            <a:ext cx="640873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2060"/>
                </a:solidFill>
              </a:rPr>
              <a:t>Công thức chung:</a:t>
            </a:r>
            <a:r>
              <a:rPr lang="en-US" altLang="en-US" sz="4000">
                <a:solidFill>
                  <a:srgbClr val="002060"/>
                </a:solidFill>
              </a:rPr>
              <a:t> </a:t>
            </a:r>
            <a:endParaRPr lang="en-US" altLang="en-US" sz="4000" smtClean="0">
              <a:solidFill>
                <a:srgbClr val="002060"/>
              </a:solidFill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000" b="1" smtClean="0">
                <a:solidFill>
                  <a:srgbClr val="002060"/>
                </a:solidFill>
              </a:rPr>
              <a:t>A</a:t>
            </a:r>
            <a:r>
              <a:rPr lang="en-US" altLang="en-US" sz="4000" b="1" baseline="-25000" smtClean="0">
                <a:solidFill>
                  <a:srgbClr val="002060"/>
                </a:solidFill>
              </a:rPr>
              <a:t>x</a:t>
            </a:r>
            <a:r>
              <a:rPr lang="en-US" altLang="en-US" sz="4000" b="1" smtClean="0">
                <a:solidFill>
                  <a:srgbClr val="002060"/>
                </a:solidFill>
              </a:rPr>
              <a:t>B</a:t>
            </a:r>
            <a:r>
              <a:rPr lang="en-US" altLang="en-US" sz="4000" b="1" baseline="-25000" smtClean="0">
                <a:solidFill>
                  <a:srgbClr val="002060"/>
                </a:solidFill>
              </a:rPr>
              <a:t>y</a:t>
            </a:r>
            <a:endParaRPr lang="vi-VN" altLang="en-US" sz="4000" b="1">
              <a:solidFill>
                <a:srgbClr val="002060"/>
              </a:solidFill>
            </a:endParaRP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13399322" y="3921810"/>
            <a:ext cx="2520950" cy="7112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C00000"/>
                </a:solidFill>
              </a:rPr>
              <a:t>x</a:t>
            </a:r>
            <a:r>
              <a:rPr lang="en-US" altLang="en-US" sz="4000" b="1">
                <a:solidFill>
                  <a:srgbClr val="002060"/>
                </a:solidFill>
              </a:rPr>
              <a:t>.a = </a:t>
            </a:r>
            <a:r>
              <a:rPr lang="en-US" altLang="en-US" sz="4000" b="1">
                <a:solidFill>
                  <a:srgbClr val="C00000"/>
                </a:solidFill>
              </a:rPr>
              <a:t>y</a:t>
            </a:r>
            <a:r>
              <a:rPr lang="en-US" altLang="en-US" sz="4000" b="1">
                <a:solidFill>
                  <a:srgbClr val="002060"/>
                </a:solidFill>
              </a:rPr>
              <a:t>.b</a:t>
            </a:r>
            <a:endParaRPr lang="vi-VN" altLang="en-US" sz="4000" b="1">
              <a:solidFill>
                <a:srgbClr val="002060"/>
              </a:solidFill>
            </a:endParaRPr>
          </a:p>
        </p:txBody>
      </p:sp>
      <p:sp>
        <p:nvSpPr>
          <p:cNvPr id="19" name="Rectangle 6"/>
          <p:cNvSpPr>
            <a:spLocks noChangeArrowheads="1"/>
          </p:cNvSpPr>
          <p:nvPr/>
        </p:nvSpPr>
        <p:spPr bwMode="auto">
          <a:xfrm>
            <a:off x="10237827" y="3971589"/>
            <a:ext cx="2948243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4000" b="1">
                <a:solidFill>
                  <a:srgbClr val="002060"/>
                </a:solidFill>
              </a:rPr>
              <a:t>Công thức:</a:t>
            </a:r>
            <a:endParaRPr lang="vi-VN" altLang="en-US" sz="4000" b="1">
              <a:solidFill>
                <a:srgbClr val="002060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701156" y="5344015"/>
            <a:ext cx="8991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</a:pPr>
            <a:r>
              <a:rPr lang="en-US" alt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VD: </a:t>
            </a:r>
            <a:r>
              <a:rPr lang="en-US" altLang="en-US" sz="4000">
                <a:latin typeface="Arial" panose="020B0604020202020204" pitchFamily="34" charset="0"/>
                <a:cs typeface="Arial" panose="020B0604020202020204" pitchFamily="34" charset="0"/>
              </a:rPr>
              <a:t>Tính hóa trị của Cu </a:t>
            </a:r>
            <a:r>
              <a:rPr lang="en-US" alt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trong </a:t>
            </a:r>
            <a:r>
              <a:rPr lang="en-US" altLang="en-US" sz="4000">
                <a:latin typeface="Arial" panose="020B0604020202020204" pitchFamily="34" charset="0"/>
                <a:cs typeface="Arial" panose="020B0604020202020204" pitchFamily="34" charset="0"/>
              </a:rPr>
              <a:t>hợp </a:t>
            </a:r>
            <a:r>
              <a:rPr lang="en-US" altLang="en-US" sz="4000" smtClean="0">
                <a:latin typeface="Arial" panose="020B0604020202020204" pitchFamily="34" charset="0"/>
                <a:cs typeface="Arial" panose="020B0604020202020204" pitchFamily="34" charset="0"/>
              </a:rPr>
              <a:t>chất Cu(OH)</a:t>
            </a:r>
            <a:r>
              <a:rPr lang="en-US" altLang="en-US" sz="4000" baseline="-25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4000">
                <a:latin typeface="Arial" panose="020B0604020202020204" pitchFamily="34" charset="0"/>
                <a:cs typeface="Arial" panose="020B0604020202020204" pitchFamily="34" charset="0"/>
              </a:rPr>
              <a:t>, biết nhóm OH có hóa trị I.</a:t>
            </a:r>
            <a:endParaRPr lang="vi-VN" alt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Box 10"/>
          <p:cNvSpPr txBox="1">
            <a:spLocks noChangeArrowheads="1"/>
          </p:cNvSpPr>
          <p:nvPr/>
        </p:nvSpPr>
        <p:spPr bwMode="auto">
          <a:xfrm>
            <a:off x="9150378" y="7378459"/>
            <a:ext cx="849788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C00000"/>
                </a:solidFill>
              </a:rPr>
              <a:t>Trả lời</a:t>
            </a:r>
            <a:r>
              <a:rPr lang="en-US" altLang="en-US" sz="4000" b="1" smtClean="0">
                <a:solidFill>
                  <a:srgbClr val="C00000"/>
                </a:solidFill>
              </a:rPr>
              <a:t>: </a:t>
            </a:r>
            <a:r>
              <a:rPr lang="en-US" altLang="en-US" sz="4000">
                <a:solidFill>
                  <a:srgbClr val="002060"/>
                </a:solidFill>
              </a:rPr>
              <a:t>Gọi a là hóa trị của Cu</a:t>
            </a:r>
          </a:p>
          <a:p>
            <a:pPr marL="914400" eaLnBrk="1" hangingPunct="1">
              <a:spcBef>
                <a:spcPct val="50000"/>
              </a:spcBef>
            </a:pPr>
            <a:r>
              <a:rPr lang="en-US" altLang="en-US" sz="4000" smtClean="0">
                <a:solidFill>
                  <a:srgbClr val="002060"/>
                </a:solidFill>
              </a:rPr>
              <a:t>1.a </a:t>
            </a:r>
            <a:r>
              <a:rPr lang="en-US" altLang="en-US" sz="4000">
                <a:solidFill>
                  <a:srgbClr val="002060"/>
                </a:solidFill>
              </a:rPr>
              <a:t>= 2.I suy ra </a:t>
            </a:r>
            <a:r>
              <a:rPr lang="en-US" altLang="en-US" sz="4000" smtClean="0">
                <a:solidFill>
                  <a:srgbClr val="002060"/>
                </a:solidFill>
              </a:rPr>
              <a:t>a = II</a:t>
            </a:r>
            <a:endParaRPr lang="vi-VN" altLang="en-US" sz="4000">
              <a:solidFill>
                <a:srgbClr val="002060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1295400" y="5344015"/>
            <a:ext cx="3927991" cy="44618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8" grpId="0" animBg="1"/>
      <p:bldP spid="19" grpId="0"/>
      <p:bldP spid="20" grpId="0"/>
      <p:bldP spid="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"/>
          <p:cNvSpPr txBox="1"/>
          <p:nvPr/>
        </p:nvSpPr>
        <p:spPr>
          <a:xfrm>
            <a:off x="5181600" y="898038"/>
            <a:ext cx="70959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5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Vận dụng</a:t>
            </a:r>
            <a:endParaRPr lang="en-US" sz="45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8400" y="4632594"/>
            <a:ext cx="3789491" cy="548890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07388"/>
            <a:ext cx="2286000" cy="2412298"/>
          </a:xfrm>
          <a:prstGeom prst="rect">
            <a:avLst/>
          </a:prstGeom>
        </p:spPr>
      </p:pic>
      <p:grpSp>
        <p:nvGrpSpPr>
          <p:cNvPr id="23" name="Group 3"/>
          <p:cNvGrpSpPr/>
          <p:nvPr/>
        </p:nvGrpSpPr>
        <p:grpSpPr>
          <a:xfrm>
            <a:off x="2438400" y="3467100"/>
            <a:ext cx="9524987" cy="2330988"/>
            <a:chOff x="0" y="0"/>
            <a:chExt cx="12699982" cy="3107984"/>
          </a:xfrm>
        </p:grpSpPr>
        <p:grpSp>
          <p:nvGrpSpPr>
            <p:cNvPr id="24" name="Group 4"/>
            <p:cNvGrpSpPr/>
            <p:nvPr/>
          </p:nvGrpSpPr>
          <p:grpSpPr>
            <a:xfrm>
              <a:off x="0" y="0"/>
              <a:ext cx="12699982" cy="3107984"/>
              <a:chOff x="0" y="0"/>
              <a:chExt cx="4512977" cy="1104432"/>
            </a:xfrm>
          </p:grpSpPr>
          <p:sp>
            <p:nvSpPr>
              <p:cNvPr id="27" name="Freeform 5"/>
              <p:cNvSpPr/>
              <p:nvPr/>
            </p:nvSpPr>
            <p:spPr>
              <a:xfrm>
                <a:off x="0" y="0"/>
                <a:ext cx="4512977" cy="1104432"/>
              </a:xfrm>
              <a:custGeom>
                <a:avLst/>
                <a:gdLst/>
                <a:ahLst/>
                <a:cxnLst/>
                <a:rect l="l" t="t" r="r" b="b"/>
                <a:pathLst>
                  <a:path w="4512977" h="1104432">
                    <a:moveTo>
                      <a:pt x="4388517" y="1104432"/>
                    </a:moveTo>
                    <a:lnTo>
                      <a:pt x="124460" y="1104432"/>
                    </a:lnTo>
                    <a:cubicBezTo>
                      <a:pt x="55880" y="1104432"/>
                      <a:pt x="0" y="1048552"/>
                      <a:pt x="0" y="97997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388517" y="0"/>
                    </a:lnTo>
                    <a:cubicBezTo>
                      <a:pt x="4457097" y="0"/>
                      <a:pt x="4512977" y="55880"/>
                      <a:pt x="4512977" y="124460"/>
                    </a:cubicBezTo>
                    <a:lnTo>
                      <a:pt x="4512977" y="979972"/>
                    </a:lnTo>
                    <a:cubicBezTo>
                      <a:pt x="4512977" y="1048552"/>
                      <a:pt x="4457097" y="1104432"/>
                      <a:pt x="4388517" y="1104432"/>
                    </a:cubicBezTo>
                    <a:close/>
                  </a:path>
                </a:pathLst>
              </a:custGeom>
              <a:solidFill>
                <a:srgbClr val="D8A1A6"/>
              </a:solidFill>
            </p:spPr>
          </p:sp>
        </p:grpSp>
        <p:sp>
          <p:nvSpPr>
            <p:cNvPr id="25" name="TextBox 6"/>
            <p:cNvSpPr txBox="1"/>
            <p:nvPr/>
          </p:nvSpPr>
          <p:spPr>
            <a:xfrm>
              <a:off x="367071" y="296125"/>
              <a:ext cx="10820399" cy="9866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35000"/>
                </a:lnSpc>
              </a:pPr>
              <a:r>
                <a:rPr lang="en-GB" sz="4000" b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 1:</a:t>
              </a:r>
              <a:endParaRPr lang="en-US" sz="4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6" name="TextBox 7"/>
            <p:cNvSpPr txBox="1"/>
            <p:nvPr/>
          </p:nvSpPr>
          <p:spPr>
            <a:xfrm>
              <a:off x="367071" y="1553992"/>
              <a:ext cx="12289369" cy="98668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35000"/>
                </a:lnSpc>
              </a:pPr>
              <a:r>
                <a:rPr lang="en-US" sz="40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 hóa trị của một nguyên tố</a:t>
              </a:r>
              <a:endPara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8" name="Group 8"/>
          <p:cNvGrpSpPr/>
          <p:nvPr/>
        </p:nvGrpSpPr>
        <p:grpSpPr>
          <a:xfrm>
            <a:off x="2405743" y="6745503"/>
            <a:ext cx="9524987" cy="2586510"/>
            <a:chOff x="-43543" y="-648594"/>
            <a:chExt cx="12699982" cy="3448679"/>
          </a:xfrm>
        </p:grpSpPr>
        <p:grpSp>
          <p:nvGrpSpPr>
            <p:cNvPr id="29" name="Group 9"/>
            <p:cNvGrpSpPr/>
            <p:nvPr/>
          </p:nvGrpSpPr>
          <p:grpSpPr>
            <a:xfrm>
              <a:off x="-43543" y="-648594"/>
              <a:ext cx="12699982" cy="3353945"/>
              <a:chOff x="-15473" y="-230480"/>
              <a:chExt cx="4512977" cy="1191835"/>
            </a:xfrm>
          </p:grpSpPr>
          <p:sp>
            <p:nvSpPr>
              <p:cNvPr id="32" name="Freeform 10"/>
              <p:cNvSpPr/>
              <p:nvPr/>
            </p:nvSpPr>
            <p:spPr>
              <a:xfrm>
                <a:off x="-15473" y="-230480"/>
                <a:ext cx="4512977" cy="1191835"/>
              </a:xfrm>
              <a:custGeom>
                <a:avLst/>
                <a:gdLst/>
                <a:ahLst/>
                <a:cxnLst/>
                <a:rect l="l" t="t" r="r" b="b"/>
                <a:pathLst>
                  <a:path w="4512977" h="974248">
                    <a:moveTo>
                      <a:pt x="4388517" y="974248"/>
                    </a:moveTo>
                    <a:lnTo>
                      <a:pt x="124460" y="974248"/>
                    </a:lnTo>
                    <a:cubicBezTo>
                      <a:pt x="55880" y="974248"/>
                      <a:pt x="0" y="918367"/>
                      <a:pt x="0" y="84978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388517" y="0"/>
                    </a:lnTo>
                    <a:cubicBezTo>
                      <a:pt x="4457097" y="0"/>
                      <a:pt x="4512977" y="55880"/>
                      <a:pt x="4512977" y="124460"/>
                    </a:cubicBezTo>
                    <a:lnTo>
                      <a:pt x="4512977" y="849788"/>
                    </a:lnTo>
                    <a:cubicBezTo>
                      <a:pt x="4512977" y="918368"/>
                      <a:pt x="4457097" y="974248"/>
                      <a:pt x="4388517" y="974248"/>
                    </a:cubicBezTo>
                    <a:close/>
                  </a:path>
                </a:pathLst>
              </a:custGeom>
              <a:solidFill>
                <a:srgbClr val="D8A1A6"/>
              </a:solidFill>
            </p:spPr>
          </p:sp>
        </p:grpSp>
        <p:sp>
          <p:nvSpPr>
            <p:cNvPr id="30" name="TextBox 11"/>
            <p:cNvSpPr txBox="1"/>
            <p:nvPr/>
          </p:nvSpPr>
          <p:spPr>
            <a:xfrm>
              <a:off x="558800" y="-540855"/>
              <a:ext cx="10820399" cy="9866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ct val="135000"/>
                </a:lnSpc>
              </a:pPr>
              <a:r>
                <a:rPr lang="en-US" sz="4000" b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 2:</a:t>
              </a:r>
              <a:endParaRPr lang="en-US" sz="4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12"/>
            <p:cNvSpPr txBox="1"/>
            <p:nvPr/>
          </p:nvSpPr>
          <p:spPr>
            <a:xfrm>
              <a:off x="609600" y="584095"/>
              <a:ext cx="11683999" cy="2215990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35000"/>
                </a:lnSpc>
              </a:pPr>
              <a:r>
                <a:rPr lang="en-US" sz="40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Lập công thức hóa học của hợp chất theo hóa trị</a:t>
              </a:r>
              <a:endPara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60266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090262">
            <a:off x="-1872900" y="6734600"/>
            <a:ext cx="6080360" cy="5289913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3733801" y="347286"/>
            <a:ext cx="10515600" cy="2129214"/>
            <a:chOff x="-161289" y="232410"/>
            <a:chExt cx="10366296" cy="5787390"/>
          </a:xfrm>
        </p:grpSpPr>
        <p:sp>
          <p:nvSpPr>
            <p:cNvPr id="4" name="Freeform 4"/>
            <p:cNvSpPr/>
            <p:nvPr/>
          </p:nvSpPr>
          <p:spPr>
            <a:xfrm>
              <a:off x="-161289" y="232410"/>
              <a:ext cx="10366296" cy="5787390"/>
            </a:xfrm>
            <a:custGeom>
              <a:avLst/>
              <a:gdLst/>
              <a:ahLst/>
              <a:cxnLst/>
              <a:rect l="l" t="t" r="r" b="b"/>
              <a:pathLst>
                <a:path w="12611101" h="5787390">
                  <a:moveTo>
                    <a:pt x="12551410" y="2688590"/>
                  </a:moveTo>
                  <a:cubicBezTo>
                    <a:pt x="12498070" y="2100580"/>
                    <a:pt x="12113260" y="1581150"/>
                    <a:pt x="11629390" y="1242060"/>
                  </a:cubicBezTo>
                  <a:cubicBezTo>
                    <a:pt x="11145520" y="902970"/>
                    <a:pt x="10571480" y="721360"/>
                    <a:pt x="9999980" y="575310"/>
                  </a:cubicBezTo>
                  <a:cubicBezTo>
                    <a:pt x="8357870" y="157480"/>
                    <a:pt x="6649720" y="0"/>
                    <a:pt x="4958080" y="110490"/>
                  </a:cubicBezTo>
                  <a:cubicBezTo>
                    <a:pt x="3895090" y="123190"/>
                    <a:pt x="3690620" y="267970"/>
                    <a:pt x="2651760" y="491490"/>
                  </a:cubicBezTo>
                  <a:cubicBezTo>
                    <a:pt x="2020570" y="626110"/>
                    <a:pt x="1366520" y="817880"/>
                    <a:pt x="916940" y="1280160"/>
                  </a:cubicBezTo>
                  <a:cubicBezTo>
                    <a:pt x="0" y="2223770"/>
                    <a:pt x="400050" y="3919220"/>
                    <a:pt x="1418590" y="4751070"/>
                  </a:cubicBezTo>
                  <a:cubicBezTo>
                    <a:pt x="2437130" y="5582920"/>
                    <a:pt x="3836670" y="5750560"/>
                    <a:pt x="5152390" y="5767070"/>
                  </a:cubicBezTo>
                  <a:cubicBezTo>
                    <a:pt x="6744970" y="5787390"/>
                    <a:pt x="8346440" y="5632450"/>
                    <a:pt x="9888220" y="5229860"/>
                  </a:cubicBezTo>
                  <a:cubicBezTo>
                    <a:pt x="10535920" y="5060950"/>
                    <a:pt x="11187430" y="4839970"/>
                    <a:pt x="11710670" y="4423410"/>
                  </a:cubicBezTo>
                  <a:cubicBezTo>
                    <a:pt x="12232640" y="4005580"/>
                    <a:pt x="12611101" y="3355340"/>
                    <a:pt x="12551410" y="2688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sp>
        <p:nvSpPr>
          <p:cNvPr id="5" name="Rectangle 4"/>
          <p:cNvSpPr/>
          <p:nvPr/>
        </p:nvSpPr>
        <p:spPr>
          <a:xfrm>
            <a:off x="4495800" y="947894"/>
            <a:ext cx="9530173" cy="8323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US" sz="4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 1: Tìm hóa trị của một nguyên tố</a:t>
            </a:r>
            <a:endParaRPr lang="en-US" sz="4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6505"/>
            <a:ext cx="2343093" cy="275742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C121CB3D-8AC2-C942-A083-E92E5A856740}"/>
              </a:ext>
            </a:extLst>
          </p:cNvPr>
          <p:cNvSpPr txBox="1">
            <a:spLocks/>
          </p:cNvSpPr>
          <p:nvPr/>
        </p:nvSpPr>
        <p:spPr>
          <a:xfrm>
            <a:off x="2904562" y="3273463"/>
            <a:ext cx="13272575" cy="18640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14300" indent="0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vi-VN" sz="4000" b="1" u="sng">
                <a:latin typeface="Arial" panose="020B0604020202020204" pitchFamily="34" charset="0"/>
                <a:cs typeface="Arial" panose="020B0604020202020204" pitchFamily="34" charset="0"/>
              </a:rPr>
              <a:t>Ví dụ </a:t>
            </a:r>
            <a:r>
              <a:rPr lang="en-GB" sz="4000" b="1" u="sng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vi-VN" sz="4000" b="1" u="sng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4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Tính hóa trị của Ca trong hợp chất Ca</a:t>
            </a:r>
            <a:r>
              <a:rPr lang="vi-VN" sz="4000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(PO</a:t>
            </a:r>
            <a:r>
              <a:rPr lang="vi-VN" sz="4000" baseline="-250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baseline="-25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, biết nhóm (PO</a:t>
            </a:r>
            <a:r>
              <a:rPr lang="vi-VN" sz="4000" baseline="-2500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) hóa trị III.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36026B2-5CA4-6141-89C4-55A14433E98B}"/>
              </a:ext>
            </a:extLst>
          </p:cNvPr>
          <p:cNvSpPr/>
          <p:nvPr/>
        </p:nvSpPr>
        <p:spPr>
          <a:xfrm>
            <a:off x="2930582" y="5527732"/>
            <a:ext cx="3596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A3.AmpleSoftMedium-San" panose="02000000000000000000" pitchFamily="2" charset="77"/>
              </a:rPr>
              <a:t>a</a:t>
            </a:r>
            <a:endParaRPr lang="x-none" sz="200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928F4D5-215A-4249-B6D8-5D2D82FA4DE8}"/>
              </a:ext>
            </a:extLst>
          </p:cNvPr>
          <p:cNvSpPr/>
          <p:nvPr/>
        </p:nvSpPr>
        <p:spPr>
          <a:xfrm>
            <a:off x="4747003" y="5587213"/>
            <a:ext cx="704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A3.AmpleSoftMedium-San" panose="02000000000000000000" pitchFamily="2" charset="77"/>
              </a:rPr>
              <a:t>III</a:t>
            </a:r>
            <a:endParaRPr lang="x-none" sz="2000">
              <a:solidFill>
                <a:schemeClr val="bg1"/>
              </a:solidFill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5F3BF2AC-34D3-CD49-B81A-FCE402975417}"/>
              </a:ext>
            </a:extLst>
          </p:cNvPr>
          <p:cNvSpPr/>
          <p:nvPr/>
        </p:nvSpPr>
        <p:spPr>
          <a:xfrm flipH="1">
            <a:off x="6125504" y="6777007"/>
            <a:ext cx="468975" cy="6241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="" xmlns:a16="http://schemas.microsoft.com/office/drawing/2014/main" id="{AF9208D5-F3BB-3241-B00A-081907D7AF31}"/>
              </a:ext>
            </a:extLst>
          </p:cNvPr>
          <p:cNvSpPr/>
          <p:nvPr/>
        </p:nvSpPr>
        <p:spPr>
          <a:xfrm>
            <a:off x="4462960" y="6786548"/>
            <a:ext cx="359686" cy="57485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="" xmlns:a16="http://schemas.microsoft.com/office/drawing/2014/main" id="{674FEBA3-A557-3B45-8FF9-B3104831DB13}"/>
              </a:ext>
            </a:extLst>
          </p:cNvPr>
          <p:cNvSpPr/>
          <p:nvPr/>
        </p:nvSpPr>
        <p:spPr>
          <a:xfrm>
            <a:off x="8932241" y="6167559"/>
            <a:ext cx="588975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 Gọi hóa trị của Ca là a.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="" xmlns:a16="http://schemas.microsoft.com/office/drawing/2014/main" id="{9EECFD48-F888-D248-810D-B11A5EFFC7DB}"/>
              </a:ext>
            </a:extLst>
          </p:cNvPr>
          <p:cNvSpPr/>
          <p:nvPr/>
        </p:nvSpPr>
        <p:spPr>
          <a:xfrm>
            <a:off x="8991601" y="7402606"/>
            <a:ext cx="871937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 Theo qui tắc hóa trị, ta có: a.3 = III.2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903CC8FE-8957-5249-95FB-BC03FCD5B32D}"/>
              </a:ext>
            </a:extLst>
          </p:cNvPr>
          <p:cNvSpPr/>
          <p:nvPr/>
        </p:nvSpPr>
        <p:spPr>
          <a:xfrm>
            <a:off x="9048282" y="8499174"/>
            <a:ext cx="248337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14300" indent="0">
              <a:buFont typeface="Arial" panose="020B0604020202020204" pitchFamily="34" charset="0"/>
              <a:buNone/>
            </a:pP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=&gt; a = II. 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3733801" y="5249367"/>
            <a:ext cx="9711464" cy="4130189"/>
            <a:chOff x="3639824" y="5249367"/>
            <a:chExt cx="9711464" cy="4130189"/>
          </a:xfrm>
        </p:grpSpPr>
        <p:sp>
          <p:nvSpPr>
            <p:cNvPr id="13" name="Rectangle 12">
              <a:extLst>
                <a:ext uri="{FF2B5EF4-FFF2-40B4-BE49-F238E27FC236}">
                  <a16:creationId xmlns="" xmlns:a16="http://schemas.microsoft.com/office/drawing/2014/main" id="{F86D1E9E-00D4-4847-B177-F1A4B9DA6DA0}"/>
                </a:ext>
              </a:extLst>
            </p:cNvPr>
            <p:cNvSpPr/>
            <p:nvPr/>
          </p:nvSpPr>
          <p:spPr>
            <a:xfrm>
              <a:off x="3639824" y="6371050"/>
              <a:ext cx="2954655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vi-VN" sz="4800" b="1">
                  <a:latin typeface="Arial" panose="020B0604020202020204" pitchFamily="34" charset="0"/>
                  <a:cs typeface="Arial" panose="020B0604020202020204" pitchFamily="34" charset="0"/>
                </a:rPr>
                <a:t>Ca</a:t>
              </a:r>
              <a:r>
                <a:rPr lang="vi-VN" sz="4800" b="1" baseline="-2500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vi-VN" sz="4800" b="1">
                  <a:latin typeface="Arial" panose="020B0604020202020204" pitchFamily="34" charset="0"/>
                  <a:cs typeface="Arial" panose="020B0604020202020204" pitchFamily="34" charset="0"/>
                </a:rPr>
                <a:t>(PO</a:t>
              </a:r>
              <a:r>
                <a:rPr lang="vi-VN" sz="4800" b="1" baseline="-25000"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vi-VN" sz="4800" b="1">
                  <a:latin typeface="Arial" panose="020B0604020202020204" pitchFamily="34" charset="0"/>
                  <a:cs typeface="Arial" panose="020B0604020202020204" pitchFamily="34" charset="0"/>
                </a:rPr>
                <a:t>)</a:t>
              </a:r>
              <a:r>
                <a:rPr lang="vi-VN" sz="4800" b="1" baseline="-2500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2BB24F5F-9F52-7347-9A94-79FE1B6248CA}"/>
                </a:ext>
              </a:extLst>
            </p:cNvPr>
            <p:cNvSpPr/>
            <p:nvPr/>
          </p:nvSpPr>
          <p:spPr>
            <a:xfrm>
              <a:off x="12081389" y="5249367"/>
              <a:ext cx="1269899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14300" indent="0" algn="ctr">
                <a:buFont typeface="Arial" panose="020B0604020202020204" pitchFamily="34" charset="0"/>
                <a:buNone/>
              </a:pPr>
              <a:r>
                <a:rPr lang="vi-VN" sz="4000" b="1" i="1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="" xmlns:a16="http://schemas.microsoft.com/office/drawing/2014/main" id="{61912466-BBE9-A34A-813D-4DFC9D3C6E57}"/>
                </a:ext>
              </a:extLst>
            </p:cNvPr>
            <p:cNvCxnSpPr/>
            <p:nvPr/>
          </p:nvCxnSpPr>
          <p:spPr>
            <a:xfrm>
              <a:off x="8458200" y="5713354"/>
              <a:ext cx="0" cy="3666202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36340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17" grpId="0" animBg="1"/>
      <p:bldP spid="18" grpId="0" animBg="1"/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8A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lowchart: Alternate Process 18"/>
          <p:cNvSpPr/>
          <p:nvPr/>
        </p:nvSpPr>
        <p:spPr>
          <a:xfrm>
            <a:off x="479193" y="399953"/>
            <a:ext cx="10668000" cy="3505200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 Box 4"/>
          <p:cNvSpPr txBox="1">
            <a:spLocks noChangeArrowheads="1"/>
          </p:cNvSpPr>
          <p:nvPr/>
        </p:nvSpPr>
        <p:spPr bwMode="auto">
          <a:xfrm>
            <a:off x="756668" y="800100"/>
            <a:ext cx="6299466" cy="34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>
                <a:srgbClr val="FF33CC"/>
              </a:buClr>
            </a:pPr>
            <a:r>
              <a:rPr lang="en-US" altLang="en-US" sz="4000" b="1" smtClean="0">
                <a:solidFill>
                  <a:schemeClr val="bg1"/>
                </a:solidFill>
                <a:cs typeface="Arial" panose="020B0604020202020204" pitchFamily="34" charset="0"/>
              </a:rPr>
              <a:t>Tổng </a:t>
            </a:r>
            <a:r>
              <a:rPr lang="en-US" altLang="en-US" sz="4000" b="1">
                <a:solidFill>
                  <a:schemeClr val="bg1"/>
                </a:solidFill>
                <a:cs typeface="Arial" panose="020B0604020202020204" pitchFamily="34" charset="0"/>
              </a:rPr>
              <a:t>quát ta </a:t>
            </a:r>
            <a:r>
              <a:rPr lang="en-US" altLang="en-US" sz="4000" b="1" smtClean="0">
                <a:solidFill>
                  <a:schemeClr val="bg1"/>
                </a:solidFill>
                <a:cs typeface="Arial" panose="020B0604020202020204" pitchFamily="34" charset="0"/>
              </a:rPr>
              <a:t>có </a:t>
            </a:r>
          </a:p>
          <a:p>
            <a:pPr eaLnBrk="1" hangingPunct="1">
              <a:spcBef>
                <a:spcPct val="50000"/>
              </a:spcBef>
              <a:buClr>
                <a:srgbClr val="FF33CC"/>
              </a:buClr>
            </a:pPr>
            <a:r>
              <a:rPr lang="en-US" altLang="en-US" sz="4000" b="1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</a:p>
          <a:p>
            <a:pPr eaLnBrk="1" hangingPunct="1">
              <a:spcBef>
                <a:spcPct val="50000"/>
              </a:spcBef>
              <a:buClr>
                <a:srgbClr val="FF33CC"/>
              </a:buClr>
            </a:pPr>
            <a:r>
              <a:rPr lang="en-US" altLang="en-US" sz="4000" b="1" smtClean="0">
                <a:solidFill>
                  <a:schemeClr val="bg1"/>
                </a:solidFill>
                <a:cs typeface="Arial" panose="020B0604020202020204" pitchFamily="34" charset="0"/>
              </a:rPr>
              <a:t> </a:t>
            </a:r>
            <a:r>
              <a:rPr lang="en-US" altLang="en-US" sz="4000" b="1">
                <a:solidFill>
                  <a:schemeClr val="bg1"/>
                </a:solidFill>
                <a:cs typeface="Arial" panose="020B0604020202020204" pitchFamily="34" charset="0"/>
              </a:rPr>
              <a:t>A</a:t>
            </a:r>
            <a:r>
              <a:rPr lang="en-US" altLang="en-US" sz="4000" b="1" baseline="-25000">
                <a:solidFill>
                  <a:schemeClr val="bg1"/>
                </a:solidFill>
                <a:cs typeface="Arial" panose="020B0604020202020204" pitchFamily="34" charset="0"/>
              </a:rPr>
              <a:t>x</a:t>
            </a:r>
            <a:r>
              <a:rPr lang="en-US" altLang="en-US" sz="4000" b="1">
                <a:solidFill>
                  <a:schemeClr val="bg1"/>
                </a:solidFill>
                <a:cs typeface="Arial" panose="020B0604020202020204" pitchFamily="34" charset="0"/>
              </a:rPr>
              <a:t> B</a:t>
            </a:r>
            <a:r>
              <a:rPr lang="en-US" altLang="en-US" sz="4000" b="1" baseline="-25000">
                <a:solidFill>
                  <a:schemeClr val="bg1"/>
                </a:solidFill>
                <a:cs typeface="Arial" panose="020B0604020202020204" pitchFamily="34" charset="0"/>
              </a:rPr>
              <a:t>y</a:t>
            </a:r>
            <a:r>
              <a:rPr lang="en-US" altLang="en-US" sz="4000" b="1">
                <a:solidFill>
                  <a:schemeClr val="bg1"/>
                </a:solidFill>
                <a:cs typeface="Arial" panose="020B0604020202020204" pitchFamily="34" charset="0"/>
              </a:rPr>
              <a:t>  ta có : x . a = y . </a:t>
            </a:r>
            <a:r>
              <a:rPr lang="en-US" altLang="en-US" sz="4000" b="1" smtClean="0">
                <a:solidFill>
                  <a:schemeClr val="bg1"/>
                </a:solidFill>
                <a:cs typeface="Arial" panose="020B0604020202020204" pitchFamily="34" charset="0"/>
              </a:rPr>
              <a:t>                   </a:t>
            </a:r>
            <a:endParaRPr lang="en-US" altLang="en-US" sz="4000" b="1">
              <a:solidFill>
                <a:schemeClr val="bg1"/>
              </a:solidFill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4000" b="1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grpSp>
        <p:nvGrpSpPr>
          <p:cNvPr id="15" name="Group 5"/>
          <p:cNvGrpSpPr>
            <a:grpSpLocks/>
          </p:cNvGrpSpPr>
          <p:nvPr/>
        </p:nvGrpSpPr>
        <p:grpSpPr bwMode="auto">
          <a:xfrm>
            <a:off x="990600" y="1549576"/>
            <a:ext cx="2276267" cy="619306"/>
            <a:chOff x="2165" y="1465"/>
            <a:chExt cx="500" cy="478"/>
          </a:xfrm>
        </p:grpSpPr>
        <p:sp>
          <p:nvSpPr>
            <p:cNvPr id="16" name="Text Box 6"/>
            <p:cNvSpPr txBox="1">
              <a:spLocks noChangeArrowheads="1"/>
            </p:cNvSpPr>
            <p:nvPr/>
          </p:nvSpPr>
          <p:spPr bwMode="auto">
            <a:xfrm>
              <a:off x="2165" y="1465"/>
              <a:ext cx="38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>
                  <a:solidFill>
                    <a:schemeClr val="bg1"/>
                  </a:solidFill>
                  <a:cs typeface="Arial" panose="020B0604020202020204" pitchFamily="34" charset="0"/>
                </a:rPr>
                <a:t>a</a:t>
              </a: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2281" y="1497"/>
              <a:ext cx="384" cy="44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n-US" sz="4000" b="1" smtClean="0">
                  <a:solidFill>
                    <a:schemeClr val="bg1"/>
                  </a:solidFill>
                  <a:cs typeface="Arial" panose="020B0604020202020204" pitchFamily="34" charset="0"/>
                </a:rPr>
                <a:t>b</a:t>
              </a:r>
              <a:endParaRPr lang="en-US" altLang="en-US" sz="4000" b="1">
                <a:solidFill>
                  <a:schemeClr val="bg1"/>
                </a:solidFill>
                <a:cs typeface="Arial" panose="020B0604020202020204" pitchFamily="34" charset="0"/>
              </a:endParaRPr>
            </a:p>
          </p:txBody>
        </p:sp>
      </p:grpSp>
      <p:graphicFrame>
        <p:nvGraphicFramePr>
          <p:cNvPr id="1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186186876"/>
              </p:ext>
            </p:extLst>
          </p:nvPr>
        </p:nvGraphicFramePr>
        <p:xfrm>
          <a:off x="7290066" y="2068059"/>
          <a:ext cx="2968625" cy="1766888"/>
        </p:xfrm>
        <a:graphic>
          <a:graphicData uri="http://schemas.openxmlformats.org/presentationml/2006/ole">
            <p:oleObj spid="_x0000_s11271" name="Equation" r:id="rId3" imgW="774360" imgH="457200" progId="Equation.DSMT4">
              <p:embed/>
            </p:oleObj>
          </a:graphicData>
        </a:graphic>
      </p:graphicFrame>
      <p:grpSp>
        <p:nvGrpSpPr>
          <p:cNvPr id="25" name="Group 24"/>
          <p:cNvGrpSpPr/>
          <p:nvPr/>
        </p:nvGrpSpPr>
        <p:grpSpPr>
          <a:xfrm>
            <a:off x="5181600" y="5654950"/>
            <a:ext cx="12763851" cy="4632050"/>
            <a:chOff x="3927603" y="5312196"/>
            <a:chExt cx="12763851" cy="4632050"/>
          </a:xfrm>
        </p:grpSpPr>
        <p:sp>
          <p:nvSpPr>
            <p:cNvPr id="24" name="Flowchart: Alternate Process 23"/>
            <p:cNvSpPr/>
            <p:nvPr/>
          </p:nvSpPr>
          <p:spPr>
            <a:xfrm>
              <a:off x="3927603" y="5312196"/>
              <a:ext cx="12662071" cy="4158197"/>
            </a:xfrm>
            <a:prstGeom prst="flowChartAlternateProcess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Content Placeholder 2">
              <a:extLst>
                <a:ext uri="{FF2B5EF4-FFF2-40B4-BE49-F238E27FC236}">
                  <a16:creationId xmlns="" xmlns:a16="http://schemas.microsoft.com/office/drawing/2014/main" id="{C121CB3D-8AC2-C942-A083-E92E5A856740}"/>
                </a:ext>
              </a:extLst>
            </p:cNvPr>
            <p:cNvSpPr txBox="1">
              <a:spLocks/>
            </p:cNvSpPr>
            <p:nvPr/>
          </p:nvSpPr>
          <p:spPr>
            <a:xfrm>
              <a:off x="4078527" y="5623347"/>
              <a:ext cx="12612927" cy="4320899"/>
            </a:xfrm>
            <a:prstGeom prst="rect">
              <a:avLst/>
            </a:prstGeom>
          </p:spPr>
          <p:txBody>
            <a:bodyPr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vi-VN" sz="4000" b="1" u="sng">
                  <a:latin typeface="Arial" panose="020B0604020202020204" pitchFamily="34" charset="0"/>
                  <a:cs typeface="Arial" panose="020B0604020202020204" pitchFamily="34" charset="0"/>
                </a:rPr>
                <a:t>Ví dụ </a:t>
              </a:r>
              <a:r>
                <a:rPr lang="en-GB" sz="4000" b="1" u="sng" smtClean="0"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r>
                <a:rPr lang="vi-VN" sz="4000" b="1" u="sng" smtClean="0"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vi-VN" sz="400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pt-BR" sz="40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Hãy xác định hóa trị của các nguyên tố có trong hợp chất sau:</a:t>
              </a:r>
              <a:endPara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2220913" indent="-44450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  <a:buNone/>
                <a:tabLst>
                  <a:tab pos="2176463" algn="l"/>
                </a:tabLst>
              </a:pPr>
              <a:r>
                <a:rPr lang="en-US" sz="40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a</a:t>
              </a:r>
              <a:r>
                <a:rPr lang="en-US" sz="40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H</a:t>
              </a:r>
              <a:r>
                <a:rPr lang="en-US" sz="4000" baseline="-250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SO</a:t>
              </a:r>
              <a:r>
                <a:rPr lang="en-US" sz="4000" baseline="-250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  <a:r>
                <a:rPr lang="en-US" sz="40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         c. MnO</a:t>
              </a:r>
              <a:r>
                <a:rPr lang="en-US" sz="4000" baseline="-250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endPara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2220913" indent="-44450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  <a:buNone/>
                <a:tabLst>
                  <a:tab pos="2176463" algn="l"/>
                </a:tabLst>
              </a:pPr>
              <a:r>
                <a:rPr lang="en-US" sz="400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b</a:t>
              </a:r>
              <a:r>
                <a:rPr lang="en-US" sz="40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. N</a:t>
              </a:r>
              <a:r>
                <a:rPr lang="en-US" sz="4000" baseline="-250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</a:t>
              </a:r>
              <a:r>
                <a:rPr lang="en-US" sz="40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O</a:t>
              </a:r>
              <a:r>
                <a:rPr lang="en-US" sz="4000" baseline="-250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5</a:t>
              </a:r>
              <a:r>
                <a:rPr lang="en-US" sz="40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                d. PH</a:t>
              </a:r>
              <a:r>
                <a:rPr lang="en-US" sz="4000" baseline="-250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</a:t>
              </a:r>
              <a:r>
                <a:rPr lang="en-US" sz="4000" smtClean="0"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  </a:t>
              </a:r>
              <a:endParaRPr lang="en-US" sz="400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46348" y="410446"/>
            <a:ext cx="3893008" cy="351687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6668" y="6521656"/>
            <a:ext cx="3499703" cy="32097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10090262">
            <a:off x="-1872900" y="6734600"/>
            <a:ext cx="6080360" cy="5289913"/>
          </a:xfrm>
          <a:prstGeom prst="rect">
            <a:avLst/>
          </a:prstGeom>
        </p:spPr>
      </p:pic>
      <p:grpSp>
        <p:nvGrpSpPr>
          <p:cNvPr id="3" name="Group 3"/>
          <p:cNvGrpSpPr>
            <a:grpSpLocks noChangeAspect="1"/>
          </p:cNvGrpSpPr>
          <p:nvPr/>
        </p:nvGrpSpPr>
        <p:grpSpPr>
          <a:xfrm>
            <a:off x="3733801" y="347286"/>
            <a:ext cx="10515600" cy="2129214"/>
            <a:chOff x="-161289" y="232410"/>
            <a:chExt cx="10366296" cy="5787390"/>
          </a:xfrm>
        </p:grpSpPr>
        <p:sp>
          <p:nvSpPr>
            <p:cNvPr id="4" name="Freeform 4"/>
            <p:cNvSpPr/>
            <p:nvPr/>
          </p:nvSpPr>
          <p:spPr>
            <a:xfrm>
              <a:off x="-161289" y="232410"/>
              <a:ext cx="10366296" cy="5787390"/>
            </a:xfrm>
            <a:custGeom>
              <a:avLst/>
              <a:gdLst/>
              <a:ahLst/>
              <a:cxnLst/>
              <a:rect l="l" t="t" r="r" b="b"/>
              <a:pathLst>
                <a:path w="12611101" h="5787390">
                  <a:moveTo>
                    <a:pt x="12551410" y="2688590"/>
                  </a:moveTo>
                  <a:cubicBezTo>
                    <a:pt x="12498070" y="2100580"/>
                    <a:pt x="12113260" y="1581150"/>
                    <a:pt x="11629390" y="1242060"/>
                  </a:cubicBezTo>
                  <a:cubicBezTo>
                    <a:pt x="11145520" y="902970"/>
                    <a:pt x="10571480" y="721360"/>
                    <a:pt x="9999980" y="575310"/>
                  </a:cubicBezTo>
                  <a:cubicBezTo>
                    <a:pt x="8357870" y="157480"/>
                    <a:pt x="6649720" y="0"/>
                    <a:pt x="4958080" y="110490"/>
                  </a:cubicBezTo>
                  <a:cubicBezTo>
                    <a:pt x="3895090" y="123190"/>
                    <a:pt x="3690620" y="267970"/>
                    <a:pt x="2651760" y="491490"/>
                  </a:cubicBezTo>
                  <a:cubicBezTo>
                    <a:pt x="2020570" y="626110"/>
                    <a:pt x="1366520" y="817880"/>
                    <a:pt x="916940" y="1280160"/>
                  </a:cubicBezTo>
                  <a:cubicBezTo>
                    <a:pt x="0" y="2223770"/>
                    <a:pt x="400050" y="3919220"/>
                    <a:pt x="1418590" y="4751070"/>
                  </a:cubicBezTo>
                  <a:cubicBezTo>
                    <a:pt x="2437130" y="5582920"/>
                    <a:pt x="3836670" y="5750560"/>
                    <a:pt x="5152390" y="5767070"/>
                  </a:cubicBezTo>
                  <a:cubicBezTo>
                    <a:pt x="6744970" y="5787390"/>
                    <a:pt x="8346440" y="5632450"/>
                    <a:pt x="9888220" y="5229860"/>
                  </a:cubicBezTo>
                  <a:cubicBezTo>
                    <a:pt x="10535920" y="5060950"/>
                    <a:pt x="11187430" y="4839970"/>
                    <a:pt x="11710670" y="4423410"/>
                  </a:cubicBezTo>
                  <a:cubicBezTo>
                    <a:pt x="12232640" y="4005580"/>
                    <a:pt x="12611101" y="3355340"/>
                    <a:pt x="12551410" y="2688590"/>
                  </a:cubicBezTo>
                  <a:close/>
                </a:path>
              </a:pathLst>
            </a:custGeom>
            <a:solidFill>
              <a:srgbClr val="FFFFFF"/>
            </a:solidFill>
            <a:ln>
              <a:solidFill>
                <a:srgbClr val="000000"/>
              </a:solidFill>
            </a:ln>
          </p:spPr>
        </p:sp>
      </p:grpSp>
      <p:sp>
        <p:nvSpPr>
          <p:cNvPr id="5" name="Rectangle 4"/>
          <p:cNvSpPr/>
          <p:nvPr/>
        </p:nvSpPr>
        <p:spPr>
          <a:xfrm>
            <a:off x="5099449" y="536821"/>
            <a:ext cx="766461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5000"/>
              </a:lnSpc>
            </a:pPr>
            <a:r>
              <a:rPr lang="en-US" sz="4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Dạng 2: Lập công thức hóa học của hợp chất theo hóa trị</a:t>
            </a:r>
            <a:endParaRPr lang="en-US" sz="4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" y="6505"/>
            <a:ext cx="2343093" cy="275742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="" xmlns:a16="http://schemas.microsoft.com/office/drawing/2014/main" id="{C121CB3D-8AC2-C942-A083-E92E5A856740}"/>
              </a:ext>
            </a:extLst>
          </p:cNvPr>
          <p:cNvSpPr txBox="1">
            <a:spLocks/>
          </p:cNvSpPr>
          <p:nvPr/>
        </p:nvSpPr>
        <p:spPr>
          <a:xfrm>
            <a:off x="2743200" y="3552236"/>
            <a:ext cx="13272575" cy="879437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vi-VN" sz="4000" b="1" u="sng">
                <a:latin typeface="Arial" panose="020B0604020202020204" pitchFamily="34" charset="0"/>
                <a:cs typeface="Arial" panose="020B0604020202020204" pitchFamily="34" charset="0"/>
              </a:rPr>
              <a:t>Ví dụ </a:t>
            </a:r>
            <a:r>
              <a:rPr lang="en-GB" sz="4000" b="1" u="sng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000" b="1" u="sng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4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400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Lập CTHH của hợp chất tạo bởi Nitơ (IV) và Oxi.</a:t>
            </a:r>
            <a:endParaRPr lang="en-US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="" xmlns:a16="http://schemas.microsoft.com/office/drawing/2014/main" id="{736026B2-5CA4-6141-89C4-55A14433E98B}"/>
              </a:ext>
            </a:extLst>
          </p:cNvPr>
          <p:cNvSpPr/>
          <p:nvPr/>
        </p:nvSpPr>
        <p:spPr>
          <a:xfrm>
            <a:off x="2930582" y="5527732"/>
            <a:ext cx="3596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A3.AmpleSoftMedium-San" panose="02000000000000000000" pitchFamily="2" charset="77"/>
              </a:rPr>
              <a:t>a</a:t>
            </a:r>
            <a:endParaRPr lang="x-none" sz="200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4928F4D5-215A-4249-B6D8-5D2D82FA4DE8}"/>
              </a:ext>
            </a:extLst>
          </p:cNvPr>
          <p:cNvSpPr/>
          <p:nvPr/>
        </p:nvSpPr>
        <p:spPr>
          <a:xfrm>
            <a:off x="4747003" y="5587213"/>
            <a:ext cx="70489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200">
                <a:solidFill>
                  <a:schemeClr val="bg1"/>
                </a:solidFill>
                <a:latin typeface="A3.AmpleSoftMedium-San" panose="02000000000000000000" pitchFamily="2" charset="77"/>
              </a:rPr>
              <a:t>III</a:t>
            </a:r>
            <a:endParaRPr lang="x-none" sz="2000">
              <a:solidFill>
                <a:schemeClr val="bg1"/>
              </a:solidFill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="" xmlns:a16="http://schemas.microsoft.com/office/drawing/2014/main" id="{2BB24F5F-9F52-7347-9A94-79FE1B6248CA}"/>
              </a:ext>
            </a:extLst>
          </p:cNvPr>
          <p:cNvSpPr/>
          <p:nvPr/>
        </p:nvSpPr>
        <p:spPr>
          <a:xfrm>
            <a:off x="7304745" y="4799523"/>
            <a:ext cx="171571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 algn="ctr">
              <a:buFont typeface="Arial" panose="020B0604020202020204" pitchFamily="34" charset="0"/>
              <a:buNone/>
            </a:pPr>
            <a:r>
              <a:rPr lang="vi-VN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674FEBA3-A557-3B45-8FF9-B3104831DB13}"/>
              </a:ext>
            </a:extLst>
          </p:cNvPr>
          <p:cNvSpPr/>
          <p:nvPr/>
        </p:nvSpPr>
        <p:spPr>
          <a:xfrm>
            <a:off x="3733801" y="5725694"/>
            <a:ext cx="811336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Công thức dạng chung</a:t>
            </a:r>
            <a:r>
              <a:rPr lang="vi-VN" sz="4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</a:t>
            </a:r>
            <a:r>
              <a:rPr lang="vi-VN" sz="4000" b="1" baseline="-25000" smtClean="0">
                <a:solidFill>
                  <a:srgbClr val="002060"/>
                </a:solidFill>
                <a:cs typeface="Arial" panose="020B0604020202020204" pitchFamily="34" charset="0"/>
              </a:rPr>
              <a:t>x</a:t>
            </a:r>
            <a:r>
              <a:rPr lang="vi-VN" sz="4000" b="1" smtClean="0">
                <a:solidFill>
                  <a:srgbClr val="002060"/>
                </a:solidFill>
                <a:cs typeface="Arial" panose="020B0604020202020204" pitchFamily="34" charset="0"/>
              </a:rPr>
              <a:t>O</a:t>
            </a:r>
            <a:r>
              <a:rPr lang="vi-VN" sz="4000" b="1" baseline="-25000" smtClean="0">
                <a:solidFill>
                  <a:srgbClr val="002060"/>
                </a:solidFill>
                <a:cs typeface="Arial" panose="020B0604020202020204" pitchFamily="34" charset="0"/>
              </a:rPr>
              <a:t>y</a:t>
            </a:r>
            <a:r>
              <a:rPr lang="vi-VN" sz="4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9EECFD48-F888-D248-810D-B11A5EFFC7DB}"/>
              </a:ext>
            </a:extLst>
          </p:cNvPr>
          <p:cNvSpPr/>
          <p:nvPr/>
        </p:nvSpPr>
        <p:spPr>
          <a:xfrm>
            <a:off x="3701144" y="6725937"/>
            <a:ext cx="117782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Tx/>
              <a:buChar char="-"/>
            </a:pPr>
            <a:r>
              <a:rPr lang="vi-VN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Theo qui tắc hóa trị, ta có: </a:t>
            </a:r>
            <a:r>
              <a:rPr lang="vi-VN" sz="4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4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vi-VN" sz="4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.x </a:t>
            </a:r>
            <a:r>
              <a:rPr lang="vi-VN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II.y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903CC8FE-8957-5249-95FB-BC03FCD5B32D}"/>
                  </a:ext>
                </a:extLst>
              </p:cNvPr>
              <p:cNvSpPr/>
              <p:nvPr/>
            </p:nvSpPr>
            <p:spPr>
              <a:xfrm>
                <a:off x="3701144" y="7671463"/>
                <a:ext cx="8368011" cy="1055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4300" indent="0">
                  <a:buFont typeface="Arial" panose="020B0604020202020204" pitchFamily="34" charset="0"/>
                  <a:buNone/>
                </a:pPr>
                <a:r>
                  <a:rPr lang="vi-VN" sz="4000" b="1" smtClean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Lập tỉ lệ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vi-VN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den>
                    </m:f>
                    <m:r>
                      <a:rPr lang="vi-VN" sz="4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𝑰𝑰</m:t>
                        </m:r>
                      </m:num>
                      <m:den>
                        <m:r>
                          <a:rPr lang="en-GB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𝑰𝑽</m:t>
                        </m:r>
                      </m:den>
                    </m:f>
                    <m:r>
                      <a:rPr lang="vi-VN" sz="4000" b="1" i="1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1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GB" sz="40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4000" b="1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</a:p>
            </p:txBody>
          </p:sp>
        </mc:Choice>
        <mc:Fallback>
          <p:sp>
            <p:nvSpPr>
              <p:cNvPr id="29" name="Rectangle 28">
                <a:extLst>
                  <a:ext uri="{FF2B5EF4-FFF2-40B4-BE49-F238E27FC236}">
                    <a16:creationId xmlns="" xmlns:a16="http://schemas.microsoft.com/office/drawing/2014/main" id="{903CC8FE-8957-5249-95FB-BC03FCD5B3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1144" y="7671463"/>
                <a:ext cx="8368011" cy="1055674"/>
              </a:xfrm>
              <a:prstGeom prst="rect">
                <a:avLst/>
              </a:prstGeom>
              <a:blipFill>
                <a:blip r:embed="rId5"/>
                <a:stretch>
                  <a:fillRect l="-1165" b="-2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987507BC-1EDF-8944-8AF9-F34CD028D2F9}"/>
              </a:ext>
            </a:extLst>
          </p:cNvPr>
          <p:cNvSpPr/>
          <p:nvPr/>
        </p:nvSpPr>
        <p:spPr>
          <a:xfrm>
            <a:off x="3706615" y="8996845"/>
            <a:ext cx="836801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14300" indent="0">
              <a:buFont typeface="Arial" panose="020B0604020202020204" pitchFamily="34" charset="0"/>
              <a:buNone/>
            </a:pPr>
            <a:r>
              <a:rPr lang="vi-VN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Chọn x = 1, y = </a:t>
            </a:r>
            <a:r>
              <a:rPr lang="en-GB" sz="4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=&gt; </a:t>
            </a:r>
            <a:r>
              <a:rPr lang="vi-VN" sz="4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CTHH</a:t>
            </a:r>
            <a:r>
              <a:rPr lang="en-GB" sz="4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4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vi-VN" sz="4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4000" b="1" baseline="-25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sz="4000" b="1" baseline="-25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3636807" y="6056959"/>
            <a:ext cx="3809031" cy="408533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37468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allAtOnce"/>
      <p:bldP spid="21" grpId="0"/>
      <p:bldP spid="22" grpId="0"/>
      <p:bldP spid="28" grpId="0"/>
      <p:bldP spid="29" grpId="0" animBg="1"/>
      <p:bldP spid="3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324600" y="495300"/>
            <a:ext cx="564635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vi-VN" altLang="en-US" sz="5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 TRA BÀI CŨ</a:t>
            </a: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6096000" y="1935424"/>
            <a:ext cx="754379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nl-NL" altLang="en-US" sz="4000" b="1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</a:t>
            </a:r>
            <a:r>
              <a:rPr kumimoji="0" lang="nl-NL" altLang="en-US" sz="4000" b="1" i="0" u="none" strike="noStrike" cap="none" normalizeH="0" baseline="0" smtClean="0">
                <a:ln>
                  <a:noFill/>
                </a:ln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oàn thành bảng sau:</a:t>
            </a:r>
            <a:endParaRPr kumimoji="0" lang="en-US" altLang="en-US" sz="4000" b="1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4000" b="1" i="0" u="none" strike="noStrike" cap="none" normalizeH="0" baseline="0" smtClean="0">
              <a:ln>
                <a:noFill/>
              </a:ln>
              <a:solidFill>
                <a:srgbClr val="00206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515677643"/>
              </p:ext>
            </p:extLst>
          </p:nvPr>
        </p:nvGraphicFramePr>
        <p:xfrm>
          <a:off x="533400" y="3264306"/>
          <a:ext cx="16840198" cy="48584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09263">
                  <a:extLst>
                    <a:ext uri="{9D8B030D-6E8A-4147-A177-3AD203B41FA5}">
                      <a16:colId xmlns="" xmlns:a16="http://schemas.microsoft.com/office/drawing/2014/main" val="88787243"/>
                    </a:ext>
                  </a:extLst>
                </a:gridCol>
                <a:gridCol w="4675412">
                  <a:extLst>
                    <a:ext uri="{9D8B030D-6E8A-4147-A177-3AD203B41FA5}">
                      <a16:colId xmlns="" xmlns:a16="http://schemas.microsoft.com/office/drawing/2014/main" val="2318618500"/>
                    </a:ext>
                  </a:extLst>
                </a:gridCol>
                <a:gridCol w="2235424">
                  <a:extLst>
                    <a:ext uri="{9D8B030D-6E8A-4147-A177-3AD203B41FA5}">
                      <a16:colId xmlns="" xmlns:a16="http://schemas.microsoft.com/office/drawing/2014/main" val="344117388"/>
                    </a:ext>
                  </a:extLst>
                </a:gridCol>
                <a:gridCol w="1509263">
                  <a:extLst>
                    <a:ext uri="{9D8B030D-6E8A-4147-A177-3AD203B41FA5}">
                      <a16:colId xmlns="" xmlns:a16="http://schemas.microsoft.com/office/drawing/2014/main" val="850560950"/>
                    </a:ext>
                  </a:extLst>
                </a:gridCol>
                <a:gridCol w="4600899">
                  <a:extLst>
                    <a:ext uri="{9D8B030D-6E8A-4147-A177-3AD203B41FA5}">
                      <a16:colId xmlns="" xmlns:a16="http://schemas.microsoft.com/office/drawing/2014/main" val="221015324"/>
                    </a:ext>
                  </a:extLst>
                </a:gridCol>
                <a:gridCol w="2309937">
                  <a:extLst>
                    <a:ext uri="{9D8B030D-6E8A-4147-A177-3AD203B41FA5}">
                      <a16:colId xmlns="" xmlns:a16="http://schemas.microsoft.com/office/drawing/2014/main" val="2188666888"/>
                    </a:ext>
                  </a:extLst>
                </a:gridCol>
              </a:tblGrid>
              <a:tr h="812394">
                <a:tc gridSpan="3">
                  <a:txBody>
                    <a:bodyPr/>
                    <a:lstStyle/>
                    <a:p>
                      <a:pPr algn="ctr"/>
                      <a:r>
                        <a:rPr lang="en-GB" sz="4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HS1</a:t>
                      </a:r>
                      <a:endParaRPr lang="en-US" sz="4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GB" sz="400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HS2</a:t>
                      </a:r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9802565"/>
                  </a:ext>
                </a:extLst>
              </a:tr>
              <a:tr h="1280412"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4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4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Chất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4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CTHH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4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STT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4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Chất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40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CTHH</a:t>
                      </a:r>
                      <a:endParaRPr lang="en-US" sz="400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2866540519"/>
                  </a:ext>
                </a:extLst>
              </a:tr>
              <a:tr h="921897"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4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4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Nước (2H; 1O)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4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4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Nitơ (2N)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341582132"/>
                  </a:ext>
                </a:extLst>
              </a:tr>
              <a:tr h="921897"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4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4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Nhôm oxit (</a:t>
                      </a:r>
                      <a:r>
                        <a:rPr lang="nl-NL" sz="40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2Al;</a:t>
                      </a:r>
                      <a:r>
                        <a:rPr lang="nl-NL" sz="4000" baseline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40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3O)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4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40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Metan </a:t>
                      </a:r>
                      <a:r>
                        <a:rPr lang="nl-NL" sz="40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(1C; 4H)</a:t>
                      </a:r>
                      <a:endParaRPr lang="en-US" sz="4000" dirty="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679933589"/>
                  </a:ext>
                </a:extLst>
              </a:tr>
              <a:tr h="921897"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4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4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Đồng (1Cu)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4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nl-NL" sz="4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Natri oxit (</a:t>
                      </a:r>
                      <a:r>
                        <a:rPr lang="nl-NL" sz="40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2Na;</a:t>
                      </a:r>
                      <a:r>
                        <a:rPr lang="nl-NL" sz="4000" baseline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nl-NL" sz="400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1O</a:t>
                      </a:r>
                      <a:r>
                        <a:rPr lang="nl-NL" sz="40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en-US" sz="4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3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 sz="4000"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="" xmlns:a16="http://schemas.microsoft.com/office/drawing/2014/main" val="3903753967"/>
                  </a:ext>
                </a:extLst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9401" y="0"/>
            <a:ext cx="2419350" cy="2362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78199" y="8350172"/>
            <a:ext cx="1897079" cy="1774025"/>
          </a:xfrm>
          <a:prstGeom prst="rect">
            <a:avLst/>
          </a:prstGeom>
        </p:spPr>
      </p:pic>
      <p:sp>
        <p:nvSpPr>
          <p:cNvPr id="12" name="Text Box 39"/>
          <p:cNvSpPr txBox="1">
            <a:spLocks noChangeArrowheads="1"/>
          </p:cNvSpPr>
          <p:nvPr/>
        </p:nvSpPr>
        <p:spPr bwMode="auto">
          <a:xfrm>
            <a:off x="7410449" y="5401866"/>
            <a:ext cx="1543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altLang="en-US" sz="4000" b="1">
                <a:solidFill>
                  <a:srgbClr val="C00000"/>
                </a:solidFill>
              </a:rPr>
              <a:t>H</a:t>
            </a:r>
            <a:r>
              <a:rPr lang="vi-VN" altLang="en-US" sz="4000" b="1" baseline="-25000">
                <a:solidFill>
                  <a:srgbClr val="C00000"/>
                </a:solidFill>
              </a:rPr>
              <a:t>2</a:t>
            </a:r>
            <a:r>
              <a:rPr lang="vi-VN" altLang="en-US" sz="4000" b="1">
                <a:solidFill>
                  <a:srgbClr val="C00000"/>
                </a:solidFill>
              </a:rPr>
              <a:t>O</a:t>
            </a:r>
          </a:p>
        </p:txBody>
      </p:sp>
      <p:sp>
        <p:nvSpPr>
          <p:cNvPr id="13" name="Text Box 40"/>
          <p:cNvSpPr txBox="1">
            <a:spLocks noChangeArrowheads="1"/>
          </p:cNvSpPr>
          <p:nvPr/>
        </p:nvSpPr>
        <p:spPr bwMode="auto">
          <a:xfrm>
            <a:off x="7255022" y="6371436"/>
            <a:ext cx="147829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000" b="1" smtClean="0">
                <a:solidFill>
                  <a:srgbClr val="C00000"/>
                </a:solidFill>
              </a:rPr>
              <a:t>Al</a:t>
            </a:r>
            <a:r>
              <a:rPr lang="vi-VN" altLang="en-US" sz="4000" b="1" baseline="-25000" smtClean="0">
                <a:solidFill>
                  <a:srgbClr val="C00000"/>
                </a:solidFill>
              </a:rPr>
              <a:t>2</a:t>
            </a:r>
            <a:r>
              <a:rPr lang="vi-VN" altLang="en-US" sz="4000" b="1" smtClean="0">
                <a:solidFill>
                  <a:srgbClr val="C00000"/>
                </a:solidFill>
              </a:rPr>
              <a:t>O</a:t>
            </a:r>
            <a:r>
              <a:rPr lang="en-GB" altLang="en-US" sz="4000" b="1" baseline="-25000" smtClean="0">
                <a:solidFill>
                  <a:srgbClr val="C00000"/>
                </a:solidFill>
              </a:rPr>
              <a:t>3</a:t>
            </a:r>
            <a:endParaRPr lang="vi-VN" altLang="en-US" sz="4000" b="1">
              <a:solidFill>
                <a:srgbClr val="C00000"/>
              </a:solidFill>
            </a:endParaRPr>
          </a:p>
        </p:txBody>
      </p:sp>
      <p:sp>
        <p:nvSpPr>
          <p:cNvPr id="14" name="Text Box 41"/>
          <p:cNvSpPr txBox="1">
            <a:spLocks noChangeArrowheads="1"/>
          </p:cNvSpPr>
          <p:nvPr/>
        </p:nvSpPr>
        <p:spPr bwMode="auto">
          <a:xfrm>
            <a:off x="7620000" y="7341006"/>
            <a:ext cx="1943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000" b="1" smtClean="0">
                <a:solidFill>
                  <a:srgbClr val="C00000"/>
                </a:solidFill>
              </a:rPr>
              <a:t>Cu</a:t>
            </a:r>
            <a:endParaRPr lang="vi-VN" altLang="en-US" sz="4000" b="1">
              <a:solidFill>
                <a:srgbClr val="C00000"/>
              </a:solidFill>
            </a:endParaRPr>
          </a:p>
        </p:txBody>
      </p:sp>
      <p:sp>
        <p:nvSpPr>
          <p:cNvPr id="15" name="Text Box 39"/>
          <p:cNvSpPr txBox="1">
            <a:spLocks noChangeArrowheads="1"/>
          </p:cNvSpPr>
          <p:nvPr/>
        </p:nvSpPr>
        <p:spPr bwMode="auto">
          <a:xfrm>
            <a:off x="15780450" y="5339611"/>
            <a:ext cx="15430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altLang="en-US" sz="4000" b="1" smtClean="0">
                <a:solidFill>
                  <a:srgbClr val="C00000"/>
                </a:solidFill>
              </a:rPr>
              <a:t>N</a:t>
            </a:r>
            <a:r>
              <a:rPr lang="vi-VN" altLang="en-US" sz="4000" b="1" baseline="-25000" smtClean="0">
                <a:solidFill>
                  <a:srgbClr val="C00000"/>
                </a:solidFill>
              </a:rPr>
              <a:t>2</a:t>
            </a:r>
            <a:endParaRPr lang="vi-VN" altLang="en-US" sz="4000" b="1">
              <a:solidFill>
                <a:srgbClr val="C00000"/>
              </a:solidFill>
            </a:endParaRPr>
          </a:p>
        </p:txBody>
      </p:sp>
      <p:sp>
        <p:nvSpPr>
          <p:cNvPr id="16" name="Text Box 40"/>
          <p:cNvSpPr txBox="1">
            <a:spLocks noChangeArrowheads="1"/>
          </p:cNvSpPr>
          <p:nvPr/>
        </p:nvSpPr>
        <p:spPr bwMode="auto">
          <a:xfrm>
            <a:off x="15580425" y="6429158"/>
            <a:ext cx="111601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GB" altLang="en-US" sz="4000" b="1" smtClean="0">
                <a:solidFill>
                  <a:srgbClr val="C00000"/>
                </a:solidFill>
              </a:rPr>
              <a:t>CH</a:t>
            </a:r>
            <a:r>
              <a:rPr lang="en-GB" altLang="en-US" sz="4000" b="1" baseline="-25000">
                <a:solidFill>
                  <a:srgbClr val="C00000"/>
                </a:solidFill>
              </a:rPr>
              <a:t>4</a:t>
            </a:r>
            <a:endParaRPr lang="vi-VN" altLang="en-US" sz="4000" b="1">
              <a:solidFill>
                <a:srgbClr val="C00000"/>
              </a:solidFill>
            </a:endParaRPr>
          </a:p>
        </p:txBody>
      </p:sp>
      <p:sp>
        <p:nvSpPr>
          <p:cNvPr id="17" name="Text Box 41"/>
          <p:cNvSpPr txBox="1">
            <a:spLocks noChangeArrowheads="1"/>
          </p:cNvSpPr>
          <p:nvPr/>
        </p:nvSpPr>
        <p:spPr bwMode="auto">
          <a:xfrm>
            <a:off x="15580425" y="7341006"/>
            <a:ext cx="19431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GB" altLang="en-US" sz="4000" b="1" smtClean="0">
                <a:solidFill>
                  <a:srgbClr val="C00000"/>
                </a:solidFill>
              </a:rPr>
              <a:t>Na</a:t>
            </a:r>
            <a:r>
              <a:rPr lang="vi-VN" altLang="en-US" sz="4000" b="1" baseline="-25000" smtClean="0">
                <a:solidFill>
                  <a:srgbClr val="C00000"/>
                </a:solidFill>
              </a:rPr>
              <a:t>2</a:t>
            </a:r>
            <a:r>
              <a:rPr lang="en-GB" altLang="en-US" sz="4000" b="1" smtClean="0">
                <a:solidFill>
                  <a:srgbClr val="C00000"/>
                </a:solidFill>
              </a:rPr>
              <a:t>O</a:t>
            </a:r>
            <a:endParaRPr lang="vi-VN" altLang="en-US" sz="4000" b="1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6221478" y="157543"/>
            <a:ext cx="10972800" cy="3119742"/>
            <a:chOff x="4343400" y="419100"/>
            <a:chExt cx="10972800" cy="3119742"/>
          </a:xfrm>
        </p:grpSpPr>
        <p:sp>
          <p:nvSpPr>
            <p:cNvPr id="13" name="Round Single Corner Rectangle 12"/>
            <p:cNvSpPr/>
            <p:nvPr/>
          </p:nvSpPr>
          <p:spPr>
            <a:xfrm>
              <a:off x="4343400" y="419100"/>
              <a:ext cx="10972800" cy="3119742"/>
            </a:xfrm>
            <a:prstGeom prst="round1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Content Placeholder 2">
              <a:extLst>
                <a:ext uri="{FF2B5EF4-FFF2-40B4-BE49-F238E27FC236}">
                  <a16:creationId xmlns="" xmlns:a16="http://schemas.microsoft.com/office/drawing/2014/main" id="{C121CB3D-8AC2-C942-A083-E92E5A856740}"/>
                </a:ext>
              </a:extLst>
            </p:cNvPr>
            <p:cNvSpPr txBox="1">
              <a:spLocks/>
            </p:cNvSpPr>
            <p:nvPr/>
          </p:nvSpPr>
          <p:spPr>
            <a:xfrm>
              <a:off x="4510264" y="484356"/>
              <a:ext cx="10639072" cy="2971800"/>
            </a:xfrm>
            <a:prstGeom prst="rect">
              <a:avLst/>
            </a:prstGeom>
          </p:spPr>
          <p:txBody>
            <a:bodyPr anchor="ctr"/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14300" indent="0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vi-VN" sz="4000" b="1" u="sng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Ví dụ 2:</a:t>
              </a:r>
              <a:r>
                <a:rPr lang="vi-VN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Lập CTHH của hợp chất </a:t>
              </a:r>
              <a:r>
                <a:rPr lang="vi-VN" sz="40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GB" sz="40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bởi:</a:t>
              </a:r>
            </a:p>
            <a:p>
              <a:pPr marL="114300" indent="0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GB" sz="40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a) K hóa trị I và CO</a:t>
              </a:r>
              <a:r>
                <a:rPr lang="en-GB" sz="4000" b="1" baseline="-250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  <a:r>
                <a:rPr lang="en-GB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0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hóa </a:t>
              </a:r>
              <a:r>
                <a:rPr lang="en-GB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trị II</a:t>
              </a:r>
              <a:r>
                <a:rPr lang="en-GB" sz="4000" b="1" baseline="-2500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pPr marL="114300" indent="0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  <a:buNone/>
              </a:pPr>
              <a:r>
                <a:rPr lang="en-GB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b) Al hóa trị III và </a:t>
              </a:r>
              <a:r>
                <a:rPr lang="en-GB" sz="40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</a:t>
              </a:r>
              <a:r>
                <a:rPr lang="en-GB" sz="4000" b="1" baseline="-25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  <a:r>
                <a:rPr lang="en-GB" sz="4000" b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4000" b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hóa trị II</a:t>
              </a:r>
              <a:r>
                <a:rPr lang="en-GB" sz="4000" b="1" baseline="-2500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674FEBA3-A557-3B45-8FF9-B3104831DB13}"/>
              </a:ext>
            </a:extLst>
          </p:cNvPr>
          <p:cNvSpPr/>
          <p:nvPr/>
        </p:nvSpPr>
        <p:spPr>
          <a:xfrm>
            <a:off x="585052" y="5282341"/>
            <a:ext cx="806022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- Công thức dạng </a:t>
            </a:r>
            <a:r>
              <a:rPr lang="vi-VN" sz="4000" smtClean="0">
                <a:latin typeface="Arial" panose="020B0604020202020204" pitchFamily="34" charset="0"/>
                <a:cs typeface="Arial" panose="020B0604020202020204" pitchFamily="34" charset="0"/>
              </a:rPr>
              <a:t>chung:</a:t>
            </a:r>
            <a:r>
              <a:rPr lang="en-GB" sz="400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vi-VN" sz="4000" b="1" baseline="-25000" smtClean="0"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vi-VN" sz="4000" b="1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4000" b="1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4000" b="1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4000" b="1" baseline="-2500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000" b="1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r>
              <a:rPr lang="vi-VN" sz="4000" b="1" baseline="-25000" smtClean="0"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vi-VN" sz="4000" b="1" baseline="-2500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4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="" xmlns:a16="http://schemas.microsoft.com/office/drawing/2014/main" id="{9EECFD48-F888-D248-810D-B11A5EFFC7DB}"/>
              </a:ext>
            </a:extLst>
          </p:cNvPr>
          <p:cNvSpPr/>
          <p:nvPr/>
        </p:nvSpPr>
        <p:spPr>
          <a:xfrm>
            <a:off x="585052" y="6252899"/>
            <a:ext cx="86616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 Theo qui tắc hóa trị, ta có: I</a:t>
            </a:r>
            <a:r>
              <a:rPr lang="vi-VN" sz="400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GB" sz="4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000" smtClean="0">
                <a:latin typeface="Arial" panose="020B0604020202020204" pitchFamily="34" charset="0"/>
                <a:cs typeface="Arial" panose="020B0604020202020204" pitchFamily="34" charset="0"/>
              </a:rPr>
              <a:t>x 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vi-VN" sz="4000" smtClean="0">
                <a:latin typeface="Arial" panose="020B0604020202020204" pitchFamily="34" charset="0"/>
                <a:cs typeface="Arial" panose="020B0604020202020204" pitchFamily="34" charset="0"/>
              </a:rPr>
              <a:t>II.y</a:t>
            </a:r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03CC8FE-8957-5249-95FB-BC03FCD5B32D}"/>
                  </a:ext>
                </a:extLst>
              </p:cNvPr>
              <p:cNvSpPr/>
              <p:nvPr/>
            </p:nvSpPr>
            <p:spPr>
              <a:xfrm>
                <a:off x="446641" y="7244380"/>
                <a:ext cx="6193645" cy="1055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4300" indent="0">
                  <a:buFont typeface="Arial" panose="020B0604020202020204" pitchFamily="34" charset="0"/>
                  <a:buNone/>
                </a:pPr>
                <a:r>
                  <a:rPr lang="vi-VN" sz="40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Lập tỉ lệ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den>
                    </m:f>
                    <m:r>
                      <a:rPr lang="vi-VN" sz="4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II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den>
                    </m:f>
                    <m:r>
                      <a:rPr lang="vi-VN" sz="4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vi-VN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</m:oMath>
                </a14:m>
                <a:r>
                  <a:rPr lang="vi-VN" sz="4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</a:p>
            </p:txBody>
          </p:sp>
        </mc:Choice>
        <mc:Fallback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903CC8FE-8957-5249-95FB-BC03FCD5B3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6641" y="7244380"/>
                <a:ext cx="6193645" cy="1055674"/>
              </a:xfrm>
              <a:prstGeom prst="rect">
                <a:avLst/>
              </a:prstGeom>
              <a:blipFill>
                <a:blip r:embed="rId2"/>
                <a:stretch>
                  <a:fillRect l="-1575" b="-28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987507BC-1EDF-8944-8AF9-F34CD028D2F9}"/>
              </a:ext>
            </a:extLst>
          </p:cNvPr>
          <p:cNvSpPr/>
          <p:nvPr/>
        </p:nvSpPr>
        <p:spPr>
          <a:xfrm>
            <a:off x="590170" y="8300054"/>
            <a:ext cx="808775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5715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vi-VN" sz="4000" smtClean="0">
                <a:latin typeface="Arial" panose="020B0604020202020204" pitchFamily="34" charset="0"/>
                <a:cs typeface="Arial" panose="020B0604020202020204" pitchFamily="34" charset="0"/>
              </a:rPr>
              <a:t>Chọn 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x = </a:t>
            </a:r>
            <a:r>
              <a:rPr lang="en-GB" sz="400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00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y = 1 </a:t>
            </a:r>
            <a:endParaRPr lang="en-GB" sz="4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000" smtClean="0">
                <a:latin typeface="Arial" panose="020B0604020202020204" pitchFamily="34" charset="0"/>
                <a:cs typeface="Arial" panose="020B0604020202020204" pitchFamily="34" charset="0"/>
              </a:rPr>
              <a:t>=&gt; CTHH</a:t>
            </a:r>
            <a:r>
              <a:rPr lang="en-GB" sz="400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4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GB" sz="4000" b="1" baseline="-25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r>
              <a:rPr lang="vi-VN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GB" sz="4000" b="1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vi-VN" sz="4000" b="1" baseline="-25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436617" y="3942010"/>
            <a:ext cx="1465466" cy="6019677"/>
            <a:chOff x="8436617" y="3942010"/>
            <a:chExt cx="1465466" cy="6019677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2BB24F5F-9F52-7347-9A94-79FE1B6248CA}"/>
                </a:ext>
              </a:extLst>
            </p:cNvPr>
            <p:cNvSpPr/>
            <p:nvPr/>
          </p:nvSpPr>
          <p:spPr>
            <a:xfrm>
              <a:off x="8436617" y="3942010"/>
              <a:ext cx="146546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114300" indent="0" algn="ctr">
                <a:buFont typeface="Arial" panose="020B0604020202020204" pitchFamily="34" charset="0"/>
                <a:buNone/>
              </a:pPr>
              <a:r>
                <a:rPr lang="vi-VN" sz="4800" b="1" i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Giải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="" xmlns:a16="http://schemas.microsoft.com/office/drawing/2014/main" id="{61912466-BBE9-A34A-813D-4DFC9D3C6E57}"/>
                </a:ext>
              </a:extLst>
            </p:cNvPr>
            <p:cNvCxnSpPr/>
            <p:nvPr/>
          </p:nvCxnSpPr>
          <p:spPr>
            <a:xfrm>
              <a:off x="9242461" y="5219700"/>
              <a:ext cx="1" cy="4741987"/>
            </a:xfrm>
            <a:prstGeom prst="line">
              <a:avLst/>
            </a:prstGeom>
            <a:ln w="571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74FEBA3-A557-3B45-8FF9-B3104831DB13}"/>
              </a:ext>
            </a:extLst>
          </p:cNvPr>
          <p:cNvSpPr/>
          <p:nvPr/>
        </p:nvSpPr>
        <p:spPr>
          <a:xfrm>
            <a:off x="9530706" y="5282341"/>
            <a:ext cx="831670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- Công thức dạng chung</a:t>
            </a:r>
            <a:r>
              <a:rPr lang="vi-VN" sz="400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GB" sz="4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smtClean="0"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vi-VN" sz="4000" b="1" baseline="-25000" smtClean="0">
                <a:cs typeface="Arial" panose="020B0604020202020204" pitchFamily="34" charset="0"/>
              </a:rPr>
              <a:t>x</a:t>
            </a:r>
            <a:r>
              <a:rPr lang="vi-VN" sz="4000" b="1" smtClean="0">
                <a:cs typeface="Arial" panose="020B0604020202020204" pitchFamily="34" charset="0"/>
              </a:rPr>
              <a:t>(</a:t>
            </a:r>
            <a:r>
              <a:rPr lang="en-GB" sz="4000" b="1" smtClean="0"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vi-VN" sz="4000" b="1" smtClean="0">
                <a:cs typeface="Arial" panose="020B0604020202020204" pitchFamily="34" charset="0"/>
              </a:rPr>
              <a:t>O</a:t>
            </a:r>
            <a:r>
              <a:rPr lang="en-GB" sz="4000" b="1" baseline="-2500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000" b="1" smtClean="0">
                <a:cs typeface="Arial" panose="020B0604020202020204" pitchFamily="34" charset="0"/>
              </a:rPr>
              <a:t>)</a:t>
            </a:r>
            <a:r>
              <a:rPr lang="vi-VN" sz="4000" b="1" baseline="-25000" smtClean="0">
                <a:cs typeface="Arial" panose="020B0604020202020204" pitchFamily="34" charset="0"/>
              </a:rPr>
              <a:t>y</a:t>
            </a:r>
            <a:r>
              <a:rPr lang="vi-VN" sz="4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="" xmlns:a16="http://schemas.microsoft.com/office/drawing/2014/main" id="{9EECFD48-F888-D248-810D-B11A5EFFC7DB}"/>
              </a:ext>
            </a:extLst>
          </p:cNvPr>
          <p:cNvSpPr/>
          <p:nvPr/>
        </p:nvSpPr>
        <p:spPr>
          <a:xfrm>
            <a:off x="9505438" y="6315395"/>
            <a:ext cx="880433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 Theo qui tắc hóa trị, ta có: </a:t>
            </a:r>
            <a:r>
              <a:rPr lang="vi-VN" sz="4000" smtClean="0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GB" sz="4000" smtClean="0"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vi-VN" sz="4000" smtClean="0">
                <a:latin typeface="Arial" panose="020B0604020202020204" pitchFamily="34" charset="0"/>
                <a:cs typeface="Arial" panose="020B0604020202020204" pitchFamily="34" charset="0"/>
              </a:rPr>
              <a:t>.x 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= </a:t>
            </a:r>
            <a:r>
              <a:rPr lang="vi-VN" sz="4000" smtClean="0">
                <a:latin typeface="Arial" panose="020B0604020202020204" pitchFamily="34" charset="0"/>
                <a:cs typeface="Arial" panose="020B0604020202020204" pitchFamily="34" charset="0"/>
              </a:rPr>
              <a:t>II.y</a:t>
            </a:r>
            <a:endParaRPr lang="vi-VN" sz="4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903CC8FE-8957-5249-95FB-BC03FCD5B32D}"/>
                  </a:ext>
                </a:extLst>
              </p:cNvPr>
              <p:cNvSpPr/>
              <p:nvPr/>
            </p:nvSpPr>
            <p:spPr>
              <a:xfrm>
                <a:off x="9505438" y="7342943"/>
                <a:ext cx="6193645" cy="105567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114300" indent="0">
                  <a:buFont typeface="Arial" panose="020B0604020202020204" pitchFamily="34" charset="0"/>
                  <a:buNone/>
                </a:pPr>
                <a:r>
                  <a:rPr lang="vi-VN" sz="4000" smtClean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Lập tỉ lệ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y</m:t>
                        </m:r>
                      </m:den>
                    </m:f>
                    <m:r>
                      <a:rPr lang="vi-VN" sz="4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vi-VN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II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GB" sz="40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III</m:t>
                        </m:r>
                      </m:den>
                    </m:f>
                    <m:r>
                      <a:rPr lang="vi-VN" sz="4000" b="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4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num>
                      <m:den>
                        <m:r>
                          <a:rPr lang="en-GB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vi-VN" sz="4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</a:p>
            </p:txBody>
          </p:sp>
        </mc:Choice>
        <mc:Fallback>
          <p:sp>
            <p:nvSpPr>
              <p:cNvPr id="18" name="Rectangle 17">
                <a:extLst>
                  <a:ext uri="{FF2B5EF4-FFF2-40B4-BE49-F238E27FC236}">
                    <a16:creationId xmlns="" xmlns:a16="http://schemas.microsoft.com/office/drawing/2014/main" id="{903CC8FE-8957-5249-95FB-BC03FCD5B32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05438" y="7342943"/>
                <a:ext cx="6193645" cy="1055674"/>
              </a:xfrm>
              <a:prstGeom prst="rect">
                <a:avLst/>
              </a:prstGeom>
              <a:blipFill>
                <a:blip r:embed="rId3"/>
                <a:stretch>
                  <a:fillRect l="-1575" b="-34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987507BC-1EDF-8944-8AF9-F34CD028D2F9}"/>
              </a:ext>
            </a:extLst>
          </p:cNvPr>
          <p:cNvSpPr/>
          <p:nvPr/>
        </p:nvSpPr>
        <p:spPr>
          <a:xfrm>
            <a:off x="9530706" y="8328148"/>
            <a:ext cx="8087759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indent="-5715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vi-VN" sz="4000" smtClean="0">
                <a:latin typeface="Arial" panose="020B0604020202020204" pitchFamily="34" charset="0"/>
                <a:cs typeface="Arial" panose="020B0604020202020204" pitchFamily="34" charset="0"/>
              </a:rPr>
              <a:t>Chọn 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x = </a:t>
            </a:r>
            <a:r>
              <a:rPr lang="en-GB" sz="400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vi-VN" sz="400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vi-VN" sz="4000">
                <a:latin typeface="Arial" panose="020B0604020202020204" pitchFamily="34" charset="0"/>
                <a:cs typeface="Arial" panose="020B0604020202020204" pitchFamily="34" charset="0"/>
              </a:rPr>
              <a:t>y = </a:t>
            </a:r>
            <a:r>
              <a:rPr lang="en-GB" sz="400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vi-VN" sz="4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sz="40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4300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000" smtClean="0">
                <a:latin typeface="Arial" panose="020B0604020202020204" pitchFamily="34" charset="0"/>
                <a:cs typeface="Arial" panose="020B0604020202020204" pitchFamily="34" charset="0"/>
              </a:rPr>
              <a:t>=&gt; CTHH</a:t>
            </a:r>
            <a:r>
              <a:rPr lang="en-GB" sz="400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vi-VN" sz="40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</a:t>
            </a:r>
            <a:r>
              <a:rPr lang="en-GB" sz="4000" b="1" baseline="-25000" smtClean="0">
                <a:solidFill>
                  <a:srgbClr val="FF0000"/>
                </a:solidFill>
                <a:cs typeface="Arial" panose="020B0604020202020204" pitchFamily="34" charset="0"/>
              </a:rPr>
              <a:t>2</a:t>
            </a:r>
            <a:r>
              <a:rPr lang="vi-VN" sz="4000" b="1" smtClean="0">
                <a:solidFill>
                  <a:srgbClr val="FF0000"/>
                </a:solidFill>
                <a:cs typeface="Arial" panose="020B0604020202020204" pitchFamily="34" charset="0"/>
              </a:rPr>
              <a:t>(</a:t>
            </a:r>
            <a:r>
              <a:rPr lang="en-GB" sz="40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vi-VN" sz="4000" b="1">
                <a:solidFill>
                  <a:srgbClr val="FF0000"/>
                </a:solidFill>
                <a:cs typeface="Arial" panose="020B0604020202020204" pitchFamily="34" charset="0"/>
              </a:rPr>
              <a:t>O</a:t>
            </a:r>
            <a:r>
              <a:rPr lang="en-GB" sz="4000" b="1" baseline="-250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vi-VN" sz="4000" b="1" smtClean="0">
                <a:solidFill>
                  <a:srgbClr val="FF0000"/>
                </a:solidFill>
                <a:cs typeface="Arial" panose="020B0604020202020204" pitchFamily="34" charset="0"/>
              </a:rPr>
              <a:t>)</a:t>
            </a:r>
            <a:r>
              <a:rPr lang="en-GB" sz="4000" b="1" baseline="-25000" smtClean="0">
                <a:solidFill>
                  <a:srgbClr val="FF0000"/>
                </a:solidFill>
                <a:cs typeface="Arial" panose="020B0604020202020204" pitchFamily="34" charset="0"/>
              </a:rPr>
              <a:t>3</a:t>
            </a:r>
            <a:r>
              <a:rPr lang="vi-VN" sz="4000" b="1" smtClean="0">
                <a:solidFill>
                  <a:srgbClr val="FF0000"/>
                </a:solidFill>
                <a:cs typeface="Arial" panose="020B0604020202020204" pitchFamily="34" charset="0"/>
              </a:rPr>
              <a:t> </a:t>
            </a:r>
            <a:endParaRPr lang="vi-VN" sz="4000" b="1">
              <a:solidFill>
                <a:srgbClr val="FF0000"/>
              </a:solidFill>
              <a:cs typeface="Arial" panose="020B0604020202020204" pitchFamily="34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0" y="222799"/>
            <a:ext cx="3352800" cy="32128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 animBg="1"/>
      <p:bldP spid="11" grpId="0"/>
      <p:bldP spid="16" grpId="0"/>
      <p:bldP spid="17" grpId="0"/>
      <p:bldP spid="18" grpId="0" animBg="1"/>
      <p:bldP spid="2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8A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1012461">
            <a:off x="5554098" y="146575"/>
            <a:ext cx="12756407" cy="1017039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1141248" y="5009221"/>
            <a:ext cx="3927991" cy="4461893"/>
          </a:xfrm>
          <a:prstGeom prst="rect">
            <a:avLst/>
          </a:prstGeom>
        </p:spPr>
      </p:pic>
      <p:sp>
        <p:nvSpPr>
          <p:cNvPr id="11" name="Text Box 21"/>
          <p:cNvSpPr txBox="1">
            <a:spLocks noChangeArrowheads="1"/>
          </p:cNvSpPr>
          <p:nvPr/>
        </p:nvSpPr>
        <p:spPr bwMode="auto">
          <a:xfrm>
            <a:off x="578003" y="1740067"/>
            <a:ext cx="5054479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en-US" altLang="en-US" sz="4000" b="1">
                <a:solidFill>
                  <a:schemeClr val="bg1"/>
                </a:solidFill>
                <a:cs typeface="Arial" panose="020B0604020202020204" pitchFamily="34" charset="0"/>
              </a:rPr>
              <a:t>Các bước lập công thức hóa học</a:t>
            </a:r>
          </a:p>
        </p:txBody>
      </p:sp>
      <p:sp>
        <p:nvSpPr>
          <p:cNvPr id="12" name="Text Box 22"/>
          <p:cNvSpPr txBox="1">
            <a:spLocks noChangeArrowheads="1"/>
          </p:cNvSpPr>
          <p:nvPr/>
        </p:nvSpPr>
        <p:spPr bwMode="auto">
          <a:xfrm>
            <a:off x="8238134" y="1972629"/>
            <a:ext cx="7818856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smtClean="0">
                <a:solidFill>
                  <a:srgbClr val="002060"/>
                </a:solidFill>
                <a:cs typeface="Arial" panose="020B0604020202020204" pitchFamily="34" charset="0"/>
              </a:rPr>
              <a:t>Viết </a:t>
            </a:r>
            <a:r>
              <a:rPr lang="en-US" altLang="en-US" sz="4000">
                <a:solidFill>
                  <a:srgbClr val="002060"/>
                </a:solidFill>
                <a:cs typeface="Arial" panose="020B0604020202020204" pitchFamily="34" charset="0"/>
              </a:rPr>
              <a:t>công thức dạng </a:t>
            </a:r>
            <a:r>
              <a:rPr lang="en-US" altLang="en-US" sz="4000" smtClean="0">
                <a:solidFill>
                  <a:srgbClr val="002060"/>
                </a:solidFill>
                <a:cs typeface="Arial" panose="020B0604020202020204" pitchFamily="34" charset="0"/>
              </a:rPr>
              <a:t>chung </a:t>
            </a:r>
            <a:r>
              <a:rPr lang="en-US" altLang="en-US" sz="4000">
                <a:solidFill>
                  <a:srgbClr val="002060"/>
                </a:solidFill>
                <a:cs typeface="Arial" panose="020B0604020202020204" pitchFamily="34" charset="0"/>
              </a:rPr>
              <a:t>A</a:t>
            </a:r>
            <a:r>
              <a:rPr lang="en-US" altLang="en-US" sz="4000" baseline="-25000">
                <a:solidFill>
                  <a:srgbClr val="002060"/>
                </a:solidFill>
                <a:cs typeface="Arial" panose="020B0604020202020204" pitchFamily="34" charset="0"/>
              </a:rPr>
              <a:t>x</a:t>
            </a:r>
            <a:r>
              <a:rPr lang="en-US" altLang="en-US" sz="4000">
                <a:solidFill>
                  <a:srgbClr val="002060"/>
                </a:solidFill>
                <a:cs typeface="Arial" panose="020B0604020202020204" pitchFamily="34" charset="0"/>
              </a:rPr>
              <a:t>B</a:t>
            </a:r>
            <a:r>
              <a:rPr lang="en-US" altLang="en-US" sz="4000" baseline="-25000">
                <a:solidFill>
                  <a:srgbClr val="002060"/>
                </a:solidFill>
                <a:cs typeface="Arial" panose="020B0604020202020204" pitchFamily="34" charset="0"/>
              </a:rPr>
              <a:t>y</a:t>
            </a:r>
            <a:endParaRPr lang="en-US" altLang="en-US" sz="4000">
              <a:solidFill>
                <a:srgbClr val="002060"/>
              </a:solidFill>
              <a:cs typeface="Arial" panose="020B0604020202020204" pitchFamily="34" charset="0"/>
            </a:endParaRPr>
          </a:p>
        </p:txBody>
      </p:sp>
      <p:sp>
        <p:nvSpPr>
          <p:cNvPr id="13" name="Text Box 24"/>
          <p:cNvSpPr txBox="1">
            <a:spLocks noChangeArrowheads="1"/>
          </p:cNvSpPr>
          <p:nvPr/>
        </p:nvSpPr>
        <p:spPr bwMode="auto">
          <a:xfrm>
            <a:off x="7681328" y="3078895"/>
            <a:ext cx="8763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4000" smtClean="0">
                <a:solidFill>
                  <a:srgbClr val="002060"/>
                </a:solidFill>
                <a:cs typeface="Arial" panose="020B0604020202020204" pitchFamily="34" charset="0"/>
              </a:rPr>
              <a:t>Viết </a:t>
            </a:r>
            <a:r>
              <a:rPr lang="en-US" altLang="en-US" sz="4000">
                <a:solidFill>
                  <a:srgbClr val="002060"/>
                </a:solidFill>
                <a:cs typeface="Arial" panose="020B0604020202020204" pitchFamily="34" charset="0"/>
              </a:rPr>
              <a:t>biểu thức qui tắc hóa trị :</a:t>
            </a:r>
          </a:p>
        </p:txBody>
      </p:sp>
      <p:sp>
        <p:nvSpPr>
          <p:cNvPr id="14" name="Text Box 25"/>
          <p:cNvSpPr txBox="1">
            <a:spLocks noChangeArrowheads="1"/>
          </p:cNvSpPr>
          <p:nvPr/>
        </p:nvSpPr>
        <p:spPr bwMode="auto">
          <a:xfrm>
            <a:off x="9325725" y="3859521"/>
            <a:ext cx="7696201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002060"/>
                </a:solidFill>
                <a:cs typeface="Arial" panose="020B0604020202020204" pitchFamily="34" charset="0"/>
              </a:rPr>
              <a:t>       x . a   =  y .  b</a:t>
            </a:r>
          </a:p>
        </p:txBody>
      </p:sp>
      <p:sp>
        <p:nvSpPr>
          <p:cNvPr id="23" name="Text Box 26"/>
          <p:cNvSpPr txBox="1">
            <a:spLocks noChangeArrowheads="1"/>
          </p:cNvSpPr>
          <p:nvPr/>
        </p:nvSpPr>
        <p:spPr bwMode="auto">
          <a:xfrm>
            <a:off x="9772411" y="4584515"/>
            <a:ext cx="5374774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None/>
            </a:pPr>
            <a:r>
              <a:rPr lang="en-US" altLang="en-US" sz="4000">
                <a:solidFill>
                  <a:srgbClr val="002060"/>
                </a:solidFill>
                <a:cs typeface="Arial" panose="020B0604020202020204" pitchFamily="34" charset="0"/>
              </a:rPr>
              <a:t>Chuyển thành tỉ lệ: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>
                <a:solidFill>
                  <a:srgbClr val="002060"/>
                </a:solidFill>
                <a:cs typeface="Arial" panose="020B0604020202020204" pitchFamily="34" charset="0"/>
              </a:rPr>
              <a:t>        </a:t>
            </a:r>
          </a:p>
        </p:txBody>
      </p:sp>
      <p:sp>
        <p:nvSpPr>
          <p:cNvPr id="24" name="Text Box 36"/>
          <p:cNvSpPr txBox="1">
            <a:spLocks noChangeArrowheads="1"/>
          </p:cNvSpPr>
          <p:nvPr/>
        </p:nvSpPr>
        <p:spPr bwMode="auto">
          <a:xfrm>
            <a:off x="7550802" y="7012492"/>
            <a:ext cx="10244888" cy="707886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en-US" altLang="en-US" sz="4000" dirty="0" err="1">
                <a:solidFill>
                  <a:srgbClr val="002060"/>
                </a:solidFill>
                <a:cs typeface="Arial" panose="020B0604020202020204" pitchFamily="34" charset="0"/>
              </a:rPr>
              <a:t>Chọn</a:t>
            </a:r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  x = b hay (b</a:t>
            </a:r>
            <a:r>
              <a:rPr lang="en-US" altLang="en-US" sz="4000" baseline="30000">
                <a:solidFill>
                  <a:srgbClr val="002060"/>
                </a:solidFill>
                <a:cs typeface="Arial" panose="020B0604020202020204" pitchFamily="34" charset="0"/>
              </a:rPr>
              <a:t>’</a:t>
            </a:r>
            <a:r>
              <a:rPr lang="en-US" altLang="en-US" sz="4000">
                <a:solidFill>
                  <a:srgbClr val="002060"/>
                </a:solidFill>
                <a:cs typeface="Arial" panose="020B0604020202020204" pitchFamily="34" charset="0"/>
              </a:rPr>
              <a:t>) </a:t>
            </a:r>
            <a:r>
              <a:rPr lang="en-US" altLang="en-US" sz="4000" smtClean="0">
                <a:solidFill>
                  <a:srgbClr val="002060"/>
                </a:solidFill>
                <a:cs typeface="Arial" panose="020B0604020202020204" pitchFamily="34" charset="0"/>
              </a:rPr>
              <a:t>; y </a:t>
            </a:r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=  a hay ( a</a:t>
            </a:r>
            <a:r>
              <a:rPr lang="en-US" altLang="en-US" sz="4000" baseline="30000" dirty="0">
                <a:solidFill>
                  <a:srgbClr val="002060"/>
                </a:solidFill>
                <a:cs typeface="Arial" panose="020B0604020202020204" pitchFamily="34" charset="0"/>
              </a:rPr>
              <a:t>’</a:t>
            </a:r>
            <a:r>
              <a:rPr lang="en-US" altLang="en-US" sz="4000" dirty="0">
                <a:solidFill>
                  <a:srgbClr val="002060"/>
                </a:solidFill>
                <a:cs typeface="Arial" panose="020B0604020202020204" pitchFamily="34" charset="0"/>
              </a:rPr>
              <a:t>)</a:t>
            </a:r>
          </a:p>
        </p:txBody>
      </p:sp>
      <p:sp>
        <p:nvSpPr>
          <p:cNvPr id="25" name="Text Box 37"/>
          <p:cNvSpPr txBox="1">
            <a:spLocks noChangeArrowheads="1"/>
          </p:cNvSpPr>
          <p:nvPr/>
        </p:nvSpPr>
        <p:spPr bwMode="auto">
          <a:xfrm>
            <a:off x="7550802" y="8092792"/>
            <a:ext cx="8763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smtClean="0">
                <a:solidFill>
                  <a:srgbClr val="002060"/>
                </a:solidFill>
                <a:cs typeface="Arial" panose="020B0604020202020204" pitchFamily="34" charset="0"/>
              </a:rPr>
              <a:t>Viết </a:t>
            </a:r>
            <a:r>
              <a:rPr lang="en-US" altLang="en-US" sz="4000">
                <a:solidFill>
                  <a:srgbClr val="002060"/>
                </a:solidFill>
                <a:cs typeface="Arial" panose="020B0604020202020204" pitchFamily="34" charset="0"/>
              </a:rPr>
              <a:t>công thức đúng của hợp chất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806527708"/>
              </p:ext>
            </p:extLst>
          </p:nvPr>
        </p:nvGraphicFramePr>
        <p:xfrm>
          <a:off x="10316735" y="5658255"/>
          <a:ext cx="3661654" cy="1473969"/>
        </p:xfrm>
        <a:graphic>
          <a:graphicData uri="http://schemas.openxmlformats.org/presentationml/2006/ole">
            <p:oleObj spid="_x0000_s12295" name="Equation" r:id="rId6" imgW="838080" imgH="482400" progId="Equation.DSMT4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695323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23" grpId="0"/>
      <p:bldP spid="24" grpId="0"/>
      <p:bldP spid="2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lowchart: Stored Data 2"/>
          <p:cNvSpPr/>
          <p:nvPr/>
        </p:nvSpPr>
        <p:spPr>
          <a:xfrm>
            <a:off x="1524000" y="4076700"/>
            <a:ext cx="11658600" cy="5105400"/>
          </a:xfrm>
          <a:prstGeom prst="flowChartOnlineStorag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 Box 31"/>
          <p:cNvSpPr txBox="1">
            <a:spLocks noChangeArrowheads="1"/>
          </p:cNvSpPr>
          <p:nvPr/>
        </p:nvSpPr>
        <p:spPr bwMode="auto">
          <a:xfrm>
            <a:off x="2595525" y="5331573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altLang="en-US" sz="4000" b="1" baseline="-25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4000" b="1" baseline="-25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US" altLang="en-US" sz="4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 Box 31"/>
          <p:cNvSpPr txBox="1">
            <a:spLocks noChangeArrowheads="1"/>
          </p:cNvSpPr>
          <p:nvPr/>
        </p:nvSpPr>
        <p:spPr bwMode="auto">
          <a:xfrm>
            <a:off x="3004875" y="4634517"/>
            <a:ext cx="5187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</a:p>
        </p:txBody>
      </p:sp>
      <p:sp>
        <p:nvSpPr>
          <p:cNvPr id="21" name="Text Box 31"/>
          <p:cNvSpPr txBox="1">
            <a:spLocks noChangeArrowheads="1"/>
          </p:cNvSpPr>
          <p:nvPr/>
        </p:nvSpPr>
        <p:spPr bwMode="auto">
          <a:xfrm>
            <a:off x="4280378" y="5361579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endParaRPr lang="en-US" altLang="en-US" sz="4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 Box 31"/>
          <p:cNvSpPr txBox="1">
            <a:spLocks noChangeArrowheads="1"/>
          </p:cNvSpPr>
          <p:nvPr/>
        </p:nvSpPr>
        <p:spPr bwMode="auto">
          <a:xfrm>
            <a:off x="2466858" y="7120009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</a:t>
            </a:r>
            <a:r>
              <a:rPr lang="en-US" altLang="en-US" sz="4000" b="1" baseline="-25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</a:t>
            </a:r>
            <a:r>
              <a:rPr lang="en-US" alt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sz="4000" b="1" baseline="-25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</a:t>
            </a:r>
            <a:endParaRPr lang="en-US" altLang="en-US" sz="4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 Box 31"/>
          <p:cNvSpPr txBox="1">
            <a:spLocks noChangeArrowheads="1"/>
          </p:cNvSpPr>
          <p:nvPr/>
        </p:nvSpPr>
        <p:spPr bwMode="auto">
          <a:xfrm>
            <a:off x="2876152" y="6458444"/>
            <a:ext cx="5187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</a:p>
        </p:txBody>
      </p:sp>
      <p:sp>
        <p:nvSpPr>
          <p:cNvPr id="27" name="Text Box 31"/>
          <p:cNvSpPr txBox="1">
            <a:spLocks noChangeArrowheads="1"/>
          </p:cNvSpPr>
          <p:nvPr/>
        </p:nvSpPr>
        <p:spPr bwMode="auto">
          <a:xfrm>
            <a:off x="3606940" y="6504765"/>
            <a:ext cx="5187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</a:p>
        </p:txBody>
      </p:sp>
      <p:sp>
        <p:nvSpPr>
          <p:cNvPr id="28" name="Text Box 31"/>
          <p:cNvSpPr txBox="1">
            <a:spLocks noChangeArrowheads="1"/>
          </p:cNvSpPr>
          <p:nvPr/>
        </p:nvSpPr>
        <p:spPr bwMode="auto">
          <a:xfrm>
            <a:off x="5984253" y="7120009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Cu</a:t>
            </a:r>
            <a:r>
              <a:rPr lang="en-US" altLang="en-US" sz="4000" b="1" baseline="-25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sz="4000" b="1" baseline="-25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en-US" altLang="en-US" sz="4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 Box 31"/>
          <p:cNvSpPr txBox="1">
            <a:spLocks noChangeArrowheads="1"/>
          </p:cNvSpPr>
          <p:nvPr/>
        </p:nvSpPr>
        <p:spPr bwMode="auto">
          <a:xfrm>
            <a:off x="9370128" y="7120009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Cu</a:t>
            </a:r>
            <a:r>
              <a:rPr lang="en-US" alt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</a:p>
        </p:txBody>
      </p:sp>
      <p:sp>
        <p:nvSpPr>
          <p:cNvPr id="30" name="Text Box 11"/>
          <p:cNvSpPr txBox="1">
            <a:spLocks noChangeArrowheads="1"/>
          </p:cNvSpPr>
          <p:nvPr/>
        </p:nvSpPr>
        <p:spPr bwMode="auto">
          <a:xfrm>
            <a:off x="4113877" y="816064"/>
            <a:ext cx="12176389" cy="1823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45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Cách lập nhanh CTHH dựa vào hoá trị</a:t>
            </a:r>
            <a:r>
              <a:rPr lang="en-US" altLang="en-US" sz="45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sz="450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altLang="en-US" sz="45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en-US" sz="45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Qui tắc đường chéo)</a:t>
            </a:r>
            <a:endParaRPr lang="en-US" altLang="en-US" sz="45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 Box 31">
            <a:extLst>
              <a:ext uri="{FF2B5EF4-FFF2-40B4-BE49-F238E27FC236}">
                <a16:creationId xmlns="" xmlns:a16="http://schemas.microsoft.com/office/drawing/2014/main" id="{B7B7DAD8-0729-144C-A55F-D82E7CB502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81679" y="5331573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altLang="en-US" sz="4000" b="1" baseline="-25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  <a:r>
              <a:rPr lang="en-US" altLang="en-US" sz="4000" b="1" baseline="-25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en-US" altLang="en-US" sz="4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 Box 31">
            <a:extLst>
              <a:ext uri="{FF2B5EF4-FFF2-40B4-BE49-F238E27FC236}">
                <a16:creationId xmlns="" xmlns:a16="http://schemas.microsoft.com/office/drawing/2014/main" id="{D9773637-1ED5-DC40-A1DE-730BBFFA0DD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70128" y="5331573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altLang="en-US" sz="4000" b="1" baseline="-25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</a:t>
            </a:r>
          </a:p>
        </p:txBody>
      </p:sp>
      <p:sp>
        <p:nvSpPr>
          <p:cNvPr id="33" name="Text Box 31">
            <a:extLst>
              <a:ext uri="{FF2B5EF4-FFF2-40B4-BE49-F238E27FC236}">
                <a16:creationId xmlns="" xmlns:a16="http://schemas.microsoft.com/office/drawing/2014/main" id="{058C655C-40CC-0740-B470-D7A8E43457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65018" y="5380633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endParaRPr lang="en-US" altLang="en-US" sz="4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31">
            <a:extLst>
              <a:ext uri="{FF2B5EF4-FFF2-40B4-BE49-F238E27FC236}">
                <a16:creationId xmlns="" xmlns:a16="http://schemas.microsoft.com/office/drawing/2014/main" id="{E8C749C4-B267-424B-8FAF-2262D7B013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97773" y="7078657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endParaRPr lang="en-US" altLang="en-US" sz="4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Box 31">
            <a:extLst>
              <a:ext uri="{FF2B5EF4-FFF2-40B4-BE49-F238E27FC236}">
                <a16:creationId xmlns="" xmlns:a16="http://schemas.microsoft.com/office/drawing/2014/main" id="{CA879306-2F3D-374D-AEFB-F697DFB106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0378" y="7120008"/>
            <a:ext cx="2133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</a:t>
            </a:r>
            <a:endParaRPr lang="en-US" altLang="en-US" sz="4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 Box 31"/>
          <p:cNvSpPr txBox="1">
            <a:spLocks noChangeArrowheads="1"/>
          </p:cNvSpPr>
          <p:nvPr/>
        </p:nvSpPr>
        <p:spPr bwMode="auto">
          <a:xfrm>
            <a:off x="3761652" y="4672747"/>
            <a:ext cx="51872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000" b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60486" y="4914900"/>
            <a:ext cx="3885973" cy="37911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0" y="497460"/>
            <a:ext cx="2176400" cy="222503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421340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3" grpId="0"/>
      <p:bldP spid="26" grpId="0"/>
      <p:bldP spid="27" grpId="0"/>
      <p:bldP spid="28" grpId="0"/>
      <p:bldP spid="29" grpId="0"/>
      <p:bldP spid="31" grpId="0"/>
      <p:bldP spid="32" grpId="0"/>
      <p:bldP spid="33" grpId="0"/>
      <p:bldP spid="34" grpId="0"/>
      <p:bldP spid="35" grpId="0"/>
      <p:bldP spid="3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752600" y="571500"/>
          <a:ext cx="14478000" cy="9982200"/>
        </p:xfrm>
        <a:graphic>
          <a:graphicData uri="http://schemas.openxmlformats.org/drawingml/2006/table">
            <a:tbl>
              <a:tblPr/>
              <a:tblGrid>
                <a:gridCol w="3619500"/>
                <a:gridCol w="3619500"/>
                <a:gridCol w="3619500"/>
                <a:gridCol w="3619500"/>
              </a:tblGrid>
              <a:tr h="8382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latin typeface="Times New Roman"/>
                          <a:cs typeface="Times New Roman"/>
                        </a:rPr>
                        <a:t>Công</a:t>
                      </a:r>
                      <a:r>
                        <a:rPr lang="en-US" sz="3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cs typeface="Times New Roman"/>
                        </a:rPr>
                        <a:t>thức</a:t>
                      </a:r>
                      <a:r>
                        <a:rPr lang="en-US" sz="3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cs typeface="Times New Roman"/>
                        </a:rPr>
                        <a:t>hóa</a:t>
                      </a:r>
                      <a:r>
                        <a:rPr lang="en-US" sz="3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cs typeface="Times New Roman"/>
                        </a:rPr>
                        <a:t>học</a:t>
                      </a:r>
                      <a:endParaRPr lang="en-US" sz="32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latin typeface="Times New Roman"/>
                          <a:cs typeface="Times New Roman"/>
                        </a:rPr>
                        <a:t>Công</a:t>
                      </a:r>
                      <a:r>
                        <a:rPr lang="en-US" sz="3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cs typeface="Times New Roman"/>
                        </a:rPr>
                        <a:t>thức</a:t>
                      </a:r>
                      <a:r>
                        <a:rPr lang="en-US" sz="3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cs typeface="Times New Roman"/>
                        </a:rPr>
                        <a:t>đúng</a:t>
                      </a:r>
                      <a:endParaRPr lang="en-US" sz="32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latin typeface="Times New Roman"/>
                          <a:cs typeface="Times New Roman"/>
                        </a:rPr>
                        <a:t>Công</a:t>
                      </a:r>
                      <a:r>
                        <a:rPr lang="en-US" sz="3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cs typeface="Times New Roman"/>
                        </a:rPr>
                        <a:t>thức</a:t>
                      </a:r>
                      <a:r>
                        <a:rPr lang="en-US" sz="3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cs typeface="Times New Roman"/>
                        </a:rPr>
                        <a:t>sai</a:t>
                      </a:r>
                      <a:endParaRPr lang="en-US" sz="32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err="1">
                          <a:latin typeface="Times New Roman"/>
                          <a:cs typeface="Times New Roman"/>
                        </a:rPr>
                        <a:t>Sửa</a:t>
                      </a:r>
                      <a:r>
                        <a:rPr lang="en-US" sz="3200" dirty="0"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lang="en-US" sz="3200" dirty="0" err="1">
                          <a:latin typeface="Times New Roman"/>
                          <a:cs typeface="Times New Roman"/>
                        </a:rPr>
                        <a:t>lại</a:t>
                      </a:r>
                      <a:endParaRPr lang="en-US" sz="32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7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latin typeface="Times New Roman"/>
                          <a:cs typeface="Times New Roman"/>
                        </a:rPr>
                        <a:t>K</a:t>
                      </a:r>
                      <a:r>
                        <a:rPr lang="en-US" sz="4000" baseline="-250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en-US" sz="4000" dirty="0">
                          <a:latin typeface="Times New Roman"/>
                          <a:cs typeface="Times New Roman"/>
                        </a:rPr>
                        <a:t>SO</a:t>
                      </a:r>
                      <a:r>
                        <a:rPr lang="en-US" sz="4000" baseline="-25000" dirty="0">
                          <a:latin typeface="Times New Roman"/>
                          <a:cs typeface="Times New Roman"/>
                        </a:rPr>
                        <a:t>4</a:t>
                      </a:r>
                      <a:endParaRPr lang="en-US" sz="4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7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latin typeface="Times New Roman"/>
                          <a:cs typeface="Times New Roman"/>
                        </a:rPr>
                        <a:t>P</a:t>
                      </a:r>
                      <a:r>
                        <a:rPr lang="en-US" sz="4000" baseline="-25000" dirty="0">
                          <a:latin typeface="Times New Roman"/>
                          <a:cs typeface="Times New Roman"/>
                        </a:rPr>
                        <a:t>5</a:t>
                      </a:r>
                      <a:r>
                        <a:rPr lang="en-US" sz="40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lang="en-US" sz="4000" baseline="-25000" dirty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4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7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latin typeface="Times New Roman"/>
                          <a:cs typeface="Times New Roman"/>
                        </a:rPr>
                        <a:t>BaPO</a:t>
                      </a:r>
                      <a:r>
                        <a:rPr lang="en-US" sz="4000" baseline="-25000" dirty="0">
                          <a:latin typeface="Times New Roman"/>
                          <a:cs typeface="Times New Roman"/>
                        </a:rPr>
                        <a:t>4</a:t>
                      </a:r>
                      <a:endParaRPr lang="en-US" sz="4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7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err="1">
                          <a:latin typeface="Times New Roman"/>
                          <a:cs typeface="Times New Roman"/>
                        </a:rPr>
                        <a:t>NaCl</a:t>
                      </a:r>
                      <a:endParaRPr lang="en-US" sz="4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7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latin typeface="Times New Roman"/>
                          <a:cs typeface="Times New Roman"/>
                        </a:rPr>
                        <a:t>S</a:t>
                      </a:r>
                      <a:r>
                        <a:rPr lang="en-US" sz="4000" baseline="-250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en-US" sz="4000" dirty="0">
                          <a:latin typeface="Times New Roman"/>
                          <a:cs typeface="Times New Roman"/>
                        </a:rPr>
                        <a:t>O</a:t>
                      </a:r>
                      <a:r>
                        <a:rPr lang="en-US" sz="4000" baseline="-25000" dirty="0">
                          <a:latin typeface="Times New Roman"/>
                          <a:cs typeface="Times New Roman"/>
                        </a:rPr>
                        <a:t>6</a:t>
                      </a:r>
                      <a:endParaRPr lang="en-US" sz="4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7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err="1">
                          <a:latin typeface="Times New Roman"/>
                          <a:cs typeface="Times New Roman"/>
                        </a:rPr>
                        <a:t>CaO</a:t>
                      </a:r>
                      <a:endParaRPr lang="en-US" sz="4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7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latin typeface="Times New Roman"/>
                          <a:cs typeface="Times New Roman"/>
                        </a:rPr>
                        <a:t>Ag</a:t>
                      </a:r>
                      <a:r>
                        <a:rPr lang="en-US" sz="4000" baseline="-25000" dirty="0">
                          <a:latin typeface="Times New Roman"/>
                          <a:cs typeface="Times New Roman"/>
                        </a:rPr>
                        <a:t>2</a:t>
                      </a:r>
                      <a:r>
                        <a:rPr lang="en-US" sz="4000" dirty="0">
                          <a:latin typeface="Times New Roman"/>
                          <a:cs typeface="Times New Roman"/>
                        </a:rPr>
                        <a:t>NO</a:t>
                      </a:r>
                      <a:r>
                        <a:rPr lang="en-US" sz="4000" baseline="-25000" dirty="0">
                          <a:latin typeface="Times New Roman"/>
                          <a:cs typeface="Times New Roman"/>
                        </a:rPr>
                        <a:t>3</a:t>
                      </a:r>
                      <a:endParaRPr lang="en-US" sz="4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7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latin typeface="Times New Roman"/>
                          <a:cs typeface="Times New Roman"/>
                        </a:rPr>
                        <a:t>SO</a:t>
                      </a:r>
                      <a:r>
                        <a:rPr lang="en-US" sz="4000" baseline="-25000" dirty="0">
                          <a:latin typeface="Times New Roman"/>
                          <a:cs typeface="Times New Roman"/>
                        </a:rPr>
                        <a:t>2</a:t>
                      </a:r>
                      <a:endParaRPr lang="en-US" sz="4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7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>
                          <a:latin typeface="Times New Roman"/>
                          <a:cs typeface="Times New Roman"/>
                        </a:rPr>
                        <a:t>AlCl</a:t>
                      </a:r>
                      <a:r>
                        <a:rPr lang="en-US" sz="4000" baseline="-25000" dirty="0">
                          <a:latin typeface="Times New Roman"/>
                          <a:cs typeface="Times New Roman"/>
                        </a:rPr>
                        <a:t>4</a:t>
                      </a:r>
                      <a:endParaRPr lang="en-US" sz="4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971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4000" dirty="0" err="1">
                          <a:latin typeface="Times New Roman"/>
                          <a:cs typeface="Times New Roman"/>
                        </a:rPr>
                        <a:t>MgO</a:t>
                      </a:r>
                      <a:endParaRPr lang="en-US" sz="40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endParaRPr lang="en-US" sz="1400" dirty="0"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1"/>
          <p:cNvSpPr>
            <a:spLocks noChangeArrowheads="1"/>
          </p:cNvSpPr>
          <p:nvPr/>
        </p:nvSpPr>
        <p:spPr bwMode="auto">
          <a:xfrm>
            <a:off x="609600" y="266700"/>
            <a:ext cx="173736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1: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Lập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công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hóa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hợp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hai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tố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a) P (III)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H.        b) Zn(II)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O.         c) Fe (III)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Br (I).        d) Ca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N (III).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2: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Lập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công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hóa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học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của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những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hợp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chất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tạo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bởi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một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tố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nhóm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nguyên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tử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sau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a) Na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nhóm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(OH).                              c) K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nhóm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(CO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b) Al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nhóm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(NO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3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).                             d)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Ba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và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nhóm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(SO</a:t>
            </a:r>
            <a:r>
              <a:rPr kumimoji="0" lang="en-US" sz="36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4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4"/>
          <p:cNvGrpSpPr/>
          <p:nvPr/>
        </p:nvGrpSpPr>
        <p:grpSpPr>
          <a:xfrm>
            <a:off x="4304952" y="800100"/>
            <a:ext cx="10364307" cy="1331195"/>
            <a:chOff x="0" y="0"/>
            <a:chExt cx="13819075" cy="1774927"/>
          </a:xfrm>
        </p:grpSpPr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=""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3819075" cy="1774927"/>
            </a:xfrm>
            <a:prstGeom prst="rect">
              <a:avLst/>
            </a:prstGeom>
          </p:spPr>
        </p:pic>
        <p:sp>
          <p:nvSpPr>
            <p:cNvPr id="16" name="TextBox 16"/>
            <p:cNvSpPr txBox="1"/>
            <p:nvPr/>
          </p:nvSpPr>
          <p:spPr>
            <a:xfrm>
              <a:off x="1271323" y="887463"/>
              <a:ext cx="11276427" cy="65676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290"/>
                </a:lnSpc>
              </a:pPr>
              <a:r>
                <a:rPr lang="en-US" sz="6000" b="1" smtClean="0">
                  <a:solidFill>
                    <a:srgbClr val="FFFAE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Nhiệm vụ về nhà</a:t>
              </a:r>
              <a:endParaRPr lang="en-US" sz="6000" b="1">
                <a:solidFill>
                  <a:srgbClr val="FFFAE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3535047" y="5716079"/>
            <a:ext cx="12280948" cy="1828799"/>
            <a:chOff x="3535047" y="5716079"/>
            <a:chExt cx="12280948" cy="1828799"/>
          </a:xfrm>
        </p:grpSpPr>
        <p:sp>
          <p:nvSpPr>
            <p:cNvPr id="76" name="Rectangle 2"/>
            <p:cNvSpPr/>
            <p:nvPr/>
          </p:nvSpPr>
          <p:spPr>
            <a:xfrm>
              <a:off x="4766995" y="5716079"/>
              <a:ext cx="11049000" cy="1828799"/>
            </a:xfrm>
            <a:custGeom>
              <a:avLst/>
              <a:gdLst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9900 w 1739900"/>
                <a:gd name="connsiteY2" fmla="*/ 1257301 h 1257301"/>
                <a:gd name="connsiteX3" fmla="*/ 0 w 1739900"/>
                <a:gd name="connsiteY3" fmla="*/ 1257301 h 1257301"/>
                <a:gd name="connsiteX4" fmla="*/ 0 w 1739900"/>
                <a:gd name="connsiteY4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2343162"/>
                <a:gd name="connsiteY0" fmla="*/ 0 h 1257301"/>
                <a:gd name="connsiteX1" fmla="*/ 1739900 w 2343162"/>
                <a:gd name="connsiteY1" fmla="*/ 0 h 1257301"/>
                <a:gd name="connsiteX2" fmla="*/ 2343150 w 2343162"/>
                <a:gd name="connsiteY2" fmla="*/ 622301 h 1257301"/>
                <a:gd name="connsiteX3" fmla="*/ 1739900 w 2343162"/>
                <a:gd name="connsiteY3" fmla="*/ 1257301 h 1257301"/>
                <a:gd name="connsiteX4" fmla="*/ 0 w 2343162"/>
                <a:gd name="connsiteY4" fmla="*/ 1257301 h 1257301"/>
                <a:gd name="connsiteX5" fmla="*/ 0 w 2343162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0"/>
                <a:gd name="connsiteY0" fmla="*/ 0 h 1257301"/>
                <a:gd name="connsiteX1" fmla="*/ 1739900 w 2343150"/>
                <a:gd name="connsiteY1" fmla="*/ 0 h 1257301"/>
                <a:gd name="connsiteX2" fmla="*/ 2343150 w 2343150"/>
                <a:gd name="connsiteY2" fmla="*/ 622301 h 1257301"/>
                <a:gd name="connsiteX3" fmla="*/ 1739900 w 2343150"/>
                <a:gd name="connsiteY3" fmla="*/ 1257301 h 1257301"/>
                <a:gd name="connsiteX4" fmla="*/ 0 w 2343150"/>
                <a:gd name="connsiteY4" fmla="*/ 1257301 h 1257301"/>
                <a:gd name="connsiteX5" fmla="*/ 0 w 234315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9349" h="1257301">
                  <a:moveTo>
                    <a:pt x="0" y="0"/>
                  </a:moveTo>
                  <a:lnTo>
                    <a:pt x="1739900" y="0"/>
                  </a:lnTo>
                  <a:cubicBezTo>
                    <a:pt x="2097919" y="736600"/>
                    <a:pt x="1710758" y="-66675"/>
                    <a:pt x="2049349" y="635001"/>
                  </a:cubicBezTo>
                  <a:cubicBezTo>
                    <a:pt x="1687248" y="1352551"/>
                    <a:pt x="2110278" y="514351"/>
                    <a:pt x="1739900" y="1257301"/>
                  </a:cubicBezTo>
                  <a:lnTo>
                    <a:pt x="0" y="1257301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7" name="Round Same Side Corner Rectangle 1"/>
            <p:cNvSpPr/>
            <p:nvPr/>
          </p:nvSpPr>
          <p:spPr>
            <a:xfrm rot="16200000">
              <a:off x="3573147" y="5677979"/>
              <a:ext cx="1828799" cy="1904999"/>
            </a:xfrm>
            <a:custGeom>
              <a:avLst/>
              <a:gdLst>
                <a:gd name="connsiteX0" fmla="*/ 330205 w 1257300"/>
                <a:gd name="connsiteY0" fmla="*/ 0 h 1416050"/>
                <a:gd name="connsiteX1" fmla="*/ 927095 w 1257300"/>
                <a:gd name="connsiteY1" fmla="*/ 0 h 1416050"/>
                <a:gd name="connsiteX2" fmla="*/ 1257300 w 1257300"/>
                <a:gd name="connsiteY2" fmla="*/ 330205 h 1416050"/>
                <a:gd name="connsiteX3" fmla="*/ 1257300 w 1257300"/>
                <a:gd name="connsiteY3" fmla="*/ 1416050 h 1416050"/>
                <a:gd name="connsiteX4" fmla="*/ 1257300 w 1257300"/>
                <a:gd name="connsiteY4" fmla="*/ 1416050 h 1416050"/>
                <a:gd name="connsiteX5" fmla="*/ 0 w 1257300"/>
                <a:gd name="connsiteY5" fmla="*/ 1416050 h 1416050"/>
                <a:gd name="connsiteX6" fmla="*/ 0 w 1257300"/>
                <a:gd name="connsiteY6" fmla="*/ 1416050 h 1416050"/>
                <a:gd name="connsiteX7" fmla="*/ 0 w 1257300"/>
                <a:gd name="connsiteY7" fmla="*/ 330205 h 1416050"/>
                <a:gd name="connsiteX8" fmla="*/ 330205 w 1257300"/>
                <a:gd name="connsiteY8" fmla="*/ 0 h 1416050"/>
                <a:gd name="connsiteX0" fmla="*/ 330205 w 1257300"/>
                <a:gd name="connsiteY0" fmla="*/ 0 h 1416050"/>
                <a:gd name="connsiteX1" fmla="*/ 927095 w 1257300"/>
                <a:gd name="connsiteY1" fmla="*/ 0 h 1416050"/>
                <a:gd name="connsiteX2" fmla="*/ 1257300 w 1257300"/>
                <a:gd name="connsiteY2" fmla="*/ 330205 h 1416050"/>
                <a:gd name="connsiteX3" fmla="*/ 1257300 w 1257300"/>
                <a:gd name="connsiteY3" fmla="*/ 1416050 h 1416050"/>
                <a:gd name="connsiteX4" fmla="*/ 1257300 w 1257300"/>
                <a:gd name="connsiteY4" fmla="*/ 1416050 h 1416050"/>
                <a:gd name="connsiteX5" fmla="*/ 590550 w 1257300"/>
                <a:gd name="connsiteY5" fmla="*/ 1416050 h 1416050"/>
                <a:gd name="connsiteX6" fmla="*/ 0 w 1257300"/>
                <a:gd name="connsiteY6" fmla="*/ 1416050 h 1416050"/>
                <a:gd name="connsiteX7" fmla="*/ 0 w 1257300"/>
                <a:gd name="connsiteY7" fmla="*/ 1416050 h 1416050"/>
                <a:gd name="connsiteX8" fmla="*/ 0 w 1257300"/>
                <a:gd name="connsiteY8" fmla="*/ 330205 h 1416050"/>
                <a:gd name="connsiteX9" fmla="*/ 330205 w 1257300"/>
                <a:gd name="connsiteY9" fmla="*/ 0 h 1416050"/>
                <a:gd name="connsiteX0" fmla="*/ 330205 w 1257300"/>
                <a:gd name="connsiteY0" fmla="*/ 0 h 2038350"/>
                <a:gd name="connsiteX1" fmla="*/ 927095 w 1257300"/>
                <a:gd name="connsiteY1" fmla="*/ 0 h 2038350"/>
                <a:gd name="connsiteX2" fmla="*/ 1257300 w 1257300"/>
                <a:gd name="connsiteY2" fmla="*/ 330205 h 2038350"/>
                <a:gd name="connsiteX3" fmla="*/ 1257300 w 1257300"/>
                <a:gd name="connsiteY3" fmla="*/ 1416050 h 2038350"/>
                <a:gd name="connsiteX4" fmla="*/ 1257300 w 1257300"/>
                <a:gd name="connsiteY4" fmla="*/ 1416050 h 2038350"/>
                <a:gd name="connsiteX5" fmla="*/ 628650 w 1257300"/>
                <a:gd name="connsiteY5" fmla="*/ 2038350 h 2038350"/>
                <a:gd name="connsiteX6" fmla="*/ 0 w 1257300"/>
                <a:gd name="connsiteY6" fmla="*/ 1416050 h 2038350"/>
                <a:gd name="connsiteX7" fmla="*/ 0 w 1257300"/>
                <a:gd name="connsiteY7" fmla="*/ 1416050 h 2038350"/>
                <a:gd name="connsiteX8" fmla="*/ 0 w 1257300"/>
                <a:gd name="connsiteY8" fmla="*/ 330205 h 2038350"/>
                <a:gd name="connsiteX9" fmla="*/ 330205 w 1257300"/>
                <a:gd name="connsiteY9" fmla="*/ 0 h 203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7300" h="2038350">
                  <a:moveTo>
                    <a:pt x="330205" y="0"/>
                  </a:moveTo>
                  <a:lnTo>
                    <a:pt x="927095" y="0"/>
                  </a:lnTo>
                  <a:cubicBezTo>
                    <a:pt x="1109462" y="0"/>
                    <a:pt x="1257300" y="147838"/>
                    <a:pt x="1257300" y="330205"/>
                  </a:cubicBezTo>
                  <a:lnTo>
                    <a:pt x="1257300" y="1416050"/>
                  </a:lnTo>
                  <a:lnTo>
                    <a:pt x="1257300" y="1416050"/>
                  </a:lnTo>
                  <a:lnTo>
                    <a:pt x="628650" y="2038350"/>
                  </a:lnTo>
                  <a:lnTo>
                    <a:pt x="0" y="1416050"/>
                  </a:lnTo>
                  <a:lnTo>
                    <a:pt x="0" y="1416050"/>
                  </a:lnTo>
                  <a:lnTo>
                    <a:pt x="0" y="330205"/>
                  </a:lnTo>
                  <a:cubicBezTo>
                    <a:pt x="0" y="147838"/>
                    <a:pt x="147838" y="0"/>
                    <a:pt x="330205" y="0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8" name="TextBox 41"/>
            <p:cNvSpPr txBox="1">
              <a:spLocks noChangeArrowheads="1"/>
            </p:cNvSpPr>
            <p:nvPr/>
          </p:nvSpPr>
          <p:spPr bwMode="auto">
            <a:xfrm>
              <a:off x="3879308" y="6172610"/>
              <a:ext cx="948203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5000" b="1" smtClean="0">
                  <a:solidFill>
                    <a:schemeClr val="bg1"/>
                  </a:solidFill>
                  <a:latin typeface="Arial" charset="0"/>
                </a:rPr>
                <a:t>2</a:t>
              </a:r>
              <a:endParaRPr lang="en-US" sz="50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71" name="Rectangle 70">
              <a:extLst>
                <a:ext uri="{FF2B5EF4-FFF2-40B4-BE49-F238E27FC236}">
                  <a16:creationId xmlns="" xmlns:a16="http://schemas.microsoft.com/office/drawing/2014/main" id="{E8B50C45-8C62-4748-BC69-B9D990FDFA11}"/>
                </a:ext>
              </a:extLst>
            </p:cNvPr>
            <p:cNvSpPr/>
            <p:nvPr/>
          </p:nvSpPr>
          <p:spPr>
            <a:xfrm>
              <a:off x="5883890" y="6157956"/>
              <a:ext cx="7398757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sz="4000" b="1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Làm bài tập 1,2,3,5,6 SGK/ 11.</a:t>
              </a:r>
              <a:endParaRPr lang="en-US" sz="4000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3458307" y="3353805"/>
            <a:ext cx="11783364" cy="1831732"/>
            <a:chOff x="3458307" y="3353805"/>
            <a:chExt cx="11783364" cy="1831732"/>
          </a:xfrm>
        </p:grpSpPr>
        <p:sp>
          <p:nvSpPr>
            <p:cNvPr id="72" name="Rectangle 2"/>
            <p:cNvSpPr/>
            <p:nvPr/>
          </p:nvSpPr>
          <p:spPr>
            <a:xfrm>
              <a:off x="4706479" y="3356738"/>
              <a:ext cx="10535192" cy="1828799"/>
            </a:xfrm>
            <a:custGeom>
              <a:avLst/>
              <a:gdLst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9900 w 1739900"/>
                <a:gd name="connsiteY2" fmla="*/ 1257301 h 1257301"/>
                <a:gd name="connsiteX3" fmla="*/ 0 w 1739900"/>
                <a:gd name="connsiteY3" fmla="*/ 1257301 h 1257301"/>
                <a:gd name="connsiteX4" fmla="*/ 0 w 1739900"/>
                <a:gd name="connsiteY4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2343162"/>
                <a:gd name="connsiteY0" fmla="*/ 0 h 1257301"/>
                <a:gd name="connsiteX1" fmla="*/ 1739900 w 2343162"/>
                <a:gd name="connsiteY1" fmla="*/ 0 h 1257301"/>
                <a:gd name="connsiteX2" fmla="*/ 2343150 w 2343162"/>
                <a:gd name="connsiteY2" fmla="*/ 622301 h 1257301"/>
                <a:gd name="connsiteX3" fmla="*/ 1739900 w 2343162"/>
                <a:gd name="connsiteY3" fmla="*/ 1257301 h 1257301"/>
                <a:gd name="connsiteX4" fmla="*/ 0 w 2343162"/>
                <a:gd name="connsiteY4" fmla="*/ 1257301 h 1257301"/>
                <a:gd name="connsiteX5" fmla="*/ 0 w 2343162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0"/>
                <a:gd name="connsiteY0" fmla="*/ 0 h 1257301"/>
                <a:gd name="connsiteX1" fmla="*/ 1739900 w 2343150"/>
                <a:gd name="connsiteY1" fmla="*/ 0 h 1257301"/>
                <a:gd name="connsiteX2" fmla="*/ 2343150 w 2343150"/>
                <a:gd name="connsiteY2" fmla="*/ 622301 h 1257301"/>
                <a:gd name="connsiteX3" fmla="*/ 1739900 w 2343150"/>
                <a:gd name="connsiteY3" fmla="*/ 1257301 h 1257301"/>
                <a:gd name="connsiteX4" fmla="*/ 0 w 2343150"/>
                <a:gd name="connsiteY4" fmla="*/ 1257301 h 1257301"/>
                <a:gd name="connsiteX5" fmla="*/ 0 w 234315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9349" h="1257301">
                  <a:moveTo>
                    <a:pt x="0" y="0"/>
                  </a:moveTo>
                  <a:lnTo>
                    <a:pt x="1739900" y="0"/>
                  </a:lnTo>
                  <a:cubicBezTo>
                    <a:pt x="2097919" y="736600"/>
                    <a:pt x="1710758" y="-66675"/>
                    <a:pt x="2049349" y="635001"/>
                  </a:cubicBezTo>
                  <a:cubicBezTo>
                    <a:pt x="1687248" y="1352551"/>
                    <a:pt x="2110278" y="514351"/>
                    <a:pt x="1739900" y="1257301"/>
                  </a:cubicBezTo>
                  <a:lnTo>
                    <a:pt x="0" y="1257301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3" name="Round Same Side Corner Rectangle 1"/>
            <p:cNvSpPr/>
            <p:nvPr/>
          </p:nvSpPr>
          <p:spPr>
            <a:xfrm rot="16200000">
              <a:off x="3496407" y="3315705"/>
              <a:ext cx="1828799" cy="1904999"/>
            </a:xfrm>
            <a:custGeom>
              <a:avLst/>
              <a:gdLst>
                <a:gd name="connsiteX0" fmla="*/ 330205 w 1257300"/>
                <a:gd name="connsiteY0" fmla="*/ 0 h 1416050"/>
                <a:gd name="connsiteX1" fmla="*/ 927095 w 1257300"/>
                <a:gd name="connsiteY1" fmla="*/ 0 h 1416050"/>
                <a:gd name="connsiteX2" fmla="*/ 1257300 w 1257300"/>
                <a:gd name="connsiteY2" fmla="*/ 330205 h 1416050"/>
                <a:gd name="connsiteX3" fmla="*/ 1257300 w 1257300"/>
                <a:gd name="connsiteY3" fmla="*/ 1416050 h 1416050"/>
                <a:gd name="connsiteX4" fmla="*/ 1257300 w 1257300"/>
                <a:gd name="connsiteY4" fmla="*/ 1416050 h 1416050"/>
                <a:gd name="connsiteX5" fmla="*/ 0 w 1257300"/>
                <a:gd name="connsiteY5" fmla="*/ 1416050 h 1416050"/>
                <a:gd name="connsiteX6" fmla="*/ 0 w 1257300"/>
                <a:gd name="connsiteY6" fmla="*/ 1416050 h 1416050"/>
                <a:gd name="connsiteX7" fmla="*/ 0 w 1257300"/>
                <a:gd name="connsiteY7" fmla="*/ 330205 h 1416050"/>
                <a:gd name="connsiteX8" fmla="*/ 330205 w 1257300"/>
                <a:gd name="connsiteY8" fmla="*/ 0 h 1416050"/>
                <a:gd name="connsiteX0" fmla="*/ 330205 w 1257300"/>
                <a:gd name="connsiteY0" fmla="*/ 0 h 1416050"/>
                <a:gd name="connsiteX1" fmla="*/ 927095 w 1257300"/>
                <a:gd name="connsiteY1" fmla="*/ 0 h 1416050"/>
                <a:gd name="connsiteX2" fmla="*/ 1257300 w 1257300"/>
                <a:gd name="connsiteY2" fmla="*/ 330205 h 1416050"/>
                <a:gd name="connsiteX3" fmla="*/ 1257300 w 1257300"/>
                <a:gd name="connsiteY3" fmla="*/ 1416050 h 1416050"/>
                <a:gd name="connsiteX4" fmla="*/ 1257300 w 1257300"/>
                <a:gd name="connsiteY4" fmla="*/ 1416050 h 1416050"/>
                <a:gd name="connsiteX5" fmla="*/ 590550 w 1257300"/>
                <a:gd name="connsiteY5" fmla="*/ 1416050 h 1416050"/>
                <a:gd name="connsiteX6" fmla="*/ 0 w 1257300"/>
                <a:gd name="connsiteY6" fmla="*/ 1416050 h 1416050"/>
                <a:gd name="connsiteX7" fmla="*/ 0 w 1257300"/>
                <a:gd name="connsiteY7" fmla="*/ 1416050 h 1416050"/>
                <a:gd name="connsiteX8" fmla="*/ 0 w 1257300"/>
                <a:gd name="connsiteY8" fmla="*/ 330205 h 1416050"/>
                <a:gd name="connsiteX9" fmla="*/ 330205 w 1257300"/>
                <a:gd name="connsiteY9" fmla="*/ 0 h 1416050"/>
                <a:gd name="connsiteX0" fmla="*/ 330205 w 1257300"/>
                <a:gd name="connsiteY0" fmla="*/ 0 h 2038350"/>
                <a:gd name="connsiteX1" fmla="*/ 927095 w 1257300"/>
                <a:gd name="connsiteY1" fmla="*/ 0 h 2038350"/>
                <a:gd name="connsiteX2" fmla="*/ 1257300 w 1257300"/>
                <a:gd name="connsiteY2" fmla="*/ 330205 h 2038350"/>
                <a:gd name="connsiteX3" fmla="*/ 1257300 w 1257300"/>
                <a:gd name="connsiteY3" fmla="*/ 1416050 h 2038350"/>
                <a:gd name="connsiteX4" fmla="*/ 1257300 w 1257300"/>
                <a:gd name="connsiteY4" fmla="*/ 1416050 h 2038350"/>
                <a:gd name="connsiteX5" fmla="*/ 628650 w 1257300"/>
                <a:gd name="connsiteY5" fmla="*/ 2038350 h 2038350"/>
                <a:gd name="connsiteX6" fmla="*/ 0 w 1257300"/>
                <a:gd name="connsiteY6" fmla="*/ 1416050 h 2038350"/>
                <a:gd name="connsiteX7" fmla="*/ 0 w 1257300"/>
                <a:gd name="connsiteY7" fmla="*/ 1416050 h 2038350"/>
                <a:gd name="connsiteX8" fmla="*/ 0 w 1257300"/>
                <a:gd name="connsiteY8" fmla="*/ 330205 h 2038350"/>
                <a:gd name="connsiteX9" fmla="*/ 330205 w 1257300"/>
                <a:gd name="connsiteY9" fmla="*/ 0 h 203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7300" h="2038350">
                  <a:moveTo>
                    <a:pt x="330205" y="0"/>
                  </a:moveTo>
                  <a:lnTo>
                    <a:pt x="927095" y="0"/>
                  </a:lnTo>
                  <a:cubicBezTo>
                    <a:pt x="1109462" y="0"/>
                    <a:pt x="1257300" y="147838"/>
                    <a:pt x="1257300" y="330205"/>
                  </a:cubicBezTo>
                  <a:lnTo>
                    <a:pt x="1257300" y="1416050"/>
                  </a:lnTo>
                  <a:lnTo>
                    <a:pt x="1257300" y="1416050"/>
                  </a:lnTo>
                  <a:lnTo>
                    <a:pt x="628650" y="2038350"/>
                  </a:lnTo>
                  <a:lnTo>
                    <a:pt x="0" y="1416050"/>
                  </a:lnTo>
                  <a:lnTo>
                    <a:pt x="0" y="1416050"/>
                  </a:lnTo>
                  <a:lnTo>
                    <a:pt x="0" y="330205"/>
                  </a:lnTo>
                  <a:cubicBezTo>
                    <a:pt x="0" y="147838"/>
                    <a:pt x="147838" y="0"/>
                    <a:pt x="330205" y="0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4" name="TextBox 41"/>
            <p:cNvSpPr txBox="1">
              <a:spLocks noChangeArrowheads="1"/>
            </p:cNvSpPr>
            <p:nvPr/>
          </p:nvSpPr>
          <p:spPr bwMode="auto">
            <a:xfrm>
              <a:off x="3818792" y="3813269"/>
              <a:ext cx="948203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5000" b="1" smtClean="0">
                  <a:solidFill>
                    <a:schemeClr val="bg1"/>
                  </a:solidFill>
                  <a:latin typeface="Arial" charset="0"/>
                </a:rPr>
                <a:t>1</a:t>
              </a:r>
              <a:endParaRPr lang="en-US" sz="50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5507147" y="3890213"/>
              <a:ext cx="893385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6600"/>
                </a:buClr>
              </a:pPr>
              <a:r>
                <a:rPr lang="en-US" alt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Học thuộc hoá trị trang 42 – 43/SGK</a:t>
              </a:r>
            </a:p>
          </p:txBody>
        </p:sp>
      </p:grpSp>
      <p:grpSp>
        <p:nvGrpSpPr>
          <p:cNvPr id="86" name="Group 85"/>
          <p:cNvGrpSpPr/>
          <p:nvPr/>
        </p:nvGrpSpPr>
        <p:grpSpPr>
          <a:xfrm>
            <a:off x="3429000" y="7970374"/>
            <a:ext cx="12344400" cy="1828799"/>
            <a:chOff x="3429000" y="7970374"/>
            <a:chExt cx="12344400" cy="1828799"/>
          </a:xfrm>
        </p:grpSpPr>
        <p:sp>
          <p:nvSpPr>
            <p:cNvPr id="80" name="Rectangle 2"/>
            <p:cNvSpPr/>
            <p:nvPr/>
          </p:nvSpPr>
          <p:spPr>
            <a:xfrm>
              <a:off x="4724400" y="7970374"/>
              <a:ext cx="11049000" cy="1828799"/>
            </a:xfrm>
            <a:custGeom>
              <a:avLst/>
              <a:gdLst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9900 w 1739900"/>
                <a:gd name="connsiteY2" fmla="*/ 1257301 h 1257301"/>
                <a:gd name="connsiteX3" fmla="*/ 0 w 1739900"/>
                <a:gd name="connsiteY3" fmla="*/ 1257301 h 1257301"/>
                <a:gd name="connsiteX4" fmla="*/ 0 w 1739900"/>
                <a:gd name="connsiteY4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1739900"/>
                <a:gd name="connsiteY0" fmla="*/ 0 h 1257301"/>
                <a:gd name="connsiteX1" fmla="*/ 1739900 w 1739900"/>
                <a:gd name="connsiteY1" fmla="*/ 0 h 1257301"/>
                <a:gd name="connsiteX2" fmla="*/ 1733550 w 1739900"/>
                <a:gd name="connsiteY2" fmla="*/ 628651 h 1257301"/>
                <a:gd name="connsiteX3" fmla="*/ 1739900 w 1739900"/>
                <a:gd name="connsiteY3" fmla="*/ 1257301 h 1257301"/>
                <a:gd name="connsiteX4" fmla="*/ 0 w 1739900"/>
                <a:gd name="connsiteY4" fmla="*/ 1257301 h 1257301"/>
                <a:gd name="connsiteX5" fmla="*/ 0 w 1739900"/>
                <a:gd name="connsiteY5" fmla="*/ 0 h 1257301"/>
                <a:gd name="connsiteX0" fmla="*/ 0 w 2343162"/>
                <a:gd name="connsiteY0" fmla="*/ 0 h 1257301"/>
                <a:gd name="connsiteX1" fmla="*/ 1739900 w 2343162"/>
                <a:gd name="connsiteY1" fmla="*/ 0 h 1257301"/>
                <a:gd name="connsiteX2" fmla="*/ 2343150 w 2343162"/>
                <a:gd name="connsiteY2" fmla="*/ 622301 h 1257301"/>
                <a:gd name="connsiteX3" fmla="*/ 1739900 w 2343162"/>
                <a:gd name="connsiteY3" fmla="*/ 1257301 h 1257301"/>
                <a:gd name="connsiteX4" fmla="*/ 0 w 2343162"/>
                <a:gd name="connsiteY4" fmla="*/ 1257301 h 1257301"/>
                <a:gd name="connsiteX5" fmla="*/ 0 w 2343162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5"/>
                <a:gd name="connsiteY0" fmla="*/ 0 h 1257301"/>
                <a:gd name="connsiteX1" fmla="*/ 1739900 w 2343155"/>
                <a:gd name="connsiteY1" fmla="*/ 0 h 1257301"/>
                <a:gd name="connsiteX2" fmla="*/ 2343150 w 2343155"/>
                <a:gd name="connsiteY2" fmla="*/ 622301 h 1257301"/>
                <a:gd name="connsiteX3" fmla="*/ 1739900 w 2343155"/>
                <a:gd name="connsiteY3" fmla="*/ 1257301 h 1257301"/>
                <a:gd name="connsiteX4" fmla="*/ 0 w 2343155"/>
                <a:gd name="connsiteY4" fmla="*/ 1257301 h 1257301"/>
                <a:gd name="connsiteX5" fmla="*/ 0 w 2343155"/>
                <a:gd name="connsiteY5" fmla="*/ 0 h 1257301"/>
                <a:gd name="connsiteX0" fmla="*/ 0 w 2343150"/>
                <a:gd name="connsiteY0" fmla="*/ 0 h 1257301"/>
                <a:gd name="connsiteX1" fmla="*/ 1739900 w 2343150"/>
                <a:gd name="connsiteY1" fmla="*/ 0 h 1257301"/>
                <a:gd name="connsiteX2" fmla="*/ 2343150 w 2343150"/>
                <a:gd name="connsiteY2" fmla="*/ 622301 h 1257301"/>
                <a:gd name="connsiteX3" fmla="*/ 1739900 w 2343150"/>
                <a:gd name="connsiteY3" fmla="*/ 1257301 h 1257301"/>
                <a:gd name="connsiteX4" fmla="*/ 0 w 2343150"/>
                <a:gd name="connsiteY4" fmla="*/ 1257301 h 1257301"/>
                <a:gd name="connsiteX5" fmla="*/ 0 w 234315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362200"/>
                <a:gd name="connsiteY0" fmla="*/ 0 h 1257301"/>
                <a:gd name="connsiteX1" fmla="*/ 1739900 w 2362200"/>
                <a:gd name="connsiteY1" fmla="*/ 0 h 1257301"/>
                <a:gd name="connsiteX2" fmla="*/ 2362200 w 2362200"/>
                <a:gd name="connsiteY2" fmla="*/ 635001 h 1257301"/>
                <a:gd name="connsiteX3" fmla="*/ 1739900 w 2362200"/>
                <a:gd name="connsiteY3" fmla="*/ 1257301 h 1257301"/>
                <a:gd name="connsiteX4" fmla="*/ 0 w 2362200"/>
                <a:gd name="connsiteY4" fmla="*/ 1257301 h 1257301"/>
                <a:gd name="connsiteX5" fmla="*/ 0 w 2362200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  <a:gd name="connsiteX0" fmla="*/ 0 w 2049349"/>
                <a:gd name="connsiteY0" fmla="*/ 0 h 1257301"/>
                <a:gd name="connsiteX1" fmla="*/ 1739900 w 2049349"/>
                <a:gd name="connsiteY1" fmla="*/ 0 h 1257301"/>
                <a:gd name="connsiteX2" fmla="*/ 2049349 w 2049349"/>
                <a:gd name="connsiteY2" fmla="*/ 635001 h 1257301"/>
                <a:gd name="connsiteX3" fmla="*/ 1739900 w 2049349"/>
                <a:gd name="connsiteY3" fmla="*/ 1257301 h 1257301"/>
                <a:gd name="connsiteX4" fmla="*/ 0 w 2049349"/>
                <a:gd name="connsiteY4" fmla="*/ 1257301 h 1257301"/>
                <a:gd name="connsiteX5" fmla="*/ 0 w 2049349"/>
                <a:gd name="connsiteY5" fmla="*/ 0 h 1257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49349" h="1257301">
                  <a:moveTo>
                    <a:pt x="0" y="0"/>
                  </a:moveTo>
                  <a:lnTo>
                    <a:pt x="1739900" y="0"/>
                  </a:lnTo>
                  <a:cubicBezTo>
                    <a:pt x="2097919" y="736600"/>
                    <a:pt x="1710758" y="-66675"/>
                    <a:pt x="2049349" y="635001"/>
                  </a:cubicBezTo>
                  <a:cubicBezTo>
                    <a:pt x="1687248" y="1352551"/>
                    <a:pt x="2110278" y="514351"/>
                    <a:pt x="1739900" y="1257301"/>
                  </a:cubicBezTo>
                  <a:lnTo>
                    <a:pt x="0" y="1257301"/>
                  </a:lnTo>
                  <a:lnTo>
                    <a:pt x="0" y="0"/>
                  </a:lnTo>
                  <a:close/>
                </a:path>
              </a:pathLst>
            </a:cu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1" name="Round Same Side Corner Rectangle 1"/>
            <p:cNvSpPr/>
            <p:nvPr/>
          </p:nvSpPr>
          <p:spPr>
            <a:xfrm rot="16200000">
              <a:off x="3467100" y="7932274"/>
              <a:ext cx="1828799" cy="1904999"/>
            </a:xfrm>
            <a:custGeom>
              <a:avLst/>
              <a:gdLst>
                <a:gd name="connsiteX0" fmla="*/ 330205 w 1257300"/>
                <a:gd name="connsiteY0" fmla="*/ 0 h 1416050"/>
                <a:gd name="connsiteX1" fmla="*/ 927095 w 1257300"/>
                <a:gd name="connsiteY1" fmla="*/ 0 h 1416050"/>
                <a:gd name="connsiteX2" fmla="*/ 1257300 w 1257300"/>
                <a:gd name="connsiteY2" fmla="*/ 330205 h 1416050"/>
                <a:gd name="connsiteX3" fmla="*/ 1257300 w 1257300"/>
                <a:gd name="connsiteY3" fmla="*/ 1416050 h 1416050"/>
                <a:gd name="connsiteX4" fmla="*/ 1257300 w 1257300"/>
                <a:gd name="connsiteY4" fmla="*/ 1416050 h 1416050"/>
                <a:gd name="connsiteX5" fmla="*/ 0 w 1257300"/>
                <a:gd name="connsiteY5" fmla="*/ 1416050 h 1416050"/>
                <a:gd name="connsiteX6" fmla="*/ 0 w 1257300"/>
                <a:gd name="connsiteY6" fmla="*/ 1416050 h 1416050"/>
                <a:gd name="connsiteX7" fmla="*/ 0 w 1257300"/>
                <a:gd name="connsiteY7" fmla="*/ 330205 h 1416050"/>
                <a:gd name="connsiteX8" fmla="*/ 330205 w 1257300"/>
                <a:gd name="connsiteY8" fmla="*/ 0 h 1416050"/>
                <a:gd name="connsiteX0" fmla="*/ 330205 w 1257300"/>
                <a:gd name="connsiteY0" fmla="*/ 0 h 1416050"/>
                <a:gd name="connsiteX1" fmla="*/ 927095 w 1257300"/>
                <a:gd name="connsiteY1" fmla="*/ 0 h 1416050"/>
                <a:gd name="connsiteX2" fmla="*/ 1257300 w 1257300"/>
                <a:gd name="connsiteY2" fmla="*/ 330205 h 1416050"/>
                <a:gd name="connsiteX3" fmla="*/ 1257300 w 1257300"/>
                <a:gd name="connsiteY3" fmla="*/ 1416050 h 1416050"/>
                <a:gd name="connsiteX4" fmla="*/ 1257300 w 1257300"/>
                <a:gd name="connsiteY4" fmla="*/ 1416050 h 1416050"/>
                <a:gd name="connsiteX5" fmla="*/ 590550 w 1257300"/>
                <a:gd name="connsiteY5" fmla="*/ 1416050 h 1416050"/>
                <a:gd name="connsiteX6" fmla="*/ 0 w 1257300"/>
                <a:gd name="connsiteY6" fmla="*/ 1416050 h 1416050"/>
                <a:gd name="connsiteX7" fmla="*/ 0 w 1257300"/>
                <a:gd name="connsiteY7" fmla="*/ 1416050 h 1416050"/>
                <a:gd name="connsiteX8" fmla="*/ 0 w 1257300"/>
                <a:gd name="connsiteY8" fmla="*/ 330205 h 1416050"/>
                <a:gd name="connsiteX9" fmla="*/ 330205 w 1257300"/>
                <a:gd name="connsiteY9" fmla="*/ 0 h 1416050"/>
                <a:gd name="connsiteX0" fmla="*/ 330205 w 1257300"/>
                <a:gd name="connsiteY0" fmla="*/ 0 h 2038350"/>
                <a:gd name="connsiteX1" fmla="*/ 927095 w 1257300"/>
                <a:gd name="connsiteY1" fmla="*/ 0 h 2038350"/>
                <a:gd name="connsiteX2" fmla="*/ 1257300 w 1257300"/>
                <a:gd name="connsiteY2" fmla="*/ 330205 h 2038350"/>
                <a:gd name="connsiteX3" fmla="*/ 1257300 w 1257300"/>
                <a:gd name="connsiteY3" fmla="*/ 1416050 h 2038350"/>
                <a:gd name="connsiteX4" fmla="*/ 1257300 w 1257300"/>
                <a:gd name="connsiteY4" fmla="*/ 1416050 h 2038350"/>
                <a:gd name="connsiteX5" fmla="*/ 628650 w 1257300"/>
                <a:gd name="connsiteY5" fmla="*/ 2038350 h 2038350"/>
                <a:gd name="connsiteX6" fmla="*/ 0 w 1257300"/>
                <a:gd name="connsiteY6" fmla="*/ 1416050 h 2038350"/>
                <a:gd name="connsiteX7" fmla="*/ 0 w 1257300"/>
                <a:gd name="connsiteY7" fmla="*/ 1416050 h 2038350"/>
                <a:gd name="connsiteX8" fmla="*/ 0 w 1257300"/>
                <a:gd name="connsiteY8" fmla="*/ 330205 h 2038350"/>
                <a:gd name="connsiteX9" fmla="*/ 330205 w 1257300"/>
                <a:gd name="connsiteY9" fmla="*/ 0 h 20383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257300" h="2038350">
                  <a:moveTo>
                    <a:pt x="330205" y="0"/>
                  </a:moveTo>
                  <a:lnTo>
                    <a:pt x="927095" y="0"/>
                  </a:lnTo>
                  <a:cubicBezTo>
                    <a:pt x="1109462" y="0"/>
                    <a:pt x="1257300" y="147838"/>
                    <a:pt x="1257300" y="330205"/>
                  </a:cubicBezTo>
                  <a:lnTo>
                    <a:pt x="1257300" y="1416050"/>
                  </a:lnTo>
                  <a:lnTo>
                    <a:pt x="1257300" y="1416050"/>
                  </a:lnTo>
                  <a:lnTo>
                    <a:pt x="628650" y="2038350"/>
                  </a:lnTo>
                  <a:lnTo>
                    <a:pt x="0" y="1416050"/>
                  </a:lnTo>
                  <a:lnTo>
                    <a:pt x="0" y="1416050"/>
                  </a:lnTo>
                  <a:lnTo>
                    <a:pt x="0" y="330205"/>
                  </a:lnTo>
                  <a:cubicBezTo>
                    <a:pt x="0" y="147838"/>
                    <a:pt x="147838" y="0"/>
                    <a:pt x="330205" y="0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82" name="TextBox 41"/>
            <p:cNvSpPr txBox="1">
              <a:spLocks noChangeArrowheads="1"/>
            </p:cNvSpPr>
            <p:nvPr/>
          </p:nvSpPr>
          <p:spPr bwMode="auto">
            <a:xfrm>
              <a:off x="3836713" y="8426905"/>
              <a:ext cx="948203" cy="8617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anchor="ctr">
              <a:spAutoFit/>
            </a:bodyPr>
            <a:lstStyle/>
            <a:p>
              <a:pPr algn="ctr"/>
              <a:r>
                <a:rPr lang="en-US" sz="5000" b="1" smtClean="0">
                  <a:solidFill>
                    <a:schemeClr val="bg1"/>
                  </a:solidFill>
                  <a:latin typeface="Arial" charset="0"/>
                </a:rPr>
                <a:t>3</a:t>
              </a:r>
              <a:endParaRPr lang="en-US" sz="5000" b="1" dirty="0">
                <a:solidFill>
                  <a:schemeClr val="bg1"/>
                </a:solidFill>
                <a:latin typeface="Arial" charset="0"/>
              </a:endParaRPr>
            </a:p>
          </p:txBody>
        </p:sp>
        <p:sp>
          <p:nvSpPr>
            <p:cNvPr id="83" name="Rectangle 82">
              <a:extLst>
                <a:ext uri="{FF2B5EF4-FFF2-40B4-BE49-F238E27FC236}">
                  <a16:creationId xmlns="" xmlns:a16="http://schemas.microsoft.com/office/drawing/2014/main" id="{E8B50C45-8C62-4748-BC69-B9D990FDFA11}"/>
                </a:ext>
              </a:extLst>
            </p:cNvPr>
            <p:cNvSpPr/>
            <p:nvPr/>
          </p:nvSpPr>
          <p:spPr>
            <a:xfrm>
              <a:off x="5945533" y="8496951"/>
              <a:ext cx="6652783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spcBef>
                  <a:spcPct val="50000"/>
                </a:spcBef>
                <a:buClr>
                  <a:srgbClr val="006600"/>
                </a:buClr>
              </a:pPr>
              <a:r>
                <a:rPr lang="en-US" altLang="en-US" sz="4000" b="1">
                  <a:latin typeface="Arial" panose="020B0604020202020204" pitchFamily="34" charset="0"/>
                  <a:cs typeface="Arial" panose="020B0604020202020204" pitchFamily="34" charset="0"/>
                </a:rPr>
                <a:t>Xem trước bài luyện tập 2.</a:t>
              </a:r>
            </a:p>
          </p:txBody>
        </p:sp>
      </p:grpSp>
      <p:pic>
        <p:nvPicPr>
          <p:cNvPr id="87" name="Picture 8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5800" y="495300"/>
            <a:ext cx="2350588" cy="22821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D8AA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6"/>
          <p:cNvGrpSpPr/>
          <p:nvPr/>
        </p:nvGrpSpPr>
        <p:grpSpPr>
          <a:xfrm>
            <a:off x="1028700" y="1028700"/>
            <a:ext cx="367402" cy="346352"/>
            <a:chOff x="0" y="0"/>
            <a:chExt cx="489869" cy="461803"/>
          </a:xfrm>
        </p:grpSpPr>
        <p:sp>
          <p:nvSpPr>
            <p:cNvPr id="7" name="AutoShape 7"/>
            <p:cNvSpPr/>
            <p:nvPr/>
          </p:nvSpPr>
          <p:spPr>
            <a:xfrm>
              <a:off x="0" y="0"/>
              <a:ext cx="489869" cy="0"/>
            </a:xfrm>
            <a:prstGeom prst="line">
              <a:avLst/>
            </a:prstGeom>
            <a:ln w="50800" cap="rnd">
              <a:solidFill>
                <a:srgbClr val="FFFAE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8" name="AutoShape 8"/>
            <p:cNvSpPr/>
            <p:nvPr/>
          </p:nvSpPr>
          <p:spPr>
            <a:xfrm>
              <a:off x="0" y="205275"/>
              <a:ext cx="489869" cy="0"/>
            </a:xfrm>
            <a:prstGeom prst="line">
              <a:avLst/>
            </a:prstGeom>
            <a:ln w="50800" cap="rnd">
              <a:solidFill>
                <a:srgbClr val="FFFAEF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9" name="AutoShape 9"/>
            <p:cNvSpPr/>
            <p:nvPr/>
          </p:nvSpPr>
          <p:spPr>
            <a:xfrm>
              <a:off x="0" y="410931"/>
              <a:ext cx="489869" cy="0"/>
            </a:xfrm>
            <a:prstGeom prst="line">
              <a:avLst/>
            </a:prstGeom>
            <a:ln w="50800" cap="rnd">
              <a:solidFill>
                <a:srgbClr val="FFFAEF"/>
              </a:solidFill>
              <a:prstDash val="solid"/>
              <a:headEnd type="none" w="sm" len="sm"/>
              <a:tailEnd type="none" w="sm" len="sm"/>
            </a:ln>
          </p:spPr>
        </p:sp>
      </p:grpSp>
      <p:grpSp>
        <p:nvGrpSpPr>
          <p:cNvPr id="10" name="Group 10"/>
          <p:cNvGrpSpPr/>
          <p:nvPr/>
        </p:nvGrpSpPr>
        <p:grpSpPr>
          <a:xfrm>
            <a:off x="16356600" y="9076225"/>
            <a:ext cx="902700" cy="182075"/>
            <a:chOff x="0" y="0"/>
            <a:chExt cx="2128209" cy="429260"/>
          </a:xfrm>
        </p:grpSpPr>
        <p:sp>
          <p:nvSpPr>
            <p:cNvPr id="11" name="Freeform 11"/>
            <p:cNvSpPr/>
            <p:nvPr/>
          </p:nvSpPr>
          <p:spPr>
            <a:xfrm>
              <a:off x="0" y="-5080"/>
              <a:ext cx="2128209" cy="434340"/>
            </a:xfrm>
            <a:custGeom>
              <a:avLst/>
              <a:gdLst/>
              <a:ahLst/>
              <a:cxnLst/>
              <a:rect l="l" t="t" r="r" b="b"/>
              <a:pathLst>
                <a:path w="2128209" h="434340">
                  <a:moveTo>
                    <a:pt x="2110429" y="187960"/>
                  </a:moveTo>
                  <a:lnTo>
                    <a:pt x="1848809" y="11430"/>
                  </a:lnTo>
                  <a:cubicBezTo>
                    <a:pt x="1831029" y="0"/>
                    <a:pt x="1808169" y="3810"/>
                    <a:pt x="1795469" y="21590"/>
                  </a:cubicBezTo>
                  <a:cubicBezTo>
                    <a:pt x="1784039" y="39370"/>
                    <a:pt x="1787849" y="62230"/>
                    <a:pt x="1805629" y="74930"/>
                  </a:cubicBezTo>
                  <a:lnTo>
                    <a:pt x="1964379" y="181610"/>
                  </a:lnTo>
                  <a:lnTo>
                    <a:pt x="0" y="181610"/>
                  </a:lnTo>
                  <a:lnTo>
                    <a:pt x="0" y="257810"/>
                  </a:lnTo>
                  <a:lnTo>
                    <a:pt x="1964379" y="257810"/>
                  </a:lnTo>
                  <a:lnTo>
                    <a:pt x="1805629" y="364490"/>
                  </a:lnTo>
                  <a:cubicBezTo>
                    <a:pt x="1787849" y="375920"/>
                    <a:pt x="1784039" y="400050"/>
                    <a:pt x="1795469" y="417830"/>
                  </a:cubicBezTo>
                  <a:cubicBezTo>
                    <a:pt x="1803089" y="429260"/>
                    <a:pt x="1814519" y="434340"/>
                    <a:pt x="1827219" y="434340"/>
                  </a:cubicBezTo>
                  <a:cubicBezTo>
                    <a:pt x="1834839" y="434340"/>
                    <a:pt x="1842459" y="431800"/>
                    <a:pt x="1848809" y="427990"/>
                  </a:cubicBezTo>
                  <a:lnTo>
                    <a:pt x="2111699" y="251460"/>
                  </a:lnTo>
                  <a:cubicBezTo>
                    <a:pt x="2121859" y="243840"/>
                    <a:pt x="2128209" y="232410"/>
                    <a:pt x="2128209" y="219710"/>
                  </a:cubicBezTo>
                  <a:cubicBezTo>
                    <a:pt x="2128209" y="207010"/>
                    <a:pt x="2121859" y="195580"/>
                    <a:pt x="2110429" y="187960"/>
                  </a:cubicBezTo>
                  <a:close/>
                </a:path>
              </a:pathLst>
            </a:custGeom>
            <a:solidFill>
              <a:srgbClr val="FFFAEF"/>
            </a:solidFill>
          </p:spPr>
        </p:sp>
      </p:grpSp>
      <p:pic>
        <p:nvPicPr>
          <p:cNvPr id="1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93531" y="1182656"/>
            <a:ext cx="16383000" cy="824264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117731" y="3765095"/>
            <a:ext cx="10134600" cy="30777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000"/>
              </a:lnSpc>
            </a:pPr>
            <a:r>
              <a:rPr lang="en-US" sz="90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CẢM ƠN CÁC EM ĐÃ LẮNG NGHE!</a:t>
            </a:r>
            <a:endParaRPr lang="en-US" sz="9000" b="1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7050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3"/>
          <p:cNvSpPr txBox="1"/>
          <p:nvPr/>
        </p:nvSpPr>
        <p:spPr>
          <a:xfrm>
            <a:off x="2895600" y="1485900"/>
            <a:ext cx="12354691" cy="384720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000"/>
              </a:lnSpc>
            </a:pPr>
            <a:r>
              <a:rPr lang="en-GB" sz="115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BÀI 10</a:t>
            </a:r>
          </a:p>
          <a:p>
            <a:pPr algn="ctr">
              <a:lnSpc>
                <a:spcPts val="15000"/>
              </a:lnSpc>
            </a:pPr>
            <a:r>
              <a:rPr lang="en-GB" sz="11500" b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  <a:reflection blurRad="6350" stA="60000" endA="900" endPos="580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HÓA TRỊ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9800" y="6324694"/>
            <a:ext cx="3581400" cy="369631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5990519"/>
            <a:ext cx="4352925" cy="40304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79054" y="3405879"/>
            <a:ext cx="5527661" cy="22057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8640"/>
              </a:lnSpc>
            </a:pPr>
            <a:r>
              <a:rPr lang="en-US" sz="72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NỘI DUNG BÀI HỌC</a:t>
            </a:r>
            <a:endParaRPr lang="en-US" sz="72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3"/>
          <p:cNvGrpSpPr/>
          <p:nvPr/>
        </p:nvGrpSpPr>
        <p:grpSpPr>
          <a:xfrm>
            <a:off x="7467600" y="2477485"/>
            <a:ext cx="9524987" cy="2330988"/>
            <a:chOff x="0" y="0"/>
            <a:chExt cx="12699982" cy="3107984"/>
          </a:xfrm>
        </p:grpSpPr>
        <p:grpSp>
          <p:nvGrpSpPr>
            <p:cNvPr id="4" name="Group 4"/>
            <p:cNvGrpSpPr/>
            <p:nvPr/>
          </p:nvGrpSpPr>
          <p:grpSpPr>
            <a:xfrm>
              <a:off x="0" y="0"/>
              <a:ext cx="12699982" cy="3107984"/>
              <a:chOff x="0" y="0"/>
              <a:chExt cx="4512977" cy="1104432"/>
            </a:xfrm>
          </p:grpSpPr>
          <p:sp>
            <p:nvSpPr>
              <p:cNvPr id="5" name="Freeform 5"/>
              <p:cNvSpPr/>
              <p:nvPr/>
            </p:nvSpPr>
            <p:spPr>
              <a:xfrm>
                <a:off x="0" y="0"/>
                <a:ext cx="4512977" cy="1104432"/>
              </a:xfrm>
              <a:custGeom>
                <a:avLst/>
                <a:gdLst/>
                <a:ahLst/>
                <a:cxnLst/>
                <a:rect l="l" t="t" r="r" b="b"/>
                <a:pathLst>
                  <a:path w="4512977" h="1104432">
                    <a:moveTo>
                      <a:pt x="4388517" y="1104432"/>
                    </a:moveTo>
                    <a:lnTo>
                      <a:pt x="124460" y="1104432"/>
                    </a:lnTo>
                    <a:cubicBezTo>
                      <a:pt x="55880" y="1104432"/>
                      <a:pt x="0" y="1048552"/>
                      <a:pt x="0" y="979972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388517" y="0"/>
                    </a:lnTo>
                    <a:cubicBezTo>
                      <a:pt x="4457097" y="0"/>
                      <a:pt x="4512977" y="55880"/>
                      <a:pt x="4512977" y="124460"/>
                    </a:cubicBezTo>
                    <a:lnTo>
                      <a:pt x="4512977" y="979972"/>
                    </a:lnTo>
                    <a:cubicBezTo>
                      <a:pt x="4512977" y="1048552"/>
                      <a:pt x="4457097" y="1104432"/>
                      <a:pt x="4388517" y="1104432"/>
                    </a:cubicBezTo>
                    <a:close/>
                  </a:path>
                </a:pathLst>
              </a:custGeom>
              <a:solidFill>
                <a:srgbClr val="D8A1A6"/>
              </a:solidFill>
            </p:spPr>
          </p:sp>
        </p:grpSp>
        <p:sp>
          <p:nvSpPr>
            <p:cNvPr id="6" name="TextBox 6"/>
            <p:cNvSpPr txBox="1"/>
            <p:nvPr/>
          </p:nvSpPr>
          <p:spPr>
            <a:xfrm>
              <a:off x="367071" y="296125"/>
              <a:ext cx="10820399" cy="1107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ct val="135000"/>
                </a:lnSpc>
              </a:pPr>
              <a:r>
                <a:rPr lang="en-GB" sz="4000" b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01</a:t>
              </a:r>
              <a:endParaRPr lang="en-US" sz="4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367071" y="1553992"/>
              <a:ext cx="12289369" cy="1107996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just">
                <a:lnSpc>
                  <a:spcPct val="135000"/>
                </a:lnSpc>
              </a:pPr>
              <a:r>
                <a:rPr lang="en-US" sz="40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Cách xác định hóa trị của một nguyên tố</a:t>
              </a:r>
              <a:endPara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7434943" y="6215120"/>
            <a:ext cx="9524987" cy="2056225"/>
            <a:chOff x="-43543" y="-36285"/>
            <a:chExt cx="12699982" cy="2741633"/>
          </a:xfrm>
        </p:grpSpPr>
        <p:grpSp>
          <p:nvGrpSpPr>
            <p:cNvPr id="9" name="Group 9"/>
            <p:cNvGrpSpPr/>
            <p:nvPr/>
          </p:nvGrpSpPr>
          <p:grpSpPr>
            <a:xfrm>
              <a:off x="-43543" y="-36285"/>
              <a:ext cx="12699982" cy="2741633"/>
              <a:chOff x="-15473" y="-12894"/>
              <a:chExt cx="4512977" cy="974248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15473" y="-12894"/>
                <a:ext cx="4512977" cy="974248"/>
              </a:xfrm>
              <a:custGeom>
                <a:avLst/>
                <a:gdLst/>
                <a:ahLst/>
                <a:cxnLst/>
                <a:rect l="l" t="t" r="r" b="b"/>
                <a:pathLst>
                  <a:path w="4512977" h="974248">
                    <a:moveTo>
                      <a:pt x="4388517" y="974248"/>
                    </a:moveTo>
                    <a:lnTo>
                      <a:pt x="124460" y="974248"/>
                    </a:lnTo>
                    <a:cubicBezTo>
                      <a:pt x="55880" y="974248"/>
                      <a:pt x="0" y="918367"/>
                      <a:pt x="0" y="849787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4388517" y="0"/>
                    </a:lnTo>
                    <a:cubicBezTo>
                      <a:pt x="4457097" y="0"/>
                      <a:pt x="4512977" y="55880"/>
                      <a:pt x="4512977" y="124460"/>
                    </a:cubicBezTo>
                    <a:lnTo>
                      <a:pt x="4512977" y="849788"/>
                    </a:lnTo>
                    <a:cubicBezTo>
                      <a:pt x="4512977" y="918368"/>
                      <a:pt x="4457097" y="974248"/>
                      <a:pt x="4388517" y="974248"/>
                    </a:cubicBezTo>
                    <a:close/>
                  </a:path>
                </a:pathLst>
              </a:custGeom>
              <a:solidFill>
                <a:srgbClr val="D8A1A6"/>
              </a:solidFill>
            </p:spPr>
          </p:sp>
        </p:grpSp>
        <p:sp>
          <p:nvSpPr>
            <p:cNvPr id="11" name="TextBox 11"/>
            <p:cNvSpPr txBox="1"/>
            <p:nvPr/>
          </p:nvSpPr>
          <p:spPr>
            <a:xfrm>
              <a:off x="609600" y="226535"/>
              <a:ext cx="10820399" cy="11079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ct val="135000"/>
                </a:lnSpc>
              </a:pPr>
              <a:r>
                <a:rPr lang="en-US" sz="4000" b="1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0</a:t>
              </a:r>
              <a:r>
                <a:rPr lang="en-US" sz="4000" b="1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  <a:endParaRPr lang="en-US" sz="40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609600" y="1286099"/>
              <a:ext cx="11057523" cy="986681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ct val="135000"/>
                </a:lnSpc>
              </a:pPr>
              <a:r>
                <a:rPr lang="en-US" sz="4000" smtClean="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Quy tắc hóa trị</a:t>
              </a:r>
              <a:endParaRPr lang="en-US" sz="40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820624">
            <a:off x="-147850" y="-1833905"/>
            <a:ext cx="4514573" cy="530558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703" y="6346090"/>
            <a:ext cx="3910364" cy="38505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2"/>
          <p:cNvSpPr txBox="1"/>
          <p:nvPr/>
        </p:nvSpPr>
        <p:spPr>
          <a:xfrm>
            <a:off x="2209800" y="723900"/>
            <a:ext cx="13988143" cy="6707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 sát các hình sau:</a:t>
            </a:r>
            <a:endParaRPr lang="en-US" sz="40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628900"/>
            <a:ext cx="6781800" cy="440222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3200" y="2744099"/>
            <a:ext cx="6019800" cy="4287022"/>
          </a:xfrm>
          <a:prstGeom prst="rect">
            <a:avLst/>
          </a:prstGeom>
        </p:spPr>
      </p:pic>
      <p:sp>
        <p:nvSpPr>
          <p:cNvPr id="22" name="TextBox 12"/>
          <p:cNvSpPr txBox="1"/>
          <p:nvPr/>
        </p:nvSpPr>
        <p:spPr>
          <a:xfrm>
            <a:off x="2743200" y="7461577"/>
            <a:ext cx="35052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GB" sz="40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Axit sunfuric</a:t>
            </a:r>
            <a:endParaRPr lang="en-US" sz="40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12"/>
          <p:cNvSpPr txBox="1"/>
          <p:nvPr/>
        </p:nvSpPr>
        <p:spPr>
          <a:xfrm>
            <a:off x="12344400" y="7412910"/>
            <a:ext cx="3505200" cy="74001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5000"/>
              </a:lnSpc>
            </a:pPr>
            <a:r>
              <a:rPr lang="en-GB" sz="40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Nước oxi già</a:t>
            </a:r>
            <a:endParaRPr lang="en-US" sz="4000" b="1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ình nền Powerpoint bảng đen - Mẫu Powerpoint bảng đen cực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747" y="1640270"/>
            <a:ext cx="12389705" cy="7162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776060">
            <a:off x="12219516" y="-1981356"/>
            <a:ext cx="8338090" cy="725413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295400" y="2705100"/>
            <a:ext cx="10820400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một hợp chất có phân tử </a:t>
            </a:r>
            <a:r>
              <a:rPr lang="en-US" altLang="en-US" sz="4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gồm: 1Ba</a:t>
            </a:r>
            <a:r>
              <a:rPr lang="en-US" alt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4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2O, 2H</a:t>
            </a:r>
            <a:r>
              <a:rPr lang="en-US" alt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Ta </a:t>
            </a:r>
            <a:r>
              <a:rPr lang="en-US" altLang="en-US" sz="4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viết là </a:t>
            </a:r>
            <a:r>
              <a:rPr lang="en-US" alt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altLang="en-US" sz="4000" b="1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4000" b="1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alt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Hoàn toàn không đúng mà chỉ có </a:t>
            </a:r>
            <a:r>
              <a:rPr lang="en-US" altLang="en-US" sz="4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CTHH </a:t>
            </a:r>
            <a:r>
              <a:rPr lang="en-US" alt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Ba(OH)</a:t>
            </a:r>
            <a:r>
              <a:rPr lang="en-US" altLang="en-US" sz="4000" b="1" baseline="-25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vi-VN" altLang="en-US" sz="4000" b="1" baseline="-250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Vậy thì làm cách nào để chúng ta </a:t>
            </a:r>
            <a:r>
              <a:rPr lang="en-US" altLang="en-US" sz="4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vi-VN" alt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iết cách lập </a:t>
            </a:r>
            <a:r>
              <a:rPr lang="en-US" alt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đúng </a:t>
            </a:r>
            <a:r>
              <a:rPr lang="vi-VN" altLang="en-US" sz="4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CTHH trên</a:t>
            </a:r>
            <a:r>
              <a:rPr lang="vi-VN" altLang="en-US" sz="4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en-GB" altLang="en-US" sz="40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vi-VN" altLang="en-US" sz="40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>
            <a:off x="12922223" y="4000500"/>
            <a:ext cx="3278390" cy="80857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13077171" y="4443471"/>
            <a:ext cx="4495800" cy="5349877"/>
            <a:chOff x="3120" y="-390"/>
            <a:chExt cx="2832" cy="3370"/>
          </a:xfrm>
        </p:grpSpPr>
        <p:graphicFrame>
          <p:nvGraphicFramePr>
            <p:cNvPr id="8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1156737427"/>
                </p:ext>
              </p:extLst>
            </p:nvPr>
          </p:nvGraphicFramePr>
          <p:xfrm>
            <a:off x="3120" y="-390"/>
            <a:ext cx="2832" cy="2694"/>
          </p:xfrm>
          <a:graphic>
            <a:graphicData uri="http://schemas.openxmlformats.org/presentationml/2006/ole">
              <p:oleObj spid="_x0000_s3095" name="Chem3D" r:id="rId3" imgW="3304590" imgH="3145242" progId="">
                <p:embed/>
              </p:oleObj>
            </a:graphicData>
          </a:graphic>
        </p:graphicFrame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4026" y="2534"/>
              <a:ext cx="100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FF0000"/>
                  </a:solidFill>
                </a:rPr>
                <a:t>NH</a:t>
              </a:r>
              <a:r>
                <a:rPr lang="en-US" altLang="en-US" sz="4000" b="1" baseline="-25000">
                  <a:solidFill>
                    <a:srgbClr val="FF0000"/>
                  </a:solidFill>
                </a:rPr>
                <a:t>3</a:t>
              </a:r>
              <a:endParaRPr lang="en-US" altLang="en-US" sz="4000" b="1">
                <a:solidFill>
                  <a:srgbClr val="FF0000"/>
                </a:solidFill>
              </a:endParaRPr>
            </a:p>
          </p:txBody>
        </p:sp>
      </p:grpSp>
      <p:grpSp>
        <p:nvGrpSpPr>
          <p:cNvPr id="11" name="Group 7"/>
          <p:cNvGrpSpPr>
            <a:grpSpLocks/>
          </p:cNvGrpSpPr>
          <p:nvPr/>
        </p:nvGrpSpPr>
        <p:grpSpPr bwMode="auto">
          <a:xfrm>
            <a:off x="698498" y="2290540"/>
            <a:ext cx="6274029" cy="3877119"/>
            <a:chOff x="-611" y="533"/>
            <a:chExt cx="4432" cy="2493"/>
          </a:xfrm>
        </p:grpSpPr>
        <p:graphicFrame>
          <p:nvGraphicFramePr>
            <p:cNvPr id="13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520229485"/>
                </p:ext>
              </p:extLst>
            </p:nvPr>
          </p:nvGraphicFramePr>
          <p:xfrm>
            <a:off x="-611" y="533"/>
            <a:ext cx="4432" cy="1829"/>
          </p:xfrm>
          <a:graphic>
            <a:graphicData uri="http://schemas.openxmlformats.org/presentationml/2006/ole">
              <p:oleObj spid="_x0000_s3096" name="Chem3D" r:id="rId4" imgW="4706537" imgH="1942698" progId="">
                <p:embed/>
              </p:oleObj>
            </a:graphicData>
          </a:graphic>
        </p:graphicFrame>
        <p:sp>
          <p:nvSpPr>
            <p:cNvPr id="14" name="Text Box 9"/>
            <p:cNvSpPr txBox="1">
              <a:spLocks noChangeArrowheads="1"/>
            </p:cNvSpPr>
            <p:nvPr/>
          </p:nvSpPr>
          <p:spPr bwMode="auto">
            <a:xfrm>
              <a:off x="896" y="2580"/>
              <a:ext cx="100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FF0000"/>
                  </a:solidFill>
                </a:rPr>
                <a:t>HCl</a:t>
              </a:r>
            </a:p>
          </p:txBody>
        </p:sp>
      </p:grpSp>
      <p:grpSp>
        <p:nvGrpSpPr>
          <p:cNvPr id="15" name="Group 10"/>
          <p:cNvGrpSpPr>
            <a:grpSpLocks/>
          </p:cNvGrpSpPr>
          <p:nvPr/>
        </p:nvGrpSpPr>
        <p:grpSpPr bwMode="auto">
          <a:xfrm>
            <a:off x="7700522" y="3712772"/>
            <a:ext cx="4648654" cy="4799014"/>
            <a:chOff x="2458" y="1213"/>
            <a:chExt cx="3696" cy="3023"/>
          </a:xfrm>
        </p:grpSpPr>
        <p:graphicFrame>
          <p:nvGraphicFramePr>
            <p:cNvPr id="16" name="Object 11"/>
            <p:cNvGraphicFramePr>
              <a:graphicFrameLocks noChangeAspect="1"/>
            </p:cNvGraphicFramePr>
            <p:nvPr>
              <p:extLst>
                <p:ext uri="{D42A27DB-BD31-4B8C-83A1-F6EECF244321}">
                  <p14:modId xmlns="" xmlns:p14="http://schemas.microsoft.com/office/powerpoint/2010/main" val="3805198761"/>
                </p:ext>
              </p:extLst>
            </p:nvPr>
          </p:nvGraphicFramePr>
          <p:xfrm>
            <a:off x="2458" y="1213"/>
            <a:ext cx="3696" cy="2247"/>
          </p:xfrm>
          <a:graphic>
            <a:graphicData uri="http://schemas.openxmlformats.org/presentationml/2006/ole">
              <p:oleObj spid="_x0000_s3097" name="Chem3D" r:id="rId5" imgW="3284562" imgH="2023372" progId="">
                <p:embed/>
              </p:oleObj>
            </a:graphicData>
          </a:graphic>
        </p:graphicFrame>
        <p:sp>
          <p:nvSpPr>
            <p:cNvPr id="17" name="Text Box 12"/>
            <p:cNvSpPr txBox="1">
              <a:spLocks noChangeArrowheads="1"/>
            </p:cNvSpPr>
            <p:nvPr/>
          </p:nvSpPr>
          <p:spPr bwMode="auto">
            <a:xfrm>
              <a:off x="3996" y="3790"/>
              <a:ext cx="1008" cy="4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sz="4000" b="1">
                  <a:solidFill>
                    <a:srgbClr val="FF0000"/>
                  </a:solidFill>
                </a:rPr>
                <a:t>H</a:t>
              </a:r>
              <a:r>
                <a:rPr lang="en-US" altLang="en-US" sz="4000" b="1" baseline="-25000">
                  <a:solidFill>
                    <a:srgbClr val="FF0000"/>
                  </a:solidFill>
                </a:rPr>
                <a:t>2</a:t>
              </a:r>
              <a:r>
                <a:rPr lang="en-US" altLang="en-US" sz="4000" b="1">
                  <a:solidFill>
                    <a:srgbClr val="FF0000"/>
                  </a:solidFill>
                </a:rPr>
                <a:t>O</a:t>
              </a:r>
            </a:p>
          </p:txBody>
        </p:sp>
      </p:grpSp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3303457" y="571500"/>
            <a:ext cx="136398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4000" b="1" smtClean="0">
                <a:latin typeface="Arial" panose="020B0604020202020204" pitchFamily="34" charset="0"/>
                <a:cs typeface="Arial" panose="020B0604020202020204" pitchFamily="34" charset="0"/>
              </a:rPr>
              <a:t>Mô </a:t>
            </a:r>
            <a:r>
              <a:rPr lang="en-US" altLang="en-US" sz="4000" b="1">
                <a:latin typeface="Arial" panose="020B0604020202020204" pitchFamily="34" charset="0"/>
                <a:cs typeface="Arial" panose="020B0604020202020204" pitchFamily="34" charset="0"/>
              </a:rPr>
              <a:t>hình liên kết giữa các nguyên tử trong phân tử</a:t>
            </a:r>
          </a:p>
        </p:txBody>
      </p:sp>
    </p:spTree>
    <p:extLst>
      <p:ext uri="{BB962C8B-B14F-4D97-AF65-F5344CB8AC3E}">
        <p14:creationId xmlns="" xmlns:p14="http://schemas.microsoft.com/office/powerpoint/2010/main" val="4179011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2"/>
          <p:cNvSpPr txBox="1"/>
          <p:nvPr/>
        </p:nvSpPr>
        <p:spPr>
          <a:xfrm>
            <a:off x="4419600" y="1614068"/>
            <a:ext cx="9458100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500" b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Cách xác định</a:t>
            </a:r>
            <a:endParaRPr lang="en-US" sz="4500" b="1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66800" y="3619501"/>
            <a:ext cx="10863943" cy="4854841"/>
            <a:chOff x="1251857" y="4610101"/>
            <a:chExt cx="10678886" cy="3962400"/>
          </a:xfrm>
        </p:grpSpPr>
        <p:grpSp>
          <p:nvGrpSpPr>
            <p:cNvPr id="21" name="Group 3"/>
            <p:cNvGrpSpPr/>
            <p:nvPr/>
          </p:nvGrpSpPr>
          <p:grpSpPr>
            <a:xfrm>
              <a:off x="1251857" y="4610101"/>
              <a:ext cx="10678886" cy="3962400"/>
              <a:chOff x="0" y="0"/>
              <a:chExt cx="2167483" cy="1296448"/>
            </a:xfrm>
          </p:grpSpPr>
          <p:sp>
            <p:nvSpPr>
              <p:cNvPr id="22" name="Freeform 4"/>
              <p:cNvSpPr/>
              <p:nvPr/>
            </p:nvSpPr>
            <p:spPr>
              <a:xfrm>
                <a:off x="0" y="0"/>
                <a:ext cx="2167483" cy="1296448"/>
              </a:xfrm>
              <a:custGeom>
                <a:avLst/>
                <a:gdLst/>
                <a:ahLst/>
                <a:cxnLst/>
                <a:rect l="l" t="t" r="r" b="b"/>
                <a:pathLst>
                  <a:path w="2167483" h="1296448">
                    <a:moveTo>
                      <a:pt x="2043023" y="1296448"/>
                    </a:moveTo>
                    <a:lnTo>
                      <a:pt x="124460" y="1296448"/>
                    </a:lnTo>
                    <a:cubicBezTo>
                      <a:pt x="55880" y="1296448"/>
                      <a:pt x="0" y="1240568"/>
                      <a:pt x="0" y="1171988"/>
                    </a:cubicBezTo>
                    <a:lnTo>
                      <a:pt x="0" y="124460"/>
                    </a:lnTo>
                    <a:cubicBezTo>
                      <a:pt x="0" y="55880"/>
                      <a:pt x="55880" y="0"/>
                      <a:pt x="124460" y="0"/>
                    </a:cubicBezTo>
                    <a:lnTo>
                      <a:pt x="2043023" y="0"/>
                    </a:lnTo>
                    <a:cubicBezTo>
                      <a:pt x="2111603" y="0"/>
                      <a:pt x="2167483" y="55880"/>
                      <a:pt x="2167483" y="124460"/>
                    </a:cubicBezTo>
                    <a:lnTo>
                      <a:pt x="2167483" y="1171988"/>
                    </a:lnTo>
                    <a:cubicBezTo>
                      <a:pt x="2167483" y="1240568"/>
                      <a:pt x="2111603" y="1296448"/>
                      <a:pt x="2043023" y="1296448"/>
                    </a:cubicBezTo>
                    <a:close/>
                  </a:path>
                </a:pathLst>
              </a:custGeom>
              <a:solidFill>
                <a:srgbClr val="FFBAB3"/>
              </a:solidFill>
            </p:spPr>
          </p:sp>
        </p:grpSp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1676400" y="4914900"/>
              <a:ext cx="9829800" cy="32729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just" eaLnBrk="1" hangingPunct="1">
                <a:lnSpc>
                  <a:spcPct val="130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altLang="en-US" sz="4000" b="1" dirty="0" err="1" smtClean="0">
                  <a:solidFill>
                    <a:srgbClr val="002060"/>
                  </a:solidFill>
                </a:rPr>
                <a:t>Quy</a:t>
              </a:r>
              <a:r>
                <a:rPr lang="en-US" altLang="en-US" sz="4000" b="1" dirty="0" smtClean="0">
                  <a:solidFill>
                    <a:srgbClr val="002060"/>
                  </a:solidFill>
                </a:rPr>
                <a:t> </a:t>
              </a:r>
              <a:r>
                <a:rPr lang="en-US" altLang="en-US" sz="4000" b="1" dirty="0" err="1" smtClean="0">
                  <a:solidFill>
                    <a:srgbClr val="002060"/>
                  </a:solidFill>
                </a:rPr>
                <a:t>ước</a:t>
              </a:r>
              <a:r>
                <a:rPr lang="en-US" altLang="en-US" sz="4000" b="1" dirty="0" smtClean="0">
                  <a:solidFill>
                    <a:srgbClr val="002060"/>
                  </a:solidFill>
                </a:rPr>
                <a:t> </a:t>
              </a:r>
              <a:r>
                <a:rPr lang="en-US" altLang="en-US" sz="4000" b="1" dirty="0" err="1" smtClean="0">
                  <a:solidFill>
                    <a:srgbClr val="002060"/>
                  </a:solidFill>
                </a:rPr>
                <a:t>gán</a:t>
              </a:r>
              <a:r>
                <a:rPr lang="en-US" altLang="en-US" sz="4000" b="1" dirty="0" smtClean="0">
                  <a:solidFill>
                    <a:srgbClr val="002060"/>
                  </a:solidFill>
                </a:rPr>
                <a:t> </a:t>
              </a:r>
              <a:r>
                <a:rPr lang="en-US" altLang="en-US" sz="4000" b="1" dirty="0" err="1" smtClean="0">
                  <a:solidFill>
                    <a:srgbClr val="002060"/>
                  </a:solidFill>
                </a:rPr>
                <a:t>cho</a:t>
              </a:r>
              <a:r>
                <a:rPr lang="en-US" altLang="en-US" sz="4000" b="1" dirty="0" smtClean="0">
                  <a:solidFill>
                    <a:srgbClr val="002060"/>
                  </a:solidFill>
                </a:rPr>
                <a:t> </a:t>
              </a:r>
              <a:r>
                <a:rPr lang="en-US" altLang="en-US" sz="4000" b="1" i="1" u="sng" dirty="0" smtClean="0">
                  <a:solidFill>
                    <a:srgbClr val="FF0000"/>
                  </a:solidFill>
                </a:rPr>
                <a:t>H </a:t>
              </a:r>
              <a:r>
                <a:rPr lang="en-US" altLang="en-US" sz="4000" b="1" i="1" u="sng" dirty="0" err="1" smtClean="0">
                  <a:solidFill>
                    <a:srgbClr val="FF0000"/>
                  </a:solidFill>
                </a:rPr>
                <a:t>hóa</a:t>
              </a:r>
              <a:r>
                <a:rPr lang="en-US" altLang="en-US" sz="4000" b="1" i="1" u="sng" dirty="0" smtClean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i="1" u="sng" dirty="0" err="1" smtClean="0">
                  <a:solidFill>
                    <a:srgbClr val="FF0000"/>
                  </a:solidFill>
                </a:rPr>
                <a:t>trị</a:t>
              </a:r>
              <a:r>
                <a:rPr lang="en-US" altLang="en-US" sz="4000" b="1" i="1" u="sng" dirty="0" smtClean="0">
                  <a:solidFill>
                    <a:srgbClr val="FF0000"/>
                  </a:solidFill>
                </a:rPr>
                <a:t> I. </a:t>
              </a:r>
              <a:r>
                <a:rPr lang="en-US" altLang="en-US" sz="4000" b="1" dirty="0" err="1" smtClean="0">
                  <a:solidFill>
                    <a:srgbClr val="002060"/>
                  </a:solidFill>
                </a:rPr>
                <a:t>Một</a:t>
              </a:r>
              <a:r>
                <a:rPr lang="en-US" altLang="en-US" sz="4000" b="1" dirty="0" smtClean="0">
                  <a:solidFill>
                    <a:srgbClr val="002060"/>
                  </a:solidFill>
                </a:rPr>
                <a:t> </a:t>
              </a:r>
              <a:r>
                <a:rPr lang="en-US" altLang="en-US" sz="4000" b="1" dirty="0" err="1" smtClean="0">
                  <a:solidFill>
                    <a:srgbClr val="002060"/>
                  </a:solidFill>
                </a:rPr>
                <a:t>nguyên</a:t>
              </a:r>
              <a:r>
                <a:rPr lang="en-US" altLang="en-US" sz="4000" b="1" dirty="0" smtClean="0">
                  <a:solidFill>
                    <a:srgbClr val="002060"/>
                  </a:solidFill>
                </a:rPr>
                <a:t> </a:t>
              </a:r>
              <a:r>
                <a:rPr lang="en-US" altLang="en-US" sz="4000" b="1" dirty="0" err="1" smtClean="0">
                  <a:solidFill>
                    <a:srgbClr val="002060"/>
                  </a:solidFill>
                </a:rPr>
                <a:t>tử</a:t>
              </a:r>
              <a:r>
                <a:rPr lang="en-US" altLang="en-US" sz="4000" b="1" dirty="0" smtClean="0">
                  <a:solidFill>
                    <a:srgbClr val="002060"/>
                  </a:solidFill>
                </a:rPr>
                <a:t> </a:t>
              </a:r>
              <a:r>
                <a:rPr lang="en-US" altLang="en-US" sz="4000" b="1" dirty="0" err="1" smtClean="0">
                  <a:solidFill>
                    <a:srgbClr val="002060"/>
                  </a:solidFill>
                </a:rPr>
                <a:t>nguyên</a:t>
              </a:r>
              <a:r>
                <a:rPr lang="en-US" altLang="en-US" sz="4000" b="1" dirty="0" smtClean="0">
                  <a:solidFill>
                    <a:srgbClr val="002060"/>
                  </a:solidFill>
                </a:rPr>
                <a:t> </a:t>
              </a:r>
              <a:r>
                <a:rPr lang="en-US" altLang="en-US" sz="4000" b="1" dirty="0" err="1" smtClean="0">
                  <a:solidFill>
                    <a:srgbClr val="002060"/>
                  </a:solidFill>
                </a:rPr>
                <a:t>tố</a:t>
              </a:r>
              <a:r>
                <a:rPr lang="en-US" altLang="en-US" sz="4000" b="1" dirty="0" smtClean="0">
                  <a:solidFill>
                    <a:srgbClr val="002060"/>
                  </a:solidFill>
                </a:rPr>
                <a:t> </a:t>
              </a:r>
              <a:r>
                <a:rPr lang="en-US" altLang="en-US" sz="4000" b="1" dirty="0" err="1" smtClean="0">
                  <a:solidFill>
                    <a:srgbClr val="002060"/>
                  </a:solidFill>
                </a:rPr>
                <a:t>khác</a:t>
              </a:r>
              <a:r>
                <a:rPr lang="en-US" altLang="en-US" sz="4000" b="1" dirty="0" smtClean="0">
                  <a:solidFill>
                    <a:srgbClr val="002060"/>
                  </a:solidFill>
                </a:rPr>
                <a:t> </a:t>
              </a:r>
              <a:r>
                <a:rPr lang="en-US" altLang="en-US" sz="4000" b="1" dirty="0" err="1" smtClean="0">
                  <a:solidFill>
                    <a:srgbClr val="002060"/>
                  </a:solidFill>
                </a:rPr>
                <a:t>liên</a:t>
              </a:r>
              <a:r>
                <a:rPr lang="en-US" altLang="en-US" sz="4000" b="1" dirty="0" smtClean="0">
                  <a:solidFill>
                    <a:srgbClr val="002060"/>
                  </a:solidFill>
                </a:rPr>
                <a:t> </a:t>
              </a:r>
              <a:r>
                <a:rPr lang="en-US" altLang="en-US" sz="4000" b="1" dirty="0" err="1" smtClean="0">
                  <a:solidFill>
                    <a:srgbClr val="002060"/>
                  </a:solidFill>
                </a:rPr>
                <a:t>kết</a:t>
              </a:r>
              <a:r>
                <a:rPr lang="en-US" altLang="en-US" sz="4000" b="1" dirty="0" smtClean="0">
                  <a:solidFill>
                    <a:srgbClr val="002060"/>
                  </a:solidFill>
                </a:rPr>
                <a:t> </a:t>
              </a:r>
              <a:r>
                <a:rPr lang="en-US" altLang="en-US" sz="4000" b="1" dirty="0" err="1" smtClean="0">
                  <a:solidFill>
                    <a:srgbClr val="002060"/>
                  </a:solidFill>
                </a:rPr>
                <a:t>được</a:t>
              </a:r>
              <a:r>
                <a:rPr lang="en-US" altLang="en-US" sz="4000" b="1" dirty="0" smtClean="0">
                  <a:solidFill>
                    <a:srgbClr val="002060"/>
                  </a:solidFill>
                </a:rPr>
                <a:t> </a:t>
              </a:r>
              <a:r>
                <a:rPr lang="en-US" altLang="en-US" sz="4000" b="1" dirty="0" err="1" smtClean="0">
                  <a:solidFill>
                    <a:srgbClr val="002060"/>
                  </a:solidFill>
                </a:rPr>
                <a:t>với</a:t>
              </a:r>
              <a:r>
                <a:rPr lang="en-US" altLang="en-US" sz="4000" b="1" dirty="0" smtClean="0">
                  <a:solidFill>
                    <a:srgbClr val="002060"/>
                  </a:solidFill>
                </a:rPr>
                <a:t> </a:t>
              </a:r>
              <a:r>
                <a:rPr lang="en-US" altLang="en-US" sz="4000" b="1" dirty="0" err="1" smtClean="0">
                  <a:solidFill>
                    <a:srgbClr val="002060"/>
                  </a:solidFill>
                </a:rPr>
                <a:t>bao</a:t>
              </a:r>
              <a:r>
                <a:rPr lang="en-US" altLang="en-US" sz="4000" b="1" dirty="0" smtClean="0">
                  <a:solidFill>
                    <a:srgbClr val="002060"/>
                  </a:solidFill>
                </a:rPr>
                <a:t> </a:t>
              </a:r>
              <a:r>
                <a:rPr lang="en-US" altLang="en-US" sz="4000" b="1" dirty="0" err="1" smtClean="0">
                  <a:solidFill>
                    <a:srgbClr val="002060"/>
                  </a:solidFill>
                </a:rPr>
                <a:t>nhiêu</a:t>
              </a:r>
              <a:r>
                <a:rPr lang="en-US" altLang="en-US" sz="4000" b="1" dirty="0" smtClean="0">
                  <a:solidFill>
                    <a:srgbClr val="002060"/>
                  </a:solidFill>
                </a:rPr>
                <a:t> </a:t>
              </a:r>
              <a:r>
                <a:rPr lang="en-US" altLang="en-US" sz="4000" b="1" dirty="0" err="1" smtClean="0">
                  <a:solidFill>
                    <a:srgbClr val="002060"/>
                  </a:solidFill>
                </a:rPr>
                <a:t>nguyên</a:t>
              </a:r>
              <a:r>
                <a:rPr lang="en-US" altLang="en-US" sz="4000" b="1" dirty="0" smtClean="0">
                  <a:solidFill>
                    <a:srgbClr val="002060"/>
                  </a:solidFill>
                </a:rPr>
                <a:t> </a:t>
              </a:r>
              <a:r>
                <a:rPr lang="en-US" altLang="en-US" sz="4000" b="1" dirty="0" err="1" smtClean="0">
                  <a:solidFill>
                    <a:srgbClr val="002060"/>
                  </a:solidFill>
                </a:rPr>
                <a:t>tử</a:t>
              </a:r>
              <a:r>
                <a:rPr lang="en-US" altLang="en-US" sz="4000" b="1" dirty="0" smtClean="0">
                  <a:solidFill>
                    <a:srgbClr val="002060"/>
                  </a:solidFill>
                </a:rPr>
                <a:t> </a:t>
              </a:r>
              <a:r>
                <a:rPr lang="en-US" altLang="en-US" sz="4000" b="1" dirty="0" err="1" smtClean="0">
                  <a:solidFill>
                    <a:srgbClr val="002060"/>
                  </a:solidFill>
                </a:rPr>
                <a:t>hiđro</a:t>
              </a:r>
              <a:r>
                <a:rPr lang="en-US" altLang="en-US" sz="4000" b="1" dirty="0" smtClean="0">
                  <a:solidFill>
                    <a:srgbClr val="002060"/>
                  </a:solidFill>
                </a:rPr>
                <a:t> </a:t>
              </a:r>
              <a:r>
                <a:rPr lang="en-US" altLang="en-US" sz="4000" b="1" dirty="0" err="1" smtClean="0">
                  <a:solidFill>
                    <a:srgbClr val="002060"/>
                  </a:solidFill>
                </a:rPr>
                <a:t>thì</a:t>
              </a:r>
              <a:r>
                <a:rPr lang="en-US" altLang="en-US" sz="4000" b="1" dirty="0" smtClean="0">
                  <a:solidFill>
                    <a:srgbClr val="002060"/>
                  </a:solidFill>
                </a:rPr>
                <a:t> </a:t>
              </a:r>
              <a:r>
                <a:rPr lang="en-US" altLang="en-US" sz="4000" b="1" dirty="0" err="1" smtClean="0">
                  <a:solidFill>
                    <a:srgbClr val="002060"/>
                  </a:solidFill>
                </a:rPr>
                <a:t>nói</a:t>
              </a:r>
              <a:r>
                <a:rPr lang="en-US" altLang="en-US" sz="4000" b="1" dirty="0" smtClean="0">
                  <a:solidFill>
                    <a:srgbClr val="002060"/>
                  </a:solidFill>
                </a:rPr>
                <a:t> </a:t>
              </a:r>
              <a:r>
                <a:rPr lang="en-US" altLang="en-US" sz="4000" b="1" dirty="0" err="1" smtClean="0">
                  <a:solidFill>
                    <a:srgbClr val="002060"/>
                  </a:solidFill>
                </a:rPr>
                <a:t>nguyên</a:t>
              </a:r>
              <a:r>
                <a:rPr lang="en-US" altLang="en-US" sz="4000" b="1" dirty="0" smtClean="0">
                  <a:solidFill>
                    <a:srgbClr val="002060"/>
                  </a:solidFill>
                </a:rPr>
                <a:t> </a:t>
              </a:r>
              <a:r>
                <a:rPr lang="en-US" altLang="en-US" sz="4000" b="1" dirty="0" err="1" smtClean="0">
                  <a:solidFill>
                    <a:srgbClr val="002060"/>
                  </a:solidFill>
                </a:rPr>
                <a:t>tố</a:t>
              </a:r>
              <a:r>
                <a:rPr lang="en-US" altLang="en-US" sz="4000" b="1" dirty="0" smtClean="0">
                  <a:solidFill>
                    <a:srgbClr val="002060"/>
                  </a:solidFill>
                </a:rPr>
                <a:t> </a:t>
              </a:r>
              <a:r>
                <a:rPr lang="en-US" altLang="en-US" sz="4000" b="1" dirty="0" err="1" smtClean="0">
                  <a:solidFill>
                    <a:srgbClr val="002060"/>
                  </a:solidFill>
                </a:rPr>
                <a:t>đó</a:t>
              </a:r>
              <a:r>
                <a:rPr lang="en-US" altLang="en-US" sz="4000" b="1" dirty="0" smtClean="0">
                  <a:solidFill>
                    <a:srgbClr val="002060"/>
                  </a:solidFill>
                </a:rPr>
                <a:t> </a:t>
              </a:r>
              <a:r>
                <a:rPr lang="en-US" altLang="en-US" sz="4000" b="1" dirty="0" err="1" smtClean="0">
                  <a:solidFill>
                    <a:srgbClr val="002060"/>
                  </a:solidFill>
                </a:rPr>
                <a:t>có</a:t>
              </a:r>
              <a:r>
                <a:rPr lang="en-US" altLang="en-US" sz="4000" b="1" dirty="0" smtClean="0">
                  <a:solidFill>
                    <a:srgbClr val="002060"/>
                  </a:solidFill>
                </a:rPr>
                <a:t> </a:t>
              </a:r>
              <a:r>
                <a:rPr lang="en-US" altLang="en-US" sz="4000" b="1" dirty="0" err="1" smtClean="0">
                  <a:solidFill>
                    <a:srgbClr val="002060"/>
                  </a:solidFill>
                </a:rPr>
                <a:t>hóa</a:t>
              </a:r>
              <a:r>
                <a:rPr lang="en-US" altLang="en-US" sz="4000" b="1" dirty="0" smtClean="0">
                  <a:solidFill>
                    <a:srgbClr val="002060"/>
                  </a:solidFill>
                </a:rPr>
                <a:t> </a:t>
              </a:r>
              <a:r>
                <a:rPr lang="en-US" altLang="en-US" sz="4000" b="1" dirty="0" err="1" smtClean="0">
                  <a:solidFill>
                    <a:srgbClr val="002060"/>
                  </a:solidFill>
                </a:rPr>
                <a:t>trị</a:t>
              </a:r>
              <a:r>
                <a:rPr lang="en-US" altLang="en-US" sz="4000" b="1" dirty="0" smtClean="0">
                  <a:solidFill>
                    <a:srgbClr val="002060"/>
                  </a:solidFill>
                </a:rPr>
                <a:t> </a:t>
              </a:r>
              <a:r>
                <a:rPr lang="en-US" altLang="en-US" sz="4000" b="1" dirty="0" err="1" smtClean="0">
                  <a:solidFill>
                    <a:srgbClr val="002060"/>
                  </a:solidFill>
                </a:rPr>
                <a:t>bằng</a:t>
              </a:r>
              <a:r>
                <a:rPr lang="en-US" altLang="en-US" sz="4000" b="1" dirty="0" smtClean="0">
                  <a:solidFill>
                    <a:srgbClr val="002060"/>
                  </a:solidFill>
                </a:rPr>
                <a:t> </a:t>
              </a:r>
              <a:r>
                <a:rPr lang="en-US" altLang="en-US" sz="4000" b="1" dirty="0" err="1" smtClean="0">
                  <a:solidFill>
                    <a:srgbClr val="002060"/>
                  </a:solidFill>
                </a:rPr>
                <a:t>bấy</a:t>
              </a:r>
              <a:r>
                <a:rPr lang="en-US" altLang="en-US" sz="4000" b="1" dirty="0" smtClean="0">
                  <a:solidFill>
                    <a:srgbClr val="002060"/>
                  </a:solidFill>
                </a:rPr>
                <a:t> </a:t>
              </a:r>
              <a:r>
                <a:rPr lang="en-US" altLang="en-US" sz="4000" b="1" dirty="0" err="1" smtClean="0">
                  <a:solidFill>
                    <a:srgbClr val="002060"/>
                  </a:solidFill>
                </a:rPr>
                <a:t>nhiêu</a:t>
              </a:r>
              <a:r>
                <a:rPr lang="en-US" altLang="en-US" sz="4000" b="1" dirty="0" smtClean="0">
                  <a:solidFill>
                    <a:srgbClr val="002060"/>
                  </a:solidFill>
                </a:rPr>
                <a:t>. </a:t>
              </a:r>
              <a:r>
                <a:rPr lang="en-US" altLang="en-US" sz="4000" b="1" i="1" dirty="0" err="1" smtClean="0">
                  <a:solidFill>
                    <a:srgbClr val="FF0000"/>
                  </a:solidFill>
                </a:rPr>
                <a:t>Tức</a:t>
              </a:r>
              <a:r>
                <a:rPr lang="en-US" altLang="en-US" sz="4000" b="1" i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i="1" dirty="0" err="1" smtClean="0">
                  <a:solidFill>
                    <a:srgbClr val="FF0000"/>
                  </a:solidFill>
                </a:rPr>
                <a:t>lấy</a:t>
              </a:r>
              <a:r>
                <a:rPr lang="en-US" altLang="en-US" sz="4000" b="1" i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i="1" dirty="0" err="1" smtClean="0">
                  <a:solidFill>
                    <a:srgbClr val="FF0000"/>
                  </a:solidFill>
                </a:rPr>
                <a:t>hóa</a:t>
              </a:r>
              <a:r>
                <a:rPr lang="en-US" altLang="en-US" sz="4000" b="1" i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i="1" dirty="0" err="1" smtClean="0">
                  <a:solidFill>
                    <a:srgbClr val="FF0000"/>
                  </a:solidFill>
                </a:rPr>
                <a:t>trị</a:t>
              </a:r>
              <a:r>
                <a:rPr lang="en-US" altLang="en-US" sz="4000" b="1" i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i="1" dirty="0" err="1" smtClean="0">
                  <a:solidFill>
                    <a:srgbClr val="FF0000"/>
                  </a:solidFill>
                </a:rPr>
                <a:t>của</a:t>
              </a:r>
              <a:r>
                <a:rPr lang="en-US" altLang="en-US" sz="4000" b="1" i="1" dirty="0" smtClean="0">
                  <a:solidFill>
                    <a:srgbClr val="FF0000"/>
                  </a:solidFill>
                </a:rPr>
                <a:t> H </a:t>
              </a:r>
              <a:r>
                <a:rPr lang="en-US" altLang="en-US" sz="4000" b="1" i="1" dirty="0" err="1" smtClean="0">
                  <a:solidFill>
                    <a:srgbClr val="FF0000"/>
                  </a:solidFill>
                </a:rPr>
                <a:t>làm</a:t>
              </a:r>
              <a:r>
                <a:rPr lang="en-US" altLang="en-US" sz="4000" b="1" i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i="1" dirty="0" err="1" smtClean="0">
                  <a:solidFill>
                    <a:srgbClr val="FF0000"/>
                  </a:solidFill>
                </a:rPr>
                <a:t>đơn</a:t>
              </a:r>
              <a:r>
                <a:rPr lang="en-US" altLang="en-US" sz="4000" b="1" i="1" dirty="0" smtClean="0">
                  <a:solidFill>
                    <a:srgbClr val="FF0000"/>
                  </a:solidFill>
                </a:rPr>
                <a:t> </a:t>
              </a:r>
              <a:r>
                <a:rPr lang="en-US" altLang="en-US" sz="4000" b="1" i="1" dirty="0" err="1" smtClean="0">
                  <a:solidFill>
                    <a:srgbClr val="FF0000"/>
                  </a:solidFill>
                </a:rPr>
                <a:t>vị</a:t>
              </a:r>
              <a:r>
                <a:rPr lang="en-US" altLang="en-US" sz="4000" b="1" i="1" dirty="0" smtClean="0">
                  <a:solidFill>
                    <a:srgbClr val="FF0000"/>
                  </a:solidFill>
                </a:rPr>
                <a:t>.</a:t>
              </a:r>
              <a:endParaRPr lang="vi-VN" altLang="en-US" sz="4000" b="1" i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8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14325600" y="3777343"/>
            <a:ext cx="3338121" cy="7746694"/>
          </a:xfrm>
          <a:prstGeom prst="rect">
            <a:avLst/>
          </a:prstGeom>
        </p:spPr>
      </p:pic>
      <p:sp>
        <p:nvSpPr>
          <p:cNvPr id="11" name="TextBox 2"/>
          <p:cNvSpPr txBox="1"/>
          <p:nvPr/>
        </p:nvSpPr>
        <p:spPr>
          <a:xfrm>
            <a:off x="2797019" y="250967"/>
            <a:ext cx="13988143" cy="83843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5000" b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Cách xác định hóa trị của một nguyên tố</a:t>
            </a:r>
            <a:endParaRPr lang="en-US" sz="5000" b="1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52309"/>
            <a:ext cx="2797019" cy="292351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91953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A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3"/>
          <p:cNvGrpSpPr/>
          <p:nvPr/>
        </p:nvGrpSpPr>
        <p:grpSpPr>
          <a:xfrm>
            <a:off x="1028700" y="1028700"/>
            <a:ext cx="367402" cy="346352"/>
            <a:chOff x="0" y="0"/>
            <a:chExt cx="489869" cy="461803"/>
          </a:xfrm>
        </p:grpSpPr>
        <p:sp>
          <p:nvSpPr>
            <p:cNvPr id="14" name="AutoShape 14"/>
            <p:cNvSpPr/>
            <p:nvPr/>
          </p:nvSpPr>
          <p:spPr>
            <a:xfrm>
              <a:off x="0" y="0"/>
              <a:ext cx="489869" cy="0"/>
            </a:xfrm>
            <a:prstGeom prst="line">
              <a:avLst/>
            </a:prstGeom>
            <a:ln w="50872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5" name="AutoShape 15"/>
            <p:cNvSpPr/>
            <p:nvPr/>
          </p:nvSpPr>
          <p:spPr>
            <a:xfrm>
              <a:off x="0" y="205275"/>
              <a:ext cx="489869" cy="0"/>
            </a:xfrm>
            <a:prstGeom prst="line">
              <a:avLst/>
            </a:prstGeom>
            <a:ln w="50872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  <p:sp>
          <p:nvSpPr>
            <p:cNvPr id="16" name="AutoShape 16"/>
            <p:cNvSpPr/>
            <p:nvPr/>
          </p:nvSpPr>
          <p:spPr>
            <a:xfrm>
              <a:off x="0" y="410931"/>
              <a:ext cx="489869" cy="0"/>
            </a:xfrm>
            <a:prstGeom prst="line">
              <a:avLst/>
            </a:prstGeom>
            <a:ln w="50872" cap="rnd">
              <a:solidFill>
                <a:srgbClr val="000000"/>
              </a:solidFill>
              <a:prstDash val="solid"/>
              <a:headEnd type="none" w="sm" len="sm"/>
              <a:tailEnd type="none" w="sm" len="sm"/>
            </a:ln>
          </p:spPr>
        </p:sp>
      </p:grpSp>
      <p:sp>
        <p:nvSpPr>
          <p:cNvPr id="18" name="Text Box 38"/>
          <p:cNvSpPr txBox="1">
            <a:spLocks noChangeArrowheads="1"/>
          </p:cNvSpPr>
          <p:nvPr/>
        </p:nvSpPr>
        <p:spPr bwMode="auto">
          <a:xfrm>
            <a:off x="3390900" y="490512"/>
            <a:ext cx="12192000" cy="169277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13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altLang="en-US" sz="4000" b="1">
                <a:solidFill>
                  <a:srgbClr val="002060"/>
                </a:solidFill>
              </a:rPr>
              <a:t>Hãy cho biết hóa trị của các nguên tố Cl, O, N dựa vào số hóa trị của H là I, theo bảng sau??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068990505"/>
              </p:ext>
            </p:extLst>
          </p:nvPr>
        </p:nvGraphicFramePr>
        <p:xfrm>
          <a:off x="1028701" y="3012662"/>
          <a:ext cx="16442045" cy="71170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476499">
                  <a:extLst>
                    <a:ext uri="{9D8B030D-6E8A-4147-A177-3AD203B41FA5}">
                      <a16:colId xmlns="" xmlns:a16="http://schemas.microsoft.com/office/drawing/2014/main" val="495257485"/>
                    </a:ext>
                  </a:extLst>
                </a:gridCol>
                <a:gridCol w="2438400">
                  <a:extLst>
                    <a:ext uri="{9D8B030D-6E8A-4147-A177-3AD203B41FA5}">
                      <a16:colId xmlns="" xmlns:a16="http://schemas.microsoft.com/office/drawing/2014/main" val="2307411998"/>
                    </a:ext>
                  </a:extLst>
                </a:gridCol>
                <a:gridCol w="3124200">
                  <a:extLst>
                    <a:ext uri="{9D8B030D-6E8A-4147-A177-3AD203B41FA5}">
                      <a16:colId xmlns="" xmlns:a16="http://schemas.microsoft.com/office/drawing/2014/main" val="1653289869"/>
                    </a:ext>
                  </a:extLst>
                </a:gridCol>
                <a:gridCol w="3429000">
                  <a:extLst>
                    <a:ext uri="{9D8B030D-6E8A-4147-A177-3AD203B41FA5}">
                      <a16:colId xmlns="" xmlns:a16="http://schemas.microsoft.com/office/drawing/2014/main" val="1584128749"/>
                    </a:ext>
                  </a:extLst>
                </a:gridCol>
                <a:gridCol w="4973946">
                  <a:extLst>
                    <a:ext uri="{9D8B030D-6E8A-4147-A177-3AD203B41FA5}">
                      <a16:colId xmlns="" xmlns:a16="http://schemas.microsoft.com/office/drawing/2014/main" val="3586620954"/>
                    </a:ext>
                  </a:extLst>
                </a:gridCol>
              </a:tblGrid>
              <a:tr h="169043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Tên gọi </a:t>
                      </a:r>
                      <a:endParaRPr kumimoji="0" lang="vi-VN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EF217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CTHH</a:t>
                      </a:r>
                      <a:endParaRPr kumimoji="0" lang="vi-VN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EF217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Cấu tạo</a:t>
                      </a:r>
                      <a:endParaRPr kumimoji="0" lang="vi-VN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EF217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Hóa trị</a:t>
                      </a:r>
                      <a:endParaRPr kumimoji="0" lang="vi-VN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EF217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Giải thích</a:t>
                      </a:r>
                      <a:endParaRPr kumimoji="0" lang="vi-VN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EF217E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extLst>
                  <a:ext uri="{0D108BD9-81ED-4DB2-BD59-A6C34878D82A}">
                    <a16:rowId xmlns="" xmlns:a16="http://schemas.microsoft.com/office/drawing/2014/main" val="789958296"/>
                  </a:ext>
                </a:extLst>
              </a:tr>
              <a:tr h="158616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Axit clohidric</a:t>
                      </a:r>
                      <a:endParaRPr kumimoji="0" lang="vi-VN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HCl</a:t>
                      </a:r>
                      <a:endParaRPr kumimoji="0" lang="vi-VN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vi-VN" altLang="en-US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 - Cl</a:t>
                      </a:r>
                    </a:p>
                    <a:p>
                      <a:pPr algn="ctr"/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122462125"/>
                  </a:ext>
                </a:extLst>
              </a:tr>
              <a:tr h="12763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Nước</a:t>
                      </a:r>
                      <a:endParaRPr kumimoji="0" lang="vi-VN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H</a:t>
                      </a:r>
                      <a:r>
                        <a:rPr kumimoji="0" lang="vi-VN" altLang="en-US" sz="4000" u="none" strike="noStrike" cap="none" normalizeH="0" baseline="-2500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vi-VN" altLang="en-US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O</a:t>
                      </a:r>
                      <a:endParaRPr kumimoji="0" lang="vi-VN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en-GB" sz="4000" smtClean="0"/>
                    </a:p>
                    <a:p>
                      <a:pPr algn="ctr"/>
                      <a:endParaRPr lang="en-GB" sz="4000" smtClean="0"/>
                    </a:p>
                    <a:p>
                      <a:pPr algn="ctr"/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424212439"/>
                  </a:ext>
                </a:extLst>
              </a:tr>
              <a:tr h="127636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Amoniac</a:t>
                      </a:r>
                      <a:endParaRPr kumimoji="0" lang="vi-VN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vi-VN" altLang="en-US" sz="400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NH</a:t>
                      </a:r>
                      <a:r>
                        <a:rPr kumimoji="0" lang="vi-VN" altLang="en-US" sz="4000" u="none" strike="noStrike" cap="none" normalizeH="0" baseline="-2500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vi-VN" altLang="en-US" sz="40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endParaRPr lang="en-GB" sz="4000" smtClean="0"/>
                    </a:p>
                    <a:p>
                      <a:pPr algn="ctr"/>
                      <a:endParaRPr lang="en-GB" sz="4000" smtClean="0"/>
                    </a:p>
                    <a:p>
                      <a:pPr algn="ctr"/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40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909899205"/>
                  </a:ext>
                </a:extLst>
              </a:tr>
            </a:tbl>
          </a:graphicData>
        </a:graphic>
      </p:graphicFrame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63344"/>
            <a:ext cx="2231467" cy="2256540"/>
          </a:xfrm>
          <a:prstGeom prst="rect">
            <a:avLst/>
          </a:prstGeom>
        </p:spPr>
      </p:pic>
      <p:grpSp>
        <p:nvGrpSpPr>
          <p:cNvPr id="21" name="Group 20"/>
          <p:cNvGrpSpPr/>
          <p:nvPr/>
        </p:nvGrpSpPr>
        <p:grpSpPr>
          <a:xfrm>
            <a:off x="6503678" y="6409516"/>
            <a:ext cx="1850542" cy="1739144"/>
            <a:chOff x="3563144" y="2505214"/>
            <a:chExt cx="1535151" cy="1739144"/>
          </a:xfrm>
        </p:grpSpPr>
        <p:sp>
          <p:nvSpPr>
            <p:cNvPr id="22" name="Text Box 45"/>
            <p:cNvSpPr txBox="1">
              <a:spLocks noChangeArrowheads="1"/>
            </p:cNvSpPr>
            <p:nvPr/>
          </p:nvSpPr>
          <p:spPr bwMode="auto">
            <a:xfrm>
              <a:off x="4103688" y="2505214"/>
              <a:ext cx="431800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en-US" sz="4000">
                  <a:latin typeface="Arial" panose="020B0604020202020204" pitchFamily="34" charset="0"/>
                  <a:cs typeface="Arial" panose="020B0604020202020204" pitchFamily="34" charset="0"/>
                </a:rPr>
                <a:t>O</a:t>
              </a:r>
            </a:p>
          </p:txBody>
        </p:sp>
        <p:sp>
          <p:nvSpPr>
            <p:cNvPr id="23" name="Line 46"/>
            <p:cNvSpPr>
              <a:spLocks noChangeShapeType="1"/>
            </p:cNvSpPr>
            <p:nvPr/>
          </p:nvSpPr>
          <p:spPr bwMode="auto">
            <a:xfrm flipH="1">
              <a:off x="3907806" y="3140075"/>
              <a:ext cx="215900" cy="288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Line 47"/>
            <p:cNvSpPr>
              <a:spLocks noChangeShapeType="1"/>
            </p:cNvSpPr>
            <p:nvPr/>
          </p:nvSpPr>
          <p:spPr bwMode="auto">
            <a:xfrm>
              <a:off x="4666495" y="3201871"/>
              <a:ext cx="215900" cy="288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 Box 48"/>
            <p:cNvSpPr txBox="1">
              <a:spLocks noChangeArrowheads="1"/>
            </p:cNvSpPr>
            <p:nvPr/>
          </p:nvSpPr>
          <p:spPr bwMode="auto">
            <a:xfrm>
              <a:off x="3563144" y="3502025"/>
              <a:ext cx="431800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en-US" sz="40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26" name="Text Box 49"/>
            <p:cNvSpPr txBox="1">
              <a:spLocks noChangeArrowheads="1"/>
            </p:cNvSpPr>
            <p:nvPr/>
          </p:nvSpPr>
          <p:spPr bwMode="auto">
            <a:xfrm>
              <a:off x="4666495" y="3536472"/>
              <a:ext cx="431800" cy="70788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en-US" sz="40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6195388" y="8357449"/>
            <a:ext cx="2552217" cy="1699702"/>
            <a:chOff x="3779835" y="4176621"/>
            <a:chExt cx="1223965" cy="1311461"/>
          </a:xfrm>
        </p:grpSpPr>
        <p:sp>
          <p:nvSpPr>
            <p:cNvPr id="34" name="Text Box 50"/>
            <p:cNvSpPr txBox="1">
              <a:spLocks noChangeArrowheads="1"/>
            </p:cNvSpPr>
            <p:nvPr/>
          </p:nvSpPr>
          <p:spPr bwMode="auto">
            <a:xfrm>
              <a:off x="4274894" y="4176621"/>
              <a:ext cx="431800" cy="546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en-US" sz="4000">
                  <a:latin typeface="Arial" panose="020B0604020202020204" pitchFamily="34" charset="0"/>
                  <a:cs typeface="Arial" panose="020B0604020202020204" pitchFamily="34" charset="0"/>
                </a:rPr>
                <a:t>N</a:t>
              </a:r>
            </a:p>
          </p:txBody>
        </p:sp>
        <p:sp>
          <p:nvSpPr>
            <p:cNvPr id="35" name="Line 51"/>
            <p:cNvSpPr>
              <a:spLocks noChangeShapeType="1"/>
            </p:cNvSpPr>
            <p:nvPr/>
          </p:nvSpPr>
          <p:spPr bwMode="auto">
            <a:xfrm>
              <a:off x="4513781" y="4666447"/>
              <a:ext cx="287337" cy="21590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Line 52"/>
            <p:cNvSpPr>
              <a:spLocks noChangeShapeType="1"/>
            </p:cNvSpPr>
            <p:nvPr/>
          </p:nvSpPr>
          <p:spPr bwMode="auto">
            <a:xfrm flipH="1">
              <a:off x="4383147" y="4733606"/>
              <a:ext cx="0" cy="28733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Line 53"/>
            <p:cNvSpPr>
              <a:spLocks noChangeShapeType="1"/>
            </p:cNvSpPr>
            <p:nvPr/>
          </p:nvSpPr>
          <p:spPr bwMode="auto">
            <a:xfrm flipH="1">
              <a:off x="3995735" y="4652961"/>
              <a:ext cx="288925" cy="288925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sz="40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8" name="Text Box 54"/>
            <p:cNvSpPr txBox="1">
              <a:spLocks noChangeArrowheads="1"/>
            </p:cNvSpPr>
            <p:nvPr/>
          </p:nvSpPr>
          <p:spPr bwMode="auto">
            <a:xfrm>
              <a:off x="3779835" y="4868864"/>
              <a:ext cx="287337" cy="546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en-US" sz="40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39" name="Text Box 55"/>
            <p:cNvSpPr txBox="1">
              <a:spLocks noChangeArrowheads="1"/>
            </p:cNvSpPr>
            <p:nvPr/>
          </p:nvSpPr>
          <p:spPr bwMode="auto">
            <a:xfrm>
              <a:off x="4284659" y="4941890"/>
              <a:ext cx="287337" cy="546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en-US" sz="40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  <p:sp>
          <p:nvSpPr>
            <p:cNvPr id="40" name="Text Box 56"/>
            <p:cNvSpPr txBox="1">
              <a:spLocks noChangeArrowheads="1"/>
            </p:cNvSpPr>
            <p:nvPr/>
          </p:nvSpPr>
          <p:spPr bwMode="auto">
            <a:xfrm>
              <a:off x="4716463" y="4893620"/>
              <a:ext cx="287337" cy="546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vi-VN" altLang="en-US" sz="4000">
                  <a:latin typeface="Arial" panose="020B0604020202020204" pitchFamily="34" charset="0"/>
                  <a:cs typeface="Arial" panose="020B0604020202020204" pitchFamily="34" charset="0"/>
                </a:rPr>
                <a:t>H</a:t>
              </a:r>
            </a:p>
          </p:txBody>
        </p:sp>
      </p:grpSp>
      <p:sp>
        <p:nvSpPr>
          <p:cNvPr id="49" name="Rectangle 71"/>
          <p:cNvSpPr>
            <a:spLocks noChangeArrowheads="1"/>
          </p:cNvSpPr>
          <p:nvPr/>
        </p:nvSpPr>
        <p:spPr bwMode="auto">
          <a:xfrm>
            <a:off x="9443488" y="5093170"/>
            <a:ext cx="271736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vi-VN" altLang="en-US" sz="4000">
                <a:solidFill>
                  <a:srgbClr val="FF0000"/>
                </a:solidFill>
                <a:latin typeface="Arial" panose="020B0604020202020204" pitchFamily="34" charset="0"/>
              </a:rPr>
              <a:t>Cl hóa trị I</a:t>
            </a:r>
          </a:p>
        </p:txBody>
      </p:sp>
      <p:sp>
        <p:nvSpPr>
          <p:cNvPr id="50" name="Rectangle 72"/>
          <p:cNvSpPr>
            <a:spLocks noChangeArrowheads="1"/>
          </p:cNvSpPr>
          <p:nvPr/>
        </p:nvSpPr>
        <p:spPr bwMode="auto">
          <a:xfrm>
            <a:off x="9371424" y="6941520"/>
            <a:ext cx="286149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altLang="en-US" sz="4000">
                <a:solidFill>
                  <a:srgbClr val="FF0000"/>
                </a:solidFill>
                <a:latin typeface="Arial" panose="020B0604020202020204" pitchFamily="34" charset="0"/>
              </a:rPr>
              <a:t>O hóa trị II</a:t>
            </a:r>
          </a:p>
        </p:txBody>
      </p:sp>
      <p:sp>
        <p:nvSpPr>
          <p:cNvPr id="51" name="Rectangle 73"/>
          <p:cNvSpPr>
            <a:spLocks noChangeArrowheads="1"/>
          </p:cNvSpPr>
          <p:nvPr/>
        </p:nvSpPr>
        <p:spPr bwMode="auto">
          <a:xfrm>
            <a:off x="9043273" y="8789870"/>
            <a:ext cx="3595018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vi-VN" altLang="en-US" sz="4000">
                <a:solidFill>
                  <a:srgbClr val="FF0000"/>
                </a:solidFill>
                <a:latin typeface="Arial" panose="020B0604020202020204" pitchFamily="34" charset="0"/>
              </a:rPr>
              <a:t>N hóa trị III</a:t>
            </a:r>
          </a:p>
        </p:txBody>
      </p:sp>
      <p:sp>
        <p:nvSpPr>
          <p:cNvPr id="52" name="Rectangle 74"/>
          <p:cNvSpPr>
            <a:spLocks noChangeArrowheads="1"/>
          </p:cNvSpPr>
          <p:nvPr/>
        </p:nvSpPr>
        <p:spPr bwMode="auto">
          <a:xfrm>
            <a:off x="13027583" y="4941781"/>
            <a:ext cx="365982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altLang="en-US" sz="4000">
                <a:solidFill>
                  <a:srgbClr val="FF0000"/>
                </a:solidFill>
                <a:latin typeface="Arial" panose="020B0604020202020204" pitchFamily="34" charset="0"/>
              </a:rPr>
              <a:t>Xung quanh Cl có 1 liên kết</a:t>
            </a:r>
          </a:p>
        </p:txBody>
      </p:sp>
      <p:sp>
        <p:nvSpPr>
          <p:cNvPr id="53" name="Rectangle 76"/>
          <p:cNvSpPr>
            <a:spLocks noChangeArrowheads="1"/>
          </p:cNvSpPr>
          <p:nvPr/>
        </p:nvSpPr>
        <p:spPr bwMode="auto">
          <a:xfrm>
            <a:off x="13198364" y="6633744"/>
            <a:ext cx="3552426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altLang="en-US" sz="4000">
                <a:solidFill>
                  <a:srgbClr val="FF0000"/>
                </a:solidFill>
                <a:latin typeface="Arial" panose="020B0604020202020204" pitchFamily="34" charset="0"/>
              </a:rPr>
              <a:t>Xung quanh O có 2 liên kết</a:t>
            </a:r>
          </a:p>
        </p:txBody>
      </p:sp>
      <p:sp>
        <p:nvSpPr>
          <p:cNvPr id="54" name="Rectangle 78"/>
          <p:cNvSpPr>
            <a:spLocks noChangeArrowheads="1"/>
          </p:cNvSpPr>
          <p:nvPr/>
        </p:nvSpPr>
        <p:spPr bwMode="auto">
          <a:xfrm>
            <a:off x="12864935" y="8536586"/>
            <a:ext cx="4064879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vi-VN" altLang="en-US" sz="4000">
                <a:solidFill>
                  <a:srgbClr val="FF0000"/>
                </a:solidFill>
                <a:latin typeface="Arial" panose="020B0604020202020204" pitchFamily="34" charset="0"/>
              </a:rPr>
              <a:t>Xung quanh N có 3 liên kết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372</TotalTime>
  <Words>1378</Words>
  <Application>Microsoft Office PowerPoint</Application>
  <PresentationFormat>Custom</PresentationFormat>
  <Paragraphs>246</Paragraphs>
  <Slides>26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4" baseType="lpstr">
      <vt:lpstr>Arial</vt:lpstr>
      <vt:lpstr>Calibri</vt:lpstr>
      <vt:lpstr>Times New Roman</vt:lpstr>
      <vt:lpstr>A3.AmpleSoftMedium-San</vt:lpstr>
      <vt:lpstr>Wingdings</vt:lpstr>
      <vt:lpstr>Office Theme</vt:lpstr>
      <vt:lpstr>Chem3D</vt:lpstr>
      <vt:lpstr>Equation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Cảm ơn đã tham gia buổi học hôm nay.</dc:title>
  <cp:lastModifiedBy>pc</cp:lastModifiedBy>
  <cp:revision>35</cp:revision>
  <dcterms:created xsi:type="dcterms:W3CDTF">2006-08-16T00:00:00Z</dcterms:created>
  <dcterms:modified xsi:type="dcterms:W3CDTF">2021-10-18T15:11:31Z</dcterms:modified>
  <dc:identifier>DAEnEcbUu2U</dc:identifier>
</cp:coreProperties>
</file>