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310" r:id="rId5"/>
    <p:sldId id="308" r:id="rId6"/>
    <p:sldId id="262" r:id="rId7"/>
    <p:sldId id="309" r:id="rId8"/>
    <p:sldId id="264" r:id="rId9"/>
    <p:sldId id="263" r:id="rId10"/>
    <p:sldId id="283" r:id="rId11"/>
    <p:sldId id="287" r:id="rId12"/>
    <p:sldId id="286" r:id="rId13"/>
    <p:sldId id="266" r:id="rId14"/>
    <p:sldId id="267" r:id="rId15"/>
    <p:sldId id="285" r:id="rId16"/>
    <p:sldId id="268" r:id="rId17"/>
    <p:sldId id="306" r:id="rId18"/>
    <p:sldId id="284" r:id="rId19"/>
    <p:sldId id="288" r:id="rId20"/>
    <p:sldId id="289" r:id="rId21"/>
    <p:sldId id="290" r:id="rId22"/>
    <p:sldId id="292" r:id="rId23"/>
    <p:sldId id="314" r:id="rId24"/>
    <p:sldId id="293" r:id="rId25"/>
    <p:sldId id="295" r:id="rId26"/>
    <p:sldId id="294" r:id="rId27"/>
    <p:sldId id="291" r:id="rId28"/>
    <p:sldId id="297" r:id="rId29"/>
    <p:sldId id="305" r:id="rId30"/>
    <p:sldId id="300" r:id="rId31"/>
    <p:sldId id="302" r:id="rId32"/>
    <p:sldId id="301" r:id="rId33"/>
    <p:sldId id="307" r:id="rId34"/>
    <p:sldId id="303" r:id="rId35"/>
    <p:sldId id="304" r:id="rId36"/>
    <p:sldId id="311" r:id="rId37"/>
    <p:sldId id="312" r:id="rId38"/>
    <p:sldId id="31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1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F9F53-20D5-4040-9EF5-D6B2E987160B}" type="doc">
      <dgm:prSet loTypeId="urn:microsoft.com/office/officeart/2005/8/layout/chevron1" loCatId="process" qsTypeId="urn:microsoft.com/office/officeart/2005/8/quickstyle/simple3" qsCatId="simple" csTypeId="urn:microsoft.com/office/officeart/2005/8/colors/accent1_2" csCatId="accent1" phldr="1"/>
      <dgm:spPr/>
    </dgm:pt>
    <dgm:pt modelId="{2CC4CAAB-EA22-4C65-8383-396C5E889E95}">
      <dgm:prSet phldrT="[Text]" custT="1"/>
      <dgm:spPr/>
      <dgm:t>
        <a:bodyPr/>
        <a:lstStyle/>
        <a:p>
          <a:r>
            <a:rPr lang="en-US" sz="2400" b="1" dirty="0" err="1">
              <a:solidFill>
                <a:srgbClr val="FF0000"/>
              </a:solidFill>
            </a:rPr>
            <a:t>Giới</a:t>
          </a:r>
          <a:endParaRPr lang="en-US" sz="2400" b="1" dirty="0">
            <a:solidFill>
              <a:srgbClr val="FF0000"/>
            </a:solidFill>
          </a:endParaRPr>
        </a:p>
      </dgm:t>
    </dgm:pt>
    <dgm:pt modelId="{2C092B23-88DC-4764-992A-C847F79C5B62}" type="parTrans" cxnId="{C0D476A6-04DA-4BE1-B642-C01170EF0989}">
      <dgm:prSet/>
      <dgm:spPr/>
      <dgm:t>
        <a:bodyPr/>
        <a:lstStyle/>
        <a:p>
          <a:endParaRPr lang="en-US" sz="2400" b="1">
            <a:solidFill>
              <a:srgbClr val="002060"/>
            </a:solidFill>
          </a:endParaRPr>
        </a:p>
      </dgm:t>
    </dgm:pt>
    <dgm:pt modelId="{9B990AB3-7AB7-4702-B180-C471BA51328C}" type="sibTrans" cxnId="{C0D476A6-04DA-4BE1-B642-C01170EF0989}">
      <dgm:prSet/>
      <dgm:spPr/>
      <dgm:t>
        <a:bodyPr/>
        <a:lstStyle/>
        <a:p>
          <a:endParaRPr lang="en-US" sz="2400" b="1">
            <a:solidFill>
              <a:srgbClr val="002060"/>
            </a:solidFill>
          </a:endParaRPr>
        </a:p>
      </dgm:t>
    </dgm:pt>
    <dgm:pt modelId="{1A51DA2E-72BB-48B2-BE9D-9F76E8B6B161}">
      <dgm:prSet phldrT="[Text]" custT="1"/>
      <dgm:spPr/>
      <dgm:t>
        <a:bodyPr/>
        <a:lstStyle/>
        <a:p>
          <a:r>
            <a:rPr lang="en-US" sz="2400" b="1" dirty="0" err="1">
              <a:solidFill>
                <a:srgbClr val="FF0000"/>
              </a:solidFill>
            </a:rPr>
            <a:t>Ngành</a:t>
          </a:r>
          <a:endParaRPr lang="en-US" sz="2400" b="1" dirty="0">
            <a:solidFill>
              <a:srgbClr val="FF0000"/>
            </a:solidFill>
          </a:endParaRPr>
        </a:p>
      </dgm:t>
    </dgm:pt>
    <dgm:pt modelId="{EEC58941-4DDE-4830-9ED7-548A2CFB5BDA}" type="parTrans" cxnId="{5AAFCED2-75FD-478F-A12B-82147D96DB19}">
      <dgm:prSet/>
      <dgm:spPr/>
      <dgm:t>
        <a:bodyPr/>
        <a:lstStyle/>
        <a:p>
          <a:endParaRPr lang="en-US" sz="2400" b="1">
            <a:solidFill>
              <a:srgbClr val="002060"/>
            </a:solidFill>
          </a:endParaRPr>
        </a:p>
      </dgm:t>
    </dgm:pt>
    <dgm:pt modelId="{65628D3B-0344-489A-BABA-96B11678BCFA}" type="sibTrans" cxnId="{5AAFCED2-75FD-478F-A12B-82147D96DB19}">
      <dgm:prSet/>
      <dgm:spPr/>
      <dgm:t>
        <a:bodyPr/>
        <a:lstStyle/>
        <a:p>
          <a:endParaRPr lang="en-US" sz="2400" b="1">
            <a:solidFill>
              <a:srgbClr val="002060"/>
            </a:solidFill>
          </a:endParaRPr>
        </a:p>
      </dgm:t>
    </dgm:pt>
    <dgm:pt modelId="{DD6C1529-9076-4FDA-9BB1-3B4F9E20C620}">
      <dgm:prSet phldrT="[Text]" custT="1"/>
      <dgm:spPr/>
      <dgm:t>
        <a:bodyPr/>
        <a:lstStyle/>
        <a:p>
          <a:r>
            <a:rPr lang="en-US" sz="2400" b="1" dirty="0" err="1">
              <a:solidFill>
                <a:srgbClr val="FF0000"/>
              </a:solidFill>
            </a:rPr>
            <a:t>Lớp</a:t>
          </a:r>
          <a:endParaRPr lang="en-US" sz="2400" b="1" dirty="0">
            <a:solidFill>
              <a:srgbClr val="FF0000"/>
            </a:solidFill>
          </a:endParaRPr>
        </a:p>
      </dgm:t>
    </dgm:pt>
    <dgm:pt modelId="{3B794274-CB4B-479D-9798-DB990C2FF9EE}" type="parTrans" cxnId="{8619988F-5516-4258-AE97-EEC1F4BB080B}">
      <dgm:prSet/>
      <dgm:spPr/>
      <dgm:t>
        <a:bodyPr/>
        <a:lstStyle/>
        <a:p>
          <a:endParaRPr lang="en-US" sz="2400" b="1">
            <a:solidFill>
              <a:srgbClr val="002060"/>
            </a:solidFill>
          </a:endParaRPr>
        </a:p>
      </dgm:t>
    </dgm:pt>
    <dgm:pt modelId="{9828444E-741B-4EB3-8E56-E7283B185B3B}" type="sibTrans" cxnId="{8619988F-5516-4258-AE97-EEC1F4BB080B}">
      <dgm:prSet/>
      <dgm:spPr/>
      <dgm:t>
        <a:bodyPr/>
        <a:lstStyle/>
        <a:p>
          <a:endParaRPr lang="en-US" sz="2400" b="1">
            <a:solidFill>
              <a:srgbClr val="002060"/>
            </a:solidFill>
          </a:endParaRPr>
        </a:p>
      </dgm:t>
    </dgm:pt>
    <dgm:pt modelId="{F9FB8E2B-EC03-45E0-A7FC-E0B61A1E7552}">
      <dgm:prSet phldrT="[Text]" custT="1"/>
      <dgm:spPr/>
      <dgm:t>
        <a:bodyPr/>
        <a:lstStyle/>
        <a:p>
          <a:r>
            <a:rPr lang="en-US" sz="2400" b="1" dirty="0" err="1">
              <a:solidFill>
                <a:srgbClr val="FF0000"/>
              </a:solidFill>
            </a:rPr>
            <a:t>Bộ</a:t>
          </a:r>
          <a:endParaRPr lang="en-US" sz="2400" b="1" dirty="0">
            <a:solidFill>
              <a:srgbClr val="FF0000"/>
            </a:solidFill>
          </a:endParaRPr>
        </a:p>
      </dgm:t>
    </dgm:pt>
    <dgm:pt modelId="{13A3B7FD-DEF9-43C9-956A-C50CA96F1DC1}" type="parTrans" cxnId="{AE68186D-87CB-461B-AF00-9646A82C4E8E}">
      <dgm:prSet/>
      <dgm:spPr/>
      <dgm:t>
        <a:bodyPr/>
        <a:lstStyle/>
        <a:p>
          <a:endParaRPr lang="en-US" sz="2400" b="1">
            <a:solidFill>
              <a:srgbClr val="002060"/>
            </a:solidFill>
          </a:endParaRPr>
        </a:p>
      </dgm:t>
    </dgm:pt>
    <dgm:pt modelId="{0C03AB28-3236-46D2-9557-1A1DD7FDE65D}" type="sibTrans" cxnId="{AE68186D-87CB-461B-AF00-9646A82C4E8E}">
      <dgm:prSet/>
      <dgm:spPr/>
      <dgm:t>
        <a:bodyPr/>
        <a:lstStyle/>
        <a:p>
          <a:endParaRPr lang="en-US" sz="2400" b="1">
            <a:solidFill>
              <a:srgbClr val="002060"/>
            </a:solidFill>
          </a:endParaRPr>
        </a:p>
      </dgm:t>
    </dgm:pt>
    <dgm:pt modelId="{2EFACF6E-6183-4942-94C4-CBB51501FFF4}">
      <dgm:prSet phldrT="[Text]" custT="1"/>
      <dgm:spPr/>
      <dgm:t>
        <a:bodyPr/>
        <a:lstStyle/>
        <a:p>
          <a:r>
            <a:rPr lang="en-US" sz="2400" b="1" dirty="0" err="1">
              <a:solidFill>
                <a:srgbClr val="FF0000"/>
              </a:solidFill>
            </a:rPr>
            <a:t>Họ</a:t>
          </a:r>
          <a:endParaRPr lang="en-US" sz="2400" b="1" dirty="0">
            <a:solidFill>
              <a:srgbClr val="FF0000"/>
            </a:solidFill>
          </a:endParaRPr>
        </a:p>
      </dgm:t>
    </dgm:pt>
    <dgm:pt modelId="{2EE56A07-7642-4039-BC3E-0F435F29C6A6}" type="parTrans" cxnId="{266370D7-C71D-4488-A29E-3D74F699BC8C}">
      <dgm:prSet/>
      <dgm:spPr/>
      <dgm:t>
        <a:bodyPr/>
        <a:lstStyle/>
        <a:p>
          <a:endParaRPr lang="en-US" sz="2400" b="1">
            <a:solidFill>
              <a:srgbClr val="002060"/>
            </a:solidFill>
          </a:endParaRPr>
        </a:p>
      </dgm:t>
    </dgm:pt>
    <dgm:pt modelId="{0095B2CC-9222-4A6D-B75B-AF2E08A49FCA}" type="sibTrans" cxnId="{266370D7-C71D-4488-A29E-3D74F699BC8C}">
      <dgm:prSet/>
      <dgm:spPr/>
      <dgm:t>
        <a:bodyPr/>
        <a:lstStyle/>
        <a:p>
          <a:endParaRPr lang="en-US" sz="2400" b="1">
            <a:solidFill>
              <a:srgbClr val="002060"/>
            </a:solidFill>
          </a:endParaRPr>
        </a:p>
      </dgm:t>
    </dgm:pt>
    <dgm:pt modelId="{0C983F54-55D8-452D-9C4E-0F8E381D99C9}">
      <dgm:prSet phldrT="[Text]" custT="1"/>
      <dgm:spPr/>
      <dgm:t>
        <a:bodyPr/>
        <a:lstStyle/>
        <a:p>
          <a:r>
            <a:rPr lang="en-US" sz="2400" b="1" dirty="0">
              <a:solidFill>
                <a:srgbClr val="FF0000"/>
              </a:solidFill>
            </a:rPr>
            <a:t>Chi</a:t>
          </a:r>
        </a:p>
      </dgm:t>
    </dgm:pt>
    <dgm:pt modelId="{90648391-BB56-4751-B875-0834094CA066}" type="parTrans" cxnId="{1C30DD62-F282-4527-A06D-1A8F71A175AD}">
      <dgm:prSet/>
      <dgm:spPr/>
      <dgm:t>
        <a:bodyPr/>
        <a:lstStyle/>
        <a:p>
          <a:endParaRPr lang="en-US" sz="2400" b="1">
            <a:solidFill>
              <a:srgbClr val="002060"/>
            </a:solidFill>
          </a:endParaRPr>
        </a:p>
      </dgm:t>
    </dgm:pt>
    <dgm:pt modelId="{90B16B6A-3152-4577-B7C9-618ED6A5E5B3}" type="sibTrans" cxnId="{1C30DD62-F282-4527-A06D-1A8F71A175AD}">
      <dgm:prSet/>
      <dgm:spPr/>
      <dgm:t>
        <a:bodyPr/>
        <a:lstStyle/>
        <a:p>
          <a:endParaRPr lang="en-US" sz="2400" b="1">
            <a:solidFill>
              <a:srgbClr val="002060"/>
            </a:solidFill>
          </a:endParaRPr>
        </a:p>
      </dgm:t>
    </dgm:pt>
    <dgm:pt modelId="{860B6484-975E-4980-BB24-64C78B1FBE73}">
      <dgm:prSet phldrT="[Text]" custT="1"/>
      <dgm:spPr/>
      <dgm:t>
        <a:bodyPr/>
        <a:lstStyle/>
        <a:p>
          <a:r>
            <a:rPr lang="en-US" sz="2400" b="1" dirty="0" err="1">
              <a:solidFill>
                <a:srgbClr val="FF0000"/>
              </a:solidFill>
            </a:rPr>
            <a:t>Loài</a:t>
          </a:r>
          <a:endParaRPr lang="en-US" sz="2400" b="1" dirty="0">
            <a:solidFill>
              <a:srgbClr val="FF0000"/>
            </a:solidFill>
          </a:endParaRPr>
        </a:p>
      </dgm:t>
    </dgm:pt>
    <dgm:pt modelId="{513C87A1-D687-4A79-A60A-34F71BBF285A}" type="parTrans" cxnId="{0451D544-E7FC-4816-8FBD-4B115CFD059A}">
      <dgm:prSet/>
      <dgm:spPr/>
      <dgm:t>
        <a:bodyPr/>
        <a:lstStyle/>
        <a:p>
          <a:endParaRPr lang="en-US" sz="2400" b="1">
            <a:solidFill>
              <a:srgbClr val="002060"/>
            </a:solidFill>
          </a:endParaRPr>
        </a:p>
      </dgm:t>
    </dgm:pt>
    <dgm:pt modelId="{3CB97CCF-37CE-44DF-BEBC-F78EE919CA7A}" type="sibTrans" cxnId="{0451D544-E7FC-4816-8FBD-4B115CFD059A}">
      <dgm:prSet/>
      <dgm:spPr/>
      <dgm:t>
        <a:bodyPr/>
        <a:lstStyle/>
        <a:p>
          <a:endParaRPr lang="en-US" sz="2400" b="1">
            <a:solidFill>
              <a:srgbClr val="002060"/>
            </a:solidFill>
          </a:endParaRPr>
        </a:p>
      </dgm:t>
    </dgm:pt>
    <dgm:pt modelId="{FE54634D-0A62-4865-866F-7AAF6A8B2B30}" type="pres">
      <dgm:prSet presAssocID="{F23F9F53-20D5-4040-9EF5-D6B2E987160B}" presName="Name0" presStyleCnt="0">
        <dgm:presLayoutVars>
          <dgm:dir/>
          <dgm:animLvl val="lvl"/>
          <dgm:resizeHandles val="exact"/>
        </dgm:presLayoutVars>
      </dgm:prSet>
      <dgm:spPr/>
    </dgm:pt>
    <dgm:pt modelId="{CAB981BF-DD26-48DB-937A-7A49D9C541E3}" type="pres">
      <dgm:prSet presAssocID="{2CC4CAAB-EA22-4C65-8383-396C5E889E95}" presName="parTxOnly" presStyleLbl="node1" presStyleIdx="0" presStyleCnt="7" custLinFactNeighborX="90917" custLinFactNeighborY="6194">
        <dgm:presLayoutVars>
          <dgm:chMax val="0"/>
          <dgm:chPref val="0"/>
          <dgm:bulletEnabled val="1"/>
        </dgm:presLayoutVars>
      </dgm:prSet>
      <dgm:spPr/>
      <dgm:t>
        <a:bodyPr/>
        <a:lstStyle/>
        <a:p>
          <a:endParaRPr lang="en-US"/>
        </a:p>
      </dgm:t>
    </dgm:pt>
    <dgm:pt modelId="{AEBF3D49-1EC8-47B2-A665-E6CF84B7D514}" type="pres">
      <dgm:prSet presAssocID="{9B990AB3-7AB7-4702-B180-C471BA51328C}" presName="parTxOnlySpace" presStyleCnt="0"/>
      <dgm:spPr/>
    </dgm:pt>
    <dgm:pt modelId="{9672E458-0BC1-41E6-84E6-B0D0FD784BC2}" type="pres">
      <dgm:prSet presAssocID="{1A51DA2E-72BB-48B2-BE9D-9F76E8B6B161}" presName="parTxOnly" presStyleLbl="node1" presStyleIdx="1" presStyleCnt="7" custScaleX="127539" custLinFactNeighborX="42570" custLinFactNeighborY="2253">
        <dgm:presLayoutVars>
          <dgm:chMax val="0"/>
          <dgm:chPref val="0"/>
          <dgm:bulletEnabled val="1"/>
        </dgm:presLayoutVars>
      </dgm:prSet>
      <dgm:spPr/>
      <dgm:t>
        <a:bodyPr/>
        <a:lstStyle/>
        <a:p>
          <a:endParaRPr lang="en-US"/>
        </a:p>
      </dgm:t>
    </dgm:pt>
    <dgm:pt modelId="{9349E582-B3A5-4AED-B972-430FA1D48FEE}" type="pres">
      <dgm:prSet presAssocID="{65628D3B-0344-489A-BABA-96B11678BCFA}" presName="parTxOnlySpace" presStyleCnt="0"/>
      <dgm:spPr/>
    </dgm:pt>
    <dgm:pt modelId="{6C227925-4F60-41CA-A121-1E7D5FEE57B6}" type="pres">
      <dgm:prSet presAssocID="{DD6C1529-9076-4FDA-9BB1-3B4F9E20C620}" presName="parTxOnly" presStyleLbl="node1" presStyleIdx="2" presStyleCnt="7">
        <dgm:presLayoutVars>
          <dgm:chMax val="0"/>
          <dgm:chPref val="0"/>
          <dgm:bulletEnabled val="1"/>
        </dgm:presLayoutVars>
      </dgm:prSet>
      <dgm:spPr/>
      <dgm:t>
        <a:bodyPr/>
        <a:lstStyle/>
        <a:p>
          <a:endParaRPr lang="en-US"/>
        </a:p>
      </dgm:t>
    </dgm:pt>
    <dgm:pt modelId="{DA776115-5918-413C-A6EC-D41BCA259D6E}" type="pres">
      <dgm:prSet presAssocID="{9828444E-741B-4EB3-8E56-E7283B185B3B}" presName="parTxOnlySpace" presStyleCnt="0"/>
      <dgm:spPr/>
    </dgm:pt>
    <dgm:pt modelId="{9B144671-C488-4344-B834-2A710BAE7857}" type="pres">
      <dgm:prSet presAssocID="{F9FB8E2B-EC03-45E0-A7FC-E0B61A1E7552}" presName="parTxOnly" presStyleLbl="node1" presStyleIdx="3" presStyleCnt="7">
        <dgm:presLayoutVars>
          <dgm:chMax val="0"/>
          <dgm:chPref val="0"/>
          <dgm:bulletEnabled val="1"/>
        </dgm:presLayoutVars>
      </dgm:prSet>
      <dgm:spPr/>
      <dgm:t>
        <a:bodyPr/>
        <a:lstStyle/>
        <a:p>
          <a:endParaRPr lang="en-US"/>
        </a:p>
      </dgm:t>
    </dgm:pt>
    <dgm:pt modelId="{EEFD56D1-384F-4C96-9158-C311F583EB7F}" type="pres">
      <dgm:prSet presAssocID="{0C03AB28-3236-46D2-9557-1A1DD7FDE65D}" presName="parTxOnlySpace" presStyleCnt="0"/>
      <dgm:spPr/>
    </dgm:pt>
    <dgm:pt modelId="{D0D50A6A-AA2F-4F7B-96EB-E838D5E437C0}" type="pres">
      <dgm:prSet presAssocID="{2EFACF6E-6183-4942-94C4-CBB51501FFF4}" presName="parTxOnly" presStyleLbl="node1" presStyleIdx="4" presStyleCnt="7">
        <dgm:presLayoutVars>
          <dgm:chMax val="0"/>
          <dgm:chPref val="0"/>
          <dgm:bulletEnabled val="1"/>
        </dgm:presLayoutVars>
      </dgm:prSet>
      <dgm:spPr/>
      <dgm:t>
        <a:bodyPr/>
        <a:lstStyle/>
        <a:p>
          <a:endParaRPr lang="en-US"/>
        </a:p>
      </dgm:t>
    </dgm:pt>
    <dgm:pt modelId="{B26137BB-C499-4A8B-93ED-78B19B16DB52}" type="pres">
      <dgm:prSet presAssocID="{0095B2CC-9222-4A6D-B75B-AF2E08A49FCA}" presName="parTxOnlySpace" presStyleCnt="0"/>
      <dgm:spPr/>
    </dgm:pt>
    <dgm:pt modelId="{3D874DEB-346F-46FD-A69B-112465086462}" type="pres">
      <dgm:prSet presAssocID="{0C983F54-55D8-452D-9C4E-0F8E381D99C9}" presName="parTxOnly" presStyleLbl="node1" presStyleIdx="5" presStyleCnt="7">
        <dgm:presLayoutVars>
          <dgm:chMax val="0"/>
          <dgm:chPref val="0"/>
          <dgm:bulletEnabled val="1"/>
        </dgm:presLayoutVars>
      </dgm:prSet>
      <dgm:spPr/>
      <dgm:t>
        <a:bodyPr/>
        <a:lstStyle/>
        <a:p>
          <a:endParaRPr lang="en-US"/>
        </a:p>
      </dgm:t>
    </dgm:pt>
    <dgm:pt modelId="{A3A3731C-6B80-4BB4-B294-D239066C47AD}" type="pres">
      <dgm:prSet presAssocID="{90B16B6A-3152-4577-B7C9-618ED6A5E5B3}" presName="parTxOnlySpace" presStyleCnt="0"/>
      <dgm:spPr/>
    </dgm:pt>
    <dgm:pt modelId="{A352C4A4-5C39-474A-8C18-DE0098CBB146}" type="pres">
      <dgm:prSet presAssocID="{860B6484-975E-4980-BB24-64C78B1FBE73}" presName="parTxOnly" presStyleLbl="node1" presStyleIdx="6" presStyleCnt="7">
        <dgm:presLayoutVars>
          <dgm:chMax val="0"/>
          <dgm:chPref val="0"/>
          <dgm:bulletEnabled val="1"/>
        </dgm:presLayoutVars>
      </dgm:prSet>
      <dgm:spPr/>
      <dgm:t>
        <a:bodyPr/>
        <a:lstStyle/>
        <a:p>
          <a:endParaRPr lang="en-US"/>
        </a:p>
      </dgm:t>
    </dgm:pt>
  </dgm:ptLst>
  <dgm:cxnLst>
    <dgm:cxn modelId="{1C30DD62-F282-4527-A06D-1A8F71A175AD}" srcId="{F23F9F53-20D5-4040-9EF5-D6B2E987160B}" destId="{0C983F54-55D8-452D-9C4E-0F8E381D99C9}" srcOrd="5" destOrd="0" parTransId="{90648391-BB56-4751-B875-0834094CA066}" sibTransId="{90B16B6A-3152-4577-B7C9-618ED6A5E5B3}"/>
    <dgm:cxn modelId="{C0D476A6-04DA-4BE1-B642-C01170EF0989}" srcId="{F23F9F53-20D5-4040-9EF5-D6B2E987160B}" destId="{2CC4CAAB-EA22-4C65-8383-396C5E889E95}" srcOrd="0" destOrd="0" parTransId="{2C092B23-88DC-4764-992A-C847F79C5B62}" sibTransId="{9B990AB3-7AB7-4702-B180-C471BA51328C}"/>
    <dgm:cxn modelId="{42A839CB-5071-4D1C-8C24-BC216D5858C9}" type="presOf" srcId="{1A51DA2E-72BB-48B2-BE9D-9F76E8B6B161}" destId="{9672E458-0BC1-41E6-84E6-B0D0FD784BC2}" srcOrd="0" destOrd="0" presId="urn:microsoft.com/office/officeart/2005/8/layout/chevron1"/>
    <dgm:cxn modelId="{24456FFC-AE9A-4FD1-B26D-15C9094A7646}" type="presOf" srcId="{F23F9F53-20D5-4040-9EF5-D6B2E987160B}" destId="{FE54634D-0A62-4865-866F-7AAF6A8B2B30}" srcOrd="0" destOrd="0" presId="urn:microsoft.com/office/officeart/2005/8/layout/chevron1"/>
    <dgm:cxn modelId="{CB503C6E-E011-42B4-BB67-9CF9DB6DDC3D}" type="presOf" srcId="{F9FB8E2B-EC03-45E0-A7FC-E0B61A1E7552}" destId="{9B144671-C488-4344-B834-2A710BAE7857}" srcOrd="0" destOrd="0" presId="urn:microsoft.com/office/officeart/2005/8/layout/chevron1"/>
    <dgm:cxn modelId="{0451D544-E7FC-4816-8FBD-4B115CFD059A}" srcId="{F23F9F53-20D5-4040-9EF5-D6B2E987160B}" destId="{860B6484-975E-4980-BB24-64C78B1FBE73}" srcOrd="6" destOrd="0" parTransId="{513C87A1-D687-4A79-A60A-34F71BBF285A}" sibTransId="{3CB97CCF-37CE-44DF-BEBC-F78EE919CA7A}"/>
    <dgm:cxn modelId="{7F70B156-E28E-49C2-89D8-C759072DD6C1}" type="presOf" srcId="{860B6484-975E-4980-BB24-64C78B1FBE73}" destId="{A352C4A4-5C39-474A-8C18-DE0098CBB146}" srcOrd="0" destOrd="0" presId="urn:microsoft.com/office/officeart/2005/8/layout/chevron1"/>
    <dgm:cxn modelId="{77E8907B-7A60-4700-8DE9-4EBAE1E639F3}" type="presOf" srcId="{2EFACF6E-6183-4942-94C4-CBB51501FFF4}" destId="{D0D50A6A-AA2F-4F7B-96EB-E838D5E437C0}" srcOrd="0" destOrd="0" presId="urn:microsoft.com/office/officeart/2005/8/layout/chevron1"/>
    <dgm:cxn modelId="{8619988F-5516-4258-AE97-EEC1F4BB080B}" srcId="{F23F9F53-20D5-4040-9EF5-D6B2E987160B}" destId="{DD6C1529-9076-4FDA-9BB1-3B4F9E20C620}" srcOrd="2" destOrd="0" parTransId="{3B794274-CB4B-479D-9798-DB990C2FF9EE}" sibTransId="{9828444E-741B-4EB3-8E56-E7283B185B3B}"/>
    <dgm:cxn modelId="{9D3B5E21-079A-47B2-8632-11CDD1E217F5}" type="presOf" srcId="{2CC4CAAB-EA22-4C65-8383-396C5E889E95}" destId="{CAB981BF-DD26-48DB-937A-7A49D9C541E3}" srcOrd="0" destOrd="0" presId="urn:microsoft.com/office/officeart/2005/8/layout/chevron1"/>
    <dgm:cxn modelId="{AE68186D-87CB-461B-AF00-9646A82C4E8E}" srcId="{F23F9F53-20D5-4040-9EF5-D6B2E987160B}" destId="{F9FB8E2B-EC03-45E0-A7FC-E0B61A1E7552}" srcOrd="3" destOrd="0" parTransId="{13A3B7FD-DEF9-43C9-956A-C50CA96F1DC1}" sibTransId="{0C03AB28-3236-46D2-9557-1A1DD7FDE65D}"/>
    <dgm:cxn modelId="{243C41FD-A666-4B97-BDCE-214B91FDC10F}" type="presOf" srcId="{DD6C1529-9076-4FDA-9BB1-3B4F9E20C620}" destId="{6C227925-4F60-41CA-A121-1E7D5FEE57B6}" srcOrd="0" destOrd="0" presId="urn:microsoft.com/office/officeart/2005/8/layout/chevron1"/>
    <dgm:cxn modelId="{5AAFCED2-75FD-478F-A12B-82147D96DB19}" srcId="{F23F9F53-20D5-4040-9EF5-D6B2E987160B}" destId="{1A51DA2E-72BB-48B2-BE9D-9F76E8B6B161}" srcOrd="1" destOrd="0" parTransId="{EEC58941-4DDE-4830-9ED7-548A2CFB5BDA}" sibTransId="{65628D3B-0344-489A-BABA-96B11678BCFA}"/>
    <dgm:cxn modelId="{266370D7-C71D-4488-A29E-3D74F699BC8C}" srcId="{F23F9F53-20D5-4040-9EF5-D6B2E987160B}" destId="{2EFACF6E-6183-4942-94C4-CBB51501FFF4}" srcOrd="4" destOrd="0" parTransId="{2EE56A07-7642-4039-BC3E-0F435F29C6A6}" sibTransId="{0095B2CC-9222-4A6D-B75B-AF2E08A49FCA}"/>
    <dgm:cxn modelId="{641D68CA-22E2-4B15-8F2A-8ADAC1C2AA3A}" type="presOf" srcId="{0C983F54-55D8-452D-9C4E-0F8E381D99C9}" destId="{3D874DEB-346F-46FD-A69B-112465086462}" srcOrd="0" destOrd="0" presId="urn:microsoft.com/office/officeart/2005/8/layout/chevron1"/>
    <dgm:cxn modelId="{32801497-0CD1-4553-929C-28108D35DFB9}" type="presParOf" srcId="{FE54634D-0A62-4865-866F-7AAF6A8B2B30}" destId="{CAB981BF-DD26-48DB-937A-7A49D9C541E3}" srcOrd="0" destOrd="0" presId="urn:microsoft.com/office/officeart/2005/8/layout/chevron1"/>
    <dgm:cxn modelId="{3E44E49A-7BC6-49C1-9E67-710CF3D98DBA}" type="presParOf" srcId="{FE54634D-0A62-4865-866F-7AAF6A8B2B30}" destId="{AEBF3D49-1EC8-47B2-A665-E6CF84B7D514}" srcOrd="1" destOrd="0" presId="urn:microsoft.com/office/officeart/2005/8/layout/chevron1"/>
    <dgm:cxn modelId="{47BA7918-6DEE-493E-87E6-600721A395C6}" type="presParOf" srcId="{FE54634D-0A62-4865-866F-7AAF6A8B2B30}" destId="{9672E458-0BC1-41E6-84E6-B0D0FD784BC2}" srcOrd="2" destOrd="0" presId="urn:microsoft.com/office/officeart/2005/8/layout/chevron1"/>
    <dgm:cxn modelId="{8646B20D-E257-4CBE-838D-CD866599C18A}" type="presParOf" srcId="{FE54634D-0A62-4865-866F-7AAF6A8B2B30}" destId="{9349E582-B3A5-4AED-B972-430FA1D48FEE}" srcOrd="3" destOrd="0" presId="urn:microsoft.com/office/officeart/2005/8/layout/chevron1"/>
    <dgm:cxn modelId="{8391A744-5AE1-4B72-910F-258404651440}" type="presParOf" srcId="{FE54634D-0A62-4865-866F-7AAF6A8B2B30}" destId="{6C227925-4F60-41CA-A121-1E7D5FEE57B6}" srcOrd="4" destOrd="0" presId="urn:microsoft.com/office/officeart/2005/8/layout/chevron1"/>
    <dgm:cxn modelId="{DE712B0A-41D4-4734-ADA0-5EFC661C715F}" type="presParOf" srcId="{FE54634D-0A62-4865-866F-7AAF6A8B2B30}" destId="{DA776115-5918-413C-A6EC-D41BCA259D6E}" srcOrd="5" destOrd="0" presId="urn:microsoft.com/office/officeart/2005/8/layout/chevron1"/>
    <dgm:cxn modelId="{9A1D81D4-7FDD-4E77-ABDF-50B3905479B8}" type="presParOf" srcId="{FE54634D-0A62-4865-866F-7AAF6A8B2B30}" destId="{9B144671-C488-4344-B834-2A710BAE7857}" srcOrd="6" destOrd="0" presId="urn:microsoft.com/office/officeart/2005/8/layout/chevron1"/>
    <dgm:cxn modelId="{5189E890-5F3C-4779-BCD0-60BB54EB1551}" type="presParOf" srcId="{FE54634D-0A62-4865-866F-7AAF6A8B2B30}" destId="{EEFD56D1-384F-4C96-9158-C311F583EB7F}" srcOrd="7" destOrd="0" presId="urn:microsoft.com/office/officeart/2005/8/layout/chevron1"/>
    <dgm:cxn modelId="{4C1EA755-5359-46AD-957D-2524F260D7CD}" type="presParOf" srcId="{FE54634D-0A62-4865-866F-7AAF6A8B2B30}" destId="{D0D50A6A-AA2F-4F7B-96EB-E838D5E437C0}" srcOrd="8" destOrd="0" presId="urn:microsoft.com/office/officeart/2005/8/layout/chevron1"/>
    <dgm:cxn modelId="{10921F5C-B2BE-4E31-B163-919577BC0182}" type="presParOf" srcId="{FE54634D-0A62-4865-866F-7AAF6A8B2B30}" destId="{B26137BB-C499-4A8B-93ED-78B19B16DB52}" srcOrd="9" destOrd="0" presId="urn:microsoft.com/office/officeart/2005/8/layout/chevron1"/>
    <dgm:cxn modelId="{6B769B02-8F42-4711-B734-59566619A502}" type="presParOf" srcId="{FE54634D-0A62-4865-866F-7AAF6A8B2B30}" destId="{3D874DEB-346F-46FD-A69B-112465086462}" srcOrd="10" destOrd="0" presId="urn:microsoft.com/office/officeart/2005/8/layout/chevron1"/>
    <dgm:cxn modelId="{0DDC73EB-0BC3-4490-844F-522DCAE25C85}" type="presParOf" srcId="{FE54634D-0A62-4865-866F-7AAF6A8B2B30}" destId="{A3A3731C-6B80-4BB4-B294-D239066C47AD}" srcOrd="11" destOrd="0" presId="urn:microsoft.com/office/officeart/2005/8/layout/chevron1"/>
    <dgm:cxn modelId="{3CC54D73-1FC0-4487-A237-CB91DE6109EA}" type="presParOf" srcId="{FE54634D-0A62-4865-866F-7AAF6A8B2B30}" destId="{A352C4A4-5C39-474A-8C18-DE0098CBB146}"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981BF-DD26-48DB-937A-7A49D9C541E3}">
      <dsp:nvSpPr>
        <dsp:cNvPr id="0" name=""/>
        <dsp:cNvSpPr/>
      </dsp:nvSpPr>
      <dsp:spPr>
        <a:xfrm>
          <a:off x="124066" y="1123456"/>
          <a:ext cx="1317499"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a:solidFill>
                <a:srgbClr val="FF0000"/>
              </a:solidFill>
            </a:rPr>
            <a:t>Giới</a:t>
          </a:r>
          <a:endParaRPr lang="en-US" sz="2400" b="1" kern="1200" dirty="0">
            <a:solidFill>
              <a:srgbClr val="FF0000"/>
            </a:solidFill>
          </a:endParaRPr>
        </a:p>
      </dsp:txBody>
      <dsp:txXfrm>
        <a:off x="387566" y="1123456"/>
        <a:ext cx="790500" cy="526999"/>
      </dsp:txXfrm>
    </dsp:sp>
    <dsp:sp modelId="{9672E458-0BC1-41E6-84E6-B0D0FD784BC2}">
      <dsp:nvSpPr>
        <dsp:cNvPr id="0" name=""/>
        <dsp:cNvSpPr/>
      </dsp:nvSpPr>
      <dsp:spPr>
        <a:xfrm>
          <a:off x="1246119" y="1102687"/>
          <a:ext cx="1680326"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a:solidFill>
                <a:srgbClr val="FF0000"/>
              </a:solidFill>
            </a:rPr>
            <a:t>Ngành</a:t>
          </a:r>
          <a:endParaRPr lang="en-US" sz="2400" b="1" kern="1200" dirty="0">
            <a:solidFill>
              <a:srgbClr val="FF0000"/>
            </a:solidFill>
          </a:endParaRPr>
        </a:p>
      </dsp:txBody>
      <dsp:txXfrm>
        <a:off x="1509619" y="1102687"/>
        <a:ext cx="1153327" cy="526999"/>
      </dsp:txXfrm>
    </dsp:sp>
    <dsp:sp modelId="{6C227925-4F60-41CA-A121-1E7D5FEE57B6}">
      <dsp:nvSpPr>
        <dsp:cNvPr id="0" name=""/>
        <dsp:cNvSpPr/>
      </dsp:nvSpPr>
      <dsp:spPr>
        <a:xfrm>
          <a:off x="2738609" y="1090814"/>
          <a:ext cx="1317499"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a:solidFill>
                <a:srgbClr val="FF0000"/>
              </a:solidFill>
            </a:rPr>
            <a:t>Lớp</a:t>
          </a:r>
          <a:endParaRPr lang="en-US" sz="2400" b="1" kern="1200" dirty="0">
            <a:solidFill>
              <a:srgbClr val="FF0000"/>
            </a:solidFill>
          </a:endParaRPr>
        </a:p>
      </dsp:txBody>
      <dsp:txXfrm>
        <a:off x="3002109" y="1090814"/>
        <a:ext cx="790500" cy="526999"/>
      </dsp:txXfrm>
    </dsp:sp>
    <dsp:sp modelId="{9B144671-C488-4344-B834-2A710BAE7857}">
      <dsp:nvSpPr>
        <dsp:cNvPr id="0" name=""/>
        <dsp:cNvSpPr/>
      </dsp:nvSpPr>
      <dsp:spPr>
        <a:xfrm>
          <a:off x="3924359" y="1090814"/>
          <a:ext cx="1317499"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a:solidFill>
                <a:srgbClr val="FF0000"/>
              </a:solidFill>
            </a:rPr>
            <a:t>Bộ</a:t>
          </a:r>
          <a:endParaRPr lang="en-US" sz="2400" b="1" kern="1200" dirty="0">
            <a:solidFill>
              <a:srgbClr val="FF0000"/>
            </a:solidFill>
          </a:endParaRPr>
        </a:p>
      </dsp:txBody>
      <dsp:txXfrm>
        <a:off x="4187859" y="1090814"/>
        <a:ext cx="790500" cy="526999"/>
      </dsp:txXfrm>
    </dsp:sp>
    <dsp:sp modelId="{D0D50A6A-AA2F-4F7B-96EB-E838D5E437C0}">
      <dsp:nvSpPr>
        <dsp:cNvPr id="0" name=""/>
        <dsp:cNvSpPr/>
      </dsp:nvSpPr>
      <dsp:spPr>
        <a:xfrm>
          <a:off x="5110109" y="1090814"/>
          <a:ext cx="1317499"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a:solidFill>
                <a:srgbClr val="FF0000"/>
              </a:solidFill>
            </a:rPr>
            <a:t>Họ</a:t>
          </a:r>
          <a:endParaRPr lang="en-US" sz="2400" b="1" kern="1200" dirty="0">
            <a:solidFill>
              <a:srgbClr val="FF0000"/>
            </a:solidFill>
          </a:endParaRPr>
        </a:p>
      </dsp:txBody>
      <dsp:txXfrm>
        <a:off x="5373609" y="1090814"/>
        <a:ext cx="790500" cy="526999"/>
      </dsp:txXfrm>
    </dsp:sp>
    <dsp:sp modelId="{3D874DEB-346F-46FD-A69B-112465086462}">
      <dsp:nvSpPr>
        <dsp:cNvPr id="0" name=""/>
        <dsp:cNvSpPr/>
      </dsp:nvSpPr>
      <dsp:spPr>
        <a:xfrm>
          <a:off x="6295859" y="1090814"/>
          <a:ext cx="1317499"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a:solidFill>
                <a:srgbClr val="FF0000"/>
              </a:solidFill>
            </a:rPr>
            <a:t>Chi</a:t>
          </a:r>
        </a:p>
      </dsp:txBody>
      <dsp:txXfrm>
        <a:off x="6559359" y="1090814"/>
        <a:ext cx="790500" cy="526999"/>
      </dsp:txXfrm>
    </dsp:sp>
    <dsp:sp modelId="{A352C4A4-5C39-474A-8C18-DE0098CBB146}">
      <dsp:nvSpPr>
        <dsp:cNvPr id="0" name=""/>
        <dsp:cNvSpPr/>
      </dsp:nvSpPr>
      <dsp:spPr>
        <a:xfrm>
          <a:off x="7481609" y="1090814"/>
          <a:ext cx="1317499" cy="526999"/>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b="1" kern="1200" dirty="0" err="1">
              <a:solidFill>
                <a:srgbClr val="FF0000"/>
              </a:solidFill>
            </a:rPr>
            <a:t>Loài</a:t>
          </a:r>
          <a:endParaRPr lang="en-US" sz="2400" b="1" kern="1200" dirty="0">
            <a:solidFill>
              <a:srgbClr val="FF0000"/>
            </a:solidFill>
          </a:endParaRPr>
        </a:p>
      </dsp:txBody>
      <dsp:txXfrm>
        <a:off x="7745109" y="1090814"/>
        <a:ext cx="790500" cy="5269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D08FB1-5C0B-424A-A353-DD16B974C5FE}" type="datetimeFigureOut">
              <a:rPr lang="en-US" smtClean="0"/>
              <a:t>28/8/2021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945B1-7A79-480D-AE04-A15C8B7B09D5}" type="slidenum">
              <a:rPr lang="en-US" smtClean="0"/>
              <a:t>‹#›</a:t>
            </a:fld>
            <a:endParaRPr lang="en-US"/>
          </a:p>
        </p:txBody>
      </p:sp>
    </p:spTree>
    <p:extLst>
      <p:ext uri="{BB962C8B-B14F-4D97-AF65-F5344CB8AC3E}">
        <p14:creationId xmlns:p14="http://schemas.microsoft.com/office/powerpoint/2010/main" val="3998819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85C59B6F-8300-450A-8C97-6BFA5AA0C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xmlns="" id="{4BA51C3B-6372-4B8B-8737-D7918356C8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xmlns="" id="{CCE59EB3-B67B-4C1B-A11B-2D11F95D42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Euphemia" panose="020B0503040102020104" pitchFamily="34" charset="0"/>
              </a:defRPr>
            </a:lvl1pPr>
            <a:lvl2pPr marL="742950" indent="-285750">
              <a:defRPr>
                <a:solidFill>
                  <a:schemeClr val="tx1"/>
                </a:solidFill>
                <a:latin typeface="Euphemia" panose="020B0503040102020104" pitchFamily="34" charset="0"/>
              </a:defRPr>
            </a:lvl2pPr>
            <a:lvl3pPr marL="1143000" indent="-228600">
              <a:defRPr>
                <a:solidFill>
                  <a:schemeClr val="tx1"/>
                </a:solidFill>
                <a:latin typeface="Euphemia" panose="020B0503040102020104" pitchFamily="34" charset="0"/>
              </a:defRPr>
            </a:lvl3pPr>
            <a:lvl4pPr marL="1600200" indent="-228600">
              <a:defRPr>
                <a:solidFill>
                  <a:schemeClr val="tx1"/>
                </a:solidFill>
                <a:latin typeface="Euphemia" panose="020B0503040102020104" pitchFamily="34" charset="0"/>
              </a:defRPr>
            </a:lvl4pPr>
            <a:lvl5pPr marL="2057400" indent="-228600">
              <a:defRPr>
                <a:solidFill>
                  <a:schemeClr val="tx1"/>
                </a:solidFill>
                <a:latin typeface="Euphemia" panose="020B0503040102020104" pitchFamily="34" charset="0"/>
              </a:defRPr>
            </a:lvl5pPr>
            <a:lvl6pPr marL="2514600" indent="-228600" eaLnBrk="0" fontAlgn="base" hangingPunct="0">
              <a:spcBef>
                <a:spcPct val="0"/>
              </a:spcBef>
              <a:spcAft>
                <a:spcPct val="0"/>
              </a:spcAft>
              <a:defRPr>
                <a:solidFill>
                  <a:schemeClr val="tx1"/>
                </a:solidFill>
                <a:latin typeface="Euphemia" panose="020B0503040102020104" pitchFamily="34" charset="0"/>
              </a:defRPr>
            </a:lvl6pPr>
            <a:lvl7pPr marL="2971800" indent="-228600" eaLnBrk="0" fontAlgn="base" hangingPunct="0">
              <a:spcBef>
                <a:spcPct val="0"/>
              </a:spcBef>
              <a:spcAft>
                <a:spcPct val="0"/>
              </a:spcAft>
              <a:defRPr>
                <a:solidFill>
                  <a:schemeClr val="tx1"/>
                </a:solidFill>
                <a:latin typeface="Euphemia" panose="020B0503040102020104" pitchFamily="34" charset="0"/>
              </a:defRPr>
            </a:lvl7pPr>
            <a:lvl8pPr marL="3429000" indent="-228600" eaLnBrk="0" fontAlgn="base" hangingPunct="0">
              <a:spcBef>
                <a:spcPct val="0"/>
              </a:spcBef>
              <a:spcAft>
                <a:spcPct val="0"/>
              </a:spcAft>
              <a:defRPr>
                <a:solidFill>
                  <a:schemeClr val="tx1"/>
                </a:solidFill>
                <a:latin typeface="Euphemia" panose="020B0503040102020104" pitchFamily="34" charset="0"/>
              </a:defRPr>
            </a:lvl8pPr>
            <a:lvl9pPr marL="3886200" indent="-228600" eaLnBrk="0" fontAlgn="base" hangingPunct="0">
              <a:spcBef>
                <a:spcPct val="0"/>
              </a:spcBef>
              <a:spcAft>
                <a:spcPct val="0"/>
              </a:spcAft>
              <a:defRPr>
                <a:solidFill>
                  <a:schemeClr val="tx1"/>
                </a:solidFill>
                <a:latin typeface="Euphemia" panose="020B0503040102020104" pitchFamily="34" charset="0"/>
              </a:defRPr>
            </a:lvl9pPr>
          </a:lstStyle>
          <a:p>
            <a:fld id="{0CA07D6C-0905-42F3-A10F-F823B999E4A6}" type="slidenum">
              <a:rPr lang="en-US" altLang="en-US"/>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B7DFC2-E81D-40E7-BE31-6214D408D032}"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395354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B7DFC2-E81D-40E7-BE31-6214D408D032}"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303943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B7DFC2-E81D-40E7-BE31-6214D408D032}"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85033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B7DFC2-E81D-40E7-BE31-6214D408D032}"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152615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B7DFC2-E81D-40E7-BE31-6214D408D032}" type="datetimeFigureOut">
              <a:rPr lang="en-US" smtClean="0"/>
              <a:t>28/8/2021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81091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B7DFC2-E81D-40E7-BE31-6214D408D032}"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162505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B7DFC2-E81D-40E7-BE31-6214D408D032}" type="datetimeFigureOut">
              <a:rPr lang="en-US" smtClean="0"/>
              <a:t>28/8/2021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338498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B7DFC2-E81D-40E7-BE31-6214D408D032}" type="datetimeFigureOut">
              <a:rPr lang="en-US" smtClean="0"/>
              <a:t>28/8/2021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75100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B7DFC2-E81D-40E7-BE31-6214D408D032}" type="datetimeFigureOut">
              <a:rPr lang="en-US" smtClean="0"/>
              <a:t>28/8/2021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207769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B7DFC2-E81D-40E7-BE31-6214D408D032}"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1666933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B7DFC2-E81D-40E7-BE31-6214D408D032}" type="datetimeFigureOut">
              <a:rPr lang="en-US" smtClean="0"/>
              <a:t>28/8/2021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A5412-1BE6-48E7-B380-E07502CE5EF9}" type="slidenum">
              <a:rPr lang="en-US" smtClean="0"/>
              <a:t>‹#›</a:t>
            </a:fld>
            <a:endParaRPr lang="en-US"/>
          </a:p>
        </p:txBody>
      </p:sp>
    </p:spTree>
    <p:extLst>
      <p:ext uri="{BB962C8B-B14F-4D97-AF65-F5344CB8AC3E}">
        <p14:creationId xmlns:p14="http://schemas.microsoft.com/office/powerpoint/2010/main" val="317507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7DFC2-E81D-40E7-BE31-6214D408D032}" type="datetimeFigureOut">
              <a:rPr lang="en-US" smtClean="0"/>
              <a:t>28/8/2021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A5412-1BE6-48E7-B380-E07502CE5EF9}" type="slidenum">
              <a:rPr lang="en-US" smtClean="0"/>
              <a:t>‹#›</a:t>
            </a:fld>
            <a:endParaRPr lang="en-US"/>
          </a:p>
        </p:txBody>
      </p:sp>
    </p:spTree>
    <p:extLst>
      <p:ext uri="{BB962C8B-B14F-4D97-AF65-F5344CB8AC3E}">
        <p14:creationId xmlns:p14="http://schemas.microsoft.com/office/powerpoint/2010/main" val="1018981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Taxonomy_(biology)" TargetMode="External"/><Relationship Id="rId3" Type="http://schemas.openxmlformats.org/officeDocument/2006/relationships/image" Target="../media/image27.png"/><Relationship Id="rId7" Type="http://schemas.openxmlformats.org/officeDocument/2006/relationships/hyperlink" Target="https://en.wikipedia.org/wiki/Five_kingdoms" TargetMode="External"/><Relationship Id="rId12" Type="http://schemas.openxmlformats.org/officeDocument/2006/relationships/hyperlink" Target="https://en.wikipedia.org/wiki/Monera"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en.wikipedia.org/wiki/United_States" TargetMode="External"/><Relationship Id="rId11" Type="http://schemas.openxmlformats.org/officeDocument/2006/relationships/hyperlink" Target="https://en.wikipedia.org/wiki/Fungi" TargetMode="External"/><Relationship Id="rId5" Type="http://schemas.openxmlformats.org/officeDocument/2006/relationships/hyperlink" Target="https://en.wikipedia.org/wiki/Plant" TargetMode="External"/><Relationship Id="rId10" Type="http://schemas.openxmlformats.org/officeDocument/2006/relationships/hyperlink" Target="https://en.wikipedia.org/wiki/Plantae" TargetMode="External"/><Relationship Id="rId4" Type="http://schemas.openxmlformats.org/officeDocument/2006/relationships/hyperlink" Target="https://en.wikipedia.org/wiki/Ecologist" TargetMode="External"/><Relationship Id="rId9" Type="http://schemas.openxmlformats.org/officeDocument/2006/relationships/hyperlink" Target="https://en.wikipedia.org/wiki/Animali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5.wdp"/><Relationship Id="rId18" Type="http://schemas.openxmlformats.org/officeDocument/2006/relationships/image" Target="../media/image86.png"/><Relationship Id="rId26" Type="http://schemas.openxmlformats.org/officeDocument/2006/relationships/image" Target="../media/image90.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3.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3.MP3"/><Relationship Id="rId16" Type="http://schemas.openxmlformats.org/officeDocument/2006/relationships/image" Target="../media/image85.png"/><Relationship Id="rId20" Type="http://schemas.openxmlformats.org/officeDocument/2006/relationships/image" Target="../media/image87.png"/><Relationship Id="rId29" Type="http://schemas.microsoft.com/office/2007/relationships/hdphoto" Target="../media/hdphoto13.wdp"/><Relationship Id="rId1" Type="http://schemas.microsoft.com/office/2007/relationships/media" Target="../media/media3.MP3"/><Relationship Id="rId6" Type="http://schemas.openxmlformats.org/officeDocument/2006/relationships/image" Target="../media/image80.png"/><Relationship Id="rId11" Type="http://schemas.microsoft.com/office/2007/relationships/hdphoto" Target="../media/hdphoto4.wdp"/><Relationship Id="rId24" Type="http://schemas.openxmlformats.org/officeDocument/2006/relationships/image" Target="../media/image8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91.png"/><Relationship Id="rId10" Type="http://schemas.openxmlformats.org/officeDocument/2006/relationships/image" Target="../media/image82.png"/><Relationship Id="rId19" Type="http://schemas.microsoft.com/office/2007/relationships/hdphoto" Target="../media/hdphoto8.wdp"/><Relationship Id="rId31" Type="http://schemas.openxmlformats.org/officeDocument/2006/relationships/image" Target="../media/image93.png"/><Relationship Id="rId4" Type="http://schemas.openxmlformats.org/officeDocument/2006/relationships/image" Target="../media/image79.jpeg"/><Relationship Id="rId9" Type="http://schemas.microsoft.com/office/2007/relationships/hdphoto" Target="../media/hdphoto3.wdp"/><Relationship Id="rId14" Type="http://schemas.openxmlformats.org/officeDocument/2006/relationships/image" Target="../media/image84.png"/><Relationship Id="rId22" Type="http://schemas.openxmlformats.org/officeDocument/2006/relationships/image" Target="../media/image88.png"/><Relationship Id="rId27" Type="http://schemas.microsoft.com/office/2007/relationships/hdphoto" Target="../media/hdphoto12.wdp"/><Relationship Id="rId30"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hyperlink" Target="Package%20-%20Lessondt1/Lesson.exe" TargetMode="Externa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hyperlink" Target="http://www.glitter-graphics.com/" TargetMode="External"/><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gif"/><Relationship Id="rId4" Type="http://schemas.openxmlformats.org/officeDocument/2006/relationships/image" Target="../media/image99.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839200" cy="1935162"/>
          </a:xfrm>
        </p:spPr>
        <p:txBody>
          <a:bodyPr>
            <a:normAutofit fontScale="90000"/>
          </a:bodyPr>
          <a:lstStyle/>
          <a:p>
            <a:r>
              <a:rPr lang="vi-VN" dirty="0" smtClean="0">
                <a:solidFill>
                  <a:srgbClr val="FF0000"/>
                </a:solidFill>
                <a:latin typeface="Times New Roman" pitchFamily="18" charset="0"/>
                <a:cs typeface="Times New Roman" pitchFamily="18" charset="0"/>
              </a:rPr>
              <a:t>CHỦ ĐỀ 8 ĐA DẠNG THẾ GIỚI SỐNG</a:t>
            </a:r>
            <a:r>
              <a:rPr lang="vi-VN" dirty="0" smtClean="0">
                <a:latin typeface="Times New Roman" pitchFamily="18" charset="0"/>
                <a:cs typeface="Times New Roman" pitchFamily="18" charset="0"/>
              </a:rPr>
              <a:t/>
            </a:r>
            <a:br>
              <a:rPr lang="vi-VN" dirty="0" smtClean="0">
                <a:latin typeface="Times New Roman" pitchFamily="18" charset="0"/>
                <a:cs typeface="Times New Roman" pitchFamily="18" charset="0"/>
              </a:rPr>
            </a:br>
            <a:r>
              <a:rPr lang="vi-VN" sz="3600" dirty="0" smtClean="0">
                <a:latin typeface="Times New Roman" pitchFamily="18" charset="0"/>
                <a:cs typeface="Times New Roman" pitchFamily="18" charset="0"/>
              </a:rPr>
              <a:t>BÀI 14 PHÂN LOẠI THẾ GIỚI SỐNG</a:t>
            </a:r>
            <a:r>
              <a:rPr lang="vi-VN" dirty="0" smtClean="0">
                <a:latin typeface="Times New Roman" pitchFamily="18" charset="0"/>
                <a:cs typeface="Times New Roman" pitchFamily="18" charset="0"/>
              </a:rPr>
              <a:t/>
            </a:r>
            <a:br>
              <a:rPr lang="vi-VN" dirty="0" smtClean="0">
                <a:latin typeface="Times New Roman" pitchFamily="18" charset="0"/>
                <a:cs typeface="Times New Roman" pitchFamily="18" charset="0"/>
              </a:rPr>
            </a:br>
            <a:r>
              <a:rPr lang="vi-VN" sz="3600" dirty="0" smtClean="0">
                <a:solidFill>
                  <a:srgbClr val="00B050"/>
                </a:solidFill>
                <a:latin typeface="Times New Roman" pitchFamily="18" charset="0"/>
                <a:cs typeface="Times New Roman" pitchFamily="18" charset="0"/>
              </a:rPr>
              <a:t>Thời gian thực hiện: 3 tiết</a:t>
            </a:r>
            <a:endParaRPr lang="en-US" sz="3600" dirty="0">
              <a:solidFill>
                <a:srgbClr val="00B05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2971800"/>
            <a:ext cx="8229600" cy="3154363"/>
          </a:xfrm>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1"/>
            <a:ext cx="883919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75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BCBF3-3242-4A96-8F01-F144B0E2AF3F}"/>
              </a:ext>
            </a:extLst>
          </p:cNvPr>
          <p:cNvSpPr>
            <a:spLocks noGrp="1"/>
          </p:cNvSpPr>
          <p:nvPr>
            <p:ph type="title"/>
          </p:nvPr>
        </p:nvSpPr>
        <p:spPr>
          <a:xfrm>
            <a:off x="457200" y="274638"/>
            <a:ext cx="6629400" cy="715962"/>
          </a:xfrm>
        </p:spPr>
        <p:txBody>
          <a:bodyPr>
            <a:normAutofit/>
          </a:bodyPr>
          <a:lstStyle/>
          <a:p>
            <a:pPr lvl="0">
              <a:spcBef>
                <a:spcPts val="0"/>
              </a:spcBef>
            </a:pPr>
            <a:r>
              <a:rPr lang="vi-VN" sz="2400" b="1" dirty="0">
                <a:solidFill>
                  <a:srgbClr val="FFC000"/>
                </a:solidFill>
                <a:ea typeface="+mn-ea"/>
                <a:cs typeface="+mn-cs"/>
              </a:rPr>
              <a:t>I. VÌ SAO CẦN PHÂN LOẠI THẾ GIỚI SỐNG</a:t>
            </a:r>
            <a:endParaRPr lang="vi-VN" sz="2400" b="1" dirty="0">
              <a:solidFill>
                <a:srgbClr val="FFC000"/>
              </a:solidFill>
              <a:latin typeface="Arial"/>
              <a:ea typeface="+mn-ea"/>
              <a:cs typeface="+mn-cs"/>
            </a:endParaRPr>
          </a:p>
        </p:txBody>
      </p:sp>
      <p:pic>
        <p:nvPicPr>
          <p:cNvPr id="5" name="Picture 4">
            <a:extLst>
              <a:ext uri="{FF2B5EF4-FFF2-40B4-BE49-F238E27FC236}">
                <a16:creationId xmlns:a16="http://schemas.microsoft.com/office/drawing/2014/main" xmlns="" id="{2CF605B6-508D-40D9-B138-E100E429B377}"/>
              </a:ext>
            </a:extLst>
          </p:cNvPr>
          <p:cNvPicPr>
            <a:picLocks noChangeAspect="1"/>
          </p:cNvPicPr>
          <p:nvPr/>
        </p:nvPicPr>
        <p:blipFill>
          <a:blip r:embed="rId2"/>
          <a:stretch>
            <a:fillRect/>
          </a:stretch>
        </p:blipFill>
        <p:spPr>
          <a:xfrm>
            <a:off x="2178616" y="1805986"/>
            <a:ext cx="4609731" cy="3929844"/>
          </a:xfrm>
          <a:prstGeom prst="rect">
            <a:avLst/>
          </a:prstGeom>
        </p:spPr>
      </p:pic>
      <p:sp>
        <p:nvSpPr>
          <p:cNvPr id="6" name="Rectangle 5">
            <a:extLst>
              <a:ext uri="{FF2B5EF4-FFF2-40B4-BE49-F238E27FC236}">
                <a16:creationId xmlns:a16="http://schemas.microsoft.com/office/drawing/2014/main" xmlns="" id="{33ED3B5F-9C2F-4FA7-920A-A8ECC541831F}"/>
              </a:ext>
            </a:extLst>
          </p:cNvPr>
          <p:cNvSpPr/>
          <p:nvPr/>
        </p:nvSpPr>
        <p:spPr>
          <a:xfrm>
            <a:off x="6343650" y="2157744"/>
            <a:ext cx="985838" cy="203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6B958AE3-5969-4EC9-839A-7760740D270A}"/>
              </a:ext>
            </a:extLst>
          </p:cNvPr>
          <p:cNvSpPr txBox="1"/>
          <p:nvPr/>
        </p:nvSpPr>
        <p:spPr>
          <a:xfrm>
            <a:off x="1905000" y="5856852"/>
            <a:ext cx="2105024"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cổ</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vi-VN" sz="2400" dirty="0" smtClean="0">
                <a:latin typeface="Times New Roman" pitchFamily="18" charset="0"/>
                <a:cs typeface="Times New Roman" pitchFamily="18" charset="0"/>
              </a:rPr>
              <a:t> </a:t>
            </a:r>
          </a:p>
          <a:p>
            <a:r>
              <a:rPr lang="vi-VN" sz="2400" dirty="0" smtClean="0">
                <a:latin typeface="Times New Roman" pitchFamily="18" charset="0"/>
                <a:cs typeface="Times New Roman" pitchFamily="18" charset="0"/>
              </a:rPr>
              <a:t>Homo habilis</a:t>
            </a:r>
            <a:endParaRPr lang="en-US" sz="24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9105AB8F-818B-4549-9935-F331E52D0BC3}"/>
              </a:ext>
            </a:extLst>
          </p:cNvPr>
          <p:cNvSpPr txBox="1"/>
          <p:nvPr/>
        </p:nvSpPr>
        <p:spPr>
          <a:xfrm>
            <a:off x="4814888" y="5907514"/>
            <a:ext cx="25146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endParaRPr lang="vi-VN"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Homo sapiens</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284566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6629400" cy="1143000"/>
          </a:xfrm>
        </p:spPr>
        <p:txBody>
          <a:bodyPr>
            <a:normAutofit/>
          </a:bodyPr>
          <a:lstStyle/>
          <a:p>
            <a:pPr lvl="0">
              <a:spcBef>
                <a:spcPts val="0"/>
              </a:spcBef>
            </a:pPr>
            <a:r>
              <a:rPr lang="vi-VN" sz="2400" b="1" dirty="0">
                <a:solidFill>
                  <a:srgbClr val="FFC000"/>
                </a:solidFill>
                <a:ea typeface="+mn-ea"/>
                <a:cs typeface="+mn-cs"/>
              </a:rPr>
              <a:t>II. THẾ GIỚI SỐNG CHIA THÀNH CÁC GIỚI</a:t>
            </a:r>
            <a:r>
              <a:rPr lang="vi-VN" sz="2400" b="1" dirty="0">
                <a:solidFill>
                  <a:srgbClr val="FFC000"/>
                </a:solidFill>
                <a:latin typeface="Arial"/>
                <a:ea typeface="+mn-ea"/>
                <a:cs typeface="+mn-cs"/>
              </a:rPr>
              <a:t/>
            </a:r>
            <a:br>
              <a:rPr lang="vi-VN" sz="2400" b="1" dirty="0">
                <a:solidFill>
                  <a:srgbClr val="FFC000"/>
                </a:solidFill>
                <a:latin typeface="Arial"/>
                <a:ea typeface="+mn-ea"/>
                <a:cs typeface="+mn-cs"/>
              </a:rPr>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4876" y="1738312"/>
            <a:ext cx="3048000"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943600"/>
            <a:ext cx="28956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981200"/>
            <a:ext cx="5105400" cy="3416320"/>
          </a:xfrm>
          <a:prstGeom prst="rect">
            <a:avLst/>
          </a:prstGeom>
        </p:spPr>
        <p:txBody>
          <a:bodyPr wrap="square">
            <a:spAutoFit/>
          </a:bodyPr>
          <a:lstStyle/>
          <a:p>
            <a:r>
              <a:rPr lang="vi-VN" sz="2400" b="1" dirty="0">
                <a:solidFill>
                  <a:srgbClr val="202122"/>
                </a:solidFill>
                <a:latin typeface="+mj-lt"/>
              </a:rPr>
              <a:t>Robert Harding Whittaker</a:t>
            </a:r>
            <a:r>
              <a:rPr lang="vi-VN" sz="2400" dirty="0">
                <a:solidFill>
                  <a:srgbClr val="202122"/>
                </a:solidFill>
                <a:latin typeface="+mj-lt"/>
              </a:rPr>
              <a:t> (27 tháng 12 năm 1920 - 20 tháng 10 năm 1980) là một </a:t>
            </a:r>
            <a:r>
              <a:rPr lang="vi-VN" sz="2400" dirty="0">
                <a:solidFill>
                  <a:srgbClr val="0645AD"/>
                </a:solidFill>
                <a:latin typeface="+mj-lt"/>
                <a:hlinkClick r:id="rId4" tooltip="Nhà sinh thái học"/>
              </a:rPr>
              <a:t>nhà sinh thái học </a:t>
            </a:r>
            <a:r>
              <a:rPr lang="vi-VN" sz="2400" dirty="0">
                <a:solidFill>
                  <a:srgbClr val="0645AD"/>
                </a:solidFill>
                <a:latin typeface="+mj-lt"/>
                <a:hlinkClick r:id="rId5" tooltip="Cây"/>
              </a:rPr>
              <a:t>thực vật </a:t>
            </a:r>
            <a:r>
              <a:rPr lang="vi-VN" sz="2400" dirty="0">
                <a:solidFill>
                  <a:srgbClr val="0645AD"/>
                </a:solidFill>
                <a:latin typeface="+mj-lt"/>
                <a:hlinkClick r:id="rId6" tooltip="Hoa Kỳ"/>
              </a:rPr>
              <a:t>người Mỹ</a:t>
            </a:r>
            <a:r>
              <a:rPr lang="vi-VN" sz="2400" dirty="0">
                <a:solidFill>
                  <a:srgbClr val="202122"/>
                </a:solidFill>
                <a:latin typeface="+mj-lt"/>
              </a:rPr>
              <a:t> , hoạt động trong những năm 1950 đến 1970. Ông là người đầu tiên đề nghị </a:t>
            </a:r>
            <a:r>
              <a:rPr lang="vi-VN" sz="2400" dirty="0" smtClean="0">
                <a:solidFill>
                  <a:srgbClr val="0645AD"/>
                </a:solidFill>
                <a:latin typeface="+mj-lt"/>
              </a:rPr>
              <a:t>n</a:t>
            </a:r>
            <a:r>
              <a:rPr lang="vi-VN" sz="2400" dirty="0" smtClean="0">
                <a:solidFill>
                  <a:srgbClr val="0645AD"/>
                </a:solidFill>
                <a:latin typeface="+mj-lt"/>
                <a:hlinkClick r:id="rId7" tooltip="Năm vương quốc"/>
              </a:rPr>
              <a:t>ăm </a:t>
            </a:r>
            <a:r>
              <a:rPr lang="vi-VN" sz="2400" dirty="0">
                <a:solidFill>
                  <a:srgbClr val="0645AD"/>
                </a:solidFill>
                <a:latin typeface="+mj-lt"/>
                <a:hlinkClick r:id="rId7" tooltip="Năm vương quốc"/>
              </a:rPr>
              <a:t>vương quốc </a:t>
            </a:r>
            <a:r>
              <a:rPr lang="vi-VN" sz="2400" dirty="0">
                <a:solidFill>
                  <a:srgbClr val="0645AD"/>
                </a:solidFill>
                <a:latin typeface="+mj-lt"/>
                <a:hlinkClick r:id="rId8" tooltip="Phân loại học (sinh học)"/>
              </a:rPr>
              <a:t>phân loại phân loại</a:t>
            </a:r>
            <a:r>
              <a:rPr lang="vi-VN" sz="2400" dirty="0">
                <a:solidFill>
                  <a:srgbClr val="202122"/>
                </a:solidFill>
                <a:latin typeface="+mj-lt"/>
              </a:rPr>
              <a:t> của sinh vật trên thế giới vào </a:t>
            </a:r>
            <a:r>
              <a:rPr lang="vi-VN" sz="2400" dirty="0">
                <a:solidFill>
                  <a:srgbClr val="0645AD"/>
                </a:solidFill>
                <a:latin typeface="+mj-lt"/>
                <a:hlinkClick r:id="rId9" tooltip="Animalia"/>
              </a:rPr>
              <a:t>Animalia</a:t>
            </a:r>
            <a:r>
              <a:rPr lang="vi-VN" sz="2400" dirty="0">
                <a:solidFill>
                  <a:srgbClr val="202122"/>
                </a:solidFill>
                <a:latin typeface="+mj-lt"/>
              </a:rPr>
              <a:t> , </a:t>
            </a:r>
            <a:r>
              <a:rPr lang="vi-VN" sz="2400" dirty="0">
                <a:solidFill>
                  <a:srgbClr val="0645AD"/>
                </a:solidFill>
                <a:latin typeface="+mj-lt"/>
                <a:hlinkClick r:id="rId10" tooltip="Plantae"/>
              </a:rPr>
              <a:t>Plantae</a:t>
            </a:r>
            <a:r>
              <a:rPr lang="vi-VN" sz="2400" dirty="0">
                <a:solidFill>
                  <a:srgbClr val="202122"/>
                </a:solidFill>
                <a:latin typeface="+mj-lt"/>
              </a:rPr>
              <a:t> , </a:t>
            </a:r>
            <a:r>
              <a:rPr lang="vi-VN" sz="2400" dirty="0">
                <a:solidFill>
                  <a:srgbClr val="0645AD"/>
                </a:solidFill>
                <a:latin typeface="+mj-lt"/>
                <a:hlinkClick r:id="rId11" tooltip="Fungi"/>
              </a:rPr>
              <a:t>Fungi</a:t>
            </a:r>
            <a:r>
              <a:rPr lang="vi-VN" sz="2400" dirty="0">
                <a:solidFill>
                  <a:srgbClr val="202122"/>
                </a:solidFill>
                <a:latin typeface="+mj-lt"/>
              </a:rPr>
              <a:t> </a:t>
            </a:r>
            <a:r>
              <a:rPr lang="vi-VN" sz="2400" dirty="0" smtClean="0">
                <a:solidFill>
                  <a:srgbClr val="202122"/>
                </a:solidFill>
                <a:latin typeface="+mj-lt"/>
              </a:rPr>
              <a:t>,</a:t>
            </a:r>
          </a:p>
          <a:p>
            <a:r>
              <a:rPr lang="vi-VN" sz="2400" dirty="0">
                <a:solidFill>
                  <a:srgbClr val="202122"/>
                </a:solidFill>
                <a:latin typeface="+mj-lt"/>
              </a:rPr>
              <a:t> </a:t>
            </a:r>
            <a:r>
              <a:rPr lang="vi-VN" sz="2400" dirty="0" smtClean="0">
                <a:solidFill>
                  <a:srgbClr val="0645AD"/>
                </a:solidFill>
                <a:latin typeface="+mj-lt"/>
              </a:rPr>
              <a:t>Protista</a:t>
            </a:r>
            <a:r>
              <a:rPr lang="vi-VN" sz="2400" dirty="0" smtClean="0">
                <a:solidFill>
                  <a:srgbClr val="202122"/>
                </a:solidFill>
                <a:latin typeface="+mj-lt"/>
              </a:rPr>
              <a:t>, </a:t>
            </a:r>
            <a:r>
              <a:rPr lang="vi-VN" sz="2400" dirty="0">
                <a:solidFill>
                  <a:srgbClr val="202122"/>
                </a:solidFill>
                <a:latin typeface="+mj-lt"/>
              </a:rPr>
              <a:t>và </a:t>
            </a:r>
            <a:r>
              <a:rPr lang="vi-VN" sz="2400" dirty="0">
                <a:solidFill>
                  <a:srgbClr val="0645AD"/>
                </a:solidFill>
                <a:latin typeface="+mj-lt"/>
                <a:hlinkClick r:id="rId12" tooltip="Monera"/>
              </a:rPr>
              <a:t>Monera</a:t>
            </a:r>
            <a:r>
              <a:rPr lang="vi-VN" sz="2400" dirty="0">
                <a:solidFill>
                  <a:srgbClr val="202122"/>
                </a:solidFill>
                <a:latin typeface="+mj-lt"/>
              </a:rPr>
              <a:t> vào năm 1969</a:t>
            </a:r>
            <a:endParaRPr lang="en-US" sz="2400" dirty="0">
              <a:latin typeface="+mj-lt"/>
            </a:endParaRPr>
          </a:p>
        </p:txBody>
      </p:sp>
    </p:spTree>
    <p:extLst>
      <p:ext uri="{BB962C8B-B14F-4D97-AF65-F5344CB8AC3E}">
        <p14:creationId xmlns:p14="http://schemas.microsoft.com/office/powerpoint/2010/main" val="2633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3">
            <a:extLst>
              <a:ext uri="{FF2B5EF4-FFF2-40B4-BE49-F238E27FC236}">
                <a16:creationId xmlns:a16="http://schemas.microsoft.com/office/drawing/2014/main" xmlns="" id="{EF721F38-9D85-4E80-AE2F-F3860B145E41}"/>
              </a:ext>
            </a:extLst>
          </p:cNvPr>
          <p:cNvSpPr txBox="1">
            <a:spLocks/>
          </p:cNvSpPr>
          <p:nvPr/>
        </p:nvSpPr>
        <p:spPr bwMode="auto">
          <a:xfrm>
            <a:off x="456128" y="609601"/>
            <a:ext cx="769727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800"/>
              </a:spcBef>
              <a:buClr>
                <a:schemeClr val="tx1"/>
              </a:buClr>
              <a:buSzPct val="100000"/>
              <a:buFont typeface="Arial" panose="020B0604020202020204" pitchFamily="34" charset="0"/>
              <a:buChar char="▪"/>
              <a:defRPr sz="2400">
                <a:solidFill>
                  <a:schemeClr val="tx1"/>
                </a:solidFill>
                <a:latin typeface="Euphemia" panose="020B0503040102020104" pitchFamily="34" charset="0"/>
              </a:defRPr>
            </a:lvl1pPr>
            <a:lvl2pPr marL="547688" indent="-228600">
              <a:lnSpc>
                <a:spcPct val="90000"/>
              </a:lnSpc>
              <a:spcBef>
                <a:spcPts val="1000"/>
              </a:spcBef>
              <a:buClr>
                <a:schemeClr val="tx1"/>
              </a:buClr>
              <a:buSzPct val="100000"/>
              <a:buFont typeface="Arial" panose="020B0604020202020204" pitchFamily="34" charset="0"/>
              <a:buChar char="–"/>
              <a:defRPr sz="2000">
                <a:solidFill>
                  <a:schemeClr val="tx1"/>
                </a:solidFill>
                <a:latin typeface="Euphemia" panose="020B0503040102020104" pitchFamily="34" charset="0"/>
              </a:defRPr>
            </a:lvl2pPr>
            <a:lvl3pPr marL="822325" indent="-228600">
              <a:lnSpc>
                <a:spcPct val="90000"/>
              </a:lnSpc>
              <a:spcBef>
                <a:spcPts val="800"/>
              </a:spcBef>
              <a:buClr>
                <a:schemeClr val="tx1"/>
              </a:buClr>
              <a:buSzPct val="100000"/>
              <a:buFont typeface="Arial" panose="020B0604020202020204" pitchFamily="34" charset="0"/>
              <a:buChar char="▪"/>
              <a:defRPr>
                <a:solidFill>
                  <a:schemeClr val="tx1"/>
                </a:solidFill>
                <a:latin typeface="Euphemia" panose="020B0503040102020104" pitchFamily="34" charset="0"/>
              </a:defRPr>
            </a:lvl3pPr>
            <a:lvl4pPr marL="1096963"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Euphemia" panose="020B0503040102020104" pitchFamily="34" charset="0"/>
              </a:defRPr>
            </a:lvl4pPr>
            <a:lvl5pPr marL="1325563"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Euphemia" panose="020B0503040102020104" pitchFamily="34" charset="0"/>
              </a:defRPr>
            </a:lvl5pPr>
            <a:lvl6pPr marL="17827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6pPr>
            <a:lvl7pPr marL="22399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7pPr>
            <a:lvl8pPr marL="26971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8pPr>
            <a:lvl9pPr marL="31543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9pPr>
          </a:lstStyle>
          <a:p>
            <a:pPr eaLnBrk="1" hangingPunct="1">
              <a:buFont typeface="Arial" panose="020B0604020202020204" pitchFamily="34" charset="0"/>
              <a:buNone/>
            </a:pPr>
            <a:r>
              <a:rPr lang="vi-VN" altLang="en-US" sz="2800" b="1" dirty="0" smtClean="0">
                <a:latin typeface="Times New Roman" panose="02020603050405020304" pitchFamily="18" charset="0"/>
                <a:cs typeface="Times New Roman" panose="02020603050405020304" pitchFamily="18" charset="0"/>
              </a:rPr>
              <a:t>Thế giới sống được chia thành 5 giới:</a:t>
            </a:r>
            <a:endParaRPr lang="en-US" altLang="en-US" sz="2800" b="1" dirty="0">
              <a:latin typeface="Times New Roman" panose="02020603050405020304" pitchFamily="18" charset="0"/>
              <a:cs typeface="Times New Roman" panose="02020603050405020304" pitchFamily="18" charset="0"/>
            </a:endParaRPr>
          </a:p>
        </p:txBody>
      </p:sp>
      <p:pic>
        <p:nvPicPr>
          <p:cNvPr id="25603" name="Picture 4">
            <a:extLst>
              <a:ext uri="{FF2B5EF4-FFF2-40B4-BE49-F238E27FC236}">
                <a16:creationId xmlns:a16="http://schemas.microsoft.com/office/drawing/2014/main" xmlns="" id="{D74EE97B-8500-4EDC-A0D3-29A8DD2533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129" y="1142351"/>
            <a:ext cx="856135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C49383AA-70CF-4ACC-8D4E-3CEFC9FD9B7E}"/>
              </a:ext>
            </a:extLst>
          </p:cNvPr>
          <p:cNvSpPr/>
          <p:nvPr/>
        </p:nvSpPr>
        <p:spPr>
          <a:xfrm>
            <a:off x="3352800" y="5739909"/>
            <a:ext cx="2797905"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Giới</a:t>
            </a:r>
            <a:r>
              <a:rPr lang="en-US" sz="2400" b="1" dirty="0"/>
              <a:t> </a:t>
            </a:r>
            <a:r>
              <a:rPr lang="en-US" sz="2400" b="1" dirty="0" err="1"/>
              <a:t>khởi</a:t>
            </a:r>
            <a:r>
              <a:rPr lang="en-US" sz="2400" b="1" dirty="0"/>
              <a:t> </a:t>
            </a:r>
            <a:r>
              <a:rPr lang="en-US" sz="2400" b="1" dirty="0" err="1"/>
              <a:t>sinh</a:t>
            </a:r>
            <a:endParaRPr lang="vi-VN" sz="2400" b="1" dirty="0"/>
          </a:p>
        </p:txBody>
      </p:sp>
      <p:sp>
        <p:nvSpPr>
          <p:cNvPr id="5" name="Rectangle 4">
            <a:extLst>
              <a:ext uri="{FF2B5EF4-FFF2-40B4-BE49-F238E27FC236}">
                <a16:creationId xmlns:a16="http://schemas.microsoft.com/office/drawing/2014/main" xmlns="" id="{8822766B-1964-4767-B82F-59A2D6708674}"/>
              </a:ext>
            </a:extLst>
          </p:cNvPr>
          <p:cNvSpPr/>
          <p:nvPr/>
        </p:nvSpPr>
        <p:spPr>
          <a:xfrm>
            <a:off x="3528741" y="4916198"/>
            <a:ext cx="2491059"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Giới</a:t>
            </a:r>
            <a:r>
              <a:rPr lang="en-US" sz="2400" b="1" dirty="0"/>
              <a:t> </a:t>
            </a:r>
            <a:r>
              <a:rPr lang="en-US" sz="2400" b="1" dirty="0" err="1"/>
              <a:t>nguyên</a:t>
            </a:r>
            <a:r>
              <a:rPr lang="en-US" sz="2400" b="1" dirty="0"/>
              <a:t> </a:t>
            </a:r>
            <a:r>
              <a:rPr lang="en-US" sz="2400" b="1" dirty="0" err="1"/>
              <a:t>sinh</a:t>
            </a:r>
            <a:endParaRPr lang="vi-VN" sz="2400" b="1" dirty="0"/>
          </a:p>
        </p:txBody>
      </p:sp>
      <p:sp>
        <p:nvSpPr>
          <p:cNvPr id="6" name="Rectangle 5">
            <a:extLst>
              <a:ext uri="{FF2B5EF4-FFF2-40B4-BE49-F238E27FC236}">
                <a16:creationId xmlns:a16="http://schemas.microsoft.com/office/drawing/2014/main" xmlns="" id="{F3FA1D0C-393F-43C6-B6D5-52EA10168F22}"/>
              </a:ext>
            </a:extLst>
          </p:cNvPr>
          <p:cNvSpPr/>
          <p:nvPr/>
        </p:nvSpPr>
        <p:spPr>
          <a:xfrm>
            <a:off x="762000" y="1290638"/>
            <a:ext cx="2439352"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Giới</a:t>
            </a:r>
            <a:r>
              <a:rPr lang="en-US" sz="2400" b="1" dirty="0"/>
              <a:t> </a:t>
            </a:r>
            <a:r>
              <a:rPr lang="en-US" sz="2400" b="1" dirty="0" err="1"/>
              <a:t>thực</a:t>
            </a:r>
            <a:r>
              <a:rPr lang="en-US" sz="2400" b="1" dirty="0"/>
              <a:t> </a:t>
            </a:r>
            <a:r>
              <a:rPr lang="en-US" sz="2400" b="1" dirty="0" err="1"/>
              <a:t>vật</a:t>
            </a:r>
            <a:endParaRPr lang="vi-VN" sz="2400" b="1" dirty="0"/>
          </a:p>
        </p:txBody>
      </p:sp>
      <p:sp>
        <p:nvSpPr>
          <p:cNvPr id="7" name="Rectangle 6">
            <a:extLst>
              <a:ext uri="{FF2B5EF4-FFF2-40B4-BE49-F238E27FC236}">
                <a16:creationId xmlns:a16="http://schemas.microsoft.com/office/drawing/2014/main" xmlns="" id="{098886DC-A398-4E08-B64C-B309123D2C4A}"/>
              </a:ext>
            </a:extLst>
          </p:cNvPr>
          <p:cNvSpPr/>
          <p:nvPr/>
        </p:nvSpPr>
        <p:spPr>
          <a:xfrm>
            <a:off x="3657600" y="1335021"/>
            <a:ext cx="2362201"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Giới</a:t>
            </a:r>
            <a:r>
              <a:rPr lang="en-US" sz="2400" b="1" dirty="0"/>
              <a:t> </a:t>
            </a:r>
            <a:r>
              <a:rPr lang="en-US" sz="2400" b="1" dirty="0" err="1"/>
              <a:t>nấm</a:t>
            </a:r>
            <a:endParaRPr lang="vi-VN" sz="2400" b="1" dirty="0"/>
          </a:p>
        </p:txBody>
      </p:sp>
      <p:sp>
        <p:nvSpPr>
          <p:cNvPr id="8" name="Rectangle 7">
            <a:extLst>
              <a:ext uri="{FF2B5EF4-FFF2-40B4-BE49-F238E27FC236}">
                <a16:creationId xmlns:a16="http://schemas.microsoft.com/office/drawing/2014/main" xmlns="" id="{2D21B776-CF20-4465-8F5A-823063D03800}"/>
              </a:ext>
            </a:extLst>
          </p:cNvPr>
          <p:cNvSpPr/>
          <p:nvPr/>
        </p:nvSpPr>
        <p:spPr>
          <a:xfrm>
            <a:off x="6324600" y="1335021"/>
            <a:ext cx="2286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t>Giới</a:t>
            </a:r>
            <a:r>
              <a:rPr lang="en-US" sz="2400" b="1" dirty="0"/>
              <a:t> </a:t>
            </a:r>
            <a:r>
              <a:rPr lang="en-US" sz="2400" b="1" dirty="0" err="1"/>
              <a:t>động</a:t>
            </a:r>
            <a:r>
              <a:rPr lang="en-US" sz="2400" b="1" dirty="0"/>
              <a:t> </a:t>
            </a:r>
            <a:r>
              <a:rPr lang="en-US" sz="2400" b="1" dirty="0" err="1"/>
              <a:t>vật</a:t>
            </a:r>
            <a:endParaRPr lang="vi-VN" sz="2400" b="1" dirty="0"/>
          </a:p>
        </p:txBody>
      </p:sp>
      <p:sp>
        <p:nvSpPr>
          <p:cNvPr id="12" name="Rectangle 11"/>
          <p:cNvSpPr/>
          <p:nvPr/>
        </p:nvSpPr>
        <p:spPr>
          <a:xfrm>
            <a:off x="473299" y="73967"/>
            <a:ext cx="7467600" cy="461665"/>
          </a:xfrm>
          <a:prstGeom prst="rect">
            <a:avLst/>
          </a:prstGeom>
        </p:spPr>
        <p:txBody>
          <a:bodyPr wrap="square">
            <a:spAutoFit/>
          </a:bodyPr>
          <a:lstStyle/>
          <a:p>
            <a:pPr lvl="0"/>
            <a:r>
              <a:rPr lang="vi-VN" sz="2400" b="1" dirty="0" smtClean="0">
                <a:solidFill>
                  <a:srgbClr val="FFC000"/>
                </a:solidFill>
                <a:latin typeface="Times New Roman"/>
              </a:rPr>
              <a:t>II. THẾ GIỚI SỐNG CHIA THÀNH CÁC GIỚI</a:t>
            </a:r>
            <a:endParaRPr lang="vi-VN" sz="2400" b="1" dirty="0">
              <a:solidFill>
                <a:srgbClr val="FFC000"/>
              </a:solidFill>
            </a:endParaRPr>
          </a:p>
        </p:txBody>
      </p:sp>
    </p:spTree>
    <p:extLst>
      <p:ext uri="{BB962C8B-B14F-4D97-AF65-F5344CB8AC3E}">
        <p14:creationId xmlns:p14="http://schemas.microsoft.com/office/powerpoint/2010/main" val="2025056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496" y="2971800"/>
            <a:ext cx="4257675" cy="344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04800"/>
            <a:ext cx="8458200" cy="461665"/>
          </a:xfrm>
          <a:prstGeom prst="rect">
            <a:avLst/>
          </a:prstGeom>
        </p:spPr>
        <p:txBody>
          <a:bodyPr wrap="square">
            <a:spAutoFit/>
          </a:bodyPr>
          <a:lstStyle/>
          <a:p>
            <a:pPr lvl="0"/>
            <a:r>
              <a:rPr lang="vi-VN" sz="2400" b="1" dirty="0">
                <a:solidFill>
                  <a:srgbClr val="FFC000"/>
                </a:solidFill>
                <a:latin typeface="Times New Roman"/>
              </a:rPr>
              <a:t>II. THẾ GIỚI SỐNG CHIA THÀNH CÁC GIỚI</a:t>
            </a:r>
            <a:endParaRPr lang="vi-VN" sz="2400" b="1" dirty="0">
              <a:solidFill>
                <a:srgbClr val="FFC000"/>
              </a:solidFill>
            </a:endParaRPr>
          </a:p>
        </p:txBody>
      </p:sp>
      <p:sp>
        <p:nvSpPr>
          <p:cNvPr id="3" name="Rectangle 2"/>
          <p:cNvSpPr/>
          <p:nvPr/>
        </p:nvSpPr>
        <p:spPr>
          <a:xfrm>
            <a:off x="204451" y="997649"/>
            <a:ext cx="8777623" cy="1446550"/>
          </a:xfrm>
          <a:prstGeom prst="rect">
            <a:avLst/>
          </a:prstGeom>
        </p:spPr>
        <p:txBody>
          <a:bodyPr wrap="square">
            <a:spAutoFit/>
          </a:bodyPr>
          <a:lstStyle/>
          <a:p>
            <a:pPr lvl="0"/>
            <a:r>
              <a:rPr lang="vi-VN" sz="3200" b="1" dirty="0" smtClean="0">
                <a:solidFill>
                  <a:srgbClr val="FF0000"/>
                </a:solidFill>
                <a:latin typeface="+mj-lt"/>
              </a:rPr>
              <a:t>Thảo luận nhóm :</a:t>
            </a:r>
          </a:p>
          <a:p>
            <a:pPr lvl="0"/>
            <a:r>
              <a:rPr lang="vi-VN" sz="3200" b="1" dirty="0" smtClean="0">
                <a:solidFill>
                  <a:srgbClr val="FF0000"/>
                </a:solidFill>
                <a:latin typeface="+mj-lt"/>
              </a:rPr>
              <a:t> </a:t>
            </a:r>
            <a:r>
              <a:rPr lang="vi-VN" sz="2400" dirty="0" smtClean="0">
                <a:latin typeface="+mj-lt"/>
              </a:rPr>
              <a:t>Hãy quan sát hình 14.4 và kể tên các sinh vật mà em biết trong mỗi giới theo gợi ý trong bảng 14.1</a:t>
            </a:r>
            <a:endParaRPr lang="vi-VN" sz="2400" dirty="0">
              <a:latin typeface="+mj-lt"/>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971800"/>
            <a:ext cx="42291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4 phút đếm ngược nhạc sôi nổi hào hứng 4 minutes countdown with mus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10400" y="76200"/>
            <a:ext cx="2133600" cy="1295400"/>
          </a:xfrm>
          <a:prstGeom prst="rect">
            <a:avLst/>
          </a:prstGeom>
        </p:spPr>
      </p:pic>
    </p:spTree>
    <p:extLst>
      <p:ext uri="{BB962C8B-B14F-4D97-AF65-F5344CB8AC3E}">
        <p14:creationId xmlns:p14="http://schemas.microsoft.com/office/powerpoint/2010/main" val="2432579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48149591"/>
              </p:ext>
            </p:extLst>
          </p:nvPr>
        </p:nvGraphicFramePr>
        <p:xfrm>
          <a:off x="381000" y="1752600"/>
          <a:ext cx="8077200" cy="4389120"/>
        </p:xfrm>
        <a:graphic>
          <a:graphicData uri="http://schemas.openxmlformats.org/drawingml/2006/table">
            <a:tbl>
              <a:tblPr firstRow="1" bandRow="1">
                <a:tableStyleId>{21E4AEA4-8DFA-4A89-87EB-49C32662AFE0}</a:tableStyleId>
              </a:tblPr>
              <a:tblGrid>
                <a:gridCol w="914400"/>
                <a:gridCol w="2316480"/>
                <a:gridCol w="4846320"/>
              </a:tblGrid>
              <a:tr h="370840">
                <a:tc>
                  <a:txBody>
                    <a:bodyPr/>
                    <a:lstStyle/>
                    <a:p>
                      <a:r>
                        <a:rPr lang="vi-VN" sz="2800" dirty="0" smtClean="0">
                          <a:latin typeface="+mj-lt"/>
                          <a:cs typeface="Times New Roman" pitchFamily="18" charset="0"/>
                        </a:rPr>
                        <a:t>STT</a:t>
                      </a:r>
                      <a:endParaRPr lang="en-US" sz="2800" dirty="0">
                        <a:latin typeface="+mj-lt"/>
                        <a:cs typeface="Times New Roman" pitchFamily="18" charset="0"/>
                      </a:endParaRPr>
                    </a:p>
                  </a:txBody>
                  <a:tcPr/>
                </a:tc>
                <a:tc>
                  <a:txBody>
                    <a:bodyPr/>
                    <a:lstStyle/>
                    <a:p>
                      <a:r>
                        <a:rPr lang="vi-VN" sz="2800" dirty="0" smtClean="0">
                          <a:latin typeface="+mj-lt"/>
                        </a:rPr>
                        <a:t>  TÊN</a:t>
                      </a:r>
                      <a:r>
                        <a:rPr lang="vi-VN" sz="2800" baseline="0" dirty="0" smtClean="0">
                          <a:latin typeface="+mj-lt"/>
                        </a:rPr>
                        <a:t> GIỚI</a:t>
                      </a:r>
                      <a:endParaRPr lang="en-US" sz="2800" dirty="0">
                        <a:latin typeface="+mj-lt"/>
                      </a:endParaRPr>
                    </a:p>
                  </a:txBody>
                  <a:tcPr/>
                </a:tc>
                <a:tc>
                  <a:txBody>
                    <a:bodyPr/>
                    <a:lstStyle/>
                    <a:p>
                      <a:r>
                        <a:rPr lang="vi-VN" sz="2800" dirty="0" smtClean="0">
                          <a:latin typeface="+mj-lt"/>
                        </a:rPr>
                        <a:t>           TÊN</a:t>
                      </a:r>
                      <a:r>
                        <a:rPr lang="vi-VN" sz="2800" baseline="0" dirty="0" smtClean="0">
                          <a:latin typeface="+mj-lt"/>
                        </a:rPr>
                        <a:t> SINH VẬT</a:t>
                      </a:r>
                      <a:endParaRPr lang="en-US" sz="2800" dirty="0">
                        <a:latin typeface="+mj-lt"/>
                      </a:endParaRPr>
                    </a:p>
                  </a:txBody>
                  <a:tcPr/>
                </a:tc>
              </a:tr>
              <a:tr h="370840">
                <a:tc>
                  <a:txBody>
                    <a:bodyPr/>
                    <a:lstStyle/>
                    <a:p>
                      <a:r>
                        <a:rPr lang="vi-VN" sz="2800" dirty="0" smtClean="0">
                          <a:latin typeface="Times New Roman" pitchFamily="18" charset="0"/>
                          <a:cs typeface="Times New Roman" pitchFamily="18" charset="0"/>
                        </a:rPr>
                        <a:t>1</a:t>
                      </a:r>
                    </a:p>
                  </a:txBody>
                  <a:tcPr/>
                </a:tc>
                <a:tc>
                  <a:txBody>
                    <a:bodyPr/>
                    <a:lstStyle/>
                    <a:p>
                      <a:r>
                        <a:rPr lang="en-US" sz="2800" dirty="0" err="1" smtClean="0">
                          <a:solidFill>
                            <a:srgbClr val="000000"/>
                          </a:solidFill>
                          <a:effectLst/>
                          <a:latin typeface="Times New Roman"/>
                          <a:ea typeface="Calibri"/>
                        </a:rPr>
                        <a:t>Giới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Khởi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sinh</a:t>
                      </a:r>
                      <a:r>
                        <a:rPr lang="en-US" sz="2800" dirty="0" smtClean="0">
                          <a:solidFill>
                            <a:srgbClr val="000000"/>
                          </a:solidFill>
                          <a:effectLst/>
                          <a:latin typeface="Times New Roman"/>
                          <a:ea typeface="Calibri"/>
                        </a:rPr>
                        <a:t> </a:t>
                      </a:r>
                      <a:endParaRPr lang="en-US" sz="2800" dirty="0"/>
                    </a:p>
                  </a:txBody>
                  <a:tcPr/>
                </a:tc>
                <a:tc>
                  <a:txBody>
                    <a:bodyPr/>
                    <a:lstStyle/>
                    <a:p>
                      <a:r>
                        <a:rPr lang="en-US" sz="2800" dirty="0" smtClean="0">
                          <a:solidFill>
                            <a:srgbClr val="000000"/>
                          </a:solidFill>
                          <a:effectLst/>
                          <a:latin typeface="Times New Roman"/>
                          <a:ea typeface="Calibri"/>
                        </a:rPr>
                        <a:t>Vi </a:t>
                      </a:r>
                      <a:r>
                        <a:rPr lang="en-US" sz="2800" dirty="0" err="1" smtClean="0">
                          <a:solidFill>
                            <a:srgbClr val="000000"/>
                          </a:solidFill>
                          <a:effectLst/>
                          <a:latin typeface="Times New Roman"/>
                          <a:ea typeface="Calibri"/>
                        </a:rPr>
                        <a:t>khuẩn</a:t>
                      </a:r>
                      <a:r>
                        <a:rPr lang="en-US" sz="2800" dirty="0" smtClean="0">
                          <a:solidFill>
                            <a:srgbClr val="000000"/>
                          </a:solidFill>
                          <a:effectLst/>
                          <a:latin typeface="Times New Roman"/>
                          <a:ea typeface="Calibri"/>
                        </a:rPr>
                        <a:t>, vi </a:t>
                      </a:r>
                      <a:r>
                        <a:rPr lang="en-US" sz="2800" dirty="0" err="1" smtClean="0">
                          <a:solidFill>
                            <a:srgbClr val="000000"/>
                          </a:solidFill>
                          <a:effectLst/>
                          <a:latin typeface="Times New Roman"/>
                          <a:ea typeface="Calibri"/>
                        </a:rPr>
                        <a:t>khuẩn</a:t>
                      </a:r>
                      <a:r>
                        <a:rPr lang="en-US" sz="2800" dirty="0" smtClean="0">
                          <a:solidFill>
                            <a:srgbClr val="000000"/>
                          </a:solidFill>
                          <a:effectLst/>
                          <a:latin typeface="Times New Roman"/>
                          <a:ea typeface="Calibri"/>
                        </a:rPr>
                        <a:t> lam </a:t>
                      </a:r>
                      <a:endParaRPr lang="en-US" sz="2800" dirty="0"/>
                    </a:p>
                  </a:txBody>
                  <a:tcPr/>
                </a:tc>
              </a:tr>
              <a:tr h="370840">
                <a:tc>
                  <a:txBody>
                    <a:bodyPr/>
                    <a:lstStyle/>
                    <a:p>
                      <a:r>
                        <a:rPr lang="vi-VN" sz="2800" dirty="0" smtClean="0">
                          <a:latin typeface="Times New Roman" pitchFamily="18" charset="0"/>
                          <a:cs typeface="Times New Roman" pitchFamily="18" charset="0"/>
                        </a:rPr>
                        <a:t>2</a:t>
                      </a:r>
                      <a:endParaRPr lang="en-US" sz="2800" dirty="0">
                        <a:latin typeface="Times New Roman" pitchFamily="18" charset="0"/>
                        <a:cs typeface="Times New Roman" pitchFamily="18" charset="0"/>
                      </a:endParaRPr>
                    </a:p>
                  </a:txBody>
                  <a:tcPr/>
                </a:tc>
                <a:tc>
                  <a:txBody>
                    <a:bodyPr/>
                    <a:lstStyle/>
                    <a:p>
                      <a:r>
                        <a:rPr lang="en-US" sz="2800" dirty="0" err="1" smtClean="0">
                          <a:solidFill>
                            <a:srgbClr val="000000"/>
                          </a:solidFill>
                          <a:effectLst/>
                          <a:latin typeface="Times New Roman"/>
                          <a:ea typeface="Calibri"/>
                        </a:rPr>
                        <a:t>Giới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Nguyên</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sinh</a:t>
                      </a:r>
                      <a:endParaRPr lang="en-US" sz="2800" dirty="0"/>
                    </a:p>
                  </a:txBody>
                  <a:tcPr/>
                </a:tc>
                <a:tc>
                  <a:txBody>
                    <a:bodyPr/>
                    <a:lstStyle/>
                    <a:p>
                      <a:r>
                        <a:rPr lang="en-US" sz="2800" dirty="0" err="1" smtClean="0">
                          <a:solidFill>
                            <a:srgbClr val="000000"/>
                          </a:solidFill>
                          <a:effectLst/>
                          <a:latin typeface="Times New Roman"/>
                          <a:ea typeface="Calibri"/>
                        </a:rPr>
                        <a:t>Trùng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roi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rong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trùng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biến</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hình</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tảo</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lục</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đơn</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bào</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trùng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giày</a:t>
                      </a:r>
                      <a:endParaRPr lang="en-US" sz="2800" dirty="0"/>
                    </a:p>
                  </a:txBody>
                  <a:tcPr/>
                </a:tc>
              </a:tr>
              <a:tr h="370840">
                <a:tc>
                  <a:txBody>
                    <a:bodyPr/>
                    <a:lstStyle/>
                    <a:p>
                      <a:r>
                        <a:rPr lang="vi-VN" sz="2800" dirty="0" smtClean="0">
                          <a:latin typeface="Times New Roman" pitchFamily="18" charset="0"/>
                          <a:cs typeface="Times New Roman" pitchFamily="18" charset="0"/>
                        </a:rPr>
                        <a:t>3</a:t>
                      </a:r>
                      <a:endParaRPr lang="en-US" sz="2800" dirty="0">
                        <a:latin typeface="Times New Roman" pitchFamily="18" charset="0"/>
                        <a:cs typeface="Times New Roman" pitchFamily="18" charset="0"/>
                      </a:endParaRPr>
                    </a:p>
                  </a:txBody>
                  <a:tcPr/>
                </a:tc>
                <a:tc>
                  <a:txBody>
                    <a:bodyPr/>
                    <a:lstStyle/>
                    <a:p>
                      <a:r>
                        <a:rPr lang="en-US" sz="2800" dirty="0" err="1" smtClean="0">
                          <a:solidFill>
                            <a:srgbClr val="000000"/>
                          </a:solidFill>
                          <a:effectLst/>
                          <a:latin typeface="Times New Roman"/>
                          <a:ea typeface="Calibri"/>
                        </a:rPr>
                        <a:t>Giới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Nấm</a:t>
                      </a:r>
                      <a:r>
                        <a:rPr lang="en-US" sz="2800" dirty="0" smtClean="0">
                          <a:solidFill>
                            <a:srgbClr val="000000"/>
                          </a:solidFill>
                          <a:effectLst/>
                          <a:latin typeface="Times New Roman"/>
                          <a:ea typeface="Calibri"/>
                        </a:rPr>
                        <a:t> </a:t>
                      </a:r>
                      <a:endParaRPr lang="en-US" sz="2800" dirty="0"/>
                    </a:p>
                  </a:txBody>
                  <a:tcPr/>
                </a:tc>
                <a:tc>
                  <a:txBody>
                    <a:bodyPr/>
                    <a:lstStyle/>
                    <a:p>
                      <a:r>
                        <a:rPr lang="en-US" sz="2800" dirty="0" err="1" smtClean="0">
                          <a:solidFill>
                            <a:srgbClr val="000000"/>
                          </a:solidFill>
                          <a:effectLst/>
                          <a:latin typeface="Times New Roman"/>
                          <a:ea typeface="Calibri"/>
                        </a:rPr>
                        <a:t>Nấm</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bụng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dê</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nấm</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sò</a:t>
                      </a:r>
                      <a:endParaRPr lang="en-US" sz="2800" dirty="0"/>
                    </a:p>
                  </a:txBody>
                  <a:tcPr/>
                </a:tc>
              </a:tr>
              <a:tr h="370840">
                <a:tc>
                  <a:txBody>
                    <a:bodyPr/>
                    <a:lstStyle/>
                    <a:p>
                      <a:r>
                        <a:rPr lang="vi-VN" sz="2800" dirty="0" smtClean="0">
                          <a:latin typeface="Times New Roman" pitchFamily="18" charset="0"/>
                          <a:cs typeface="Times New Roman" pitchFamily="18" charset="0"/>
                        </a:rPr>
                        <a:t>4</a:t>
                      </a:r>
                      <a:endParaRPr lang="en-US" sz="2800" dirty="0">
                        <a:latin typeface="Times New Roman" pitchFamily="18" charset="0"/>
                        <a:cs typeface="Times New Roman" pitchFamily="18" charset="0"/>
                      </a:endParaRPr>
                    </a:p>
                  </a:txBody>
                  <a:tcPr/>
                </a:tc>
                <a:tc>
                  <a:txBody>
                    <a:bodyPr/>
                    <a:lstStyle/>
                    <a:p>
                      <a:r>
                        <a:rPr lang="en-US" sz="2800" dirty="0" err="1" smtClean="0">
                          <a:solidFill>
                            <a:srgbClr val="000000"/>
                          </a:solidFill>
                          <a:effectLst/>
                          <a:latin typeface="Times New Roman"/>
                          <a:ea typeface="Calibri"/>
                        </a:rPr>
                        <a:t>Giới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Thực</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vật</a:t>
                      </a:r>
                      <a:r>
                        <a:rPr lang="en-US" sz="2800" dirty="0" smtClean="0">
                          <a:solidFill>
                            <a:srgbClr val="000000"/>
                          </a:solidFill>
                          <a:effectLst/>
                          <a:latin typeface="Times New Roman"/>
                          <a:ea typeface="Calibri"/>
                        </a:rPr>
                        <a:t> </a:t>
                      </a:r>
                      <a:endParaRPr lang="en-US" sz="2800" dirty="0"/>
                    </a:p>
                  </a:txBody>
                  <a:tcPr/>
                </a:tc>
                <a:tc>
                  <a:txBody>
                    <a:bodyPr/>
                    <a:lstStyle/>
                    <a:p>
                      <a:r>
                        <a:rPr lang="en-US" sz="2800" dirty="0" err="1" smtClean="0">
                          <a:solidFill>
                            <a:srgbClr val="000000"/>
                          </a:solidFill>
                          <a:effectLst/>
                          <a:latin typeface="Times New Roman"/>
                          <a:ea typeface="Calibri"/>
                        </a:rPr>
                        <a:t>Hướng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dương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dương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xỉ</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rêu</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sen</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thông</a:t>
                      </a:r>
                      <a:r>
                        <a:rPr lang="en-US" sz="2800" dirty="0" smtClean="0">
                          <a:solidFill>
                            <a:srgbClr val="000000"/>
                          </a:solidFill>
                          <a:effectLst/>
                          <a:latin typeface="Times New Roman"/>
                          <a:ea typeface="Calibri"/>
                        </a:rPr>
                        <a:t>…</a:t>
                      </a:r>
                      <a:endParaRPr lang="en-US" sz="2800" dirty="0"/>
                    </a:p>
                  </a:txBody>
                  <a:tcPr/>
                </a:tc>
              </a:tr>
              <a:tr h="370840">
                <a:tc>
                  <a:txBody>
                    <a:bodyPr/>
                    <a:lstStyle/>
                    <a:p>
                      <a:r>
                        <a:rPr lang="vi-VN" sz="2800" dirty="0" smtClean="0"/>
                        <a:t>5</a:t>
                      </a:r>
                      <a:endParaRPr lang="en-US" sz="2800" dirty="0"/>
                    </a:p>
                  </a:txBody>
                  <a:tcPr/>
                </a:tc>
                <a:tc>
                  <a:txBody>
                    <a:bodyPr/>
                    <a:lstStyle/>
                    <a:p>
                      <a:r>
                        <a:rPr lang="en-US" sz="2800" dirty="0" err="1" smtClean="0">
                          <a:solidFill>
                            <a:srgbClr val="000000"/>
                          </a:solidFill>
                          <a:effectLst/>
                          <a:latin typeface="Times New Roman"/>
                          <a:ea typeface="Calibri"/>
                        </a:rPr>
                        <a:t>Giới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Động</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vật</a:t>
                      </a:r>
                      <a:endParaRPr lang="en-US" sz="2800" dirty="0"/>
                    </a:p>
                  </a:txBody>
                  <a:tcPr/>
                </a:tc>
                <a:tc>
                  <a:txBody>
                    <a:bodyPr/>
                    <a:lstStyle/>
                    <a:p>
                      <a:r>
                        <a:rPr lang="en-US" sz="2800" dirty="0" err="1" smtClean="0">
                          <a:solidFill>
                            <a:srgbClr val="000000"/>
                          </a:solidFill>
                          <a:effectLst/>
                          <a:latin typeface="Times New Roman"/>
                          <a:ea typeface="Calibri"/>
                        </a:rPr>
                        <a:t>Voi</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rùa</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chim</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cá</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mực</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chuồn</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chuồn</a:t>
                      </a:r>
                      <a:r>
                        <a:rPr lang="en-US" sz="2800" dirty="0" smtClean="0">
                          <a:solidFill>
                            <a:srgbClr val="000000"/>
                          </a:solidFill>
                          <a:effectLst/>
                          <a:latin typeface="Times New Roman"/>
                          <a:ea typeface="Calibri"/>
                        </a:rPr>
                        <a:t>, </a:t>
                      </a:r>
                      <a:r>
                        <a:rPr lang="en-US" sz="2800" dirty="0" err="1" smtClean="0">
                          <a:solidFill>
                            <a:srgbClr val="000000"/>
                          </a:solidFill>
                          <a:effectLst/>
                          <a:latin typeface="Times New Roman"/>
                          <a:ea typeface="Calibri"/>
                        </a:rPr>
                        <a:t>ếch</a:t>
                      </a:r>
                      <a:endParaRPr lang="en-US" sz="2800" dirty="0"/>
                    </a:p>
                  </a:txBody>
                  <a:tcPr/>
                </a:tc>
              </a:tr>
            </a:tbl>
          </a:graphicData>
        </a:graphic>
      </p:graphicFrame>
      <p:sp>
        <p:nvSpPr>
          <p:cNvPr id="4" name="Rectangle 3"/>
          <p:cNvSpPr/>
          <p:nvPr/>
        </p:nvSpPr>
        <p:spPr>
          <a:xfrm>
            <a:off x="228600" y="152400"/>
            <a:ext cx="8458200" cy="461665"/>
          </a:xfrm>
          <a:prstGeom prst="rect">
            <a:avLst/>
          </a:prstGeom>
        </p:spPr>
        <p:txBody>
          <a:bodyPr wrap="square">
            <a:spAutoFit/>
          </a:bodyPr>
          <a:lstStyle/>
          <a:p>
            <a:pPr lvl="0"/>
            <a:r>
              <a:rPr lang="vi-VN" sz="2400" b="1" dirty="0">
                <a:solidFill>
                  <a:srgbClr val="FFC000"/>
                </a:solidFill>
                <a:latin typeface="Times New Roman"/>
              </a:rPr>
              <a:t>II. THẾ GIỚI SỐNG CHIA THÀNH CÁC GIỚI</a:t>
            </a:r>
            <a:endParaRPr lang="vi-VN" sz="2400" b="1" dirty="0">
              <a:solidFill>
                <a:srgbClr val="FFC000"/>
              </a:solidFill>
            </a:endParaRPr>
          </a:p>
        </p:txBody>
      </p:sp>
      <p:sp>
        <p:nvSpPr>
          <p:cNvPr id="5" name="Rectangle 4"/>
          <p:cNvSpPr/>
          <p:nvPr/>
        </p:nvSpPr>
        <p:spPr>
          <a:xfrm>
            <a:off x="3124200" y="844897"/>
            <a:ext cx="1766552" cy="523220"/>
          </a:xfrm>
          <a:prstGeom prst="rect">
            <a:avLst/>
          </a:prstGeom>
        </p:spPr>
        <p:txBody>
          <a:bodyPr wrap="square">
            <a:spAutoFit/>
          </a:bodyPr>
          <a:lstStyle/>
          <a:p>
            <a:pPr lvl="0"/>
            <a:r>
              <a:rPr lang="vi-VN" sz="2800" b="1" dirty="0" smtClean="0">
                <a:solidFill>
                  <a:srgbClr val="FF0000"/>
                </a:solidFill>
                <a:latin typeface="Times New Roman"/>
              </a:rPr>
              <a:t>Bảng 14.1</a:t>
            </a:r>
            <a:endParaRPr lang="vi-VN" sz="2800" b="1" dirty="0">
              <a:solidFill>
                <a:srgbClr val="FF0000"/>
              </a:solidFill>
            </a:endParaRPr>
          </a:p>
        </p:txBody>
      </p:sp>
    </p:spTree>
    <p:extLst>
      <p:ext uri="{BB962C8B-B14F-4D97-AF65-F5344CB8AC3E}">
        <p14:creationId xmlns:p14="http://schemas.microsoft.com/office/powerpoint/2010/main" val="14888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70B6B5BC-02CA-4D29-90E6-F9E1062FE661}"/>
              </a:ext>
            </a:extLst>
          </p:cNvPr>
          <p:cNvGraphicFramePr/>
          <p:nvPr>
            <p:extLst>
              <p:ext uri="{D42A27DB-BD31-4B8C-83A1-F6EECF244321}">
                <p14:modId xmlns:p14="http://schemas.microsoft.com/office/powerpoint/2010/main" val="2953159486"/>
              </p:ext>
            </p:extLst>
          </p:nvPr>
        </p:nvGraphicFramePr>
        <p:xfrm>
          <a:off x="-45421" y="3849624"/>
          <a:ext cx="8803393" cy="2708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39563" y="3849624"/>
            <a:ext cx="4243469" cy="523220"/>
          </a:xfrm>
          <a:prstGeom prst="rect">
            <a:avLst/>
          </a:prstGeom>
        </p:spPr>
        <p:txBody>
          <a:bodyPr wrap="none">
            <a:spAutoFit/>
          </a:bodyPr>
          <a:lstStyle/>
          <a:p>
            <a:r>
              <a:rPr lang="en-US" altLang="en-US" sz="2800" b="1" i="1" dirty="0" err="1" smtClean="0">
                <a:solidFill>
                  <a:srgbClr val="FF0000"/>
                </a:solidFill>
                <a:latin typeface="Times New Roman" panose="02020603050405020304" pitchFamily="18" charset="0"/>
                <a:cs typeface="Times New Roman" panose="02020603050405020304" pitchFamily="18" charset="0"/>
              </a:rPr>
              <a:t>Các</a:t>
            </a:r>
            <a:r>
              <a:rPr lang="vi-VN" altLang="en-US" sz="2800" b="1" i="1" dirty="0" smtClean="0">
                <a:solidFill>
                  <a:srgbClr val="FF0000"/>
                </a:solidFill>
                <a:latin typeface="Times New Roman" panose="02020603050405020304" pitchFamily="18" charset="0"/>
                <a:cs typeface="Times New Roman" panose="02020603050405020304" pitchFamily="18" charset="0"/>
              </a:rPr>
              <a:t> bậc</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loại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sinh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a:t>
            </a:r>
            <a:endParaRPr lang="vi-VN" altLang="vi-VN" sz="2800" dirty="0">
              <a:solidFill>
                <a:srgbClr val="FF0000"/>
              </a:solidFill>
            </a:endParaRPr>
          </a:p>
        </p:txBody>
      </p:sp>
      <p:sp>
        <p:nvSpPr>
          <p:cNvPr id="4" name="Content Placeholder 13">
            <a:extLst>
              <a:ext uri="{FF2B5EF4-FFF2-40B4-BE49-F238E27FC236}">
                <a16:creationId xmlns:a16="http://schemas.microsoft.com/office/drawing/2014/main" xmlns="" id="{8563829A-4FC8-43E5-8CB0-D85BCA18272E}"/>
              </a:ext>
            </a:extLst>
          </p:cNvPr>
          <p:cNvSpPr txBox="1">
            <a:spLocks/>
          </p:cNvSpPr>
          <p:nvPr/>
        </p:nvSpPr>
        <p:spPr bwMode="auto">
          <a:xfrm>
            <a:off x="838200" y="5698901"/>
            <a:ext cx="766009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800"/>
              </a:spcBef>
              <a:buClr>
                <a:schemeClr val="tx1"/>
              </a:buClr>
              <a:buSzPct val="100000"/>
              <a:buFont typeface="Arial" panose="020B0604020202020204" pitchFamily="34" charset="0"/>
              <a:buChar char="▪"/>
              <a:defRPr sz="2400">
                <a:solidFill>
                  <a:schemeClr val="tx1"/>
                </a:solidFill>
                <a:latin typeface="Euphemia" panose="020B0503040102020104" pitchFamily="34" charset="0"/>
              </a:defRPr>
            </a:lvl1pPr>
            <a:lvl2pPr marL="547688" indent="-228600">
              <a:lnSpc>
                <a:spcPct val="90000"/>
              </a:lnSpc>
              <a:spcBef>
                <a:spcPts val="1000"/>
              </a:spcBef>
              <a:buClr>
                <a:schemeClr val="tx1"/>
              </a:buClr>
              <a:buSzPct val="100000"/>
              <a:buFont typeface="Arial" panose="020B0604020202020204" pitchFamily="34" charset="0"/>
              <a:buChar char="–"/>
              <a:defRPr sz="2000">
                <a:solidFill>
                  <a:schemeClr val="tx1"/>
                </a:solidFill>
                <a:latin typeface="Euphemia" panose="020B0503040102020104" pitchFamily="34" charset="0"/>
              </a:defRPr>
            </a:lvl2pPr>
            <a:lvl3pPr marL="822325" indent="-228600">
              <a:lnSpc>
                <a:spcPct val="90000"/>
              </a:lnSpc>
              <a:spcBef>
                <a:spcPts val="800"/>
              </a:spcBef>
              <a:buClr>
                <a:schemeClr val="tx1"/>
              </a:buClr>
              <a:buSzPct val="100000"/>
              <a:buFont typeface="Arial" panose="020B0604020202020204" pitchFamily="34" charset="0"/>
              <a:buChar char="▪"/>
              <a:defRPr>
                <a:solidFill>
                  <a:schemeClr val="tx1"/>
                </a:solidFill>
                <a:latin typeface="Euphemia" panose="020B0503040102020104" pitchFamily="34" charset="0"/>
              </a:defRPr>
            </a:lvl3pPr>
            <a:lvl4pPr marL="1096963"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Euphemia" panose="020B0503040102020104" pitchFamily="34" charset="0"/>
              </a:defRPr>
            </a:lvl4pPr>
            <a:lvl5pPr marL="1325563"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Euphemia" panose="020B0503040102020104" pitchFamily="34" charset="0"/>
              </a:defRPr>
            </a:lvl5pPr>
            <a:lvl6pPr marL="17827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6pPr>
            <a:lvl7pPr marL="22399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7pPr>
            <a:lvl8pPr marL="26971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8pPr>
            <a:lvl9pPr marL="3154363" indent="-228600" eaLnBrk="0" fontAlgn="base" hangingPunct="0">
              <a:lnSpc>
                <a:spcPct val="90000"/>
              </a:lnSpc>
              <a:spcBef>
                <a:spcPts val="800"/>
              </a:spcBef>
              <a:spcAft>
                <a:spcPct val="0"/>
              </a:spcAft>
              <a:buClr>
                <a:schemeClr val="tx1"/>
              </a:buClr>
              <a:buSzPct val="100000"/>
              <a:buFont typeface="Arial" panose="020B0604020202020204" pitchFamily="34" charset="0"/>
              <a:buChar char="▪"/>
              <a:defRPr sz="1600">
                <a:solidFill>
                  <a:schemeClr val="tx1"/>
                </a:solidFill>
                <a:latin typeface="Euphemia" panose="020B0503040102020104" pitchFamily="34" charset="0"/>
              </a:defRPr>
            </a:lvl9pPr>
          </a:lstStyle>
          <a:p>
            <a:pPr eaLnBrk="1" hangingPunct="1">
              <a:lnSpc>
                <a:spcPct val="114000"/>
              </a:lnSpc>
              <a:spcBef>
                <a:spcPct val="0"/>
              </a:spcBef>
              <a:buFont typeface="Arial" panose="020B0604020202020204" pitchFamily="34" charset="0"/>
              <a:buNone/>
            </a:pPr>
            <a:r>
              <a:rPr lang="en-US" altLang="en-US" sz="2600" b="1" i="1" dirty="0" err="1">
                <a:solidFill>
                  <a:srgbClr val="FF0000"/>
                </a:solidFill>
                <a:latin typeface="Times New Roman" panose="02020603050405020304" pitchFamily="18" charset="0"/>
                <a:cs typeface="Times New Roman" panose="02020603050405020304" pitchFamily="18" charset="0"/>
              </a:rPr>
              <a:t>Giới</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là</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đơn</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vị</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phân</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loại</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lớn</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nhất</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bao</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gồm</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các</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ngành</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sinh</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vật</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có</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chung</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những</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đặc</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điểm</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nhất</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định</a:t>
            </a:r>
            <a:r>
              <a:rPr lang="en-US" altLang="en-US" sz="2600" b="1" i="1" dirty="0">
                <a:solidFill>
                  <a:srgbClr val="FF0000"/>
                </a:solidFill>
                <a:latin typeface="Times New Roman" panose="02020603050405020304" pitchFamily="18" charset="0"/>
                <a:cs typeface="Times New Roman" panose="02020603050405020304" pitchFamily="18" charset="0"/>
              </a:rPr>
              <a:t>.</a:t>
            </a:r>
          </a:p>
        </p:txBody>
      </p:sp>
      <p:sp>
        <p:nvSpPr>
          <p:cNvPr id="5" name="Right Arrow 4">
            <a:extLst>
              <a:ext uri="{FF2B5EF4-FFF2-40B4-BE49-F238E27FC236}">
                <a16:creationId xmlns:a16="http://schemas.microsoft.com/office/drawing/2014/main" xmlns="" id="{5CBE8651-4F49-41AB-8B38-A02F722F48D3}"/>
              </a:ext>
            </a:extLst>
          </p:cNvPr>
          <p:cNvSpPr/>
          <p:nvPr/>
        </p:nvSpPr>
        <p:spPr>
          <a:xfrm>
            <a:off x="282089" y="6172736"/>
            <a:ext cx="285824"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320726" y="144801"/>
            <a:ext cx="7604073" cy="461665"/>
          </a:xfrm>
          <a:prstGeom prst="rect">
            <a:avLst/>
          </a:prstGeom>
        </p:spPr>
        <p:txBody>
          <a:bodyPr wrap="square">
            <a:spAutoFit/>
          </a:bodyPr>
          <a:lstStyle/>
          <a:p>
            <a:pPr lvl="0"/>
            <a:r>
              <a:rPr lang="vi-VN" sz="2400" b="1" dirty="0">
                <a:solidFill>
                  <a:srgbClr val="FFC000"/>
                </a:solidFill>
                <a:latin typeface="Times New Roman"/>
              </a:rPr>
              <a:t>II. THẾ GIỚI SỐNG CHIA THÀNH CÁC GIỚI</a:t>
            </a:r>
            <a:endParaRPr lang="vi-VN" sz="2400" b="1" dirty="0">
              <a:solidFill>
                <a:srgbClr val="FFC000"/>
              </a:solidFill>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5387" y="606466"/>
            <a:ext cx="4158613" cy="38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9482" y="1143000"/>
            <a:ext cx="4572000" cy="830997"/>
          </a:xfrm>
          <a:prstGeom prst="rect">
            <a:avLst/>
          </a:prstGeom>
        </p:spPr>
        <p:txBody>
          <a:bodyPr>
            <a:spAutoFit/>
          </a:bodyPr>
          <a:lstStyle/>
          <a:p>
            <a:pPr lvl="0"/>
            <a:r>
              <a:rPr lang="vi-VN" altLang="vi-VN" sz="2400" dirty="0" smtClean="0">
                <a:latin typeface="+mj-lt"/>
              </a:rPr>
              <a:t>Quan sát H 14.5 và cho biết các bậc phân loại của thế giới sống ?</a:t>
            </a:r>
            <a:endParaRPr lang="vi-VN" altLang="vi-VN" sz="2400" dirty="0">
              <a:latin typeface="+mj-lt"/>
            </a:endParaRPr>
          </a:p>
        </p:txBody>
      </p:sp>
    </p:spTree>
    <p:extLst>
      <p:ext uri="{BB962C8B-B14F-4D97-AF65-F5344CB8AC3E}">
        <p14:creationId xmlns:p14="http://schemas.microsoft.com/office/powerpoint/2010/main" val="21797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5" grpId="0" animBg="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6203" y="562462"/>
            <a:ext cx="2895600" cy="515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797511"/>
            <a:ext cx="4572000" cy="1661993"/>
          </a:xfrm>
          <a:prstGeom prst="rect">
            <a:avLst/>
          </a:prstGeom>
        </p:spPr>
        <p:txBody>
          <a:bodyPr>
            <a:spAutoFit/>
          </a:bodyPr>
          <a:lstStyle/>
          <a:p>
            <a:r>
              <a:rPr lang="vi-VN" sz="2800" dirty="0">
                <a:solidFill>
                  <a:srgbClr val="00B050"/>
                </a:solidFill>
                <a:latin typeface="+mj-lt"/>
              </a:rPr>
              <a:t>Gọi tên các bậc phân loại của cây hoa li và con hổ đông </a:t>
            </a:r>
            <a:r>
              <a:rPr lang="vi-VN" sz="2800" dirty="0" smtClean="0">
                <a:solidFill>
                  <a:srgbClr val="00B050"/>
                </a:solidFill>
                <a:latin typeface="+mj-lt"/>
              </a:rPr>
              <a:t>dương?</a:t>
            </a:r>
            <a:r>
              <a:rPr lang="vi-VN" dirty="0">
                <a:solidFill>
                  <a:srgbClr val="000000"/>
                </a:solidFill>
                <a:latin typeface="OpenSans"/>
              </a:rPr>
              <a:t/>
            </a:r>
            <a:br>
              <a:rPr lang="vi-VN" dirty="0">
                <a:solidFill>
                  <a:srgbClr val="000000"/>
                </a:solidFill>
                <a:latin typeface="OpenSans"/>
              </a:rPr>
            </a:br>
            <a:endParaRPr lang="en-US" dirty="0"/>
          </a:p>
        </p:txBody>
      </p:sp>
      <p:sp>
        <p:nvSpPr>
          <p:cNvPr id="3" name="Rectangle 2"/>
          <p:cNvSpPr/>
          <p:nvPr/>
        </p:nvSpPr>
        <p:spPr>
          <a:xfrm>
            <a:off x="152400" y="2362200"/>
            <a:ext cx="6250547" cy="2369880"/>
          </a:xfrm>
          <a:prstGeom prst="rect">
            <a:avLst/>
          </a:prstGeom>
        </p:spPr>
        <p:txBody>
          <a:bodyPr wrap="square">
            <a:spAutoFit/>
          </a:bodyPr>
          <a:lstStyle/>
          <a:p>
            <a:r>
              <a:rPr lang="vi-VN" sz="2800" dirty="0">
                <a:latin typeface="+mj-lt"/>
              </a:rPr>
              <a:t>Hoa li: thuộc chi loa kèn - họ bách hợp - bộ hành - lớp một lá mầm - ngành hạt kín - giới thực </a:t>
            </a:r>
            <a:r>
              <a:rPr lang="vi-VN" sz="2800" dirty="0" smtClean="0">
                <a:latin typeface="+mj-lt"/>
              </a:rPr>
              <a:t>vật.</a:t>
            </a:r>
          </a:p>
          <a:p>
            <a:endParaRPr lang="vi-VN" sz="2800" dirty="0">
              <a:latin typeface="+mj-lt"/>
            </a:endParaRPr>
          </a:p>
          <a:p>
            <a:r>
              <a:rPr lang="vi-VN" dirty="0">
                <a:solidFill>
                  <a:srgbClr val="000000"/>
                </a:solidFill>
                <a:latin typeface="OpenSans"/>
              </a:rPr>
              <a:t/>
            </a:r>
            <a:br>
              <a:rPr lang="vi-VN" dirty="0">
                <a:solidFill>
                  <a:srgbClr val="000000"/>
                </a:solidFill>
                <a:latin typeface="OpenSans"/>
              </a:rPr>
            </a:br>
            <a:endParaRPr lang="en-US" dirty="0"/>
          </a:p>
        </p:txBody>
      </p:sp>
      <p:sp>
        <p:nvSpPr>
          <p:cNvPr id="4" name="Rectangle 3"/>
          <p:cNvSpPr/>
          <p:nvPr/>
        </p:nvSpPr>
        <p:spPr>
          <a:xfrm>
            <a:off x="152400" y="100797"/>
            <a:ext cx="6934200" cy="461665"/>
          </a:xfrm>
          <a:prstGeom prst="rect">
            <a:avLst/>
          </a:prstGeom>
        </p:spPr>
        <p:txBody>
          <a:bodyPr wrap="square">
            <a:spAutoFit/>
          </a:bodyPr>
          <a:lstStyle/>
          <a:p>
            <a:pPr lvl="0"/>
            <a:r>
              <a:rPr lang="vi-VN" sz="2400" b="1" dirty="0">
                <a:solidFill>
                  <a:srgbClr val="FFC000"/>
                </a:solidFill>
                <a:latin typeface="Times New Roman"/>
              </a:rPr>
              <a:t>II. THẾ GIỚI SỐNG CHIA THÀNH CÁC GIỚI</a:t>
            </a:r>
            <a:endParaRPr lang="vi-VN" sz="2400" b="1" dirty="0">
              <a:solidFill>
                <a:srgbClr val="FFC000"/>
              </a:solidFill>
            </a:endParaRPr>
          </a:p>
        </p:txBody>
      </p:sp>
      <p:sp>
        <p:nvSpPr>
          <p:cNvPr id="5" name="Rectangle 4"/>
          <p:cNvSpPr/>
          <p:nvPr/>
        </p:nvSpPr>
        <p:spPr>
          <a:xfrm>
            <a:off x="152400" y="4267200"/>
            <a:ext cx="5911403" cy="1938992"/>
          </a:xfrm>
          <a:prstGeom prst="rect">
            <a:avLst/>
          </a:prstGeom>
        </p:spPr>
        <p:txBody>
          <a:bodyPr wrap="square">
            <a:spAutoFit/>
          </a:bodyPr>
          <a:lstStyle/>
          <a:p>
            <a:r>
              <a:rPr lang="vi-VN" sz="2800" dirty="0">
                <a:latin typeface="+mj-lt"/>
              </a:rPr>
              <a:t>Hổ đông dương: thuộc chi báo - họ mèo - bộ ăn thịt - lớp động vật - ngành dây sống - giới động vật.</a:t>
            </a:r>
            <a:r>
              <a:rPr lang="vi-VN" dirty="0"/>
              <a:t/>
            </a:r>
            <a:br>
              <a:rPr lang="vi-VN" dirty="0"/>
            </a:br>
            <a:r>
              <a:rPr lang="vi-VN" dirty="0"/>
              <a:t/>
            </a:r>
            <a:br>
              <a:rPr lang="vi-VN" dirty="0"/>
            </a:br>
            <a:endParaRPr lang="en-US" dirty="0"/>
          </a:p>
        </p:txBody>
      </p:sp>
    </p:spTree>
    <p:extLst>
      <p:ext uri="{BB962C8B-B14F-4D97-AF65-F5344CB8AC3E}">
        <p14:creationId xmlns:p14="http://schemas.microsoft.com/office/powerpoint/2010/main" val="5889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69" y="1143000"/>
            <a:ext cx="13906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81200" y="883417"/>
            <a:ext cx="7010400" cy="584775"/>
          </a:xfrm>
          <a:prstGeom prst="rect">
            <a:avLst/>
          </a:prstGeom>
        </p:spPr>
        <p:txBody>
          <a:bodyPr wrap="square">
            <a:spAutoFit/>
          </a:bodyPr>
          <a:lstStyle/>
          <a:p>
            <a:pPr lvl="0"/>
            <a:r>
              <a:rPr lang="vi-VN" sz="3200" b="1" dirty="0">
                <a:solidFill>
                  <a:srgbClr val="FF0000"/>
                </a:solidFill>
                <a:latin typeface="Times New Roman"/>
              </a:rPr>
              <a:t>Tìm hiểu </a:t>
            </a:r>
            <a:r>
              <a:rPr lang="vi-VN" sz="3200" b="1" dirty="0" smtClean="0">
                <a:solidFill>
                  <a:srgbClr val="FF0000"/>
                </a:solidFill>
                <a:latin typeface="Times New Roman"/>
              </a:rPr>
              <a:t>thêm </a:t>
            </a:r>
            <a:r>
              <a:rPr lang="vi-VN" sz="2800" b="1" dirty="0" smtClean="0">
                <a:solidFill>
                  <a:srgbClr val="00B050"/>
                </a:solidFill>
                <a:latin typeface="Times New Roman"/>
              </a:rPr>
              <a:t>(Yêu cầu về nhà thực hiện)</a:t>
            </a:r>
            <a:endParaRPr lang="vi-VN" sz="2800" b="1" dirty="0">
              <a:solidFill>
                <a:srgbClr val="00B050"/>
              </a:solidFill>
              <a:latin typeface="Times New Roman"/>
            </a:endParaRPr>
          </a:p>
        </p:txBody>
      </p:sp>
      <p:sp>
        <p:nvSpPr>
          <p:cNvPr id="3" name="Rectangle 2"/>
          <p:cNvSpPr/>
          <p:nvPr/>
        </p:nvSpPr>
        <p:spPr>
          <a:xfrm>
            <a:off x="739789" y="2286000"/>
            <a:ext cx="8001000" cy="1815882"/>
          </a:xfrm>
          <a:prstGeom prst="rect">
            <a:avLst/>
          </a:prstGeom>
        </p:spPr>
        <p:txBody>
          <a:bodyPr wrap="square">
            <a:spAutoFit/>
          </a:bodyPr>
          <a:lstStyle/>
          <a:p>
            <a:pPr lvl="0"/>
            <a:r>
              <a:rPr lang="vi-VN" sz="2800" dirty="0" smtClean="0">
                <a:solidFill>
                  <a:prstClr val="black"/>
                </a:solidFill>
                <a:latin typeface="Times New Roman"/>
              </a:rPr>
              <a:t>Hình sau mô tả 3 động vật: chuồn chuồn, dơi và đại bàng. Chúng đều có cánh và biết bay nhưng chúng lại được xếp vào 3 lớp động vật khác nhau. Em hãy tìm hiểu xem đó là những lớp động vật nào.</a:t>
            </a:r>
            <a:endParaRPr lang="vi-VN" sz="2800" dirty="0">
              <a:solidFill>
                <a:prstClr val="black"/>
              </a:solidFill>
              <a:latin typeface="Times New Roman"/>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508" y="4391964"/>
            <a:ext cx="241364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408129"/>
            <a:ext cx="2286001"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95801"/>
            <a:ext cx="2057400" cy="154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0194" y="6252650"/>
            <a:ext cx="1834156" cy="461665"/>
          </a:xfrm>
          <a:prstGeom prst="rect">
            <a:avLst/>
          </a:prstGeom>
        </p:spPr>
        <p:txBody>
          <a:bodyPr wrap="none">
            <a:spAutoFit/>
          </a:bodyPr>
          <a:lstStyle/>
          <a:p>
            <a:pPr lvl="0"/>
            <a:r>
              <a:rPr lang="vi-VN" sz="2400" dirty="0" smtClean="0">
                <a:solidFill>
                  <a:prstClr val="black"/>
                </a:solidFill>
                <a:latin typeface="Times New Roman"/>
                <a:cs typeface="Arial" panose="020B0604020202020204" pitchFamily="34" charset="0"/>
              </a:rPr>
              <a:t>Chuồn chuồn</a:t>
            </a:r>
            <a:endParaRPr lang="en-US" sz="2400" dirty="0">
              <a:solidFill>
                <a:prstClr val="black"/>
              </a:solidFill>
              <a:cs typeface="Arial" panose="020B0604020202020204" pitchFamily="34" charset="0"/>
            </a:endParaRPr>
          </a:p>
        </p:txBody>
      </p:sp>
      <p:sp>
        <p:nvSpPr>
          <p:cNvPr id="5" name="Rectangle 4"/>
          <p:cNvSpPr/>
          <p:nvPr/>
        </p:nvSpPr>
        <p:spPr>
          <a:xfrm>
            <a:off x="4664890" y="6248379"/>
            <a:ext cx="655949" cy="461665"/>
          </a:xfrm>
          <a:prstGeom prst="rect">
            <a:avLst/>
          </a:prstGeom>
        </p:spPr>
        <p:txBody>
          <a:bodyPr wrap="none">
            <a:spAutoFit/>
          </a:bodyPr>
          <a:lstStyle/>
          <a:p>
            <a:pPr lvl="0"/>
            <a:r>
              <a:rPr lang="vi-VN" sz="2400" dirty="0" smtClean="0">
                <a:solidFill>
                  <a:prstClr val="black"/>
                </a:solidFill>
                <a:latin typeface="Times New Roman"/>
                <a:cs typeface="Arial" panose="020B0604020202020204" pitchFamily="34" charset="0"/>
              </a:rPr>
              <a:t>Dơi</a:t>
            </a:r>
            <a:endParaRPr lang="en-US" sz="2400" dirty="0">
              <a:solidFill>
                <a:prstClr val="black"/>
              </a:solidFill>
              <a:cs typeface="Arial" panose="020B0604020202020204" pitchFamily="34" charset="0"/>
            </a:endParaRPr>
          </a:p>
        </p:txBody>
      </p:sp>
      <p:sp>
        <p:nvSpPr>
          <p:cNvPr id="6" name="Rectangle 5"/>
          <p:cNvSpPr/>
          <p:nvPr/>
        </p:nvSpPr>
        <p:spPr>
          <a:xfrm>
            <a:off x="7120520" y="6250525"/>
            <a:ext cx="1303562" cy="461665"/>
          </a:xfrm>
          <a:prstGeom prst="rect">
            <a:avLst/>
          </a:prstGeom>
        </p:spPr>
        <p:txBody>
          <a:bodyPr wrap="none">
            <a:spAutoFit/>
          </a:bodyPr>
          <a:lstStyle/>
          <a:p>
            <a:pPr lvl="0"/>
            <a:r>
              <a:rPr lang="vi-VN" sz="2400" dirty="0" smtClean="0">
                <a:solidFill>
                  <a:prstClr val="black"/>
                </a:solidFill>
                <a:latin typeface="Times New Roman"/>
                <a:cs typeface="Arial" panose="020B0604020202020204" pitchFamily="34" charset="0"/>
              </a:rPr>
              <a:t>Đại bàng</a:t>
            </a:r>
            <a:endParaRPr lang="en-US" sz="2400" dirty="0">
              <a:solidFill>
                <a:prstClr val="black"/>
              </a:solidFill>
              <a:cs typeface="Arial" panose="020B0604020202020204" pitchFamily="34" charset="0"/>
            </a:endParaRPr>
          </a:p>
        </p:txBody>
      </p:sp>
    </p:spTree>
    <p:extLst>
      <p:ext uri="{BB962C8B-B14F-4D97-AF65-F5344CB8AC3E}">
        <p14:creationId xmlns:p14="http://schemas.microsoft.com/office/powerpoint/2010/main" val="3562172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7772400" cy="461665"/>
          </a:xfrm>
          <a:prstGeom prst="rect">
            <a:avLst/>
          </a:prstGeom>
        </p:spPr>
        <p:txBody>
          <a:bodyPr wrap="square">
            <a:spAutoFit/>
          </a:bodyPr>
          <a:lstStyle/>
          <a:p>
            <a:pPr lvl="0"/>
            <a:r>
              <a:rPr lang="vi-VN" sz="2400" b="1" dirty="0">
                <a:solidFill>
                  <a:srgbClr val="FFC000"/>
                </a:solidFill>
                <a:latin typeface="Times New Roman"/>
              </a:rPr>
              <a:t>II. THẾ GIỚI SỐNG CHIA THÀNH CÁC GIỚI</a:t>
            </a:r>
            <a:endParaRPr lang="vi-VN" sz="2400" b="1" dirty="0">
              <a:solidFill>
                <a:srgbClr val="FFC000"/>
              </a:solidFill>
            </a:endParaRPr>
          </a:p>
        </p:txBody>
      </p:sp>
      <p:sp>
        <p:nvSpPr>
          <p:cNvPr id="3" name="Rectangle 2"/>
          <p:cNvSpPr/>
          <p:nvPr/>
        </p:nvSpPr>
        <p:spPr>
          <a:xfrm>
            <a:off x="2133600" y="1028877"/>
            <a:ext cx="6781800" cy="523220"/>
          </a:xfrm>
          <a:prstGeom prst="rect">
            <a:avLst/>
          </a:prstGeom>
        </p:spPr>
        <p:txBody>
          <a:bodyPr wrap="square">
            <a:spAutoFit/>
          </a:bodyPr>
          <a:lstStyle/>
          <a:p>
            <a:pPr lvl="0"/>
            <a:r>
              <a:rPr lang="vi-VN" sz="2800" b="1" dirty="0" smtClean="0">
                <a:solidFill>
                  <a:srgbClr val="FF0000"/>
                </a:solidFill>
                <a:latin typeface="+mj-lt"/>
              </a:rPr>
              <a:t>TÌM HIỂU THÊM </a:t>
            </a:r>
            <a:r>
              <a:rPr lang="vi-VN" sz="2400" b="1" dirty="0" smtClean="0">
                <a:solidFill>
                  <a:srgbClr val="00B050"/>
                </a:solidFill>
                <a:latin typeface="+mj-lt"/>
              </a:rPr>
              <a:t>( Yêu cầu thực hiện ở nhà)</a:t>
            </a:r>
            <a:endParaRPr lang="vi-VN" sz="2400" b="1" dirty="0">
              <a:solidFill>
                <a:srgbClr val="00B050"/>
              </a:solidFill>
              <a:latin typeface="+mj-lt"/>
            </a:endParaRPr>
          </a:p>
        </p:txBody>
      </p:sp>
      <p:sp>
        <p:nvSpPr>
          <p:cNvPr id="4" name="Rectangle 3"/>
          <p:cNvSpPr/>
          <p:nvPr/>
        </p:nvSpPr>
        <p:spPr>
          <a:xfrm>
            <a:off x="609600" y="3013502"/>
            <a:ext cx="7086600" cy="954107"/>
          </a:xfrm>
          <a:prstGeom prst="rect">
            <a:avLst/>
          </a:prstGeom>
        </p:spPr>
        <p:txBody>
          <a:bodyPr wrap="square">
            <a:spAutoFit/>
          </a:bodyPr>
          <a:lstStyle/>
          <a:p>
            <a:pPr lvl="0"/>
            <a:r>
              <a:rPr lang="vi-VN" sz="2800" b="1" dirty="0" smtClean="0">
                <a:latin typeface="+mj-lt"/>
              </a:rPr>
              <a:t>Tra cứu tài liệu về bậc phân loại từ thấp đến cao </a:t>
            </a:r>
            <a:r>
              <a:rPr lang="vi-VN" sz="2800" b="1" dirty="0">
                <a:solidFill>
                  <a:prstClr val="black"/>
                </a:solidFill>
                <a:latin typeface="Times New Roman"/>
              </a:rPr>
              <a:t>của một sinh vật </a:t>
            </a:r>
            <a:r>
              <a:rPr lang="vi-VN" sz="2800" b="1" dirty="0" smtClean="0">
                <a:latin typeface="+mj-lt"/>
              </a:rPr>
              <a:t>mà em yêu thích. </a:t>
            </a:r>
            <a:endParaRPr lang="vi-VN" sz="2800" b="1" dirty="0">
              <a:latin typeface="+mj-lt"/>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240" y="5257800"/>
            <a:ext cx="1989920" cy="142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6" y="814389"/>
            <a:ext cx="2005884"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08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534400" cy="430887"/>
          </a:xfrm>
          <a:prstGeom prst="rect">
            <a:avLst/>
          </a:prstGeom>
        </p:spPr>
        <p:txBody>
          <a:bodyPr wrap="square">
            <a:spAutoFit/>
          </a:bodyPr>
          <a:lstStyle/>
          <a:p>
            <a:pPr lvl="0"/>
            <a:r>
              <a:rPr lang="vi-VN" sz="2200" b="1" dirty="0" smtClean="0">
                <a:solidFill>
                  <a:srgbClr val="FFC000"/>
                </a:solidFill>
                <a:latin typeface="Times New Roman"/>
              </a:rPr>
              <a:t>III. SỰ ĐA DẠNG VỀ SỐ LƯỢNG LOÀI VÀ MÔI TRƯỜNG SỐNG</a:t>
            </a:r>
            <a:endParaRPr lang="vi-VN" sz="2200" b="1" dirty="0">
              <a:solidFill>
                <a:srgbClr val="FFC000"/>
              </a:solidFill>
            </a:endParaRPr>
          </a:p>
        </p:txBody>
      </p:sp>
      <p:sp>
        <p:nvSpPr>
          <p:cNvPr id="4" name="Rectangle 3"/>
          <p:cNvSpPr/>
          <p:nvPr/>
        </p:nvSpPr>
        <p:spPr>
          <a:xfrm>
            <a:off x="609600" y="1503908"/>
            <a:ext cx="4953000" cy="523220"/>
          </a:xfrm>
          <a:prstGeom prst="rect">
            <a:avLst/>
          </a:prstGeom>
        </p:spPr>
        <p:txBody>
          <a:bodyPr wrap="square">
            <a:spAutoFit/>
          </a:bodyPr>
          <a:lstStyle/>
          <a:p>
            <a:endParaRPr lang="vi-VN" sz="2800" dirty="0" smtClean="0">
              <a:solidFill>
                <a:srgbClr val="FF0000"/>
              </a:solidFill>
              <a:latin typeface="Times New Roman"/>
            </a:endParaRPr>
          </a:p>
        </p:txBody>
      </p:sp>
      <p:sp>
        <p:nvSpPr>
          <p:cNvPr id="5" name="Rectangle 4"/>
          <p:cNvSpPr/>
          <p:nvPr/>
        </p:nvSpPr>
        <p:spPr>
          <a:xfrm>
            <a:off x="228600" y="996077"/>
            <a:ext cx="8686800" cy="769441"/>
          </a:xfrm>
          <a:prstGeom prst="rect">
            <a:avLst/>
          </a:prstGeom>
        </p:spPr>
        <p:txBody>
          <a:bodyPr wrap="square">
            <a:spAutoFit/>
          </a:bodyPr>
          <a:lstStyle/>
          <a:p>
            <a:pPr lvl="0"/>
            <a:r>
              <a:rPr lang="vi-VN" sz="2600" dirty="0" smtClean="0">
                <a:solidFill>
                  <a:srgbClr val="00B0F0"/>
                </a:solidFill>
                <a:latin typeface="+mj-lt"/>
              </a:rPr>
              <a:t>Kể tên một số loài mà em biết ? Chúng sống ở môi trường  nào?</a:t>
            </a:r>
            <a:r>
              <a:rPr lang="vi-VN" dirty="0">
                <a:solidFill>
                  <a:srgbClr val="000000"/>
                </a:solidFill>
                <a:latin typeface="OpenSans"/>
              </a:rPr>
              <a:t/>
            </a:r>
            <a:br>
              <a:rPr lang="vi-VN" dirty="0">
                <a:solidFill>
                  <a:srgbClr val="000000"/>
                </a:solidFill>
                <a:latin typeface="OpenSans"/>
              </a:rPr>
            </a:br>
            <a:endParaRPr lang="en-US" dirty="0">
              <a:solidFill>
                <a:prstClr val="black"/>
              </a:solidFill>
            </a:endParaRPr>
          </a:p>
        </p:txBody>
      </p:sp>
      <p:sp>
        <p:nvSpPr>
          <p:cNvPr id="6" name="Rectangle 5"/>
          <p:cNvSpPr/>
          <p:nvPr/>
        </p:nvSpPr>
        <p:spPr>
          <a:xfrm>
            <a:off x="304800" y="5562600"/>
            <a:ext cx="8382000" cy="1169551"/>
          </a:xfrm>
          <a:prstGeom prst="rect">
            <a:avLst/>
          </a:prstGeom>
        </p:spPr>
        <p:txBody>
          <a:bodyPr wrap="square">
            <a:spAutoFit/>
          </a:bodyPr>
          <a:lstStyle/>
          <a:p>
            <a:pPr lvl="0"/>
            <a:r>
              <a:rPr lang="vi-VN" dirty="0">
                <a:solidFill>
                  <a:srgbClr val="000000"/>
                </a:solidFill>
                <a:latin typeface="OpenSans"/>
              </a:rPr>
              <a:t/>
            </a:r>
            <a:br>
              <a:rPr lang="vi-VN" dirty="0">
                <a:solidFill>
                  <a:srgbClr val="000000"/>
                </a:solidFill>
                <a:latin typeface="OpenSans"/>
              </a:rPr>
            </a:br>
            <a:r>
              <a:rPr lang="vi-VN" sz="2600" dirty="0" smtClean="0">
                <a:solidFill>
                  <a:srgbClr val="000000"/>
                </a:solidFill>
                <a:latin typeface="+mj-lt"/>
              </a:rPr>
              <a:t>Quan sát hình trên : em hãy cho biết </a:t>
            </a:r>
            <a:r>
              <a:rPr lang="vi-VN" sz="2600" dirty="0">
                <a:solidFill>
                  <a:srgbClr val="000000"/>
                </a:solidFill>
                <a:latin typeface="+mj-lt"/>
              </a:rPr>
              <a:t>c</a:t>
            </a:r>
            <a:r>
              <a:rPr lang="vi-VN" sz="2600" dirty="0" smtClean="0">
                <a:solidFill>
                  <a:srgbClr val="000000"/>
                </a:solidFill>
                <a:latin typeface="+mj-lt"/>
              </a:rPr>
              <a:t>ó mấy kiểu môi trường sống? Kể tên các sinh vật sống ở các môi trường đó?</a:t>
            </a:r>
            <a:endParaRPr lang="en-US" sz="2600" dirty="0">
              <a:solidFill>
                <a:prstClr val="black"/>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24013"/>
            <a:ext cx="883920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95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5" name="Rectangle 4"/>
          <p:cNvSpPr>
            <a:spLocks noChangeArrowheads="1"/>
          </p:cNvSpPr>
          <p:nvPr/>
        </p:nvSpPr>
        <p:spPr bwMode="auto">
          <a:xfrm>
            <a:off x="-23612" y="5473005"/>
            <a:ext cx="9094787" cy="1384995"/>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algn="ct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1" y="0"/>
            <a:ext cx="8839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82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58053116"/>
              </p:ext>
            </p:extLst>
          </p:nvPr>
        </p:nvGraphicFramePr>
        <p:xfrm>
          <a:off x="457200" y="1600200"/>
          <a:ext cx="8458200" cy="4358640"/>
        </p:xfrm>
        <a:graphic>
          <a:graphicData uri="http://schemas.openxmlformats.org/drawingml/2006/table">
            <a:tbl>
              <a:tblPr firstRow="1" bandRow="1">
                <a:tableStyleId>{5C22544A-7EE6-4342-B048-85BDC9FD1C3A}</a:tableStyleId>
              </a:tblPr>
              <a:tblGrid>
                <a:gridCol w="966651"/>
                <a:gridCol w="2690949"/>
                <a:gridCol w="4800600"/>
              </a:tblGrid>
              <a:tr h="370840">
                <a:tc>
                  <a:txBody>
                    <a:bodyPr/>
                    <a:lstStyle/>
                    <a:p>
                      <a:r>
                        <a:rPr lang="vi-VN" sz="3200" dirty="0" smtClean="0">
                          <a:latin typeface="+mj-lt"/>
                        </a:rPr>
                        <a:t>STT</a:t>
                      </a:r>
                      <a:endParaRPr lang="en-US" sz="3200" dirty="0">
                        <a:latin typeface="+mj-lt"/>
                      </a:endParaRPr>
                    </a:p>
                  </a:txBody>
                  <a:tcPr/>
                </a:tc>
                <a:tc>
                  <a:txBody>
                    <a:bodyPr/>
                    <a:lstStyle/>
                    <a:p>
                      <a:r>
                        <a:rPr lang="vi-VN" sz="3200" dirty="0" smtClean="0">
                          <a:latin typeface="+mj-lt"/>
                        </a:rPr>
                        <a:t>Môi</a:t>
                      </a:r>
                      <a:r>
                        <a:rPr lang="vi-VN" sz="3200" baseline="0" dirty="0" smtClean="0">
                          <a:latin typeface="+mj-lt"/>
                        </a:rPr>
                        <a:t> trường</a:t>
                      </a:r>
                      <a:endParaRPr lang="en-US" sz="3200" dirty="0">
                        <a:latin typeface="+mj-lt"/>
                      </a:endParaRPr>
                    </a:p>
                  </a:txBody>
                  <a:tcPr/>
                </a:tc>
                <a:tc>
                  <a:txBody>
                    <a:bodyPr/>
                    <a:lstStyle/>
                    <a:p>
                      <a:r>
                        <a:rPr lang="vi-VN" sz="3200" dirty="0" smtClean="0">
                          <a:latin typeface="+mj-lt"/>
                        </a:rPr>
                        <a:t>Tên</a:t>
                      </a:r>
                      <a:r>
                        <a:rPr lang="vi-VN" sz="3200" baseline="0" dirty="0" smtClean="0">
                          <a:latin typeface="+mj-lt"/>
                        </a:rPr>
                        <a:t> sinh vật</a:t>
                      </a:r>
                      <a:endParaRPr lang="en-US" sz="3200" dirty="0">
                        <a:latin typeface="+mj-lt"/>
                      </a:endParaRPr>
                    </a:p>
                  </a:txBody>
                  <a:tcPr/>
                </a:tc>
              </a:tr>
              <a:tr h="370840">
                <a:tc>
                  <a:txBody>
                    <a:bodyPr/>
                    <a:lstStyle/>
                    <a:p>
                      <a:r>
                        <a:rPr lang="vi-VN" sz="3200" dirty="0" smtClean="0">
                          <a:latin typeface="+mj-lt"/>
                        </a:rPr>
                        <a:t>1</a:t>
                      </a:r>
                      <a:endParaRPr lang="en-US" sz="3200" dirty="0">
                        <a:latin typeface="+mj-lt"/>
                      </a:endParaRPr>
                    </a:p>
                  </a:txBody>
                  <a:tcPr/>
                </a:tc>
                <a:tc>
                  <a:txBody>
                    <a:bodyPr/>
                    <a:lstStyle/>
                    <a:p>
                      <a:r>
                        <a:rPr lang="vi-VN" sz="3200" dirty="0" smtClean="0">
                          <a:latin typeface="+mj-lt"/>
                        </a:rPr>
                        <a:t>Môi</a:t>
                      </a:r>
                      <a:r>
                        <a:rPr lang="vi-VN" sz="3200" baseline="0" dirty="0" smtClean="0">
                          <a:latin typeface="+mj-lt"/>
                        </a:rPr>
                        <a:t> trường trên cạn</a:t>
                      </a:r>
                      <a:endParaRPr lang="en-US" sz="3200" dirty="0">
                        <a:latin typeface="+mj-lt"/>
                      </a:endParaRPr>
                    </a:p>
                  </a:txBody>
                  <a:tcPr/>
                </a:tc>
                <a:tc>
                  <a:txBody>
                    <a:bodyPr/>
                    <a:lstStyle/>
                    <a:p>
                      <a:r>
                        <a:rPr lang="vi-VN" sz="3200" dirty="0" smtClean="0">
                          <a:latin typeface="+mj-lt"/>
                        </a:rPr>
                        <a:t>Nấm</a:t>
                      </a:r>
                      <a:r>
                        <a:rPr lang="vi-VN" sz="3200" baseline="0" dirty="0" smtClean="0">
                          <a:latin typeface="+mj-lt"/>
                        </a:rPr>
                        <a:t>, kaguru, thực vật....</a:t>
                      </a:r>
                      <a:endParaRPr lang="en-US" sz="3200" dirty="0">
                        <a:latin typeface="+mj-lt"/>
                      </a:endParaRPr>
                    </a:p>
                  </a:txBody>
                  <a:tcPr/>
                </a:tc>
              </a:tr>
              <a:tr h="370840">
                <a:tc>
                  <a:txBody>
                    <a:bodyPr/>
                    <a:lstStyle/>
                    <a:p>
                      <a:r>
                        <a:rPr lang="vi-VN" sz="3200" dirty="0" smtClean="0">
                          <a:latin typeface="+mj-lt"/>
                        </a:rPr>
                        <a:t>2</a:t>
                      </a:r>
                      <a:endParaRPr lang="en-US" sz="3200" dirty="0">
                        <a:latin typeface="+mj-lt"/>
                      </a:endParaRPr>
                    </a:p>
                  </a:txBody>
                  <a:tcPr/>
                </a:tc>
                <a:tc>
                  <a:txBody>
                    <a:bodyPr/>
                    <a:lstStyle/>
                    <a:p>
                      <a:r>
                        <a:rPr lang="vi-VN" sz="3200" dirty="0" smtClean="0">
                          <a:latin typeface="+mj-lt"/>
                        </a:rPr>
                        <a:t>Môi</a:t>
                      </a:r>
                      <a:r>
                        <a:rPr lang="vi-VN" sz="3200" baseline="0" dirty="0" smtClean="0">
                          <a:latin typeface="+mj-lt"/>
                        </a:rPr>
                        <a:t> trường nước</a:t>
                      </a:r>
                      <a:endParaRPr lang="en-US" sz="3200" dirty="0">
                        <a:latin typeface="+mj-lt"/>
                      </a:endParaRPr>
                    </a:p>
                  </a:txBody>
                  <a:tcPr/>
                </a:tc>
                <a:tc>
                  <a:txBody>
                    <a:bodyPr/>
                    <a:lstStyle/>
                    <a:p>
                      <a:r>
                        <a:rPr lang="vi-VN" sz="3200" dirty="0" smtClean="0">
                          <a:latin typeface="+mj-lt"/>
                        </a:rPr>
                        <a:t>Tảo,</a:t>
                      </a:r>
                      <a:r>
                        <a:rPr lang="vi-VN" sz="3200" baseline="0" dirty="0" smtClean="0">
                          <a:latin typeface="+mj-lt"/>
                        </a:rPr>
                        <a:t> cua, cá, vi khuẩn, thực vật nổi.....</a:t>
                      </a:r>
                      <a:endParaRPr lang="en-US" sz="3200" dirty="0">
                        <a:latin typeface="+mj-lt"/>
                      </a:endParaRPr>
                    </a:p>
                  </a:txBody>
                  <a:tcPr/>
                </a:tc>
              </a:tr>
              <a:tr h="370840">
                <a:tc>
                  <a:txBody>
                    <a:bodyPr/>
                    <a:lstStyle/>
                    <a:p>
                      <a:r>
                        <a:rPr lang="vi-VN" sz="3200" dirty="0" smtClean="0">
                          <a:latin typeface="+mj-lt"/>
                        </a:rPr>
                        <a:t>3</a:t>
                      </a:r>
                      <a:endParaRPr lang="en-US" sz="3200" dirty="0">
                        <a:latin typeface="+mj-lt"/>
                      </a:endParaRPr>
                    </a:p>
                  </a:txBody>
                  <a:tcPr/>
                </a:tc>
                <a:tc>
                  <a:txBody>
                    <a:bodyPr/>
                    <a:lstStyle/>
                    <a:p>
                      <a:r>
                        <a:rPr lang="vi-VN" sz="3200" dirty="0" smtClean="0">
                          <a:latin typeface="+mj-lt"/>
                        </a:rPr>
                        <a:t>Môi</a:t>
                      </a:r>
                      <a:r>
                        <a:rPr lang="vi-VN" sz="3200" baseline="0" dirty="0" smtClean="0">
                          <a:latin typeface="+mj-lt"/>
                        </a:rPr>
                        <a:t> trường đất</a:t>
                      </a:r>
                      <a:endParaRPr lang="en-US" sz="3200" dirty="0">
                        <a:latin typeface="+mj-lt"/>
                      </a:endParaRPr>
                    </a:p>
                  </a:txBody>
                  <a:tcPr/>
                </a:tc>
                <a:tc>
                  <a:txBody>
                    <a:bodyPr/>
                    <a:lstStyle/>
                    <a:p>
                      <a:r>
                        <a:rPr lang="vi-VN" sz="3200" dirty="0" smtClean="0">
                          <a:latin typeface="+mj-lt"/>
                        </a:rPr>
                        <a:t>Giun đất...</a:t>
                      </a:r>
                      <a:endParaRPr lang="en-US" sz="3200" dirty="0">
                        <a:latin typeface="+mj-lt"/>
                      </a:endParaRPr>
                    </a:p>
                  </a:txBody>
                  <a:tcPr/>
                </a:tc>
              </a:tr>
              <a:tr h="370840">
                <a:tc>
                  <a:txBody>
                    <a:bodyPr/>
                    <a:lstStyle/>
                    <a:p>
                      <a:r>
                        <a:rPr lang="vi-VN" sz="3200" dirty="0" smtClean="0">
                          <a:latin typeface="+mj-lt"/>
                        </a:rPr>
                        <a:t>4</a:t>
                      </a:r>
                      <a:endParaRPr lang="en-US" sz="3200" dirty="0">
                        <a:latin typeface="+mj-lt"/>
                      </a:endParaRPr>
                    </a:p>
                  </a:txBody>
                  <a:tcPr/>
                </a:tc>
                <a:tc>
                  <a:txBody>
                    <a:bodyPr/>
                    <a:lstStyle/>
                    <a:p>
                      <a:r>
                        <a:rPr lang="vi-VN" sz="3200" dirty="0" smtClean="0">
                          <a:latin typeface="+mj-lt"/>
                        </a:rPr>
                        <a:t>Môi</a:t>
                      </a:r>
                      <a:r>
                        <a:rPr lang="vi-VN" sz="3200" baseline="0" dirty="0" smtClean="0">
                          <a:latin typeface="+mj-lt"/>
                        </a:rPr>
                        <a:t> trường sinh vật</a:t>
                      </a:r>
                      <a:endParaRPr lang="en-US" sz="3200" dirty="0">
                        <a:latin typeface="+mj-lt"/>
                      </a:endParaRPr>
                    </a:p>
                  </a:txBody>
                  <a:tcPr/>
                </a:tc>
                <a:tc>
                  <a:txBody>
                    <a:bodyPr/>
                    <a:lstStyle/>
                    <a:p>
                      <a:r>
                        <a:rPr lang="vi-VN" sz="3200" dirty="0" smtClean="0">
                          <a:latin typeface="+mj-lt"/>
                        </a:rPr>
                        <a:t>Chấy,</a:t>
                      </a:r>
                      <a:r>
                        <a:rPr lang="vi-VN" sz="3200" baseline="0" dirty="0" smtClean="0">
                          <a:latin typeface="+mj-lt"/>
                        </a:rPr>
                        <a:t> giận, giun đũa...</a:t>
                      </a:r>
                      <a:endParaRPr lang="en-US" sz="3200" dirty="0">
                        <a:latin typeface="+mj-lt"/>
                      </a:endParaRPr>
                    </a:p>
                  </a:txBody>
                  <a:tcPr/>
                </a:tc>
              </a:tr>
            </a:tbl>
          </a:graphicData>
        </a:graphic>
      </p:graphicFrame>
      <p:sp>
        <p:nvSpPr>
          <p:cNvPr id="3" name="Rectangle 2"/>
          <p:cNvSpPr/>
          <p:nvPr/>
        </p:nvSpPr>
        <p:spPr>
          <a:xfrm>
            <a:off x="228600" y="228600"/>
            <a:ext cx="8686800"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a:t>
            </a:r>
            <a:r>
              <a:rPr lang="vi-VN" sz="2200" b="1" dirty="0" smtClean="0">
                <a:solidFill>
                  <a:srgbClr val="FFC000"/>
                </a:solidFill>
                <a:latin typeface="Times New Roman"/>
              </a:rPr>
              <a:t>MÔI </a:t>
            </a:r>
            <a:r>
              <a:rPr lang="vi-VN" sz="2200" b="1" dirty="0">
                <a:solidFill>
                  <a:srgbClr val="FFC000"/>
                </a:solidFill>
                <a:latin typeface="Times New Roman"/>
              </a:rPr>
              <a:t>TRƯỜNG SỐNG</a:t>
            </a:r>
            <a:endParaRPr lang="vi-VN" sz="2200" b="1" dirty="0">
              <a:solidFill>
                <a:srgbClr val="FFC000"/>
              </a:solidFill>
            </a:endParaRPr>
          </a:p>
        </p:txBody>
      </p:sp>
    </p:spTree>
    <p:extLst>
      <p:ext uri="{BB962C8B-B14F-4D97-AF65-F5344CB8AC3E}">
        <p14:creationId xmlns:p14="http://schemas.microsoft.com/office/powerpoint/2010/main" val="262855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474" y="4105275"/>
            <a:ext cx="26193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HỆ VI SINH VẬT TRONG MÔI TRƯỜNG ĐẤT VÀ NHỮNG VAI TRÒ CỦA CHÚNG TRONG NÔNG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HỆ VI SINH VẬT TRONG MÔI TRƯỜNG ĐẤT VÀ NHỮNG VAI TRÒ CỦA CHÚNG TRONG NÔNG  NGHIỆ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HỆ VI SINH VẬT TRONG MÔI TRƯỜNG ĐẤT VÀ NHỮNG VAI TRÒ CỦA CHÚNG TRONG NÔNG  NGHIỆ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3" y="4003183"/>
            <a:ext cx="2451951"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69" y="1025946"/>
            <a:ext cx="25131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1027153"/>
            <a:ext cx="24955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102860"/>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44255" y="838200"/>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155575" y="80417"/>
            <a:ext cx="8864600"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0474" y="1025946"/>
            <a:ext cx="26193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04943" y="6248399"/>
            <a:ext cx="2778325" cy="461665"/>
          </a:xfrm>
          <a:prstGeom prst="rect">
            <a:avLst/>
          </a:prstGeom>
        </p:spPr>
        <p:txBody>
          <a:bodyPr wrap="none">
            <a:spAutoFit/>
          </a:bodyPr>
          <a:lstStyle/>
          <a:p>
            <a:pPr lvl="0"/>
            <a:r>
              <a:rPr lang="vi-VN" sz="2400" dirty="0" smtClean="0">
                <a:solidFill>
                  <a:prstClr val="black"/>
                </a:solidFill>
                <a:latin typeface="Times New Roman" pitchFamily="18" charset="0"/>
                <a:cs typeface="Times New Roman" pitchFamily="18" charset="0"/>
              </a:rPr>
              <a:t>Môi trường trong đất</a:t>
            </a:r>
            <a:endParaRPr lang="en-US" sz="2400" dirty="0">
              <a:solidFill>
                <a:prstClr val="black"/>
              </a:solidFill>
              <a:latin typeface="Times New Roman" pitchFamily="18" charset="0"/>
              <a:cs typeface="Times New Roman" pitchFamily="18" charset="0"/>
            </a:endParaRPr>
          </a:p>
        </p:txBody>
      </p:sp>
      <p:sp>
        <p:nvSpPr>
          <p:cNvPr id="9" name="Rectangle 8"/>
          <p:cNvSpPr/>
          <p:nvPr/>
        </p:nvSpPr>
        <p:spPr>
          <a:xfrm>
            <a:off x="3575572" y="3148679"/>
            <a:ext cx="2145139" cy="461665"/>
          </a:xfrm>
          <a:prstGeom prst="rect">
            <a:avLst/>
          </a:prstGeom>
        </p:spPr>
        <p:txBody>
          <a:bodyPr wrap="none">
            <a:spAutoFit/>
          </a:bodyPr>
          <a:lstStyle/>
          <a:p>
            <a:pPr lvl="0"/>
            <a:r>
              <a:rPr lang="vi-VN" sz="2400" dirty="0" smtClean="0">
                <a:solidFill>
                  <a:prstClr val="black"/>
                </a:solidFill>
                <a:latin typeface="+mj-lt"/>
                <a:cs typeface="Arial" panose="020B0604020202020204" pitchFamily="34" charset="0"/>
              </a:rPr>
              <a:t>Rừng ngập mặn</a:t>
            </a:r>
            <a:endParaRPr lang="en-US" sz="2400" dirty="0">
              <a:solidFill>
                <a:prstClr val="black"/>
              </a:solidFill>
              <a:latin typeface="+mj-lt"/>
              <a:cs typeface="Arial" panose="020B0604020202020204" pitchFamily="34" charset="0"/>
            </a:endParaRPr>
          </a:p>
        </p:txBody>
      </p:sp>
      <p:sp>
        <p:nvSpPr>
          <p:cNvPr id="10" name="Rectangle 9"/>
          <p:cNvSpPr/>
          <p:nvPr/>
        </p:nvSpPr>
        <p:spPr>
          <a:xfrm>
            <a:off x="7142936" y="3142035"/>
            <a:ext cx="1080745" cy="461665"/>
          </a:xfrm>
          <a:prstGeom prst="rect">
            <a:avLst/>
          </a:prstGeom>
        </p:spPr>
        <p:txBody>
          <a:bodyPr wrap="none">
            <a:spAutoFit/>
          </a:bodyPr>
          <a:lstStyle/>
          <a:p>
            <a:pPr lvl="0"/>
            <a:r>
              <a:rPr lang="vi-VN" sz="2400" dirty="0" smtClean="0">
                <a:solidFill>
                  <a:prstClr val="black"/>
                </a:solidFill>
                <a:latin typeface="Times New Roman"/>
                <a:cs typeface="Arial" panose="020B0604020202020204" pitchFamily="34" charset="0"/>
              </a:rPr>
              <a:t>Sa mạc</a:t>
            </a:r>
            <a:endParaRPr lang="en-US" sz="2400" dirty="0">
              <a:solidFill>
                <a:prstClr val="black"/>
              </a:solidFill>
              <a:cs typeface="Arial" panose="020B0604020202020204" pitchFamily="34" charset="0"/>
            </a:endParaRPr>
          </a:p>
        </p:txBody>
      </p:sp>
      <p:sp>
        <p:nvSpPr>
          <p:cNvPr id="11" name="Rectangle 10"/>
          <p:cNvSpPr/>
          <p:nvPr/>
        </p:nvSpPr>
        <p:spPr>
          <a:xfrm>
            <a:off x="4078498" y="6309302"/>
            <a:ext cx="764953" cy="461665"/>
          </a:xfrm>
          <a:prstGeom prst="rect">
            <a:avLst/>
          </a:prstGeom>
        </p:spPr>
        <p:txBody>
          <a:bodyPr wrap="none">
            <a:spAutoFit/>
          </a:bodyPr>
          <a:lstStyle/>
          <a:p>
            <a:pPr lvl="0"/>
            <a:r>
              <a:rPr lang="vi-VN" sz="2400" dirty="0" smtClean="0">
                <a:solidFill>
                  <a:prstClr val="black"/>
                </a:solidFill>
                <a:latin typeface="Times New Roman"/>
                <a:cs typeface="Arial" panose="020B0604020202020204" pitchFamily="34" charset="0"/>
              </a:rPr>
              <a:t>Biển</a:t>
            </a:r>
            <a:endParaRPr lang="en-US" sz="2400" dirty="0">
              <a:solidFill>
                <a:prstClr val="black"/>
              </a:solidFill>
              <a:cs typeface="Arial" panose="020B0604020202020204" pitchFamily="34" charset="0"/>
            </a:endParaRPr>
          </a:p>
        </p:txBody>
      </p:sp>
      <p:sp>
        <p:nvSpPr>
          <p:cNvPr id="12" name="Rectangle 11"/>
          <p:cNvSpPr/>
          <p:nvPr/>
        </p:nvSpPr>
        <p:spPr>
          <a:xfrm>
            <a:off x="7142935" y="6248399"/>
            <a:ext cx="1298753" cy="461665"/>
          </a:xfrm>
          <a:prstGeom prst="rect">
            <a:avLst/>
          </a:prstGeom>
        </p:spPr>
        <p:txBody>
          <a:bodyPr wrap="none">
            <a:spAutoFit/>
          </a:bodyPr>
          <a:lstStyle/>
          <a:p>
            <a:pPr lvl="0"/>
            <a:r>
              <a:rPr lang="vi-VN" sz="2400" dirty="0" smtClean="0">
                <a:solidFill>
                  <a:prstClr val="black"/>
                </a:solidFill>
                <a:latin typeface="Times New Roman"/>
                <a:cs typeface="Arial" panose="020B0604020202020204" pitchFamily="34" charset="0"/>
              </a:rPr>
              <a:t>Nam cực</a:t>
            </a:r>
            <a:endParaRPr lang="en-US" sz="2400" dirty="0">
              <a:solidFill>
                <a:prstClr val="black"/>
              </a:solidFill>
              <a:cs typeface="Arial" panose="020B0604020202020204" pitchFamily="34" charset="0"/>
            </a:endParaRPr>
          </a:p>
        </p:txBody>
      </p:sp>
      <p:sp>
        <p:nvSpPr>
          <p:cNvPr id="13" name="Rectangle 12"/>
          <p:cNvSpPr/>
          <p:nvPr/>
        </p:nvSpPr>
        <p:spPr>
          <a:xfrm>
            <a:off x="307975" y="3181967"/>
            <a:ext cx="2034531" cy="461665"/>
          </a:xfrm>
          <a:prstGeom prst="rect">
            <a:avLst/>
          </a:prstGeom>
        </p:spPr>
        <p:txBody>
          <a:bodyPr wrap="none">
            <a:spAutoFit/>
          </a:bodyPr>
          <a:lstStyle/>
          <a:p>
            <a:pPr lvl="0"/>
            <a:r>
              <a:rPr lang="vi-VN" sz="2400" dirty="0">
                <a:solidFill>
                  <a:prstClr val="black"/>
                </a:solidFill>
                <a:latin typeface="Times New Roman"/>
                <a:cs typeface="Arial" panose="020B0604020202020204" pitchFamily="34" charset="0"/>
              </a:rPr>
              <a:t>Rừng </a:t>
            </a:r>
            <a:r>
              <a:rPr lang="vi-VN" sz="2400" dirty="0" smtClean="0">
                <a:solidFill>
                  <a:prstClr val="black"/>
                </a:solidFill>
                <a:latin typeface="Times New Roman"/>
                <a:cs typeface="Arial" panose="020B0604020202020204" pitchFamily="34" charset="0"/>
              </a:rPr>
              <a:t>nhiệt đới</a:t>
            </a:r>
            <a:endParaRPr lang="en-US" sz="2400" dirty="0">
              <a:solidFill>
                <a:prstClr val="black"/>
              </a:solidFill>
              <a:cs typeface="Arial" panose="020B0604020202020204" pitchFamily="34" charset="0"/>
            </a:endParaRPr>
          </a:p>
        </p:txBody>
      </p:sp>
    </p:spTree>
    <p:extLst>
      <p:ext uri="{BB962C8B-B14F-4D97-AF65-F5344CB8AC3E}">
        <p14:creationId xmlns:p14="http://schemas.microsoft.com/office/powerpoint/2010/main" val="1500212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802" y="1408093"/>
            <a:ext cx="8077200" cy="954107"/>
          </a:xfrm>
          <a:prstGeom prst="rect">
            <a:avLst/>
          </a:prstGeom>
        </p:spPr>
        <p:txBody>
          <a:bodyPr wrap="square">
            <a:spAutoFit/>
          </a:bodyPr>
          <a:lstStyle/>
          <a:p>
            <a:r>
              <a:rPr lang="vi-VN" sz="2800" dirty="0">
                <a:solidFill>
                  <a:srgbClr val="000000"/>
                </a:solidFill>
                <a:latin typeface="+mj-lt"/>
              </a:rPr>
              <a:t>Nhận xét về mức độ đa dạng số lượng loài ở các môi trường sống khác nhau theo gợi ý trong bảng 14.2</a:t>
            </a:r>
            <a:endParaRPr lang="en-US" sz="2800"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505078669"/>
              </p:ext>
            </p:extLst>
          </p:nvPr>
        </p:nvGraphicFramePr>
        <p:xfrm>
          <a:off x="278506" y="2590800"/>
          <a:ext cx="8534400" cy="3962400"/>
        </p:xfrm>
        <a:graphic>
          <a:graphicData uri="http://schemas.openxmlformats.org/drawingml/2006/table">
            <a:tbl>
              <a:tblPr firstRow="1" bandRow="1">
                <a:tableStyleId>{5C22544A-7EE6-4342-B048-85BDC9FD1C3A}</a:tableStyleId>
              </a:tblPr>
              <a:tblGrid>
                <a:gridCol w="3074294"/>
                <a:gridCol w="2362200"/>
                <a:gridCol w="3097906"/>
              </a:tblGrid>
              <a:tr h="0">
                <a:tc>
                  <a:txBody>
                    <a:bodyPr/>
                    <a:lstStyle/>
                    <a:p>
                      <a:r>
                        <a:rPr lang="en-US" sz="3200" b="1" dirty="0" err="1" smtClean="0">
                          <a:solidFill>
                            <a:srgbClr val="000000"/>
                          </a:solidFill>
                          <a:effectLst/>
                          <a:latin typeface="Times New Roman"/>
                          <a:ea typeface="Calibri"/>
                        </a:rPr>
                        <a:t>Môi</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trường</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sống</a:t>
                      </a:r>
                      <a:endParaRPr lang="en-US" sz="3200" dirty="0"/>
                    </a:p>
                  </a:txBody>
                  <a:tcPr/>
                </a:tc>
                <a:tc>
                  <a:txBody>
                    <a:bodyPr/>
                    <a:lstStyle/>
                    <a:p>
                      <a:r>
                        <a:rPr lang="en-US" sz="3200" b="1" dirty="0" err="1" smtClean="0">
                          <a:solidFill>
                            <a:srgbClr val="000000"/>
                          </a:solidFill>
                          <a:effectLst/>
                          <a:latin typeface="Times New Roman"/>
                          <a:ea typeface="Calibri"/>
                        </a:rPr>
                        <a:t>Tên</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sinh</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vật</a:t>
                      </a:r>
                      <a:endParaRPr lang="en-US" sz="3200" dirty="0"/>
                    </a:p>
                  </a:txBody>
                  <a:tcPr/>
                </a:tc>
                <a:tc>
                  <a:txBody>
                    <a:bodyPr/>
                    <a:lstStyle/>
                    <a:p>
                      <a:r>
                        <a:rPr lang="en-US" sz="3200" b="1" dirty="0" err="1" smtClean="0">
                          <a:solidFill>
                            <a:srgbClr val="000000"/>
                          </a:solidFill>
                          <a:effectLst/>
                          <a:latin typeface="Times New Roman"/>
                          <a:ea typeface="Calibri"/>
                        </a:rPr>
                        <a:t>Mức</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độ</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đa</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dạng</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số</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lượng</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loài</a:t>
                      </a:r>
                      <a:endParaRPr lang="en-US" sz="3200" dirty="0"/>
                    </a:p>
                  </a:txBody>
                  <a:tcPr/>
                </a:tc>
              </a:tr>
              <a:tr h="1447800">
                <a:tc>
                  <a:txBody>
                    <a:bodyPr/>
                    <a:lstStyle/>
                    <a:p>
                      <a:r>
                        <a:rPr lang="en-US" sz="3200" dirty="0" err="1" smtClean="0">
                          <a:solidFill>
                            <a:srgbClr val="000000"/>
                          </a:solidFill>
                          <a:effectLst/>
                          <a:latin typeface="Times New Roman"/>
                          <a:ea typeface="Calibri"/>
                        </a:rPr>
                        <a:t>Rừng</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nhiệt</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đới</a:t>
                      </a:r>
                      <a:endParaRPr lang="en-US" sz="3200" dirty="0"/>
                    </a:p>
                  </a:txBody>
                  <a:tcPr/>
                </a:tc>
                <a:tc>
                  <a:txBody>
                    <a:bodyPr/>
                    <a:lstStyle/>
                    <a:p>
                      <a:endParaRPr lang="en-US" sz="3200" dirty="0"/>
                    </a:p>
                  </a:txBody>
                  <a:tcPr/>
                </a:tc>
                <a:tc>
                  <a:txBody>
                    <a:bodyPr/>
                    <a:lstStyle/>
                    <a:p>
                      <a:endParaRPr lang="en-US" sz="3200" dirty="0"/>
                    </a:p>
                  </a:txBody>
                  <a:tcPr/>
                </a:tc>
              </a:tr>
              <a:tr h="1447800">
                <a:tc>
                  <a:txBody>
                    <a:bodyPr/>
                    <a:lstStyle/>
                    <a:p>
                      <a:r>
                        <a:rPr lang="en-US" sz="3200" dirty="0" smtClean="0">
                          <a:solidFill>
                            <a:srgbClr val="000000"/>
                          </a:solidFill>
                          <a:effectLst/>
                          <a:latin typeface="Times New Roman"/>
                          <a:ea typeface="Calibri"/>
                        </a:rPr>
                        <a:t>Sa </a:t>
                      </a:r>
                      <a:r>
                        <a:rPr lang="en-US" sz="3200" dirty="0" err="1" smtClean="0">
                          <a:solidFill>
                            <a:srgbClr val="000000"/>
                          </a:solidFill>
                          <a:effectLst/>
                          <a:latin typeface="Times New Roman"/>
                          <a:ea typeface="Calibri"/>
                        </a:rPr>
                        <a:t>mạc</a:t>
                      </a:r>
                      <a:endParaRPr lang="en-US" sz="3200" dirty="0"/>
                    </a:p>
                  </a:txBody>
                  <a:tcPr/>
                </a:tc>
                <a:tc>
                  <a:txBody>
                    <a:bodyPr/>
                    <a:lstStyle/>
                    <a:p>
                      <a:endParaRPr lang="en-US" sz="3200" dirty="0"/>
                    </a:p>
                  </a:txBody>
                  <a:tcPr/>
                </a:tc>
                <a:tc>
                  <a:txBody>
                    <a:bodyPr/>
                    <a:lstStyle/>
                    <a:p>
                      <a:endParaRPr lang="en-US" sz="3200" dirty="0"/>
                    </a:p>
                  </a:txBody>
                  <a:tcPr/>
                </a:tc>
              </a:tr>
            </a:tbl>
          </a:graphicData>
        </a:graphic>
      </p:graphicFrame>
      <p:sp>
        <p:nvSpPr>
          <p:cNvPr id="4" name="Rectangle 3"/>
          <p:cNvSpPr/>
          <p:nvPr/>
        </p:nvSpPr>
        <p:spPr>
          <a:xfrm>
            <a:off x="383802" y="528935"/>
            <a:ext cx="3185487" cy="461665"/>
          </a:xfrm>
          <a:prstGeom prst="rect">
            <a:avLst/>
          </a:prstGeom>
        </p:spPr>
        <p:txBody>
          <a:bodyPr wrap="none">
            <a:spAutoFit/>
          </a:bodyPr>
          <a:lstStyle/>
          <a:p>
            <a:pPr lvl="0"/>
            <a:r>
              <a:rPr lang="vi-VN" sz="2400" b="1" dirty="0" smtClean="0">
                <a:solidFill>
                  <a:srgbClr val="FF0000"/>
                </a:solidFill>
                <a:latin typeface="Times New Roman"/>
              </a:rPr>
              <a:t>THẢO LUẬN NHÓM </a:t>
            </a:r>
            <a:endParaRPr lang="vi-VN" sz="2400" b="1" dirty="0">
              <a:solidFill>
                <a:srgbClr val="FF0000"/>
              </a:solidFill>
              <a:latin typeface="Times New Roman"/>
            </a:endParaRPr>
          </a:p>
        </p:txBody>
      </p:sp>
      <p:pic>
        <p:nvPicPr>
          <p:cNvPr id="5" name="2 Minutes timer (Đồng hồ đếm ngược 2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0726" y="430887"/>
            <a:ext cx="2363273" cy="1030307"/>
          </a:xfrm>
          <a:prstGeom prst="rect">
            <a:avLst/>
          </a:prstGeom>
        </p:spPr>
      </p:pic>
      <p:sp>
        <p:nvSpPr>
          <p:cNvPr id="6" name="Rectangle 5"/>
          <p:cNvSpPr/>
          <p:nvPr/>
        </p:nvSpPr>
        <p:spPr>
          <a:xfrm>
            <a:off x="152400" y="0"/>
            <a:ext cx="8839200"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spTree>
    <p:extLst>
      <p:ext uri="{BB962C8B-B14F-4D97-AF65-F5344CB8AC3E}">
        <p14:creationId xmlns:p14="http://schemas.microsoft.com/office/powerpoint/2010/main" val="288976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2"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438400"/>
            <a:ext cx="4267200" cy="3785652"/>
          </a:xfrm>
          <a:prstGeom prst="rect">
            <a:avLst/>
          </a:prstGeom>
        </p:spPr>
        <p:txBody>
          <a:bodyPr wrap="square">
            <a:spAutoFit/>
          </a:bodyPr>
          <a:lstStyle/>
          <a:p>
            <a:r>
              <a:rPr lang="vi-VN" sz="2000" b="1" dirty="0" smtClean="0">
                <a:latin typeface="+mj-lt"/>
              </a:rPr>
              <a:t>Rừng </a:t>
            </a:r>
            <a:r>
              <a:rPr lang="vi-VN" sz="2000" b="1" dirty="0">
                <a:latin typeface="+mj-lt"/>
              </a:rPr>
              <a:t>nhiệt đới </a:t>
            </a:r>
            <a:r>
              <a:rPr lang="vi-VN" sz="2000" dirty="0">
                <a:latin typeface="+mj-lt"/>
              </a:rPr>
              <a:t>thể hiện các mức độ đa dạng sinh học rất cao. Khoảng 40% đến 75% trong tất cả các </a:t>
            </a:r>
            <a:r>
              <a:rPr lang="vi-VN" sz="2000" dirty="0" smtClean="0">
                <a:latin typeface="+mj-lt"/>
              </a:rPr>
              <a:t>loài</a:t>
            </a:r>
            <a:r>
              <a:rPr lang="vi-VN" sz="2000" dirty="0">
                <a:latin typeface="+mj-lt"/>
              </a:rPr>
              <a:t> sinh vật đều là </a:t>
            </a:r>
            <a:r>
              <a:rPr lang="vi-VN" sz="2000" dirty="0" smtClean="0">
                <a:latin typeface="+mj-lt"/>
              </a:rPr>
              <a:t>bản địa.</a:t>
            </a:r>
            <a:r>
              <a:rPr lang="vi-VN" sz="2000" dirty="0">
                <a:latin typeface="+mj-lt"/>
              </a:rPr>
              <a:t> Rừng mưa còn là nhà của một nửa các sinh vật sống và các loài thực vật của cả hành </a:t>
            </a:r>
            <a:r>
              <a:rPr lang="vi-VN" sz="2000" dirty="0" smtClean="0">
                <a:latin typeface="+mj-lt"/>
              </a:rPr>
              <a:t>tinh.Hai </a:t>
            </a:r>
            <a:r>
              <a:rPr lang="vi-VN" sz="2000" dirty="0">
                <a:latin typeface="+mj-lt"/>
              </a:rPr>
              <a:t>phần ba trong tất cả các loài thực vật có hoa có thể được tìm thấy trong các rừng mưa</a:t>
            </a:r>
            <a:r>
              <a:rPr lang="vi-VN" sz="2000" dirty="0" smtClean="0">
                <a:latin typeface="+mj-lt"/>
              </a:rPr>
              <a:t>.</a:t>
            </a:r>
            <a:r>
              <a:rPr lang="vi-VN" sz="2000" dirty="0">
                <a:latin typeface="+mj-lt"/>
              </a:rPr>
              <a:t> Một </a:t>
            </a:r>
            <a:r>
              <a:rPr lang="vi-VN" sz="2000" dirty="0" smtClean="0">
                <a:latin typeface="+mj-lt"/>
              </a:rPr>
              <a:t>hecta</a:t>
            </a:r>
            <a:r>
              <a:rPr lang="vi-VN" sz="2000" dirty="0">
                <a:latin typeface="+mj-lt"/>
              </a:rPr>
              <a:t> rừng mưa có thể có 42000 loài côn trùng khác nhau, khoảng 807 cây trong 313 loài và 1500 loài thực vật mọc cao </a:t>
            </a:r>
            <a:r>
              <a:rPr lang="vi-VN" sz="2000" dirty="0" smtClean="0">
                <a:latin typeface="+mj-lt"/>
              </a:rPr>
              <a:t>hơn.</a:t>
            </a:r>
            <a:endParaRPr lang="en-US" sz="2000" dirty="0">
              <a:latin typeface="+mj-lt"/>
            </a:endParaRPr>
          </a:p>
        </p:txBody>
      </p:sp>
      <p:sp>
        <p:nvSpPr>
          <p:cNvPr id="3" name="Rectangle 2"/>
          <p:cNvSpPr/>
          <p:nvPr/>
        </p:nvSpPr>
        <p:spPr>
          <a:xfrm>
            <a:off x="5181600" y="2276058"/>
            <a:ext cx="3820732" cy="4093428"/>
          </a:xfrm>
          <a:prstGeom prst="rect">
            <a:avLst/>
          </a:prstGeom>
        </p:spPr>
        <p:txBody>
          <a:bodyPr wrap="square">
            <a:spAutoFit/>
          </a:bodyPr>
          <a:lstStyle/>
          <a:p>
            <a:r>
              <a:rPr lang="vi-VN" sz="2000" b="1" dirty="0" smtClean="0">
                <a:solidFill>
                  <a:srgbClr val="202122"/>
                </a:solidFill>
                <a:latin typeface="+mj-lt"/>
              </a:rPr>
              <a:t>Sa </a:t>
            </a:r>
            <a:r>
              <a:rPr lang="vi-VN" sz="2000" b="1" dirty="0">
                <a:solidFill>
                  <a:srgbClr val="202122"/>
                </a:solidFill>
                <a:latin typeface="+mj-lt"/>
              </a:rPr>
              <a:t>mạc</a:t>
            </a:r>
            <a:r>
              <a:rPr lang="vi-VN" sz="2000" dirty="0">
                <a:solidFill>
                  <a:srgbClr val="202122"/>
                </a:solidFill>
                <a:latin typeface="+mj-lt"/>
              </a:rPr>
              <a:t> </a:t>
            </a:r>
            <a:r>
              <a:rPr lang="vi-VN" sz="2000" dirty="0" smtClean="0">
                <a:solidFill>
                  <a:srgbClr val="202122"/>
                </a:solidFill>
                <a:latin typeface="+mj-lt"/>
              </a:rPr>
              <a:t>là </a:t>
            </a:r>
            <a:r>
              <a:rPr lang="vi-VN" sz="2000" dirty="0">
                <a:solidFill>
                  <a:srgbClr val="202122"/>
                </a:solidFill>
                <a:latin typeface="+mj-lt"/>
              </a:rPr>
              <a:t>vùng có </a:t>
            </a:r>
            <a:r>
              <a:rPr lang="vi-VN" sz="2000" dirty="0" smtClean="0">
                <a:solidFill>
                  <a:srgbClr val="202122"/>
                </a:solidFill>
                <a:latin typeface="+mj-lt"/>
              </a:rPr>
              <a:t>lượng mưa</a:t>
            </a:r>
            <a:r>
              <a:rPr lang="vi-VN" sz="2000" dirty="0">
                <a:solidFill>
                  <a:srgbClr val="202122"/>
                </a:solidFill>
                <a:latin typeface="+mj-lt"/>
              </a:rPr>
              <a:t> rất ít, ít hơn lượng cần thiết để hầu hết các loại thực vật sinh trưởng, là vùng đại diện cho những khu vực có khí hậu nhiệt đới lục địa khô. D</a:t>
            </a:r>
            <a:r>
              <a:rPr lang="vi-VN" sz="2000" dirty="0" smtClean="0">
                <a:solidFill>
                  <a:srgbClr val="202122"/>
                </a:solidFill>
                <a:latin typeface="+mj-lt"/>
              </a:rPr>
              <a:t>o nước</a:t>
            </a:r>
            <a:r>
              <a:rPr lang="vi-VN" sz="2000" dirty="0">
                <a:solidFill>
                  <a:srgbClr val="202122"/>
                </a:solidFill>
                <a:latin typeface="+mj-lt"/>
              </a:rPr>
              <a:t> ở hoang mạc rất hiếm, thường không có </a:t>
            </a:r>
            <a:r>
              <a:rPr lang="vi-VN" sz="2000" dirty="0" smtClean="0">
                <a:solidFill>
                  <a:srgbClr val="202122"/>
                </a:solidFill>
                <a:latin typeface="+mj-lt"/>
              </a:rPr>
              <a:t>sông</a:t>
            </a:r>
            <a:r>
              <a:rPr lang="vi-VN" sz="2000" dirty="0">
                <a:solidFill>
                  <a:srgbClr val="202122"/>
                </a:solidFill>
                <a:latin typeface="+mj-lt"/>
              </a:rPr>
              <a:t> và </a:t>
            </a:r>
            <a:r>
              <a:rPr lang="vi-VN" sz="2000" dirty="0" smtClean="0">
                <a:solidFill>
                  <a:srgbClr val="202122"/>
                </a:solidFill>
                <a:latin typeface="+mj-lt"/>
              </a:rPr>
              <a:t>suối, </a:t>
            </a:r>
            <a:r>
              <a:rPr lang="vi-VN" sz="2000" dirty="0">
                <a:solidFill>
                  <a:srgbClr val="202122"/>
                </a:solidFill>
                <a:latin typeface="+mj-lt"/>
              </a:rPr>
              <a:t>sự sống hiếm hoi vì có rất ít loại </a:t>
            </a:r>
            <a:r>
              <a:rPr lang="vi-VN" sz="2000" dirty="0" smtClean="0">
                <a:latin typeface="+mj-lt"/>
              </a:rPr>
              <a:t>động vật</a:t>
            </a:r>
            <a:r>
              <a:rPr lang="vi-VN" sz="2000" dirty="0">
                <a:solidFill>
                  <a:srgbClr val="202122"/>
                </a:solidFill>
                <a:latin typeface="+mj-lt"/>
              </a:rPr>
              <a:t> và </a:t>
            </a:r>
            <a:r>
              <a:rPr lang="vi-VN" sz="2000" dirty="0" smtClean="0">
                <a:solidFill>
                  <a:srgbClr val="202122"/>
                </a:solidFill>
                <a:latin typeface="+mj-lt"/>
              </a:rPr>
              <a:t>thực vật</a:t>
            </a:r>
            <a:r>
              <a:rPr lang="vi-VN" sz="2000" dirty="0">
                <a:solidFill>
                  <a:srgbClr val="202122"/>
                </a:solidFill>
                <a:latin typeface="+mj-lt"/>
              </a:rPr>
              <a:t> có thể thích nghi với môi trường khắc nghiệt này, chỉ có ít những </a:t>
            </a:r>
            <a:r>
              <a:rPr lang="vi-VN" sz="2000" dirty="0" smtClean="0">
                <a:solidFill>
                  <a:srgbClr val="202122"/>
                </a:solidFill>
                <a:latin typeface="+mj-lt"/>
              </a:rPr>
              <a:t>cây bộ gai, họ xương rồng</a:t>
            </a:r>
            <a:r>
              <a:rPr lang="vi-VN" sz="2000" dirty="0">
                <a:solidFill>
                  <a:srgbClr val="202122"/>
                </a:solidFill>
                <a:latin typeface="+mj-lt"/>
              </a:rPr>
              <a:t> sống được điều kiện khô cằn ít nước</a:t>
            </a:r>
            <a:r>
              <a:rPr lang="vi-VN" sz="2000" dirty="0" smtClean="0">
                <a:solidFill>
                  <a:srgbClr val="202122"/>
                </a:solidFill>
                <a:latin typeface="+mj-lt"/>
              </a:rPr>
              <a:t>.</a:t>
            </a:r>
            <a:endParaRPr lang="vi-VN" sz="2000" dirty="0">
              <a:solidFill>
                <a:srgbClr val="202122"/>
              </a:solidFill>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685800"/>
            <a:ext cx="3243262" cy="158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670633"/>
            <a:ext cx="32766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62744"/>
            <a:ext cx="8773732"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spTree>
    <p:extLst>
      <p:ext uri="{BB962C8B-B14F-4D97-AF65-F5344CB8AC3E}">
        <p14:creationId xmlns:p14="http://schemas.microsoft.com/office/powerpoint/2010/main" val="230094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48667100"/>
              </p:ext>
            </p:extLst>
          </p:nvPr>
        </p:nvGraphicFramePr>
        <p:xfrm>
          <a:off x="381000" y="3124200"/>
          <a:ext cx="8534400" cy="3200400"/>
        </p:xfrm>
        <a:graphic>
          <a:graphicData uri="http://schemas.openxmlformats.org/drawingml/2006/table">
            <a:tbl>
              <a:tblPr firstRow="1" bandRow="1">
                <a:tableStyleId>{5C22544A-7EE6-4342-B048-85BDC9FD1C3A}</a:tableStyleId>
              </a:tblPr>
              <a:tblGrid>
                <a:gridCol w="2438399"/>
                <a:gridCol w="2998095"/>
                <a:gridCol w="3097906"/>
              </a:tblGrid>
              <a:tr h="0">
                <a:tc>
                  <a:txBody>
                    <a:bodyPr/>
                    <a:lstStyle/>
                    <a:p>
                      <a:r>
                        <a:rPr lang="en-US" sz="3200" b="1" dirty="0" err="1" smtClean="0">
                          <a:solidFill>
                            <a:srgbClr val="000000"/>
                          </a:solidFill>
                          <a:effectLst/>
                          <a:latin typeface="Times New Roman"/>
                          <a:ea typeface="Calibri"/>
                        </a:rPr>
                        <a:t>Môi</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trường</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sống</a:t>
                      </a:r>
                      <a:endParaRPr lang="en-US" sz="3200" dirty="0"/>
                    </a:p>
                  </a:txBody>
                  <a:tcPr/>
                </a:tc>
                <a:tc>
                  <a:txBody>
                    <a:bodyPr/>
                    <a:lstStyle/>
                    <a:p>
                      <a:r>
                        <a:rPr lang="en-US" sz="3200" b="1" dirty="0" err="1" smtClean="0">
                          <a:solidFill>
                            <a:srgbClr val="000000"/>
                          </a:solidFill>
                          <a:effectLst/>
                          <a:latin typeface="Times New Roman"/>
                          <a:ea typeface="Calibri"/>
                        </a:rPr>
                        <a:t>Tên</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sinh</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vật</a:t>
                      </a:r>
                      <a:endParaRPr lang="en-US" sz="3200" dirty="0"/>
                    </a:p>
                  </a:txBody>
                  <a:tcPr/>
                </a:tc>
                <a:tc>
                  <a:txBody>
                    <a:bodyPr/>
                    <a:lstStyle/>
                    <a:p>
                      <a:r>
                        <a:rPr lang="en-US" sz="3200" b="1" dirty="0" err="1" smtClean="0">
                          <a:solidFill>
                            <a:srgbClr val="000000"/>
                          </a:solidFill>
                          <a:effectLst/>
                          <a:latin typeface="Times New Roman"/>
                          <a:ea typeface="Calibri"/>
                        </a:rPr>
                        <a:t>Mức</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độ</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đa</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dạng</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số</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lượng</a:t>
                      </a:r>
                      <a:r>
                        <a:rPr lang="en-US" sz="3200" b="1" dirty="0" smtClean="0">
                          <a:solidFill>
                            <a:srgbClr val="000000"/>
                          </a:solidFill>
                          <a:effectLst/>
                          <a:latin typeface="Times New Roman"/>
                          <a:ea typeface="Calibri"/>
                        </a:rPr>
                        <a:t> </a:t>
                      </a:r>
                      <a:r>
                        <a:rPr lang="en-US" sz="3200" b="1" dirty="0" err="1" smtClean="0">
                          <a:solidFill>
                            <a:srgbClr val="000000"/>
                          </a:solidFill>
                          <a:effectLst/>
                          <a:latin typeface="Times New Roman"/>
                          <a:ea typeface="Calibri"/>
                        </a:rPr>
                        <a:t>loài</a:t>
                      </a:r>
                      <a:endParaRPr lang="en-US" sz="3200" dirty="0"/>
                    </a:p>
                  </a:txBody>
                  <a:tcPr/>
                </a:tc>
              </a:tr>
              <a:tr h="370840">
                <a:tc>
                  <a:txBody>
                    <a:bodyPr/>
                    <a:lstStyle/>
                    <a:p>
                      <a:r>
                        <a:rPr lang="en-US" sz="3200" dirty="0" err="1" smtClean="0">
                          <a:solidFill>
                            <a:srgbClr val="000000"/>
                          </a:solidFill>
                          <a:effectLst/>
                          <a:latin typeface="Times New Roman"/>
                          <a:ea typeface="Calibri"/>
                        </a:rPr>
                        <a:t>Rừng</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nhiệt</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đới</a:t>
                      </a:r>
                      <a:endParaRPr lang="en-US" sz="3200" dirty="0"/>
                    </a:p>
                  </a:txBody>
                  <a:tcPr/>
                </a:tc>
                <a:tc>
                  <a:txBody>
                    <a:bodyPr/>
                    <a:lstStyle/>
                    <a:p>
                      <a:r>
                        <a:rPr lang="en-US" sz="3200" dirty="0" err="1" smtClean="0">
                          <a:solidFill>
                            <a:srgbClr val="000000"/>
                          </a:solidFill>
                          <a:effectLst/>
                          <a:latin typeface="Times New Roman"/>
                          <a:ea typeface="Calibri"/>
                        </a:rPr>
                        <a:t>Hổ</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báo</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cây</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gỗ</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lớn</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nai</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hươu</a:t>
                      </a:r>
                      <a:r>
                        <a:rPr lang="en-US" sz="3200" dirty="0" smtClean="0">
                          <a:solidFill>
                            <a:srgbClr val="000000"/>
                          </a:solidFill>
                          <a:effectLst/>
                          <a:latin typeface="Times New Roman"/>
                          <a:ea typeface="Calibri"/>
                        </a:rPr>
                        <a:t>…</a:t>
                      </a:r>
                      <a:endParaRPr lang="en-US" sz="3200" dirty="0"/>
                    </a:p>
                  </a:txBody>
                  <a:tcPr/>
                </a:tc>
                <a:tc>
                  <a:txBody>
                    <a:bodyPr/>
                    <a:lstStyle/>
                    <a:p>
                      <a:r>
                        <a:rPr lang="en-US" sz="3200" dirty="0" err="1" smtClean="0">
                          <a:solidFill>
                            <a:srgbClr val="000000"/>
                          </a:solidFill>
                          <a:effectLst/>
                          <a:latin typeface="Times New Roman"/>
                          <a:ea typeface="Calibri"/>
                        </a:rPr>
                        <a:t>Đa</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dạng</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cao</a:t>
                      </a:r>
                      <a:endParaRPr lang="en-US" sz="3200" dirty="0"/>
                    </a:p>
                  </a:txBody>
                  <a:tcPr/>
                </a:tc>
              </a:tr>
              <a:tr h="370840">
                <a:tc>
                  <a:txBody>
                    <a:bodyPr/>
                    <a:lstStyle/>
                    <a:p>
                      <a:r>
                        <a:rPr lang="en-US" sz="3200" dirty="0" smtClean="0">
                          <a:solidFill>
                            <a:srgbClr val="000000"/>
                          </a:solidFill>
                          <a:effectLst/>
                          <a:latin typeface="Times New Roman"/>
                          <a:ea typeface="Calibri"/>
                        </a:rPr>
                        <a:t>Sa </a:t>
                      </a:r>
                      <a:r>
                        <a:rPr lang="en-US" sz="3200" dirty="0" err="1" smtClean="0">
                          <a:solidFill>
                            <a:srgbClr val="000000"/>
                          </a:solidFill>
                          <a:effectLst/>
                          <a:latin typeface="Times New Roman"/>
                          <a:ea typeface="Calibri"/>
                        </a:rPr>
                        <a:t>mạc</a:t>
                      </a:r>
                      <a:endParaRPr lang="en-US" sz="3200" dirty="0"/>
                    </a:p>
                  </a:txBody>
                  <a:tcPr/>
                </a:tc>
                <a:tc>
                  <a:txBody>
                    <a:bodyPr/>
                    <a:lstStyle/>
                    <a:p>
                      <a:r>
                        <a:rPr lang="en-US" sz="3200" dirty="0" err="1" smtClean="0">
                          <a:solidFill>
                            <a:srgbClr val="000000"/>
                          </a:solidFill>
                          <a:effectLst/>
                          <a:latin typeface="Times New Roman"/>
                          <a:ea typeface="Calibri"/>
                        </a:rPr>
                        <a:t>Xương</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rồng</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thằn</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lằn</a:t>
                      </a:r>
                      <a:r>
                        <a:rPr lang="en-US" sz="3200" dirty="0" smtClean="0">
                          <a:solidFill>
                            <a:srgbClr val="000000"/>
                          </a:solidFill>
                          <a:effectLst/>
                          <a:latin typeface="Times New Roman"/>
                          <a:ea typeface="Calibri"/>
                        </a:rPr>
                        <a:t>…</a:t>
                      </a:r>
                      <a:endParaRPr lang="en-US" sz="3200" dirty="0"/>
                    </a:p>
                  </a:txBody>
                  <a:tcPr/>
                </a:tc>
                <a:tc>
                  <a:txBody>
                    <a:bodyPr/>
                    <a:lstStyle/>
                    <a:p>
                      <a:r>
                        <a:rPr lang="en-US" sz="3200" dirty="0" err="1" smtClean="0">
                          <a:solidFill>
                            <a:srgbClr val="000000"/>
                          </a:solidFill>
                          <a:effectLst/>
                          <a:latin typeface="Times New Roman"/>
                          <a:ea typeface="Calibri"/>
                        </a:rPr>
                        <a:t>Đa</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dạng</a:t>
                      </a:r>
                      <a:r>
                        <a:rPr lang="en-US" sz="3200" dirty="0" smtClean="0">
                          <a:solidFill>
                            <a:srgbClr val="000000"/>
                          </a:solidFill>
                          <a:effectLst/>
                          <a:latin typeface="Times New Roman"/>
                          <a:ea typeface="Calibri"/>
                        </a:rPr>
                        <a:t> </a:t>
                      </a:r>
                      <a:r>
                        <a:rPr lang="en-US" sz="3200" dirty="0" err="1" smtClean="0">
                          <a:solidFill>
                            <a:srgbClr val="000000"/>
                          </a:solidFill>
                          <a:effectLst/>
                          <a:latin typeface="Times New Roman"/>
                          <a:ea typeface="Calibri"/>
                        </a:rPr>
                        <a:t>thấp</a:t>
                      </a:r>
                      <a:endParaRPr lang="en-US" sz="3200" dirty="0"/>
                    </a:p>
                  </a:txBody>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72" y="838200"/>
            <a:ext cx="2819400" cy="146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919" y="912921"/>
            <a:ext cx="2925763" cy="146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93017" y="2438400"/>
            <a:ext cx="1917513" cy="584775"/>
          </a:xfrm>
          <a:prstGeom prst="rect">
            <a:avLst/>
          </a:prstGeom>
        </p:spPr>
        <p:txBody>
          <a:bodyPr wrap="none">
            <a:spAutoFit/>
          </a:bodyPr>
          <a:lstStyle/>
          <a:p>
            <a:pPr lvl="0"/>
            <a:r>
              <a:rPr lang="vi-VN" sz="3200" b="1" dirty="0" smtClean="0">
                <a:solidFill>
                  <a:srgbClr val="FF0000"/>
                </a:solidFill>
                <a:latin typeface="Times New Roman"/>
              </a:rPr>
              <a:t>Bảng 14.2</a:t>
            </a:r>
            <a:endParaRPr lang="vi-VN" sz="3200" b="1" dirty="0">
              <a:solidFill>
                <a:srgbClr val="FF0000"/>
              </a:solidFill>
              <a:latin typeface="Times New Roman"/>
            </a:endParaRPr>
          </a:p>
        </p:txBody>
      </p:sp>
      <p:sp>
        <p:nvSpPr>
          <p:cNvPr id="4" name="Rectangle 3"/>
          <p:cNvSpPr/>
          <p:nvPr/>
        </p:nvSpPr>
        <p:spPr>
          <a:xfrm>
            <a:off x="304799" y="152400"/>
            <a:ext cx="8640763"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spTree>
    <p:extLst>
      <p:ext uri="{BB962C8B-B14F-4D97-AF65-F5344CB8AC3E}">
        <p14:creationId xmlns:p14="http://schemas.microsoft.com/office/powerpoint/2010/main" val="27992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10600"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sp>
        <p:nvSpPr>
          <p:cNvPr id="3" name="Rectangle 2"/>
          <p:cNvSpPr/>
          <p:nvPr/>
        </p:nvSpPr>
        <p:spPr>
          <a:xfrm>
            <a:off x="2209800" y="990512"/>
            <a:ext cx="1905000" cy="523220"/>
          </a:xfrm>
          <a:prstGeom prst="rect">
            <a:avLst/>
          </a:prstGeom>
        </p:spPr>
        <p:txBody>
          <a:bodyPr wrap="square">
            <a:spAutoFit/>
          </a:bodyPr>
          <a:lstStyle/>
          <a:p>
            <a:pPr lvl="0"/>
            <a:r>
              <a:rPr lang="vi-VN" sz="2800" b="1" dirty="0" smtClean="0">
                <a:solidFill>
                  <a:srgbClr val="FF0000"/>
                </a:solidFill>
                <a:latin typeface="+mj-lt"/>
              </a:rPr>
              <a:t>Em có biết</a:t>
            </a:r>
            <a:endParaRPr lang="vi-VN" sz="2800" b="1" dirty="0">
              <a:solidFill>
                <a:srgbClr val="FF0000"/>
              </a:solidFill>
              <a:latin typeface="+mj-lt"/>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5458"/>
            <a:ext cx="1855929" cy="139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2209800"/>
            <a:ext cx="4572000" cy="3970318"/>
          </a:xfrm>
          <a:prstGeom prst="rect">
            <a:avLst/>
          </a:prstGeom>
        </p:spPr>
        <p:txBody>
          <a:bodyPr>
            <a:spAutoFit/>
          </a:bodyPr>
          <a:lstStyle/>
          <a:p>
            <a:pPr lvl="0"/>
            <a:r>
              <a:rPr lang="vi-VN" sz="2800" b="1" dirty="0" smtClean="0">
                <a:solidFill>
                  <a:prstClr val="black"/>
                </a:solidFill>
                <a:latin typeface="Times New Roman"/>
              </a:rPr>
              <a:t>Trong một gam đất có thể có từ nhiều triệu cho đến nhiều tỉ vi khuẩn, nấm và sinh vật đơn bào. Môi trường đất là nơi trú ẩn của nhiều động vật nhằm tránh khí hậu quá nóng của mùa hè, hoặc quá lạnh của mùa đông và là nơi trốn tránh kẻ thù ăn thịt.</a:t>
            </a:r>
            <a:endParaRPr lang="vi-VN" sz="2800" b="1" dirty="0">
              <a:solidFill>
                <a:prstClr val="black"/>
              </a:solidFill>
              <a:latin typeface="Times New Roman"/>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209800"/>
            <a:ext cx="3352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028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65175"/>
            <a:ext cx="27998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38" y="765175"/>
            <a:ext cx="2809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38" y="2743200"/>
            <a:ext cx="2809462" cy="195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42663"/>
            <a:ext cx="2808261"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338" y="4835547"/>
            <a:ext cx="2809462" cy="19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5023230"/>
            <a:ext cx="2799812"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76200"/>
            <a:ext cx="8667212"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sp>
        <p:nvSpPr>
          <p:cNvPr id="3" name="Rectangle 2"/>
          <p:cNvSpPr/>
          <p:nvPr/>
        </p:nvSpPr>
        <p:spPr>
          <a:xfrm>
            <a:off x="3479259" y="914400"/>
            <a:ext cx="2540541" cy="1077218"/>
          </a:xfrm>
          <a:prstGeom prst="rect">
            <a:avLst/>
          </a:prstGeom>
        </p:spPr>
        <p:txBody>
          <a:bodyPr wrap="square">
            <a:spAutoFit/>
          </a:bodyPr>
          <a:lstStyle/>
          <a:p>
            <a:pPr lvl="0"/>
            <a:r>
              <a:rPr lang="vi-VN" sz="3200" b="1" dirty="0" smtClean="0">
                <a:solidFill>
                  <a:srgbClr val="FF0000"/>
                </a:solidFill>
                <a:latin typeface="Times New Roman"/>
              </a:rPr>
              <a:t>Môi trường </a:t>
            </a:r>
          </a:p>
          <a:p>
            <a:pPr lvl="0"/>
            <a:r>
              <a:rPr lang="vi-VN" sz="3200" b="1" dirty="0" smtClean="0">
                <a:solidFill>
                  <a:srgbClr val="FF0000"/>
                </a:solidFill>
                <a:latin typeface="Times New Roman"/>
              </a:rPr>
              <a:t>sống phá hủy</a:t>
            </a:r>
            <a:endParaRPr lang="vi-VN" sz="3200" b="1" dirty="0">
              <a:solidFill>
                <a:srgbClr val="FF0000"/>
              </a:solidFill>
              <a:latin typeface="Times New Roman"/>
            </a:endParaRPr>
          </a:p>
        </p:txBody>
      </p:sp>
      <p:sp>
        <p:nvSpPr>
          <p:cNvPr id="5" name="Down Arrow 4"/>
          <p:cNvSpPr/>
          <p:nvPr/>
        </p:nvSpPr>
        <p:spPr>
          <a:xfrm>
            <a:off x="4507213" y="272119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06220" y="4438806"/>
            <a:ext cx="1752600" cy="1569660"/>
          </a:xfrm>
          <a:prstGeom prst="rect">
            <a:avLst/>
          </a:prstGeom>
        </p:spPr>
        <p:txBody>
          <a:bodyPr wrap="square">
            <a:spAutoFit/>
          </a:bodyPr>
          <a:lstStyle/>
          <a:p>
            <a:pPr lvl="0"/>
            <a:r>
              <a:rPr lang="vi-VN" sz="3200" b="1" dirty="0" smtClean="0">
                <a:solidFill>
                  <a:srgbClr val="FF0000"/>
                </a:solidFill>
                <a:latin typeface="Times New Roman"/>
              </a:rPr>
              <a:t>Đa dạng sinh học giảm</a:t>
            </a:r>
            <a:endParaRPr lang="vi-VN" sz="3200" b="1" dirty="0">
              <a:solidFill>
                <a:srgbClr val="FF0000"/>
              </a:solidFill>
              <a:latin typeface="Times New Roman"/>
            </a:endParaRPr>
          </a:p>
        </p:txBody>
      </p:sp>
    </p:spTree>
    <p:extLst>
      <p:ext uri="{BB962C8B-B14F-4D97-AF65-F5344CB8AC3E}">
        <p14:creationId xmlns:p14="http://schemas.microsoft.com/office/powerpoint/2010/main" val="361380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500"/>
                                        <p:tgtEl>
                                          <p:spTgt spid="40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fade">
                                      <p:cBhvr>
                                        <p:cTn id="26" dur="500"/>
                                        <p:tgtEl>
                                          <p:spTgt spid="410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animEffect transition="in" filter="fade">
                                      <p:cBhvr>
                                        <p:cTn id="31" dur="500"/>
                                        <p:tgtEl>
                                          <p:spTgt spid="410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04"/>
                                        </p:tgtEl>
                                        <p:attrNameLst>
                                          <p:attrName>style.visibility</p:attrName>
                                        </p:attrNameLst>
                                      </p:cBhvr>
                                      <p:to>
                                        <p:strVal val="visible"/>
                                      </p:to>
                                    </p:set>
                                    <p:animEffect transition="in" filter="fade">
                                      <p:cBhvr>
                                        <p:cTn id="36" dur="500"/>
                                        <p:tgtEl>
                                          <p:spTgt spid="410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876800"/>
            <a:ext cx="2508829" cy="154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73" y="2819400"/>
            <a:ext cx="2393927"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152400"/>
            <a:ext cx="8572499"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99" y="4876800"/>
            <a:ext cx="2384402" cy="158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98" y="968799"/>
            <a:ext cx="2384403" cy="146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854600"/>
            <a:ext cx="2420691" cy="160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005" y="2723813"/>
            <a:ext cx="2495686"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2723813"/>
            <a:ext cx="2335501"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0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animEffect transition="in" filter="fade">
                                      <p:cBhvr>
                                        <p:cTn id="11" dur="500"/>
                                        <p:tgtEl>
                                          <p:spTgt spid="205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8"/>
                                        </p:tgtEl>
                                        <p:attrNameLst>
                                          <p:attrName>style.visibility</p:attrName>
                                        </p:attrNameLst>
                                      </p:cBhvr>
                                      <p:to>
                                        <p:strVal val="visible"/>
                                      </p:to>
                                    </p:set>
                                    <p:animEffect transition="in" filter="fade">
                                      <p:cBhvr>
                                        <p:cTn id="33" dur="500"/>
                                        <p:tgtEl>
                                          <p:spTgt spid="205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025143"/>
            <a:ext cx="7162800" cy="584775"/>
          </a:xfrm>
          <a:prstGeom prst="rect">
            <a:avLst/>
          </a:prstGeom>
        </p:spPr>
        <p:txBody>
          <a:bodyPr wrap="square">
            <a:spAutoFit/>
          </a:bodyPr>
          <a:lstStyle/>
          <a:p>
            <a:pPr lvl="0"/>
            <a:r>
              <a:rPr lang="vi-VN" sz="3200" b="1" dirty="0" smtClean="0">
                <a:solidFill>
                  <a:srgbClr val="FF0000"/>
                </a:solidFill>
                <a:latin typeface="Times New Roman"/>
              </a:rPr>
              <a:t>Tìm hiểu thêm </a:t>
            </a:r>
            <a:r>
              <a:rPr lang="vi-VN" sz="2800" b="1" dirty="0" smtClean="0">
                <a:solidFill>
                  <a:srgbClr val="00B050"/>
                </a:solidFill>
                <a:latin typeface="Times New Roman"/>
              </a:rPr>
              <a:t>( Yêu cầu về nhà thực hiện)</a:t>
            </a:r>
            <a:endParaRPr lang="vi-VN" sz="2800" b="1" dirty="0">
              <a:solidFill>
                <a:srgbClr val="00B050"/>
              </a:solidFill>
              <a:latin typeface="Times New Roman"/>
            </a:endParaRPr>
          </a:p>
        </p:txBody>
      </p:sp>
      <p:sp>
        <p:nvSpPr>
          <p:cNvPr id="3" name="Rectangle 2"/>
          <p:cNvSpPr/>
          <p:nvPr/>
        </p:nvSpPr>
        <p:spPr>
          <a:xfrm>
            <a:off x="813515" y="3429000"/>
            <a:ext cx="7543800" cy="1015663"/>
          </a:xfrm>
          <a:prstGeom prst="rect">
            <a:avLst/>
          </a:prstGeom>
        </p:spPr>
        <p:txBody>
          <a:bodyPr wrap="square">
            <a:spAutoFit/>
          </a:bodyPr>
          <a:lstStyle/>
          <a:p>
            <a:pPr lvl="0"/>
            <a:r>
              <a:rPr lang="vi-VN" sz="3000" dirty="0" smtClean="0">
                <a:solidFill>
                  <a:srgbClr val="000000"/>
                </a:solidFill>
                <a:latin typeface="Times New Roman"/>
              </a:rPr>
              <a:t>Làm một bộ sưu tập ảnh về sự đa dạng loài theo môi trường sống của sinh vật ở nơi em sống</a:t>
            </a:r>
            <a:endParaRPr lang="en-US" sz="3000" dirty="0">
              <a:solidFill>
                <a:prstClr val="black"/>
              </a:solidFill>
            </a:endParaRPr>
          </a:p>
        </p:txBody>
      </p:sp>
      <p:sp>
        <p:nvSpPr>
          <p:cNvPr id="4" name="Rectangle 3"/>
          <p:cNvSpPr/>
          <p:nvPr/>
        </p:nvSpPr>
        <p:spPr>
          <a:xfrm>
            <a:off x="1752600" y="1609918"/>
            <a:ext cx="7391400" cy="1384995"/>
          </a:xfrm>
          <a:prstGeom prst="rect">
            <a:avLst/>
          </a:prstGeom>
        </p:spPr>
        <p:txBody>
          <a:bodyPr wrap="square">
            <a:spAutoFit/>
          </a:bodyPr>
          <a:lstStyle/>
          <a:p>
            <a:pPr lvl="0"/>
            <a:r>
              <a:rPr lang="vi-VN" sz="2800" dirty="0" smtClean="0">
                <a:solidFill>
                  <a:srgbClr val="000000"/>
                </a:solidFill>
                <a:latin typeface="Times New Roman"/>
              </a:rPr>
              <a:t>Kể tên những môi trường sống của sinh vật có ở địa phương em ( ví dụ rừng, ao...) và lấy ví dụ về các sinh vật sống trong đó.</a:t>
            </a:r>
            <a:endParaRPr lang="en-US" sz="2800" dirty="0">
              <a:solidFill>
                <a:prstClr val="black"/>
              </a:solidFill>
            </a:endParaRPr>
          </a:p>
        </p:txBody>
      </p:sp>
      <p:sp>
        <p:nvSpPr>
          <p:cNvPr id="5" name="Rectangle 4"/>
          <p:cNvSpPr/>
          <p:nvPr/>
        </p:nvSpPr>
        <p:spPr>
          <a:xfrm>
            <a:off x="304800" y="144959"/>
            <a:ext cx="8610600" cy="430887"/>
          </a:xfrm>
          <a:prstGeom prst="rect">
            <a:avLst/>
          </a:prstGeom>
        </p:spPr>
        <p:txBody>
          <a:bodyPr wrap="square">
            <a:spAutoFit/>
          </a:bodyPr>
          <a:lstStyle/>
          <a:p>
            <a:pPr lvl="0"/>
            <a:r>
              <a:rPr lang="vi-VN" sz="2200" b="1" dirty="0">
                <a:solidFill>
                  <a:srgbClr val="FFC000"/>
                </a:solidFill>
                <a:latin typeface="Times New Roman"/>
              </a:rPr>
              <a:t>III. SỰ ĐA DẠNG VỀ SỐ LƯỢNG LOÀI VÀ MÔI TRƯỜNG SỐNG</a:t>
            </a:r>
            <a:endParaRPr lang="vi-VN" sz="2200" b="1" dirty="0">
              <a:solidFill>
                <a:srgbClr val="FFC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75" y="804624"/>
            <a:ext cx="1391926" cy="138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09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966388"/>
            <a:ext cx="4419600"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193720" y="2057400"/>
            <a:ext cx="3886200" cy="1600200"/>
          </a:xfrm>
          <a:prstGeom prst="wedgeRoundRectCallout">
            <a:avLst>
              <a:gd name="adj1" fmla="val 36209"/>
              <a:gd name="adj2" fmla="val 776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Times New Roman"/>
              </a:rPr>
              <a:t>Chào  các bạn, chúng tớ  là lợn nhà</a:t>
            </a:r>
            <a:endParaRPr lang="en-US" dirty="0">
              <a:solidFill>
                <a:prstClr val="white"/>
              </a:solidFill>
            </a:endParaRPr>
          </a:p>
        </p:txBody>
      </p:sp>
      <p:sp>
        <p:nvSpPr>
          <p:cNvPr id="3" name="Oval Callout 2"/>
          <p:cNvSpPr/>
          <p:nvPr/>
        </p:nvSpPr>
        <p:spPr>
          <a:xfrm>
            <a:off x="190500" y="899911"/>
            <a:ext cx="4381500" cy="1676400"/>
          </a:xfrm>
          <a:prstGeom prst="wedgeEllipseCallout">
            <a:avLst>
              <a:gd name="adj1" fmla="val 62584"/>
              <a:gd name="adj2" fmla="val 1324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white"/>
                </a:solidFill>
                <a:latin typeface="Times New Roman"/>
              </a:rPr>
              <a:t>chúng tớ có tên nữa là </a:t>
            </a:r>
            <a:r>
              <a:rPr lang="en-US" sz="3200" i="1" dirty="0" err="1">
                <a:solidFill>
                  <a:srgbClr val="202122"/>
                </a:solidFill>
                <a:latin typeface="Arial"/>
              </a:rPr>
              <a:t>Sus</a:t>
            </a:r>
            <a:r>
              <a:rPr lang="en-US" sz="3200" i="1" dirty="0">
                <a:solidFill>
                  <a:srgbClr val="202122"/>
                </a:solidFill>
                <a:latin typeface="Arial"/>
              </a:rPr>
              <a:t> </a:t>
            </a:r>
            <a:r>
              <a:rPr lang="en-US" sz="3200" i="1" dirty="0" err="1">
                <a:solidFill>
                  <a:srgbClr val="202122"/>
                </a:solidFill>
                <a:latin typeface="Arial"/>
              </a:rPr>
              <a:t>domesticus</a:t>
            </a:r>
            <a:endParaRPr lang="vi-VN" sz="3200" b="1" dirty="0">
              <a:solidFill>
                <a:prstClr val="white"/>
              </a:solidFill>
              <a:latin typeface="Times New Roman"/>
            </a:endParaRPr>
          </a:p>
        </p:txBody>
      </p:sp>
      <p:sp>
        <p:nvSpPr>
          <p:cNvPr id="4" name="Cloud Callout 3"/>
          <p:cNvSpPr/>
          <p:nvPr/>
        </p:nvSpPr>
        <p:spPr>
          <a:xfrm>
            <a:off x="5257800" y="381000"/>
            <a:ext cx="3886200" cy="3124200"/>
          </a:xfrm>
          <a:prstGeom prst="cloudCallout">
            <a:avLst>
              <a:gd name="adj1" fmla="val -31823"/>
              <a:gd name="adj2" fmla="val 777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white"/>
                </a:solidFill>
                <a:latin typeface="Times New Roman"/>
              </a:rPr>
              <a:t>Các bạn có biết tại sao chúng tớ lại có tên như vậy không?</a:t>
            </a:r>
          </a:p>
        </p:txBody>
      </p:sp>
    </p:spTree>
    <p:extLst>
      <p:ext uri="{BB962C8B-B14F-4D97-AF65-F5344CB8AC3E}">
        <p14:creationId xmlns:p14="http://schemas.microsoft.com/office/powerpoint/2010/main" val="193701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bwMode="auto">
          <a:xfrm>
            <a:off x="49506" y="-5045"/>
            <a:ext cx="88684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14</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PHÂN LOẠI THẾ GIỚI SỐNG</a:t>
            </a:r>
            <a:endParaRPr lang="en-US" sz="4000" b="1" dirty="0">
              <a:latin typeface="Times New Roman" panose="02020603050405020304" pitchFamily="18" charset="0"/>
              <a:cs typeface="Times New Roman" panose="02020603050405020304" pitchFamily="18" charset="0"/>
            </a:endParaRPr>
          </a:p>
        </p:txBody>
      </p:sp>
      <p:sp>
        <p:nvSpPr>
          <p:cNvPr id="6" name="Rectangle 4"/>
          <p:cNvSpPr txBox="1">
            <a:spLocks noChangeArrowheads="1"/>
          </p:cNvSpPr>
          <p:nvPr/>
        </p:nvSpPr>
        <p:spPr bwMode="auto">
          <a:xfrm>
            <a:off x="239295" y="990600"/>
            <a:ext cx="8692922"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Nếu muốn tìm 1 quyển sách,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ở hình nào dưới đây  </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95" y="2209800"/>
            <a:ext cx="410410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405541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71600" y="6317396"/>
            <a:ext cx="875561" cy="400110"/>
          </a:xfrm>
          <a:prstGeom prst="rect">
            <a:avLst/>
          </a:prstGeom>
        </p:spPr>
        <p:txBody>
          <a:bodyPr wrap="none">
            <a:spAutoFit/>
          </a:bodyPr>
          <a:lstStyle/>
          <a:p>
            <a:r>
              <a:rPr lang="vi-VN" sz="2000" dirty="0" smtClean="0">
                <a:latin typeface="+mj-lt"/>
              </a:rPr>
              <a:t>Hình a</a:t>
            </a:r>
            <a:endParaRPr lang="vi-VN" sz="2000" dirty="0">
              <a:latin typeface="+mj-lt"/>
            </a:endParaRPr>
          </a:p>
        </p:txBody>
      </p:sp>
      <p:sp>
        <p:nvSpPr>
          <p:cNvPr id="3" name="Rectangle 2"/>
          <p:cNvSpPr/>
          <p:nvPr/>
        </p:nvSpPr>
        <p:spPr>
          <a:xfrm>
            <a:off x="5876242" y="6317396"/>
            <a:ext cx="889987" cy="400110"/>
          </a:xfrm>
          <a:prstGeom prst="rect">
            <a:avLst/>
          </a:prstGeom>
        </p:spPr>
        <p:txBody>
          <a:bodyPr wrap="none">
            <a:spAutoFit/>
          </a:bodyPr>
          <a:lstStyle/>
          <a:p>
            <a:r>
              <a:rPr lang="vi-VN" sz="2000" dirty="0" smtClean="0">
                <a:latin typeface="Times New Roman" pitchFamily="18" charset="0"/>
                <a:cs typeface="Times New Roman" pitchFamily="18" charset="0"/>
              </a:rPr>
              <a:t>Hình b</a:t>
            </a:r>
            <a:endParaRPr lang="vi-VN" sz="2000" dirty="0">
              <a:latin typeface="Times New Roman" pitchFamily="18" charset="0"/>
              <a:cs typeface="Times New Roman" pitchFamily="18" charset="0"/>
            </a:endParaRPr>
          </a:p>
        </p:txBody>
      </p:sp>
    </p:spTree>
    <p:extLst>
      <p:ext uri="{BB962C8B-B14F-4D97-AF65-F5344CB8AC3E}">
        <p14:creationId xmlns:p14="http://schemas.microsoft.com/office/powerpoint/2010/main" val="529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382000" cy="430887"/>
          </a:xfrm>
          <a:prstGeom prst="rect">
            <a:avLst/>
          </a:prstGeom>
        </p:spPr>
        <p:txBody>
          <a:bodyPr wrap="square">
            <a:spAutoFit/>
          </a:bodyPr>
          <a:lstStyle/>
          <a:p>
            <a:pPr lvl="0"/>
            <a:r>
              <a:rPr lang="vi-VN" sz="2200" b="1" dirty="0">
                <a:solidFill>
                  <a:srgbClr val="FFC000"/>
                </a:solidFill>
                <a:latin typeface="Times New Roman"/>
              </a:rPr>
              <a:t>III. </a:t>
            </a:r>
            <a:r>
              <a:rPr lang="vi-VN" sz="2200" b="1" dirty="0" smtClean="0">
                <a:solidFill>
                  <a:srgbClr val="FFC000"/>
                </a:solidFill>
                <a:latin typeface="Times New Roman"/>
              </a:rPr>
              <a:t>SINH VẬT ĐƯỢC GỌI TÊN NHƯ THẾ NÀO ?</a:t>
            </a:r>
            <a:endParaRPr lang="vi-VN" sz="2200" b="1" dirty="0">
              <a:solidFill>
                <a:srgbClr val="FFC000"/>
              </a:solidFill>
            </a:endParaRPr>
          </a:p>
        </p:txBody>
      </p:sp>
      <p:sp>
        <p:nvSpPr>
          <p:cNvPr id="3" name="Rectangle 2"/>
          <p:cNvSpPr/>
          <p:nvPr/>
        </p:nvSpPr>
        <p:spPr>
          <a:xfrm>
            <a:off x="838200" y="990600"/>
            <a:ext cx="5791200" cy="1384995"/>
          </a:xfrm>
          <a:prstGeom prst="rect">
            <a:avLst/>
          </a:prstGeom>
        </p:spPr>
        <p:txBody>
          <a:bodyPr wrap="square">
            <a:spAutoFit/>
          </a:bodyPr>
          <a:lstStyle/>
          <a:p>
            <a:r>
              <a:rPr lang="vi-VN" sz="2400" dirty="0">
                <a:solidFill>
                  <a:srgbClr val="FF0000"/>
                </a:solidFill>
                <a:latin typeface="+mj-lt"/>
              </a:rPr>
              <a:t>Lấy ví dụ về cây hoặc con vật có những tên địa phương khác nhau mà em biết?</a:t>
            </a:r>
          </a:p>
          <a:p>
            <a:endParaRPr lang="vi-VN"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0" y="1905000"/>
            <a:ext cx="24669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5721" y="3730237"/>
            <a:ext cx="2877711" cy="369332"/>
          </a:xfrm>
          <a:prstGeom prst="rect">
            <a:avLst/>
          </a:prstGeom>
        </p:spPr>
        <p:txBody>
          <a:bodyPr wrap="none">
            <a:spAutoFit/>
          </a:bodyPr>
          <a:lstStyle/>
          <a:p>
            <a:r>
              <a:rPr lang="en-US" dirty="0" err="1">
                <a:solidFill>
                  <a:srgbClr val="000000"/>
                </a:solidFill>
                <a:latin typeface="OpenSans"/>
              </a:rPr>
              <a:t>Cây</a:t>
            </a:r>
            <a:r>
              <a:rPr lang="en-US" dirty="0">
                <a:solidFill>
                  <a:srgbClr val="000000"/>
                </a:solidFill>
                <a:latin typeface="OpenSans"/>
              </a:rPr>
              <a:t> </a:t>
            </a:r>
            <a:r>
              <a:rPr lang="en-US" dirty="0" err="1">
                <a:solidFill>
                  <a:srgbClr val="000000"/>
                </a:solidFill>
                <a:latin typeface="OpenSans"/>
              </a:rPr>
              <a:t>trứng</a:t>
            </a:r>
            <a:r>
              <a:rPr lang="en-US" dirty="0">
                <a:solidFill>
                  <a:srgbClr val="000000"/>
                </a:solidFill>
                <a:latin typeface="OpenSans"/>
              </a:rPr>
              <a:t> </a:t>
            </a:r>
            <a:r>
              <a:rPr lang="en-US" dirty="0" err="1">
                <a:solidFill>
                  <a:srgbClr val="000000"/>
                </a:solidFill>
                <a:latin typeface="OpenSans"/>
              </a:rPr>
              <a:t>gà</a:t>
            </a:r>
            <a:r>
              <a:rPr lang="en-US" dirty="0">
                <a:solidFill>
                  <a:srgbClr val="000000"/>
                </a:solidFill>
                <a:latin typeface="OpenSans"/>
              </a:rPr>
              <a:t> - </a:t>
            </a:r>
            <a:r>
              <a:rPr lang="en-US" dirty="0" err="1">
                <a:solidFill>
                  <a:srgbClr val="000000"/>
                </a:solidFill>
                <a:latin typeface="OpenSans"/>
              </a:rPr>
              <a:t>Cây</a:t>
            </a:r>
            <a:r>
              <a:rPr lang="en-US" dirty="0">
                <a:solidFill>
                  <a:srgbClr val="000000"/>
                </a:solidFill>
                <a:latin typeface="OpenSans"/>
              </a:rPr>
              <a:t> </a:t>
            </a:r>
            <a:r>
              <a:rPr lang="en-US" dirty="0" err="1">
                <a:solidFill>
                  <a:srgbClr val="000000"/>
                </a:solidFill>
                <a:latin typeface="OpenSans"/>
              </a:rPr>
              <a:t>lêkima</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27538"/>
            <a:ext cx="2590800" cy="165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80634" y="3743253"/>
            <a:ext cx="1287532" cy="369332"/>
          </a:xfrm>
          <a:prstGeom prst="rect">
            <a:avLst/>
          </a:prstGeom>
        </p:spPr>
        <p:txBody>
          <a:bodyPr wrap="none">
            <a:spAutoFit/>
          </a:bodyPr>
          <a:lstStyle/>
          <a:p>
            <a:r>
              <a:rPr lang="en-US" dirty="0" err="1">
                <a:solidFill>
                  <a:srgbClr val="000000"/>
                </a:solidFill>
                <a:latin typeface="OpenSans"/>
              </a:rPr>
              <a:t>Ngô</a:t>
            </a:r>
            <a:r>
              <a:rPr lang="en-US" dirty="0">
                <a:solidFill>
                  <a:srgbClr val="000000"/>
                </a:solidFill>
                <a:latin typeface="OpenSans"/>
              </a:rPr>
              <a:t> - </a:t>
            </a:r>
            <a:r>
              <a:rPr lang="en-US" dirty="0" err="1">
                <a:solidFill>
                  <a:srgbClr val="000000"/>
                </a:solidFill>
                <a:latin typeface="OpenSans"/>
              </a:rPr>
              <a:t>Bắp</a:t>
            </a:r>
            <a:r>
              <a:rPr lang="en-US" dirty="0">
                <a:solidFill>
                  <a:srgbClr val="000000"/>
                </a:solidFill>
                <a:latin typeface="OpenSans"/>
              </a:rPr>
              <a:t>.</a:t>
            </a:r>
            <a:endParaRPr lang="en-US" dirty="0"/>
          </a:p>
        </p:txBody>
      </p:sp>
      <p:sp>
        <p:nvSpPr>
          <p:cNvPr id="6" name="Rectangle 5"/>
          <p:cNvSpPr/>
          <p:nvPr/>
        </p:nvSpPr>
        <p:spPr>
          <a:xfrm>
            <a:off x="6528752" y="3743253"/>
            <a:ext cx="2044149" cy="369332"/>
          </a:xfrm>
          <a:prstGeom prst="rect">
            <a:avLst/>
          </a:prstGeom>
        </p:spPr>
        <p:txBody>
          <a:bodyPr wrap="none">
            <a:spAutoFit/>
          </a:bodyPr>
          <a:lstStyle/>
          <a:p>
            <a:r>
              <a:rPr lang="en-US" dirty="0" err="1">
                <a:solidFill>
                  <a:srgbClr val="000000"/>
                </a:solidFill>
                <a:latin typeface="OpenSans"/>
              </a:rPr>
              <a:t>Cá</a:t>
            </a:r>
            <a:r>
              <a:rPr lang="en-US" dirty="0">
                <a:solidFill>
                  <a:srgbClr val="000000"/>
                </a:solidFill>
                <a:latin typeface="OpenSans"/>
              </a:rPr>
              <a:t> </a:t>
            </a:r>
            <a:r>
              <a:rPr lang="en-US" dirty="0" err="1">
                <a:solidFill>
                  <a:srgbClr val="000000"/>
                </a:solidFill>
                <a:latin typeface="OpenSans"/>
              </a:rPr>
              <a:t>chuối</a:t>
            </a:r>
            <a:r>
              <a:rPr lang="en-US" dirty="0">
                <a:solidFill>
                  <a:srgbClr val="000000"/>
                </a:solidFill>
                <a:latin typeface="OpenSans"/>
              </a:rPr>
              <a:t> - </a:t>
            </a:r>
            <a:r>
              <a:rPr lang="en-US" dirty="0" err="1">
                <a:solidFill>
                  <a:srgbClr val="000000"/>
                </a:solidFill>
                <a:latin typeface="OpenSans"/>
              </a:rPr>
              <a:t>Cá</a:t>
            </a:r>
            <a:r>
              <a:rPr lang="en-US" dirty="0">
                <a:solidFill>
                  <a:srgbClr val="000000"/>
                </a:solidFill>
                <a:latin typeface="OpenSans"/>
              </a:rPr>
              <a:t> </a:t>
            </a:r>
            <a:r>
              <a:rPr lang="en-US" dirty="0" err="1">
                <a:solidFill>
                  <a:srgbClr val="000000"/>
                </a:solidFill>
                <a:latin typeface="OpenSans"/>
              </a:rPr>
              <a:t>quả</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1905000"/>
            <a:ext cx="2549749"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00" y="4495800"/>
            <a:ext cx="24669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495800"/>
            <a:ext cx="2590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4560" y="4495799"/>
            <a:ext cx="2409825" cy="160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532292" y="6248400"/>
            <a:ext cx="2079415" cy="369332"/>
          </a:xfrm>
          <a:prstGeom prst="rect">
            <a:avLst/>
          </a:prstGeom>
        </p:spPr>
        <p:txBody>
          <a:bodyPr wrap="none">
            <a:spAutoFit/>
          </a:bodyPr>
          <a:lstStyle/>
          <a:p>
            <a:r>
              <a:rPr lang="en-US" dirty="0">
                <a:solidFill>
                  <a:srgbClr val="000000"/>
                </a:solidFill>
                <a:latin typeface="OpenSans"/>
              </a:rPr>
              <a:t>Con </a:t>
            </a:r>
            <a:r>
              <a:rPr lang="en-US" dirty="0" err="1">
                <a:solidFill>
                  <a:srgbClr val="000000"/>
                </a:solidFill>
                <a:latin typeface="OpenSans"/>
              </a:rPr>
              <a:t>lợn</a:t>
            </a:r>
            <a:r>
              <a:rPr lang="en-US" dirty="0">
                <a:solidFill>
                  <a:srgbClr val="000000"/>
                </a:solidFill>
                <a:latin typeface="OpenSans"/>
              </a:rPr>
              <a:t> - Con </a:t>
            </a:r>
            <a:r>
              <a:rPr lang="en-US" dirty="0" err="1">
                <a:solidFill>
                  <a:srgbClr val="000000"/>
                </a:solidFill>
                <a:latin typeface="OpenSans"/>
              </a:rPr>
              <a:t>heo</a:t>
            </a:r>
            <a:endParaRPr lang="en-US" dirty="0"/>
          </a:p>
        </p:txBody>
      </p:sp>
      <p:sp>
        <p:nvSpPr>
          <p:cNvPr id="8" name="Rectangle 7"/>
          <p:cNvSpPr/>
          <p:nvPr/>
        </p:nvSpPr>
        <p:spPr>
          <a:xfrm>
            <a:off x="6464632" y="6248400"/>
            <a:ext cx="2108269" cy="369332"/>
          </a:xfrm>
          <a:prstGeom prst="rect">
            <a:avLst/>
          </a:prstGeom>
        </p:spPr>
        <p:txBody>
          <a:bodyPr wrap="none">
            <a:spAutoFit/>
          </a:bodyPr>
          <a:lstStyle/>
          <a:p>
            <a:r>
              <a:rPr lang="en-US" dirty="0">
                <a:solidFill>
                  <a:srgbClr val="000000"/>
                </a:solidFill>
                <a:latin typeface="OpenSans"/>
              </a:rPr>
              <a:t> </a:t>
            </a:r>
            <a:r>
              <a:rPr lang="en-US" dirty="0" err="1">
                <a:solidFill>
                  <a:srgbClr val="000000"/>
                </a:solidFill>
                <a:latin typeface="OpenSans"/>
              </a:rPr>
              <a:t>Cây</a:t>
            </a:r>
            <a:r>
              <a:rPr lang="en-US" dirty="0">
                <a:solidFill>
                  <a:srgbClr val="000000"/>
                </a:solidFill>
                <a:latin typeface="OpenSans"/>
              </a:rPr>
              <a:t> </a:t>
            </a:r>
            <a:r>
              <a:rPr lang="en-US" dirty="0" err="1">
                <a:solidFill>
                  <a:srgbClr val="000000"/>
                </a:solidFill>
                <a:latin typeface="OpenSans"/>
              </a:rPr>
              <a:t>roi</a:t>
            </a:r>
            <a:r>
              <a:rPr lang="en-US" dirty="0">
                <a:solidFill>
                  <a:srgbClr val="000000"/>
                </a:solidFill>
                <a:latin typeface="OpenSans"/>
              </a:rPr>
              <a:t> - </a:t>
            </a:r>
            <a:r>
              <a:rPr lang="en-US" dirty="0" err="1">
                <a:solidFill>
                  <a:srgbClr val="000000"/>
                </a:solidFill>
                <a:latin typeface="OpenSans"/>
              </a:rPr>
              <a:t>Cây</a:t>
            </a:r>
            <a:r>
              <a:rPr lang="en-US" dirty="0">
                <a:solidFill>
                  <a:srgbClr val="000000"/>
                </a:solidFill>
                <a:latin typeface="OpenSans"/>
              </a:rPr>
              <a:t> </a:t>
            </a:r>
            <a:r>
              <a:rPr lang="en-US" dirty="0" err="1">
                <a:solidFill>
                  <a:srgbClr val="000000"/>
                </a:solidFill>
                <a:latin typeface="OpenSans"/>
              </a:rPr>
              <a:t>mận</a:t>
            </a:r>
            <a:endParaRPr lang="en-US" dirty="0"/>
          </a:p>
        </p:txBody>
      </p:sp>
      <p:sp>
        <p:nvSpPr>
          <p:cNvPr id="9" name="Rectangle 8"/>
          <p:cNvSpPr/>
          <p:nvPr/>
        </p:nvSpPr>
        <p:spPr>
          <a:xfrm>
            <a:off x="646564" y="6248400"/>
            <a:ext cx="2095445" cy="369332"/>
          </a:xfrm>
          <a:prstGeom prst="rect">
            <a:avLst/>
          </a:prstGeom>
        </p:spPr>
        <p:txBody>
          <a:bodyPr wrap="none">
            <a:spAutoFit/>
          </a:bodyPr>
          <a:lstStyle/>
          <a:p>
            <a:r>
              <a:rPr lang="en-US" dirty="0" err="1">
                <a:solidFill>
                  <a:srgbClr val="000000"/>
                </a:solidFill>
                <a:latin typeface="OpenSans"/>
              </a:rPr>
              <a:t>Cây</a:t>
            </a:r>
            <a:r>
              <a:rPr lang="en-US" dirty="0">
                <a:solidFill>
                  <a:srgbClr val="000000"/>
                </a:solidFill>
                <a:latin typeface="OpenSans"/>
              </a:rPr>
              <a:t> </a:t>
            </a:r>
            <a:r>
              <a:rPr lang="en-US" dirty="0" err="1">
                <a:solidFill>
                  <a:srgbClr val="000000"/>
                </a:solidFill>
                <a:latin typeface="OpenSans"/>
              </a:rPr>
              <a:t>quất</a:t>
            </a:r>
            <a:r>
              <a:rPr lang="en-US" dirty="0">
                <a:solidFill>
                  <a:srgbClr val="000000"/>
                </a:solidFill>
                <a:latin typeface="OpenSans"/>
              </a:rPr>
              <a:t> - </a:t>
            </a:r>
            <a:r>
              <a:rPr lang="en-US" dirty="0" err="1">
                <a:solidFill>
                  <a:srgbClr val="000000"/>
                </a:solidFill>
                <a:latin typeface="OpenSans"/>
              </a:rPr>
              <a:t>Cây</a:t>
            </a:r>
            <a:r>
              <a:rPr lang="en-US" dirty="0">
                <a:solidFill>
                  <a:srgbClr val="000000"/>
                </a:solidFill>
                <a:latin typeface="OpenSans"/>
              </a:rPr>
              <a:t> </a:t>
            </a:r>
            <a:r>
              <a:rPr lang="en-US" dirty="0" err="1">
                <a:solidFill>
                  <a:srgbClr val="000000"/>
                </a:solidFill>
                <a:latin typeface="OpenSans"/>
              </a:rPr>
              <a:t>tắc</a:t>
            </a:r>
            <a:endParaRPr lang="en-US" dirty="0"/>
          </a:p>
        </p:txBody>
      </p:sp>
    </p:spTree>
    <p:extLst>
      <p:ext uri="{BB962C8B-B14F-4D97-AF65-F5344CB8AC3E}">
        <p14:creationId xmlns:p14="http://schemas.microsoft.com/office/powerpoint/2010/main" val="25597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51"/>
                                        </p:tgtEl>
                                        <p:attrNameLst>
                                          <p:attrName>style.visibility</p:attrName>
                                        </p:attrNameLst>
                                      </p:cBhvr>
                                      <p:to>
                                        <p:strVal val="visible"/>
                                      </p:to>
                                    </p:set>
                                    <p:anim calcmode="lin" valueType="num">
                                      <p:cBhvr additive="base">
                                        <p:cTn id="30" dur="500" fill="hold"/>
                                        <p:tgtEl>
                                          <p:spTgt spid="2051"/>
                                        </p:tgtEl>
                                        <p:attrNameLst>
                                          <p:attrName>ppt_x</p:attrName>
                                        </p:attrNameLst>
                                      </p:cBhvr>
                                      <p:tavLst>
                                        <p:tav tm="0">
                                          <p:val>
                                            <p:strVal val="#ppt_x"/>
                                          </p:val>
                                        </p:tav>
                                        <p:tav tm="100000">
                                          <p:val>
                                            <p:strVal val="#ppt_x"/>
                                          </p:val>
                                        </p:tav>
                                      </p:tavLst>
                                    </p:anim>
                                    <p:anim calcmode="lin" valueType="num">
                                      <p:cBhvr additive="base">
                                        <p:cTn id="31"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5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54"/>
                                        </p:tgtEl>
                                        <p:attrNameLst>
                                          <p:attrName>style.visibility</p:attrName>
                                        </p:attrNameLst>
                                      </p:cBhvr>
                                      <p:to>
                                        <p:strVal val="visible"/>
                                      </p:to>
                                    </p:set>
                                    <p:anim calcmode="lin" valueType="num">
                                      <p:cBhvr additive="base">
                                        <p:cTn id="59" dur="500" fill="hold"/>
                                        <p:tgtEl>
                                          <p:spTgt spid="2054"/>
                                        </p:tgtEl>
                                        <p:attrNameLst>
                                          <p:attrName>ppt_x</p:attrName>
                                        </p:attrNameLst>
                                      </p:cBhvr>
                                      <p:tavLst>
                                        <p:tav tm="0">
                                          <p:val>
                                            <p:strVal val="#ppt_x"/>
                                          </p:val>
                                        </p:tav>
                                        <p:tav tm="100000">
                                          <p:val>
                                            <p:strVal val="#ppt_x"/>
                                          </p:val>
                                        </p:tav>
                                      </p:tavLst>
                                    </p:anim>
                                    <p:anim calcmode="lin" valueType="num">
                                      <p:cBhvr additive="base">
                                        <p:cTn id="60"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05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73" y="152400"/>
            <a:ext cx="8779127" cy="430887"/>
          </a:xfrm>
          <a:prstGeom prst="rect">
            <a:avLst/>
          </a:prstGeom>
        </p:spPr>
        <p:txBody>
          <a:bodyPr wrap="square">
            <a:spAutoFit/>
          </a:bodyPr>
          <a:lstStyle/>
          <a:p>
            <a:pPr lvl="0"/>
            <a:r>
              <a:rPr lang="vi-VN" sz="2200" b="1" dirty="0">
                <a:solidFill>
                  <a:srgbClr val="FFC000"/>
                </a:solidFill>
                <a:latin typeface="Times New Roman"/>
              </a:rPr>
              <a:t>III. SINH VẬT ĐƯỢC GỌI TÊN NHƯ THẾ NÀO ?</a:t>
            </a:r>
            <a:endParaRPr lang="vi-VN" sz="2200" b="1" dirty="0">
              <a:solidFill>
                <a:srgbClr val="FFC000"/>
              </a:solidFill>
            </a:endParaRPr>
          </a:p>
        </p:txBody>
      </p:sp>
      <p:sp>
        <p:nvSpPr>
          <p:cNvPr id="3" name="Rectangle 2"/>
          <p:cNvSpPr/>
          <p:nvPr/>
        </p:nvSpPr>
        <p:spPr>
          <a:xfrm>
            <a:off x="3090294" y="863025"/>
            <a:ext cx="5825106" cy="954107"/>
          </a:xfrm>
          <a:prstGeom prst="rect">
            <a:avLst/>
          </a:prstGeom>
        </p:spPr>
        <p:txBody>
          <a:bodyPr wrap="square">
            <a:spAutoFit/>
          </a:bodyPr>
          <a:lstStyle/>
          <a:p>
            <a:pPr lvl="0"/>
            <a:r>
              <a:rPr lang="vi-VN" sz="2800" dirty="0" smtClean="0">
                <a:solidFill>
                  <a:srgbClr val="FF0000"/>
                </a:solidFill>
                <a:latin typeface="Times New Roman"/>
                <a:ea typeface="Calibri"/>
              </a:rPr>
              <a:t>Ai đã đưa ra cách gọi tên khoa học của sinh vật?</a:t>
            </a:r>
            <a:endParaRPr lang="en-US" sz="2800" dirty="0">
              <a:solidFill>
                <a:srgbClr val="FF0000"/>
              </a:solidFill>
            </a:endParaRPr>
          </a:p>
        </p:txBody>
      </p:sp>
      <p:sp>
        <p:nvSpPr>
          <p:cNvPr id="4" name="Rectangle 3"/>
          <p:cNvSpPr/>
          <p:nvPr/>
        </p:nvSpPr>
        <p:spPr>
          <a:xfrm>
            <a:off x="136273" y="733283"/>
            <a:ext cx="2650084" cy="584775"/>
          </a:xfrm>
          <a:prstGeom prst="rect">
            <a:avLst/>
          </a:prstGeom>
        </p:spPr>
        <p:txBody>
          <a:bodyPr wrap="none">
            <a:spAutoFit/>
          </a:bodyPr>
          <a:lstStyle/>
          <a:p>
            <a:pPr lvl="0"/>
            <a:r>
              <a:rPr lang="vi-VN" sz="3200" b="1" dirty="0" smtClean="0">
                <a:solidFill>
                  <a:srgbClr val="FF0000"/>
                </a:solidFill>
                <a:latin typeface="Times New Roman"/>
              </a:rPr>
              <a:t>EM CÓ BIẾT</a:t>
            </a:r>
            <a:endParaRPr lang="vi-VN" sz="3200" b="1" dirty="0">
              <a:solidFill>
                <a:srgbClr val="FF0000"/>
              </a:solidFill>
              <a:latin typeface="Times New Roma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362200"/>
            <a:ext cx="2506217"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4015" y="5715000"/>
            <a:ext cx="2394601" cy="830997"/>
          </a:xfrm>
          <a:prstGeom prst="rect">
            <a:avLst/>
          </a:prstGeom>
        </p:spPr>
        <p:txBody>
          <a:bodyPr wrap="square">
            <a:spAutoFit/>
          </a:bodyPr>
          <a:lstStyle/>
          <a:p>
            <a:pPr lvl="0"/>
            <a:r>
              <a:rPr lang="vi-VN" sz="2400" dirty="0" smtClean="0">
                <a:solidFill>
                  <a:srgbClr val="000000"/>
                </a:solidFill>
                <a:latin typeface="Times New Roman" pitchFamily="18" charset="0"/>
                <a:cs typeface="Times New Roman" pitchFamily="18" charset="0"/>
              </a:rPr>
              <a:t>Các lin-nê-ớt (1707-1778)</a:t>
            </a:r>
            <a:endParaRPr lang="en-US" sz="2400" dirty="0">
              <a:solidFill>
                <a:prstClr val="black"/>
              </a:solidFill>
              <a:latin typeface="Times New Roman" pitchFamily="18" charset="0"/>
              <a:cs typeface="Times New Roman" pitchFamily="18" charset="0"/>
            </a:endParaRPr>
          </a:p>
        </p:txBody>
      </p:sp>
      <p:sp>
        <p:nvSpPr>
          <p:cNvPr id="6" name="Rectangle 5"/>
          <p:cNvSpPr/>
          <p:nvPr/>
        </p:nvSpPr>
        <p:spPr>
          <a:xfrm>
            <a:off x="3151250" y="1981200"/>
            <a:ext cx="5687950" cy="4401205"/>
          </a:xfrm>
          <a:prstGeom prst="rect">
            <a:avLst/>
          </a:prstGeom>
        </p:spPr>
        <p:txBody>
          <a:bodyPr wrap="square">
            <a:spAutoFit/>
          </a:bodyPr>
          <a:lstStyle/>
          <a:p>
            <a:pPr lvl="0"/>
            <a:r>
              <a:rPr lang="vi-VN" sz="2800" dirty="0" smtClean="0">
                <a:solidFill>
                  <a:prstClr val="black"/>
                </a:solidFill>
                <a:latin typeface="+mj-lt"/>
              </a:rPr>
              <a:t>Vào năm 1753, nhà sinh vật học Các Lin- nê-ớt ( Carl Linnaeus) dựa vào quan sát nhiều sinh vật đã đưa ra cách gọi tên khoa học của sinh vật.Tên khoa học của mỗi loài sinh vật gồm 2 phần.Ví dụ tên khoa học  của loài hổ là </a:t>
            </a:r>
            <a:r>
              <a:rPr lang="vi-VN" sz="2800" i="1" dirty="0" smtClean="0">
                <a:solidFill>
                  <a:prstClr val="black"/>
                </a:solidFill>
                <a:latin typeface="+mj-lt"/>
              </a:rPr>
              <a:t>Panthera tigris</a:t>
            </a:r>
            <a:r>
              <a:rPr lang="vi-VN" sz="2800" dirty="0" smtClean="0">
                <a:solidFill>
                  <a:prstClr val="black"/>
                </a:solidFill>
                <a:latin typeface="+mj-lt"/>
              </a:rPr>
              <a:t>, trong đó </a:t>
            </a:r>
            <a:r>
              <a:rPr lang="vi-VN" sz="2800" i="1" dirty="0" smtClean="0">
                <a:solidFill>
                  <a:prstClr val="black"/>
                </a:solidFill>
                <a:latin typeface="+mj-lt"/>
              </a:rPr>
              <a:t>Panthera</a:t>
            </a:r>
            <a:r>
              <a:rPr lang="vi-VN" sz="2800" dirty="0" smtClean="0">
                <a:solidFill>
                  <a:prstClr val="black"/>
                </a:solidFill>
                <a:latin typeface="+mj-lt"/>
              </a:rPr>
              <a:t> là tên chi ( giống). Tên khoa học của loài bưởi </a:t>
            </a:r>
            <a:r>
              <a:rPr lang="vi-VN" sz="2800" i="1" dirty="0" smtClean="0">
                <a:solidFill>
                  <a:prstClr val="black"/>
                </a:solidFill>
                <a:latin typeface="+mj-lt"/>
              </a:rPr>
              <a:t>là Citrus maxima</a:t>
            </a:r>
            <a:r>
              <a:rPr lang="vi-VN" sz="2800" dirty="0" smtClean="0">
                <a:solidFill>
                  <a:prstClr val="black"/>
                </a:solidFill>
                <a:latin typeface="+mj-lt"/>
              </a:rPr>
              <a:t>, trong đó </a:t>
            </a:r>
            <a:r>
              <a:rPr lang="vi-VN" sz="2800" i="1" dirty="0" smtClean="0">
                <a:solidFill>
                  <a:prstClr val="black"/>
                </a:solidFill>
                <a:latin typeface="+mj-lt"/>
              </a:rPr>
              <a:t>Citrus</a:t>
            </a:r>
            <a:r>
              <a:rPr lang="vi-VN" sz="2800" dirty="0" smtClean="0">
                <a:solidFill>
                  <a:prstClr val="black"/>
                </a:solidFill>
                <a:latin typeface="+mj-lt"/>
              </a:rPr>
              <a:t> là tên chi.</a:t>
            </a:r>
            <a:endParaRPr lang="en-US" sz="2800" dirty="0">
              <a:solidFill>
                <a:prstClr val="black"/>
              </a:solidFill>
              <a:latin typeface="+mj-lt"/>
            </a:endParaRPr>
          </a:p>
        </p:txBody>
      </p:sp>
    </p:spTree>
    <p:extLst>
      <p:ext uri="{BB962C8B-B14F-4D97-AF65-F5344CB8AC3E}">
        <p14:creationId xmlns:p14="http://schemas.microsoft.com/office/powerpoint/2010/main" val="328259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ppt_x"/>
                                          </p:val>
                                        </p:tav>
                                      </p:tavLst>
                                    </p:anim>
                                    <p:anim calcmode="lin" valueType="num">
                                      <p:cBhvr additive="base">
                                        <p:cTn id="15" dur="500"/>
                                        <p:tgtEl>
                                          <p:spTgt spid="3"/>
                                        </p:tgtEl>
                                        <p:attrNameLst>
                                          <p:attrName>ppt_y</p:attrName>
                                        </p:attrNameLst>
                                      </p:cBhvr>
                                      <p:tavLst>
                                        <p:tav tm="0">
                                          <p:val>
                                            <p:strVal val="ppt_y"/>
                                          </p:val>
                                        </p:tav>
                                        <p:tav tm="100000">
                                          <p:val>
                                            <p:strVal val="1+ppt_h/2"/>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920" y="541708"/>
            <a:ext cx="8305800" cy="954107"/>
          </a:xfrm>
          <a:prstGeom prst="rect">
            <a:avLst/>
          </a:prstGeom>
        </p:spPr>
        <p:txBody>
          <a:bodyPr wrap="square">
            <a:spAutoFit/>
          </a:bodyPr>
          <a:lstStyle/>
          <a:p>
            <a:r>
              <a:rPr lang="vi-VN" sz="2800" dirty="0" smtClean="0">
                <a:solidFill>
                  <a:srgbClr val="FF0000"/>
                </a:solidFill>
                <a:latin typeface="Times New Roman"/>
                <a:ea typeface="Calibri"/>
              </a:rPr>
              <a:t>Em hãy </a:t>
            </a:r>
            <a:r>
              <a:rPr lang="en-US" sz="2800" dirty="0" err="1" smtClean="0">
                <a:solidFill>
                  <a:srgbClr val="FF0000"/>
                </a:solidFill>
                <a:latin typeface="Times New Roman"/>
                <a:ea typeface="Calibri"/>
              </a:rPr>
              <a:t>quan</a:t>
            </a:r>
            <a:r>
              <a:rPr lang="en-US" sz="2800" dirty="0" smtClean="0">
                <a:solidFill>
                  <a:srgbClr val="FF0000"/>
                </a:solidFill>
                <a:latin typeface="Times New Roman"/>
                <a:ea typeface="Calibri"/>
              </a:rPr>
              <a:t> </a:t>
            </a:r>
            <a:r>
              <a:rPr lang="en-US" sz="2800" dirty="0" err="1">
                <a:solidFill>
                  <a:srgbClr val="FF0000"/>
                </a:solidFill>
                <a:latin typeface="Times New Roman"/>
                <a:ea typeface="Calibri"/>
              </a:rPr>
              <a:t>sát</a:t>
            </a:r>
            <a:r>
              <a:rPr lang="en-US" sz="2800" dirty="0">
                <a:solidFill>
                  <a:srgbClr val="FF0000"/>
                </a:solidFill>
                <a:latin typeface="Times New Roman"/>
                <a:ea typeface="Calibri"/>
              </a:rPr>
              <a:t> </a:t>
            </a:r>
            <a:r>
              <a:rPr lang="en-US" sz="2800" dirty="0" err="1">
                <a:solidFill>
                  <a:srgbClr val="FF0000"/>
                </a:solidFill>
                <a:latin typeface="Times New Roman"/>
                <a:ea typeface="Calibri"/>
              </a:rPr>
              <a:t>hình</a:t>
            </a:r>
            <a:r>
              <a:rPr lang="en-US" sz="2800" dirty="0">
                <a:solidFill>
                  <a:srgbClr val="FF0000"/>
                </a:solidFill>
                <a:latin typeface="Times New Roman"/>
                <a:ea typeface="Calibri"/>
              </a:rPr>
              <a:t> 14.10 </a:t>
            </a:r>
            <a:r>
              <a:rPr lang="en-US" sz="2800" dirty="0" err="1">
                <a:solidFill>
                  <a:srgbClr val="FF0000"/>
                </a:solidFill>
                <a:latin typeface="Times New Roman"/>
                <a:ea typeface="Calibri"/>
              </a:rPr>
              <a:t>và</a:t>
            </a:r>
            <a:r>
              <a:rPr lang="en-US" sz="2800" dirty="0">
                <a:solidFill>
                  <a:srgbClr val="FF0000"/>
                </a:solidFill>
                <a:latin typeface="Times New Roman"/>
                <a:ea typeface="Calibri"/>
              </a:rPr>
              <a:t> 14.11, </a:t>
            </a:r>
            <a:r>
              <a:rPr lang="en-US" sz="2800" dirty="0" err="1">
                <a:solidFill>
                  <a:srgbClr val="FF0000"/>
                </a:solidFill>
                <a:latin typeface="Times New Roman"/>
                <a:ea typeface="Calibri"/>
              </a:rPr>
              <a:t>mô</a:t>
            </a:r>
            <a:r>
              <a:rPr lang="en-US" sz="2800" dirty="0">
                <a:solidFill>
                  <a:srgbClr val="FF0000"/>
                </a:solidFill>
                <a:latin typeface="Times New Roman"/>
                <a:ea typeface="Calibri"/>
              </a:rPr>
              <a:t> </a:t>
            </a:r>
            <a:r>
              <a:rPr lang="en-US" sz="2800" dirty="0" err="1">
                <a:solidFill>
                  <a:srgbClr val="FF0000"/>
                </a:solidFill>
                <a:latin typeface="Times New Roman"/>
                <a:ea typeface="Calibri"/>
              </a:rPr>
              <a:t>tả</a:t>
            </a:r>
            <a:r>
              <a:rPr lang="en-US" sz="2800" dirty="0">
                <a:solidFill>
                  <a:srgbClr val="FF0000"/>
                </a:solidFill>
                <a:latin typeface="Times New Roman"/>
                <a:ea typeface="Calibri"/>
              </a:rPr>
              <a:t> </a:t>
            </a:r>
            <a:r>
              <a:rPr lang="en-US" sz="2800" dirty="0" err="1">
                <a:solidFill>
                  <a:srgbClr val="FF0000"/>
                </a:solidFill>
                <a:latin typeface="Times New Roman"/>
                <a:ea typeface="Calibri"/>
              </a:rPr>
              <a:t>đặc</a:t>
            </a:r>
            <a:r>
              <a:rPr lang="en-US" sz="2800" dirty="0">
                <a:solidFill>
                  <a:srgbClr val="FF0000"/>
                </a:solidFill>
                <a:latin typeface="Times New Roman"/>
                <a:ea typeface="Calibri"/>
              </a:rPr>
              <a:t> </a:t>
            </a:r>
            <a:r>
              <a:rPr lang="en-US" sz="2800" dirty="0" err="1">
                <a:solidFill>
                  <a:srgbClr val="FF0000"/>
                </a:solidFill>
                <a:latin typeface="Times New Roman"/>
                <a:ea typeface="Calibri"/>
              </a:rPr>
              <a:t>điểm</a:t>
            </a:r>
            <a:r>
              <a:rPr lang="en-US" sz="2800" dirty="0">
                <a:solidFill>
                  <a:srgbClr val="FF0000"/>
                </a:solidFill>
                <a:latin typeface="Times New Roman"/>
                <a:ea typeface="Calibri"/>
              </a:rPr>
              <a:t> </a:t>
            </a:r>
            <a:r>
              <a:rPr lang="en-US" sz="2800" dirty="0" err="1">
                <a:solidFill>
                  <a:srgbClr val="FF0000"/>
                </a:solidFill>
                <a:latin typeface="Times New Roman"/>
                <a:ea typeface="Calibri"/>
              </a:rPr>
              <a:t>của</a:t>
            </a:r>
            <a:r>
              <a:rPr lang="en-US" sz="2800" dirty="0">
                <a:solidFill>
                  <a:srgbClr val="FF0000"/>
                </a:solidFill>
                <a:latin typeface="Times New Roman"/>
                <a:ea typeface="Calibri"/>
              </a:rPr>
              <a:t> </a:t>
            </a:r>
            <a:r>
              <a:rPr lang="en-US" sz="2800" dirty="0" err="1">
                <a:solidFill>
                  <a:srgbClr val="FF0000"/>
                </a:solidFill>
                <a:latin typeface="Times New Roman"/>
                <a:ea typeface="Calibri"/>
              </a:rPr>
              <a:t>tên</a:t>
            </a:r>
            <a:r>
              <a:rPr lang="en-US" sz="2800" dirty="0">
                <a:solidFill>
                  <a:srgbClr val="FF0000"/>
                </a:solidFill>
                <a:latin typeface="Times New Roman"/>
                <a:ea typeface="Calibri"/>
              </a:rPr>
              <a:t> </a:t>
            </a:r>
            <a:r>
              <a:rPr lang="en-US" sz="2800" dirty="0" err="1">
                <a:solidFill>
                  <a:srgbClr val="FF0000"/>
                </a:solidFill>
                <a:latin typeface="Times New Roman"/>
                <a:ea typeface="Calibri"/>
              </a:rPr>
              <a:t>khoa</a:t>
            </a:r>
            <a:r>
              <a:rPr lang="en-US" sz="2800" dirty="0">
                <a:solidFill>
                  <a:srgbClr val="FF0000"/>
                </a:solidFill>
                <a:latin typeface="Times New Roman"/>
                <a:ea typeface="Calibri"/>
              </a:rPr>
              <a:t> </a:t>
            </a:r>
            <a:r>
              <a:rPr lang="en-US" sz="2800" dirty="0" err="1" smtClean="0">
                <a:solidFill>
                  <a:srgbClr val="FF0000"/>
                </a:solidFill>
                <a:latin typeface="Times New Roman"/>
                <a:ea typeface="Calibri"/>
              </a:rPr>
              <a:t>học</a:t>
            </a:r>
            <a:r>
              <a:rPr lang="vi-VN" sz="2800" dirty="0" smtClean="0">
                <a:solidFill>
                  <a:srgbClr val="FF0000"/>
                </a:solidFill>
                <a:latin typeface="Times New Roman"/>
                <a:ea typeface="Calibri"/>
              </a:rPr>
              <a:t> của cây táo và con mèo rừng</a:t>
            </a:r>
            <a:endParaRPr lang="en-US" sz="2800" dirty="0">
              <a:solidFill>
                <a:srgbClr val="FF0000"/>
              </a:solidFill>
            </a:endParaRPr>
          </a:p>
        </p:txBody>
      </p:sp>
      <p:sp>
        <p:nvSpPr>
          <p:cNvPr id="3" name="Rectangle 2"/>
          <p:cNvSpPr/>
          <p:nvPr/>
        </p:nvSpPr>
        <p:spPr>
          <a:xfrm>
            <a:off x="269139" y="110821"/>
            <a:ext cx="8024319" cy="430887"/>
          </a:xfrm>
          <a:prstGeom prst="rect">
            <a:avLst/>
          </a:prstGeom>
        </p:spPr>
        <p:txBody>
          <a:bodyPr wrap="square">
            <a:spAutoFit/>
          </a:bodyPr>
          <a:lstStyle/>
          <a:p>
            <a:pPr lvl="0"/>
            <a:r>
              <a:rPr lang="vi-VN" sz="2200" b="1" dirty="0">
                <a:solidFill>
                  <a:srgbClr val="FFC000"/>
                </a:solidFill>
                <a:latin typeface="Times New Roman"/>
              </a:rPr>
              <a:t>III. SINH VẬT ĐƯỢC GỌI TÊN NHƯ THẾ NÀO ?</a:t>
            </a:r>
            <a:endParaRPr lang="vi-VN" sz="2200" b="1" dirty="0">
              <a:solidFill>
                <a:srgbClr val="FFC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29901772"/>
              </p:ext>
            </p:extLst>
          </p:nvPr>
        </p:nvGraphicFramePr>
        <p:xfrm>
          <a:off x="304800" y="1467653"/>
          <a:ext cx="8305800" cy="2039112"/>
        </p:xfrm>
        <a:graphic>
          <a:graphicData uri="http://schemas.openxmlformats.org/drawingml/2006/table">
            <a:tbl>
              <a:tblPr firstRow="1" firstCol="1" bandRow="1"/>
              <a:tblGrid>
                <a:gridCol w="994660"/>
                <a:gridCol w="3655570"/>
                <a:gridCol w="3655570"/>
              </a:tblGrid>
              <a:tr h="566928">
                <a:tc>
                  <a:txBody>
                    <a:bodyPr/>
                    <a:lstStyle/>
                    <a:p>
                      <a:pPr marL="0" marR="0" algn="ctr">
                        <a:lnSpc>
                          <a:spcPct val="115000"/>
                        </a:lnSpc>
                        <a:spcBef>
                          <a:spcPts val="0"/>
                        </a:spcBef>
                        <a:spcAft>
                          <a:spcPts val="0"/>
                        </a:spcAft>
                      </a:pPr>
                      <a:r>
                        <a:rPr lang="en-US" sz="2800" b="1" dirty="0">
                          <a:solidFill>
                            <a:srgbClr val="000000"/>
                          </a:solidFill>
                          <a:effectLst/>
                          <a:latin typeface="Times New Roman"/>
                          <a:ea typeface="Calibri"/>
                          <a:cs typeface="Times New Roman"/>
                        </a:rPr>
                        <a:t>TT</a:t>
                      </a:r>
                      <a:endParaRPr lang="en-US" sz="2800" dirty="0">
                        <a:solidFill>
                          <a:srgbClr val="000000"/>
                        </a:solidFill>
                        <a:effectLst/>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err="1">
                          <a:solidFill>
                            <a:srgbClr val="000000"/>
                          </a:solidFill>
                          <a:effectLst/>
                          <a:latin typeface="Times New Roman"/>
                          <a:ea typeface="Calibri"/>
                          <a:cs typeface="Times New Roman"/>
                        </a:rPr>
                        <a:t>Tên</a:t>
                      </a:r>
                      <a:r>
                        <a:rPr lang="en-US" sz="2800" b="1" dirty="0">
                          <a:solidFill>
                            <a:srgbClr val="000000"/>
                          </a:solidFill>
                          <a:effectLst/>
                          <a:latin typeface="Times New Roman"/>
                          <a:ea typeface="Calibri"/>
                          <a:cs typeface="Times New Roman"/>
                        </a:rPr>
                        <a:t> </a:t>
                      </a:r>
                      <a:r>
                        <a:rPr lang="en-US" sz="2800" b="1" dirty="0" err="1">
                          <a:solidFill>
                            <a:srgbClr val="000000"/>
                          </a:solidFill>
                          <a:effectLst/>
                          <a:latin typeface="Times New Roman"/>
                          <a:ea typeface="Calibri"/>
                          <a:cs typeface="Times New Roman"/>
                        </a:rPr>
                        <a:t>địa</a:t>
                      </a:r>
                      <a:r>
                        <a:rPr lang="en-US" sz="2800" b="1" dirty="0">
                          <a:solidFill>
                            <a:srgbClr val="000000"/>
                          </a:solidFill>
                          <a:effectLst/>
                          <a:latin typeface="Times New Roman"/>
                          <a:ea typeface="Calibri"/>
                          <a:cs typeface="Times New Roman"/>
                        </a:rPr>
                        <a:t> </a:t>
                      </a:r>
                      <a:r>
                        <a:rPr lang="en-US" sz="2800" b="1" dirty="0" err="1">
                          <a:solidFill>
                            <a:srgbClr val="000000"/>
                          </a:solidFill>
                          <a:effectLst/>
                          <a:latin typeface="Times New Roman"/>
                          <a:ea typeface="Calibri"/>
                          <a:cs typeface="Times New Roman"/>
                        </a:rPr>
                        <a:t>phương</a:t>
                      </a:r>
                      <a:endParaRPr lang="en-US" sz="2800" dirty="0">
                        <a:solidFill>
                          <a:srgbClr val="000000"/>
                        </a:solidFill>
                        <a:effectLst/>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a:solidFill>
                            <a:srgbClr val="000000"/>
                          </a:solidFill>
                          <a:effectLst/>
                          <a:latin typeface="Times New Roman"/>
                          <a:ea typeface="Calibri"/>
                          <a:cs typeface="Times New Roman"/>
                        </a:rPr>
                        <a:t>Tên khoa học</a:t>
                      </a:r>
                      <a:endParaRPr lang="en-US" sz="2800">
                        <a:solidFill>
                          <a:srgbClr val="000000"/>
                        </a:solidFill>
                        <a:effectLst/>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800">
                          <a:solidFill>
                            <a:srgbClr val="000000"/>
                          </a:solidFill>
                          <a:effectLst/>
                          <a:latin typeface="Times New Roman"/>
                          <a:ea typeface="Calibri"/>
                          <a:cs typeface="Times New Roman"/>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solidFill>
                            <a:srgbClr val="000000"/>
                          </a:solidFill>
                          <a:effectLst/>
                          <a:latin typeface="Times New Roman"/>
                          <a:ea typeface="Calibri"/>
                          <a:cs typeface="Times New Roman"/>
                        </a:rPr>
                        <a:t>Cây táo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i="1" dirty="0" err="1">
                          <a:solidFill>
                            <a:srgbClr val="000000"/>
                          </a:solidFill>
                          <a:effectLst/>
                          <a:latin typeface="Times New Roman"/>
                          <a:ea typeface="Calibri"/>
                          <a:cs typeface="Times New Roman"/>
                        </a:rPr>
                        <a:t>Ziziphus</a:t>
                      </a:r>
                      <a:r>
                        <a:rPr lang="en-US" sz="2800" i="1" dirty="0">
                          <a:solidFill>
                            <a:srgbClr val="000000"/>
                          </a:solidFill>
                          <a:effectLst/>
                          <a:latin typeface="Times New Roman"/>
                          <a:ea typeface="Calibri"/>
                          <a:cs typeface="Times New Roman"/>
                        </a:rPr>
                        <a:t> </a:t>
                      </a:r>
                      <a:r>
                        <a:rPr lang="en-US" sz="2800" i="1" dirty="0" err="1">
                          <a:solidFill>
                            <a:srgbClr val="000000"/>
                          </a:solidFill>
                          <a:effectLst/>
                          <a:latin typeface="Times New Roman"/>
                          <a:ea typeface="Calibri"/>
                          <a:cs typeface="Times New Roman"/>
                        </a:rPr>
                        <a:t>mauritiana</a:t>
                      </a:r>
                      <a:endParaRPr lang="en-US" sz="2800" dirty="0">
                        <a:solidFill>
                          <a:srgbClr val="000000"/>
                        </a:solidFill>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4944">
                <a:tc>
                  <a:txBody>
                    <a:bodyPr/>
                    <a:lstStyle/>
                    <a:p>
                      <a:pPr marL="0" marR="0" algn="ctr">
                        <a:lnSpc>
                          <a:spcPct val="115000"/>
                        </a:lnSpc>
                        <a:spcBef>
                          <a:spcPts val="0"/>
                        </a:spcBef>
                        <a:spcAft>
                          <a:spcPts val="0"/>
                        </a:spcAft>
                      </a:pPr>
                      <a:r>
                        <a:rPr lang="en-US" sz="2800">
                          <a:solidFill>
                            <a:srgbClr val="000000"/>
                          </a:solidFill>
                          <a:effectLst/>
                          <a:latin typeface="Times New Roman"/>
                          <a:ea typeface="Calibri"/>
                          <a:cs typeface="Times New Roman"/>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dirty="0">
                          <a:solidFill>
                            <a:srgbClr val="000000"/>
                          </a:solidFill>
                          <a:effectLst/>
                          <a:latin typeface="Times New Roman"/>
                          <a:ea typeface="Calibri"/>
                          <a:cs typeface="Times New Roman"/>
                        </a:rPr>
                        <a:t>Con </a:t>
                      </a:r>
                      <a:r>
                        <a:rPr lang="en-US" sz="2800" dirty="0" err="1">
                          <a:solidFill>
                            <a:srgbClr val="000000"/>
                          </a:solidFill>
                          <a:effectLst/>
                          <a:latin typeface="Times New Roman"/>
                          <a:ea typeface="Calibri"/>
                          <a:cs typeface="Times New Roman"/>
                        </a:rPr>
                        <a:t>mèo</a:t>
                      </a:r>
                      <a:r>
                        <a:rPr lang="en-US" sz="2800" dirty="0">
                          <a:solidFill>
                            <a:srgbClr val="000000"/>
                          </a:solidFill>
                          <a:effectLst/>
                          <a:latin typeface="Times New Roman"/>
                          <a:ea typeface="Calibri"/>
                          <a:cs typeface="Times New Roman"/>
                        </a:rPr>
                        <a:t> </a:t>
                      </a:r>
                      <a:r>
                        <a:rPr lang="en-US" sz="2800" dirty="0" err="1">
                          <a:solidFill>
                            <a:srgbClr val="000000"/>
                          </a:solidFill>
                          <a:effectLst/>
                          <a:latin typeface="Times New Roman"/>
                          <a:ea typeface="Calibri"/>
                          <a:cs typeface="Times New Roman"/>
                        </a:rPr>
                        <a:t>rừng</a:t>
                      </a:r>
                      <a:endParaRPr lang="en-US" sz="2800" dirty="0">
                        <a:solidFill>
                          <a:srgbClr val="000000"/>
                        </a:solidFill>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i="1" dirty="0" err="1">
                          <a:solidFill>
                            <a:srgbClr val="000000"/>
                          </a:solidFill>
                          <a:effectLst/>
                          <a:latin typeface="Times New Roman"/>
                          <a:ea typeface="Calibri"/>
                          <a:cs typeface="Times New Roman"/>
                        </a:rPr>
                        <a:t>Prionailurus</a:t>
                      </a:r>
                      <a:r>
                        <a:rPr lang="en-US" sz="2800" i="1" dirty="0">
                          <a:solidFill>
                            <a:srgbClr val="000000"/>
                          </a:solidFill>
                          <a:effectLst/>
                          <a:latin typeface="Times New Roman"/>
                          <a:ea typeface="Calibri"/>
                          <a:cs typeface="Times New Roman"/>
                        </a:rPr>
                        <a:t> </a:t>
                      </a:r>
                      <a:r>
                        <a:rPr lang="en-US" sz="2800" i="1" dirty="0" err="1">
                          <a:solidFill>
                            <a:srgbClr val="000000"/>
                          </a:solidFill>
                          <a:effectLst/>
                          <a:latin typeface="Times New Roman"/>
                          <a:ea typeface="Calibri"/>
                          <a:cs typeface="Times New Roman"/>
                        </a:rPr>
                        <a:t>bengalensis</a:t>
                      </a:r>
                      <a:endParaRPr lang="en-US" sz="2800" dirty="0">
                        <a:solidFill>
                          <a:srgbClr val="000000"/>
                        </a:solidFill>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269139" y="3865605"/>
            <a:ext cx="3858749" cy="794064"/>
          </a:xfrm>
          <a:prstGeom prst="rect">
            <a:avLst/>
          </a:prstGeom>
        </p:spPr>
        <p:txBody>
          <a:bodyPr wrap="none">
            <a:spAutoFit/>
          </a:bodyPr>
          <a:lstStyle/>
          <a:p>
            <a:pPr lvl="0" algn="just">
              <a:lnSpc>
                <a:spcPct val="115000"/>
              </a:lnSpc>
            </a:pPr>
            <a:r>
              <a:rPr lang="vi-VN" sz="2400" dirty="0" smtClean="0">
                <a:solidFill>
                  <a:srgbClr val="000000"/>
                </a:solidFill>
                <a:latin typeface="Times New Roman" pitchFamily="18" charset="0"/>
                <a:cs typeface="Times New Roman" pitchFamily="18" charset="0"/>
              </a:rPr>
              <a:t>Cây táo : </a:t>
            </a:r>
            <a:r>
              <a:rPr lang="en-US" sz="2400" i="1" dirty="0" err="1" smtClean="0">
                <a:solidFill>
                  <a:srgbClr val="000000"/>
                </a:solidFill>
                <a:latin typeface="Times New Roman"/>
                <a:ea typeface="Calibri"/>
                <a:cs typeface="Times New Roman"/>
              </a:rPr>
              <a:t>Ziziphus</a:t>
            </a:r>
            <a:r>
              <a:rPr lang="en-US" sz="2400" i="1" dirty="0" smtClean="0">
                <a:solidFill>
                  <a:srgbClr val="000000"/>
                </a:solidFill>
                <a:latin typeface="Times New Roman"/>
                <a:ea typeface="Calibri"/>
                <a:cs typeface="Times New Roman"/>
              </a:rPr>
              <a:t> </a:t>
            </a:r>
            <a:r>
              <a:rPr lang="en-US" sz="2400" i="1" dirty="0" err="1">
                <a:solidFill>
                  <a:srgbClr val="000000"/>
                </a:solidFill>
                <a:latin typeface="Times New Roman"/>
                <a:ea typeface="Calibri"/>
                <a:cs typeface="Times New Roman"/>
              </a:rPr>
              <a:t>mauritiana</a:t>
            </a:r>
            <a:endParaRPr lang="en-US" sz="2400" dirty="0">
              <a:solidFill>
                <a:srgbClr val="000000"/>
              </a:solidFill>
              <a:latin typeface="Times New Roman"/>
              <a:ea typeface="Calibri"/>
              <a:cs typeface="Times New Roman"/>
            </a:endParaRPr>
          </a:p>
          <a:p>
            <a:pPr lvl="0"/>
            <a:r>
              <a:rPr lang="vi-VN" dirty="0" smtClean="0">
                <a:solidFill>
                  <a:srgbClr val="000000"/>
                </a:solidFill>
                <a:latin typeface="Times New Roman" pitchFamily="18" charset="0"/>
                <a:cs typeface="Times New Roman" pitchFamily="18" charset="0"/>
              </a:rPr>
              <a:t> </a:t>
            </a:r>
            <a:endParaRPr lang="en-US" dirty="0">
              <a:solidFill>
                <a:prstClr val="black"/>
              </a:solidFill>
              <a:latin typeface="Times New Roman" pitchFamily="18" charset="0"/>
              <a:cs typeface="Times New Roman" pitchFamily="18" charset="0"/>
            </a:endParaRPr>
          </a:p>
        </p:txBody>
      </p:sp>
      <p:sp>
        <p:nvSpPr>
          <p:cNvPr id="7" name="Rectangle 6"/>
          <p:cNvSpPr/>
          <p:nvPr/>
        </p:nvSpPr>
        <p:spPr>
          <a:xfrm>
            <a:off x="193835" y="5181600"/>
            <a:ext cx="3858749" cy="1289584"/>
          </a:xfrm>
          <a:prstGeom prst="rect">
            <a:avLst/>
          </a:prstGeom>
        </p:spPr>
        <p:txBody>
          <a:bodyPr wrap="square">
            <a:spAutoFit/>
          </a:bodyPr>
          <a:lstStyle/>
          <a:p>
            <a:pPr lvl="0" algn="just">
              <a:lnSpc>
                <a:spcPct val="115000"/>
              </a:lnSpc>
            </a:pPr>
            <a:r>
              <a:rPr lang="vi-VN" sz="2600" dirty="0" smtClean="0">
                <a:solidFill>
                  <a:prstClr val="black"/>
                </a:solidFill>
                <a:latin typeface="+mj-lt"/>
              </a:rPr>
              <a:t>Con mèo rừng:</a:t>
            </a:r>
          </a:p>
          <a:p>
            <a:pPr lvl="0" algn="just">
              <a:lnSpc>
                <a:spcPct val="115000"/>
              </a:lnSpc>
            </a:pPr>
            <a:r>
              <a:rPr lang="en-US" sz="2600" i="1" dirty="0" err="1" smtClean="0">
                <a:solidFill>
                  <a:srgbClr val="000000"/>
                </a:solidFill>
                <a:latin typeface="Times New Roman"/>
                <a:ea typeface="Calibri"/>
                <a:cs typeface="Times New Roman"/>
              </a:rPr>
              <a:t>Prionailurus</a:t>
            </a:r>
            <a:r>
              <a:rPr lang="en-US" sz="2600" i="1" dirty="0" smtClean="0">
                <a:solidFill>
                  <a:srgbClr val="000000"/>
                </a:solidFill>
                <a:latin typeface="Times New Roman"/>
                <a:ea typeface="Calibri"/>
                <a:cs typeface="Times New Roman"/>
              </a:rPr>
              <a:t> </a:t>
            </a:r>
            <a:r>
              <a:rPr lang="en-US" sz="2600" i="1" dirty="0" err="1">
                <a:solidFill>
                  <a:srgbClr val="000000"/>
                </a:solidFill>
                <a:latin typeface="Times New Roman"/>
                <a:ea typeface="Calibri"/>
                <a:cs typeface="Times New Roman"/>
              </a:rPr>
              <a:t>bengalensis</a:t>
            </a:r>
            <a:endParaRPr lang="en-US" sz="2600" dirty="0">
              <a:solidFill>
                <a:srgbClr val="000000"/>
              </a:solidFill>
              <a:latin typeface="Times New Roman"/>
              <a:ea typeface="Calibri"/>
              <a:cs typeface="Times New Roman"/>
            </a:endParaRPr>
          </a:p>
          <a:p>
            <a:pPr lvl="0"/>
            <a:r>
              <a:rPr lang="vi-VN" dirty="0" smtClean="0">
                <a:solidFill>
                  <a:prstClr val="black"/>
                </a:solidFill>
                <a:latin typeface="+mj-lt"/>
              </a:rPr>
              <a:t> </a:t>
            </a:r>
            <a:endParaRPr lang="en-US" dirty="0">
              <a:solidFill>
                <a:prstClr val="black"/>
              </a:solidFill>
              <a:latin typeface="+mj-lt"/>
            </a:endParaRPr>
          </a:p>
        </p:txBody>
      </p:sp>
      <p:cxnSp>
        <p:nvCxnSpPr>
          <p:cNvPr id="12" name="Straight Arrow Connector 11"/>
          <p:cNvCxnSpPr/>
          <p:nvPr/>
        </p:nvCxnSpPr>
        <p:spPr>
          <a:xfrm flipV="1">
            <a:off x="4069756" y="3865605"/>
            <a:ext cx="1077501" cy="2924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52584" y="4221090"/>
            <a:ext cx="1094673" cy="3985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67475" y="3603995"/>
            <a:ext cx="2803973" cy="523220"/>
          </a:xfrm>
          <a:prstGeom prst="rect">
            <a:avLst/>
          </a:prstGeom>
        </p:spPr>
        <p:txBody>
          <a:bodyPr wrap="none">
            <a:spAutoFit/>
          </a:bodyPr>
          <a:lstStyle/>
          <a:p>
            <a:r>
              <a:rPr lang="en-US" sz="2800" dirty="0" err="1">
                <a:solidFill>
                  <a:srgbClr val="000000"/>
                </a:solidFill>
                <a:latin typeface="Times New Roman"/>
                <a:ea typeface="Calibri"/>
              </a:rPr>
              <a:t>tên</a:t>
            </a:r>
            <a:r>
              <a:rPr lang="en-US" sz="2800" dirty="0">
                <a:solidFill>
                  <a:srgbClr val="000000"/>
                </a:solidFill>
                <a:latin typeface="Times New Roman"/>
                <a:ea typeface="Calibri"/>
              </a:rPr>
              <a:t> chi </a:t>
            </a:r>
            <a:r>
              <a:rPr lang="en-US" sz="2800" dirty="0" err="1">
                <a:solidFill>
                  <a:srgbClr val="000000"/>
                </a:solidFill>
                <a:latin typeface="Times New Roman"/>
                <a:ea typeface="Calibri"/>
              </a:rPr>
              <a:t>là</a:t>
            </a:r>
            <a:r>
              <a:rPr lang="en-US" sz="2800" dirty="0">
                <a:solidFill>
                  <a:srgbClr val="000000"/>
                </a:solidFill>
                <a:latin typeface="Times New Roman"/>
                <a:ea typeface="Calibri"/>
              </a:rPr>
              <a:t> </a:t>
            </a:r>
            <a:r>
              <a:rPr lang="en-US" sz="2800" i="1" dirty="0" err="1">
                <a:solidFill>
                  <a:srgbClr val="FF0000"/>
                </a:solidFill>
                <a:latin typeface="Times New Roman"/>
                <a:ea typeface="Calibri"/>
              </a:rPr>
              <a:t>Ziziphus</a:t>
            </a:r>
            <a:endParaRPr lang="en-US" sz="2800" dirty="0">
              <a:solidFill>
                <a:srgbClr val="FF0000"/>
              </a:solidFill>
            </a:endParaRPr>
          </a:p>
        </p:txBody>
      </p:sp>
      <p:sp>
        <p:nvSpPr>
          <p:cNvPr id="19" name="Rectangle 18"/>
          <p:cNvSpPr/>
          <p:nvPr/>
        </p:nvSpPr>
        <p:spPr>
          <a:xfrm>
            <a:off x="5193529" y="4398059"/>
            <a:ext cx="3491661" cy="523220"/>
          </a:xfrm>
          <a:prstGeom prst="rect">
            <a:avLst/>
          </a:prstGeom>
        </p:spPr>
        <p:txBody>
          <a:bodyPr wrap="none">
            <a:spAutoFit/>
          </a:bodyPr>
          <a:lstStyle/>
          <a:p>
            <a:r>
              <a:rPr lang="en-US" sz="2800" dirty="0" err="1">
                <a:solidFill>
                  <a:srgbClr val="000000"/>
                </a:solidFill>
                <a:latin typeface="Times New Roman"/>
                <a:ea typeface="Calibri"/>
              </a:rPr>
              <a:t>Tên</a:t>
            </a:r>
            <a:r>
              <a:rPr lang="en-US" sz="2800" dirty="0">
                <a:solidFill>
                  <a:srgbClr val="000000"/>
                </a:solidFill>
                <a:latin typeface="Times New Roman"/>
                <a:ea typeface="Calibri"/>
              </a:rPr>
              <a:t> </a:t>
            </a:r>
            <a:r>
              <a:rPr lang="en-US" sz="2800" dirty="0" err="1">
                <a:solidFill>
                  <a:srgbClr val="000000"/>
                </a:solidFill>
                <a:latin typeface="Times New Roman"/>
                <a:ea typeface="Calibri"/>
              </a:rPr>
              <a:t>loài</a:t>
            </a:r>
            <a:r>
              <a:rPr lang="en-US" sz="2800" dirty="0">
                <a:solidFill>
                  <a:srgbClr val="000000"/>
                </a:solidFill>
                <a:latin typeface="Times New Roman"/>
                <a:ea typeface="Calibri"/>
              </a:rPr>
              <a:t> </a:t>
            </a:r>
            <a:r>
              <a:rPr lang="en-US" sz="2800" dirty="0" err="1">
                <a:solidFill>
                  <a:srgbClr val="000000"/>
                </a:solidFill>
                <a:latin typeface="Times New Roman"/>
                <a:ea typeface="Calibri"/>
              </a:rPr>
              <a:t>là</a:t>
            </a:r>
            <a:r>
              <a:rPr lang="en-US" sz="2800" dirty="0">
                <a:solidFill>
                  <a:srgbClr val="000000"/>
                </a:solidFill>
                <a:latin typeface="Times New Roman"/>
                <a:ea typeface="Calibri"/>
              </a:rPr>
              <a:t> </a:t>
            </a:r>
            <a:r>
              <a:rPr lang="en-US" sz="2800" i="1" dirty="0">
                <a:solidFill>
                  <a:srgbClr val="000000"/>
                </a:solidFill>
                <a:latin typeface="Times New Roman"/>
                <a:ea typeface="Calibri"/>
              </a:rPr>
              <a:t> </a:t>
            </a:r>
            <a:r>
              <a:rPr lang="en-US" sz="2800" i="1" dirty="0" err="1">
                <a:solidFill>
                  <a:srgbClr val="00B050"/>
                </a:solidFill>
                <a:latin typeface="Times New Roman"/>
                <a:ea typeface="Calibri"/>
              </a:rPr>
              <a:t>mauritiana</a:t>
            </a:r>
            <a:endParaRPr lang="en-US" sz="2800" dirty="0">
              <a:solidFill>
                <a:srgbClr val="00B050"/>
              </a:solidFill>
            </a:endParaRPr>
          </a:p>
        </p:txBody>
      </p:sp>
      <p:cxnSp>
        <p:nvCxnSpPr>
          <p:cNvPr id="21" name="Straight Arrow Connector 20"/>
          <p:cNvCxnSpPr/>
          <p:nvPr/>
        </p:nvCxnSpPr>
        <p:spPr>
          <a:xfrm flipV="1">
            <a:off x="4069756" y="5349450"/>
            <a:ext cx="914400" cy="644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127888" y="5945297"/>
            <a:ext cx="1019369" cy="193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267475" y="5072390"/>
            <a:ext cx="3376245" cy="523220"/>
          </a:xfrm>
          <a:prstGeom prst="rect">
            <a:avLst/>
          </a:prstGeom>
        </p:spPr>
        <p:txBody>
          <a:bodyPr wrap="none">
            <a:spAutoFit/>
          </a:bodyPr>
          <a:lstStyle/>
          <a:p>
            <a:r>
              <a:rPr lang="en-US" sz="2800" dirty="0" err="1">
                <a:solidFill>
                  <a:srgbClr val="000000"/>
                </a:solidFill>
                <a:latin typeface="Times New Roman"/>
                <a:ea typeface="Calibri"/>
              </a:rPr>
              <a:t>tên</a:t>
            </a:r>
            <a:r>
              <a:rPr lang="en-US" sz="2800" dirty="0">
                <a:solidFill>
                  <a:srgbClr val="000000"/>
                </a:solidFill>
                <a:latin typeface="Times New Roman"/>
                <a:ea typeface="Calibri"/>
              </a:rPr>
              <a:t> chi </a:t>
            </a:r>
            <a:r>
              <a:rPr lang="en-US" sz="2800" dirty="0" err="1" smtClean="0">
                <a:solidFill>
                  <a:srgbClr val="000000"/>
                </a:solidFill>
                <a:latin typeface="Times New Roman"/>
                <a:ea typeface="Calibri"/>
              </a:rPr>
              <a:t>là</a:t>
            </a:r>
            <a:r>
              <a:rPr lang="en-US" sz="2600" i="1" dirty="0">
                <a:solidFill>
                  <a:srgbClr val="FF0000"/>
                </a:solidFill>
                <a:latin typeface="Times New Roman"/>
                <a:ea typeface="Calibri"/>
                <a:cs typeface="Times New Roman"/>
              </a:rPr>
              <a:t> </a:t>
            </a:r>
            <a:r>
              <a:rPr lang="en-US" sz="2600" i="1" dirty="0" err="1">
                <a:solidFill>
                  <a:srgbClr val="FF0000"/>
                </a:solidFill>
                <a:latin typeface="Times New Roman"/>
                <a:ea typeface="Calibri"/>
                <a:cs typeface="Times New Roman"/>
              </a:rPr>
              <a:t>Prionailurus</a:t>
            </a:r>
            <a:r>
              <a:rPr lang="en-US" sz="2800" dirty="0" smtClean="0">
                <a:solidFill>
                  <a:srgbClr val="FF0000"/>
                </a:solidFill>
                <a:latin typeface="Times New Roman"/>
                <a:ea typeface="Calibri"/>
              </a:rPr>
              <a:t> </a:t>
            </a:r>
            <a:endParaRPr lang="en-US" dirty="0">
              <a:solidFill>
                <a:srgbClr val="FF0000"/>
              </a:solidFill>
            </a:endParaRPr>
          </a:p>
        </p:txBody>
      </p:sp>
      <p:sp>
        <p:nvSpPr>
          <p:cNvPr id="25" name="Rectangle 24"/>
          <p:cNvSpPr/>
          <p:nvPr/>
        </p:nvSpPr>
        <p:spPr>
          <a:xfrm>
            <a:off x="5220186" y="5839260"/>
            <a:ext cx="3470822" cy="1018740"/>
          </a:xfrm>
          <a:prstGeom prst="rect">
            <a:avLst/>
          </a:prstGeom>
        </p:spPr>
        <p:txBody>
          <a:bodyPr wrap="none">
            <a:spAutoFit/>
          </a:bodyPr>
          <a:lstStyle/>
          <a:p>
            <a:pPr lvl="0" algn="just">
              <a:lnSpc>
                <a:spcPct val="115000"/>
              </a:lnSpc>
            </a:pPr>
            <a:r>
              <a:rPr lang="en-US" sz="2800" dirty="0" err="1">
                <a:solidFill>
                  <a:srgbClr val="000000"/>
                </a:solidFill>
                <a:latin typeface="Times New Roman"/>
                <a:ea typeface="Calibri"/>
              </a:rPr>
              <a:t>Tên</a:t>
            </a:r>
            <a:r>
              <a:rPr lang="en-US" sz="2800" dirty="0">
                <a:solidFill>
                  <a:srgbClr val="000000"/>
                </a:solidFill>
                <a:latin typeface="Times New Roman"/>
                <a:ea typeface="Calibri"/>
              </a:rPr>
              <a:t> </a:t>
            </a:r>
            <a:r>
              <a:rPr lang="en-US" sz="2800" dirty="0" err="1">
                <a:solidFill>
                  <a:srgbClr val="000000"/>
                </a:solidFill>
                <a:latin typeface="Times New Roman"/>
                <a:ea typeface="Calibri"/>
              </a:rPr>
              <a:t>loài</a:t>
            </a:r>
            <a:r>
              <a:rPr lang="en-US" sz="2800" dirty="0">
                <a:solidFill>
                  <a:srgbClr val="000000"/>
                </a:solidFill>
                <a:latin typeface="Times New Roman"/>
                <a:ea typeface="Calibri"/>
              </a:rPr>
              <a:t> </a:t>
            </a:r>
            <a:r>
              <a:rPr lang="en-US" sz="2800" dirty="0" err="1" smtClean="0">
                <a:solidFill>
                  <a:srgbClr val="000000"/>
                </a:solidFill>
                <a:latin typeface="Times New Roman"/>
                <a:ea typeface="Calibri"/>
              </a:rPr>
              <a:t>là</a:t>
            </a:r>
            <a:r>
              <a:rPr lang="vi-VN" sz="2800" dirty="0" smtClean="0">
                <a:solidFill>
                  <a:srgbClr val="000000"/>
                </a:solidFill>
                <a:latin typeface="Times New Roman"/>
                <a:ea typeface="Calibri"/>
              </a:rPr>
              <a:t> </a:t>
            </a:r>
            <a:r>
              <a:rPr lang="en-US" sz="2600" i="1" dirty="0" err="1" smtClean="0">
                <a:solidFill>
                  <a:srgbClr val="00B050"/>
                </a:solidFill>
                <a:latin typeface="Times New Roman"/>
                <a:ea typeface="Calibri"/>
                <a:cs typeface="Times New Roman"/>
              </a:rPr>
              <a:t>bengalensis</a:t>
            </a:r>
            <a:endParaRPr lang="en-US" sz="2600" dirty="0">
              <a:solidFill>
                <a:srgbClr val="00B050"/>
              </a:solidFill>
              <a:latin typeface="Times New Roman"/>
              <a:ea typeface="Calibri"/>
              <a:cs typeface="Times New Roman"/>
            </a:endParaRPr>
          </a:p>
          <a:p>
            <a:r>
              <a:rPr lang="en-US" sz="2800" dirty="0" smtClean="0">
                <a:solidFill>
                  <a:srgbClr val="000000"/>
                </a:solidFill>
                <a:latin typeface="Times New Roman"/>
                <a:ea typeface="Calibri"/>
              </a:rPr>
              <a:t> </a:t>
            </a:r>
            <a:endParaRPr lang="en-US" dirty="0"/>
          </a:p>
        </p:txBody>
      </p:sp>
    </p:spTree>
    <p:extLst>
      <p:ext uri="{BB962C8B-B14F-4D97-AF65-F5344CB8AC3E}">
        <p14:creationId xmlns:p14="http://schemas.microsoft.com/office/powerpoint/2010/main" val="95039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7" grpId="0"/>
      <p:bldP spid="18" grpId="0"/>
      <p:bldP spid="19"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966388"/>
            <a:ext cx="4419600"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Callout 2"/>
          <p:cNvSpPr/>
          <p:nvPr/>
        </p:nvSpPr>
        <p:spPr>
          <a:xfrm>
            <a:off x="0" y="533400"/>
            <a:ext cx="4953000" cy="1676400"/>
          </a:xfrm>
          <a:prstGeom prst="wedgeEllipseCallout">
            <a:avLst>
              <a:gd name="adj1" fmla="val 27899"/>
              <a:gd name="adj2" fmla="val 180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white"/>
                </a:solidFill>
                <a:latin typeface="Times New Roman"/>
              </a:rPr>
              <a:t>chúng tớ có tên </a:t>
            </a:r>
            <a:r>
              <a:rPr lang="vi-VN" sz="3200" b="1" dirty="0" smtClean="0">
                <a:solidFill>
                  <a:prstClr val="white"/>
                </a:solidFill>
                <a:latin typeface="Times New Roman"/>
              </a:rPr>
              <a:t>là:</a:t>
            </a:r>
            <a:r>
              <a:rPr lang="en-US" sz="3200" i="1" dirty="0" err="1" smtClean="0">
                <a:solidFill>
                  <a:srgbClr val="202122"/>
                </a:solidFill>
                <a:latin typeface="Arial"/>
              </a:rPr>
              <a:t>Sus</a:t>
            </a:r>
            <a:r>
              <a:rPr lang="en-US" sz="3200" i="1" dirty="0">
                <a:solidFill>
                  <a:srgbClr val="202122"/>
                </a:solidFill>
                <a:latin typeface="Arial"/>
              </a:rPr>
              <a:t> </a:t>
            </a:r>
            <a:r>
              <a:rPr lang="en-US" sz="3200" i="1" dirty="0" err="1">
                <a:solidFill>
                  <a:srgbClr val="202122"/>
                </a:solidFill>
                <a:latin typeface="Arial"/>
              </a:rPr>
              <a:t>domesticus</a:t>
            </a:r>
            <a:endParaRPr lang="vi-VN" sz="3200" b="1" dirty="0">
              <a:solidFill>
                <a:prstClr val="white"/>
              </a:solidFill>
              <a:latin typeface="Times New Roman"/>
            </a:endParaRPr>
          </a:p>
        </p:txBody>
      </p:sp>
      <p:sp>
        <p:nvSpPr>
          <p:cNvPr id="4" name="Cloud Callout 3"/>
          <p:cNvSpPr/>
          <p:nvPr/>
        </p:nvSpPr>
        <p:spPr>
          <a:xfrm>
            <a:off x="5410200" y="914400"/>
            <a:ext cx="4038600" cy="2362200"/>
          </a:xfrm>
          <a:prstGeom prst="cloudCallout">
            <a:avLst>
              <a:gd name="adj1" fmla="val -31823"/>
              <a:gd name="adj2" fmla="val 777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i="1" dirty="0" smtClean="0">
                <a:solidFill>
                  <a:srgbClr val="202122"/>
                </a:solidFill>
                <a:latin typeface="Arial"/>
              </a:rPr>
              <a:t>  </a:t>
            </a:r>
            <a:r>
              <a:rPr lang="en-US" sz="3200" i="1" dirty="0" err="1" smtClean="0">
                <a:solidFill>
                  <a:srgbClr val="202122"/>
                </a:solidFill>
                <a:latin typeface="Arial"/>
              </a:rPr>
              <a:t>Sus</a:t>
            </a:r>
            <a:r>
              <a:rPr lang="en-US" sz="3200" i="1" dirty="0" smtClean="0">
                <a:solidFill>
                  <a:srgbClr val="202122"/>
                </a:solidFill>
                <a:latin typeface="Arial"/>
              </a:rPr>
              <a:t> </a:t>
            </a:r>
            <a:r>
              <a:rPr lang="vi-VN" sz="3200" b="1" dirty="0" smtClean="0">
                <a:solidFill>
                  <a:prstClr val="white"/>
                </a:solidFill>
                <a:latin typeface="Times New Roman"/>
              </a:rPr>
              <a:t>: tên chi</a:t>
            </a:r>
          </a:p>
          <a:p>
            <a:pPr lvl="0"/>
            <a:r>
              <a:rPr lang="en-US" sz="3200" i="1" dirty="0" err="1" smtClean="0">
                <a:solidFill>
                  <a:srgbClr val="202122"/>
                </a:solidFill>
                <a:latin typeface="Arial"/>
              </a:rPr>
              <a:t>Domesticus</a:t>
            </a:r>
            <a:r>
              <a:rPr lang="vi-VN" sz="3200" i="1" dirty="0" smtClean="0">
                <a:solidFill>
                  <a:srgbClr val="202122"/>
                </a:solidFill>
                <a:latin typeface="Arial"/>
              </a:rPr>
              <a:t> : </a:t>
            </a:r>
            <a:r>
              <a:rPr lang="vi-VN" sz="3200" b="1" i="1" dirty="0" smtClean="0">
                <a:solidFill>
                  <a:schemeClr val="bg1"/>
                </a:solidFill>
                <a:latin typeface="Arial"/>
              </a:rPr>
              <a:t>tên loài</a:t>
            </a:r>
            <a:endParaRPr lang="vi-VN" sz="3200" b="1" dirty="0">
              <a:solidFill>
                <a:schemeClr val="bg1"/>
              </a:solidFill>
              <a:latin typeface="Times New Roman"/>
            </a:endParaRPr>
          </a:p>
          <a:p>
            <a:pPr lvl="0"/>
            <a:endParaRPr lang="vi-VN" sz="3200" b="1" dirty="0">
              <a:solidFill>
                <a:prstClr val="white"/>
              </a:solidFill>
              <a:latin typeface="Times New Roman"/>
            </a:endParaRPr>
          </a:p>
        </p:txBody>
      </p:sp>
    </p:spTree>
    <p:extLst>
      <p:ext uri="{BB962C8B-B14F-4D97-AF65-F5344CB8AC3E}">
        <p14:creationId xmlns:p14="http://schemas.microsoft.com/office/powerpoint/2010/main" val="3264911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6781800" cy="430887"/>
          </a:xfrm>
          <a:prstGeom prst="rect">
            <a:avLst/>
          </a:prstGeom>
        </p:spPr>
        <p:txBody>
          <a:bodyPr wrap="square">
            <a:spAutoFit/>
          </a:bodyPr>
          <a:lstStyle/>
          <a:p>
            <a:pPr lvl="0"/>
            <a:r>
              <a:rPr lang="vi-VN" sz="2200" b="1" dirty="0">
                <a:solidFill>
                  <a:srgbClr val="FFC000"/>
                </a:solidFill>
                <a:latin typeface="Times New Roman"/>
              </a:rPr>
              <a:t>III. SINH VẬT ĐƯỢC GỌI TÊN NHƯ THẾ NÀO ?</a:t>
            </a:r>
            <a:endParaRPr lang="vi-VN" sz="2200" b="1" dirty="0">
              <a:solidFill>
                <a:srgbClr val="FFC000"/>
              </a:solidFill>
            </a:endParaRPr>
          </a:p>
        </p:txBody>
      </p:sp>
      <p:sp>
        <p:nvSpPr>
          <p:cNvPr id="3" name="Rectangle 2"/>
          <p:cNvSpPr/>
          <p:nvPr/>
        </p:nvSpPr>
        <p:spPr>
          <a:xfrm>
            <a:off x="228600" y="3276600"/>
            <a:ext cx="8001000" cy="2954655"/>
          </a:xfrm>
          <a:prstGeom prst="rect">
            <a:avLst/>
          </a:prstGeom>
        </p:spPr>
        <p:txBody>
          <a:bodyPr wrap="square">
            <a:spAutoFit/>
          </a:bodyPr>
          <a:lstStyle/>
          <a:p>
            <a:r>
              <a:rPr lang="vi-VN" sz="2800" dirty="0" smtClean="0">
                <a:solidFill>
                  <a:srgbClr val="000000"/>
                </a:solidFill>
                <a:latin typeface="+mj-lt"/>
              </a:rPr>
              <a:t>VD</a:t>
            </a:r>
          </a:p>
          <a:p>
            <a:r>
              <a:rPr lang="vi-VN" sz="2800" dirty="0" smtClean="0">
                <a:solidFill>
                  <a:srgbClr val="000000"/>
                </a:solidFill>
                <a:latin typeface="+mj-lt"/>
              </a:rPr>
              <a:t>Cây </a:t>
            </a:r>
            <a:r>
              <a:rPr lang="vi-VN" sz="2800" dirty="0">
                <a:solidFill>
                  <a:srgbClr val="000000"/>
                </a:solidFill>
                <a:latin typeface="+mj-lt"/>
              </a:rPr>
              <a:t>lúa nước - </a:t>
            </a:r>
            <a:r>
              <a:rPr lang="vi-VN" sz="2800" dirty="0">
                <a:solidFill>
                  <a:srgbClr val="FF0000"/>
                </a:solidFill>
                <a:latin typeface="+mj-lt"/>
              </a:rPr>
              <a:t>Oryza</a:t>
            </a:r>
            <a:r>
              <a:rPr lang="vi-VN" sz="2800" dirty="0">
                <a:solidFill>
                  <a:srgbClr val="000000"/>
                </a:solidFill>
                <a:latin typeface="+mj-lt"/>
              </a:rPr>
              <a:t> </a:t>
            </a:r>
            <a:r>
              <a:rPr lang="vi-VN" sz="2800" dirty="0">
                <a:solidFill>
                  <a:srgbClr val="00B050"/>
                </a:solidFill>
                <a:latin typeface="+mj-lt"/>
              </a:rPr>
              <a:t>sativa</a:t>
            </a:r>
            <a:r>
              <a:rPr lang="vi-VN" sz="2800" dirty="0">
                <a:solidFill>
                  <a:srgbClr val="000000"/>
                </a:solidFill>
                <a:latin typeface="+mj-lt"/>
              </a:rPr>
              <a:t> </a:t>
            </a:r>
          </a:p>
          <a:p>
            <a:r>
              <a:rPr lang="vi-VN" sz="2800" dirty="0">
                <a:solidFill>
                  <a:srgbClr val="000000"/>
                </a:solidFill>
                <a:latin typeface="+mj-lt"/>
              </a:rPr>
              <a:t>Cây hoa hồng Pháp - </a:t>
            </a:r>
            <a:r>
              <a:rPr lang="vi-VN" sz="2800" dirty="0">
                <a:solidFill>
                  <a:srgbClr val="FF0000"/>
                </a:solidFill>
                <a:latin typeface="+mj-lt"/>
              </a:rPr>
              <a:t>Rosa</a:t>
            </a:r>
            <a:r>
              <a:rPr lang="vi-VN" sz="2800" dirty="0">
                <a:solidFill>
                  <a:srgbClr val="000000"/>
                </a:solidFill>
                <a:latin typeface="+mj-lt"/>
              </a:rPr>
              <a:t> </a:t>
            </a:r>
            <a:r>
              <a:rPr lang="vi-VN" sz="2800" dirty="0">
                <a:solidFill>
                  <a:srgbClr val="00B050"/>
                </a:solidFill>
                <a:latin typeface="+mj-lt"/>
              </a:rPr>
              <a:t>gallica</a:t>
            </a:r>
          </a:p>
          <a:p>
            <a:r>
              <a:rPr lang="vi-VN" sz="2800" dirty="0">
                <a:solidFill>
                  <a:srgbClr val="000000"/>
                </a:solidFill>
                <a:latin typeface="+mj-lt"/>
              </a:rPr>
              <a:t>Ruồi giấm thường - </a:t>
            </a:r>
            <a:r>
              <a:rPr lang="vi-VN" sz="2800" dirty="0">
                <a:solidFill>
                  <a:srgbClr val="FF0000"/>
                </a:solidFill>
                <a:latin typeface="+mj-lt"/>
              </a:rPr>
              <a:t>Drosophila</a:t>
            </a:r>
            <a:r>
              <a:rPr lang="vi-VN" sz="2800" dirty="0">
                <a:solidFill>
                  <a:srgbClr val="000000"/>
                </a:solidFill>
                <a:latin typeface="+mj-lt"/>
              </a:rPr>
              <a:t> </a:t>
            </a:r>
            <a:r>
              <a:rPr lang="vi-VN" sz="2800" dirty="0">
                <a:solidFill>
                  <a:srgbClr val="00B050"/>
                </a:solidFill>
                <a:latin typeface="+mj-lt"/>
              </a:rPr>
              <a:t>melanogaster</a:t>
            </a:r>
          </a:p>
          <a:p>
            <a:r>
              <a:rPr lang="vi-VN" sz="2800" dirty="0">
                <a:solidFill>
                  <a:srgbClr val="000000"/>
                </a:solidFill>
                <a:latin typeface="+mj-lt"/>
              </a:rPr>
              <a:t>Mèo - </a:t>
            </a:r>
            <a:r>
              <a:rPr lang="vi-VN" sz="2800" dirty="0">
                <a:solidFill>
                  <a:srgbClr val="FF0000"/>
                </a:solidFill>
                <a:latin typeface="+mj-lt"/>
              </a:rPr>
              <a:t>Felis</a:t>
            </a:r>
            <a:r>
              <a:rPr lang="vi-VN" sz="2800" dirty="0">
                <a:solidFill>
                  <a:srgbClr val="000000"/>
                </a:solidFill>
                <a:latin typeface="+mj-lt"/>
              </a:rPr>
              <a:t> </a:t>
            </a:r>
            <a:r>
              <a:rPr lang="vi-VN" sz="2800" dirty="0">
                <a:solidFill>
                  <a:srgbClr val="00B050"/>
                </a:solidFill>
                <a:latin typeface="+mj-lt"/>
              </a:rPr>
              <a:t>Catus</a:t>
            </a:r>
          </a:p>
          <a:p>
            <a:r>
              <a:rPr lang="vi-VN" sz="2800" dirty="0">
                <a:solidFill>
                  <a:srgbClr val="000000"/>
                </a:solidFill>
                <a:latin typeface="+mj-lt"/>
              </a:rPr>
              <a:t>Gà - </a:t>
            </a:r>
            <a:r>
              <a:rPr lang="vi-VN" sz="2800" dirty="0">
                <a:solidFill>
                  <a:srgbClr val="FF0000"/>
                </a:solidFill>
                <a:latin typeface="+mj-lt"/>
              </a:rPr>
              <a:t>Gallus</a:t>
            </a:r>
            <a:r>
              <a:rPr lang="vi-VN" sz="2800" dirty="0">
                <a:solidFill>
                  <a:srgbClr val="000000"/>
                </a:solidFill>
                <a:latin typeface="+mj-lt"/>
              </a:rPr>
              <a:t> </a:t>
            </a:r>
            <a:r>
              <a:rPr lang="vi-VN" sz="2800" dirty="0">
                <a:solidFill>
                  <a:srgbClr val="00B050"/>
                </a:solidFill>
                <a:latin typeface="+mj-lt"/>
              </a:rPr>
              <a:t>gallus</a:t>
            </a:r>
          </a:p>
          <a:p>
            <a:endParaRPr lang="en-US" dirty="0"/>
          </a:p>
        </p:txBody>
      </p:sp>
      <p:sp>
        <p:nvSpPr>
          <p:cNvPr id="4" name="Rectangle 3"/>
          <p:cNvSpPr/>
          <p:nvPr/>
        </p:nvSpPr>
        <p:spPr>
          <a:xfrm>
            <a:off x="381000" y="838200"/>
            <a:ext cx="7315200" cy="1472711"/>
          </a:xfrm>
          <a:prstGeom prst="rect">
            <a:avLst/>
          </a:prstGeom>
        </p:spPr>
        <p:txBody>
          <a:bodyPr wrap="square">
            <a:spAutoFit/>
          </a:bodyPr>
          <a:lstStyle/>
          <a:p>
            <a:pPr lvl="0" algn="just">
              <a:lnSpc>
                <a:spcPct val="115000"/>
              </a:lnSpc>
            </a:pPr>
            <a:r>
              <a:rPr lang="vi-VN" sz="2600" dirty="0" smtClean="0">
                <a:solidFill>
                  <a:srgbClr val="FF0000"/>
                </a:solidFill>
                <a:latin typeface="Times New Roman"/>
                <a:ea typeface="Calibri"/>
                <a:cs typeface="Times New Roman"/>
              </a:rPr>
              <a:t>Sinh vật được gọi tên theo 2 cách: </a:t>
            </a:r>
          </a:p>
          <a:p>
            <a:pPr lvl="0" algn="just">
              <a:lnSpc>
                <a:spcPct val="115000"/>
              </a:lnSpc>
            </a:pPr>
            <a:r>
              <a:rPr lang="vi-VN" sz="2600" dirty="0" smtClean="0">
                <a:solidFill>
                  <a:srgbClr val="FF0000"/>
                </a:solidFill>
                <a:latin typeface="Times New Roman"/>
                <a:ea typeface="Calibri"/>
                <a:cs typeface="Times New Roman"/>
              </a:rPr>
              <a:t>Tên địa phương là cách gọi phổ biến của dân bản địa theo vùng miền.</a:t>
            </a:r>
            <a:endParaRPr lang="en-US" sz="2600" dirty="0">
              <a:solidFill>
                <a:srgbClr val="FF0000"/>
              </a:solidFill>
              <a:latin typeface="Times New Roman"/>
              <a:ea typeface="Calibri"/>
              <a:cs typeface="Times New Roman"/>
            </a:endParaRPr>
          </a:p>
        </p:txBody>
      </p:sp>
      <p:sp>
        <p:nvSpPr>
          <p:cNvPr id="5" name="Rectangle 4"/>
          <p:cNvSpPr/>
          <p:nvPr/>
        </p:nvSpPr>
        <p:spPr>
          <a:xfrm>
            <a:off x="533400" y="2255186"/>
            <a:ext cx="7010400" cy="515590"/>
          </a:xfrm>
          <a:prstGeom prst="rect">
            <a:avLst/>
          </a:prstGeom>
        </p:spPr>
        <p:txBody>
          <a:bodyPr wrap="square">
            <a:spAutoFit/>
          </a:bodyPr>
          <a:lstStyle/>
          <a:p>
            <a:pPr lvl="0" algn="just">
              <a:lnSpc>
                <a:spcPct val="115000"/>
              </a:lnSpc>
            </a:pPr>
            <a:r>
              <a:rPr lang="vi-VN" sz="2600" dirty="0" smtClean="0">
                <a:solidFill>
                  <a:srgbClr val="FF0000"/>
                </a:solidFill>
                <a:latin typeface="Times New Roman"/>
              </a:rPr>
              <a:t>Tên khoa học = tên chi + tên loài</a:t>
            </a:r>
            <a:endParaRPr lang="vi-VN" sz="2600" dirty="0">
              <a:solidFill>
                <a:srgbClr val="FF0000"/>
              </a:solidFill>
              <a:latin typeface="Times New Roman"/>
            </a:endParaRPr>
          </a:p>
        </p:txBody>
      </p:sp>
    </p:spTree>
    <p:extLst>
      <p:ext uri="{BB962C8B-B14F-4D97-AF65-F5344CB8AC3E}">
        <p14:creationId xmlns:p14="http://schemas.microsoft.com/office/powerpoint/2010/main" val="322713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382000" cy="430887"/>
          </a:xfrm>
          <a:prstGeom prst="rect">
            <a:avLst/>
          </a:prstGeom>
        </p:spPr>
        <p:txBody>
          <a:bodyPr wrap="square">
            <a:spAutoFit/>
          </a:bodyPr>
          <a:lstStyle/>
          <a:p>
            <a:pPr lvl="0"/>
            <a:r>
              <a:rPr lang="vi-VN" sz="2200" b="1" dirty="0">
                <a:solidFill>
                  <a:srgbClr val="FFC000"/>
                </a:solidFill>
                <a:latin typeface="Times New Roman"/>
              </a:rPr>
              <a:t>III. SINH VẬT ĐƯỢC GỌI TÊN NHƯ THẾ NÀO ?</a:t>
            </a:r>
            <a:endParaRPr lang="vi-VN" sz="2200" b="1" dirty="0">
              <a:solidFill>
                <a:srgbClr val="FFC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139541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295400"/>
            <a:ext cx="7086600" cy="584775"/>
          </a:xfrm>
          <a:prstGeom prst="rect">
            <a:avLst/>
          </a:prstGeom>
        </p:spPr>
        <p:txBody>
          <a:bodyPr wrap="square">
            <a:spAutoFit/>
          </a:bodyPr>
          <a:lstStyle/>
          <a:p>
            <a:pPr lvl="0"/>
            <a:r>
              <a:rPr lang="vi-VN" sz="3200" b="1" dirty="0">
                <a:solidFill>
                  <a:srgbClr val="FF0000"/>
                </a:solidFill>
                <a:latin typeface="Times New Roman"/>
              </a:rPr>
              <a:t>Tìm hiểu </a:t>
            </a:r>
            <a:r>
              <a:rPr lang="vi-VN" sz="3200" b="1" dirty="0" smtClean="0">
                <a:solidFill>
                  <a:srgbClr val="FF0000"/>
                </a:solidFill>
                <a:latin typeface="Times New Roman"/>
              </a:rPr>
              <a:t>thêm </a:t>
            </a:r>
            <a:r>
              <a:rPr lang="vi-VN" sz="2800" b="1" dirty="0" smtClean="0">
                <a:solidFill>
                  <a:srgbClr val="00B050"/>
                </a:solidFill>
                <a:latin typeface="Times New Roman"/>
              </a:rPr>
              <a:t>(Yêu cầu về nhà thực hiện)</a:t>
            </a:r>
            <a:endParaRPr lang="vi-VN" sz="2800" b="1" dirty="0">
              <a:solidFill>
                <a:srgbClr val="00B050"/>
              </a:solidFill>
              <a:latin typeface="Times New Roman"/>
            </a:endParaRPr>
          </a:p>
        </p:txBody>
      </p:sp>
      <p:sp>
        <p:nvSpPr>
          <p:cNvPr id="4" name="Rectangle 3"/>
          <p:cNvSpPr/>
          <p:nvPr/>
        </p:nvSpPr>
        <p:spPr>
          <a:xfrm>
            <a:off x="1219200" y="2667000"/>
            <a:ext cx="6934199" cy="954107"/>
          </a:xfrm>
          <a:prstGeom prst="rect">
            <a:avLst/>
          </a:prstGeom>
        </p:spPr>
        <p:txBody>
          <a:bodyPr wrap="square">
            <a:spAutoFit/>
          </a:bodyPr>
          <a:lstStyle/>
          <a:p>
            <a:pPr lvl="0"/>
            <a:r>
              <a:rPr lang="vi-VN" sz="2800" b="1" dirty="0" smtClean="0">
                <a:latin typeface="Times New Roman"/>
              </a:rPr>
              <a:t>Hãy tìm tên khoa học của cây hoặc con vật mà em yêu thích.</a:t>
            </a:r>
            <a:endParaRPr lang="en-US" sz="28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7" y="5010150"/>
            <a:ext cx="24685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242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8800" y="4546600"/>
            <a:ext cx="97155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97477" y="5330826"/>
            <a:ext cx="10668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0125" y="5330826"/>
            <a:ext cx="1787353"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5330826"/>
            <a:ext cx="762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0668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128001" y="5295127"/>
            <a:ext cx="9144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19800" y="3680603"/>
            <a:ext cx="1474982"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7391994" y="3830552"/>
            <a:ext cx="1835809"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267200" y="-2260599"/>
            <a:ext cx="9281827"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914402" y="-133651"/>
            <a:ext cx="9143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34968" y="3244817"/>
            <a:ext cx="1015637"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3924" y="-838200"/>
            <a:ext cx="2605877"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1691" y="1305005"/>
            <a:ext cx="2082621" cy="830997"/>
          </a:xfrm>
          <a:prstGeom prst="rect">
            <a:avLst/>
          </a:prstGeom>
          <a:noFill/>
        </p:spPr>
        <p:txBody>
          <a:bodyPr wrap="none" rtlCol="0">
            <a:spAutoFit/>
          </a:bodyPr>
          <a:lstStyle/>
          <a:p>
            <a:pPr algn="ctr"/>
            <a:r>
              <a:rPr lang="en-US" sz="2400" b="1" dirty="0" smtClean="0">
                <a:solidFill>
                  <a:srgbClr val="008000"/>
                </a:solidFill>
                <a:latin typeface="Arial" panose="020B0604020202020204" pitchFamily="34" charset="0"/>
                <a:cs typeface="Arial" panose="020B0604020202020204" pitchFamily="34" charset="0"/>
              </a:rPr>
              <a:t>BẢO VỆ</a:t>
            </a:r>
          </a:p>
          <a:p>
            <a:pPr algn="ctr"/>
            <a:r>
              <a:rPr lang="en-US" sz="2400" b="1" dirty="0" smtClean="0">
                <a:solidFill>
                  <a:srgbClr val="008000"/>
                </a:solidFill>
                <a:latin typeface="Arial" panose="020B0604020202020204" pitchFamily="34" charset="0"/>
                <a:cs typeface="Arial" panose="020B0604020202020204" pitchFamily="34" charset="0"/>
              </a:rPr>
              <a:t>RỪNG XANH</a:t>
            </a:r>
            <a:endParaRPr lang="en-US" sz="2400" b="1" dirty="0">
              <a:solidFill>
                <a:srgbClr val="008000"/>
              </a:solidFill>
              <a:latin typeface="Arial" panose="020B0604020202020204" pitchFamily="34" charset="0"/>
              <a:cs typeface="Arial" panose="020B0604020202020204" pitchFamily="34" charset="0"/>
            </a:endParaRP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5767" y="2746046"/>
            <a:ext cx="1152193"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677400" y="6006875"/>
            <a:ext cx="609600" cy="812800"/>
          </a:xfrm>
          <a:prstGeom prst="rect">
            <a:avLst/>
          </a:prstGeom>
        </p:spPr>
      </p:pic>
    </p:spTree>
    <p:extLst>
      <p:ext uri="{BB962C8B-B14F-4D97-AF65-F5344CB8AC3E}">
        <p14:creationId xmlns:p14="http://schemas.microsoft.com/office/powerpoint/2010/main" val="227174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5"/>
          <p:cNvSpPr txBox="1">
            <a:spLocks noChangeArrowheads="1"/>
          </p:cNvSpPr>
          <p:nvPr/>
        </p:nvSpPr>
        <p:spPr bwMode="auto">
          <a:xfrm>
            <a:off x="1828800" y="762000"/>
            <a:ext cx="5715000" cy="588963"/>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200" b="1" dirty="0" smtClean="0">
                <a:solidFill>
                  <a:schemeClr val="hlink"/>
                </a:solidFill>
                <a:latin typeface="Times New Roman" panose="02020603050405020304" pitchFamily="18" charset="0"/>
                <a:cs typeface="Times New Roman" panose="02020603050405020304" pitchFamily="18" charset="0"/>
              </a:rPr>
              <a:t>HƯỚNG DẪN VỀ NHÀ</a:t>
            </a:r>
            <a:r>
              <a:rPr lang="en-US" altLang="vi-VN" sz="3200" b="1" dirty="0" smtClean="0">
                <a:latin typeface="Times New Roman" panose="02020603050405020304" pitchFamily="18" charset="0"/>
                <a:cs typeface="Times New Roman" panose="02020603050405020304" pitchFamily="18" charset="0"/>
              </a:rPr>
              <a:t> </a:t>
            </a:r>
            <a:endParaRPr lang="en-US" altLang="vi-VN" sz="3200" b="1" dirty="0">
              <a:latin typeface="Times New Roman" panose="02020603050405020304" pitchFamily="18" charset="0"/>
              <a:cs typeface="Times New Roman" panose="02020603050405020304" pitchFamily="18" charset="0"/>
            </a:endParaRPr>
          </a:p>
        </p:txBody>
      </p:sp>
      <p:pic>
        <p:nvPicPr>
          <p:cNvPr id="50181" name="Picture 6" descr="POINSET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62000"/>
            <a:ext cx="990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26853">
            <a:off x="7846219" y="611981"/>
            <a:ext cx="11049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POINSET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28600"/>
            <a:ext cx="990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9"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626853">
            <a:off x="7465219" y="230981"/>
            <a:ext cx="11049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8"/>
          <p:cNvSpPr>
            <a:spLocks noChangeArrowheads="1"/>
          </p:cNvSpPr>
          <p:nvPr/>
        </p:nvSpPr>
        <p:spPr bwMode="auto">
          <a:xfrm>
            <a:off x="1524000" y="1747838"/>
            <a:ext cx="6858000" cy="82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Tx/>
              <a:buChar char="-"/>
            </a:pPr>
            <a:r>
              <a:rPr lang="vi-VN" sz="2400" b="1" dirty="0" smtClean="0">
                <a:latin typeface="Times New Roman" panose="02020603050405020304" pitchFamily="18" charset="0"/>
                <a:cs typeface="Times New Roman" panose="02020603050405020304" pitchFamily="18" charset="0"/>
              </a:rPr>
              <a:t>Về </a:t>
            </a:r>
            <a:r>
              <a:rPr lang="vi-VN" sz="2400" b="1" dirty="0">
                <a:latin typeface="Times New Roman" panose="02020603050405020304" pitchFamily="18" charset="0"/>
                <a:cs typeface="Times New Roman" panose="02020603050405020304" pitchFamily="18" charset="0"/>
              </a:rPr>
              <a:t>nhà tìm hiểu trước </a:t>
            </a:r>
            <a:r>
              <a:rPr lang="vi-VN" sz="2400" b="1" dirty="0" smtClean="0">
                <a:latin typeface="Times New Roman" panose="02020603050405020304" pitchFamily="18" charset="0"/>
                <a:cs typeface="Times New Roman" panose="02020603050405020304" pitchFamily="18" charset="0"/>
              </a:rPr>
              <a:t>về khóa lưỡng phân.</a:t>
            </a:r>
          </a:p>
          <a:p>
            <a:pPr marL="342900" indent="-342900" eaLnBrk="1" hangingPunct="1">
              <a:buFontTx/>
              <a:buChar char="-"/>
            </a:pPr>
            <a:r>
              <a:rPr lang="vi-VN" sz="2400" b="1" dirty="0" smtClean="0">
                <a:latin typeface="Times New Roman" panose="02020603050405020304" pitchFamily="18" charset="0"/>
                <a:cs typeface="Times New Roman" panose="02020603050405020304" pitchFamily="18" charset="0"/>
              </a:rPr>
              <a:t>Hoàn thành các phần tìm hiểu thêm.</a:t>
            </a:r>
          </a:p>
        </p:txBody>
      </p:sp>
      <p:pic>
        <p:nvPicPr>
          <p:cNvPr id="2052" name="Picture 4" descr="Hình ảnh Cậu Bé Ngồi Học Bài, Cậu Bé Clipart, Con Trai, đọc Hiểu Vector và  PNG với nền trong suốt để tải xuống miễn p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102" y="4052746"/>
            <a:ext cx="2240419" cy="224042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占位符 8" descr="ddca2992bfdf4f1e-b859d6adb162ed8c-8f3c896fb58dea07207d144a7878ffd8.jpg"/>
          <p:cNvPicPr>
            <a:picLocks noChangeAspect="1"/>
          </p:cNvPicPr>
          <p:nvPr/>
        </p:nvPicPr>
        <p:blipFill>
          <a:blip r:embed="rId5" cstate="print"/>
          <a:stretch>
            <a:fillRect/>
          </a:stretch>
        </p:blipFill>
        <p:spPr>
          <a:xfrm>
            <a:off x="4519167" y="4015960"/>
            <a:ext cx="3886481" cy="2675194"/>
          </a:xfrm>
          <a:custGeom>
            <a:avLst/>
            <a:gdLst>
              <a:gd name="connsiteX0" fmla="*/ 0 w 4076700"/>
              <a:gd name="connsiteY0" fmla="*/ 0 h 4076700"/>
              <a:gd name="connsiteX1" fmla="*/ 2038350 w 4076700"/>
              <a:gd name="connsiteY1" fmla="*/ 0 h 4076700"/>
              <a:gd name="connsiteX2" fmla="*/ 4076700 w 4076700"/>
              <a:gd name="connsiteY2" fmla="*/ 2038350 h 4076700"/>
              <a:gd name="connsiteX3" fmla="*/ 2038350 w 4076700"/>
              <a:gd name="connsiteY3" fmla="*/ 4076700 h 4076700"/>
              <a:gd name="connsiteX4" fmla="*/ 0 w 4076700"/>
              <a:gd name="connsiteY4" fmla="*/ 2038350 h 407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700" h="4076700">
                <a:moveTo>
                  <a:pt x="0" y="0"/>
                </a:moveTo>
                <a:lnTo>
                  <a:pt x="2038350" y="0"/>
                </a:lnTo>
                <a:cubicBezTo>
                  <a:pt x="3164100" y="0"/>
                  <a:pt x="4076700" y="912600"/>
                  <a:pt x="4076700" y="2038350"/>
                </a:cubicBezTo>
                <a:cubicBezTo>
                  <a:pt x="4076700" y="3164100"/>
                  <a:pt x="3164100" y="4076700"/>
                  <a:pt x="2038350" y="4076700"/>
                </a:cubicBezTo>
                <a:cubicBezTo>
                  <a:pt x="912600" y="4076700"/>
                  <a:pt x="0" y="3164100"/>
                  <a:pt x="0" y="2038350"/>
                </a:cubicBezTo>
                <a:close/>
              </a:path>
            </a:pathLst>
          </a:custGeom>
          <a:blipFill>
            <a:blip r:embed="rId6" cstate="print"/>
            <a:stretch>
              <a:fillRect/>
            </a:stretch>
          </a:blipFill>
          <a:ln>
            <a:solidFill>
              <a:schemeClr val="accent4"/>
            </a:solidFill>
          </a:ln>
        </p:spPr>
      </p:pic>
    </p:spTree>
    <p:extLst>
      <p:ext uri="{BB962C8B-B14F-4D97-AF65-F5344CB8AC3E}">
        <p14:creationId xmlns:p14="http://schemas.microsoft.com/office/powerpoint/2010/main" val="1754418718"/>
      </p:ext>
    </p:extLst>
  </p:cSld>
  <p:clrMapOvr>
    <a:masterClrMapping/>
  </p:clrMapOvr>
  <p:transition>
    <p:wheel spokes="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537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rot="568546">
            <a:off x="1674813" y="2842329"/>
            <a:ext cx="586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7200" b="1" dirty="0" smtClean="0">
                <a:solidFill>
                  <a:srgbClr val="FF0000"/>
                </a:solidFill>
                <a:latin typeface=".VnPark" pitchFamily="34" charset="0"/>
                <a:cs typeface="Arial" panose="020B0604020202020204" pitchFamily="34" charset="0"/>
              </a:rPr>
              <a:t>Thank you!</a:t>
            </a:r>
            <a:endParaRPr lang="en-US" altLang="vi-VN" sz="7200" b="1" dirty="0">
              <a:solidFill>
                <a:srgbClr val="FF0000"/>
              </a:solidFill>
              <a:latin typeface=".VnPark" pitchFamily="34" charset="0"/>
              <a:cs typeface="Arial" panose="020B0604020202020204" pitchFamily="34" charset="0"/>
            </a:endParaRPr>
          </a:p>
        </p:txBody>
      </p:sp>
      <p:pic>
        <p:nvPicPr>
          <p:cNvPr id="51204" name="Picture 4" descr="1228823feg8tq6pvi">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876800"/>
            <a:ext cx="762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1231920c3jsezi3i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1231920c3jsezi3i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096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1228823feg8tq6pvi">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562475"/>
            <a:ext cx="762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915605"/>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7A155DE-AFCC-4660-88D6-AD61B33149AA}"/>
              </a:ext>
            </a:extLst>
          </p:cNvPr>
          <p:cNvSpPr txBox="1"/>
          <p:nvPr/>
        </p:nvSpPr>
        <p:spPr>
          <a:xfrm>
            <a:off x="1552321" y="1362551"/>
            <a:ext cx="7418580" cy="1292662"/>
          </a:xfrm>
          <a:prstGeom prst="rect">
            <a:avLst/>
          </a:prstGeom>
          <a:noFill/>
        </p:spPr>
        <p:txBody>
          <a:bodyPr wrap="square" lIns="0" tIns="0" rIns="0" bIns="0" rtlCol="0">
            <a:spAutoFit/>
          </a:bodyPr>
          <a:lstStyle/>
          <a:p>
            <a:r>
              <a:rPr lang="en-US" sz="2800" b="1" dirty="0" err="1">
                <a:solidFill>
                  <a:srgbClr val="FF0000"/>
                </a:solidFill>
                <a:latin typeface="Times New Roman" panose="02020603050405020304" pitchFamily="18" charset="0"/>
                <a:ea typeface="Calibri" panose="020F0502020204030204" pitchFamily="34" charset="0"/>
              </a:rPr>
              <a:t>Nhiệm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vụ</a:t>
            </a:r>
            <a:r>
              <a:rPr lang="en-US" sz="2800" b="1" dirty="0">
                <a:solidFill>
                  <a:srgbClr val="FF0000"/>
                </a:solidFill>
                <a:latin typeface="Times New Roman" panose="02020603050405020304" pitchFamily="18" charset="0"/>
                <a:ea typeface="Calibri" panose="020F0502020204030204" pitchFamily="34" charset="0"/>
              </a:rPr>
              <a:t>: </a:t>
            </a:r>
            <a:r>
              <a:rPr lang="vi-VN" sz="2800" dirty="0" smtClean="0">
                <a:solidFill>
                  <a:srgbClr val="000000"/>
                </a:solidFill>
                <a:latin typeface="Times New Roman" panose="02020603050405020304" pitchFamily="18" charset="0"/>
                <a:ea typeface="Calibri" panose="020F0502020204030204" pitchFamily="34" charset="0"/>
              </a:rPr>
              <a:t>Đại diện của 4 nhóm</a:t>
            </a:r>
            <a:r>
              <a:rPr lang="en-US" sz="2800" dirty="0" smtClean="0">
                <a:solidFill>
                  <a:srgbClr val="000000"/>
                </a:solidFill>
                <a:latin typeface="Times New Roman" panose="02020603050405020304" pitchFamily="18" charset="0"/>
                <a:ea typeface="Calibri" panose="020F0502020204030204" pitchFamily="34" charset="0"/>
              </a:rPr>
              <a:t> </a:t>
            </a:r>
            <a:r>
              <a:rPr lang="vi-VN" sz="2800" dirty="0" smtClean="0">
                <a:solidFill>
                  <a:srgbClr val="000000"/>
                </a:solidFill>
                <a:latin typeface="Times New Roman" panose="02020603050405020304" pitchFamily="18" charset="0"/>
                <a:ea typeface="Calibri" panose="020F0502020204030204" pitchFamily="34" charset="0"/>
              </a:rPr>
              <a:t>HS </a:t>
            </a:r>
            <a:r>
              <a:rPr lang="en-US" sz="2800" dirty="0" err="1" smtClean="0">
                <a:solidFill>
                  <a:srgbClr val="000000"/>
                </a:solidFill>
                <a:latin typeface="Times New Roman" panose="02020603050405020304" pitchFamily="18" charset="0"/>
                <a:ea typeface="Calibri" panose="020F0502020204030204" pitchFamily="34" charset="0"/>
              </a:rPr>
              <a:t>chạy</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vật</a:t>
            </a:r>
            <a:r>
              <a:rPr lang="vi-VN" sz="2800" dirty="0" smtClean="0">
                <a:solidFill>
                  <a:srgbClr val="000000"/>
                </a:solidFill>
                <a:latin typeface="Times New Roman" panose="02020603050405020304" pitchFamily="18" charset="0"/>
                <a:ea typeface="Calibri" panose="020F0502020204030204" pitchFamily="34" charset="0"/>
              </a:rPr>
              <a:t> trong thời gian 2 phút</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r>
              <a:rPr lang="en-US" sz="2800" b="1" dirty="0" err="1">
                <a:solidFill>
                  <a:srgbClr val="FF0000"/>
                </a:solidFill>
                <a:effectLst/>
                <a:latin typeface="Times New Roman" panose="02020603050405020304" pitchFamily="18" charset="0"/>
                <a:ea typeface="Calibri" panose="020F0502020204030204" pitchFamily="34" charset="0"/>
              </a:rPr>
              <a:t>Lưu</a:t>
            </a:r>
            <a:r>
              <a:rPr lang="en-US" sz="2800" b="1" dirty="0">
                <a:solidFill>
                  <a:srgbClr val="FF0000"/>
                </a:solidFill>
                <a:effectLst/>
                <a:latin typeface="Times New Roman" panose="02020603050405020304" pitchFamily="18" charset="0"/>
                <a:ea typeface="Calibri" panose="020F0502020204030204" pitchFamily="34" charset="0"/>
              </a:rPr>
              <a:t> ý: </a:t>
            </a:r>
            <a:r>
              <a:rPr lang="en-US" sz="2800" dirty="0" err="1">
                <a:solidFill>
                  <a:srgbClr val="000000"/>
                </a:solidFill>
                <a:effectLst/>
                <a:latin typeface="Times New Roman" panose="02020603050405020304" pitchFamily="18" charset="0"/>
                <a:ea typeface="Calibri" panose="020F0502020204030204" pitchFamily="34" charset="0"/>
              </a:rPr>
              <a:t>Kh</a:t>
            </a:r>
            <a:r>
              <a:rPr lang="en-US" sz="2800" dirty="0" err="1">
                <a:solidFill>
                  <a:srgbClr val="000000"/>
                </a:solidFill>
                <a:latin typeface="Times New Roman" panose="02020603050405020304" pitchFamily="18" charset="0"/>
                <a:ea typeface="Calibri" panose="020F0502020204030204" pitchFamily="34" charset="0"/>
              </a:rPr>
              <a:t>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trùng</a:t>
            </a:r>
            <a:r>
              <a:rPr lang="en-US" sz="2800" dirty="0">
                <a:solidFill>
                  <a:srgbClr val="000000"/>
                </a:solidFill>
                <a:latin typeface="Times New Roman" panose="02020603050405020304" pitchFamily="18" charset="0"/>
                <a:ea typeface="Calibri" panose="020F0502020204030204" pitchFamily="34" charset="0"/>
              </a:rPr>
              <a:t> </a:t>
            </a:r>
            <a:r>
              <a:rPr lang="vi-VN" sz="2800" dirty="0" smtClean="0">
                <a:solidFill>
                  <a:srgbClr val="000000"/>
                </a:solidFill>
                <a:latin typeface="Times New Roman" panose="02020603050405020304" pitchFamily="18" charset="0"/>
                <a:ea typeface="Calibri" panose="020F0502020204030204" pitchFamily="34" charset="0"/>
              </a:rPr>
              <a:t>với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nhóm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khác</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xmlns="" id="{75AC49E0-BC72-4CE3-BC4E-3F771B8B93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10000" r="15556" b="11111"/>
          <a:stretch/>
        </p:blipFill>
        <p:spPr>
          <a:xfrm>
            <a:off x="0" y="762001"/>
            <a:ext cx="1563978" cy="2209800"/>
          </a:xfrm>
          <a:prstGeom prst="rect">
            <a:avLst/>
          </a:prstGeom>
        </p:spPr>
      </p:pic>
      <p:sp>
        <p:nvSpPr>
          <p:cNvPr id="6" name="TextBox 5">
            <a:extLst>
              <a:ext uri="{FF2B5EF4-FFF2-40B4-BE49-F238E27FC236}">
                <a16:creationId xmlns:a16="http://schemas.microsoft.com/office/drawing/2014/main" xmlns="" id="{25D0DE0D-E8FC-4F43-AE7A-E477DF2E80B8}"/>
              </a:ext>
            </a:extLst>
          </p:cNvPr>
          <p:cNvSpPr txBox="1"/>
          <p:nvPr/>
        </p:nvSpPr>
        <p:spPr>
          <a:xfrm>
            <a:off x="101018" y="1692947"/>
            <a:ext cx="1200150" cy="984885"/>
          </a:xfrm>
          <a:prstGeom prst="rect">
            <a:avLst/>
          </a:prstGeom>
          <a:noFill/>
        </p:spPr>
        <p:txBody>
          <a:bodyPr wrap="square" lIns="0" tIns="0" rIns="0" bIns="0" rtlCol="0">
            <a:spAutoFit/>
          </a:bodyPr>
          <a:lstStyle/>
          <a:p>
            <a:pPr algn="ctr"/>
            <a:r>
              <a:rPr lang="vi-VN" sz="3200" dirty="0" smtClean="0">
                <a:solidFill>
                  <a:schemeClr val="tx2">
                    <a:lumMod val="50000"/>
                  </a:schemeClr>
                </a:solidFill>
                <a:latin typeface="Times New Roman" pitchFamily="18" charset="0"/>
                <a:cs typeface="Times New Roman" pitchFamily="18" charset="0"/>
              </a:rPr>
              <a:t>Trò chơi</a:t>
            </a:r>
            <a:endParaRPr lang="en-US" sz="3200" dirty="0">
              <a:solidFill>
                <a:schemeClr val="tx2">
                  <a:lumMod val="50000"/>
                </a:schemeClr>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xmlns="" id="{EDC591E1-7568-4EE2-AE90-0EBA6EA3B73A}"/>
              </a:ext>
            </a:extLst>
          </p:cNvPr>
          <p:cNvSpPr/>
          <p:nvPr/>
        </p:nvSpPr>
        <p:spPr>
          <a:xfrm>
            <a:off x="2286000" y="3276599"/>
            <a:ext cx="1219200" cy="1333501"/>
          </a:xfrm>
          <a:prstGeom prst="roundRect">
            <a:avLst/>
          </a:prstGeom>
          <a:solidFill>
            <a:srgbClr val="3FA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2">
                    <a:lumMod val="50000"/>
                  </a:schemeClr>
                </a:solidFill>
              </a:rPr>
              <a:t>NHÓM 1</a:t>
            </a:r>
            <a:endParaRPr lang="en-US" sz="2400" b="1" dirty="0">
              <a:solidFill>
                <a:schemeClr val="tx2">
                  <a:lumMod val="50000"/>
                </a:schemeClr>
              </a:solidFill>
            </a:endParaRPr>
          </a:p>
        </p:txBody>
      </p:sp>
      <p:sp>
        <p:nvSpPr>
          <p:cNvPr id="8" name="Rectangle: Rounded Corners 7">
            <a:extLst>
              <a:ext uri="{FF2B5EF4-FFF2-40B4-BE49-F238E27FC236}">
                <a16:creationId xmlns:a16="http://schemas.microsoft.com/office/drawing/2014/main" xmlns="" id="{1AE32C36-58FE-4341-9933-48AC9DD55D87}"/>
              </a:ext>
            </a:extLst>
          </p:cNvPr>
          <p:cNvSpPr/>
          <p:nvPr/>
        </p:nvSpPr>
        <p:spPr>
          <a:xfrm>
            <a:off x="4114801" y="3200400"/>
            <a:ext cx="1220568" cy="1409700"/>
          </a:xfrm>
          <a:prstGeom prst="roundRect">
            <a:avLst/>
          </a:prstGeom>
          <a:solidFill>
            <a:srgbClr val="CE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2">
                    <a:lumMod val="50000"/>
                  </a:schemeClr>
                </a:solidFill>
              </a:rPr>
              <a:t>NHÓM 2</a:t>
            </a:r>
            <a:endParaRPr lang="en-US" sz="2400" b="1" dirty="0">
              <a:solidFill>
                <a:schemeClr val="tx2">
                  <a:lumMod val="50000"/>
                </a:schemeClr>
              </a:solidFill>
            </a:endParaRPr>
          </a:p>
        </p:txBody>
      </p:sp>
      <p:sp>
        <p:nvSpPr>
          <p:cNvPr id="9" name="Rectangle: Rounded Corners 8">
            <a:extLst>
              <a:ext uri="{FF2B5EF4-FFF2-40B4-BE49-F238E27FC236}">
                <a16:creationId xmlns:a16="http://schemas.microsoft.com/office/drawing/2014/main" xmlns="" id="{056F60A5-4630-485C-97C8-FE26455124D7}"/>
              </a:ext>
            </a:extLst>
          </p:cNvPr>
          <p:cNvSpPr/>
          <p:nvPr/>
        </p:nvSpPr>
        <p:spPr>
          <a:xfrm>
            <a:off x="5791200" y="3162300"/>
            <a:ext cx="1295400" cy="1485900"/>
          </a:xfrm>
          <a:prstGeom prst="roundRect">
            <a:avLst/>
          </a:prstGeom>
          <a:solidFill>
            <a:srgbClr val="F4F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2">
                    <a:lumMod val="50000"/>
                  </a:schemeClr>
                </a:solidFill>
              </a:rPr>
              <a:t>NHÓM 3</a:t>
            </a:r>
            <a:endParaRPr lang="en-US" sz="2400" b="1" dirty="0">
              <a:solidFill>
                <a:schemeClr val="tx2">
                  <a:lumMod val="50000"/>
                </a:schemeClr>
              </a:solidFill>
            </a:endParaRPr>
          </a:p>
        </p:txBody>
      </p:sp>
      <p:sp>
        <p:nvSpPr>
          <p:cNvPr id="10" name="Rectangle: Rounded Corners 9">
            <a:extLst>
              <a:ext uri="{FF2B5EF4-FFF2-40B4-BE49-F238E27FC236}">
                <a16:creationId xmlns:a16="http://schemas.microsoft.com/office/drawing/2014/main" xmlns="" id="{CF1BB618-CE99-4D42-A631-A3F9B3305344}"/>
              </a:ext>
            </a:extLst>
          </p:cNvPr>
          <p:cNvSpPr/>
          <p:nvPr/>
        </p:nvSpPr>
        <p:spPr>
          <a:xfrm>
            <a:off x="7467600" y="3086100"/>
            <a:ext cx="1295400" cy="1562100"/>
          </a:xfrm>
          <a:prstGeom prst="roundRect">
            <a:avLst/>
          </a:prstGeom>
          <a:solidFill>
            <a:srgbClr val="D5B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a:solidFill>
                  <a:schemeClr val="tx2">
                    <a:lumMod val="50000"/>
                  </a:schemeClr>
                </a:solidFill>
              </a:rPr>
              <a:t>NHÓM 4</a:t>
            </a:r>
            <a:endParaRPr lang="en-US" sz="2400" b="1" dirty="0">
              <a:solidFill>
                <a:schemeClr val="tx2">
                  <a:lumMod val="50000"/>
                </a:scheme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599"/>
            <a:ext cx="9144000" cy="355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205074"/>
            <a:ext cx="7086600" cy="461665"/>
          </a:xfrm>
          <a:prstGeom prst="rect">
            <a:avLst/>
          </a:prstGeom>
        </p:spPr>
        <p:txBody>
          <a:bodyPr wrap="square">
            <a:spAutoFit/>
          </a:bodyPr>
          <a:lstStyle/>
          <a:p>
            <a:pPr lvl="0"/>
            <a:r>
              <a:rPr lang="vi-VN" sz="2400" b="1" dirty="0">
                <a:solidFill>
                  <a:srgbClr val="FFC000"/>
                </a:solidFill>
                <a:latin typeface="Times New Roman"/>
              </a:rPr>
              <a:t>I. VÌ SAO CẦN PHÂN LOẠI THẾ GIỚI SỐNG</a:t>
            </a:r>
            <a:endParaRPr lang="vi-VN" sz="2400" b="1" dirty="0">
              <a:solidFill>
                <a:srgbClr val="FFC000"/>
              </a:solidFill>
            </a:endParaRPr>
          </a:p>
        </p:txBody>
      </p:sp>
      <p:pic>
        <p:nvPicPr>
          <p:cNvPr id="4" name="2 Minutes timer (Đồng hồ đếm ngược 2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92980" y="0"/>
            <a:ext cx="1751020" cy="1143000"/>
          </a:xfrm>
          <a:prstGeom prst="rect">
            <a:avLst/>
          </a:prstGeom>
        </p:spPr>
      </p:pic>
    </p:spTree>
    <p:extLst>
      <p:ext uri="{BB962C8B-B14F-4D97-AF65-F5344CB8AC3E}">
        <p14:creationId xmlns:p14="http://schemas.microsoft.com/office/powerpoint/2010/main" val="15556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10733" y="23970"/>
            <a:ext cx="9144000" cy="1255728"/>
          </a:xfrm>
          <a:prstGeom prst="rect">
            <a:avLst/>
          </a:prstGeom>
          <a:solidFill>
            <a:schemeClr val="accent6">
              <a:lumMod val="60000"/>
              <a:lumOff val="40000"/>
            </a:schemeClr>
          </a:solidFill>
          <a:ln>
            <a:noFill/>
          </a:ln>
          <a:effectLst/>
        </p:spPr>
        <p:txBody>
          <a:bodyPr vert="horz" wrap="square" lIns="91440" tIns="45720" rIns="91440" bIns="45720" numCol="1" rtlCol="0"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solidFill>
                  <a:prstClr val="white"/>
                </a:solidFill>
                <a:latin typeface="Times New Roman" panose="02020603050405020304" pitchFamily="18" charset="0"/>
                <a:cs typeface="Times New Roman" panose="02020603050405020304" pitchFamily="18" charset="0"/>
              </a:rPr>
              <a:t>Để</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dễ</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dàng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tìm</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ra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một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loài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sinh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vật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trong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vô</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loài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sinh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vật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trong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tự</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nhiên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khoa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học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đã</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phân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loại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thế</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giới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sống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như</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thế</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nào</a:t>
            </a:r>
            <a:r>
              <a:rPr lang="en-US" sz="2800" b="1" dirty="0">
                <a:solidFill>
                  <a:prstClr val="white"/>
                </a:solidFill>
                <a:latin typeface="Times New Roman" panose="02020603050405020304" pitchFamily="18" charset="0"/>
                <a:cs typeface="Times New Roman" panose="02020603050405020304" pitchFamily="18"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89844"/>
            <a:ext cx="3467100" cy="257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91000"/>
            <a:ext cx="34671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08089"/>
            <a:ext cx="3886201" cy="264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1" y="4267200"/>
            <a:ext cx="3886200"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4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08" y="1981200"/>
            <a:ext cx="2084432" cy="120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739" y="3723401"/>
            <a:ext cx="1995483" cy="122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097" y="3654182"/>
            <a:ext cx="1917997" cy="122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53" y="3723402"/>
            <a:ext cx="2084432" cy="122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853" y="5410200"/>
            <a:ext cx="2086087" cy="96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098" y="1777417"/>
            <a:ext cx="1917996" cy="129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7739" y="5410200"/>
            <a:ext cx="1961061" cy="106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90746" y="3284850"/>
            <a:ext cx="934871" cy="369332"/>
          </a:xfrm>
          <a:prstGeom prst="rect">
            <a:avLst/>
          </a:prstGeom>
        </p:spPr>
        <p:txBody>
          <a:bodyPr wrap="none">
            <a:spAutoFit/>
          </a:bodyPr>
          <a:lstStyle/>
          <a:p>
            <a:r>
              <a:rPr lang="vi-VN" dirty="0" smtClean="0">
                <a:latin typeface="Times New Roman" pitchFamily="18" charset="0"/>
                <a:cs typeface="Times New Roman" pitchFamily="18" charset="0"/>
              </a:rPr>
              <a:t>Cá chép</a:t>
            </a:r>
            <a:endParaRPr lang="en-US" dirty="0">
              <a:latin typeface="Times New Roman" pitchFamily="18" charset="0"/>
              <a:cs typeface="Times New Roman" pitchFamily="18" charset="0"/>
            </a:endParaRPr>
          </a:p>
        </p:txBody>
      </p:sp>
      <p:sp>
        <p:nvSpPr>
          <p:cNvPr id="3" name="Rectangle 2"/>
          <p:cNvSpPr/>
          <p:nvPr/>
        </p:nvSpPr>
        <p:spPr>
          <a:xfrm>
            <a:off x="4390786" y="3106555"/>
            <a:ext cx="569387" cy="369332"/>
          </a:xfrm>
          <a:prstGeom prst="rect">
            <a:avLst/>
          </a:prstGeom>
        </p:spPr>
        <p:txBody>
          <a:bodyPr wrap="none">
            <a:spAutoFit/>
          </a:bodyPr>
          <a:lstStyle/>
          <a:p>
            <a:r>
              <a:rPr lang="vi-VN" dirty="0" smtClean="0">
                <a:latin typeface="Times New Roman" pitchFamily="18" charset="0"/>
                <a:cs typeface="Times New Roman" pitchFamily="18" charset="0"/>
              </a:rPr>
              <a:t>Chó</a:t>
            </a:r>
            <a:endParaRPr lang="en-US" dirty="0">
              <a:latin typeface="Times New Roman" pitchFamily="18" charset="0"/>
              <a:cs typeface="Times New Roman" pitchFamily="18" charset="0"/>
            </a:endParaRPr>
          </a:p>
        </p:txBody>
      </p:sp>
      <p:sp>
        <p:nvSpPr>
          <p:cNvPr id="4" name="Rectangle 3"/>
          <p:cNvSpPr/>
          <p:nvPr/>
        </p:nvSpPr>
        <p:spPr>
          <a:xfrm>
            <a:off x="7340920" y="3106555"/>
            <a:ext cx="960519" cy="369332"/>
          </a:xfrm>
          <a:prstGeom prst="rect">
            <a:avLst/>
          </a:prstGeom>
        </p:spPr>
        <p:txBody>
          <a:bodyPr wrap="none">
            <a:spAutoFit/>
          </a:bodyPr>
          <a:lstStyle/>
          <a:p>
            <a:r>
              <a:rPr lang="vi-VN" dirty="0" smtClean="0">
                <a:latin typeface="Times New Roman" pitchFamily="18" charset="0"/>
                <a:cs typeface="Times New Roman" pitchFamily="18" charset="0"/>
              </a:rPr>
              <a:t>Mộc nhĩ</a:t>
            </a:r>
            <a:endParaRPr lang="en-US" dirty="0">
              <a:latin typeface="Times New Roman" pitchFamily="18" charset="0"/>
              <a:cs typeface="Times New Roman" pitchFamily="18" charset="0"/>
            </a:endParaRPr>
          </a:p>
        </p:txBody>
      </p:sp>
      <p:sp>
        <p:nvSpPr>
          <p:cNvPr id="5" name="Rectangle 4"/>
          <p:cNvSpPr/>
          <p:nvPr/>
        </p:nvSpPr>
        <p:spPr>
          <a:xfrm>
            <a:off x="7319381" y="4857805"/>
            <a:ext cx="1063112" cy="369332"/>
          </a:xfrm>
          <a:prstGeom prst="rect">
            <a:avLst/>
          </a:prstGeom>
        </p:spPr>
        <p:txBody>
          <a:bodyPr wrap="none">
            <a:spAutoFit/>
          </a:bodyPr>
          <a:lstStyle/>
          <a:p>
            <a:r>
              <a:rPr lang="vi-VN" dirty="0" smtClean="0">
                <a:latin typeface="Times New Roman" pitchFamily="18" charset="0"/>
                <a:cs typeface="Times New Roman" pitchFamily="18" charset="0"/>
              </a:rPr>
              <a:t>Cây bàng</a:t>
            </a:r>
            <a:endParaRPr lang="en-US" dirty="0">
              <a:latin typeface="Times New Roman" pitchFamily="18" charset="0"/>
              <a:cs typeface="Times New Roman" pitchFamily="18" charset="0"/>
            </a:endParaRPr>
          </a:p>
        </p:txBody>
      </p:sp>
      <p:sp>
        <p:nvSpPr>
          <p:cNvPr id="6" name="Rectangle 5"/>
          <p:cNvSpPr/>
          <p:nvPr/>
        </p:nvSpPr>
        <p:spPr>
          <a:xfrm>
            <a:off x="1167936" y="4869011"/>
            <a:ext cx="883575" cy="369332"/>
          </a:xfrm>
          <a:prstGeom prst="rect">
            <a:avLst/>
          </a:prstGeom>
        </p:spPr>
        <p:txBody>
          <a:bodyPr wrap="none">
            <a:spAutoFit/>
          </a:bodyPr>
          <a:lstStyle/>
          <a:p>
            <a:r>
              <a:rPr lang="vi-VN" dirty="0" smtClean="0">
                <a:latin typeface="Times New Roman" pitchFamily="18" charset="0"/>
                <a:cs typeface="Times New Roman" pitchFamily="18" charset="0"/>
              </a:rPr>
              <a:t>Tảo lục</a:t>
            </a:r>
            <a:endParaRPr lang="en-US" dirty="0">
              <a:latin typeface="Times New Roman" pitchFamily="18" charset="0"/>
              <a:cs typeface="Times New Roman" pitchFamily="18" charset="0"/>
            </a:endParaRPr>
          </a:p>
        </p:txBody>
      </p:sp>
      <p:sp>
        <p:nvSpPr>
          <p:cNvPr id="7" name="Rectangle 6"/>
          <p:cNvSpPr/>
          <p:nvPr/>
        </p:nvSpPr>
        <p:spPr>
          <a:xfrm>
            <a:off x="747949" y="6460213"/>
            <a:ext cx="1723549" cy="369332"/>
          </a:xfrm>
          <a:prstGeom prst="rect">
            <a:avLst/>
          </a:prstGeom>
        </p:spPr>
        <p:txBody>
          <a:bodyPr wrap="none">
            <a:spAutoFit/>
          </a:bodyPr>
          <a:lstStyle/>
          <a:p>
            <a:r>
              <a:rPr lang="vi-VN" dirty="0" smtClean="0">
                <a:latin typeface="Times New Roman" pitchFamily="18" charset="0"/>
                <a:cs typeface="Times New Roman" pitchFamily="18" charset="0"/>
              </a:rPr>
              <a:t>Sinh vật nhân sơ</a:t>
            </a:r>
            <a:endParaRPr lang="en-US" dirty="0">
              <a:latin typeface="Times New Roman" pitchFamily="18" charset="0"/>
              <a:cs typeface="Times New Roman" pitchFamily="18" charset="0"/>
            </a:endParaRPr>
          </a:p>
        </p:txBody>
      </p:sp>
      <p:sp>
        <p:nvSpPr>
          <p:cNvPr id="8" name="Rectangle 7"/>
          <p:cNvSpPr/>
          <p:nvPr/>
        </p:nvSpPr>
        <p:spPr>
          <a:xfrm>
            <a:off x="7162800" y="6479738"/>
            <a:ext cx="1376274" cy="369332"/>
          </a:xfrm>
          <a:prstGeom prst="rect">
            <a:avLst/>
          </a:prstGeom>
        </p:spPr>
        <p:txBody>
          <a:bodyPr wrap="none">
            <a:spAutoFit/>
          </a:bodyPr>
          <a:lstStyle/>
          <a:p>
            <a:r>
              <a:rPr lang="vi-VN" dirty="0" smtClean="0">
                <a:latin typeface="+mj-lt"/>
              </a:rPr>
              <a:t>Vi khuẩn HP</a:t>
            </a:r>
            <a:endParaRPr lang="en-US" dirty="0">
              <a:latin typeface="+mj-lt"/>
            </a:endParaRPr>
          </a:p>
        </p:txBody>
      </p:sp>
      <p:sp>
        <p:nvSpPr>
          <p:cNvPr id="9" name="Rectangle 8"/>
          <p:cNvSpPr/>
          <p:nvPr/>
        </p:nvSpPr>
        <p:spPr>
          <a:xfrm>
            <a:off x="4067028" y="4979761"/>
            <a:ext cx="1066318" cy="369332"/>
          </a:xfrm>
          <a:prstGeom prst="rect">
            <a:avLst/>
          </a:prstGeom>
        </p:spPr>
        <p:txBody>
          <a:bodyPr wrap="none">
            <a:spAutoFit/>
          </a:bodyPr>
          <a:lstStyle/>
          <a:p>
            <a:r>
              <a:rPr lang="vi-VN" dirty="0" smtClean="0">
                <a:latin typeface="Times New Roman" pitchFamily="18" charset="0"/>
                <a:cs typeface="Times New Roman" pitchFamily="18" charset="0"/>
              </a:rPr>
              <a:t>Dương xỉ</a:t>
            </a:r>
            <a:endParaRPr lang="en-US" dirty="0">
              <a:latin typeface="Times New Roman" pitchFamily="18" charset="0"/>
              <a:cs typeface="Times New Roman" pitchFamily="18" charset="0"/>
            </a:endParaRPr>
          </a:p>
        </p:txBody>
      </p:sp>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6098" y="5410200"/>
            <a:ext cx="1850165" cy="96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7739" y="1777417"/>
            <a:ext cx="1995484" cy="126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232935" y="6460213"/>
            <a:ext cx="1054969" cy="369332"/>
          </a:xfrm>
          <a:prstGeom prst="rect">
            <a:avLst/>
          </a:prstGeom>
        </p:spPr>
        <p:txBody>
          <a:bodyPr wrap="none">
            <a:spAutoFit/>
          </a:bodyPr>
          <a:lstStyle/>
          <a:p>
            <a:r>
              <a:rPr lang="vi-VN" dirty="0" smtClean="0">
                <a:latin typeface="+mj-lt"/>
              </a:rPr>
              <a:t>Trùng roi</a:t>
            </a:r>
            <a:endParaRPr lang="vi-VN" dirty="0">
              <a:latin typeface="+mj-lt"/>
            </a:endParaRPr>
          </a:p>
        </p:txBody>
      </p:sp>
      <p:sp>
        <p:nvSpPr>
          <p:cNvPr id="21" name="Rectangle 20"/>
          <p:cNvSpPr/>
          <p:nvPr/>
        </p:nvSpPr>
        <p:spPr>
          <a:xfrm>
            <a:off x="537867" y="838200"/>
            <a:ext cx="8124640" cy="830997"/>
          </a:xfrm>
          <a:prstGeom prst="rect">
            <a:avLst/>
          </a:prstGeom>
        </p:spPr>
        <p:txBody>
          <a:bodyPr wrap="square">
            <a:spAutoFit/>
          </a:bodyPr>
          <a:lstStyle/>
          <a:p>
            <a:r>
              <a:rPr lang="vi-VN" sz="2400" dirty="0" smtClean="0">
                <a:latin typeface="Times New Roman" pitchFamily="18" charset="0"/>
                <a:cs typeface="Times New Roman" pitchFamily="18" charset="0"/>
              </a:rPr>
              <a:t>Em hãy sắp xếp các sinh vật sau thành các nhóm? Dựa vào đặc điểm nào em đã sắp xếp được nhóm sinh vật đó?</a:t>
            </a:r>
            <a:endParaRPr lang="en-US" sz="2400" dirty="0">
              <a:latin typeface="Times New Roman" pitchFamily="18" charset="0"/>
              <a:cs typeface="Times New Roman" pitchFamily="18" charset="0"/>
            </a:endParaRPr>
          </a:p>
        </p:txBody>
      </p:sp>
      <p:sp>
        <p:nvSpPr>
          <p:cNvPr id="11" name="Rectangle 10"/>
          <p:cNvSpPr/>
          <p:nvPr/>
        </p:nvSpPr>
        <p:spPr>
          <a:xfrm>
            <a:off x="537867" y="152400"/>
            <a:ext cx="8208395" cy="461665"/>
          </a:xfrm>
          <a:prstGeom prst="rect">
            <a:avLst/>
          </a:prstGeom>
        </p:spPr>
        <p:txBody>
          <a:bodyPr wrap="square">
            <a:spAutoFit/>
          </a:bodyPr>
          <a:lstStyle/>
          <a:p>
            <a:pPr lvl="0"/>
            <a:r>
              <a:rPr lang="vi-VN" sz="2400" b="1" dirty="0">
                <a:solidFill>
                  <a:srgbClr val="FFC000"/>
                </a:solidFill>
                <a:latin typeface="Times New Roman"/>
              </a:rPr>
              <a:t>I. VÌ SAO CẦN PHÂN LOẠI THẾ GIỚI SỐNG</a:t>
            </a:r>
            <a:endParaRPr lang="vi-VN" sz="2400" b="1" dirty="0">
              <a:solidFill>
                <a:srgbClr val="FFC000"/>
              </a:solidFill>
            </a:endParaRPr>
          </a:p>
        </p:txBody>
      </p:sp>
    </p:spTree>
    <p:extLst>
      <p:ext uri="{BB962C8B-B14F-4D97-AF65-F5344CB8AC3E}">
        <p14:creationId xmlns:p14="http://schemas.microsoft.com/office/powerpoint/2010/main" val="1362090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266079"/>
            <a:ext cx="1752600" cy="584775"/>
          </a:xfrm>
          <a:prstGeom prst="rect">
            <a:avLst/>
          </a:prstGeom>
        </p:spPr>
        <p:txBody>
          <a:bodyPr wrap="square">
            <a:spAutoFit/>
          </a:bodyPr>
          <a:lstStyle/>
          <a:p>
            <a:pPr lvl="0"/>
            <a:r>
              <a:rPr lang="vi-VN" sz="3200" dirty="0" smtClean="0">
                <a:solidFill>
                  <a:prstClr val="black"/>
                </a:solidFill>
                <a:latin typeface="Times New Roman" pitchFamily="18" charset="0"/>
                <a:cs typeface="Times New Roman" pitchFamily="18" charset="0"/>
              </a:rPr>
              <a:t>Phân loại</a:t>
            </a:r>
            <a:endParaRPr lang="en-US" sz="3200" dirty="0">
              <a:solidFill>
                <a:prstClr val="black"/>
              </a:solidFill>
            </a:endParaRPr>
          </a:p>
        </p:txBody>
      </p:sp>
      <p:sp>
        <p:nvSpPr>
          <p:cNvPr id="3" name="Rectangle 2"/>
          <p:cNvSpPr/>
          <p:nvPr/>
        </p:nvSpPr>
        <p:spPr>
          <a:xfrm>
            <a:off x="3078989" y="1125554"/>
            <a:ext cx="2523448" cy="523220"/>
          </a:xfrm>
          <a:prstGeom prst="rect">
            <a:avLst/>
          </a:prstGeom>
        </p:spPr>
        <p:txBody>
          <a:bodyPr wrap="none">
            <a:spAutoFit/>
          </a:bodyPr>
          <a:lstStyle/>
          <a:p>
            <a:pPr lvl="0"/>
            <a:r>
              <a:rPr lang="vi-VN" sz="2800" dirty="0" smtClean="0">
                <a:solidFill>
                  <a:prstClr val="black"/>
                </a:solidFill>
                <a:latin typeface="Times New Roman" pitchFamily="18" charset="0"/>
                <a:cs typeface="Times New Roman" pitchFamily="18" charset="0"/>
              </a:rPr>
              <a:t>Đặc điểm tế bào</a:t>
            </a:r>
            <a:endParaRPr lang="en-US" sz="2800" dirty="0">
              <a:solidFill>
                <a:prstClr val="black"/>
              </a:solidFill>
            </a:endParaRPr>
          </a:p>
        </p:txBody>
      </p:sp>
      <p:sp>
        <p:nvSpPr>
          <p:cNvPr id="4" name="Rectangle 3"/>
          <p:cNvSpPr/>
          <p:nvPr/>
        </p:nvSpPr>
        <p:spPr>
          <a:xfrm>
            <a:off x="3021949" y="5029200"/>
            <a:ext cx="2621230" cy="523220"/>
          </a:xfrm>
          <a:prstGeom prst="rect">
            <a:avLst/>
          </a:prstGeom>
        </p:spPr>
        <p:txBody>
          <a:bodyPr wrap="none">
            <a:spAutoFit/>
          </a:bodyPr>
          <a:lstStyle/>
          <a:p>
            <a:pPr lvl="0"/>
            <a:r>
              <a:rPr lang="vi-VN" sz="2800" dirty="0" smtClean="0">
                <a:solidFill>
                  <a:prstClr val="black"/>
                </a:solidFill>
                <a:latin typeface="Times New Roman" pitchFamily="18" charset="0"/>
                <a:cs typeface="Times New Roman" pitchFamily="18" charset="0"/>
              </a:rPr>
              <a:t>Kiểu dinh dưỡng</a:t>
            </a:r>
            <a:endParaRPr lang="en-US" sz="2800" dirty="0">
              <a:solidFill>
                <a:prstClr val="black"/>
              </a:solidFill>
            </a:endParaRPr>
          </a:p>
        </p:txBody>
      </p:sp>
      <p:sp>
        <p:nvSpPr>
          <p:cNvPr id="5" name="Rectangle 4"/>
          <p:cNvSpPr/>
          <p:nvPr/>
        </p:nvSpPr>
        <p:spPr>
          <a:xfrm>
            <a:off x="6210798" y="629665"/>
            <a:ext cx="1901483"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Nhân thực</a:t>
            </a:r>
            <a:endParaRPr lang="en-US" sz="3200" dirty="0">
              <a:solidFill>
                <a:prstClr val="black"/>
              </a:solidFill>
            </a:endParaRPr>
          </a:p>
        </p:txBody>
      </p:sp>
      <p:sp>
        <p:nvSpPr>
          <p:cNvPr id="6" name="Rectangle 5"/>
          <p:cNvSpPr/>
          <p:nvPr/>
        </p:nvSpPr>
        <p:spPr>
          <a:xfrm>
            <a:off x="6248400" y="1320224"/>
            <a:ext cx="1553630"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Nhân sơ</a:t>
            </a:r>
            <a:endParaRPr lang="en-US" sz="3200" dirty="0">
              <a:solidFill>
                <a:prstClr val="black"/>
              </a:solidFill>
            </a:endParaRPr>
          </a:p>
        </p:txBody>
      </p:sp>
      <p:sp>
        <p:nvSpPr>
          <p:cNvPr id="7" name="Rectangle 6"/>
          <p:cNvSpPr/>
          <p:nvPr/>
        </p:nvSpPr>
        <p:spPr>
          <a:xfrm>
            <a:off x="6248400" y="2133600"/>
            <a:ext cx="1598515"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Đơn bào</a:t>
            </a:r>
            <a:endParaRPr lang="en-US" sz="3200" dirty="0">
              <a:solidFill>
                <a:prstClr val="black"/>
              </a:solidFill>
            </a:endParaRPr>
          </a:p>
        </p:txBody>
      </p:sp>
      <p:sp>
        <p:nvSpPr>
          <p:cNvPr id="8" name="Rectangle 7"/>
          <p:cNvSpPr/>
          <p:nvPr/>
        </p:nvSpPr>
        <p:spPr>
          <a:xfrm>
            <a:off x="6210799" y="2721595"/>
            <a:ext cx="1359668"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Đa bào</a:t>
            </a:r>
            <a:endParaRPr lang="en-US" sz="3200" dirty="0">
              <a:solidFill>
                <a:prstClr val="black"/>
              </a:solidFill>
            </a:endParaRPr>
          </a:p>
        </p:txBody>
      </p:sp>
      <p:sp>
        <p:nvSpPr>
          <p:cNvPr id="9" name="Rectangle 8"/>
          <p:cNvSpPr/>
          <p:nvPr/>
        </p:nvSpPr>
        <p:spPr>
          <a:xfrm>
            <a:off x="6248400" y="3466580"/>
            <a:ext cx="1103187"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Nước</a:t>
            </a:r>
            <a:endParaRPr lang="en-US" sz="3200" dirty="0">
              <a:solidFill>
                <a:prstClr val="black"/>
              </a:solidFill>
            </a:endParaRPr>
          </a:p>
        </p:txBody>
      </p:sp>
      <p:sp>
        <p:nvSpPr>
          <p:cNvPr id="10" name="Rectangle 9"/>
          <p:cNvSpPr/>
          <p:nvPr/>
        </p:nvSpPr>
        <p:spPr>
          <a:xfrm>
            <a:off x="6262352" y="4114800"/>
            <a:ext cx="846707"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Cạn</a:t>
            </a:r>
            <a:endParaRPr lang="en-US" sz="3200" dirty="0">
              <a:solidFill>
                <a:prstClr val="black"/>
              </a:solidFill>
            </a:endParaRPr>
          </a:p>
        </p:txBody>
      </p:sp>
      <p:sp>
        <p:nvSpPr>
          <p:cNvPr id="11" name="Rectangle 10"/>
          <p:cNvSpPr/>
          <p:nvPr/>
        </p:nvSpPr>
        <p:spPr>
          <a:xfrm>
            <a:off x="6262352" y="5117812"/>
            <a:ext cx="1814920"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Tự dưỡng</a:t>
            </a:r>
            <a:endParaRPr lang="en-US" sz="3200" dirty="0">
              <a:solidFill>
                <a:prstClr val="black"/>
              </a:solidFill>
            </a:endParaRPr>
          </a:p>
        </p:txBody>
      </p:sp>
      <p:sp>
        <p:nvSpPr>
          <p:cNvPr id="12" name="Rectangle 11"/>
          <p:cNvSpPr/>
          <p:nvPr/>
        </p:nvSpPr>
        <p:spPr>
          <a:xfrm>
            <a:off x="6210799" y="5976264"/>
            <a:ext cx="1752403" cy="584775"/>
          </a:xfrm>
          <a:prstGeom prst="rect">
            <a:avLst/>
          </a:prstGeom>
        </p:spPr>
        <p:txBody>
          <a:bodyPr wrap="none">
            <a:spAutoFit/>
          </a:bodyPr>
          <a:lstStyle/>
          <a:p>
            <a:pPr lvl="0"/>
            <a:r>
              <a:rPr lang="vi-VN" sz="3200" dirty="0" smtClean="0">
                <a:solidFill>
                  <a:prstClr val="black"/>
                </a:solidFill>
                <a:latin typeface="Times New Roman" pitchFamily="18" charset="0"/>
                <a:cs typeface="Times New Roman" pitchFamily="18" charset="0"/>
              </a:rPr>
              <a:t>Dị dưỡng</a:t>
            </a:r>
            <a:endParaRPr lang="en-US" sz="3200" dirty="0">
              <a:solidFill>
                <a:prstClr val="black"/>
              </a:solidFill>
            </a:endParaRPr>
          </a:p>
        </p:txBody>
      </p:sp>
      <p:sp>
        <p:nvSpPr>
          <p:cNvPr id="13" name="Rectangle 12"/>
          <p:cNvSpPr/>
          <p:nvPr/>
        </p:nvSpPr>
        <p:spPr>
          <a:xfrm>
            <a:off x="3119260" y="2198374"/>
            <a:ext cx="2426607" cy="954107"/>
          </a:xfrm>
          <a:prstGeom prst="rect">
            <a:avLst/>
          </a:prstGeom>
        </p:spPr>
        <p:txBody>
          <a:bodyPr wrap="square">
            <a:spAutoFit/>
          </a:bodyPr>
          <a:lstStyle/>
          <a:p>
            <a:pPr lvl="0"/>
            <a:r>
              <a:rPr lang="vi-VN" sz="2800" dirty="0" smtClean="0">
                <a:solidFill>
                  <a:prstClr val="black"/>
                </a:solidFill>
                <a:latin typeface="Times New Roman" pitchFamily="18" charset="0"/>
                <a:cs typeface="Times New Roman" pitchFamily="18" charset="0"/>
              </a:rPr>
              <a:t>Cấp độ tổ chức cơ thể</a:t>
            </a:r>
            <a:endParaRPr lang="en-US" sz="2800" dirty="0">
              <a:solidFill>
                <a:prstClr val="black"/>
              </a:solidFill>
            </a:endParaRPr>
          </a:p>
        </p:txBody>
      </p:sp>
      <p:sp>
        <p:nvSpPr>
          <p:cNvPr id="14" name="Rectangle 13"/>
          <p:cNvSpPr/>
          <p:nvPr/>
        </p:nvSpPr>
        <p:spPr>
          <a:xfrm>
            <a:off x="3031567" y="3883967"/>
            <a:ext cx="2601994" cy="523220"/>
          </a:xfrm>
          <a:prstGeom prst="rect">
            <a:avLst/>
          </a:prstGeom>
        </p:spPr>
        <p:txBody>
          <a:bodyPr wrap="none">
            <a:spAutoFit/>
          </a:bodyPr>
          <a:lstStyle/>
          <a:p>
            <a:pPr lvl="0"/>
            <a:r>
              <a:rPr lang="vi-VN" sz="2800" dirty="0" smtClean="0">
                <a:solidFill>
                  <a:prstClr val="black"/>
                </a:solidFill>
                <a:latin typeface="Times New Roman" pitchFamily="18" charset="0"/>
                <a:cs typeface="Times New Roman" pitchFamily="18" charset="0"/>
              </a:rPr>
              <a:t>Môi trường sống</a:t>
            </a:r>
            <a:endParaRPr lang="en-US" sz="2800" dirty="0">
              <a:solidFill>
                <a:prstClr val="black"/>
              </a:solidFill>
            </a:endParaRPr>
          </a:p>
        </p:txBody>
      </p:sp>
      <p:cxnSp>
        <p:nvCxnSpPr>
          <p:cNvPr id="18" name="Straight Arrow Connector 17"/>
          <p:cNvCxnSpPr/>
          <p:nvPr/>
        </p:nvCxnSpPr>
        <p:spPr>
          <a:xfrm flipV="1">
            <a:off x="2133600" y="1573832"/>
            <a:ext cx="979439" cy="18927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3" idx="1"/>
          </p:cNvCxnSpPr>
          <p:nvPr/>
        </p:nvCxnSpPr>
        <p:spPr>
          <a:xfrm flipV="1">
            <a:off x="2158662" y="2675428"/>
            <a:ext cx="960598" cy="791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 idx="3"/>
          </p:cNvCxnSpPr>
          <p:nvPr/>
        </p:nvCxnSpPr>
        <p:spPr>
          <a:xfrm>
            <a:off x="2133600" y="3558467"/>
            <a:ext cx="945389" cy="15593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 idx="3"/>
          </p:cNvCxnSpPr>
          <p:nvPr/>
        </p:nvCxnSpPr>
        <p:spPr>
          <a:xfrm>
            <a:off x="2133600" y="3558467"/>
            <a:ext cx="979439" cy="5871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43179" y="922052"/>
            <a:ext cx="619173" cy="465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43179" y="1387164"/>
            <a:ext cx="619173" cy="261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7" idx="1"/>
          </p:cNvCxnSpPr>
          <p:nvPr/>
        </p:nvCxnSpPr>
        <p:spPr>
          <a:xfrm flipV="1">
            <a:off x="5545867" y="2425988"/>
            <a:ext cx="702533" cy="94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602437" y="2520206"/>
            <a:ext cx="659915" cy="4937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p:cNvCxnSpPr>
          <p:nvPr/>
        </p:nvCxnSpPr>
        <p:spPr>
          <a:xfrm flipV="1">
            <a:off x="5633561" y="3850854"/>
            <a:ext cx="628791" cy="294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4" idx="3"/>
            <a:endCxn id="10" idx="1"/>
          </p:cNvCxnSpPr>
          <p:nvPr/>
        </p:nvCxnSpPr>
        <p:spPr>
          <a:xfrm>
            <a:off x="5633561" y="4145577"/>
            <a:ext cx="628791" cy="2616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643179" y="5346618"/>
            <a:ext cx="61917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5643179" y="5410199"/>
            <a:ext cx="619173" cy="762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833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5478" y="838200"/>
            <a:ext cx="6997521" cy="1676400"/>
          </a:xfrm>
        </p:spPr>
        <p:txBody>
          <a:bodyPr>
            <a:noAutofit/>
          </a:bodyPr>
          <a:lstStyle/>
          <a:p>
            <a:r>
              <a:rPr lang="vi-VN" sz="2400" dirty="0" smtClean="0">
                <a:latin typeface="Times New Roman" pitchFamily="18" charset="0"/>
                <a:cs typeface="Times New Roman" pitchFamily="18" charset="0"/>
              </a:rPr>
              <a:t>Trên Trái Đất  có rất nhiều sinh vật khác nhau.Để nghiên cứu các sinh vật dễ dàng và có hệ thống, các nhà khoa học đã phân chia thế giới sống thành các nhóm lớn và các nhóm nhỏ hơn dựa vào đặc điểm chung của mỗi nhóm.</a:t>
            </a:r>
            <a:endParaRPr lang="en-US" sz="2400" dirty="0">
              <a:latin typeface="Times New Roman" pitchFamily="18" charset="0"/>
              <a:cs typeface="Times New Roman" pitchFamily="18" charset="0"/>
            </a:endParaRPr>
          </a:p>
        </p:txBody>
      </p:sp>
      <p:sp>
        <p:nvSpPr>
          <p:cNvPr id="3" name="Subtitle 2"/>
          <p:cNvSpPr>
            <a:spLocks noGrp="1"/>
          </p:cNvSpPr>
          <p:nvPr>
            <p:ph type="subTitle" idx="1"/>
          </p:nvPr>
        </p:nvSpPr>
        <p:spPr>
          <a:xfrm>
            <a:off x="609600" y="3336667"/>
            <a:ext cx="7467600" cy="2819400"/>
          </a:xfrm>
        </p:spPr>
        <p:txBody>
          <a:bodyPr>
            <a:normAutofit/>
          </a:bodyPr>
          <a:lstStyle/>
          <a:p>
            <a:r>
              <a:rPr lang="vi-VN" sz="2800" dirty="0" smtClean="0">
                <a:solidFill>
                  <a:srgbClr val="FF0000"/>
                </a:solidFill>
                <a:latin typeface="Times New Roman" pitchFamily="18" charset="0"/>
                <a:cs typeface="Times New Roman" pitchFamily="18" charset="0"/>
              </a:rPr>
              <a:t>Phân loại thế giới sống là cách sắp xếp sinh vật vào một hệ thống theo một trật tự nhất định dựa vào đặc điểm cơ thể.</a:t>
            </a:r>
            <a:endParaRPr lang="en-US" sz="2800"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194" y="4724400"/>
            <a:ext cx="2466975" cy="210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82" y="685800"/>
            <a:ext cx="152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2967335"/>
            <a:ext cx="7315200" cy="369332"/>
          </a:xfrm>
          <a:prstGeom prst="rect">
            <a:avLst/>
          </a:prstGeom>
        </p:spPr>
        <p:txBody>
          <a:bodyPr wrap="square">
            <a:spAutoFit/>
          </a:bodyPr>
          <a:lstStyle/>
          <a:p>
            <a:r>
              <a:rPr lang="vi-VN" dirty="0"/>
              <a:t> </a:t>
            </a:r>
          </a:p>
        </p:txBody>
      </p:sp>
      <p:sp>
        <p:nvSpPr>
          <p:cNvPr id="5" name="Rectangle 4"/>
          <p:cNvSpPr/>
          <p:nvPr/>
        </p:nvSpPr>
        <p:spPr>
          <a:xfrm>
            <a:off x="1997466" y="2674947"/>
            <a:ext cx="5301468" cy="584775"/>
          </a:xfrm>
          <a:prstGeom prst="rect">
            <a:avLst/>
          </a:prstGeom>
        </p:spPr>
        <p:txBody>
          <a:bodyPr wrap="square">
            <a:spAutoFit/>
          </a:bodyPr>
          <a:lstStyle/>
          <a:p>
            <a:r>
              <a:rPr lang="vi-VN" sz="3200" dirty="0" smtClean="0">
                <a:solidFill>
                  <a:prstClr val="black"/>
                </a:solidFill>
                <a:latin typeface="Times New Roman" pitchFamily="18" charset="0"/>
                <a:ea typeface="+mj-ea"/>
                <a:cs typeface="Times New Roman" pitchFamily="18" charset="0"/>
              </a:rPr>
              <a:t>Phân </a:t>
            </a:r>
            <a:r>
              <a:rPr lang="vi-VN" sz="3200" dirty="0">
                <a:solidFill>
                  <a:prstClr val="black"/>
                </a:solidFill>
                <a:latin typeface="Times New Roman" pitchFamily="18" charset="0"/>
                <a:ea typeface="+mj-ea"/>
                <a:cs typeface="Times New Roman" pitchFamily="18" charset="0"/>
              </a:rPr>
              <a:t>loại thế giới sống là gì?</a:t>
            </a:r>
            <a:endParaRPr lang="en-US" sz="3200" dirty="0"/>
          </a:p>
        </p:txBody>
      </p:sp>
      <p:sp>
        <p:nvSpPr>
          <p:cNvPr id="6" name="Rectangle 5"/>
          <p:cNvSpPr/>
          <p:nvPr/>
        </p:nvSpPr>
        <p:spPr>
          <a:xfrm>
            <a:off x="609600" y="224134"/>
            <a:ext cx="7924800" cy="461665"/>
          </a:xfrm>
          <a:prstGeom prst="rect">
            <a:avLst/>
          </a:prstGeom>
        </p:spPr>
        <p:txBody>
          <a:bodyPr wrap="square">
            <a:spAutoFit/>
          </a:bodyPr>
          <a:lstStyle/>
          <a:p>
            <a:pPr lvl="0"/>
            <a:r>
              <a:rPr lang="vi-VN" sz="2400" b="1" dirty="0">
                <a:solidFill>
                  <a:srgbClr val="FFC000"/>
                </a:solidFill>
                <a:latin typeface="Times New Roman"/>
              </a:rPr>
              <a:t>I. VÌ SAO CẦN PHÂN LOẠI THẾ GIỚI SỐNG</a:t>
            </a:r>
            <a:endParaRPr lang="vi-VN" sz="2400" b="1" dirty="0">
              <a:solidFill>
                <a:srgbClr val="FFC000"/>
              </a:solidFill>
            </a:endParaRPr>
          </a:p>
        </p:txBody>
      </p:sp>
    </p:spTree>
    <p:extLst>
      <p:ext uri="{BB962C8B-B14F-4D97-AF65-F5344CB8AC3E}">
        <p14:creationId xmlns:p14="http://schemas.microsoft.com/office/powerpoint/2010/main" val="38135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5"/>
                                        </p:tgtEl>
                                      </p:cBhvr>
                                    </p:animEffect>
                                    <p:anim calcmode="lin" valueType="num">
                                      <p:cBhvr>
                                        <p:cTn id="23" dur="1000"/>
                                        <p:tgtEl>
                                          <p:spTgt spid="5"/>
                                        </p:tgtEl>
                                        <p:attrNameLst>
                                          <p:attrName>ppt_x</p:attrName>
                                        </p:attrNameLst>
                                      </p:cBhvr>
                                      <p:tavLst>
                                        <p:tav tm="0">
                                          <p:val>
                                            <p:strVal val="ppt_x"/>
                                          </p:val>
                                        </p:tav>
                                        <p:tav tm="100000">
                                          <p:val>
                                            <p:strVal val="ppt_x"/>
                                          </p:val>
                                        </p:tav>
                                      </p:tavLst>
                                    </p:anim>
                                    <p:anim calcmode="lin" valueType="num">
                                      <p:cBhvr>
                                        <p:cTn id="24" dur="1000"/>
                                        <p:tgtEl>
                                          <p:spTgt spid="5"/>
                                        </p:tgtEl>
                                        <p:attrNameLst>
                                          <p:attrName>ppt_y</p:attrName>
                                        </p:attrNameLst>
                                      </p:cBhvr>
                                      <p:tavLst>
                                        <p:tav tm="0">
                                          <p:val>
                                            <p:strVal val="ppt_y"/>
                                          </p:val>
                                        </p:tav>
                                        <p:tav tm="100000">
                                          <p:val>
                                            <p:strVal val="ppt_y+.1"/>
                                          </p:val>
                                        </p:tav>
                                      </p:tavLst>
                                    </p:anim>
                                    <p:set>
                                      <p:cBhvr>
                                        <p:cTn id="25" dur="1" fill="hold">
                                          <p:stCondLst>
                                            <p:cond delay="9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363" y="4876800"/>
            <a:ext cx="2251656"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8969" y="959584"/>
            <a:ext cx="5956881" cy="1754326"/>
          </a:xfrm>
          <a:prstGeom prst="rect">
            <a:avLst/>
          </a:prstGeom>
        </p:spPr>
        <p:txBody>
          <a:bodyPr wrap="square">
            <a:spAutoFit/>
          </a:bodyPr>
          <a:lstStyle/>
          <a:p>
            <a:r>
              <a:rPr lang="vi-VN" sz="3600" dirty="0">
                <a:solidFill>
                  <a:srgbClr val="000000"/>
                </a:solidFill>
                <a:latin typeface="+mj-lt"/>
              </a:rPr>
              <a:t>Phân loại thế giới sống có ý nghĩa như thế nào?</a:t>
            </a:r>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3" name="Rectangle 2"/>
          <p:cNvSpPr/>
          <p:nvPr/>
        </p:nvSpPr>
        <p:spPr>
          <a:xfrm>
            <a:off x="457200" y="2438400"/>
            <a:ext cx="8305800" cy="3108543"/>
          </a:xfrm>
          <a:prstGeom prst="rect">
            <a:avLst/>
          </a:prstGeom>
        </p:spPr>
        <p:txBody>
          <a:bodyPr wrap="square">
            <a:spAutoFit/>
          </a:bodyPr>
          <a:lstStyle/>
          <a:p>
            <a:r>
              <a:rPr lang="vi-VN" sz="3200" dirty="0">
                <a:solidFill>
                  <a:srgbClr val="FF0000"/>
                </a:solidFill>
                <a:latin typeface="+mj-lt"/>
              </a:rPr>
              <a:t>Phân loại thế giới sống thành các nhóm khác nhau giúp cho việc xác định tên và quan hệ họ hàng giữa các sinh vật được dễ dàng hơn, giúp cho các nghiên cứu sinh vật có hệ thống và thuận tiện hơn.</a:t>
            </a:r>
            <a:br>
              <a:rPr lang="vi-VN" sz="3200" dirty="0">
                <a:solidFill>
                  <a:srgbClr val="FF0000"/>
                </a:solidFill>
                <a:latin typeface="+mj-lt"/>
              </a:rPr>
            </a:br>
            <a:r>
              <a:rPr lang="vi-VN" dirty="0">
                <a:solidFill>
                  <a:srgbClr val="000000"/>
                </a:solidFill>
                <a:latin typeface="OpenSans"/>
              </a:rPr>
              <a:t/>
            </a:r>
            <a:br>
              <a:rPr lang="vi-VN" dirty="0">
                <a:solidFill>
                  <a:srgbClr val="000000"/>
                </a:solidFill>
                <a:latin typeface="OpenSans"/>
              </a:rPr>
            </a:b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0"/>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128587"/>
            <a:ext cx="7291991" cy="461665"/>
          </a:xfrm>
          <a:prstGeom prst="rect">
            <a:avLst/>
          </a:prstGeom>
        </p:spPr>
        <p:txBody>
          <a:bodyPr wrap="square">
            <a:spAutoFit/>
          </a:bodyPr>
          <a:lstStyle/>
          <a:p>
            <a:pPr lvl="0"/>
            <a:r>
              <a:rPr lang="vi-VN" sz="2400" b="1" dirty="0">
                <a:solidFill>
                  <a:srgbClr val="FFC000"/>
                </a:solidFill>
                <a:latin typeface="Times New Roman"/>
              </a:rPr>
              <a:t>I. VÌ SAO CẦN PHÂN LOẠI THẾ GIỚI SỐNG</a:t>
            </a:r>
            <a:endParaRPr lang="vi-VN" sz="2400" b="1" dirty="0">
              <a:solidFill>
                <a:srgbClr val="FFC000"/>
              </a:solidFill>
            </a:endParaRPr>
          </a:p>
        </p:txBody>
      </p:sp>
    </p:spTree>
    <p:extLst>
      <p:ext uri="{BB962C8B-B14F-4D97-AF65-F5344CB8AC3E}">
        <p14:creationId xmlns:p14="http://schemas.microsoft.com/office/powerpoint/2010/main" val="337951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TotalTime>
  <Words>1743</Words>
  <Application>Microsoft Office PowerPoint</Application>
  <PresentationFormat>On-screen Show (4:3)</PresentationFormat>
  <Paragraphs>231</Paragraphs>
  <Slides>38</Slides>
  <Notes>1</Notes>
  <HiddenSlides>0</HiddenSlides>
  <MMClips>4</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CHỦ ĐỀ 8 ĐA DẠNG THẾ GIỚI SỐNG BÀI 14 PHÂN LOẠI THẾ GIỚI SỐNG Thời gian thực hiện: 3 tiết</vt:lpstr>
      <vt:lpstr>PowerPoint Presentation</vt:lpstr>
      <vt:lpstr>Bài 14: PHÂN LOẠI THẾ GIỚI SỐNG</vt:lpstr>
      <vt:lpstr>PowerPoint Presentation</vt:lpstr>
      <vt:lpstr>PowerPoint Presentation</vt:lpstr>
      <vt:lpstr>PowerPoint Presentation</vt:lpstr>
      <vt:lpstr>PowerPoint Presentation</vt:lpstr>
      <vt:lpstr>Trên Trái Đất  có rất nhiều sinh vật khác nhau.Để nghiên cứu các sinh vật dễ dàng và có hệ thống, các nhà khoa học đã phân chia thế giới sống thành các nhóm lớn và các nhóm nhỏ hơn dựa vào đặc điểm chung của mỗi nhóm.</vt:lpstr>
      <vt:lpstr>PowerPoint Presentation</vt:lpstr>
      <vt:lpstr>I. VÌ SAO CẦN PHÂN LOẠI THẾ GIỚI SỐNG</vt:lpstr>
      <vt:lpstr>II. THẾ GIỚI SỐNG CHIA THÀNH CÁC GIỚI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8 ĐA DẠNG THẾ GIỚI SỐNG BÀI 14 PHÂN LOẠI THẾ GIỚI SỐNG</dc:title>
  <dc:creator>tro</dc:creator>
  <cp:lastModifiedBy>tro</cp:lastModifiedBy>
  <cp:revision>79</cp:revision>
  <dcterms:created xsi:type="dcterms:W3CDTF">2021-08-25T09:50:47Z</dcterms:created>
  <dcterms:modified xsi:type="dcterms:W3CDTF">2021-08-28T02:23:13Z</dcterms:modified>
</cp:coreProperties>
</file>