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40" r:id="rId2"/>
  </p:sldMasterIdLst>
  <p:notesMasterIdLst>
    <p:notesMasterId r:id="rId33"/>
  </p:notesMasterIdLst>
  <p:sldIdLst>
    <p:sldId id="334" r:id="rId3"/>
    <p:sldId id="258" r:id="rId4"/>
    <p:sldId id="268" r:id="rId5"/>
    <p:sldId id="269" r:id="rId6"/>
    <p:sldId id="270" r:id="rId7"/>
    <p:sldId id="271" r:id="rId8"/>
    <p:sldId id="278" r:id="rId9"/>
    <p:sldId id="335" r:id="rId10"/>
    <p:sldId id="336" r:id="rId11"/>
    <p:sldId id="333" r:id="rId12"/>
    <p:sldId id="311" r:id="rId13"/>
    <p:sldId id="286" r:id="rId14"/>
    <p:sldId id="314" r:id="rId15"/>
    <p:sldId id="290" r:id="rId16"/>
    <p:sldId id="332" r:id="rId17"/>
    <p:sldId id="324" r:id="rId18"/>
    <p:sldId id="291" r:id="rId19"/>
    <p:sldId id="292" r:id="rId20"/>
    <p:sldId id="325" r:id="rId21"/>
    <p:sldId id="326" r:id="rId22"/>
    <p:sldId id="327" r:id="rId23"/>
    <p:sldId id="337" r:id="rId24"/>
    <p:sldId id="316" r:id="rId25"/>
    <p:sldId id="330" r:id="rId26"/>
    <p:sldId id="331" r:id="rId27"/>
    <p:sldId id="338" r:id="rId28"/>
    <p:sldId id="339" r:id="rId29"/>
    <p:sldId id="341" r:id="rId30"/>
    <p:sldId id="342" r:id="rId31"/>
    <p:sldId id="340" r:id="rId32"/>
  </p:sldIdLst>
  <p:sldSz cx="12192000" cy="6858000"/>
  <p:notesSz cx="6858000" cy="9144000"/>
  <p:embeddedFontLst>
    <p:embeddedFont>
      <p:font typeface="Calibri Light" panose="020F0302020204030204" pitchFamily="34" charset="0"/>
      <p:regular r:id="rId34"/>
      <p:italic r:id="rId35"/>
    </p:embeddedFont>
    <p:embeddedFont>
      <p:font typeface="Tw Cen MT" panose="020B0602020104020603" pitchFamily="34" charset="0"/>
      <p:regular r:id="rId36"/>
      <p:bold r:id="rId37"/>
      <p:italic r:id="rId38"/>
      <p:boldItalic r:id="rId39"/>
    </p:embeddedFont>
    <p:embeddedFont>
      <p:font typeface=".VnTime" panose="020B7200000000000000" pitchFamily="34" charset="0"/>
      <p:regular r:id="rId40"/>
      <p:bold r:id="rId41"/>
      <p:italic r:id="rId42"/>
      <p:boldItalic r:id="rId43"/>
    </p:embeddedFont>
    <p:embeddedFont>
      <p:font typeface="Tahoma" panose="020B0604030504040204" pitchFamily="34" charset="0"/>
      <p:regular r:id="rId44"/>
      <p:bold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Wingdings 3" panose="05040102010807070707" pitchFamily="18" charset="2"/>
      <p:regular r:id="rId50"/>
    </p:embeddedFont>
    <p:embeddedFont>
      <p:font typeface="Cambria Math" panose="02040503050406030204" pitchFamily="18" charset="0"/>
      <p:regular r:id="rId51"/>
    </p:embeddedFont>
    <p:embeddedFont>
      <p:font typeface="Wingdings 2" panose="05020102010507070707" pitchFamily="18" charset="2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2476"/>
    <a:srgbClr val="0000FF"/>
    <a:srgbClr val="170872"/>
    <a:srgbClr val="FFFF99"/>
    <a:srgbClr val="2A89AA"/>
    <a:srgbClr val="7BD9FF"/>
    <a:srgbClr val="AF7B3D"/>
    <a:srgbClr val="43ACD1"/>
    <a:srgbClr val="35A8D1"/>
    <a:srgbClr val="F2C6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2" autoAdjust="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font" Target="fonts/font8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8A6C57-5B41-4362-95E3-32A537127778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DFF531-5428-4EDC-8EB8-27F1E452D5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3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4528B974-241D-400A-B99F-EB6059F9D5E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F4C520FC-FE80-434F-8A38-DDADED517F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altLang="vi-VN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EDF5439C-DCB5-48A6-98F0-5EC0E73B41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7F833AC-D95D-4869-B9A6-82F993FCEBD7}" type="slidenum">
              <a:rPr lang="vi-VN" altLang="vi-VN"/>
              <a:pPr/>
              <a:t>15</a:t>
            </a:fld>
            <a:endParaRPr lang="vi-VN" alt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43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47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696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D4BC-8A9A-4282-B6BE-C30E04DA35C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375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1E10821-9D13-4155-BAFE-7B4F30F1D96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497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503BC-DBE2-4BA1-9CCB-81EA768A183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3799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1E10821-9D13-4155-BAFE-7B4F30F1D96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3680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1E10821-9D13-4155-BAFE-7B4F30F1D96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809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45B2B-6A56-45B9-9EED-EB68463E0DE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2715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C8166-6145-4B5F-947D-F6E3C4DE5DD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011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1E10821-9D13-4155-BAFE-7B4F30F1D96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904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299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28493-BC74-40C5-AC4F-8F9EAFD3CB2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7960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1E10821-9D13-4155-BAFE-7B4F30F1D96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749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1E10821-9D13-4155-BAFE-7B4F30F1D96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278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1E10821-9D13-4155-BAFE-7B4F30F1D96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2966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1E10821-9D13-4155-BAFE-7B4F30F1D96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3642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1E10821-9D13-4155-BAFE-7B4F30F1D96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8044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1E10821-9D13-4155-BAFE-7B4F30F1D96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9887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1E10821-9D13-4155-BAFE-7B4F30F1D96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6247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1E10821-9D13-4155-BAFE-7B4F30F1D96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4715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565E62-A03D-49BC-853D-0321816DA3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27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9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1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5152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61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61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436BF9-08D0-4F38-B2E1-967818FCA0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578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14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56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09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03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7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60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7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82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301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B923A3A-0441-4FC4-B674-5730CF5723A5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FF1817F-E930-4183-82C9-8476CE8D8C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293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12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11" Type="http://schemas.openxmlformats.org/officeDocument/2006/relationships/image" Target="../media/image12.gif"/><Relationship Id="rId5" Type="http://schemas.openxmlformats.org/officeDocument/2006/relationships/image" Target="../media/image6.png"/><Relationship Id="rId10" Type="http://schemas.openxmlformats.org/officeDocument/2006/relationships/image" Target="../media/image11.gif"/><Relationship Id="rId4" Type="http://schemas.openxmlformats.org/officeDocument/2006/relationships/image" Target="../media/image5.jpeg"/><Relationship Id="rId9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32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12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gif"/><Relationship Id="rId5" Type="http://schemas.openxmlformats.org/officeDocument/2006/relationships/image" Target="../media/image13.gif"/><Relationship Id="rId10" Type="http://schemas.openxmlformats.org/officeDocument/2006/relationships/image" Target="../media/image10.gif"/><Relationship Id="rId4" Type="http://schemas.openxmlformats.org/officeDocument/2006/relationships/image" Target="../media/image5.jpeg"/><Relationship Id="rId9" Type="http://schemas.openxmlformats.org/officeDocument/2006/relationships/image" Target="../media/image9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12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gif"/><Relationship Id="rId5" Type="http://schemas.openxmlformats.org/officeDocument/2006/relationships/image" Target="../media/image13.gif"/><Relationship Id="rId10" Type="http://schemas.openxmlformats.org/officeDocument/2006/relationships/image" Target="../media/image10.gif"/><Relationship Id="rId4" Type="http://schemas.openxmlformats.org/officeDocument/2006/relationships/image" Target="../media/image5.jpeg"/><Relationship Id="rId9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5.gif"/><Relationship Id="rId3" Type="http://schemas.openxmlformats.org/officeDocument/2006/relationships/audio" Target="../media/audio3.wav"/><Relationship Id="rId7" Type="http://schemas.openxmlformats.org/officeDocument/2006/relationships/image" Target="../media/image7.gif"/><Relationship Id="rId12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gif"/><Relationship Id="rId5" Type="http://schemas.openxmlformats.org/officeDocument/2006/relationships/image" Target="../media/image13.gif"/><Relationship Id="rId10" Type="http://schemas.openxmlformats.org/officeDocument/2006/relationships/image" Target="../media/image10.gif"/><Relationship Id="rId4" Type="http://schemas.openxmlformats.org/officeDocument/2006/relationships/image" Target="../media/image5.jpeg"/><Relationship Id="rId9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gif"/><Relationship Id="rId12" Type="http://schemas.openxmlformats.org/officeDocument/2006/relationships/image" Target="../media/image1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eg"/><Relationship Id="rId11" Type="http://schemas.openxmlformats.org/officeDocument/2006/relationships/image" Target="../media/image9.gif"/><Relationship Id="rId5" Type="http://schemas.openxmlformats.org/officeDocument/2006/relationships/audio" Target="../media/audio4.wav"/><Relationship Id="rId15" Type="http://schemas.openxmlformats.org/officeDocument/2006/relationships/image" Target="../media/image16.png"/><Relationship Id="rId10" Type="http://schemas.openxmlformats.org/officeDocument/2006/relationships/image" Target="../media/image8.gif"/><Relationship Id="rId4" Type="http://schemas.openxmlformats.org/officeDocument/2006/relationships/audio" Target="../media/audio1.wav"/><Relationship Id="rId9" Type="http://schemas.openxmlformats.org/officeDocument/2006/relationships/image" Target="../media/image7.gif"/><Relationship Id="rId1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hyperlink" Target="../VO%20THUAT%201/MPEGAV/AVSEQ01.DA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GFBFGBBGBF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09600" y="1981200"/>
            <a:ext cx="11277600" cy="1905000"/>
          </a:xfrm>
          <a:prstGeom prst="rect">
            <a:avLst/>
          </a:prstGeom>
          <a:noFill/>
          <a:ln>
            <a:noFill/>
          </a:ln>
        </p:spPr>
        <p:txBody>
          <a:bodyPr>
            <a:prstTxWarp prst="textCan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000" b="1" dirty="0">
                <a:ln w="19050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QUÝ THẦY CÔ, CÁC EM </a:t>
            </a:r>
            <a:endParaRPr lang="en-US" sz="4000" b="1" dirty="0" smtClean="0">
              <a:ln w="19050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4000" b="1" dirty="0" smtClean="0">
                <a:ln w="19050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 </a:t>
            </a:r>
            <a:r>
              <a:rPr lang="en-US" sz="4000" b="1" dirty="0">
                <a:ln w="19050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 ĐẾN VỚI TIẾT HỌC</a:t>
            </a:r>
            <a:endParaRPr lang="en-US" sz="4000" b="1" dirty="0">
              <a:ln w="19050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052" name="TextBox 6"/>
          <p:cNvSpPr txBox="1">
            <a:spLocks noChangeArrowheads="1"/>
          </p:cNvSpPr>
          <p:nvPr/>
        </p:nvSpPr>
        <p:spPr bwMode="auto">
          <a:xfrm>
            <a:off x="1625600" y="3886201"/>
            <a:ext cx="9448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HÓA HỌC 8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í-nghiệm-về-Định-luật-bảo-toàn-khối-lượ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237" y="221673"/>
            <a:ext cx="11610108" cy="64146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3"/>
          <p:cNvSpPr txBox="1">
            <a:spLocks noChangeArrowheads="1"/>
          </p:cNvSpPr>
          <p:nvPr/>
        </p:nvSpPr>
        <p:spPr bwMode="auto">
          <a:xfrm>
            <a:off x="304800" y="1084932"/>
            <a:ext cx="116840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sz="2400" b="1">
                <a:solidFill>
                  <a:srgbClr val="1E1C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phản ứng hóa học xảy ra không ? 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sz="2400" b="1">
                <a:solidFill>
                  <a:srgbClr val="1E1C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có thì dựa vào dấu hiệu nào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sz="2400">
                <a:solidFill>
                  <a:srgbClr val="1E1C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…………………………………………………………………....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sz="2400">
                <a:solidFill>
                  <a:srgbClr val="1E1C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……………………………………………………..…………......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sz="2400" b="1">
                <a:solidFill>
                  <a:srgbClr val="1E1C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>
                <a:solidFill>
                  <a:srgbClr val="1E1C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>
                <a:solidFill>
                  <a:srgbClr val="1E1C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tên các chất tham gia, các chất sản phẩm của thí nghiệm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sz="2400">
                <a:solidFill>
                  <a:srgbClr val="1E1C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……………………………………………………..…………......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sz="2400">
                <a:solidFill>
                  <a:srgbClr val="1E1C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……………………………………………………..…………......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sz="2400" b="1">
                <a:solidFill>
                  <a:srgbClr val="1E1C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>
                <a:solidFill>
                  <a:srgbClr val="1E1C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>
                <a:solidFill>
                  <a:srgbClr val="1E1C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phương trình chữ của phản ứng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sz="2400">
                <a:solidFill>
                  <a:srgbClr val="1E1C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……………………………………………………..…………......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sz="2400">
                <a:solidFill>
                  <a:srgbClr val="1E1C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……………………………………………………………………..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sz="2400" b="1">
                <a:solidFill>
                  <a:srgbClr val="1E1C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>
                <a:solidFill>
                  <a:srgbClr val="1E1C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>
                <a:solidFill>
                  <a:srgbClr val="1E1C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 số hiện thị trên cân trước và sau phản ứng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sz="2400">
                <a:solidFill>
                  <a:srgbClr val="1E1C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……………………………………………………..…………......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sz="2400" b="1">
                <a:solidFill>
                  <a:srgbClr val="1E1C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400">
                <a:solidFill>
                  <a:srgbClr val="1E1C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>
                <a:solidFill>
                  <a:srgbClr val="1E1C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nhận xét gì về khối lượng của các chất tham gia và khối lượng của các chất sản phẩm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sz="2400">
                <a:solidFill>
                  <a:srgbClr val="1E1C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……………………………………………………..…………......</a:t>
            </a:r>
          </a:p>
        </p:txBody>
      </p:sp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508000" y="1770781"/>
            <a:ext cx="11074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phản ứng hóa học xảy ra.</a:t>
            </a:r>
            <a:r>
              <a:rPr lang="en-US" sz="24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Dựa vào hiện tượng: Có</a:t>
            </a:r>
            <a:r>
              <a:rPr lang="en-US" sz="24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 tủa trắng </a:t>
            </a:r>
            <a:r>
              <a:rPr lang="en-US" sz="24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 thành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08000" y="2913781"/>
            <a:ext cx="11074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 chất tham gia:</a:t>
            </a:r>
            <a:r>
              <a:rPr lang="en-US" sz="24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Bari clorua và Natri sunfat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 chất sản phẩm:</a:t>
            </a:r>
            <a:r>
              <a:rPr lang="en-US" sz="24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Bari sunfat  và Natri clorua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08000" y="5123532"/>
            <a:ext cx="1107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Trước và sau phản ứng số hiển thị </a:t>
            </a:r>
            <a:r>
              <a:rPr lang="en-US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thay đổi 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06400" y="6190332"/>
            <a:ext cx="1178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Khối lượng các chất tham gia</a:t>
            </a:r>
            <a:r>
              <a:rPr lang="en-US" sz="24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khối lượng các chất sản phẩm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08000" y="3980580"/>
            <a:ext cx="11074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Phương trình chữ của phản ứng: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Bari clorua  +  Natri sunfat   -&gt; Bari sunfat   +  Natri clorua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i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61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480800" y="7104732"/>
            <a:ext cx="711200" cy="30480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Picture 15" descr="Digit 120"/>
          <p:cNvPicPr>
            <a:picLocks noChangeAspect="1" noChangeArrowheads="1" noCrop="1"/>
          </p:cNvPicPr>
          <p:nvPr/>
        </p:nvPicPr>
        <p:blipFill>
          <a:blip r:embed="rId4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0" y="46"/>
            <a:ext cx="274320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6401" y="563562"/>
            <a:ext cx="3164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 NGHIỆM </a:t>
            </a:r>
          </a:p>
        </p:txBody>
      </p:sp>
    </p:spTree>
    <p:extLst>
      <p:ext uri="{BB962C8B-B14F-4D97-AF65-F5344CB8AC3E}">
        <p14:creationId xmlns:p14="http://schemas.microsoft.com/office/powerpoint/2010/main" val="709985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12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0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443345" y="1329717"/>
            <a:ext cx="9245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Phương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trình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chữ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của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phản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ứng</a:t>
            </a:r>
            <a:endParaRPr lang="en-US" sz="2800" b="1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0120" name="Text Box 8"/>
          <p:cNvSpPr txBox="1">
            <a:spLocks noChangeArrowheads="1"/>
          </p:cNvSpPr>
          <p:nvPr/>
        </p:nvSpPr>
        <p:spPr bwMode="auto">
          <a:xfrm>
            <a:off x="726032" y="2230593"/>
            <a:ext cx="111611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</a:rPr>
              <a:t>   Bari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clorua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</a:rPr>
              <a:t> +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Natri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sunfat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</a:rPr>
              <a:t>            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sym typeface="Wingdings 3" pitchFamily="18" charset="2"/>
              </a:rPr>
              <a:t>            Bari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sym typeface="Wingdings 3" pitchFamily="18" charset="2"/>
              </a:rPr>
              <a:t>sunfat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sym typeface="Wingdings 3" pitchFamily="18" charset="2"/>
              </a:rPr>
              <a:t> +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sym typeface="Wingdings 3" pitchFamily="18" charset="2"/>
              </a:rPr>
              <a:t>natri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sym typeface="Wingdings 3" pitchFamily="18" charset="2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sym typeface="Wingdings 3" pitchFamily="18" charset="2"/>
              </a:rPr>
              <a:t>clorua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sym typeface="Wingdings 3" pitchFamily="18" charset="2"/>
            </a:endParaRPr>
          </a:p>
        </p:txBody>
      </p:sp>
      <p:sp>
        <p:nvSpPr>
          <p:cNvPr id="90121" name="Text Box 9"/>
          <p:cNvSpPr txBox="1">
            <a:spLocks noChangeArrowheads="1"/>
          </p:cNvSpPr>
          <p:nvPr/>
        </p:nvSpPr>
        <p:spPr bwMode="auto">
          <a:xfrm>
            <a:off x="1536700" y="3037033"/>
            <a:ext cx="3962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600" b="1" i="1">
                <a:solidFill>
                  <a:srgbClr val="000000"/>
                </a:solidFill>
                <a:latin typeface="Times New Roman" pitchFamily="18" charset="0"/>
              </a:rPr>
              <a:t>Chất tham gia</a:t>
            </a:r>
          </a:p>
        </p:txBody>
      </p:sp>
      <p:sp>
        <p:nvSpPr>
          <p:cNvPr id="90122" name="AutoShape 10"/>
          <p:cNvSpPr>
            <a:spLocks/>
          </p:cNvSpPr>
          <p:nvPr/>
        </p:nvSpPr>
        <p:spPr bwMode="auto">
          <a:xfrm rot="5400000">
            <a:off x="2954380" y="995264"/>
            <a:ext cx="388938" cy="3862917"/>
          </a:xfrm>
          <a:prstGeom prst="rightBrace">
            <a:avLst>
              <a:gd name="adj1" fmla="val 27589"/>
              <a:gd name="adj2" fmla="val 47074"/>
            </a:avLst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ahoma" charset="0"/>
              </a:rPr>
              <a:t>  </a:t>
            </a:r>
          </a:p>
        </p:txBody>
      </p:sp>
      <p:sp>
        <p:nvSpPr>
          <p:cNvPr id="90126" name="Text Box 14"/>
          <p:cNvSpPr txBox="1">
            <a:spLocks noChangeArrowheads="1"/>
          </p:cNvSpPr>
          <p:nvPr/>
        </p:nvSpPr>
        <p:spPr bwMode="auto">
          <a:xfrm>
            <a:off x="7304617" y="3037033"/>
            <a:ext cx="3962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600" b="1" i="1">
                <a:solidFill>
                  <a:srgbClr val="000000"/>
                </a:solidFill>
                <a:latin typeface="Times New Roman" pitchFamily="18" charset="0"/>
              </a:rPr>
              <a:t>Chất sản phẩm</a:t>
            </a:r>
          </a:p>
        </p:txBody>
      </p:sp>
      <p:sp>
        <p:nvSpPr>
          <p:cNvPr id="90127" name="AutoShape 15"/>
          <p:cNvSpPr>
            <a:spLocks/>
          </p:cNvSpPr>
          <p:nvPr/>
        </p:nvSpPr>
        <p:spPr bwMode="auto">
          <a:xfrm rot="5400000">
            <a:off x="8900848" y="856602"/>
            <a:ext cx="388938" cy="4140200"/>
          </a:xfrm>
          <a:prstGeom prst="rightBrace">
            <a:avLst>
              <a:gd name="adj1" fmla="val 29569"/>
              <a:gd name="adj2" fmla="val 47074"/>
            </a:avLst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ahoma" charset="0"/>
              </a:rPr>
              <a:t>  </a:t>
            </a:r>
          </a:p>
        </p:txBody>
      </p:sp>
      <p:sp>
        <p:nvSpPr>
          <p:cNvPr id="90130" name="Text Box 18"/>
          <p:cNvSpPr txBox="1">
            <a:spLocks noChangeArrowheads="1"/>
          </p:cNvSpPr>
          <p:nvPr/>
        </p:nvSpPr>
        <p:spPr bwMode="auto">
          <a:xfrm>
            <a:off x="457200" y="4094451"/>
            <a:ext cx="1140229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Nhận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xét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: </a:t>
            </a:r>
            <a:r>
              <a:rPr lang="en-US" sz="2800" b="1" dirty="0" err="1">
                <a:latin typeface=".VnTime" pitchFamily="34" charset="0"/>
              </a:rPr>
              <a:t>Khèi</a:t>
            </a:r>
            <a:r>
              <a:rPr lang="en-US" sz="2800" b="1" dirty="0">
                <a:latin typeface=".VnTime" pitchFamily="34" charset="0"/>
              </a:rPr>
              <a:t> </a:t>
            </a:r>
            <a:r>
              <a:rPr lang="en-US" sz="2800" b="1" dirty="0" err="1">
                <a:latin typeface=".VnTime" pitchFamily="34" charset="0"/>
              </a:rPr>
              <a:t>l­ưîng</a:t>
            </a:r>
            <a:r>
              <a:rPr lang="en-US" sz="2800" b="1" dirty="0">
                <a:latin typeface=".VnTime" pitchFamily="34" charset="0"/>
              </a:rPr>
              <a:t> </a:t>
            </a:r>
            <a:r>
              <a:rPr lang="en-US" sz="2800" b="1" dirty="0" err="1">
                <a:latin typeface=".VnTime" pitchFamily="34" charset="0"/>
              </a:rPr>
              <a:t>cña</a:t>
            </a:r>
            <a:r>
              <a:rPr lang="en-US" sz="2800" b="1" dirty="0">
                <a:latin typeface=".VnTime" pitchFamily="34" charset="0"/>
              </a:rPr>
              <a:t> </a:t>
            </a:r>
            <a:r>
              <a:rPr lang="en-US" sz="2800" b="1" dirty="0" err="1">
                <a:latin typeface=".VnTime" pitchFamily="34" charset="0"/>
              </a:rPr>
              <a:t>c¸c</a:t>
            </a:r>
            <a:r>
              <a:rPr lang="en-US" sz="2800" b="1" dirty="0">
                <a:latin typeface=".VnTime" pitchFamily="34" charset="0"/>
              </a:rPr>
              <a:t> </a:t>
            </a:r>
            <a:r>
              <a:rPr lang="en-US" sz="2800" b="1" dirty="0" err="1">
                <a:latin typeface=".VnTime" pitchFamily="34" charset="0"/>
              </a:rPr>
              <a:t>chÊt</a:t>
            </a:r>
            <a:r>
              <a:rPr lang="en-US" sz="2800" b="1" dirty="0">
                <a:latin typeface=".VnTime" pitchFamily="34" charset="0"/>
              </a:rPr>
              <a:t> </a:t>
            </a:r>
            <a:r>
              <a:rPr lang="en-US" sz="2800" b="1" dirty="0" err="1">
                <a:latin typeface=".VnTime" pitchFamily="34" charset="0"/>
              </a:rPr>
              <a:t>tham</a:t>
            </a:r>
            <a:r>
              <a:rPr lang="en-US" sz="2800" b="1" dirty="0">
                <a:latin typeface=".VnTime" pitchFamily="34" charset="0"/>
              </a:rPr>
              <a:t> </a:t>
            </a:r>
            <a:r>
              <a:rPr lang="en-US" sz="2800" b="1" dirty="0" err="1">
                <a:latin typeface=".VnTime" pitchFamily="34" charset="0"/>
              </a:rPr>
              <a:t>gia</a:t>
            </a:r>
            <a:r>
              <a:rPr lang="en-US" sz="2800" b="1" dirty="0">
                <a:latin typeface=".VnTime" pitchFamily="34" charset="0"/>
              </a:rPr>
              <a:t> </a:t>
            </a:r>
            <a:r>
              <a:rPr lang="en-US" sz="2800" b="1" dirty="0" err="1">
                <a:latin typeface=".VnTime" pitchFamily="34" charset="0"/>
              </a:rPr>
              <a:t>ph¶n</a:t>
            </a:r>
            <a:r>
              <a:rPr lang="en-US" sz="2800" b="1" dirty="0">
                <a:latin typeface=".VnTime" pitchFamily="34" charset="0"/>
              </a:rPr>
              <a:t> </a:t>
            </a:r>
            <a:r>
              <a:rPr lang="en-US" sz="2800" b="1" dirty="0" err="1">
                <a:latin typeface=".VnTime" pitchFamily="34" charset="0"/>
              </a:rPr>
              <a:t>øng</a:t>
            </a:r>
            <a:r>
              <a:rPr lang="en-US" sz="2800" b="1" dirty="0">
                <a:latin typeface=".VnTime" pitchFamily="34" charset="0"/>
              </a:rPr>
              <a:t> vµ </a:t>
            </a:r>
            <a:r>
              <a:rPr lang="en-US" sz="2800" b="1" dirty="0" err="1">
                <a:latin typeface=".VnTime" pitchFamily="34" charset="0"/>
              </a:rPr>
              <a:t>chÊt</a:t>
            </a:r>
            <a:r>
              <a:rPr lang="en-US" sz="2800" b="1" dirty="0">
                <a:latin typeface=".VnTime" pitchFamily="34" charset="0"/>
              </a:rPr>
              <a:t> </a:t>
            </a:r>
            <a:r>
              <a:rPr lang="en-US" sz="2800" b="1" dirty="0" err="1">
                <a:latin typeface=".VnTime" pitchFamily="34" charset="0"/>
              </a:rPr>
              <a:t>s¶n</a:t>
            </a:r>
            <a:r>
              <a:rPr lang="en-US" sz="2800" b="1" dirty="0">
                <a:latin typeface=".VnTime" pitchFamily="34" charset="0"/>
              </a:rPr>
              <a:t> </a:t>
            </a:r>
            <a:r>
              <a:rPr lang="en-US" sz="2800" b="1" dirty="0" err="1">
                <a:latin typeface=".VnTime" pitchFamily="34" charset="0"/>
              </a:rPr>
              <a:t>phÈm</a:t>
            </a:r>
            <a:r>
              <a:rPr lang="en-US" sz="2800" b="1" dirty="0">
                <a:latin typeface=".VnTime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Time" pitchFamily="34" charset="0"/>
              </a:rPr>
              <a:t>kh«ng</a:t>
            </a:r>
            <a:r>
              <a:rPr lang="en-US" sz="2800" b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Time" pitchFamily="34" charset="0"/>
              </a:rPr>
              <a:t>thay</a:t>
            </a:r>
            <a:r>
              <a:rPr lang="en-US" sz="2800" b="1" dirty="0">
                <a:solidFill>
                  <a:srgbClr val="FF0000"/>
                </a:solidFill>
                <a:latin typeface=".VnTime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Time" pitchFamily="34" charset="0"/>
              </a:rPr>
              <a:t>æi</a:t>
            </a:r>
            <a:r>
              <a:rPr lang="en-US" sz="2800" b="1" dirty="0">
                <a:latin typeface=".VnTime" pitchFamily="34" charset="0"/>
              </a:rPr>
              <a:t>.</a:t>
            </a:r>
            <a:endParaRPr lang="en-US" sz="2800" b="1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0139" name="Text Box 27"/>
          <p:cNvSpPr txBox="1">
            <a:spLocks noChangeArrowheads="1"/>
          </p:cNvSpPr>
          <p:nvPr/>
        </p:nvSpPr>
        <p:spPr bwMode="auto">
          <a:xfrm>
            <a:off x="374072" y="443779"/>
            <a:ext cx="3454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990033"/>
                </a:solidFill>
                <a:latin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990033"/>
                </a:solidFill>
                <a:latin typeface="Times New Roman" pitchFamily="18" charset="0"/>
              </a:rPr>
              <a:t>Thí</a:t>
            </a:r>
            <a:r>
              <a:rPr lang="en-US" sz="2800" b="1" dirty="0">
                <a:solidFill>
                  <a:srgbClr val="990033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90033"/>
                </a:solidFill>
                <a:latin typeface="Times New Roman" pitchFamily="18" charset="0"/>
              </a:rPr>
              <a:t>nghiệm</a:t>
            </a:r>
            <a:r>
              <a:rPr lang="en-US" sz="2800" b="1" dirty="0">
                <a:solidFill>
                  <a:srgbClr val="990033"/>
                </a:solidFill>
                <a:latin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60472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0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0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0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0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0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0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0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9" grpId="0"/>
      <p:bldP spid="90120" grpId="0"/>
      <p:bldP spid="90121" grpId="0"/>
      <p:bldP spid="90122" grpId="0" animBg="1"/>
      <p:bldP spid="90126" grpId="0"/>
      <p:bldP spid="90127" grpId="0" animBg="1"/>
      <p:bldP spid="901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6235961" y="-29011"/>
            <a:ext cx="4665435" cy="5042118"/>
            <a:chOff x="683568" y="-315416"/>
            <a:chExt cx="3888432" cy="6142236"/>
          </a:xfrm>
        </p:grpSpPr>
        <p:pic>
          <p:nvPicPr>
            <p:cNvPr id="26637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-315416"/>
              <a:ext cx="3888432" cy="6142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8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9652" y="332656"/>
              <a:ext cx="2579346" cy="3456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766786" y="-29011"/>
            <a:ext cx="4959049" cy="5042118"/>
            <a:chOff x="4818726" y="-163016"/>
            <a:chExt cx="3888432" cy="6142236"/>
          </a:xfrm>
        </p:grpSpPr>
        <p:pic>
          <p:nvPicPr>
            <p:cNvPr id="26635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8726" y="-163016"/>
              <a:ext cx="3888432" cy="6142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6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457"/>
            <a:stretch>
              <a:fillRect/>
            </a:stretch>
          </p:blipFill>
          <p:spPr bwMode="auto">
            <a:xfrm>
              <a:off x="5652119" y="728700"/>
              <a:ext cx="2517885" cy="3060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502157" y="4611231"/>
            <a:ext cx="3488267" cy="861774"/>
            <a:chOff x="4142554" y="3552812"/>
            <a:chExt cx="2615598" cy="861536"/>
          </a:xfrm>
        </p:grpSpPr>
        <p:sp>
          <p:nvSpPr>
            <p:cNvPr id="12" name="Freeform 46"/>
            <p:cNvSpPr>
              <a:spLocks/>
            </p:cNvSpPr>
            <p:nvPr/>
          </p:nvSpPr>
          <p:spPr bwMode="auto">
            <a:xfrm>
              <a:off x="4142554" y="3579792"/>
              <a:ext cx="2615598" cy="806227"/>
            </a:xfrm>
            <a:custGeom>
              <a:avLst/>
              <a:gdLst>
                <a:gd name="T0" fmla="*/ 0 w 2107"/>
                <a:gd name="T1" fmla="*/ 174 h 348"/>
                <a:gd name="T2" fmla="*/ 173 w 2107"/>
                <a:gd name="T3" fmla="*/ 348 h 348"/>
                <a:gd name="T4" fmla="*/ 1933 w 2107"/>
                <a:gd name="T5" fmla="*/ 348 h 348"/>
                <a:gd name="T6" fmla="*/ 2107 w 2107"/>
                <a:gd name="T7" fmla="*/ 174 h 348"/>
                <a:gd name="T8" fmla="*/ 1933 w 2107"/>
                <a:gd name="T9" fmla="*/ 0 h 348"/>
                <a:gd name="T10" fmla="*/ 173 w 2107"/>
                <a:gd name="T11" fmla="*/ 0 h 348"/>
                <a:gd name="T12" fmla="*/ 0 w 2107"/>
                <a:gd name="T13" fmla="*/ 174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7" h="348">
                  <a:moveTo>
                    <a:pt x="0" y="174"/>
                  </a:moveTo>
                  <a:cubicBezTo>
                    <a:pt x="0" y="270"/>
                    <a:pt x="77" y="348"/>
                    <a:pt x="173" y="348"/>
                  </a:cubicBezTo>
                  <a:cubicBezTo>
                    <a:pt x="1933" y="348"/>
                    <a:pt x="1933" y="348"/>
                    <a:pt x="1933" y="348"/>
                  </a:cubicBezTo>
                  <a:cubicBezTo>
                    <a:pt x="2029" y="348"/>
                    <a:pt x="2107" y="270"/>
                    <a:pt x="2107" y="174"/>
                  </a:cubicBezTo>
                  <a:cubicBezTo>
                    <a:pt x="2107" y="78"/>
                    <a:pt x="2029" y="0"/>
                    <a:pt x="1933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77" y="0"/>
                    <a:pt x="0" y="78"/>
                    <a:pt x="0" y="174"/>
                  </a:cubicBezTo>
                  <a:close/>
                </a:path>
              </a:pathLst>
            </a:custGeom>
            <a:solidFill>
              <a:srgbClr val="098CA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26634" name="TextBox 175"/>
            <p:cNvSpPr txBox="1">
              <a:spLocks noChangeArrowheads="1"/>
            </p:cNvSpPr>
            <p:nvPr/>
          </p:nvSpPr>
          <p:spPr bwMode="auto">
            <a:xfrm flipH="1">
              <a:off x="4666696" y="3552812"/>
              <a:ext cx="1621658" cy="86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vi-VN" sz="2500" b="1">
                  <a:solidFill>
                    <a:srgbClr val="FFFFFF"/>
                  </a:solidFill>
                </a:rPr>
                <a:t>Lomonosov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vi-VN" sz="2500" b="1">
                  <a:solidFill>
                    <a:srgbClr val="FFFFFF"/>
                  </a:solidFill>
                </a:rPr>
                <a:t>(1711 – 1765)</a:t>
              </a:r>
              <a:endParaRPr lang="en-US" sz="2500" b="1">
                <a:solidFill>
                  <a:srgbClr val="FFFFFF"/>
                </a:solidFill>
              </a:endParaRPr>
            </a:p>
          </p:txBody>
        </p:sp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6957417" y="4582894"/>
            <a:ext cx="3488267" cy="861774"/>
            <a:chOff x="4142554" y="3552812"/>
            <a:chExt cx="2615598" cy="861535"/>
          </a:xfrm>
        </p:grpSpPr>
        <p:sp>
          <p:nvSpPr>
            <p:cNvPr id="15" name="Freeform 46"/>
            <p:cNvSpPr>
              <a:spLocks/>
            </p:cNvSpPr>
            <p:nvPr/>
          </p:nvSpPr>
          <p:spPr bwMode="auto">
            <a:xfrm>
              <a:off x="4142554" y="3579793"/>
              <a:ext cx="2615598" cy="806226"/>
            </a:xfrm>
            <a:custGeom>
              <a:avLst/>
              <a:gdLst>
                <a:gd name="T0" fmla="*/ 0 w 2107"/>
                <a:gd name="T1" fmla="*/ 174 h 348"/>
                <a:gd name="T2" fmla="*/ 173 w 2107"/>
                <a:gd name="T3" fmla="*/ 348 h 348"/>
                <a:gd name="T4" fmla="*/ 1933 w 2107"/>
                <a:gd name="T5" fmla="*/ 348 h 348"/>
                <a:gd name="T6" fmla="*/ 2107 w 2107"/>
                <a:gd name="T7" fmla="*/ 174 h 348"/>
                <a:gd name="T8" fmla="*/ 1933 w 2107"/>
                <a:gd name="T9" fmla="*/ 0 h 348"/>
                <a:gd name="T10" fmla="*/ 173 w 2107"/>
                <a:gd name="T11" fmla="*/ 0 h 348"/>
                <a:gd name="T12" fmla="*/ 0 w 2107"/>
                <a:gd name="T13" fmla="*/ 174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7" h="348">
                  <a:moveTo>
                    <a:pt x="0" y="174"/>
                  </a:moveTo>
                  <a:cubicBezTo>
                    <a:pt x="0" y="270"/>
                    <a:pt x="77" y="348"/>
                    <a:pt x="173" y="348"/>
                  </a:cubicBezTo>
                  <a:cubicBezTo>
                    <a:pt x="1933" y="348"/>
                    <a:pt x="1933" y="348"/>
                    <a:pt x="1933" y="348"/>
                  </a:cubicBezTo>
                  <a:cubicBezTo>
                    <a:pt x="2029" y="348"/>
                    <a:pt x="2107" y="270"/>
                    <a:pt x="2107" y="174"/>
                  </a:cubicBezTo>
                  <a:cubicBezTo>
                    <a:pt x="2107" y="78"/>
                    <a:pt x="2029" y="0"/>
                    <a:pt x="1933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77" y="0"/>
                    <a:pt x="0" y="78"/>
                    <a:pt x="0" y="174"/>
                  </a:cubicBezTo>
                  <a:close/>
                </a:path>
              </a:pathLst>
            </a:custGeom>
            <a:solidFill>
              <a:srgbClr val="098CA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26632" name="TextBox 175"/>
            <p:cNvSpPr txBox="1">
              <a:spLocks noChangeArrowheads="1"/>
            </p:cNvSpPr>
            <p:nvPr/>
          </p:nvSpPr>
          <p:spPr bwMode="auto">
            <a:xfrm flipH="1">
              <a:off x="4660045" y="3552812"/>
              <a:ext cx="1634927" cy="861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vi-VN" sz="2500" b="1">
                  <a:solidFill>
                    <a:srgbClr val="FFFFFF"/>
                  </a:solidFill>
                </a:rPr>
                <a:t>Lavoisier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vi-VN" sz="2500" b="1">
                  <a:solidFill>
                    <a:srgbClr val="FFFFFF"/>
                  </a:solidFill>
                </a:rPr>
                <a:t>(1743 – 1794)</a:t>
              </a:r>
              <a:endParaRPr lang="en-US" sz="2500" b="1">
                <a:solidFill>
                  <a:srgbClr val="FFFFFF"/>
                </a:solidFill>
              </a:endParaRPr>
            </a:p>
          </p:txBody>
        </p:sp>
      </p:grpSp>
      <p:sp>
        <p:nvSpPr>
          <p:cNvPr id="26630" name="Rectangle 1"/>
          <p:cNvSpPr>
            <a:spLocks noChangeArrowheads="1"/>
          </p:cNvSpPr>
          <p:nvPr/>
        </p:nvSpPr>
        <p:spPr bwMode="auto">
          <a:xfrm>
            <a:off x="0" y="5473021"/>
            <a:ext cx="120904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FF"/>
                </a:solidFill>
                <a:latin typeface="Times New Roman" pitchFamily="18" charset="0"/>
              </a:rPr>
              <a:t>Hai nhà khoa học Lô-mô-nô-xôp (người Nga) và La-voa-diê (người Pháp) đã tiến hành độc lập với nhau những thí nghiệm được cân đo chính xác, từ đó phát hiện ra định luật Bảo toàn khối lượng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4392784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ext Box 2"/>
          <p:cNvSpPr txBox="1">
            <a:spLocks noChangeArrowheads="1"/>
          </p:cNvSpPr>
          <p:nvPr/>
        </p:nvSpPr>
        <p:spPr bwMode="auto">
          <a:xfrm>
            <a:off x="420255" y="332942"/>
            <a:ext cx="4064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990033"/>
                </a:solidFill>
                <a:latin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990033"/>
                </a:solidFill>
                <a:latin typeface="Times New Roman" pitchFamily="18" charset="0"/>
              </a:rPr>
              <a:t>Định</a:t>
            </a:r>
            <a:r>
              <a:rPr lang="en-US" sz="2800" b="1" dirty="0">
                <a:solidFill>
                  <a:srgbClr val="990033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90033"/>
                </a:solidFill>
                <a:latin typeface="Times New Roman" pitchFamily="18" charset="0"/>
              </a:rPr>
              <a:t>luật</a:t>
            </a:r>
            <a:r>
              <a:rPr lang="en-US" sz="2800" b="1" dirty="0">
                <a:solidFill>
                  <a:srgbClr val="990033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147466" name="Text Box 10"/>
          <p:cNvSpPr txBox="1">
            <a:spLocks noChangeArrowheads="1"/>
          </p:cNvSpPr>
          <p:nvPr/>
        </p:nvSpPr>
        <p:spPr bwMode="auto">
          <a:xfrm>
            <a:off x="551544" y="1570943"/>
            <a:ext cx="11640456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Trong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một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phản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ứng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hoá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học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tổng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khối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lượng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của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các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chất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sản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phẩm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bằng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tổng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khối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lượng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của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các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chất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tham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gia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phản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ứng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800" b="1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7467" name="Text Box 11"/>
          <p:cNvSpPr txBox="1">
            <a:spLocks noChangeArrowheads="1"/>
          </p:cNvSpPr>
          <p:nvPr/>
        </p:nvSpPr>
        <p:spPr bwMode="auto">
          <a:xfrm>
            <a:off x="641954" y="949469"/>
            <a:ext cx="20521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a.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Nội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dung:</a:t>
            </a:r>
          </a:p>
        </p:txBody>
      </p:sp>
    </p:spTree>
    <p:extLst>
      <p:ext uri="{BB962C8B-B14F-4D97-AF65-F5344CB8AC3E}">
        <p14:creationId xmlns:p14="http://schemas.microsoft.com/office/powerpoint/2010/main" val="170800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47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6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71A99B75-C126-4F09-8305-825B5461A9A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-1015058" y="2483246"/>
            <a:ext cx="4725317" cy="56515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vi-VN" sz="2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ĐỊNH LUẬT</a:t>
            </a: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D5EA809E-D069-425B-B738-49F71A7BCF32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 bwMode="auto">
          <a:xfrm>
            <a:off x="457201" y="3657600"/>
            <a:ext cx="10974930" cy="1250950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>
              <a:buFont typeface="Wingdings" panose="05000000000000000000" pitchFamily="2" charset="2"/>
              <a:buNone/>
            </a:pPr>
            <a:r>
              <a:rPr lang="en-US" altLang="vi-VN" sz="2400" b="1" dirty="0">
                <a:solidFill>
                  <a:srgbClr val="0000CC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 “ </a:t>
            </a:r>
            <a:r>
              <a:rPr lang="en-US" altLang="vi-VN" sz="2400" b="1" dirty="0" err="1">
                <a:solidFill>
                  <a:srgbClr val="000000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Trong</a:t>
            </a:r>
            <a:r>
              <a:rPr lang="en-US" altLang="vi-VN" sz="2400" b="1" dirty="0">
                <a:solidFill>
                  <a:srgbClr val="000000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một</a:t>
            </a:r>
            <a:r>
              <a:rPr lang="en-US" altLang="vi-VN" sz="2400" b="1" dirty="0">
                <a:solidFill>
                  <a:srgbClr val="000000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phản</a:t>
            </a:r>
            <a:r>
              <a:rPr lang="en-US" altLang="vi-VN" sz="2400" b="1" dirty="0">
                <a:solidFill>
                  <a:srgbClr val="000000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ứng</a:t>
            </a:r>
            <a:r>
              <a:rPr lang="en-US" altLang="vi-VN" sz="2400" b="1" dirty="0">
                <a:solidFill>
                  <a:srgbClr val="000000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hóa</a:t>
            </a:r>
            <a:r>
              <a:rPr lang="en-US" altLang="vi-VN" sz="2400" b="1" dirty="0">
                <a:solidFill>
                  <a:srgbClr val="000000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học</a:t>
            </a:r>
            <a:r>
              <a:rPr lang="en-US" altLang="vi-VN" sz="2400" b="1" dirty="0">
                <a:solidFill>
                  <a:srgbClr val="000000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, </a:t>
            </a:r>
            <a:r>
              <a:rPr lang="en-US" altLang="vi-VN" sz="2400" b="1" dirty="0" err="1">
                <a:solidFill>
                  <a:srgbClr val="000000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tổng</a:t>
            </a:r>
            <a:r>
              <a:rPr lang="en-US" altLang="vi-VN" sz="2400" b="1" dirty="0">
                <a:solidFill>
                  <a:srgbClr val="000000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khối</a:t>
            </a:r>
            <a:r>
              <a:rPr lang="en-US" altLang="vi-VN" sz="2400" b="1" dirty="0">
                <a:solidFill>
                  <a:srgbClr val="000000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lượng</a:t>
            </a:r>
            <a:r>
              <a:rPr lang="en-US" altLang="vi-VN" sz="2400" b="1" dirty="0">
                <a:solidFill>
                  <a:srgbClr val="000000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của</a:t>
            </a:r>
            <a:r>
              <a:rPr lang="en-US" altLang="vi-VN" sz="2400" b="1" dirty="0">
                <a:solidFill>
                  <a:srgbClr val="000000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các</a:t>
            </a:r>
            <a:r>
              <a:rPr lang="en-US" altLang="vi-VN" sz="2400" b="1" dirty="0">
                <a:solidFill>
                  <a:srgbClr val="000000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chất</a:t>
            </a:r>
            <a:r>
              <a:rPr lang="en-US" altLang="vi-VN" sz="2400" b="1" dirty="0">
                <a:solidFill>
                  <a:srgbClr val="000000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sản</a:t>
            </a:r>
            <a:r>
              <a:rPr lang="en-US" altLang="vi-VN" sz="2400" b="1" dirty="0">
                <a:solidFill>
                  <a:srgbClr val="000000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phẩm</a:t>
            </a:r>
            <a:r>
              <a:rPr lang="en-US" altLang="vi-VN" sz="2400" b="1" dirty="0">
                <a:solidFill>
                  <a:srgbClr val="000000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bằng</a:t>
            </a:r>
            <a:r>
              <a:rPr lang="en-US" altLang="vi-VN" sz="2400" b="1" dirty="0">
                <a:solidFill>
                  <a:srgbClr val="000000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tổng</a:t>
            </a:r>
            <a:r>
              <a:rPr lang="en-US" altLang="vi-VN" sz="2400" b="1" dirty="0">
                <a:solidFill>
                  <a:srgbClr val="000000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khối</a:t>
            </a:r>
            <a:r>
              <a:rPr lang="en-US" altLang="vi-VN" sz="2400" b="1" dirty="0">
                <a:solidFill>
                  <a:srgbClr val="000000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lượng</a:t>
            </a:r>
            <a:r>
              <a:rPr lang="en-US" altLang="vi-VN" sz="2400" b="1" dirty="0">
                <a:solidFill>
                  <a:srgbClr val="000000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của</a:t>
            </a:r>
            <a:r>
              <a:rPr lang="en-US" altLang="vi-VN" sz="2400" b="1" dirty="0">
                <a:solidFill>
                  <a:srgbClr val="000000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các</a:t>
            </a:r>
            <a:r>
              <a:rPr lang="en-US" altLang="vi-VN" sz="2400" b="1" dirty="0">
                <a:solidFill>
                  <a:srgbClr val="000000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chất</a:t>
            </a:r>
            <a:r>
              <a:rPr lang="en-US" altLang="vi-VN" sz="2400" b="1" dirty="0">
                <a:solidFill>
                  <a:srgbClr val="000000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tham</a:t>
            </a:r>
            <a:r>
              <a:rPr lang="en-US" altLang="vi-VN" sz="2400" b="1" dirty="0">
                <a:solidFill>
                  <a:srgbClr val="000000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gia</a:t>
            </a:r>
            <a:r>
              <a:rPr lang="en-US" altLang="vi-VN" sz="2400" b="1" dirty="0">
                <a:solidFill>
                  <a:srgbClr val="000000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phản</a:t>
            </a:r>
            <a:r>
              <a:rPr lang="en-US" altLang="vi-VN" sz="2400" b="1" dirty="0">
                <a:solidFill>
                  <a:srgbClr val="000000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ứng</a:t>
            </a:r>
            <a:r>
              <a:rPr lang="en-US" altLang="vi-VN" sz="2400" b="1" dirty="0">
                <a:solidFill>
                  <a:srgbClr val="000000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”</a:t>
            </a:r>
          </a:p>
        </p:txBody>
      </p:sp>
      <p:sp>
        <p:nvSpPr>
          <p:cNvPr id="11268" name="Text Box 4">
            <a:extLst>
              <a:ext uri="{FF2B5EF4-FFF2-40B4-BE49-F238E27FC236}">
                <a16:creationId xmlns:a16="http://schemas.microsoft.com/office/drawing/2014/main" id="{4F39FC1E-4476-4E5A-AC49-45B8FE26D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618" y="3075385"/>
            <a:ext cx="386154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 dirty="0">
                <a:solidFill>
                  <a:srgbClr val="D048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altLang="vi-VN" sz="2400" b="1" dirty="0" err="1">
                <a:solidFill>
                  <a:srgbClr val="D048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altLang="vi-VN" sz="2400" b="1" dirty="0">
                <a:solidFill>
                  <a:srgbClr val="D048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</a:t>
            </a:r>
          </a:p>
        </p:txBody>
      </p:sp>
      <p:grpSp>
        <p:nvGrpSpPr>
          <p:cNvPr id="11280" name="Group 11">
            <a:extLst>
              <a:ext uri="{FF2B5EF4-FFF2-40B4-BE49-F238E27FC236}">
                <a16:creationId xmlns:a16="http://schemas.microsoft.com/office/drawing/2014/main" id="{55D8EDD2-8384-4ECA-B2D0-7408F4747653}"/>
              </a:ext>
            </a:extLst>
          </p:cNvPr>
          <p:cNvGrpSpPr>
            <a:grpSpLocks/>
          </p:cNvGrpSpPr>
          <p:nvPr/>
        </p:nvGrpSpPr>
        <p:grpSpPr bwMode="auto">
          <a:xfrm>
            <a:off x="2545747" y="4927600"/>
            <a:ext cx="8224847" cy="461962"/>
            <a:chOff x="2748" y="2965"/>
            <a:chExt cx="3885" cy="291"/>
          </a:xfrm>
        </p:grpSpPr>
        <p:sp>
          <p:nvSpPr>
            <p:cNvPr id="14353" name="Text Box 12">
              <a:extLst>
                <a:ext uri="{FF2B5EF4-FFF2-40B4-BE49-F238E27FC236}">
                  <a16:creationId xmlns:a16="http://schemas.microsoft.com/office/drawing/2014/main" id="{477E69CF-91FF-4C00-8818-D716EADB29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8" y="2965"/>
              <a:ext cx="388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altLang="vi-VN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vi-VN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chất</a:t>
              </a:r>
              <a:r>
                <a:rPr lang="en-US" altLang="vi-VN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vi-VN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tham</a:t>
              </a:r>
              <a:r>
                <a:rPr lang="en-US" altLang="vi-VN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vi-VN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gia</a:t>
              </a:r>
              <a:r>
                <a:rPr lang="en-US" altLang="vi-VN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          </a:t>
              </a:r>
              <a:r>
                <a:rPr lang="en-US" altLang="vi-VN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altLang="vi-VN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vi-VN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chất</a:t>
              </a:r>
              <a:r>
                <a:rPr lang="en-US" altLang="vi-VN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vi-VN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altLang="vi-VN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vi-VN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endParaRPr lang="en-US" altLang="vi-VN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354" name="Line 13">
              <a:extLst>
                <a:ext uri="{FF2B5EF4-FFF2-40B4-BE49-F238E27FC236}">
                  <a16:creationId xmlns:a16="http://schemas.microsoft.com/office/drawing/2014/main" id="{EDBC9DC5-852A-40F1-AAE4-B90FA1EA85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5" y="3109"/>
              <a:ext cx="384" cy="0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78" name="AutoShape 16">
            <a:extLst>
              <a:ext uri="{FF2B5EF4-FFF2-40B4-BE49-F238E27FC236}">
                <a16:creationId xmlns:a16="http://schemas.microsoft.com/office/drawing/2014/main" id="{097673F6-48D2-49AB-98A4-FD811954929A}"/>
              </a:ext>
            </a:extLst>
          </p:cNvPr>
          <p:cNvSpPr>
            <a:spLocks/>
          </p:cNvSpPr>
          <p:nvPr/>
        </p:nvSpPr>
        <p:spPr bwMode="auto">
          <a:xfrm rot="16200000">
            <a:off x="3576909" y="4120884"/>
            <a:ext cx="266700" cy="2743732"/>
          </a:xfrm>
          <a:prstGeom prst="leftBrace">
            <a:avLst>
              <a:gd name="adj1" fmla="val 64286"/>
              <a:gd name="adj2" fmla="val 46431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vi-VN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79" name="Text Box 17">
            <a:extLst>
              <a:ext uri="{FF2B5EF4-FFF2-40B4-BE49-F238E27FC236}">
                <a16:creationId xmlns:a16="http://schemas.microsoft.com/office/drawing/2014/main" id="{688BE3A5-6AF7-4546-BA46-4621CE536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7884" y="5721351"/>
            <a:ext cx="3270884" cy="830263"/>
          </a:xfrm>
          <a:prstGeom prst="rect">
            <a:avLst/>
          </a:prstGeom>
          <a:noFill/>
          <a:ln w="38100">
            <a:solidFill>
              <a:srgbClr val="00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 khối lượng các chất tham gia</a:t>
            </a:r>
          </a:p>
        </p:txBody>
      </p:sp>
      <p:sp>
        <p:nvSpPr>
          <p:cNvPr id="11276" name="AutoShape 20">
            <a:extLst>
              <a:ext uri="{FF2B5EF4-FFF2-40B4-BE49-F238E27FC236}">
                <a16:creationId xmlns:a16="http://schemas.microsoft.com/office/drawing/2014/main" id="{42E1390E-8607-44DB-8288-0ABBA659F4A6}"/>
              </a:ext>
            </a:extLst>
          </p:cNvPr>
          <p:cNvSpPr>
            <a:spLocks/>
          </p:cNvSpPr>
          <p:nvPr/>
        </p:nvSpPr>
        <p:spPr bwMode="auto">
          <a:xfrm rot="16200000">
            <a:off x="7220240" y="4057365"/>
            <a:ext cx="266700" cy="2946970"/>
          </a:xfrm>
          <a:prstGeom prst="leftBrace">
            <a:avLst>
              <a:gd name="adj1" fmla="val 69048"/>
              <a:gd name="adj2" fmla="val 46431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vi-VN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77" name="Text Box 21">
            <a:extLst>
              <a:ext uri="{FF2B5EF4-FFF2-40B4-BE49-F238E27FC236}">
                <a16:creationId xmlns:a16="http://schemas.microsoft.com/office/drawing/2014/main" id="{9B3E48C4-93D9-420A-BFB2-E75BBEEF5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9275" y="5699126"/>
            <a:ext cx="3353451" cy="830263"/>
          </a:xfrm>
          <a:prstGeom prst="rect">
            <a:avLst/>
          </a:prstGeom>
          <a:noFill/>
          <a:ln w="38100">
            <a:solidFill>
              <a:srgbClr val="00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 khối lượng sản phẩm</a:t>
            </a:r>
          </a:p>
        </p:txBody>
      </p:sp>
      <p:sp>
        <p:nvSpPr>
          <p:cNvPr id="23" name="Text Box 5">
            <a:extLst>
              <a:ext uri="{FF2B5EF4-FFF2-40B4-BE49-F238E27FC236}">
                <a16:creationId xmlns:a16="http://schemas.microsoft.com/office/drawing/2014/main" id="{28F7E398-0F3F-4F49-A75A-E1E4F358A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1147763"/>
            <a:ext cx="11381409" cy="141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THÍ NGHIỆM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altLang="vi-VN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altLang="vi-VN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altLang="vi-VN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altLang="vi-VN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vi-VN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phản</a:t>
            </a:r>
            <a:r>
              <a:rPr lang="en-US" altLang="vi-VN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altLang="vi-VN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>
              <a:spcBef>
                <a:spcPts val="600"/>
              </a:spcBef>
            </a:pPr>
            <a:r>
              <a:rPr lang="en-US" altLang="vi-VN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Bari </a:t>
            </a:r>
            <a:r>
              <a:rPr lang="en-US" altLang="vi-VN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clorua</a:t>
            </a:r>
            <a:r>
              <a:rPr lang="en-US" altLang="vi-VN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US" altLang="vi-VN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Natri</a:t>
            </a:r>
            <a:r>
              <a:rPr lang="en-US" altLang="vi-VN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sunfat</a:t>
            </a:r>
            <a:r>
              <a:rPr lang="en-US" altLang="vi-VN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vi-VN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 Bari </a:t>
            </a:r>
            <a:r>
              <a:rPr lang="en-US" altLang="vi-VN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sunfat</a:t>
            </a:r>
            <a:r>
              <a:rPr lang="en-US" altLang="vi-VN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  + </a:t>
            </a:r>
            <a:r>
              <a:rPr lang="en-US" altLang="vi-VN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Natri</a:t>
            </a:r>
            <a:r>
              <a:rPr lang="en-US" altLang="vi-VN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clorua</a:t>
            </a:r>
            <a:endParaRPr lang="en-US" altLang="vi-VN" sz="24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 3" panose="05040102010807070707" pitchFamily="18" charset="2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F4A1F1D-811F-40CF-89C0-2BA9ACA3E7D0}"/>
              </a:ext>
            </a:extLst>
          </p:cNvPr>
          <p:cNvSpPr/>
          <p:nvPr/>
        </p:nvSpPr>
        <p:spPr>
          <a:xfrm>
            <a:off x="0" y="142834"/>
            <a:ext cx="12194367" cy="695367"/>
          </a:xfrm>
          <a:prstGeom prst="rect">
            <a:avLst/>
          </a:prstGeom>
          <a:gradFill flip="none" rotWithShape="1">
            <a:gsLst>
              <a:gs pos="0">
                <a:srgbClr val="4739F7">
                  <a:shade val="30000"/>
                  <a:satMod val="115000"/>
                </a:srgbClr>
              </a:gs>
              <a:gs pos="50000">
                <a:srgbClr val="4739F7">
                  <a:shade val="67500"/>
                  <a:satMod val="115000"/>
                </a:srgbClr>
              </a:gs>
              <a:gs pos="100000">
                <a:srgbClr val="4739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 algn="ctr">
              <a:spcBef>
                <a:spcPts val="1000"/>
              </a:spcBef>
            </a:pPr>
            <a:r>
              <a:rPr lang="vi-VN" altLang="en-US" sz="2800" b="1" u="sng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15</a:t>
            </a:r>
            <a:r>
              <a:rPr lang="vi-VN" altLang="en-US" sz="3000" b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ĐỊNH LUẬT BẢO TOÀN KHỐI LƯỢNG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6A8BB3-E0E7-4BBE-8E57-5E701D876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0025" y="5843589"/>
            <a:ext cx="5843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endParaRPr lang="vi-VN" altLang="vi-VN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074B834-2BDB-4042-8F2E-8697FBAB8E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5263005"/>
              </p:ext>
            </p:extLst>
          </p:nvPr>
        </p:nvGraphicFramePr>
        <p:xfrm>
          <a:off x="2567519" y="5416551"/>
          <a:ext cx="6753478" cy="63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Equation" r:id="rId4" imgW="1943100" imgH="241300" progId="Equation.DSMT4">
                  <p:embed/>
                </p:oleObj>
              </mc:Choice>
              <mc:Fallback>
                <p:oleObj name="Equation" r:id="rId4" imgW="1943100" imgH="2413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7519" y="5416551"/>
                        <a:ext cx="6753478" cy="633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5">
            <a:extLst>
              <a:ext uri="{FF2B5EF4-FFF2-40B4-BE49-F238E27FC236}">
                <a16:creationId xmlns:a16="http://schemas.microsoft.com/office/drawing/2014/main" id="{BD7CE00B-3E32-4728-AAF6-7E301F07B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8393" y="4876008"/>
            <a:ext cx="243887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4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 dụ:</a:t>
            </a:r>
            <a:endParaRPr lang="en-US" altLang="vi-VN" sz="2000" b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 3" panose="05040102010807070707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 autoUpdateAnimBg="0"/>
      <p:bldP spid="56323" grpId="0" build="p" autoUpdateAnimBg="0"/>
      <p:bldP spid="11268" grpId="0" autoUpdateAnimBg="0"/>
      <p:bldP spid="11278" grpId="0" animBg="1" autoUpdateAnimBg="0"/>
      <p:bldP spid="11278" grpId="1" animBg="1"/>
      <p:bldP spid="11279" grpId="0" animBg="1" autoUpdateAnimBg="0"/>
      <p:bldP spid="11279" grpId="1" animBg="1"/>
      <p:bldP spid="11276" grpId="0" animBg="1" autoUpdateAnimBg="0"/>
      <p:bldP spid="11276" grpId="1" animBg="1"/>
      <p:bldP spid="11277" grpId="0" animBg="1" autoUpdateAnimBg="0"/>
      <p:bldP spid="11277" grpId="1" animBg="1"/>
      <p:bldP spid="23" grpId="0" autoUpdateAnimBg="0"/>
      <p:bldP spid="2" grpId="0" autoUpdateAnimBg="0"/>
      <p:bldP spid="2" grpId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5"/>
          <p:cNvSpPr>
            <a:spLocks noChangeArrowheads="1"/>
          </p:cNvSpPr>
          <p:nvPr/>
        </p:nvSpPr>
        <p:spPr bwMode="auto">
          <a:xfrm>
            <a:off x="3790951" y="981075"/>
            <a:ext cx="7586133" cy="2952750"/>
          </a:xfrm>
          <a:prstGeom prst="cloudCallout">
            <a:avLst>
              <a:gd name="adj1" fmla="val -12889"/>
              <a:gd name="adj2" fmla="val 74569"/>
            </a:avLst>
          </a:prstGeom>
          <a:solidFill>
            <a:schemeClr val="accent1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sz="2800" b="1" i="1" dirty="0" err="1">
                <a:latin typeface="Times New Roman" pitchFamily="18" charset="0"/>
              </a:rPr>
              <a:t>Trong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phản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ứng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hoá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học</a:t>
            </a:r>
            <a:r>
              <a:rPr lang="en-US" sz="2800" b="1" i="1" dirty="0">
                <a:latin typeface="Times New Roman" pitchFamily="18" charset="0"/>
              </a:rPr>
              <a:t>, </a:t>
            </a:r>
            <a:r>
              <a:rPr lang="en-US" sz="2800" b="1" i="1" dirty="0" err="1">
                <a:latin typeface="Times New Roman" pitchFamily="18" charset="0"/>
              </a:rPr>
              <a:t>chất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biến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đổi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nhưng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tại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sao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khối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lượng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không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thay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đổi</a:t>
            </a:r>
            <a:r>
              <a:rPr lang="en-US" sz="2800" b="1" i="1" dirty="0">
                <a:latin typeface="Times New Roman" pitchFamily="18" charset="0"/>
              </a:rPr>
              <a:t> ?</a:t>
            </a:r>
          </a:p>
          <a:p>
            <a:pPr algn="ctr" eaLnBrk="1" hangingPunct="1"/>
            <a:endParaRPr lang="en-US" sz="2800" b="1" dirty="0">
              <a:latin typeface="Times New Roman" pitchFamily="18" charset="0"/>
            </a:endParaRPr>
          </a:p>
        </p:txBody>
      </p:sp>
      <p:pic>
        <p:nvPicPr>
          <p:cNvPr id="13315" name="Picture 7" descr="AG00317_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71434" y="4149726"/>
            <a:ext cx="245110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15" name="Text Box 11"/>
          <p:cNvSpPr txBox="1">
            <a:spLocks noChangeArrowheads="1"/>
          </p:cNvSpPr>
          <p:nvPr/>
        </p:nvSpPr>
        <p:spPr bwMode="auto">
          <a:xfrm>
            <a:off x="545358" y="360652"/>
            <a:ext cx="349807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*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Giải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thích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định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luật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:</a:t>
            </a:r>
          </a:p>
        </p:txBody>
      </p:sp>
      <p:grpSp>
        <p:nvGrpSpPr>
          <p:cNvPr id="149516" name="Group 12"/>
          <p:cNvGrpSpPr>
            <a:grpSpLocks/>
          </p:cNvGrpSpPr>
          <p:nvPr/>
        </p:nvGrpSpPr>
        <p:grpSpPr bwMode="auto">
          <a:xfrm>
            <a:off x="711200" y="2971800"/>
            <a:ext cx="1422400" cy="1219200"/>
            <a:chOff x="240" y="1278"/>
            <a:chExt cx="480" cy="594"/>
          </a:xfrm>
        </p:grpSpPr>
        <p:sp>
          <p:nvSpPr>
            <p:cNvPr id="149517" name="Oval 13"/>
            <p:cNvSpPr>
              <a:spLocks noChangeArrowheads="1"/>
            </p:cNvSpPr>
            <p:nvPr/>
          </p:nvSpPr>
          <p:spPr bwMode="auto">
            <a:xfrm>
              <a:off x="240" y="1440"/>
              <a:ext cx="432" cy="432"/>
            </a:xfrm>
            <a:prstGeom prst="ellipse">
              <a:avLst/>
            </a:prstGeom>
            <a:solidFill>
              <a:srgbClr val="FF99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Bari</a:t>
              </a:r>
            </a:p>
          </p:txBody>
        </p:sp>
        <p:sp>
          <p:nvSpPr>
            <p:cNvPr id="149518" name="Oval 14"/>
            <p:cNvSpPr>
              <a:spLocks noChangeArrowheads="1"/>
            </p:cNvSpPr>
            <p:nvPr/>
          </p:nvSpPr>
          <p:spPr bwMode="auto">
            <a:xfrm>
              <a:off x="240" y="1278"/>
              <a:ext cx="192" cy="192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FFFFFF"/>
                  </a:solidFill>
                </a:rPr>
                <a:t>Cl</a:t>
              </a:r>
            </a:p>
          </p:txBody>
        </p:sp>
        <p:sp>
          <p:nvSpPr>
            <p:cNvPr id="149519" name="Oval 15"/>
            <p:cNvSpPr>
              <a:spLocks noChangeArrowheads="1"/>
            </p:cNvSpPr>
            <p:nvPr/>
          </p:nvSpPr>
          <p:spPr bwMode="auto">
            <a:xfrm>
              <a:off x="528" y="1296"/>
              <a:ext cx="192" cy="192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FFFFFF"/>
                  </a:solidFill>
                </a:rPr>
                <a:t>Cl</a:t>
              </a:r>
            </a:p>
          </p:txBody>
        </p:sp>
      </p:grpSp>
      <p:grpSp>
        <p:nvGrpSpPr>
          <p:cNvPr id="149521" name="Group 17"/>
          <p:cNvGrpSpPr>
            <a:grpSpLocks/>
          </p:cNvGrpSpPr>
          <p:nvPr/>
        </p:nvGrpSpPr>
        <p:grpSpPr bwMode="auto">
          <a:xfrm>
            <a:off x="2133600" y="3276600"/>
            <a:ext cx="609600" cy="304800"/>
            <a:chOff x="1104" y="1824"/>
            <a:chExt cx="288" cy="192"/>
          </a:xfrm>
        </p:grpSpPr>
        <p:sp>
          <p:nvSpPr>
            <p:cNvPr id="149522" name="Line 18"/>
            <p:cNvSpPr>
              <a:spLocks noChangeShapeType="1"/>
            </p:cNvSpPr>
            <p:nvPr/>
          </p:nvSpPr>
          <p:spPr bwMode="auto">
            <a:xfrm>
              <a:off x="1104" y="1920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9523" name="Line 19"/>
            <p:cNvSpPr>
              <a:spLocks noChangeShapeType="1"/>
            </p:cNvSpPr>
            <p:nvPr/>
          </p:nvSpPr>
          <p:spPr bwMode="auto">
            <a:xfrm>
              <a:off x="1248" y="1824"/>
              <a:ext cx="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49524" name="Group 20"/>
          <p:cNvGrpSpPr>
            <a:grpSpLocks/>
          </p:cNvGrpSpPr>
          <p:nvPr/>
        </p:nvGrpSpPr>
        <p:grpSpPr bwMode="auto">
          <a:xfrm>
            <a:off x="2946400" y="2819400"/>
            <a:ext cx="1117600" cy="1219200"/>
            <a:chOff x="1056" y="1296"/>
            <a:chExt cx="528" cy="720"/>
          </a:xfrm>
        </p:grpSpPr>
        <p:sp>
          <p:nvSpPr>
            <p:cNvPr id="149525" name="Oval 21"/>
            <p:cNvSpPr>
              <a:spLocks noChangeArrowheads="1"/>
            </p:cNvSpPr>
            <p:nvPr/>
          </p:nvSpPr>
          <p:spPr bwMode="auto">
            <a:xfrm>
              <a:off x="1296" y="1296"/>
              <a:ext cx="192" cy="192"/>
            </a:xfrm>
            <a:prstGeom prst="ellipse">
              <a:avLst/>
            </a:prstGeom>
            <a:solidFill>
              <a:schemeClr val="folHlink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000000"/>
                  </a:solidFill>
                </a:rPr>
                <a:t>Na</a:t>
              </a:r>
            </a:p>
          </p:txBody>
        </p:sp>
        <p:sp>
          <p:nvSpPr>
            <p:cNvPr id="149526" name="Oval 22"/>
            <p:cNvSpPr>
              <a:spLocks noChangeArrowheads="1"/>
            </p:cNvSpPr>
            <p:nvPr/>
          </p:nvSpPr>
          <p:spPr bwMode="auto">
            <a:xfrm>
              <a:off x="1056" y="1344"/>
              <a:ext cx="192" cy="192"/>
            </a:xfrm>
            <a:prstGeom prst="ellipse">
              <a:avLst/>
            </a:prstGeom>
            <a:solidFill>
              <a:schemeClr val="folHlink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FFFFFF"/>
                  </a:solidFill>
                </a:rPr>
                <a:t>Na</a:t>
              </a:r>
            </a:p>
          </p:txBody>
        </p:sp>
        <p:sp>
          <p:nvSpPr>
            <p:cNvPr id="149527" name="Oval 23"/>
            <p:cNvSpPr>
              <a:spLocks noChangeArrowheads="1"/>
            </p:cNvSpPr>
            <p:nvPr/>
          </p:nvSpPr>
          <p:spPr bwMode="auto">
            <a:xfrm>
              <a:off x="1056" y="1488"/>
              <a:ext cx="528" cy="528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sunfat</a:t>
              </a:r>
            </a:p>
          </p:txBody>
        </p:sp>
      </p:grpSp>
      <p:sp>
        <p:nvSpPr>
          <p:cNvPr id="149528" name="Line 24"/>
          <p:cNvSpPr>
            <a:spLocks noChangeShapeType="1"/>
          </p:cNvSpPr>
          <p:nvPr/>
        </p:nvSpPr>
        <p:spPr bwMode="auto">
          <a:xfrm>
            <a:off x="4051300" y="3276600"/>
            <a:ext cx="62653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9529" name="Line 25"/>
          <p:cNvSpPr>
            <a:spLocks noChangeShapeType="1"/>
          </p:cNvSpPr>
          <p:nvPr/>
        </p:nvSpPr>
        <p:spPr bwMode="auto">
          <a:xfrm>
            <a:off x="8229628" y="3352800"/>
            <a:ext cx="53763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9530" name="Oval 26"/>
          <p:cNvSpPr>
            <a:spLocks noChangeArrowheads="1"/>
          </p:cNvSpPr>
          <p:nvPr/>
        </p:nvSpPr>
        <p:spPr bwMode="auto">
          <a:xfrm>
            <a:off x="728133" y="3278188"/>
            <a:ext cx="1303867" cy="912812"/>
          </a:xfrm>
          <a:prstGeom prst="ellipse">
            <a:avLst/>
          </a:prstGeom>
          <a:solidFill>
            <a:srgbClr val="FF9900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Bari</a:t>
            </a:r>
          </a:p>
        </p:txBody>
      </p:sp>
      <p:sp>
        <p:nvSpPr>
          <p:cNvPr id="149531" name="Oval 27"/>
          <p:cNvSpPr>
            <a:spLocks noChangeArrowheads="1"/>
          </p:cNvSpPr>
          <p:nvPr/>
        </p:nvSpPr>
        <p:spPr bwMode="auto">
          <a:xfrm>
            <a:off x="711200" y="2895600"/>
            <a:ext cx="609600" cy="4572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FFFFFF"/>
                </a:solidFill>
              </a:rPr>
              <a:t>Cl</a:t>
            </a:r>
          </a:p>
        </p:txBody>
      </p:sp>
      <p:sp>
        <p:nvSpPr>
          <p:cNvPr id="149532" name="Oval 28"/>
          <p:cNvSpPr>
            <a:spLocks noChangeArrowheads="1"/>
          </p:cNvSpPr>
          <p:nvPr/>
        </p:nvSpPr>
        <p:spPr bwMode="auto">
          <a:xfrm>
            <a:off x="1524000" y="2971800"/>
            <a:ext cx="609600" cy="4572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FFFFFF"/>
                </a:solidFill>
              </a:rPr>
              <a:t>Cl</a:t>
            </a:r>
          </a:p>
        </p:txBody>
      </p:sp>
      <p:sp>
        <p:nvSpPr>
          <p:cNvPr id="149533" name="Oval 29"/>
          <p:cNvSpPr>
            <a:spLocks noChangeArrowheads="1"/>
          </p:cNvSpPr>
          <p:nvPr/>
        </p:nvSpPr>
        <p:spPr bwMode="auto">
          <a:xfrm>
            <a:off x="3251200" y="2820988"/>
            <a:ext cx="609600" cy="381000"/>
          </a:xfrm>
          <a:prstGeom prst="ellipse">
            <a:avLst/>
          </a:prstGeom>
          <a:solidFill>
            <a:schemeClr val="folHlink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FFFFFF"/>
                </a:solidFill>
              </a:rPr>
              <a:t>Na</a:t>
            </a:r>
          </a:p>
        </p:txBody>
      </p:sp>
      <p:sp>
        <p:nvSpPr>
          <p:cNvPr id="149534" name="Oval 30"/>
          <p:cNvSpPr>
            <a:spLocks noChangeArrowheads="1"/>
          </p:cNvSpPr>
          <p:nvPr/>
        </p:nvSpPr>
        <p:spPr bwMode="auto">
          <a:xfrm>
            <a:off x="2844800" y="2897188"/>
            <a:ext cx="508000" cy="381000"/>
          </a:xfrm>
          <a:prstGeom prst="ellipse">
            <a:avLst/>
          </a:prstGeom>
          <a:solidFill>
            <a:schemeClr val="folHlink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FFFFFF"/>
                </a:solidFill>
              </a:rPr>
              <a:t>Na</a:t>
            </a:r>
          </a:p>
        </p:txBody>
      </p:sp>
      <p:sp>
        <p:nvSpPr>
          <p:cNvPr id="149535" name="Oval 31"/>
          <p:cNvSpPr>
            <a:spLocks noChangeArrowheads="1"/>
          </p:cNvSpPr>
          <p:nvPr/>
        </p:nvSpPr>
        <p:spPr bwMode="auto">
          <a:xfrm>
            <a:off x="2844800" y="3124200"/>
            <a:ext cx="1219200" cy="914400"/>
          </a:xfrm>
          <a:prstGeom prst="ellipse">
            <a:avLst/>
          </a:prstGeom>
          <a:solidFill>
            <a:srgbClr val="FFFF00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sunfat</a:t>
            </a:r>
          </a:p>
        </p:txBody>
      </p:sp>
      <p:sp>
        <p:nvSpPr>
          <p:cNvPr id="149536" name="Oval 32"/>
          <p:cNvSpPr>
            <a:spLocks noChangeArrowheads="1"/>
          </p:cNvSpPr>
          <p:nvPr/>
        </p:nvSpPr>
        <p:spPr bwMode="auto">
          <a:xfrm>
            <a:off x="4876800" y="3657600"/>
            <a:ext cx="1346200" cy="850900"/>
          </a:xfrm>
          <a:prstGeom prst="ellipse">
            <a:avLst/>
          </a:prstGeom>
          <a:solidFill>
            <a:srgbClr val="FF9900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Bari</a:t>
            </a:r>
          </a:p>
        </p:txBody>
      </p:sp>
      <p:sp>
        <p:nvSpPr>
          <p:cNvPr id="149537" name="Oval 33"/>
          <p:cNvSpPr>
            <a:spLocks noChangeArrowheads="1"/>
          </p:cNvSpPr>
          <p:nvPr/>
        </p:nvSpPr>
        <p:spPr bwMode="auto">
          <a:xfrm>
            <a:off x="7010400" y="3505200"/>
            <a:ext cx="1016000" cy="762000"/>
          </a:xfrm>
          <a:prstGeom prst="ellipse">
            <a:avLst/>
          </a:prstGeom>
          <a:solidFill>
            <a:srgbClr val="FFFF00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sunfat</a:t>
            </a:r>
          </a:p>
        </p:txBody>
      </p:sp>
      <p:sp>
        <p:nvSpPr>
          <p:cNvPr id="149538" name="Oval 34"/>
          <p:cNvSpPr>
            <a:spLocks noChangeArrowheads="1"/>
          </p:cNvSpPr>
          <p:nvPr/>
        </p:nvSpPr>
        <p:spPr bwMode="auto">
          <a:xfrm>
            <a:off x="6400800" y="2590800"/>
            <a:ext cx="609600" cy="457200"/>
          </a:xfrm>
          <a:prstGeom prst="ellipse">
            <a:avLst/>
          </a:prstGeom>
          <a:solidFill>
            <a:schemeClr val="folHlink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FFFFFF"/>
                </a:solidFill>
              </a:rPr>
              <a:t>Na</a:t>
            </a:r>
          </a:p>
        </p:txBody>
      </p:sp>
      <p:sp>
        <p:nvSpPr>
          <p:cNvPr id="149539" name="Oval 35"/>
          <p:cNvSpPr>
            <a:spLocks noChangeArrowheads="1"/>
          </p:cNvSpPr>
          <p:nvPr/>
        </p:nvSpPr>
        <p:spPr bwMode="auto">
          <a:xfrm>
            <a:off x="7315200" y="2743200"/>
            <a:ext cx="609600" cy="457200"/>
          </a:xfrm>
          <a:prstGeom prst="ellipse">
            <a:avLst/>
          </a:prstGeom>
          <a:solidFill>
            <a:srgbClr val="99CC00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FFFFFF"/>
                </a:solidFill>
              </a:rPr>
              <a:t>Na</a:t>
            </a:r>
          </a:p>
        </p:txBody>
      </p:sp>
      <p:sp>
        <p:nvSpPr>
          <p:cNvPr id="149540" name="Oval 36"/>
          <p:cNvSpPr>
            <a:spLocks noChangeArrowheads="1"/>
          </p:cNvSpPr>
          <p:nvPr/>
        </p:nvSpPr>
        <p:spPr bwMode="auto">
          <a:xfrm>
            <a:off x="5283200" y="2590800"/>
            <a:ext cx="711200" cy="5334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FFFFFF"/>
                </a:solidFill>
              </a:rPr>
              <a:t>Cl</a:t>
            </a:r>
          </a:p>
        </p:txBody>
      </p:sp>
      <p:sp>
        <p:nvSpPr>
          <p:cNvPr id="149541" name="Oval 37"/>
          <p:cNvSpPr>
            <a:spLocks noChangeArrowheads="1"/>
          </p:cNvSpPr>
          <p:nvPr/>
        </p:nvSpPr>
        <p:spPr bwMode="auto">
          <a:xfrm>
            <a:off x="5791200" y="3048000"/>
            <a:ext cx="711200" cy="5334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FFFFFF"/>
                </a:solidFill>
              </a:rPr>
              <a:t>Cl</a:t>
            </a:r>
          </a:p>
        </p:txBody>
      </p:sp>
      <p:grpSp>
        <p:nvGrpSpPr>
          <p:cNvPr id="149542" name="Group 38"/>
          <p:cNvGrpSpPr>
            <a:grpSpLocks/>
          </p:cNvGrpSpPr>
          <p:nvPr/>
        </p:nvGrpSpPr>
        <p:grpSpPr bwMode="auto">
          <a:xfrm>
            <a:off x="10193867" y="3200400"/>
            <a:ext cx="609600" cy="304800"/>
            <a:chOff x="1104" y="1824"/>
            <a:chExt cx="288" cy="192"/>
          </a:xfrm>
        </p:grpSpPr>
        <p:sp>
          <p:nvSpPr>
            <p:cNvPr id="149543" name="Line 39"/>
            <p:cNvSpPr>
              <a:spLocks noChangeShapeType="1"/>
            </p:cNvSpPr>
            <p:nvPr/>
          </p:nvSpPr>
          <p:spPr bwMode="auto">
            <a:xfrm>
              <a:off x="1104" y="1920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9544" name="Line 40"/>
            <p:cNvSpPr>
              <a:spLocks noChangeShapeType="1"/>
            </p:cNvSpPr>
            <p:nvPr/>
          </p:nvSpPr>
          <p:spPr bwMode="auto">
            <a:xfrm>
              <a:off x="1248" y="1824"/>
              <a:ext cx="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49545" name="Text Box 41"/>
          <p:cNvSpPr txBox="1">
            <a:spLocks noChangeArrowheads="1"/>
          </p:cNvSpPr>
          <p:nvPr/>
        </p:nvSpPr>
        <p:spPr bwMode="auto">
          <a:xfrm>
            <a:off x="101600" y="449580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Bari clorua</a:t>
            </a:r>
          </a:p>
        </p:txBody>
      </p:sp>
      <p:sp>
        <p:nvSpPr>
          <p:cNvPr id="149546" name="Text Box 42"/>
          <p:cNvSpPr txBox="1">
            <a:spLocks noChangeArrowheads="1"/>
          </p:cNvSpPr>
          <p:nvPr/>
        </p:nvSpPr>
        <p:spPr bwMode="auto">
          <a:xfrm>
            <a:off x="2438400" y="4479925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Natri sunfat</a:t>
            </a:r>
          </a:p>
        </p:txBody>
      </p:sp>
      <p:sp>
        <p:nvSpPr>
          <p:cNvPr id="149547" name="Text Box 43"/>
          <p:cNvSpPr txBox="1">
            <a:spLocks noChangeArrowheads="1"/>
          </p:cNvSpPr>
          <p:nvPr/>
        </p:nvSpPr>
        <p:spPr bwMode="auto">
          <a:xfrm>
            <a:off x="8026400" y="4648200"/>
            <a:ext cx="233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Barisunfat</a:t>
            </a:r>
          </a:p>
        </p:txBody>
      </p:sp>
      <p:sp>
        <p:nvSpPr>
          <p:cNvPr id="149548" name="Text Box 44"/>
          <p:cNvSpPr txBox="1">
            <a:spLocks noChangeArrowheads="1"/>
          </p:cNvSpPr>
          <p:nvPr/>
        </p:nvSpPr>
        <p:spPr bwMode="auto">
          <a:xfrm>
            <a:off x="10058400" y="464820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Natriclorua</a:t>
            </a:r>
          </a:p>
        </p:txBody>
      </p:sp>
      <p:sp>
        <p:nvSpPr>
          <p:cNvPr id="149549" name="Text Box 45"/>
          <p:cNvSpPr txBox="1">
            <a:spLocks noChangeArrowheads="1"/>
          </p:cNvSpPr>
          <p:nvPr/>
        </p:nvSpPr>
        <p:spPr bwMode="auto">
          <a:xfrm>
            <a:off x="4673600" y="4876800"/>
            <a:ext cx="3352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itchFamily="18" charset="0"/>
              </a:rPr>
              <a:t>Trong quá trình phản ứng</a:t>
            </a:r>
          </a:p>
        </p:txBody>
      </p:sp>
      <p:sp>
        <p:nvSpPr>
          <p:cNvPr id="149550" name="Text Box 46"/>
          <p:cNvSpPr txBox="1">
            <a:spLocks noChangeArrowheads="1"/>
          </p:cNvSpPr>
          <p:nvPr/>
        </p:nvSpPr>
        <p:spPr bwMode="auto">
          <a:xfrm>
            <a:off x="8940800" y="5257841"/>
            <a:ext cx="3251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itchFamily="18" charset="0"/>
              </a:rPr>
              <a:t>Sau phản ứng</a:t>
            </a:r>
          </a:p>
        </p:txBody>
      </p:sp>
      <p:grpSp>
        <p:nvGrpSpPr>
          <p:cNvPr id="149551" name="Group 47"/>
          <p:cNvGrpSpPr>
            <a:grpSpLocks/>
          </p:cNvGrpSpPr>
          <p:nvPr/>
        </p:nvGrpSpPr>
        <p:grpSpPr bwMode="auto">
          <a:xfrm>
            <a:off x="4775201" y="2514600"/>
            <a:ext cx="211667" cy="2133600"/>
            <a:chOff x="2194" y="1200"/>
            <a:chExt cx="148" cy="1440"/>
          </a:xfrm>
        </p:grpSpPr>
        <p:sp>
          <p:nvSpPr>
            <p:cNvPr id="149552" name="Line 48"/>
            <p:cNvSpPr>
              <a:spLocks noChangeShapeType="1"/>
            </p:cNvSpPr>
            <p:nvPr/>
          </p:nvSpPr>
          <p:spPr bwMode="auto">
            <a:xfrm>
              <a:off x="2198" y="1200"/>
              <a:ext cx="144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9553" name="Line 49"/>
            <p:cNvSpPr>
              <a:spLocks noChangeShapeType="1"/>
            </p:cNvSpPr>
            <p:nvPr/>
          </p:nvSpPr>
          <p:spPr bwMode="auto">
            <a:xfrm>
              <a:off x="2194" y="2640"/>
              <a:ext cx="144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9554" name="Line 50"/>
            <p:cNvSpPr>
              <a:spLocks noChangeShapeType="1"/>
            </p:cNvSpPr>
            <p:nvPr/>
          </p:nvSpPr>
          <p:spPr bwMode="auto">
            <a:xfrm>
              <a:off x="2208" y="1200"/>
              <a:ext cx="0" cy="14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49555" name="Group 51"/>
          <p:cNvGrpSpPr>
            <a:grpSpLocks/>
          </p:cNvGrpSpPr>
          <p:nvPr/>
        </p:nvGrpSpPr>
        <p:grpSpPr bwMode="auto">
          <a:xfrm>
            <a:off x="7924800" y="2438400"/>
            <a:ext cx="203200" cy="2209800"/>
            <a:chOff x="3666" y="1152"/>
            <a:chExt cx="137" cy="1496"/>
          </a:xfrm>
        </p:grpSpPr>
        <p:sp>
          <p:nvSpPr>
            <p:cNvPr id="149556" name="Line 52"/>
            <p:cNvSpPr>
              <a:spLocks noChangeShapeType="1"/>
            </p:cNvSpPr>
            <p:nvPr/>
          </p:nvSpPr>
          <p:spPr bwMode="auto">
            <a:xfrm flipH="1">
              <a:off x="3666" y="1160"/>
              <a:ext cx="13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9557" name="Line 53"/>
            <p:cNvSpPr>
              <a:spLocks noChangeShapeType="1"/>
            </p:cNvSpPr>
            <p:nvPr/>
          </p:nvSpPr>
          <p:spPr bwMode="auto">
            <a:xfrm flipH="1">
              <a:off x="3670" y="2648"/>
              <a:ext cx="13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9558" name="Line 54"/>
            <p:cNvSpPr>
              <a:spLocks noChangeShapeType="1"/>
            </p:cNvSpPr>
            <p:nvPr/>
          </p:nvSpPr>
          <p:spPr bwMode="auto">
            <a:xfrm>
              <a:off x="3792" y="1152"/>
              <a:ext cx="0" cy="14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49559" name="AutoShape 55"/>
          <p:cNvSpPr>
            <a:spLocks/>
          </p:cNvSpPr>
          <p:nvPr/>
        </p:nvSpPr>
        <p:spPr bwMode="auto">
          <a:xfrm rot="5400000">
            <a:off x="2078831" y="3686969"/>
            <a:ext cx="312738" cy="2844800"/>
          </a:xfrm>
          <a:prstGeom prst="rightBrace">
            <a:avLst>
              <a:gd name="adj1" fmla="val 25268"/>
              <a:gd name="adj2" fmla="val 47074"/>
            </a:avLst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ahoma" charset="0"/>
              </a:rPr>
              <a:t>  </a:t>
            </a:r>
          </a:p>
        </p:txBody>
      </p:sp>
      <p:sp>
        <p:nvSpPr>
          <p:cNvPr id="149560" name="AutoShape 56"/>
          <p:cNvSpPr>
            <a:spLocks/>
          </p:cNvSpPr>
          <p:nvPr/>
        </p:nvSpPr>
        <p:spPr bwMode="auto">
          <a:xfrm rot="5400000">
            <a:off x="10058400" y="3784600"/>
            <a:ext cx="304800" cy="2946400"/>
          </a:xfrm>
          <a:prstGeom prst="rightBrace">
            <a:avLst>
              <a:gd name="adj1" fmla="val 26852"/>
              <a:gd name="adj2" fmla="val 47074"/>
            </a:avLst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ahoma" charset="0"/>
              </a:rPr>
              <a:t>  </a:t>
            </a:r>
          </a:p>
        </p:txBody>
      </p:sp>
      <p:sp>
        <p:nvSpPr>
          <p:cNvPr id="149561" name="Text Box 57"/>
          <p:cNvSpPr txBox="1">
            <a:spLocks noChangeArrowheads="1"/>
          </p:cNvSpPr>
          <p:nvPr/>
        </p:nvSpPr>
        <p:spPr bwMode="auto">
          <a:xfrm>
            <a:off x="609600" y="5257841"/>
            <a:ext cx="3962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itchFamily="18" charset="0"/>
              </a:rPr>
              <a:t>Trước phản ứng</a:t>
            </a:r>
          </a:p>
        </p:txBody>
      </p:sp>
    </p:spTree>
    <p:extLst>
      <p:ext uri="{BB962C8B-B14F-4D97-AF65-F5344CB8AC3E}">
        <p14:creationId xmlns:p14="http://schemas.microsoft.com/office/powerpoint/2010/main" val="180567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9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49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9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9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49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49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49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49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49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49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49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49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49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9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C 0.00816 -0.0037 0.01806 -0.00602 0.0257 -0.01157 C 0.03334 -0.01713 0.04115 -0.02523 0.04827 -0.03217 C 0.05452 -0.03819 0.06337 -0.03588 0.07066 -0.03912 C 0.08473 -0.0456 0.10052 -0.04791 0.11545 -0.05069 C 0.12396 -0.0544 0.13247 -0.05602 0.14132 -0.05764 C 0.15087 -0.06134 0.16094 -0.06227 0.17066 -0.06435 C 0.21545 -0.06319 0.24705 -0.06203 0.28768 -0.05764 C 0.29063 -0.05694 0.29375 -0.05671 0.29653 -0.05532 C 0.29844 -0.0544 0.29966 -0.05162 0.30157 -0.05069 C 0.31233 -0.04537 0.32483 -0.04398 0.33611 -0.04143 C 0.34618 -0.03912 0.35521 -0.03611 0.36545 -0.03449 C 0.37795 -0.02893 0.37205 -0.03102 0.38247 -0.02754 C 0.38872 -0.01967 0.38681 -0.02361 0.38941 -0.0162 " pathEditMode="relative" ptsTypes="fffffffffffffA">
                                      <p:cBhvr>
                                        <p:cTn id="54" dur="2000" fill="hold"/>
                                        <p:tgtEl>
                                          <p:spTgt spid="1495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3333 C 0.01007 -0.02431 0.02135 -0.02014 0.03281 -0.01505 C 0.03472 -0.01412 0.03611 -0.01134 0.03802 -0.01042 C 0.0408 -0.00903 0.04375 -0.0088 0.04652 -0.0081 C 0.06215 0.0044 0.04774 -0.00509 0.06562 0.00116 C 0.07864 0.00579 0.06979 0.00393 0.07934 0.01018 C 0.08507 0.01412 0.09514 0.01412 0.1 0.01481 C 0.11041 0.02176 0.12118 0.02222 0.13281 0.02407 C 0.15451 0.03842 0.18177 0.04051 0.20521 0.04236 C 0.28524 0.04884 0.2309 0.04537 0.29652 0.0493 C 0.29948 0.0493 0.3625 0.0581 0.37934 0.03796 " pathEditMode="relative" rAng="0" ptsTypes="ffffffffffA">
                                      <p:cBhvr>
                                        <p:cTn id="56" dur="2000" fill="hold"/>
                                        <p:tgtEl>
                                          <p:spTgt spid="1495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456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93 -0.0419 C 0.02205 -0.0294 0.02465 -0.02824 0.03385 -0.01898 C 0.04427 -0.00857 0.03368 -0.01435 0.04427 -0.00973 C 0.05 -0.00209 0.05469 0.00069 0.06146 0.00648 C 0.07083 0.01435 0.07847 0.02477 0.08906 0.0294 C 0.10017 0.04051 0.11285 0.04375 0.12535 0.05231 C 0.15399 0.07199 0.18698 0.08287 0.2184 0.09143 C 0.33819 0.08912 0.30937 0.12662 0.33906 0.0868 " pathEditMode="relative" rAng="0" ptsTypes="fffffffA">
                                      <p:cBhvr>
                                        <p:cTn id="58" dur="2000" fill="hold"/>
                                        <p:tgtEl>
                                          <p:spTgt spid="1495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98" y="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49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49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149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33333E-6 C 0.01111 0.0088 0.02257 0.0125 0.03455 0.01829 C 0.06007 0.03055 0.04254 0.02592 0.06563 0.02986 C 0.08299 0.03935 0.09774 0.03773 0.11736 0.03912 C 0.15243 0.05116 0.21024 0.04213 0.23629 0.04143 C 0.24184 0.03889 0.25417 0.03217 0.25868 0.02755 C 0.26875 0.01759 0.27761 0.00463 0.28802 -0.00463 C 0.29757 -0.02384 0.29202 -0.01458 0.30521 -0.03218 C 0.30938 -0.03773 0.31493 -0.04051 0.3191 -0.04607 " pathEditMode="relative" ptsTypes="ffffffffA">
                                      <p:cBhvr>
                                        <p:cTn id="71" dur="2000" fill="hold"/>
                                        <p:tgtEl>
                                          <p:spTgt spid="1495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0.00486 C 5.55112E-17 0.0132 0.00243 0.01273 0.01233 0.01621 C 0.0158 0.01759 0.02274 0.02084 0.02274 0.02107 C 0.02396 0.02315 0.02431 0.02662 0.02622 0.02778 C 0.02917 0.02986 0.04896 0.03472 0.05365 0.03704 C 0.07552 0.04769 0.0967 0.06412 0.11927 0.07153 C 0.13368 0.08449 0.15885 0.09121 0.17622 0.09445 C 0.18403 0.10162 0.18906 0.10394 0.19861 0.10602 C 0.21267 0.1125 0.19219 0.10371 0.22448 0.11065 C 0.22795 0.11134 0.23472 0.11505 0.23472 0.11528 C 0.28281 0.11343 0.31319 0.12801 0.33993 0.07616 C 0.34045 0.07315 0.3408 0.06991 0.34167 0.0669 C 0.34253 0.06435 0.34462 0.06273 0.34514 0.05996 C 0.34653 0.05162 0.34635 0.04306 0.34688 0.03472 C 0.34497 0.02199 0.34444 0.02153 0.33646 0.01621 " pathEditMode="relative" rAng="0" ptsTypes="ffffffffffffffA">
                                      <p:cBhvr>
                                        <p:cTn id="73" dur="2000" fill="hold"/>
                                        <p:tgtEl>
                                          <p:spTgt spid="1495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60" y="6157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96296E-6 C 0.04827 0.00532 0.07101 0.00555 0.13264 0.00694 C 0.14236 0.01227 0.15157 0.01574 0.16198 0.01852 C 0.17257 0.02754 0.18681 0.02916 0.19827 0.0368 C 0.21858 0.05046 0.23959 0.05902 0.26025 0.07129 C 0.26216 0.07245 0.26354 0.07477 0.26545 0.07592 C 0.26875 0.07801 0.27223 0.07893 0.2757 0.08055 C 0.28316 0.07986 0.29098 0.08078 0.29827 0.07824 C 0.29879 0.07801 0.31268 0.06111 0.31372 0.05972 C 0.31424 0.0574 0.31545 0.05301 0.31545 0.05301 " pathEditMode="relative" ptsTypes="fffffffffA">
                                      <p:cBhvr>
                                        <p:cTn id="75" dur="2000" fill="hold"/>
                                        <p:tgtEl>
                                          <p:spTgt spid="1495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149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149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149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28 0.01365 C 0.0007 0.02037 0.01268 0.02939 0.02622 0.0324 C 0.03368 0.03426 0.04879 0.0368 0.04879 0.0368 C 0.08386 0.03611 0.1191 0.03588 0.15399 0.03449 C 0.16372 0.03426 0.17292 0.0287 0.18229 0.02639 C 0.19965 0.02199 0.21754 0.01852 0.2349 0.01365 C 0.24462 0.01088 0.24011 0.00902 0.24809 0.00509 C 0.25417 0.00231 0.26059 0.00139 0.26684 -0.00093 C 0.27118 -0.00255 0.27448 -0.00672 0.2783 -0.00949 C 0.27847 -0.00973 0.29219 -0.01482 0.29514 -0.01574 C 0.29983 -0.01736 0.30382 -0.02176 0.30833 -0.02431 C 0.3158 -0.03611 0.31215 -0.02778 0.31215 -0.05139 " pathEditMode="relative" rAng="0" ptsTypes="fffffffffffA">
                                      <p:cBhvr>
                                        <p:cTn id="90" dur="2000" fill="hold"/>
                                        <p:tgtEl>
                                          <p:spTgt spid="1495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54" y="-2106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149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5" dur="500"/>
                                        <p:tgtEl>
                                          <p:spTgt spid="1495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45 0.03333 C -0.01354 0.02407 -0.00018 0.01643 0.01007 0.01273 C 0.01441 0.00972 0.01909 0.0074 0.02274 0.00347 C 0.02482 0.00115 0.02691 -0.00139 0.02916 -0.00348 C 0.03385 -0.00764 0.04409 -0.01482 0.04409 -0.01459 C 0.04548 -0.01713 0.04722 -0.01922 0.04809 -0.02176 C 0.04913 -0.02385 0.04913 -0.02662 0.05034 -0.02871 C 0.05295 -0.03357 0.05885 -0.04236 0.05885 -0.04213 C 0.06128 -0.04977 0.06371 -0.0588 0.06753 -0.06551 C 0.07343 -0.07686 0.07343 -0.0713 0.07795 -0.08148 C 0.0809 -0.08843 0.08489 -0.09723 0.0908 -0.10232 C 0.09878 -0.10926 0.11059 -0.11343 0.12048 -0.11598 C 0.14843 -0.11366 0.15677 -0.11991 0.15677 -0.09074 " pathEditMode="relative" rAng="0" ptsTypes="ffffffffffffA">
                                      <p:cBhvr>
                                        <p:cTn id="98" dur="2000" fill="hold"/>
                                        <p:tgtEl>
                                          <p:spTgt spid="149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2" y="-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149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149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149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5" dur="500"/>
                                        <p:tgtEl>
                                          <p:spTgt spid="149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3586 C 0.00886 -0.04603 0.025 -0.05321 0.03733 -0.05575 C 0.05834 -0.06616 0.07917 -0.0768 0.10174 -0.0842 C 0.11459 -0.08837 0.12552 -0.09554 0.13907 -0.09762 C 0.14844 -0.10201 0.15764 -0.10271 0.16789 -0.1041 C 0.22657 -0.10317 0.28403 -0.09993 0.34236 -0.09762 C 0.36407 -0.09484 0.38559 -0.09207 0.4066 -0.08582 C 0.41355 -0.08397 0.42032 -0.08143 0.42709 -0.07911 C 0.43195 -0.07773 0.44063 -0.07264 0.44063 -0.0724 C 0.44375 -0.06963 0.44775 -0.06732 0.45087 -0.06431 C 0.46216 -0.05297 0.44532 -0.06477 0.4592 -0.05575 C 0.46042 -0.05251 0.46216 -0.0495 0.46268 -0.0458 C 0.4632 -0.04141 0.46441 -0.03239 0.46441 -0.03215 " pathEditMode="relative" rAng="0" ptsTypes="ffffffffffffA">
                                      <p:cBhvr>
                                        <p:cTn id="118" dur="2000" fill="hold"/>
                                        <p:tgtEl>
                                          <p:spTgt spid="1495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25" y="-3238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0" dur="500"/>
                                        <p:tgtEl>
                                          <p:spTgt spid="149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500"/>
                                        <p:tgtEl>
                                          <p:spTgt spid="149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17 0.0213 C 0.03264 0.02384 0.0375 0.0287 0.04427 0.03264 C 0.04931 0.03565 0.05521 0.03565 0.05972 0.03958 C 0.06649 0.0456 0.06302 0.04329 0.06997 0.04653 C 0.07986 0.05648 0.08993 0.06111 0.10104 0.06713 C 0.11424 0.07431 0.12708 0.08426 0.1408 0.08796 C 0.14983 0.09607 0.15608 0.10046 0.16667 0.10394 C 0.18802 0.11829 0.17743 0.11435 0.19757 0.11782 C 0.2184 0.12894 0.23906 0.13403 0.26146 0.13611 C 0.28038 0.14236 0.29288 0.14167 0.31493 0.14306 C 0.35694 0.1544 0.32622 0.14792 0.40799 0.14537 C 0.4217 0.13935 0.43385 0.12639 0.44757 0.12014 C 0.45191 0.11157 0.45278 0.10741 0.45278 0.09699 " pathEditMode="relative" rAng="0" ptsTypes="ffffffffffffA">
                                      <p:cBhvr>
                                        <p:cTn id="126" dur="2000" fill="hold"/>
                                        <p:tgtEl>
                                          <p:spTgt spid="1495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72" y="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0" dur="500"/>
                                        <p:tgtEl>
                                          <p:spTgt spid="149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4" dur="500"/>
                                        <p:tgtEl>
                                          <p:spTgt spid="149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2731 C 0.00938 -0.01944 0.01979 -0.01296 0.02865 -0.00417 C 0.03628 0.0037 0.04063 0.0088 0.05 0.01181 C 0.05486 0.01597 0.06597 0.02662 0.07326 0.03009 C 0.08802 0.03681 0.08247 0.03195 0.09497 0.03935 C 0.11944 0.05417 0.14323 0.06343 0.17014 0.06921 C 0.18576 0.07732 0.22031 0.07847 0.22031 0.0787 C 0.24826 0.08588 0.27326 0.08195 0.3026 0.08079 C 0.31146 0.075 0.31979 0.06945 0.32951 0.0669 C 0.33472 0.06366 0.34045 0.06158 0.34549 0.05787 C 0.35295 0.05278 0.36007 0.04537 0.36701 0.03935 C 0.37413 0.03333 0.37431 0.02801 0.38333 0.02801 " pathEditMode="relative" rAng="0" ptsTypes="fffffffffffA">
                                      <p:cBhvr>
                                        <p:cTn id="136" dur="2000" fill="hold"/>
                                        <p:tgtEl>
                                          <p:spTgt spid="1495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67" y="5648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9" dur="500"/>
                                        <p:tgtEl>
                                          <p:spTgt spid="149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1" dur="500"/>
                                        <p:tgtEl>
                                          <p:spTgt spid="149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0.02197 C 0.00677 0.03146 0.00851 0.03678 0.01528 0.04256 C 0.02031 0.06176 0.03715 0.06384 0.04688 0.07703 C 0.05365 0.08628 0.04965 0.08327 0.05885 0.08628 C 0.12222 0.13624 0.28628 0.10663 0.30503 0.10687 C 0.31424 0.10941 0.31076 0.10918 0.31563 0.10918 " pathEditMode="relative" rAng="0" ptsTypes="fffffA">
                                      <p:cBhvr>
                                        <p:cTn id="144" dur="2000" fill="hold"/>
                                        <p:tgtEl>
                                          <p:spTgt spid="1495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25" y="5714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7" dur="3000"/>
                                        <p:tgtEl>
                                          <p:spTgt spid="149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0" dur="3000"/>
                                        <p:tgtEl>
                                          <p:spTgt spid="149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3" dur="3000"/>
                                        <p:tgtEl>
                                          <p:spTgt spid="149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28" grpId="0" animBg="1"/>
      <p:bldP spid="149529" grpId="0" animBg="1"/>
      <p:bldP spid="149530" grpId="0" animBg="1"/>
      <p:bldP spid="149530" grpId="1" animBg="1"/>
      <p:bldP spid="149530" grpId="2" animBg="1"/>
      <p:bldP spid="149531" grpId="0" animBg="1"/>
      <p:bldP spid="149531" grpId="1" animBg="1"/>
      <p:bldP spid="149531" grpId="2" animBg="1"/>
      <p:bldP spid="149532" grpId="0" animBg="1"/>
      <p:bldP spid="149532" grpId="1" animBg="1"/>
      <p:bldP spid="149532" grpId="2" animBg="1"/>
      <p:bldP spid="149533" grpId="0" animBg="1"/>
      <p:bldP spid="149533" grpId="1" animBg="1"/>
      <p:bldP spid="149533" grpId="2" animBg="1"/>
      <p:bldP spid="149534" grpId="0" animBg="1"/>
      <p:bldP spid="149534" grpId="1" animBg="1"/>
      <p:bldP spid="149534" grpId="2" animBg="1"/>
      <p:bldP spid="149535" grpId="0" animBg="1"/>
      <p:bldP spid="149535" grpId="1" animBg="1"/>
      <p:bldP spid="149535" grpId="2" animBg="1"/>
      <p:bldP spid="149536" grpId="0" animBg="1"/>
      <p:bldP spid="149536" grpId="1" animBg="1"/>
      <p:bldP spid="149537" grpId="0" animBg="1"/>
      <p:bldP spid="149537" grpId="1" animBg="1"/>
      <p:bldP spid="149538" grpId="0" animBg="1"/>
      <p:bldP spid="149538" grpId="1" animBg="1"/>
      <p:bldP spid="149539" grpId="0" animBg="1"/>
      <p:bldP spid="149539" grpId="1" animBg="1"/>
      <p:bldP spid="149540" grpId="0" animBg="1"/>
      <p:bldP spid="149540" grpId="1" animBg="1"/>
      <p:bldP spid="149541" grpId="0" animBg="1"/>
      <p:bldP spid="149541" grpId="1" animBg="1"/>
      <p:bldP spid="149545" grpId="0"/>
      <p:bldP spid="149546" grpId="0"/>
      <p:bldP spid="149547" grpId="0"/>
      <p:bldP spid="149548" grpId="0"/>
      <p:bldP spid="149549" grpId="0"/>
      <p:bldP spid="149550" grpId="0"/>
      <p:bldP spid="149559" grpId="0" animBg="1"/>
      <p:bldP spid="149560" grpId="0" animBg="1"/>
      <p:bldP spid="14956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931" name="Group 3"/>
          <p:cNvGrpSpPr>
            <a:grpSpLocks/>
          </p:cNvGrpSpPr>
          <p:nvPr/>
        </p:nvGrpSpPr>
        <p:grpSpPr bwMode="auto">
          <a:xfrm>
            <a:off x="406400" y="3000375"/>
            <a:ext cx="1422400" cy="1219200"/>
            <a:chOff x="240" y="1278"/>
            <a:chExt cx="480" cy="594"/>
          </a:xfrm>
        </p:grpSpPr>
        <p:sp>
          <p:nvSpPr>
            <p:cNvPr id="124932" name="Oval 4"/>
            <p:cNvSpPr>
              <a:spLocks noChangeArrowheads="1"/>
            </p:cNvSpPr>
            <p:nvPr/>
          </p:nvSpPr>
          <p:spPr bwMode="auto">
            <a:xfrm>
              <a:off x="240" y="1440"/>
              <a:ext cx="432" cy="432"/>
            </a:xfrm>
            <a:prstGeom prst="ellipse">
              <a:avLst/>
            </a:prstGeom>
            <a:solidFill>
              <a:srgbClr val="FF99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Bari</a:t>
              </a:r>
            </a:p>
          </p:txBody>
        </p:sp>
        <p:sp>
          <p:nvSpPr>
            <p:cNvPr id="124933" name="Oval 5"/>
            <p:cNvSpPr>
              <a:spLocks noChangeArrowheads="1"/>
            </p:cNvSpPr>
            <p:nvPr/>
          </p:nvSpPr>
          <p:spPr bwMode="auto">
            <a:xfrm>
              <a:off x="240" y="1278"/>
              <a:ext cx="192" cy="192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 err="1">
                  <a:solidFill>
                    <a:srgbClr val="000000"/>
                  </a:solidFill>
                </a:rPr>
                <a:t>Cl</a:t>
              </a:r>
              <a:endParaRPr 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124934" name="Oval 6"/>
            <p:cNvSpPr>
              <a:spLocks noChangeArrowheads="1"/>
            </p:cNvSpPr>
            <p:nvPr/>
          </p:nvSpPr>
          <p:spPr bwMode="auto">
            <a:xfrm>
              <a:off x="528" y="1296"/>
              <a:ext cx="192" cy="192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 err="1">
                  <a:solidFill>
                    <a:srgbClr val="000000"/>
                  </a:solidFill>
                </a:rPr>
                <a:t>Cl</a:t>
              </a:r>
              <a:endParaRPr lang="en-US" sz="12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24939" name="Group 11"/>
          <p:cNvGrpSpPr>
            <a:grpSpLocks/>
          </p:cNvGrpSpPr>
          <p:nvPr/>
        </p:nvGrpSpPr>
        <p:grpSpPr bwMode="auto">
          <a:xfrm>
            <a:off x="1695451" y="3549650"/>
            <a:ext cx="609600" cy="304800"/>
            <a:chOff x="1104" y="1824"/>
            <a:chExt cx="288" cy="192"/>
          </a:xfrm>
        </p:grpSpPr>
        <p:sp>
          <p:nvSpPr>
            <p:cNvPr id="124940" name="Line 12"/>
            <p:cNvSpPr>
              <a:spLocks noChangeShapeType="1"/>
            </p:cNvSpPr>
            <p:nvPr/>
          </p:nvSpPr>
          <p:spPr bwMode="auto">
            <a:xfrm>
              <a:off x="1104" y="1920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4941" name="Line 13"/>
            <p:cNvSpPr>
              <a:spLocks noChangeShapeType="1"/>
            </p:cNvSpPr>
            <p:nvPr/>
          </p:nvSpPr>
          <p:spPr bwMode="auto">
            <a:xfrm>
              <a:off x="1248" y="1824"/>
              <a:ext cx="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24942" name="Group 14"/>
          <p:cNvGrpSpPr>
            <a:grpSpLocks/>
          </p:cNvGrpSpPr>
          <p:nvPr/>
        </p:nvGrpSpPr>
        <p:grpSpPr bwMode="auto">
          <a:xfrm>
            <a:off x="2512483" y="3092450"/>
            <a:ext cx="1117600" cy="1219200"/>
            <a:chOff x="1043" y="1296"/>
            <a:chExt cx="528" cy="720"/>
          </a:xfrm>
        </p:grpSpPr>
        <p:sp>
          <p:nvSpPr>
            <p:cNvPr id="124943" name="Oval 15"/>
            <p:cNvSpPr>
              <a:spLocks noChangeArrowheads="1"/>
            </p:cNvSpPr>
            <p:nvPr/>
          </p:nvSpPr>
          <p:spPr bwMode="auto">
            <a:xfrm>
              <a:off x="1296" y="1296"/>
              <a:ext cx="192" cy="192"/>
            </a:xfrm>
            <a:prstGeom prst="ellipse">
              <a:avLst/>
            </a:prstGeom>
            <a:solidFill>
              <a:schemeClr val="folHlink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000000"/>
                  </a:solidFill>
                </a:rPr>
                <a:t>Na</a:t>
              </a:r>
            </a:p>
          </p:txBody>
        </p:sp>
        <p:sp>
          <p:nvSpPr>
            <p:cNvPr id="124944" name="Oval 16"/>
            <p:cNvSpPr>
              <a:spLocks noChangeArrowheads="1"/>
            </p:cNvSpPr>
            <p:nvPr/>
          </p:nvSpPr>
          <p:spPr bwMode="auto">
            <a:xfrm>
              <a:off x="1056" y="1344"/>
              <a:ext cx="192" cy="192"/>
            </a:xfrm>
            <a:prstGeom prst="ellipse">
              <a:avLst/>
            </a:prstGeom>
            <a:solidFill>
              <a:schemeClr val="folHlink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000000"/>
                  </a:solidFill>
                </a:rPr>
                <a:t>Na</a:t>
              </a:r>
            </a:p>
          </p:txBody>
        </p:sp>
        <p:sp>
          <p:nvSpPr>
            <p:cNvPr id="124945" name="Oval 17"/>
            <p:cNvSpPr>
              <a:spLocks noChangeArrowheads="1"/>
            </p:cNvSpPr>
            <p:nvPr/>
          </p:nvSpPr>
          <p:spPr bwMode="auto">
            <a:xfrm>
              <a:off x="1043" y="1488"/>
              <a:ext cx="528" cy="528"/>
            </a:xfrm>
            <a:prstGeom prst="ellipse">
              <a:avLst/>
            </a:prstGeom>
            <a:ln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srgbClr val="000000"/>
                  </a:solidFill>
                </a:rPr>
                <a:t>sunfat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124946" name="Line 18"/>
          <p:cNvSpPr>
            <a:spLocks noChangeShapeType="1"/>
          </p:cNvSpPr>
          <p:nvPr/>
        </p:nvSpPr>
        <p:spPr bwMode="auto">
          <a:xfrm>
            <a:off x="3644900" y="3482975"/>
            <a:ext cx="62653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4947" name="Line 19"/>
          <p:cNvSpPr>
            <a:spLocks noChangeShapeType="1"/>
          </p:cNvSpPr>
          <p:nvPr/>
        </p:nvSpPr>
        <p:spPr bwMode="auto">
          <a:xfrm>
            <a:off x="8001028" y="3625850"/>
            <a:ext cx="53763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4948" name="Oval 20"/>
          <p:cNvSpPr>
            <a:spLocks noChangeArrowheads="1"/>
          </p:cNvSpPr>
          <p:nvPr/>
        </p:nvSpPr>
        <p:spPr bwMode="auto">
          <a:xfrm>
            <a:off x="8534400" y="2925763"/>
            <a:ext cx="1320800" cy="912812"/>
          </a:xfrm>
          <a:prstGeom prst="ellipse">
            <a:avLst/>
          </a:prstGeom>
          <a:solidFill>
            <a:srgbClr val="FF9900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Bari</a:t>
            </a:r>
          </a:p>
        </p:txBody>
      </p:sp>
      <p:sp>
        <p:nvSpPr>
          <p:cNvPr id="124949" name="Oval 21"/>
          <p:cNvSpPr>
            <a:spLocks noChangeArrowheads="1"/>
          </p:cNvSpPr>
          <p:nvPr/>
        </p:nvSpPr>
        <p:spPr bwMode="auto">
          <a:xfrm>
            <a:off x="10464800" y="2787650"/>
            <a:ext cx="609600" cy="4572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</a:rPr>
              <a:t>Cl</a:t>
            </a:r>
          </a:p>
        </p:txBody>
      </p:sp>
      <p:sp>
        <p:nvSpPr>
          <p:cNvPr id="124950" name="Oval 22"/>
          <p:cNvSpPr>
            <a:spLocks noChangeArrowheads="1"/>
          </p:cNvSpPr>
          <p:nvPr/>
        </p:nvSpPr>
        <p:spPr bwMode="auto">
          <a:xfrm>
            <a:off x="10566400" y="3549650"/>
            <a:ext cx="609600" cy="4572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</a:rPr>
              <a:t>Cl</a:t>
            </a:r>
          </a:p>
        </p:txBody>
      </p:sp>
      <p:sp>
        <p:nvSpPr>
          <p:cNvPr id="124951" name="Oval 23"/>
          <p:cNvSpPr>
            <a:spLocks noChangeArrowheads="1"/>
          </p:cNvSpPr>
          <p:nvPr/>
        </p:nvSpPr>
        <p:spPr bwMode="auto">
          <a:xfrm>
            <a:off x="10769600" y="3930650"/>
            <a:ext cx="609600" cy="457200"/>
          </a:xfrm>
          <a:prstGeom prst="ellipse">
            <a:avLst/>
          </a:prstGeom>
          <a:solidFill>
            <a:schemeClr val="folHlink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</a:rPr>
              <a:t>Na</a:t>
            </a:r>
          </a:p>
        </p:txBody>
      </p:sp>
      <p:sp>
        <p:nvSpPr>
          <p:cNvPr id="124952" name="Oval 24"/>
          <p:cNvSpPr>
            <a:spLocks noChangeArrowheads="1"/>
          </p:cNvSpPr>
          <p:nvPr/>
        </p:nvSpPr>
        <p:spPr bwMode="auto">
          <a:xfrm>
            <a:off x="10871200" y="2619375"/>
            <a:ext cx="609600" cy="457200"/>
          </a:xfrm>
          <a:prstGeom prst="ellipse">
            <a:avLst/>
          </a:prstGeom>
          <a:solidFill>
            <a:schemeClr val="folHlink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</a:rPr>
              <a:t>Na</a:t>
            </a:r>
          </a:p>
        </p:txBody>
      </p:sp>
      <p:sp>
        <p:nvSpPr>
          <p:cNvPr id="124953" name="Oval 25"/>
          <p:cNvSpPr>
            <a:spLocks noChangeArrowheads="1"/>
          </p:cNvSpPr>
          <p:nvPr/>
        </p:nvSpPr>
        <p:spPr bwMode="auto">
          <a:xfrm>
            <a:off x="8534400" y="3702050"/>
            <a:ext cx="1117600" cy="838200"/>
          </a:xfrm>
          <a:prstGeom prst="ellipse">
            <a:avLst/>
          </a:prstGeom>
          <a:solidFill>
            <a:srgbClr val="FFFF00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sunfat</a:t>
            </a:r>
          </a:p>
        </p:txBody>
      </p:sp>
      <p:sp>
        <p:nvSpPr>
          <p:cNvPr id="124954" name="Oval 26"/>
          <p:cNvSpPr>
            <a:spLocks noChangeArrowheads="1"/>
          </p:cNvSpPr>
          <p:nvPr/>
        </p:nvSpPr>
        <p:spPr bwMode="auto">
          <a:xfrm>
            <a:off x="4749800" y="4083050"/>
            <a:ext cx="1346200" cy="850900"/>
          </a:xfrm>
          <a:prstGeom prst="ellipse">
            <a:avLst/>
          </a:prstGeom>
          <a:solidFill>
            <a:srgbClr val="FF9900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Bari</a:t>
            </a:r>
          </a:p>
        </p:txBody>
      </p:sp>
      <p:sp>
        <p:nvSpPr>
          <p:cNvPr id="124955" name="Oval 27"/>
          <p:cNvSpPr>
            <a:spLocks noChangeArrowheads="1"/>
          </p:cNvSpPr>
          <p:nvPr/>
        </p:nvSpPr>
        <p:spPr bwMode="auto">
          <a:xfrm>
            <a:off x="6604000" y="3778250"/>
            <a:ext cx="1016000" cy="762000"/>
          </a:xfrm>
          <a:prstGeom prst="ellipse">
            <a:avLst/>
          </a:prstGeom>
          <a:solidFill>
            <a:srgbClr val="FFFF00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sunfat</a:t>
            </a:r>
          </a:p>
        </p:txBody>
      </p:sp>
      <p:sp>
        <p:nvSpPr>
          <p:cNvPr id="124956" name="Oval 28"/>
          <p:cNvSpPr>
            <a:spLocks noChangeArrowheads="1"/>
          </p:cNvSpPr>
          <p:nvPr/>
        </p:nvSpPr>
        <p:spPr bwMode="auto">
          <a:xfrm>
            <a:off x="5994400" y="2863850"/>
            <a:ext cx="609600" cy="457200"/>
          </a:xfrm>
          <a:prstGeom prst="ellipse">
            <a:avLst/>
          </a:prstGeom>
          <a:solidFill>
            <a:schemeClr val="folHlink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</a:rPr>
              <a:t>Na</a:t>
            </a:r>
          </a:p>
        </p:txBody>
      </p:sp>
      <p:sp>
        <p:nvSpPr>
          <p:cNvPr id="124957" name="Oval 29"/>
          <p:cNvSpPr>
            <a:spLocks noChangeArrowheads="1"/>
          </p:cNvSpPr>
          <p:nvPr/>
        </p:nvSpPr>
        <p:spPr bwMode="auto">
          <a:xfrm>
            <a:off x="6908800" y="3016250"/>
            <a:ext cx="609600" cy="457200"/>
          </a:xfrm>
          <a:prstGeom prst="ellipse">
            <a:avLst/>
          </a:prstGeom>
          <a:solidFill>
            <a:srgbClr val="99CC00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</a:rPr>
              <a:t>Na</a:t>
            </a:r>
          </a:p>
        </p:txBody>
      </p:sp>
      <p:sp>
        <p:nvSpPr>
          <p:cNvPr id="124958" name="Oval 30"/>
          <p:cNvSpPr>
            <a:spLocks noChangeArrowheads="1"/>
          </p:cNvSpPr>
          <p:nvPr/>
        </p:nvSpPr>
        <p:spPr bwMode="auto">
          <a:xfrm>
            <a:off x="4876800" y="2863850"/>
            <a:ext cx="711200" cy="5334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</a:rPr>
              <a:t>Cl</a:t>
            </a:r>
          </a:p>
        </p:txBody>
      </p:sp>
      <p:sp>
        <p:nvSpPr>
          <p:cNvPr id="124959" name="Oval 31"/>
          <p:cNvSpPr>
            <a:spLocks noChangeArrowheads="1"/>
          </p:cNvSpPr>
          <p:nvPr/>
        </p:nvSpPr>
        <p:spPr bwMode="auto">
          <a:xfrm>
            <a:off x="5384800" y="3549650"/>
            <a:ext cx="711200" cy="5334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</a:rPr>
              <a:t>Cl</a:t>
            </a:r>
          </a:p>
        </p:txBody>
      </p:sp>
      <p:grpSp>
        <p:nvGrpSpPr>
          <p:cNvPr id="124960" name="Group 32"/>
          <p:cNvGrpSpPr>
            <a:grpSpLocks/>
          </p:cNvGrpSpPr>
          <p:nvPr/>
        </p:nvGrpSpPr>
        <p:grpSpPr bwMode="auto">
          <a:xfrm>
            <a:off x="9956800" y="3473450"/>
            <a:ext cx="609600" cy="304800"/>
            <a:chOff x="1104" y="1824"/>
            <a:chExt cx="288" cy="192"/>
          </a:xfrm>
        </p:grpSpPr>
        <p:sp>
          <p:nvSpPr>
            <p:cNvPr id="124961" name="Line 33"/>
            <p:cNvSpPr>
              <a:spLocks noChangeShapeType="1"/>
            </p:cNvSpPr>
            <p:nvPr/>
          </p:nvSpPr>
          <p:spPr bwMode="auto">
            <a:xfrm>
              <a:off x="1104" y="1920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4962" name="Line 34"/>
            <p:cNvSpPr>
              <a:spLocks noChangeShapeType="1"/>
            </p:cNvSpPr>
            <p:nvPr/>
          </p:nvSpPr>
          <p:spPr bwMode="auto">
            <a:xfrm>
              <a:off x="1248" y="1824"/>
              <a:ext cx="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24971" name="Group 43"/>
          <p:cNvGrpSpPr>
            <a:grpSpLocks/>
          </p:cNvGrpSpPr>
          <p:nvPr/>
        </p:nvGrpSpPr>
        <p:grpSpPr bwMode="auto">
          <a:xfrm>
            <a:off x="4470427" y="2787655"/>
            <a:ext cx="249767" cy="2193925"/>
            <a:chOff x="2194" y="1200"/>
            <a:chExt cx="148" cy="1440"/>
          </a:xfrm>
        </p:grpSpPr>
        <p:sp>
          <p:nvSpPr>
            <p:cNvPr id="124972" name="Line 44"/>
            <p:cNvSpPr>
              <a:spLocks noChangeShapeType="1"/>
            </p:cNvSpPr>
            <p:nvPr/>
          </p:nvSpPr>
          <p:spPr bwMode="auto">
            <a:xfrm>
              <a:off x="2198" y="1200"/>
              <a:ext cx="144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4973" name="Line 45"/>
            <p:cNvSpPr>
              <a:spLocks noChangeShapeType="1"/>
            </p:cNvSpPr>
            <p:nvPr/>
          </p:nvSpPr>
          <p:spPr bwMode="auto">
            <a:xfrm>
              <a:off x="2194" y="2640"/>
              <a:ext cx="144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4974" name="Line 46"/>
            <p:cNvSpPr>
              <a:spLocks noChangeShapeType="1"/>
            </p:cNvSpPr>
            <p:nvPr/>
          </p:nvSpPr>
          <p:spPr bwMode="auto">
            <a:xfrm>
              <a:off x="2208" y="1200"/>
              <a:ext cx="0" cy="14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24975" name="Group 47"/>
          <p:cNvGrpSpPr>
            <a:grpSpLocks/>
          </p:cNvGrpSpPr>
          <p:nvPr/>
        </p:nvGrpSpPr>
        <p:grpSpPr bwMode="auto">
          <a:xfrm>
            <a:off x="7641167" y="2771775"/>
            <a:ext cx="99484" cy="2209800"/>
            <a:chOff x="3666" y="1152"/>
            <a:chExt cx="137" cy="1496"/>
          </a:xfrm>
        </p:grpSpPr>
        <p:sp>
          <p:nvSpPr>
            <p:cNvPr id="124976" name="Line 48"/>
            <p:cNvSpPr>
              <a:spLocks noChangeShapeType="1"/>
            </p:cNvSpPr>
            <p:nvPr/>
          </p:nvSpPr>
          <p:spPr bwMode="auto">
            <a:xfrm flipH="1">
              <a:off x="3666" y="1160"/>
              <a:ext cx="13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4977" name="Line 49"/>
            <p:cNvSpPr>
              <a:spLocks noChangeShapeType="1"/>
            </p:cNvSpPr>
            <p:nvPr/>
          </p:nvSpPr>
          <p:spPr bwMode="auto">
            <a:xfrm flipH="1">
              <a:off x="3670" y="2648"/>
              <a:ext cx="13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4978" name="Line 50"/>
            <p:cNvSpPr>
              <a:spLocks noChangeShapeType="1"/>
            </p:cNvSpPr>
            <p:nvPr/>
          </p:nvSpPr>
          <p:spPr bwMode="auto">
            <a:xfrm>
              <a:off x="3792" y="1152"/>
              <a:ext cx="0" cy="14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24986" name="Text Box 58"/>
          <p:cNvSpPr txBox="1">
            <a:spLocks noChangeArrowheads="1"/>
          </p:cNvSpPr>
          <p:nvPr/>
        </p:nvSpPr>
        <p:spPr bwMode="auto">
          <a:xfrm>
            <a:off x="403926" y="298306"/>
            <a:ext cx="349807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*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Giải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thích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định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luật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124988" name="Text Box 60"/>
          <p:cNvSpPr txBox="1">
            <a:spLocks noChangeArrowheads="1"/>
          </p:cNvSpPr>
          <p:nvPr/>
        </p:nvSpPr>
        <p:spPr bwMode="auto">
          <a:xfrm>
            <a:off x="379559" y="476885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Bari clorua</a:t>
            </a:r>
          </a:p>
        </p:txBody>
      </p:sp>
      <p:sp>
        <p:nvSpPr>
          <p:cNvPr id="124989" name="Text Box 61"/>
          <p:cNvSpPr txBox="1">
            <a:spLocks noChangeArrowheads="1"/>
          </p:cNvSpPr>
          <p:nvPr/>
        </p:nvSpPr>
        <p:spPr bwMode="auto">
          <a:xfrm>
            <a:off x="2235200" y="4752975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Natri sunfat</a:t>
            </a:r>
          </a:p>
        </p:txBody>
      </p:sp>
      <p:sp>
        <p:nvSpPr>
          <p:cNvPr id="124990" name="Text Box 62"/>
          <p:cNvSpPr txBox="1">
            <a:spLocks noChangeArrowheads="1"/>
          </p:cNvSpPr>
          <p:nvPr/>
        </p:nvSpPr>
        <p:spPr bwMode="auto">
          <a:xfrm>
            <a:off x="8026400" y="4921250"/>
            <a:ext cx="233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Barisunfat</a:t>
            </a:r>
          </a:p>
        </p:txBody>
      </p:sp>
      <p:sp>
        <p:nvSpPr>
          <p:cNvPr id="124991" name="Text Box 63"/>
          <p:cNvSpPr txBox="1">
            <a:spLocks noChangeArrowheads="1"/>
          </p:cNvSpPr>
          <p:nvPr/>
        </p:nvSpPr>
        <p:spPr bwMode="auto">
          <a:xfrm>
            <a:off x="9956800" y="492125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Natriclorua</a:t>
            </a:r>
          </a:p>
        </p:txBody>
      </p:sp>
      <p:sp>
        <p:nvSpPr>
          <p:cNvPr id="124992" name="Text Box 64"/>
          <p:cNvSpPr txBox="1">
            <a:spLocks noChangeArrowheads="1"/>
          </p:cNvSpPr>
          <p:nvPr/>
        </p:nvSpPr>
        <p:spPr bwMode="auto">
          <a:xfrm>
            <a:off x="4572000" y="5149850"/>
            <a:ext cx="3352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itchFamily="18" charset="0"/>
              </a:rPr>
              <a:t>Trong quá trình phản ứng</a:t>
            </a:r>
          </a:p>
        </p:txBody>
      </p:sp>
      <p:sp>
        <p:nvSpPr>
          <p:cNvPr id="124993" name="Text Box 65"/>
          <p:cNvSpPr txBox="1">
            <a:spLocks noChangeArrowheads="1"/>
          </p:cNvSpPr>
          <p:nvPr/>
        </p:nvSpPr>
        <p:spPr bwMode="auto">
          <a:xfrm>
            <a:off x="8839200" y="5530891"/>
            <a:ext cx="3251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itchFamily="18" charset="0"/>
              </a:rPr>
              <a:t>Sau phản ứng</a:t>
            </a:r>
          </a:p>
        </p:txBody>
      </p:sp>
      <p:sp>
        <p:nvSpPr>
          <p:cNvPr id="124994" name="AutoShape 66"/>
          <p:cNvSpPr>
            <a:spLocks/>
          </p:cNvSpPr>
          <p:nvPr/>
        </p:nvSpPr>
        <p:spPr bwMode="auto">
          <a:xfrm rot="5400000">
            <a:off x="1977231" y="3960019"/>
            <a:ext cx="312738" cy="2844800"/>
          </a:xfrm>
          <a:prstGeom prst="rightBrace">
            <a:avLst>
              <a:gd name="adj1" fmla="val 25268"/>
              <a:gd name="adj2" fmla="val 47074"/>
            </a:avLst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ahoma" charset="0"/>
              </a:rPr>
              <a:t>  </a:t>
            </a:r>
          </a:p>
        </p:txBody>
      </p:sp>
      <p:sp>
        <p:nvSpPr>
          <p:cNvPr id="124995" name="AutoShape 67"/>
          <p:cNvSpPr>
            <a:spLocks/>
          </p:cNvSpPr>
          <p:nvPr/>
        </p:nvSpPr>
        <p:spPr bwMode="auto">
          <a:xfrm rot="5400000">
            <a:off x="9956800" y="4057650"/>
            <a:ext cx="304800" cy="2946400"/>
          </a:xfrm>
          <a:prstGeom prst="rightBrace">
            <a:avLst>
              <a:gd name="adj1" fmla="val 26852"/>
              <a:gd name="adj2" fmla="val 47074"/>
            </a:avLst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ahoma" charset="0"/>
              </a:rPr>
              <a:t>  </a:t>
            </a:r>
          </a:p>
        </p:txBody>
      </p:sp>
      <p:sp>
        <p:nvSpPr>
          <p:cNvPr id="124996" name="Text Box 68"/>
          <p:cNvSpPr txBox="1">
            <a:spLocks noChangeArrowheads="1"/>
          </p:cNvSpPr>
          <p:nvPr/>
        </p:nvSpPr>
        <p:spPr bwMode="auto">
          <a:xfrm>
            <a:off x="508000" y="5530891"/>
            <a:ext cx="3962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itchFamily="18" charset="0"/>
              </a:rPr>
              <a:t>Trước phản ứng</a:t>
            </a:r>
          </a:p>
        </p:txBody>
      </p:sp>
    </p:spTree>
    <p:extLst>
      <p:ext uri="{BB962C8B-B14F-4D97-AF65-F5344CB8AC3E}">
        <p14:creationId xmlns:p14="http://schemas.microsoft.com/office/powerpoint/2010/main" val="3774829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09600" y="743672"/>
            <a:ext cx="9601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dirty="0">
                <a:latin typeface=".VnTime" pitchFamily="34" charset="0"/>
              </a:rPr>
              <a:t> </a:t>
            </a:r>
            <a:r>
              <a:rPr lang="en-US" sz="3200" b="1" u="sng" dirty="0">
                <a:solidFill>
                  <a:srgbClr val="FF0000"/>
                </a:solidFill>
                <a:latin typeface=".VnTime" pitchFamily="34" charset="0"/>
              </a:rPr>
              <a:t>b. </a:t>
            </a:r>
            <a:r>
              <a:rPr lang="en-US" sz="3200" b="1" u="sng" dirty="0" err="1">
                <a:solidFill>
                  <a:srgbClr val="FF0000"/>
                </a:solidFill>
                <a:latin typeface=".VnTime" pitchFamily="34" charset="0"/>
              </a:rPr>
              <a:t>Gi¶i</a:t>
            </a:r>
            <a:r>
              <a:rPr lang="en-US" sz="3200" b="1" u="sng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.VnTime" pitchFamily="34" charset="0"/>
              </a:rPr>
              <a:t>thÝch</a:t>
            </a:r>
            <a:r>
              <a:rPr lang="en-US" sz="3200" b="1" u="sng" dirty="0">
                <a:solidFill>
                  <a:srgbClr val="FF0000"/>
                </a:solidFill>
                <a:latin typeface=".VnTime" pitchFamily="34" charset="0"/>
              </a:rPr>
              <a:t>:</a:t>
            </a:r>
            <a:endParaRPr lang="en-US" sz="2800" b="1" dirty="0">
              <a:latin typeface=".VnTime" pitchFamily="34" charset="0"/>
            </a:endParaRPr>
          </a:p>
        </p:txBody>
      </p:sp>
      <p:sp>
        <p:nvSpPr>
          <p:cNvPr id="3" name="Rectangle 24">
            <a:extLst>
              <a:ext uri="{FF2B5EF4-FFF2-40B4-BE49-F238E27FC236}">
                <a16:creationId xmlns:a16="http://schemas.microsoft.com/office/drawing/2014/main" id="{FCE6DF04-F909-46BC-BC6F-2F4D423DD1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365" y="1520687"/>
            <a:ext cx="11333922" cy="1697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altLang="vi-VN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phản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hoá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vi-VN" sz="2400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altLang="vi-VN" sz="24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vi-VN" sz="24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altLang="vi-VN" sz="24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altLang="vi-VN" sz="24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altLang="vi-VN" sz="24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vi-VN" sz="24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altLang="vi-VN" sz="24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</a:t>
            </a:r>
            <a:r>
              <a:rPr lang="en-US" altLang="vi-VN" sz="24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altLang="vi-VN" sz="24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vi-VN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tới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electron, </a:t>
            </a:r>
            <a:r>
              <a:rPr lang="en-US" altLang="vi-VN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vi-VN" sz="24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altLang="vi-VN" sz="24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altLang="vi-VN" sz="24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altLang="vi-VN" sz="2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altLang="vi-VN" sz="2400" dirty="0">
                <a:solidFill>
                  <a:srgbClr val="000000"/>
                </a:solidFill>
              </a:rPr>
              <a:t>giữ nguyên </a:t>
            </a:r>
            <a:r>
              <a:rPr lang="en-US" altLang="vi-VN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altLang="vi-VN" sz="24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altLang="vi-VN" sz="24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altLang="vi-VN" sz="24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altLang="vi-VN" sz="24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altLang="vi-VN" sz="24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alt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alt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vi-V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alt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alt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alt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alt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alt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alt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alt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alt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alt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-84331" y="41032"/>
            <a:ext cx="9021987" cy="6147401"/>
            <a:chOff x="-52404" y="41007"/>
            <a:chExt cx="6980525" cy="323686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404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314828" y="377047"/>
              <a:ext cx="6499165" cy="2900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Câu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hỏi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1.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tượng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tượng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hóa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tượng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thiên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nhiên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  <a:p>
              <a:pPr marL="457200" indent="-457200" algn="just">
                <a:lnSpc>
                  <a:spcPct val="150000"/>
                </a:lnSpc>
                <a:spcBef>
                  <a:spcPct val="0"/>
                </a:spcBef>
                <a:buAutoNum type="alphaUcPeriod"/>
                <a:defRPr/>
              </a:pP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Sáng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sớm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mặt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trời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mọc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sương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mù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tan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dần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B.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Nạn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cháy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rừng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tạo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khói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đen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dày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đặc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gây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ô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nhiễm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môi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C.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mưa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dông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thường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sấm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sét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>
                <a:lnSpc>
                  <a:spcPct val="150000"/>
                </a:lnSpc>
                <a:spcBef>
                  <a:spcPct val="0"/>
                </a:spcBef>
                <a:defRPr/>
              </a:pP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D.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Hơi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đám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mây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ngưng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tụ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rơi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xuống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tạo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               </a:t>
              </a:r>
            </a:p>
            <a:p>
              <a:pPr>
                <a:lnSpc>
                  <a:spcPct val="150000"/>
                </a:lnSpc>
                <a:spcBef>
                  <a:spcPct val="0"/>
                </a:spcBef>
                <a:defRPr/>
              </a:pP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                                    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mưa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>
                <a:defRPr/>
              </a:pPr>
              <a:endParaRPr lang="en-US"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>
                <a:defRPr/>
              </a:pPr>
              <a:endParaRPr lang="en-US" sz="2400" dirty="0">
                <a:solidFill>
                  <a:schemeClr val="tx2">
                    <a:lumMod val="95000"/>
                    <a:lumOff val="5000"/>
                  </a:schemeClr>
                </a:solidFill>
              </a:endParaRPr>
            </a:p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FF"/>
                </a:solidFill>
                <a:latin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78703" y="2311347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2096098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3041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624" y="4071386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9" y="4515825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689" y="1750289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8415722" y="-122917"/>
            <a:ext cx="3845159" cy="274438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086570" y="898706"/>
              <a:ext cx="3750825" cy="1296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</a:p>
          </p:txBody>
        </p:sp>
      </p:grp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365" y="4359281"/>
            <a:ext cx="10342947" cy="2818832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AD75860-9F81-4165-A3C2-829D5EEFD74A}"/>
              </a:ext>
            </a:extLst>
          </p:cNvPr>
          <p:cNvSpPr/>
          <p:nvPr/>
        </p:nvSpPr>
        <p:spPr>
          <a:xfrm>
            <a:off x="219921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1 …</a:t>
            </a:r>
          </a:p>
        </p:txBody>
      </p:sp>
    </p:spTree>
    <p:extLst>
      <p:ext uri="{BB962C8B-B14F-4D97-AF65-F5344CB8AC3E}">
        <p14:creationId xmlns:p14="http://schemas.microsoft.com/office/powerpoint/2010/main" val="319417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03723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AutoShape 6"/>
          <p:cNvSpPr>
            <a:spLocks noChangeArrowheads="1"/>
          </p:cNvSpPr>
          <p:nvPr/>
        </p:nvSpPr>
        <p:spPr bwMode="auto">
          <a:xfrm>
            <a:off x="5495636" y="2323956"/>
            <a:ext cx="6502400" cy="2438400"/>
          </a:xfrm>
          <a:prstGeom prst="cloudCallout">
            <a:avLst>
              <a:gd name="adj1" fmla="val -76630"/>
              <a:gd name="adj2" fmla="val 5403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6105236" y="2704977"/>
            <a:ext cx="57912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Gọi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m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là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kí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hiệu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khối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lượng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Hãy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viết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khối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lượng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phản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ứng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trên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?</a:t>
            </a:r>
          </a:p>
        </p:txBody>
      </p:sp>
      <p:pic>
        <p:nvPicPr>
          <p:cNvPr id="31752" name="Picture 8" descr="Untitled-1 copy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12679" r="20235" b="19919"/>
          <a:stretch>
            <a:fillRect/>
          </a:stretch>
        </p:blipFill>
        <p:spPr bwMode="auto">
          <a:xfrm>
            <a:off x="1727203" y="5410241"/>
            <a:ext cx="1953684" cy="138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24873" y="1337397"/>
            <a:ext cx="11176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Giả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sử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có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phản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ứng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:     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          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A   +    B 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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   C   +    D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24873" y="1870797"/>
            <a:ext cx="7823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Công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thức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về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khối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lượng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:</a:t>
            </a:r>
          </a:p>
        </p:txBody>
      </p: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4895274" y="2042291"/>
            <a:ext cx="4072470" cy="811213"/>
            <a:chOff x="1396" y="1479"/>
            <a:chExt cx="1924" cy="511"/>
          </a:xfrm>
        </p:grpSpPr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1396" y="1497"/>
              <a:ext cx="32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i="1" dirty="0" err="1">
                  <a:solidFill>
                    <a:srgbClr val="000000"/>
                  </a:solidFill>
                  <a:latin typeface="Times New Roman" pitchFamily="18" charset="0"/>
                </a:rPr>
                <a:t>m</a:t>
              </a:r>
              <a:r>
                <a:rPr lang="en-US" sz="3200" b="1" i="1" baseline="-25000" dirty="0" err="1">
                  <a:solidFill>
                    <a:srgbClr val="000000"/>
                  </a:solidFill>
                  <a:latin typeface="Times New Roman" pitchFamily="18" charset="0"/>
                </a:rPr>
                <a:t>A</a:t>
              </a:r>
              <a:endParaRPr lang="en-US" sz="3200" b="1" i="1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1616" y="1479"/>
              <a:ext cx="459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4000" i="1" dirty="0">
                  <a:solidFill>
                    <a:srgbClr val="000000"/>
                  </a:solidFill>
                  <a:latin typeface="Times New Roman" pitchFamily="18" charset="0"/>
                </a:rPr>
                <a:t>+</a:t>
              </a: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1854" y="1510"/>
              <a:ext cx="324" cy="3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i="1" dirty="0" err="1">
                  <a:solidFill>
                    <a:srgbClr val="000000"/>
                  </a:solidFill>
                  <a:latin typeface="Times New Roman" pitchFamily="18" charset="0"/>
                </a:rPr>
                <a:t>m</a:t>
              </a:r>
              <a:r>
                <a:rPr lang="en-US" sz="3200" b="1" i="1" baseline="-25000" dirty="0" err="1">
                  <a:solidFill>
                    <a:srgbClr val="000000"/>
                  </a:solidFill>
                  <a:latin typeface="Times New Roman" pitchFamily="18" charset="0"/>
                </a:rPr>
                <a:t>B</a:t>
              </a:r>
              <a:endParaRPr lang="en-US" sz="3200" b="1" i="1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2449" y="1518"/>
              <a:ext cx="32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i="1" dirty="0" err="1">
                  <a:solidFill>
                    <a:srgbClr val="000000"/>
                  </a:solidFill>
                  <a:latin typeface="Times New Roman" pitchFamily="18" charset="0"/>
                </a:rPr>
                <a:t>m</a:t>
              </a:r>
              <a:r>
                <a:rPr lang="en-US" sz="3200" b="1" i="1" baseline="-25000" dirty="0" err="1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US" sz="3200" b="1" i="1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2989" y="1529"/>
              <a:ext cx="331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i="1" dirty="0" err="1">
                  <a:solidFill>
                    <a:srgbClr val="000000"/>
                  </a:solidFill>
                  <a:latin typeface="Times New Roman" pitchFamily="18" charset="0"/>
                </a:rPr>
                <a:t>m</a:t>
              </a:r>
              <a:r>
                <a:rPr lang="en-US" sz="3200" b="1" i="1" baseline="-25000" dirty="0" err="1">
                  <a:solidFill>
                    <a:srgbClr val="000000"/>
                  </a:solidFill>
                  <a:latin typeface="Times New Roman" pitchFamily="18" charset="0"/>
                </a:rPr>
                <a:t>D</a:t>
              </a:r>
              <a:endParaRPr lang="en-US" sz="3200" b="1" i="1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2760" y="1510"/>
              <a:ext cx="460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4000" i="1" dirty="0">
                  <a:solidFill>
                    <a:srgbClr val="000000"/>
                  </a:solidFill>
                  <a:latin typeface="Times New Roman" pitchFamily="18" charset="0"/>
                </a:rPr>
                <a:t>+</a:t>
              </a:r>
            </a:p>
          </p:txBody>
        </p:sp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2163" y="1548"/>
              <a:ext cx="459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4000" i="1" dirty="0">
                  <a:solidFill>
                    <a:srgbClr val="000000"/>
                  </a:solidFill>
                  <a:latin typeface="Times New Roman" pitchFamily="18" charset="0"/>
                </a:rPr>
                <a:t>=</a:t>
              </a:r>
            </a:p>
          </p:txBody>
        </p:sp>
      </p:grpSp>
      <p:sp>
        <p:nvSpPr>
          <p:cNvPr id="15" name="Text Box 30"/>
          <p:cNvSpPr txBox="1">
            <a:spLocks noChangeArrowheads="1"/>
          </p:cNvSpPr>
          <p:nvPr/>
        </p:nvSpPr>
        <p:spPr bwMode="auto">
          <a:xfrm>
            <a:off x="201852" y="4164725"/>
            <a:ext cx="10587567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Chú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ý: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Trong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một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PƯHH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có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n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chất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kể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cả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chất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phản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ứng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và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sản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phẩm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nếu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biết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khối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lượng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của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(n-1)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chất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thì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tính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được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khối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lượng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của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chất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còn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</a:rPr>
              <a:t>lại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</a:rPr>
              <a:t>. </a:t>
            </a: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360245" y="395288"/>
            <a:ext cx="19944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990033"/>
                </a:solidFill>
                <a:latin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990033"/>
                </a:solidFill>
                <a:latin typeface="Times New Roman" pitchFamily="18" charset="0"/>
              </a:rPr>
              <a:t>Áp</a:t>
            </a:r>
            <a:r>
              <a:rPr lang="en-US" sz="2800" b="1" dirty="0">
                <a:solidFill>
                  <a:srgbClr val="990033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90033"/>
                </a:solidFill>
                <a:latin typeface="Times New Roman" pitchFamily="18" charset="0"/>
              </a:rPr>
              <a:t>dụng</a:t>
            </a:r>
            <a:r>
              <a:rPr lang="en-US" sz="2800" b="1" dirty="0">
                <a:solidFill>
                  <a:srgbClr val="990033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17" name="Right Arrow 16"/>
          <p:cNvSpPr/>
          <p:nvPr/>
        </p:nvSpPr>
        <p:spPr bwMode="auto">
          <a:xfrm>
            <a:off x="3546764" y="3158836"/>
            <a:ext cx="471054" cy="31865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5713077" y="2840182"/>
            <a:ext cx="685801" cy="604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</a:rPr>
              <a:t>m</a:t>
            </a:r>
            <a:r>
              <a:rPr lang="en-US" sz="3200" b="1" i="1" baseline="-25000" dirty="0" err="1">
                <a:solidFill>
                  <a:srgbClr val="000000"/>
                </a:solidFill>
                <a:latin typeface="Times New Roman" pitchFamily="18" charset="0"/>
              </a:rPr>
              <a:t>B</a:t>
            </a:r>
            <a:endParaRPr lang="en-US" sz="3200" b="1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6518374" y="2928257"/>
            <a:ext cx="971551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000" i="1" dirty="0">
                <a:solidFill>
                  <a:srgbClr val="000000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7151450" y="2935762"/>
            <a:ext cx="685801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</a:rPr>
              <a:t>m</a:t>
            </a:r>
            <a:r>
              <a:rPr lang="en-US" sz="3200" b="1" i="1" baseline="-25000" dirty="0" err="1">
                <a:solidFill>
                  <a:srgbClr val="000000"/>
                </a:solidFill>
                <a:latin typeface="Times New Roman" pitchFamily="18" charset="0"/>
              </a:rPr>
              <a:t>C</a:t>
            </a:r>
            <a:endParaRPr lang="en-US" sz="3200" b="1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7754894" y="2922484"/>
            <a:ext cx="97366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000" i="1" dirty="0">
                <a:solidFill>
                  <a:srgbClr val="000000"/>
                </a:solidFill>
                <a:latin typeface="Times New Roman" pitchFamily="18" charset="0"/>
              </a:rPr>
              <a:t>+</a:t>
            </a:r>
          </a:p>
        </p:txBody>
      </p:sp>
      <p:sp>
        <p:nvSpPr>
          <p:cNvPr id="22" name="Rectangle 13"/>
          <p:cNvSpPr>
            <a:spLocks noChangeArrowheads="1"/>
          </p:cNvSpPr>
          <p:nvPr/>
        </p:nvSpPr>
        <p:spPr bwMode="auto">
          <a:xfrm>
            <a:off x="8350641" y="2966213"/>
            <a:ext cx="70061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</a:rPr>
              <a:t>m</a:t>
            </a:r>
            <a:r>
              <a:rPr lang="en-US" sz="3200" b="1" i="1" baseline="-25000" dirty="0" err="1">
                <a:solidFill>
                  <a:srgbClr val="000000"/>
                </a:solidFill>
                <a:latin typeface="Times New Roman" pitchFamily="18" charset="0"/>
              </a:rPr>
              <a:t>D</a:t>
            </a:r>
            <a:endParaRPr lang="en-US" sz="3200" b="1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116290" y="2840182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-</a:t>
            </a:r>
          </a:p>
        </p:txBody>
      </p:sp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9578880" y="2971552"/>
            <a:ext cx="685801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</a:rPr>
              <a:t>m</a:t>
            </a:r>
            <a:r>
              <a:rPr lang="en-US" sz="3200" b="1" i="1" baseline="-25000" dirty="0" err="1">
                <a:solidFill>
                  <a:srgbClr val="000000"/>
                </a:solidFill>
                <a:latin typeface="Times New Roman" pitchFamily="18" charset="0"/>
              </a:rPr>
              <a:t>A</a:t>
            </a:r>
            <a:endParaRPr lang="en-US" sz="3200" b="1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02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5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4" dur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0" dur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3" dur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6" dur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0" grpId="0" animBg="1"/>
      <p:bldP spid="31750" grpId="1" animBg="1"/>
      <p:bldP spid="31751" grpId="0"/>
      <p:bldP spid="31751" grpId="1"/>
      <p:bldP spid="5" grpId="0"/>
      <p:bldP spid="6" grpId="0"/>
      <p:bldP spid="15" grpId="0"/>
      <p:bldP spid="16" grpId="0"/>
      <p:bldP spid="17" grpId="0" animBg="1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5"/>
          <p:cNvSpPr txBox="1">
            <a:spLocks noChangeArrowheads="1"/>
          </p:cNvSpPr>
          <p:nvPr/>
        </p:nvSpPr>
        <p:spPr bwMode="auto">
          <a:xfrm>
            <a:off x="3556000" y="457227"/>
            <a:ext cx="548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PHƯƠNG PHÁP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117600" y="1219227"/>
            <a:ext cx="9956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117600" y="1981200"/>
            <a:ext cx="10363200" cy="954088"/>
            <a:chOff x="838200" y="1981200"/>
            <a:chExt cx="7772400" cy="954107"/>
          </a:xfrm>
        </p:grpSpPr>
        <p:sp>
          <p:nvSpPr>
            <p:cNvPr id="24583" name="TextBox 6"/>
            <p:cNvSpPr txBox="1">
              <a:spLocks noChangeArrowheads="1"/>
            </p:cNvSpPr>
            <p:nvPr/>
          </p:nvSpPr>
          <p:spPr bwMode="auto">
            <a:xfrm>
              <a:off x="838200" y="1981200"/>
              <a:ext cx="777240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i="1" u="sng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Bước</a:t>
              </a:r>
              <a:r>
                <a:rPr lang="en-US" sz="2800" b="1" i="1" u="sng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1:</a:t>
              </a:r>
              <a:r>
                <a:rPr lang="en-US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phương</a:t>
              </a:r>
              <a:r>
                <a:rPr lang="en-US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trình</a:t>
              </a:r>
              <a:r>
                <a:rPr lang="en-US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(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)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phản</a:t>
              </a:r>
              <a:r>
                <a:rPr lang="en-US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ứng</a:t>
              </a:r>
              <a:r>
                <a:rPr lang="en-US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hóa</a:t>
              </a:r>
              <a:r>
                <a:rPr lang="en-US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:   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A    +    B                  C    +    D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2158603" y="2695589"/>
              <a:ext cx="762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117600" y="3035300"/>
            <a:ext cx="10566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i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i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baseline="-25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+  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baseline="-25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=  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baseline="-25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+  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baseline="-25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117600" y="4505325"/>
            <a:ext cx="103632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Bước 3</a:t>
            </a:r>
            <a:r>
              <a:rPr 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Tính khối lượng của chất cần tìm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	    m</a:t>
            </a:r>
            <a:r>
              <a:rPr lang="en-US" sz="2800" baseline="-25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 </a:t>
            </a:r>
            <a:r>
              <a:rPr 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= m</a:t>
            </a:r>
            <a:r>
              <a:rPr lang="en-US" sz="2800" baseline="-25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+   m</a:t>
            </a:r>
            <a:r>
              <a:rPr lang="en-US" sz="2800" baseline="-25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-   m</a:t>
            </a:r>
            <a:r>
              <a:rPr lang="en-US" sz="2800" baseline="-25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000000"/>
                </a:solidFill>
              </a:rPr>
              <a:t>	      </a:t>
            </a:r>
            <a:r>
              <a:rPr lang="en-US" sz="2800">
                <a:solidFill>
                  <a:srgbClr val="000000"/>
                </a:solidFill>
                <a:latin typeface="Times New Roman" pitchFamily="18" charset="0"/>
              </a:rPr>
              <a:t>Kết luận</a:t>
            </a:r>
            <a:r>
              <a:rPr lang="en-US" sz="2800" baseline="-25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4134838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768361" y="549146"/>
            <a:ext cx="10752667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    </a:t>
            </a:r>
            <a:r>
              <a:rPr lang="en-US" sz="20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BT2/54sgk</a:t>
            </a: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</a:rPr>
              <a:t>phản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</a:rPr>
              <a:t>ứng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</a:rPr>
              <a:t>hóa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</a:rPr>
              <a:t>học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ở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</a:rPr>
              <a:t>thí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</a:rPr>
              <a:t>nghiệm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</a:rPr>
              <a:t>trên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</a:rPr>
              <a:t>cho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</a:rPr>
              <a:t>biết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</a:rPr>
              <a:t>khối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</a:rPr>
              <a:t>lượng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</a:rPr>
              <a:t>natri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</a:rPr>
              <a:t>sunfat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(Na</a:t>
            </a:r>
            <a:r>
              <a:rPr lang="en-US" sz="2400" baseline="-25000" dirty="0" smtClean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SO</a:t>
            </a:r>
            <a:r>
              <a:rPr lang="en-US" sz="2400" baseline="-25000" dirty="0" smtClean="0">
                <a:solidFill>
                  <a:srgbClr val="0000FF"/>
                </a:solidFill>
                <a:latin typeface="Times New Roman" pitchFamily="18" charset="0"/>
              </a:rPr>
              <a:t>4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)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14,2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</a:rPr>
              <a:t>gam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</a:rPr>
              <a:t>khối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</a:rPr>
              <a:t>lượng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</a:rPr>
              <a:t>sản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</a:rPr>
              <a:t>phẩm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: 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</a:rPr>
              <a:t>bari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</a:rPr>
              <a:t>sunfat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(BaSO</a:t>
            </a:r>
            <a:r>
              <a:rPr lang="en-US" sz="2400" baseline="-25000" dirty="0" smtClean="0">
                <a:solidFill>
                  <a:srgbClr val="0000FF"/>
                </a:solidFill>
                <a:latin typeface="Times New Roman" pitchFamily="18" charset="0"/>
              </a:rPr>
              <a:t>4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)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23,3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</a:rPr>
              <a:t>gam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</a:rPr>
              <a:t>natri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</a:rPr>
              <a:t>clorua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(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</a:rPr>
              <a:t>NaCl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) 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11,7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</a:rPr>
              <a:t>gam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</a:rPr>
              <a:t>Hãy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</a:rPr>
              <a:t>tính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</a:rPr>
              <a:t>khối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</a:rPr>
              <a:t>lượng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Bari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</a:rPr>
              <a:t>clorua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(BaCl</a:t>
            </a:r>
            <a:r>
              <a:rPr lang="en-US" sz="2400" baseline="-25000" dirty="0" smtClean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)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</a:rPr>
              <a:t>đã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</a:rPr>
              <a:t>phản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</a:rPr>
              <a:t>ứng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6871615" y="3264544"/>
            <a:ext cx="149390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u="sng" dirty="0" err="1" smtClean="0">
                <a:solidFill>
                  <a:srgbClr val="0000FF"/>
                </a:solidFill>
                <a:latin typeface="Times New Roman" pitchFamily="18" charset="0"/>
              </a:rPr>
              <a:t>Bài</a:t>
            </a:r>
            <a:r>
              <a:rPr lang="en-US" sz="2400" b="1" u="sng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0000FF"/>
                </a:solidFill>
                <a:latin typeface="Times New Roman" pitchFamily="18" charset="0"/>
              </a:rPr>
              <a:t>làm</a:t>
            </a:r>
            <a:endParaRPr lang="en-US" sz="2400" b="1" u="sng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0967" name="Rectangle 7"/>
          <p:cNvSpPr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3947593" y="3925924"/>
            <a:ext cx="7776633" cy="1056571"/>
          </a:xfrm>
          <a:prstGeom prst="rect">
            <a:avLst/>
          </a:prstGeom>
          <a:blipFill rotWithShape="1">
            <a:blip r:embed="rId2"/>
            <a:stretch>
              <a:fillRect t="-4624" b="-9827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69" name="Text Box 9"/>
              <p:cNvSpPr txBox="1">
                <a:spLocks noChangeArrowheads="1"/>
              </p:cNvSpPr>
              <p:nvPr/>
            </p:nvSpPr>
            <p:spPr bwMode="auto">
              <a:xfrm>
                <a:off x="3839642" y="5071425"/>
                <a:ext cx="8352367" cy="4889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smtClean="0">
                    <a:solidFill>
                      <a:srgbClr val="000000"/>
                    </a:solidFill>
                    <a:latin typeface="Times New Roman" pitchFamily="18" charset="0"/>
                    <a:sym typeface="Wingdings"/>
                  </a:rPr>
                  <a:t>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latin typeface="Times New Roman" pitchFamily="18" charset="0"/>
                          </a:rPr>
                          <m:t>BaSO</m:t>
                        </m:r>
                        <m:r>
                          <m:rPr>
                            <m:nor/>
                          </m:rPr>
                          <a:rPr lang="en-US" sz="2400" baseline="-25000">
                            <a:solidFill>
                              <a:srgbClr val="000000"/>
                            </a:solidFill>
                            <a:latin typeface="Times New Roman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400" b="1" i="1" smtClean="0">
                    <a:solidFill>
                      <a:srgbClr val="003399"/>
                    </a:solidFill>
                    <a:latin typeface="Times New Roman" pitchFamily="18" charset="0"/>
                    <a:sym typeface="Wingdings 3" pitchFamily="18" charset="2"/>
                  </a:rPr>
                  <a:t> +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latin typeface="Times New Roman" pitchFamily="18" charset="0"/>
                          </a:rPr>
                          <m:t>NaCl</m:t>
                        </m:r>
                      </m:sub>
                    </m:sSub>
                  </m:oMath>
                </a14:m>
                <a:r>
                  <a:rPr lang="en-US" sz="2400" b="1" i="1">
                    <a:solidFill>
                      <a:srgbClr val="003399"/>
                    </a:solidFill>
                    <a:latin typeface="Times New Roman" pitchFamily="18" charset="0"/>
                    <a:sym typeface="Wingdings 3" pitchFamily="18" charset="2"/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latin typeface="Times New Roman" pitchFamily="18" charset="0"/>
                          </a:rPr>
                          <m:t>BaCl</m:t>
                        </m:r>
                        <m:r>
                          <m:rPr>
                            <m:nor/>
                          </m:rPr>
                          <a:rPr lang="en-US" sz="2400" baseline="-25000">
                            <a:solidFill>
                              <a:srgbClr val="000000"/>
                            </a:solidFill>
                            <a:latin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b="1" i="1">
                    <a:solidFill>
                      <a:srgbClr val="003399"/>
                    </a:solidFill>
                    <a:latin typeface="Times New Roman" pitchFamily="18" charset="0"/>
                  </a:rPr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latin typeface="Times New Roman" pitchFamily="18" charset="0"/>
                          </a:rPr>
                          <m:t>Na</m:t>
                        </m:r>
                        <m:r>
                          <m:rPr>
                            <m:nor/>
                          </m:rPr>
                          <a:rPr lang="en-US" sz="2400" baseline="-25000">
                            <a:solidFill>
                              <a:srgbClr val="000000"/>
                            </a:solidFill>
                            <a:latin typeface="Times New Roman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latin typeface="Times New Roman" pitchFamily="18" charset="0"/>
                          </a:rPr>
                          <m:t>SO</m:t>
                        </m:r>
                        <m:r>
                          <m:rPr>
                            <m:nor/>
                          </m:rPr>
                          <a:rPr lang="en-US" sz="2400" baseline="-25000">
                            <a:solidFill>
                              <a:srgbClr val="000000"/>
                            </a:solidFill>
                            <a:latin typeface="Times New Roman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40969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39642" y="5071425"/>
                <a:ext cx="8352367" cy="488916"/>
              </a:xfrm>
              <a:prstGeom prst="rect">
                <a:avLst/>
              </a:prstGeom>
              <a:blipFill rotWithShape="1">
                <a:blip r:embed="rId3"/>
                <a:stretch>
                  <a:fillRect t="-10000" b="-225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972" name="Text Box 12"/>
              <p:cNvSpPr txBox="1">
                <a:spLocks noChangeArrowheads="1"/>
              </p:cNvSpPr>
              <p:nvPr/>
            </p:nvSpPr>
            <p:spPr bwMode="auto">
              <a:xfrm>
                <a:off x="3504363" y="5675957"/>
                <a:ext cx="9791700" cy="4889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smtClean="0">
                    <a:solidFill>
                      <a:srgbClr val="000000"/>
                    </a:solidFill>
                  </a:rPr>
                  <a:t>              =&gt;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latin typeface="Times New Roman" pitchFamily="18" charset="0"/>
                          </a:rPr>
                          <m:t>BaCl</m:t>
                        </m:r>
                        <m:r>
                          <m:rPr>
                            <m:nor/>
                          </m:rPr>
                          <a:rPr lang="en-US" sz="2400" baseline="-25000">
                            <a:solidFill>
                              <a:srgbClr val="000000"/>
                            </a:solidFill>
                            <a:latin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smtClean="0">
                    <a:solidFill>
                      <a:srgbClr val="000000"/>
                    </a:solidFill>
                    <a:latin typeface="Times New Roman" pitchFamily="18" charset="0"/>
                  </a:rPr>
                  <a:t>=   (23,3 + 11,7)   -14,2 =  20,8 (g)</a:t>
                </a:r>
              </a:p>
            </p:txBody>
          </p:sp>
        </mc:Choice>
        <mc:Fallback xmlns="">
          <p:sp>
            <p:nvSpPr>
              <p:cNvPr id="40972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04363" y="5675957"/>
                <a:ext cx="9791700" cy="488916"/>
              </a:xfrm>
              <a:prstGeom prst="rect">
                <a:avLst/>
              </a:prstGeom>
              <a:blipFill rotWithShape="1">
                <a:blip r:embed="rId4"/>
                <a:stretch>
                  <a:fillRect t="-10000" b="-225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536" name="AutoShape 13"/>
          <p:cNvSpPr>
            <a:spLocks noChangeArrowheads="1"/>
          </p:cNvSpPr>
          <p:nvPr/>
        </p:nvSpPr>
        <p:spPr bwMode="auto">
          <a:xfrm>
            <a:off x="431818" y="404813"/>
            <a:ext cx="11425767" cy="590391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40974" name="Rectangle 1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912302" y="3644927"/>
            <a:ext cx="2976033" cy="2449513"/>
          </a:xfrm>
          <a:prstGeom prst="rect">
            <a:avLst/>
          </a:prstGeom>
          <a:blipFill rotWithShape="1">
            <a:blip r:embed="rId5"/>
            <a:stretch>
              <a:fillRect l="-3279" t="-8209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 </a:t>
            </a:r>
          </a:p>
        </p:txBody>
      </p: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624419" y="4005263"/>
            <a:ext cx="3456516" cy="1657350"/>
            <a:chOff x="295" y="2522"/>
            <a:chExt cx="1633" cy="1044"/>
          </a:xfrm>
        </p:grpSpPr>
        <p:sp>
          <p:nvSpPr>
            <p:cNvPr id="22539" name="Line 15"/>
            <p:cNvSpPr>
              <a:spLocks noChangeShapeType="1"/>
            </p:cNvSpPr>
            <p:nvPr/>
          </p:nvSpPr>
          <p:spPr bwMode="auto">
            <a:xfrm>
              <a:off x="295" y="3339"/>
              <a:ext cx="163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2540" name="Line 16"/>
            <p:cNvSpPr>
              <a:spLocks noChangeShapeType="1"/>
            </p:cNvSpPr>
            <p:nvPr/>
          </p:nvSpPr>
          <p:spPr bwMode="auto">
            <a:xfrm flipH="1">
              <a:off x="431" y="2522"/>
              <a:ext cx="0" cy="10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6916046" y="5070129"/>
            <a:ext cx="919863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11,7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88290" y="5071432"/>
            <a:ext cx="114299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  23,3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97592" y="5094599"/>
            <a:ext cx="1283768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  <a:latin typeface="Times New Roman" pitchFamily="18" charset="0"/>
              </a:rPr>
              <a:t>    14,2</a:t>
            </a:r>
            <a:endParaRPr lang="en-US" sz="24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1579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1000"/>
                                        <p:tgtEl>
                                          <p:spTgt spid="40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10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5" grpId="0"/>
      <p:bldP spid="40966" grpId="0"/>
      <p:bldP spid="40967" grpId="0" animBg="1"/>
      <p:bldP spid="40969" grpId="0" animBg="1"/>
      <p:bldP spid="40972" grpId="0" animBg="1"/>
      <p:bldP spid="40974" grpId="0" animBg="1"/>
      <p:bldP spid="2" grpId="0" animBg="1"/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814935" y="1052515"/>
            <a:ext cx="1085003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u="sng" dirty="0" err="1">
                <a:solidFill>
                  <a:srgbClr val="000000"/>
                </a:solidFill>
                <a:latin typeface="Times New Roman" pitchFamily="18" charset="0"/>
              </a:rPr>
              <a:t>Bài</a:t>
            </a:r>
            <a:r>
              <a:rPr lang="en-US" b="1" u="sng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b="1" u="sng" dirty="0" err="1">
                <a:solidFill>
                  <a:srgbClr val="000000"/>
                </a:solidFill>
                <a:latin typeface="Times New Roman" pitchFamily="18" charset="0"/>
              </a:rPr>
              <a:t>tập</a:t>
            </a:r>
            <a:r>
              <a:rPr lang="en-US" b="1" u="sng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b="1" u="sng" dirty="0" err="1">
                <a:solidFill>
                  <a:srgbClr val="000000"/>
                </a:solidFill>
                <a:latin typeface="Times New Roman" pitchFamily="18" charset="0"/>
              </a:rPr>
              <a:t>luyện</a:t>
            </a:r>
            <a:r>
              <a:rPr lang="en-US" b="1" u="sng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b="1" u="sng" dirty="0" err="1">
                <a:solidFill>
                  <a:srgbClr val="000000"/>
                </a:solidFill>
                <a:latin typeface="Times New Roman" pitchFamily="18" charset="0"/>
              </a:rPr>
              <a:t>tập</a:t>
            </a:r>
            <a:r>
              <a:rPr lang="en-US" b="1" u="sng" dirty="0">
                <a:solidFill>
                  <a:srgbClr val="000000"/>
                </a:solidFill>
                <a:latin typeface="Times New Roman" pitchFamily="18" charset="0"/>
              </a:rPr>
              <a:t>: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</a:rPr>
              <a:t>Đốt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</a:rPr>
              <a:t>cháy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</a:rPr>
              <a:t>hoàn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</a:rPr>
              <a:t>toàn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 3,1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</a:rPr>
              <a:t>gam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</a:rPr>
              <a:t>photpho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</a:rPr>
              <a:t>trong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</a:rPr>
              <a:t>không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</a:rPr>
              <a:t>khí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 (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</a:rPr>
              <a:t>có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</a:rPr>
              <a:t>khí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</a:rPr>
              <a:t>oxi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),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</a:rPr>
              <a:t>ta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</a:rPr>
              <a:t>thu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</a:rPr>
              <a:t>được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 7,1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</a:rPr>
              <a:t>gam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</a:rPr>
              <a:t>hợp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</a:rPr>
              <a:t>chất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</a:rPr>
              <a:t>đi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</a:rPr>
              <a:t>photpho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</a:rPr>
              <a:t>pentaoxit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(P</a:t>
            </a:r>
            <a:r>
              <a:rPr lang="en-US" b="1" baseline="-25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O</a:t>
            </a:r>
            <a:r>
              <a:rPr lang="en-US" b="1" baseline="-25000" dirty="0">
                <a:solidFill>
                  <a:srgbClr val="000000"/>
                </a:solidFill>
                <a:latin typeface="Times New Roman" pitchFamily="18" charset="0"/>
              </a:rPr>
              <a:t>5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).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	a.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</a:rPr>
              <a:t>Viết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</a:rPr>
              <a:t>phương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</a:rPr>
              <a:t>trình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</a:rPr>
              <a:t>chữ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</a:rPr>
              <a:t>của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</a:rPr>
              <a:t>phản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</a:rPr>
              <a:t>ứng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	b.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</a:rPr>
              <a:t>Tính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</a:rPr>
              <a:t>khối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</a:rPr>
              <a:t>lượng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</a:rPr>
              <a:t>oxi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</a:rPr>
              <a:t>đã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</a:rPr>
              <a:t>tham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</a:rPr>
              <a:t>gia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</a:rPr>
              <a:t>phản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</a:rPr>
              <a:t>ứng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5039787" y="2781327"/>
            <a:ext cx="2400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800" b="1" u="sng">
                <a:solidFill>
                  <a:srgbClr val="FF0000"/>
                </a:solidFill>
                <a:latin typeface="Times New Roman" pitchFamily="18" charset="0"/>
              </a:rPr>
              <a:t>Bài làm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1775902" y="3141663"/>
            <a:ext cx="883284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00"/>
                </a:solidFill>
                <a:latin typeface="Times New Roman" pitchFamily="18" charset="0"/>
              </a:rPr>
              <a:t>a</a:t>
            </a:r>
            <a:r>
              <a:rPr lang="en-US" b="1" dirty="0">
                <a:latin typeface="Times New Roman" pitchFamily="18" charset="0"/>
              </a:rPr>
              <a:t>. </a:t>
            </a:r>
            <a:r>
              <a:rPr lang="en-US" b="1" dirty="0" err="1">
                <a:latin typeface="Times New Roman" pitchFamily="18" charset="0"/>
              </a:rPr>
              <a:t>Phương</a:t>
            </a:r>
            <a:r>
              <a:rPr lang="en-US" b="1" dirty="0">
                <a:latin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</a:rPr>
              <a:t>trình</a:t>
            </a:r>
            <a:r>
              <a:rPr lang="en-US" b="1" dirty="0">
                <a:latin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</a:rPr>
              <a:t>chữ</a:t>
            </a:r>
            <a:r>
              <a:rPr lang="en-US" b="1" dirty="0">
                <a:latin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</a:rPr>
              <a:t>của</a:t>
            </a:r>
            <a:r>
              <a:rPr lang="en-US" b="1" dirty="0">
                <a:latin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</a:rPr>
              <a:t>phản</a:t>
            </a:r>
            <a:r>
              <a:rPr lang="en-US" b="1" dirty="0">
                <a:latin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</a:rPr>
              <a:t>ứng</a:t>
            </a:r>
            <a:r>
              <a:rPr lang="en-US" b="1" dirty="0">
                <a:latin typeface="Times New Roman" pitchFamily="18" charset="0"/>
              </a:rPr>
              <a:t>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latin typeface="Times New Roman" pitchFamily="18" charset="0"/>
              </a:rPr>
              <a:t>	</a:t>
            </a:r>
            <a:r>
              <a:rPr lang="en-US" b="1" dirty="0" err="1">
                <a:latin typeface="Times New Roman" pitchFamily="18" charset="0"/>
              </a:rPr>
              <a:t>Photpho</a:t>
            </a:r>
            <a:r>
              <a:rPr lang="en-US" b="1" dirty="0">
                <a:latin typeface="Times New Roman" pitchFamily="18" charset="0"/>
              </a:rPr>
              <a:t> + </a:t>
            </a:r>
            <a:r>
              <a:rPr lang="en-US" b="1" dirty="0" err="1">
                <a:latin typeface="Times New Roman" pitchFamily="18" charset="0"/>
              </a:rPr>
              <a:t>oxi</a:t>
            </a:r>
            <a:r>
              <a:rPr lang="en-US" b="1" dirty="0">
                <a:latin typeface="Times New Roman" pitchFamily="18" charset="0"/>
              </a:rPr>
              <a:t>          		</a:t>
            </a:r>
            <a:r>
              <a:rPr lang="en-US" b="1" dirty="0" err="1">
                <a:latin typeface="Times New Roman" pitchFamily="18" charset="0"/>
              </a:rPr>
              <a:t>Điphotpho</a:t>
            </a:r>
            <a:r>
              <a:rPr lang="en-US" b="1" dirty="0">
                <a:latin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</a:rPr>
              <a:t>pentaoxit</a:t>
            </a:r>
            <a:endParaRPr lang="en-US" b="1" dirty="0">
              <a:latin typeface="Times New Roman" pitchFamily="18" charset="0"/>
            </a:endParaRPr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>
            <a:off x="4577598" y="3962111"/>
            <a:ext cx="76835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1775902" y="4149752"/>
            <a:ext cx="835236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latin typeface="Times New Roman" pitchFamily="18" charset="0"/>
              </a:rPr>
              <a:t>b. Theo </a:t>
            </a:r>
            <a:r>
              <a:rPr lang="en-US" sz="2400" b="1" dirty="0" err="1">
                <a:latin typeface="Times New Roman" pitchFamily="18" charset="0"/>
              </a:rPr>
              <a:t>định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luật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bảo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toàn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khối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lượng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</a:rPr>
              <a:t>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latin typeface="Times New Roman" pitchFamily="18" charset="0"/>
              </a:rPr>
              <a:t>	m </a:t>
            </a:r>
            <a:r>
              <a:rPr lang="en-US" sz="2400" b="1" baseline="-25000" dirty="0" err="1">
                <a:latin typeface="Times New Roman" pitchFamily="18" charset="0"/>
              </a:rPr>
              <a:t>photpho</a:t>
            </a:r>
            <a:r>
              <a:rPr lang="en-US" sz="2400" b="1" dirty="0">
                <a:latin typeface="Times New Roman" pitchFamily="18" charset="0"/>
              </a:rPr>
              <a:t> + m </a:t>
            </a:r>
            <a:r>
              <a:rPr lang="en-US" sz="2400" b="1" baseline="-25000" dirty="0" err="1">
                <a:latin typeface="Times New Roman" pitchFamily="18" charset="0"/>
              </a:rPr>
              <a:t>oxi</a:t>
            </a:r>
            <a:r>
              <a:rPr lang="en-US" sz="2400" b="1" baseline="-25000" dirty="0">
                <a:latin typeface="Times New Roman" pitchFamily="18" charset="0"/>
              </a:rPr>
              <a:t>         </a:t>
            </a:r>
            <a:r>
              <a:rPr lang="en-US" sz="2400" b="1" dirty="0">
                <a:latin typeface="Times New Roman" pitchFamily="18" charset="0"/>
              </a:rPr>
              <a:t> =       m </a:t>
            </a:r>
            <a:r>
              <a:rPr lang="en-US" sz="2400" b="1" baseline="-25000" dirty="0" err="1">
                <a:latin typeface="Times New Roman" pitchFamily="18" charset="0"/>
              </a:rPr>
              <a:t>điphotpho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baseline="-25000" dirty="0" err="1">
                <a:latin typeface="Times New Roman" pitchFamily="18" charset="0"/>
              </a:rPr>
              <a:t>pentaoxit</a:t>
            </a:r>
            <a:r>
              <a:rPr lang="en-US" sz="2400" b="1" dirty="0">
                <a:latin typeface="Times New Roman" pitchFamily="18" charset="0"/>
              </a:rPr>
              <a:t>	</a:t>
            </a: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3119969" y="5084790"/>
            <a:ext cx="50884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latin typeface="Times New Roman" pitchFamily="18" charset="0"/>
              </a:rPr>
              <a:t>3,1      + m</a:t>
            </a:r>
            <a:r>
              <a:rPr lang="en-US" sz="2400" b="1" baseline="-25000" dirty="0">
                <a:latin typeface="Times New Roman" pitchFamily="18" charset="0"/>
              </a:rPr>
              <a:t> </a:t>
            </a:r>
            <a:r>
              <a:rPr lang="en-US" sz="2400" b="1" baseline="-25000" dirty="0" err="1">
                <a:latin typeface="Times New Roman" pitchFamily="18" charset="0"/>
              </a:rPr>
              <a:t>oxi</a:t>
            </a:r>
            <a:r>
              <a:rPr lang="en-US" sz="2400" b="1" dirty="0">
                <a:latin typeface="Times New Roman" pitchFamily="18" charset="0"/>
              </a:rPr>
              <a:t>      =        7,1</a:t>
            </a:r>
          </a:p>
        </p:txBody>
      </p:sp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3215217" y="5589615"/>
            <a:ext cx="672041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latin typeface="Times New Roman" pitchFamily="18" charset="0"/>
              </a:rPr>
              <a:t>=&gt;    m </a:t>
            </a:r>
            <a:r>
              <a:rPr lang="en-US" sz="2400" b="1" baseline="-25000" dirty="0" err="1">
                <a:latin typeface="Times New Roman" pitchFamily="18" charset="0"/>
              </a:rPr>
              <a:t>oxi</a:t>
            </a:r>
            <a:r>
              <a:rPr lang="en-US" sz="2400" b="1" baseline="-25000" dirty="0">
                <a:latin typeface="Times New Roman" pitchFamily="18" charset="0"/>
              </a:rPr>
              <a:t>          </a:t>
            </a:r>
            <a:r>
              <a:rPr lang="en-US" sz="2400" b="1" dirty="0">
                <a:latin typeface="Times New Roman" pitchFamily="18" charset="0"/>
              </a:rPr>
              <a:t>  </a:t>
            </a:r>
            <a:r>
              <a:rPr lang="en-US" sz="2400" b="1" baseline="-25000" dirty="0">
                <a:latin typeface="Times New Roman" pitchFamily="18" charset="0"/>
              </a:rPr>
              <a:t>  </a:t>
            </a:r>
            <a:r>
              <a:rPr lang="en-US" sz="2400" b="1" dirty="0">
                <a:latin typeface="Times New Roman" pitchFamily="18" charset="0"/>
              </a:rPr>
              <a:t>=  7,1 – 3,1 =  4 (g)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23562" name="AutoShape 16"/>
          <p:cNvSpPr>
            <a:spLocks noChangeArrowheads="1"/>
          </p:cNvSpPr>
          <p:nvPr/>
        </p:nvSpPr>
        <p:spPr bwMode="auto">
          <a:xfrm>
            <a:off x="527052" y="333402"/>
            <a:ext cx="11040533" cy="6119813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graphicFrame>
        <p:nvGraphicFramePr>
          <p:cNvPr id="23563" name="Object 17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3244850" y="258603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Equation" r:id="rId3" imgW="2743200" imgH="5181600" progId="Equation.3">
                  <p:embed/>
                </p:oleObj>
              </mc:Choice>
              <mc:Fallback>
                <p:oleObj name="Equation" r:id="rId3" imgW="2743200" imgH="5181600" progId="Equation.3">
                  <p:embed/>
                  <p:pic>
                    <p:nvPicPr>
                      <p:cNvPr id="0" name="Picture 3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4850" y="2586038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8" name="Object 29"/>
          <p:cNvGraphicFramePr>
            <a:graphicFrameLocks noChangeAspect="1"/>
          </p:cNvGraphicFramePr>
          <p:nvPr/>
        </p:nvGraphicFramePr>
        <p:xfrm>
          <a:off x="6019800" y="3321050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Equation" r:id="rId5" imgW="2743200" imgH="5181600" progId="Equation.3">
                  <p:embed/>
                </p:oleObj>
              </mc:Choice>
              <mc:Fallback>
                <p:oleObj name="Equation" r:id="rId5" imgW="2743200" imgH="5181600" progId="Equation.3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3321050"/>
                        <a:ext cx="1524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8484383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3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9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9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9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690"/>
                            </p:stCondLst>
                            <p:childTnLst>
                              <p:par>
                                <p:cTn id="3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9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9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9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050"/>
                            </p:stCondLst>
                            <p:childTnLst>
                              <p:par>
                                <p:cTn id="4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9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9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9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7570"/>
                            </p:stCondLst>
                            <p:childTnLst>
                              <p:par>
                                <p:cTn id="5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/>
      <p:bldP spid="9222" grpId="0"/>
      <p:bldP spid="9223" grpId="0"/>
      <p:bldP spid="9224" grpId="0" animBg="1"/>
      <p:bldP spid="92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D:\A - sách giáo khoa + BÀI GIẢNG\thao giang 2020 hóa 8\New folder\download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53" y="1128713"/>
            <a:ext cx="11446676" cy="4386262"/>
          </a:xfrm>
          <a:prstGeom prst="rect">
            <a:avLst/>
          </a:prstGeom>
          <a:noFill/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535D07D3-29A3-4063-961F-B8F48CC01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2964" y="187037"/>
            <a:ext cx="4343400" cy="8382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VẬN DỤNG</a:t>
            </a:r>
          </a:p>
        </p:txBody>
      </p:sp>
      <p:sp>
        <p:nvSpPr>
          <p:cNvPr id="4" name="Rectangle 3"/>
          <p:cNvSpPr/>
          <p:nvPr/>
        </p:nvSpPr>
        <p:spPr>
          <a:xfrm>
            <a:off x="6483927" y="4017818"/>
            <a:ext cx="2840182" cy="706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>
            <a:extLst>
              <a:ext uri="{FF2B5EF4-FFF2-40B4-BE49-F238E27FC236}">
                <a16:creationId xmlns:a16="http://schemas.microsoft.com/office/drawing/2014/main" id="{E24E13BE-C5AC-4667-B171-C85DFF039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676400"/>
            <a:ext cx="7391400" cy="3970338"/>
          </a:xfrm>
          <a:prstGeom prst="rect">
            <a:avLst/>
          </a:prstGeom>
          <a:noFill/>
          <a:ln w="19050">
            <a:solidFill>
              <a:srgbClr val="99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  <a:buClr>
                <a:srgbClr val="0000CC"/>
              </a:buClr>
              <a:buFont typeface="Wingdings" panose="05000000000000000000" pitchFamily="2" charset="2"/>
              <a:buChar char="q"/>
            </a:pPr>
            <a:r>
              <a:rPr lang="en-US" altLang="vi-VN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Học bài theo nội dung đã ghi.</a:t>
            </a:r>
          </a:p>
          <a:p>
            <a:pPr algn="just" eaLnBrk="1" hangingPunct="1">
              <a:lnSpc>
                <a:spcPct val="150000"/>
              </a:lnSpc>
              <a:spcBef>
                <a:spcPct val="50000"/>
              </a:spcBef>
              <a:buClr>
                <a:srgbClr val="0000CC"/>
              </a:buClr>
              <a:buFont typeface="Wingdings" panose="05000000000000000000" pitchFamily="2" charset="2"/>
              <a:buChar char="q"/>
            </a:pPr>
            <a:r>
              <a:rPr lang="en-US" altLang="vi-VN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Làm bài tập 1, 2, 3 sgk trang 54.</a:t>
            </a:r>
          </a:p>
          <a:p>
            <a:pPr algn="just" eaLnBrk="1" hangingPunct="1">
              <a:lnSpc>
                <a:spcPct val="150000"/>
              </a:lnSpc>
              <a:spcBef>
                <a:spcPct val="50000"/>
              </a:spcBef>
              <a:buClr>
                <a:srgbClr val="0000CC"/>
              </a:buClr>
              <a:buFont typeface="Wingdings" panose="05000000000000000000" pitchFamily="2" charset="2"/>
              <a:buChar char="q"/>
            </a:pPr>
            <a:r>
              <a:rPr lang="en-US" altLang="vi-VN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Xem lại kiến thức về lập công thức hoá học, hoá trị của một số nguyên tố.</a:t>
            </a:r>
          </a:p>
          <a:p>
            <a:pPr algn="just" eaLnBrk="1" hangingPunct="1">
              <a:lnSpc>
                <a:spcPct val="150000"/>
              </a:lnSpc>
              <a:spcBef>
                <a:spcPct val="50000"/>
              </a:spcBef>
              <a:buClr>
                <a:srgbClr val="0000CC"/>
              </a:buClr>
              <a:buFont typeface="Wingdings" panose="05000000000000000000" pitchFamily="2" charset="2"/>
              <a:buChar char="q"/>
            </a:pPr>
            <a:r>
              <a:rPr lang="en-US" altLang="vi-VN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Đọc trước bài mới</a:t>
            </a:r>
          </a:p>
        </p:txBody>
      </p:sp>
      <p:sp>
        <p:nvSpPr>
          <p:cNvPr id="34821" name="Rectangle 5">
            <a:extLst>
              <a:ext uri="{FF2B5EF4-FFF2-40B4-BE49-F238E27FC236}">
                <a16:creationId xmlns:a16="http://schemas.microsoft.com/office/drawing/2014/main" id="{71C88631-62ED-4AA1-91D9-81DBA92E3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81000"/>
            <a:ext cx="4343400" cy="8382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DẶN DÒ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4291" y="387928"/>
            <a:ext cx="110836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gam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Magie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gam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magie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oxit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magie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oxi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oxi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ChangeArrowheads="1"/>
          </p:cNvSpPr>
          <p:nvPr/>
        </p:nvSpPr>
        <p:spPr bwMode="auto">
          <a:xfrm>
            <a:off x="1071563" y="942975"/>
            <a:ext cx="10215562" cy="20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Cho 6,5 g kim loại kẽm vào 8,1 g axit clohiđric (HCl) thu được 13,8 g kẽm clorua (ZnCl</a:t>
            </a:r>
            <a:r>
              <a:rPr kumimoji="0" lang="nl-NL" sz="24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nl-NL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và một lượng khí hiđro. Dẫn lượng khí hidro này đi qua ống nghiệm chứa 8 g đồng (II) oxit (CuO) đun nóng thu được 2,2 g nước và một chất rắn màu đỏ (kim loại đồng). Tính khối lượng kim loại đồng thu được.</a:t>
            </a:r>
            <a:r>
              <a:rPr kumimoji="0" lang="nl-N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nl-N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nl-N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nl-N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kumimoji="0" lang="nl-N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845" y="1026968"/>
            <a:ext cx="10310526" cy="45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b="39472"/>
          <a:stretch>
            <a:fillRect/>
          </a:stretch>
        </p:blipFill>
        <p:spPr bwMode="auto">
          <a:xfrm>
            <a:off x="1039090" y="203237"/>
            <a:ext cx="9379527" cy="3731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377" y="4397857"/>
            <a:ext cx="10342947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-228600"/>
            <a:ext cx="8415338" cy="6278529"/>
            <a:chOff x="0" y="41007"/>
            <a:chExt cx="6992397" cy="296769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83920" y="317361"/>
              <a:ext cx="6508477" cy="2691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Câu</a:t>
              </a: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hỏi</a:t>
              </a: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2. </a:t>
              </a:r>
              <a:r>
                <a:rPr lang="pt-BR" sz="2400" b="1" dirty="0">
                  <a:latin typeface="Times New Roman" pitchFamily="18" charset="0"/>
                  <a:cs typeface="Times New Roman" pitchFamily="18" charset="0"/>
                </a:rPr>
                <a:t>Chỉ ra phát biểu</a:t>
              </a:r>
              <a:r>
                <a:rPr lang="pt-BR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sai </a:t>
              </a:r>
              <a:r>
                <a:rPr lang="pt-BR" sz="2400" b="1" dirty="0">
                  <a:latin typeface="Times New Roman" pitchFamily="18" charset="0"/>
                  <a:cs typeface="Times New Roman" pitchFamily="18" charset="0"/>
                </a:rPr>
                <a:t>trong số các phát biểu sau: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pt-BR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A. Quá trình biến đổi từ chất này thành chất khác gọi là phản ứng hóa học.</a:t>
              </a:r>
              <a:endPara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pt-BR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B. Chất ban đầu, bị biến đổi trong phản ứng gọi là chất phản ứng (chất tham gia phản ứng).</a:t>
              </a:r>
              <a:endPara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pt-BR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C. Chất mới sinh ra gọi là sản phẩm.</a:t>
              </a:r>
              <a:endPara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pt-BR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D. Trong quá trình phản ứng, lượng chất phản ứng tăng dần, lượng sản phẩm giảm dần.</a:t>
              </a:r>
              <a:endPara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defRPr/>
              </a:pPr>
              <a:endParaRPr lang="en-US" sz="2800" b="1" dirty="0">
                <a:solidFill>
                  <a:srgbClr val="0070C0"/>
                </a:solidFill>
              </a:endParaRPr>
            </a:p>
            <a:p>
              <a:pPr>
                <a:spcBef>
                  <a:spcPct val="0"/>
                </a:spcBef>
                <a:defRPr/>
              </a:pPr>
              <a:endParaRPr lang="en-US" sz="2400" b="1" dirty="0">
                <a:solidFill>
                  <a:srgbClr val="0070C0"/>
                </a:solidFill>
              </a:endParaRPr>
            </a:p>
            <a:p>
              <a:pPr>
                <a:spcBef>
                  <a:spcPct val="0"/>
                </a:spcBef>
                <a:defRPr/>
              </a:pPr>
              <a:endParaRPr lang="en-US" sz="2400" b="1" dirty="0">
                <a:solidFill>
                  <a:srgbClr val="0070C0"/>
                </a:solidFill>
              </a:endParaRPr>
            </a:p>
            <a:p>
              <a:pPr>
                <a:defRPr/>
              </a:pPr>
              <a:endParaRPr lang="en-US" sz="2400" b="1" dirty="0">
                <a:solidFill>
                  <a:srgbClr val="00B050"/>
                </a:solidFill>
                <a:latin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64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703" y="2328464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3041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193" y="4088832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9" y="4515825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9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917118" y="51760"/>
            <a:ext cx="4199863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1431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noProof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endPara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0F92439-966E-4604-B29A-CA37D30E35D7}"/>
              </a:ext>
            </a:extLst>
          </p:cNvPr>
          <p:cNvSpPr/>
          <p:nvPr/>
        </p:nvSpPr>
        <p:spPr>
          <a:xfrm>
            <a:off x="219921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2 …</a:t>
            </a:r>
          </a:p>
        </p:txBody>
      </p:sp>
    </p:spTree>
    <p:extLst>
      <p:ext uri="{BB962C8B-B14F-4D97-AF65-F5344CB8AC3E}">
        <p14:creationId xmlns:p14="http://schemas.microsoft.com/office/powerpoint/2010/main" val="250985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7.40741E-7 L -0.0257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/>
          <a:srcRect t="60753"/>
          <a:stretch>
            <a:fillRect/>
          </a:stretch>
        </p:blipFill>
        <p:spPr bwMode="auto">
          <a:xfrm>
            <a:off x="914399" y="706581"/>
            <a:ext cx="9379527" cy="2419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385" y="4397857"/>
            <a:ext cx="10342947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-185737"/>
            <a:ext cx="8739548" cy="5776132"/>
            <a:chOff x="0" y="41007"/>
            <a:chExt cx="6980525" cy="2725735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357929" y="370305"/>
              <a:ext cx="6603289" cy="2396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Câu</a:t>
              </a:r>
              <a:r>
                <a:rPr lang="en-US" sz="2800" b="1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hỏi</a:t>
              </a:r>
              <a:r>
                <a:rPr lang="en-US" sz="2800" b="1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3. </a:t>
              </a:r>
              <a:r>
                <a:rPr lang="pt-BR" sz="28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Trong phản ứng hóa học chỉ có …. giữa </a:t>
              </a:r>
            </a:p>
            <a:p>
              <a:r>
                <a:rPr lang="pt-BR" sz="28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các nguyên tử thay đổi làm cho phân tử này biến đổi thành phân tử khác. </a:t>
              </a:r>
            </a:p>
            <a:p>
              <a:r>
                <a:rPr lang="pt-BR" sz="28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Cụm từ cần điền vào chỗ (...) là</a:t>
              </a:r>
              <a:endPara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457200" indent="-457200"/>
              <a:r>
                <a:rPr lang="pt-BR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A. liên kết.	</a:t>
              </a:r>
            </a:p>
            <a:p>
              <a:pPr marL="457200" indent="-457200"/>
              <a:r>
                <a:rPr lang="pt-BR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B. nguyên tố hóa học.	</a:t>
              </a:r>
            </a:p>
            <a:p>
              <a:pPr marL="457200" indent="-457200"/>
              <a:r>
                <a:rPr lang="pt-BR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C. phân tử.	</a:t>
              </a:r>
            </a:p>
            <a:p>
              <a:pPr marL="457200" indent="-457200"/>
              <a:r>
                <a:rPr lang="pt-BR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D.  nguyên tử.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2800" dirty="0">
                <a:solidFill>
                  <a:srgbClr val="EA169E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2400" dirty="0">
                <a:solidFill>
                  <a:srgbClr val="D60093"/>
                </a:solidFill>
              </a:endParaRPr>
            </a:p>
            <a:p>
              <a:pPr marL="457200" indent="-457200">
                <a:spcBef>
                  <a:spcPct val="0"/>
                </a:spcBef>
                <a:buAutoNum type="alphaUcPeriod"/>
                <a:defRPr/>
              </a:pPr>
              <a:endParaRPr lang="en-US" sz="2400" b="1" dirty="0">
                <a:solidFill>
                  <a:srgbClr val="0000FF"/>
                </a:solidFill>
                <a:latin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64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703" y="2328464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3041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193" y="4060703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9" y="4515825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9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8472488" y="51760"/>
            <a:ext cx="3644493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1431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2E6EF1A-9C01-4C75-A034-B3BC57B74AB1}"/>
              </a:ext>
            </a:extLst>
          </p:cNvPr>
          <p:cNvSpPr/>
          <p:nvPr/>
        </p:nvSpPr>
        <p:spPr>
          <a:xfrm>
            <a:off x="219921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3 …</a:t>
            </a:r>
          </a:p>
        </p:txBody>
      </p:sp>
    </p:spTree>
    <p:extLst>
      <p:ext uri="{BB962C8B-B14F-4D97-AF65-F5344CB8AC3E}">
        <p14:creationId xmlns:p14="http://schemas.microsoft.com/office/powerpoint/2010/main" val="259084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5E-6 7.40741E-7 L -0.05039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073" y="4397857"/>
            <a:ext cx="10342947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-440260" y="41051"/>
            <a:ext cx="8712055" cy="5922522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536237" y="439139"/>
              <a:ext cx="6379957" cy="17708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2800" b="1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Câu</a:t>
              </a:r>
              <a:r>
                <a:rPr lang="en-US" sz="2800" b="1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hỏi</a:t>
              </a:r>
              <a:r>
                <a:rPr lang="en-US" sz="2800" b="1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4.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</a:rPr>
                <a:t>Dấu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</a:rPr>
                <a:t>hiệu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</a:rPr>
                <a:t>nào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</a:rPr>
                <a:t>giúp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</a:rPr>
                <a:t>ta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</a:rPr>
                <a:t>khẳng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</a:rPr>
                <a:t>định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</a:rPr>
                <a:t>có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</a:rPr>
                <a:t>phản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</a:rPr>
                <a:t>ứng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</a:rPr>
                <a:t>hóa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</a:rPr>
                <a:t>học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</a:rPr>
                <a:t>xảy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</a:rPr>
                <a:t>ra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</a:rPr>
                <a:t>?</a:t>
              </a:r>
            </a:p>
            <a:p>
              <a:pPr marL="457200" indent="-457200">
                <a:lnSpc>
                  <a:spcPct val="150000"/>
                </a:lnSpc>
                <a:spcBef>
                  <a:spcPct val="0"/>
                </a:spcBef>
                <a:buAutoNum type="alphaUcPeriod"/>
                <a:defRPr/>
              </a:pPr>
              <a:r>
                <a:rPr lang="en-US" sz="2400" b="1" dirty="0" err="1">
                  <a:solidFill>
                    <a:srgbClr val="EA169E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b="1" dirty="0">
                  <a:solidFill>
                    <a:srgbClr val="EA169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EA169E"/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2400" b="1" dirty="0">
                  <a:solidFill>
                    <a:srgbClr val="EA169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EA169E"/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2400" b="1" dirty="0">
                  <a:solidFill>
                    <a:srgbClr val="EA169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EA169E"/>
                  </a:solidFill>
                  <a:latin typeface="Times New Roman" pitchFamily="18" charset="0"/>
                  <a:cs typeface="Times New Roman" pitchFamily="18" charset="0"/>
                </a:rPr>
                <a:t>tủa</a:t>
              </a:r>
              <a:r>
                <a:rPr lang="en-US" sz="2400" b="1" dirty="0">
                  <a:solidFill>
                    <a:srgbClr val="EA169E"/>
                  </a:solidFill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2400" b="1" dirty="0" err="1">
                  <a:solidFill>
                    <a:srgbClr val="EA169E"/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2400" b="1" dirty="0">
                  <a:solidFill>
                    <a:srgbClr val="EA169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EA169E"/>
                  </a:solidFill>
                  <a:latin typeface="Times New Roman" pitchFamily="18" charset="0"/>
                  <a:cs typeface="Times New Roman" pitchFamily="18" charset="0"/>
                </a:rPr>
                <a:t>rắn</a:t>
              </a:r>
              <a:r>
                <a:rPr lang="en-US" sz="2400" b="1" dirty="0">
                  <a:solidFill>
                    <a:srgbClr val="EA169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EA169E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400" b="1" dirty="0">
                  <a:solidFill>
                    <a:srgbClr val="EA169E"/>
                  </a:solidFill>
                  <a:latin typeface="Times New Roman" pitchFamily="18" charset="0"/>
                  <a:cs typeface="Times New Roman" pitchFamily="18" charset="0"/>
                </a:rPr>
                <a:t> tan)</a:t>
              </a:r>
            </a:p>
            <a:p>
              <a:pPr>
                <a:lnSpc>
                  <a:spcPct val="150000"/>
                </a:lnSpc>
              </a:pPr>
              <a:r>
                <a:rPr lang="en-US" sz="2400" b="1" dirty="0">
                  <a:solidFill>
                    <a:srgbClr val="D60093"/>
                  </a:solidFill>
                  <a:latin typeface="Times New Roman" pitchFamily="18" charset="0"/>
                  <a:cs typeface="Times New Roman" pitchFamily="18" charset="0"/>
                </a:rPr>
                <a:t>B. </a:t>
              </a:r>
              <a:r>
                <a:rPr lang="en-US" sz="2400" b="1" dirty="0" err="1">
                  <a:solidFill>
                    <a:srgbClr val="D60093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b="1" dirty="0">
                  <a:solidFill>
                    <a:srgbClr val="D6009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D60093"/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2400" b="1" dirty="0">
                  <a:solidFill>
                    <a:srgbClr val="D6009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D60093"/>
                  </a:solidFill>
                  <a:latin typeface="Times New Roman" pitchFamily="18" charset="0"/>
                  <a:cs typeface="Times New Roman" pitchFamily="18" charset="0"/>
                </a:rPr>
                <a:t>khí</a:t>
              </a:r>
              <a:r>
                <a:rPr lang="en-US" sz="2400" b="1" dirty="0">
                  <a:solidFill>
                    <a:srgbClr val="D6009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D60093"/>
                  </a:solidFill>
                  <a:latin typeface="Times New Roman" pitchFamily="18" charset="0"/>
                  <a:cs typeface="Times New Roman" pitchFamily="18" charset="0"/>
                </a:rPr>
                <a:t>thoát</a:t>
              </a:r>
              <a:r>
                <a:rPr lang="en-US" sz="2400" b="1" dirty="0">
                  <a:solidFill>
                    <a:srgbClr val="D6009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D60093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2400" b="1" dirty="0">
                  <a:solidFill>
                    <a:srgbClr val="D60093"/>
                  </a:solidFill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2400" b="1" dirty="0" err="1">
                  <a:solidFill>
                    <a:srgbClr val="D60093"/>
                  </a:solidFill>
                  <a:latin typeface="Times New Roman" pitchFamily="18" charset="0"/>
                  <a:cs typeface="Times New Roman" pitchFamily="18" charset="0"/>
                </a:rPr>
                <a:t>sủi</a:t>
              </a:r>
              <a:r>
                <a:rPr lang="en-US" sz="2400" b="1" dirty="0">
                  <a:solidFill>
                    <a:srgbClr val="D6009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D60093"/>
                  </a:solidFill>
                  <a:latin typeface="Times New Roman" pitchFamily="18" charset="0"/>
                  <a:cs typeface="Times New Roman" pitchFamily="18" charset="0"/>
                </a:rPr>
                <a:t>bọt</a:t>
              </a:r>
              <a:r>
                <a:rPr lang="en-US" sz="2400" b="1" dirty="0">
                  <a:solidFill>
                    <a:srgbClr val="D6009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D60093"/>
                  </a:solidFill>
                  <a:latin typeface="Times New Roman" pitchFamily="18" charset="0"/>
                  <a:cs typeface="Times New Roman" pitchFamily="18" charset="0"/>
                </a:rPr>
                <a:t>khí</a:t>
              </a:r>
              <a:r>
                <a:rPr lang="en-US" sz="2400" b="1" dirty="0">
                  <a:solidFill>
                    <a:srgbClr val="D60093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en-US" sz="2400" b="1" dirty="0">
                  <a:solidFill>
                    <a:srgbClr val="EA169E"/>
                  </a:solidFill>
                  <a:latin typeface="Times New Roman" pitchFamily="18" charset="0"/>
                  <a:cs typeface="Times New Roman" pitchFamily="18" charset="0"/>
                </a:rPr>
                <a:t>C. </a:t>
              </a:r>
              <a:r>
                <a:rPr lang="en-US" sz="2400" b="1" dirty="0" err="1">
                  <a:solidFill>
                    <a:srgbClr val="EA169E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b="1" dirty="0">
                  <a:solidFill>
                    <a:srgbClr val="EA169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EA169E"/>
                  </a:solidFill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sz="2400" b="1" dirty="0">
                  <a:solidFill>
                    <a:srgbClr val="EA169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EA169E"/>
                  </a:solidFill>
                  <a:latin typeface="Times New Roman" pitchFamily="18" charset="0"/>
                  <a:cs typeface="Times New Roman" pitchFamily="18" charset="0"/>
                </a:rPr>
                <a:t>thay</a:t>
              </a:r>
              <a:r>
                <a:rPr lang="en-US" sz="2400" b="1" dirty="0">
                  <a:solidFill>
                    <a:srgbClr val="EA169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EA169E"/>
                  </a:solidFill>
                  <a:latin typeface="Times New Roman" pitchFamily="18" charset="0"/>
                  <a:cs typeface="Times New Roman" pitchFamily="18" charset="0"/>
                </a:rPr>
                <a:t>đổi</a:t>
              </a:r>
              <a:r>
                <a:rPr lang="en-US" sz="2400" b="1" dirty="0">
                  <a:solidFill>
                    <a:srgbClr val="EA169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EA169E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2400" b="1" dirty="0">
                  <a:solidFill>
                    <a:srgbClr val="EA169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EA169E"/>
                  </a:solidFill>
                  <a:latin typeface="Times New Roman" pitchFamily="18" charset="0"/>
                  <a:cs typeface="Times New Roman" pitchFamily="18" charset="0"/>
                </a:rPr>
                <a:t>sắc</a:t>
              </a:r>
              <a:endParaRPr lang="en-US" sz="2400" b="1" dirty="0">
                <a:solidFill>
                  <a:srgbClr val="EA169E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defRPr/>
              </a:pPr>
              <a:r>
                <a:rPr lang="en-US" sz="2400" b="1" dirty="0">
                  <a:solidFill>
                    <a:srgbClr val="D60093"/>
                  </a:solidFill>
                  <a:latin typeface="Times New Roman" pitchFamily="18" charset="0"/>
                  <a:cs typeface="Times New Roman" pitchFamily="18" charset="0"/>
                </a:rPr>
                <a:t>D. </a:t>
              </a:r>
              <a:r>
                <a:rPr lang="en-US" sz="2400" b="1" dirty="0" err="1">
                  <a:solidFill>
                    <a:srgbClr val="D60093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400" b="1" dirty="0">
                  <a:solidFill>
                    <a:srgbClr val="D6009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D60093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400" b="1" dirty="0">
                  <a:solidFill>
                    <a:srgbClr val="D6009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D60093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400" b="1" dirty="0">
                  <a:solidFill>
                    <a:srgbClr val="D6009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D60093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400" b="1" dirty="0">
                  <a:solidFill>
                    <a:srgbClr val="D6009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D60093"/>
                  </a:solidFill>
                  <a:latin typeface="Times New Roman" pitchFamily="18" charset="0"/>
                  <a:cs typeface="Times New Roman" pitchFamily="18" charset="0"/>
                </a:rPr>
                <a:t>dấu</a:t>
              </a:r>
              <a:r>
                <a:rPr lang="en-US" sz="2400" b="1" dirty="0">
                  <a:solidFill>
                    <a:srgbClr val="D6009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D60093"/>
                  </a:solidFill>
                  <a:latin typeface="Times New Roman" pitchFamily="18" charset="0"/>
                  <a:cs typeface="Times New Roman" pitchFamily="18" charset="0"/>
                </a:rPr>
                <a:t>hiệu</a:t>
              </a:r>
              <a:r>
                <a:rPr lang="en-US" sz="2400" b="1" dirty="0">
                  <a:solidFill>
                    <a:srgbClr val="D6009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D60093"/>
                  </a:solidFill>
                  <a:latin typeface="Times New Roman" pitchFamily="18" charset="0"/>
                  <a:cs typeface="Times New Roman" pitchFamily="18" charset="0"/>
                </a:rPr>
                <a:t>trên</a:t>
              </a:r>
              <a:endParaRPr lang="en-US" sz="2400" b="1" dirty="0">
                <a:solidFill>
                  <a:srgbClr val="FFFF00"/>
                </a:solidFill>
              </a:endParaRPr>
            </a:p>
            <a:p>
              <a:pPr algn="just">
                <a:spcBef>
                  <a:spcPct val="0"/>
                </a:spcBef>
                <a:defRPr/>
              </a:pPr>
              <a:endPara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64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95" y="2328463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3041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447" y="4088832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9" y="4515825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9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917118" y="51760"/>
            <a:ext cx="4199863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1431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27D932A-3F36-49B3-8E85-179DB38343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9" y="4515774"/>
            <a:ext cx="3189952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2AA5FC8-73F2-45D5-86F3-18AA4C38D830}"/>
              </a:ext>
            </a:extLst>
          </p:cNvPr>
          <p:cNvSpPr/>
          <p:nvPr/>
        </p:nvSpPr>
        <p:spPr>
          <a:xfrm>
            <a:off x="219921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4 …</a:t>
            </a:r>
          </a:p>
        </p:txBody>
      </p:sp>
    </p:spTree>
    <p:extLst>
      <p:ext uri="{BB962C8B-B14F-4D97-AF65-F5344CB8AC3E}">
        <p14:creationId xmlns:p14="http://schemas.microsoft.com/office/powerpoint/2010/main" val="357972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1082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145" y="4397857"/>
            <a:ext cx="10342947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32"/>
            <a:ext cx="8043333" cy="4745595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5" cy="1597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2400" b="1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Câu</a:t>
              </a: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hỏi</a:t>
              </a: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5.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Em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hãy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cho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biết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>
                  <a:ln>
                    <a:noFill/>
                  </a:ln>
                  <a:solidFill>
                    <a:srgbClr val="E42476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42476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ản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solidFill>
                    <a:srgbClr val="E42476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>
                  <a:ln>
                    <a:noFill/>
                  </a:ln>
                  <a:solidFill>
                    <a:srgbClr val="E42476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phẩm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solidFill>
                    <a:srgbClr val="E42476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của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phản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ứng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:</a:t>
              </a:r>
            </a:p>
            <a:p>
              <a:pPr>
                <a:spcBef>
                  <a:spcPct val="20000"/>
                </a:spcBef>
              </a:pP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Kẽm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+</a:t>
              </a:r>
              <a:r>
                <a:rPr kumimoji="0" lang="en-US" sz="24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Axit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clohiđric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         </a:t>
              </a:r>
              <a:r>
                <a:rPr kumimoji="0" lang="en-US" sz="24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Kẽm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clorua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+ </a:t>
              </a:r>
              <a:r>
                <a:rPr kumimoji="0" lang="en-US" sz="24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Khí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hiđro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. </a:t>
              </a:r>
            </a:p>
            <a:p>
              <a:pPr marL="457200" indent="-457200">
                <a:spcBef>
                  <a:spcPct val="20000"/>
                </a:spcBef>
                <a:buAutoNum type="alphaUcPeriod"/>
              </a:pPr>
              <a:r>
                <a:rPr lang="en-US" sz="2400" b="1" dirty="0" err="1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Kẽm</a:t>
              </a:r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clorua</a:t>
              </a:r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, </a:t>
              </a:r>
              <a:r>
                <a:rPr lang="en-US" sz="2400" b="1" dirty="0" err="1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Khí</a:t>
              </a:r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hiđro</a:t>
              </a:r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. </a:t>
              </a:r>
            </a:p>
            <a:p>
              <a:pPr marL="457200" indent="-457200">
                <a:spcBef>
                  <a:spcPct val="20000"/>
                </a:spcBef>
                <a:buAutoNum type="alphaUcPeriod"/>
              </a:pPr>
              <a:r>
                <a:rPr lang="en-US" sz="2400" b="1" baseline="0" dirty="0" err="1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Kẽm</a:t>
              </a:r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, </a:t>
              </a:r>
              <a:r>
                <a:rPr lang="en-US" sz="2400" b="1" dirty="0" err="1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Axit</a:t>
              </a:r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clohiđric</a:t>
              </a:r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.</a:t>
              </a:r>
            </a:p>
            <a:p>
              <a:pPr marL="457200" indent="-457200">
                <a:spcBef>
                  <a:spcPct val="20000"/>
                </a:spcBef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C. </a:t>
              </a:r>
              <a:r>
                <a:rPr lang="en-US" sz="2400" b="1" dirty="0" err="1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Kẽm</a:t>
              </a:r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clorua</a:t>
              </a:r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.</a:t>
              </a:r>
            </a:p>
            <a:p>
              <a:pPr marL="457200" indent="-457200">
                <a:spcBef>
                  <a:spcPct val="20000"/>
                </a:spcBef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D.</a:t>
              </a:r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Axit</a:t>
              </a:r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clohiđric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, </a:t>
              </a:r>
              <a:r>
                <a:rPr lang="en-US" sz="2400" b="1" dirty="0" err="1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Kẽm</a:t>
              </a:r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clorua</a:t>
              </a:r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, </a:t>
              </a:r>
              <a:r>
                <a:rPr lang="en-US" sz="2400" b="1" dirty="0" err="1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Khí</a:t>
              </a:r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hiđro</a:t>
              </a:r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. 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64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703" y="2339780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3041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311" y="4132258"/>
            <a:ext cx="75020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9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917118" y="51760"/>
            <a:ext cx="4199863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070149" y="828579"/>
              <a:ext cx="3750825" cy="1431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9" y="4515774"/>
            <a:ext cx="3189952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9F2C735-DF35-44E5-B811-F98B80E135E0}"/>
              </a:ext>
            </a:extLst>
          </p:cNvPr>
          <p:cNvSpPr/>
          <p:nvPr/>
        </p:nvSpPr>
        <p:spPr>
          <a:xfrm>
            <a:off x="219921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CUỐI …</a:t>
            </a:r>
          </a:p>
        </p:txBody>
      </p:sp>
      <p:pic>
        <p:nvPicPr>
          <p:cNvPr id="2" name="Skip_To_My_Lou">
            <a:hlinkClick r:id="" action="ppaction://media"/>
            <a:extLst>
              <a:ext uri="{FF2B5EF4-FFF2-40B4-BE49-F238E27FC236}">
                <a16:creationId xmlns:a16="http://schemas.microsoft.com/office/drawing/2014/main" id="{09F0C201-987D-44AB-8BA4-8AE7C4C1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2192001" y="4029674"/>
            <a:ext cx="487363" cy="487363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3400425" y="1385888"/>
            <a:ext cx="357188" cy="142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042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7.40741E-7 L -0.113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1.66667E-6 1.48148E-6 C 0.02461 -0.08102 0.07812 -0.24931 0.14232 -0.24977 C 0.20039 -0.24375 0.24427 -0.06065 0.25 1.48148E-6 " pathEditMode="relative" rAng="0" ptsTypes="AAA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8" presetClass="emph" presetSubtype="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800000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8" name="Text Box 16"/>
          <p:cNvSpPr txBox="1">
            <a:spLocks noChangeArrowheads="1"/>
          </p:cNvSpPr>
          <p:nvPr/>
        </p:nvSpPr>
        <p:spPr bwMode="auto">
          <a:xfrm>
            <a:off x="2448775" y="556204"/>
            <a:ext cx="6740371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i="1" dirty="0" smtClean="0">
                <a:solidFill>
                  <a:srgbClr val="FF0000"/>
                </a:solidFill>
                <a:latin typeface="Times New Roman" pitchFamily="18" charset="0"/>
              </a:rPr>
              <a:t>BÀI 15: ĐỊNH 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</a:rPr>
              <a:t>LUẬT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</a:rPr>
              <a:t>BẢO TOÀN KHỐI LƯỢNG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65019" y="2341418"/>
            <a:ext cx="5541819" cy="9282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23455" y="3546764"/>
            <a:ext cx="10557163" cy="238298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(1)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(2)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bari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clorua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natri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sunfat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thăng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(1)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(2),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trộn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234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5" name="Text Box 77"/>
          <p:cNvSpPr txBox="1">
            <a:spLocks noChangeArrowheads="1"/>
          </p:cNvSpPr>
          <p:nvPr/>
        </p:nvSpPr>
        <p:spPr bwMode="auto">
          <a:xfrm>
            <a:off x="3759200" y="6248401"/>
            <a:ext cx="7010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TRƯỚC PHẢN ỨNG</a:t>
            </a:r>
          </a:p>
        </p:txBody>
      </p:sp>
      <p:pic>
        <p:nvPicPr>
          <p:cNvPr id="2190" name="Picture 1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6800" y="3429000"/>
            <a:ext cx="13208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" name="Picture 1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0" y="3429000"/>
            <a:ext cx="13208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44"/>
          <p:cNvGrpSpPr>
            <a:grpSpLocks/>
          </p:cNvGrpSpPr>
          <p:nvPr/>
        </p:nvGrpSpPr>
        <p:grpSpPr bwMode="auto">
          <a:xfrm>
            <a:off x="8940800" y="4038600"/>
            <a:ext cx="2133600" cy="533400"/>
            <a:chOff x="3888" y="2448"/>
            <a:chExt cx="1008" cy="384"/>
          </a:xfrm>
        </p:grpSpPr>
        <p:sp>
          <p:nvSpPr>
            <p:cNvPr id="2078" name="AutoShape 145"/>
            <p:cNvSpPr>
              <a:spLocks noChangeArrowheads="1"/>
            </p:cNvSpPr>
            <p:nvPr/>
          </p:nvSpPr>
          <p:spPr bwMode="auto">
            <a:xfrm>
              <a:off x="3888" y="2448"/>
              <a:ext cx="480" cy="384"/>
            </a:xfrm>
            <a:prstGeom prst="flowChartMagneticDisk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79" name="AutoShape 146"/>
            <p:cNvSpPr>
              <a:spLocks noChangeArrowheads="1"/>
            </p:cNvSpPr>
            <p:nvPr/>
          </p:nvSpPr>
          <p:spPr bwMode="auto">
            <a:xfrm>
              <a:off x="4416" y="2448"/>
              <a:ext cx="480" cy="384"/>
            </a:xfrm>
            <a:prstGeom prst="flowChartMagneticDisk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195" name="Line 147"/>
          <p:cNvSpPr>
            <a:spLocks noChangeShapeType="1"/>
          </p:cNvSpPr>
          <p:nvPr/>
        </p:nvSpPr>
        <p:spPr bwMode="auto">
          <a:xfrm flipV="1">
            <a:off x="6705600" y="4495800"/>
            <a:ext cx="0" cy="685800"/>
          </a:xfrm>
          <a:prstGeom prst="line">
            <a:avLst/>
          </a:prstGeom>
          <a:noFill/>
          <a:ln w="76200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96" name="Text Box 148"/>
          <p:cNvSpPr txBox="1">
            <a:spLocks noChangeArrowheads="1"/>
          </p:cNvSpPr>
          <p:nvPr/>
        </p:nvSpPr>
        <p:spPr bwMode="auto">
          <a:xfrm>
            <a:off x="406400" y="1295401"/>
            <a:ext cx="2641600" cy="2124075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Dung dịch: 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Bari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clorua 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BaCl</a:t>
            </a:r>
            <a:r>
              <a:rPr lang="en-US" altLang="en-US" sz="2400" b="1" baseline="-25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en-US" sz="24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97" name="Line 149"/>
          <p:cNvSpPr>
            <a:spLocks noChangeShapeType="1"/>
          </p:cNvSpPr>
          <p:nvPr/>
        </p:nvSpPr>
        <p:spPr bwMode="auto">
          <a:xfrm>
            <a:off x="1117600" y="3505200"/>
            <a:ext cx="1422400" cy="5334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98" name="Text Box 150"/>
          <p:cNvSpPr txBox="1">
            <a:spLocks noChangeArrowheads="1"/>
          </p:cNvSpPr>
          <p:nvPr/>
        </p:nvSpPr>
        <p:spPr bwMode="auto">
          <a:xfrm>
            <a:off x="5181600" y="2057400"/>
            <a:ext cx="7010400" cy="457200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Dung dịch natri sunfat : Na</a:t>
            </a:r>
            <a:r>
              <a:rPr lang="en-US" altLang="en-US" sz="2400" b="1" baseline="-25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altLang="en-US" sz="2400" b="1" baseline="-25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altLang="en-US" sz="24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99" name="Line 151"/>
          <p:cNvSpPr>
            <a:spLocks noChangeShapeType="1"/>
          </p:cNvSpPr>
          <p:nvPr/>
        </p:nvSpPr>
        <p:spPr bwMode="auto">
          <a:xfrm flipH="1">
            <a:off x="4978400" y="2514600"/>
            <a:ext cx="1219200" cy="11430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152"/>
          <p:cNvGrpSpPr>
            <a:grpSpLocks/>
          </p:cNvGrpSpPr>
          <p:nvPr/>
        </p:nvGrpSpPr>
        <p:grpSpPr bwMode="auto">
          <a:xfrm>
            <a:off x="2017184" y="3276600"/>
            <a:ext cx="9550400" cy="2667000"/>
            <a:chOff x="761" y="2160"/>
            <a:chExt cx="4512" cy="1680"/>
          </a:xfrm>
        </p:grpSpPr>
        <p:sp>
          <p:nvSpPr>
            <p:cNvPr id="2062" name="Line 153"/>
            <p:cNvSpPr>
              <a:spLocks noChangeShapeType="1"/>
            </p:cNvSpPr>
            <p:nvPr/>
          </p:nvSpPr>
          <p:spPr bwMode="auto">
            <a:xfrm>
              <a:off x="1575" y="3382"/>
              <a:ext cx="2930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round/>
              <a:headEnd/>
              <a:tailEnd/>
            </a:ln>
            <a:effectLst>
              <a:prstShdw prst="shdw17" dist="17961" dir="2700000">
                <a:srgbClr val="00007A"/>
              </a:prstShdw>
            </a:effec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154"/>
            <p:cNvGrpSpPr>
              <a:grpSpLocks/>
            </p:cNvGrpSpPr>
            <p:nvPr/>
          </p:nvGrpSpPr>
          <p:grpSpPr bwMode="auto">
            <a:xfrm>
              <a:off x="761" y="3552"/>
              <a:ext cx="4512" cy="288"/>
              <a:chOff x="432" y="3395"/>
              <a:chExt cx="2029" cy="253"/>
            </a:xfrm>
          </p:grpSpPr>
          <p:sp>
            <p:nvSpPr>
              <p:cNvPr id="2074" name="Line 155"/>
              <p:cNvSpPr>
                <a:spLocks noChangeShapeType="1"/>
              </p:cNvSpPr>
              <p:nvPr/>
            </p:nvSpPr>
            <p:spPr bwMode="auto">
              <a:xfrm>
                <a:off x="432" y="3635"/>
                <a:ext cx="2016" cy="0"/>
              </a:xfrm>
              <a:prstGeom prst="line">
                <a:avLst/>
              </a:prstGeom>
              <a:noFill/>
              <a:ln w="76200">
                <a:solidFill>
                  <a:srgbClr val="0000CC"/>
                </a:solidFill>
                <a:round/>
                <a:headEnd/>
                <a:tailEnd/>
              </a:ln>
              <a:effectLst>
                <a:prstShdw prst="shdw17" dist="17961" dir="2700000">
                  <a:srgbClr val="00007A"/>
                </a:prst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5" name="Line 156"/>
              <p:cNvSpPr>
                <a:spLocks noChangeShapeType="1"/>
              </p:cNvSpPr>
              <p:nvPr/>
            </p:nvSpPr>
            <p:spPr bwMode="auto">
              <a:xfrm>
                <a:off x="768" y="3408"/>
                <a:ext cx="1392" cy="0"/>
              </a:xfrm>
              <a:prstGeom prst="line">
                <a:avLst/>
              </a:prstGeom>
              <a:noFill/>
              <a:ln w="76200">
                <a:solidFill>
                  <a:srgbClr val="0000CC"/>
                </a:solidFill>
                <a:round/>
                <a:headEnd/>
                <a:tailEnd/>
              </a:ln>
              <a:effectLst>
                <a:prstShdw prst="shdw17" dist="17961" dir="2700000">
                  <a:srgbClr val="00007A"/>
                </a:prst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6" name="Line 157"/>
              <p:cNvSpPr>
                <a:spLocks noChangeShapeType="1"/>
              </p:cNvSpPr>
              <p:nvPr/>
            </p:nvSpPr>
            <p:spPr bwMode="auto">
              <a:xfrm flipV="1">
                <a:off x="432" y="3395"/>
                <a:ext cx="384" cy="240"/>
              </a:xfrm>
              <a:prstGeom prst="line">
                <a:avLst/>
              </a:prstGeom>
              <a:noFill/>
              <a:ln w="76200">
                <a:solidFill>
                  <a:srgbClr val="0000CC"/>
                </a:solidFill>
                <a:round/>
                <a:headEnd/>
                <a:tailEnd/>
              </a:ln>
              <a:effectLst>
                <a:prstShdw prst="shdw17" dist="17961" dir="2700000">
                  <a:srgbClr val="00007A"/>
                </a:prst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7" name="Line 158"/>
              <p:cNvSpPr>
                <a:spLocks noChangeShapeType="1"/>
              </p:cNvSpPr>
              <p:nvPr/>
            </p:nvSpPr>
            <p:spPr bwMode="auto">
              <a:xfrm flipH="1" flipV="1">
                <a:off x="2125" y="3408"/>
                <a:ext cx="336" cy="240"/>
              </a:xfrm>
              <a:prstGeom prst="line">
                <a:avLst/>
              </a:prstGeom>
              <a:noFill/>
              <a:ln w="76200">
                <a:solidFill>
                  <a:srgbClr val="0000CC"/>
                </a:solidFill>
                <a:round/>
                <a:headEnd/>
                <a:tailEnd/>
              </a:ln>
              <a:effectLst>
                <a:prstShdw prst="shdw17" dist="17961" dir="2700000">
                  <a:srgbClr val="00007A"/>
                </a:prst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64" name="Line 159"/>
            <p:cNvSpPr>
              <a:spLocks noChangeShapeType="1"/>
            </p:cNvSpPr>
            <p:nvPr/>
          </p:nvSpPr>
          <p:spPr bwMode="auto">
            <a:xfrm>
              <a:off x="1561" y="2928"/>
              <a:ext cx="7" cy="655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round/>
              <a:headEnd/>
              <a:tailEnd/>
            </a:ln>
            <a:effectLst>
              <a:prstShdw prst="shdw17" dist="17961" dir="2700000">
                <a:srgbClr val="00007A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" name="Line 160"/>
            <p:cNvSpPr>
              <a:spLocks noChangeShapeType="1"/>
            </p:cNvSpPr>
            <p:nvPr/>
          </p:nvSpPr>
          <p:spPr bwMode="auto">
            <a:xfrm>
              <a:off x="4522" y="2976"/>
              <a:ext cx="0" cy="598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round/>
              <a:headEnd/>
              <a:tailEnd/>
            </a:ln>
            <a:effectLst>
              <a:prstShdw prst="shdw17" dist="17961" dir="2700000">
                <a:srgbClr val="00007A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" name="Freeform 161"/>
            <p:cNvSpPr>
              <a:spLocks/>
            </p:cNvSpPr>
            <p:nvPr/>
          </p:nvSpPr>
          <p:spPr bwMode="auto">
            <a:xfrm>
              <a:off x="3936" y="2832"/>
              <a:ext cx="1145" cy="172"/>
            </a:xfrm>
            <a:custGeom>
              <a:avLst/>
              <a:gdLst>
                <a:gd name="T0" fmla="*/ 56 w 1064"/>
                <a:gd name="T1" fmla="*/ 0 h 224"/>
                <a:gd name="T2" fmla="*/ 167 w 1064"/>
                <a:gd name="T3" fmla="*/ 113 h 224"/>
                <a:gd name="T4" fmla="*/ 1056 w 1064"/>
                <a:gd name="T5" fmla="*/ 113 h 224"/>
                <a:gd name="T6" fmla="*/ 1222 w 1064"/>
                <a:gd name="T7" fmla="*/ 0 h 2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64"/>
                <a:gd name="T13" fmla="*/ 0 h 224"/>
                <a:gd name="T14" fmla="*/ 1064 w 1064"/>
                <a:gd name="T15" fmla="*/ 224 h 2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64" h="224">
                  <a:moveTo>
                    <a:pt x="48" y="0"/>
                  </a:moveTo>
                  <a:cubicBezTo>
                    <a:pt x="24" y="80"/>
                    <a:pt x="0" y="160"/>
                    <a:pt x="144" y="192"/>
                  </a:cubicBezTo>
                  <a:cubicBezTo>
                    <a:pt x="288" y="224"/>
                    <a:pt x="760" y="224"/>
                    <a:pt x="912" y="192"/>
                  </a:cubicBezTo>
                  <a:cubicBezTo>
                    <a:pt x="1064" y="160"/>
                    <a:pt x="1060" y="80"/>
                    <a:pt x="1056" y="0"/>
                  </a:cubicBezTo>
                </a:path>
              </a:pathLst>
            </a:custGeom>
            <a:noFill/>
            <a:ln w="76200">
              <a:solidFill>
                <a:srgbClr val="0000CC"/>
              </a:solidFill>
              <a:round/>
              <a:headEnd/>
              <a:tailEnd/>
            </a:ln>
            <a:effectLst>
              <a:prstShdw prst="shdw17" dist="17961" dir="2700000">
                <a:srgbClr val="00007A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2067" name="Freeform 162"/>
            <p:cNvSpPr>
              <a:spLocks/>
            </p:cNvSpPr>
            <p:nvPr/>
          </p:nvSpPr>
          <p:spPr bwMode="auto">
            <a:xfrm>
              <a:off x="989" y="2784"/>
              <a:ext cx="1145" cy="172"/>
            </a:xfrm>
            <a:custGeom>
              <a:avLst/>
              <a:gdLst>
                <a:gd name="T0" fmla="*/ 56 w 1064"/>
                <a:gd name="T1" fmla="*/ 0 h 224"/>
                <a:gd name="T2" fmla="*/ 167 w 1064"/>
                <a:gd name="T3" fmla="*/ 113 h 224"/>
                <a:gd name="T4" fmla="*/ 1056 w 1064"/>
                <a:gd name="T5" fmla="*/ 113 h 224"/>
                <a:gd name="T6" fmla="*/ 1222 w 1064"/>
                <a:gd name="T7" fmla="*/ 0 h 2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64"/>
                <a:gd name="T13" fmla="*/ 0 h 224"/>
                <a:gd name="T14" fmla="*/ 1064 w 1064"/>
                <a:gd name="T15" fmla="*/ 224 h 2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64" h="224">
                  <a:moveTo>
                    <a:pt x="48" y="0"/>
                  </a:moveTo>
                  <a:cubicBezTo>
                    <a:pt x="24" y="80"/>
                    <a:pt x="0" y="160"/>
                    <a:pt x="144" y="192"/>
                  </a:cubicBezTo>
                  <a:cubicBezTo>
                    <a:pt x="288" y="224"/>
                    <a:pt x="760" y="224"/>
                    <a:pt x="912" y="192"/>
                  </a:cubicBezTo>
                  <a:cubicBezTo>
                    <a:pt x="1064" y="160"/>
                    <a:pt x="1060" y="80"/>
                    <a:pt x="1056" y="0"/>
                  </a:cubicBezTo>
                </a:path>
              </a:pathLst>
            </a:custGeom>
            <a:noFill/>
            <a:ln w="76200">
              <a:solidFill>
                <a:srgbClr val="0000CC"/>
              </a:solidFill>
              <a:round/>
              <a:headEnd/>
              <a:tailEnd/>
            </a:ln>
            <a:effectLst>
              <a:prstShdw prst="shdw17" dist="17961" dir="2700000">
                <a:srgbClr val="00007A"/>
              </a:prstShdw>
            </a:effec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" name="Group 163"/>
            <p:cNvGrpSpPr>
              <a:grpSpLocks/>
            </p:cNvGrpSpPr>
            <p:nvPr/>
          </p:nvGrpSpPr>
          <p:grpSpPr bwMode="auto">
            <a:xfrm>
              <a:off x="2539" y="2160"/>
              <a:ext cx="913" cy="672"/>
              <a:chOff x="1824" y="2304"/>
              <a:chExt cx="768" cy="672"/>
            </a:xfrm>
          </p:grpSpPr>
          <p:sp>
            <p:nvSpPr>
              <p:cNvPr id="2071" name="Freeform 164"/>
              <p:cNvSpPr>
                <a:spLocks/>
              </p:cNvSpPr>
              <p:nvPr/>
            </p:nvSpPr>
            <p:spPr bwMode="auto">
              <a:xfrm>
                <a:off x="1824" y="2736"/>
                <a:ext cx="768" cy="96"/>
              </a:xfrm>
              <a:custGeom>
                <a:avLst/>
                <a:gdLst>
                  <a:gd name="T0" fmla="*/ 48 w 984"/>
                  <a:gd name="T1" fmla="*/ 27 h 336"/>
                  <a:gd name="T2" fmla="*/ 78 w 984"/>
                  <a:gd name="T3" fmla="*/ 4 h 336"/>
                  <a:gd name="T4" fmla="*/ 517 w 984"/>
                  <a:gd name="T5" fmla="*/ 4 h 336"/>
                  <a:gd name="T6" fmla="*/ 575 w 984"/>
                  <a:gd name="T7" fmla="*/ 16 h 3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84"/>
                  <a:gd name="T13" fmla="*/ 0 h 336"/>
                  <a:gd name="T14" fmla="*/ 984 w 984"/>
                  <a:gd name="T15" fmla="*/ 336 h 3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84" h="336">
                    <a:moveTo>
                      <a:pt x="80" y="336"/>
                    </a:moveTo>
                    <a:cubicBezTo>
                      <a:pt x="40" y="216"/>
                      <a:pt x="0" y="96"/>
                      <a:pt x="128" y="48"/>
                    </a:cubicBezTo>
                    <a:cubicBezTo>
                      <a:pt x="256" y="0"/>
                      <a:pt x="712" y="24"/>
                      <a:pt x="848" y="48"/>
                    </a:cubicBezTo>
                    <a:cubicBezTo>
                      <a:pt x="984" y="72"/>
                      <a:pt x="964" y="132"/>
                      <a:pt x="944" y="192"/>
                    </a:cubicBezTo>
                  </a:path>
                </a:pathLst>
              </a:custGeom>
              <a:noFill/>
              <a:ln w="76200">
                <a:solidFill>
                  <a:srgbClr val="0000CC"/>
                </a:solidFill>
                <a:round/>
                <a:headEnd/>
                <a:tailEnd/>
              </a:ln>
              <a:effectLst>
                <a:prstShdw prst="shdw17" dist="17961" dir="2700000">
                  <a:srgbClr val="00007A"/>
                </a:prst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2" name="Text Box 165"/>
              <p:cNvSpPr txBox="1">
                <a:spLocks noChangeArrowheads="1"/>
              </p:cNvSpPr>
              <p:nvPr/>
            </p:nvSpPr>
            <p:spPr bwMode="auto">
              <a:xfrm>
                <a:off x="2064" y="2304"/>
                <a:ext cx="528" cy="480"/>
              </a:xfrm>
              <a:prstGeom prst="rect">
                <a:avLst/>
              </a:prstGeom>
              <a:noFill/>
              <a:ln w="762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4400" b="1">
                    <a:solidFill>
                      <a:srgbClr val="006600"/>
                    </a:solidFill>
                    <a:latin typeface="Times New Roman" pitchFamily="18" charset="0"/>
                    <a:cs typeface="Times New Roman" pitchFamily="18" charset="0"/>
                  </a:rPr>
                  <a:t>0</a:t>
                </a:r>
              </a:p>
            </p:txBody>
          </p:sp>
          <p:sp>
            <p:nvSpPr>
              <p:cNvPr id="2073" name="Line 166"/>
              <p:cNvSpPr>
                <a:spLocks noChangeShapeType="1"/>
              </p:cNvSpPr>
              <p:nvPr/>
            </p:nvSpPr>
            <p:spPr bwMode="auto">
              <a:xfrm>
                <a:off x="2208" y="2688"/>
                <a:ext cx="0" cy="288"/>
              </a:xfrm>
              <a:prstGeom prst="line">
                <a:avLst/>
              </a:prstGeom>
              <a:noFill/>
              <a:ln w="76200">
                <a:solidFill>
                  <a:srgbClr val="0000CC"/>
                </a:solidFill>
                <a:round/>
                <a:headEnd/>
                <a:tailEnd/>
              </a:ln>
              <a:effectLst>
                <a:prstShdw prst="shdw17" dist="17961" dir="2700000">
                  <a:srgbClr val="00007A"/>
                </a:prst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69" name="Text Box 167"/>
            <p:cNvSpPr txBox="1">
              <a:spLocks noChangeArrowheads="1"/>
            </p:cNvSpPr>
            <p:nvPr/>
          </p:nvSpPr>
          <p:spPr bwMode="auto">
            <a:xfrm>
              <a:off x="1001" y="3120"/>
              <a:ext cx="4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  <p:sp>
          <p:nvSpPr>
            <p:cNvPr id="2070" name="Text Box 168"/>
            <p:cNvSpPr txBox="1">
              <a:spLocks noChangeArrowheads="1"/>
            </p:cNvSpPr>
            <p:nvPr/>
          </p:nvSpPr>
          <p:spPr bwMode="auto">
            <a:xfrm>
              <a:off x="4553" y="3120"/>
              <a:ext cx="4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1000"/>
                                        <p:tgtEl>
                                          <p:spTgt spid="2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100" fill="hold"/>
                                        <p:tgtEl>
                                          <p:spTgt spid="21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6" dur="100" fill="hold"/>
                                        <p:tgtEl>
                                          <p:spTgt spid="21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100" fill="hold"/>
                                        <p:tgtEl>
                                          <p:spTgt spid="21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100" fill="hold"/>
                                        <p:tgtEl>
                                          <p:spTgt spid="21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5" grpId="0"/>
      <p:bldP spid="2195" grpId="0" animBg="1"/>
      <p:bldP spid="2196" grpId="0" animBg="1"/>
      <p:bldP spid="2197" grpId="0" animBg="1"/>
      <p:bldP spid="2198" grpId="0" animBg="1"/>
      <p:bldP spid="219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9"/>
          <p:cNvSpPr txBox="1">
            <a:spLocks noChangeArrowheads="1"/>
          </p:cNvSpPr>
          <p:nvPr/>
        </p:nvSpPr>
        <p:spPr bwMode="auto">
          <a:xfrm>
            <a:off x="1320800" y="762001"/>
            <a:ext cx="772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61"/>
          <p:cNvGrpSpPr>
            <a:grpSpLocks/>
          </p:cNvGrpSpPr>
          <p:nvPr/>
        </p:nvGrpSpPr>
        <p:grpSpPr bwMode="auto">
          <a:xfrm>
            <a:off x="1879600" y="3638550"/>
            <a:ext cx="9550400" cy="2667000"/>
            <a:chOff x="720" y="1968"/>
            <a:chExt cx="4512" cy="1680"/>
          </a:xfrm>
        </p:grpSpPr>
        <p:sp>
          <p:nvSpPr>
            <p:cNvPr id="3089" name="Line 62"/>
            <p:cNvSpPr>
              <a:spLocks noChangeShapeType="1"/>
            </p:cNvSpPr>
            <p:nvPr/>
          </p:nvSpPr>
          <p:spPr bwMode="auto">
            <a:xfrm>
              <a:off x="1534" y="3190"/>
              <a:ext cx="2841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round/>
              <a:headEnd/>
              <a:tailEnd/>
            </a:ln>
            <a:effectLst>
              <a:prstShdw prst="shdw17" dist="17961" dir="2700000">
                <a:srgbClr val="00007A"/>
              </a:prstShdw>
            </a:effec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63"/>
            <p:cNvGrpSpPr>
              <a:grpSpLocks/>
            </p:cNvGrpSpPr>
            <p:nvPr/>
          </p:nvGrpSpPr>
          <p:grpSpPr bwMode="auto">
            <a:xfrm>
              <a:off x="720" y="3360"/>
              <a:ext cx="4512" cy="288"/>
              <a:chOff x="432" y="3395"/>
              <a:chExt cx="2029" cy="253"/>
            </a:xfrm>
          </p:grpSpPr>
          <p:sp>
            <p:nvSpPr>
              <p:cNvPr id="3099" name="Line 64"/>
              <p:cNvSpPr>
                <a:spLocks noChangeShapeType="1"/>
              </p:cNvSpPr>
              <p:nvPr/>
            </p:nvSpPr>
            <p:spPr bwMode="auto">
              <a:xfrm>
                <a:off x="432" y="3635"/>
                <a:ext cx="2016" cy="0"/>
              </a:xfrm>
              <a:prstGeom prst="line">
                <a:avLst/>
              </a:prstGeom>
              <a:noFill/>
              <a:ln w="76200">
                <a:solidFill>
                  <a:srgbClr val="0000CC"/>
                </a:solidFill>
                <a:round/>
                <a:headEnd/>
                <a:tailEnd/>
              </a:ln>
              <a:effectLst>
                <a:prstShdw prst="shdw17" dist="17961" dir="2700000">
                  <a:srgbClr val="00007A"/>
                </a:prst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0" name="Line 65"/>
              <p:cNvSpPr>
                <a:spLocks noChangeShapeType="1"/>
              </p:cNvSpPr>
              <p:nvPr/>
            </p:nvSpPr>
            <p:spPr bwMode="auto">
              <a:xfrm>
                <a:off x="768" y="3408"/>
                <a:ext cx="1392" cy="0"/>
              </a:xfrm>
              <a:prstGeom prst="line">
                <a:avLst/>
              </a:prstGeom>
              <a:noFill/>
              <a:ln w="76200">
                <a:solidFill>
                  <a:srgbClr val="0000CC"/>
                </a:solidFill>
                <a:round/>
                <a:headEnd/>
                <a:tailEnd/>
              </a:ln>
              <a:effectLst>
                <a:prstShdw prst="shdw17" dist="17961" dir="2700000">
                  <a:srgbClr val="00007A"/>
                </a:prst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1" name="Line 66"/>
              <p:cNvSpPr>
                <a:spLocks noChangeShapeType="1"/>
              </p:cNvSpPr>
              <p:nvPr/>
            </p:nvSpPr>
            <p:spPr bwMode="auto">
              <a:xfrm flipV="1">
                <a:off x="432" y="3395"/>
                <a:ext cx="384" cy="240"/>
              </a:xfrm>
              <a:prstGeom prst="line">
                <a:avLst/>
              </a:prstGeom>
              <a:noFill/>
              <a:ln w="76200">
                <a:solidFill>
                  <a:srgbClr val="0000CC"/>
                </a:solidFill>
                <a:round/>
                <a:headEnd/>
                <a:tailEnd/>
              </a:ln>
              <a:effectLst>
                <a:prstShdw prst="shdw17" dist="17961" dir="2700000">
                  <a:srgbClr val="00007A"/>
                </a:prst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2" name="Line 67"/>
              <p:cNvSpPr>
                <a:spLocks noChangeShapeType="1"/>
              </p:cNvSpPr>
              <p:nvPr/>
            </p:nvSpPr>
            <p:spPr bwMode="auto">
              <a:xfrm flipH="1" flipV="1">
                <a:off x="2125" y="3408"/>
                <a:ext cx="336" cy="240"/>
              </a:xfrm>
              <a:prstGeom prst="line">
                <a:avLst/>
              </a:prstGeom>
              <a:noFill/>
              <a:ln w="76200">
                <a:solidFill>
                  <a:srgbClr val="0000CC"/>
                </a:solidFill>
                <a:round/>
                <a:headEnd/>
                <a:tailEnd/>
              </a:ln>
              <a:effectLst>
                <a:prstShdw prst="shdw17" dist="17961" dir="2700000">
                  <a:srgbClr val="00007A"/>
                </a:prst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91" name="Line 68"/>
            <p:cNvSpPr>
              <a:spLocks noChangeShapeType="1"/>
            </p:cNvSpPr>
            <p:nvPr/>
          </p:nvSpPr>
          <p:spPr bwMode="auto">
            <a:xfrm>
              <a:off x="1520" y="2736"/>
              <a:ext cx="7" cy="655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round/>
              <a:headEnd/>
              <a:tailEnd/>
            </a:ln>
            <a:effectLst>
              <a:prstShdw prst="shdw17" dist="17961" dir="2700000">
                <a:srgbClr val="00007A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3092" name="Line 69"/>
            <p:cNvSpPr>
              <a:spLocks noChangeShapeType="1"/>
            </p:cNvSpPr>
            <p:nvPr/>
          </p:nvSpPr>
          <p:spPr bwMode="auto">
            <a:xfrm>
              <a:off x="4375" y="2784"/>
              <a:ext cx="0" cy="598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round/>
              <a:headEnd/>
              <a:tailEnd/>
            </a:ln>
            <a:effectLst>
              <a:prstShdw prst="shdw17" dist="17961" dir="2700000">
                <a:srgbClr val="00007A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3093" name="Freeform 70"/>
            <p:cNvSpPr>
              <a:spLocks/>
            </p:cNvSpPr>
            <p:nvPr/>
          </p:nvSpPr>
          <p:spPr bwMode="auto">
            <a:xfrm>
              <a:off x="3804" y="2640"/>
              <a:ext cx="1145" cy="172"/>
            </a:xfrm>
            <a:custGeom>
              <a:avLst/>
              <a:gdLst>
                <a:gd name="T0" fmla="*/ 56 w 1064"/>
                <a:gd name="T1" fmla="*/ 0 h 224"/>
                <a:gd name="T2" fmla="*/ 167 w 1064"/>
                <a:gd name="T3" fmla="*/ 113 h 224"/>
                <a:gd name="T4" fmla="*/ 1056 w 1064"/>
                <a:gd name="T5" fmla="*/ 113 h 224"/>
                <a:gd name="T6" fmla="*/ 1222 w 1064"/>
                <a:gd name="T7" fmla="*/ 0 h 2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64"/>
                <a:gd name="T13" fmla="*/ 0 h 224"/>
                <a:gd name="T14" fmla="*/ 1064 w 1064"/>
                <a:gd name="T15" fmla="*/ 224 h 2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64" h="224">
                  <a:moveTo>
                    <a:pt x="48" y="0"/>
                  </a:moveTo>
                  <a:cubicBezTo>
                    <a:pt x="24" y="80"/>
                    <a:pt x="0" y="160"/>
                    <a:pt x="144" y="192"/>
                  </a:cubicBezTo>
                  <a:cubicBezTo>
                    <a:pt x="288" y="224"/>
                    <a:pt x="760" y="224"/>
                    <a:pt x="912" y="192"/>
                  </a:cubicBezTo>
                  <a:cubicBezTo>
                    <a:pt x="1064" y="160"/>
                    <a:pt x="1060" y="80"/>
                    <a:pt x="1056" y="0"/>
                  </a:cubicBezTo>
                </a:path>
              </a:pathLst>
            </a:custGeom>
            <a:noFill/>
            <a:ln w="76200">
              <a:solidFill>
                <a:srgbClr val="0000CC"/>
              </a:solidFill>
              <a:round/>
              <a:headEnd/>
              <a:tailEnd/>
            </a:ln>
            <a:effectLst>
              <a:prstShdw prst="shdw17" dist="17961" dir="2700000">
                <a:srgbClr val="00007A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3094" name="Freeform 71"/>
            <p:cNvSpPr>
              <a:spLocks/>
            </p:cNvSpPr>
            <p:nvPr/>
          </p:nvSpPr>
          <p:spPr bwMode="auto">
            <a:xfrm>
              <a:off x="948" y="2592"/>
              <a:ext cx="1145" cy="172"/>
            </a:xfrm>
            <a:custGeom>
              <a:avLst/>
              <a:gdLst>
                <a:gd name="T0" fmla="*/ 56 w 1064"/>
                <a:gd name="T1" fmla="*/ 0 h 224"/>
                <a:gd name="T2" fmla="*/ 167 w 1064"/>
                <a:gd name="T3" fmla="*/ 113 h 224"/>
                <a:gd name="T4" fmla="*/ 1056 w 1064"/>
                <a:gd name="T5" fmla="*/ 113 h 224"/>
                <a:gd name="T6" fmla="*/ 1222 w 1064"/>
                <a:gd name="T7" fmla="*/ 0 h 2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64"/>
                <a:gd name="T13" fmla="*/ 0 h 224"/>
                <a:gd name="T14" fmla="*/ 1064 w 1064"/>
                <a:gd name="T15" fmla="*/ 224 h 2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64" h="224">
                  <a:moveTo>
                    <a:pt x="48" y="0"/>
                  </a:moveTo>
                  <a:cubicBezTo>
                    <a:pt x="24" y="80"/>
                    <a:pt x="0" y="160"/>
                    <a:pt x="144" y="192"/>
                  </a:cubicBezTo>
                  <a:cubicBezTo>
                    <a:pt x="288" y="224"/>
                    <a:pt x="760" y="224"/>
                    <a:pt x="912" y="192"/>
                  </a:cubicBezTo>
                  <a:cubicBezTo>
                    <a:pt x="1064" y="160"/>
                    <a:pt x="1060" y="80"/>
                    <a:pt x="1056" y="0"/>
                  </a:cubicBezTo>
                </a:path>
              </a:pathLst>
            </a:custGeom>
            <a:noFill/>
            <a:ln w="76200">
              <a:solidFill>
                <a:srgbClr val="0000CC"/>
              </a:solidFill>
              <a:round/>
              <a:headEnd/>
              <a:tailEnd/>
            </a:ln>
            <a:effectLst>
              <a:prstShdw prst="shdw17" dist="17961" dir="2700000">
                <a:srgbClr val="00007A"/>
              </a:prstShdw>
            </a:effec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72"/>
            <p:cNvGrpSpPr>
              <a:grpSpLocks/>
            </p:cNvGrpSpPr>
            <p:nvPr/>
          </p:nvGrpSpPr>
          <p:grpSpPr bwMode="auto">
            <a:xfrm>
              <a:off x="2491" y="1968"/>
              <a:ext cx="913" cy="672"/>
              <a:chOff x="1824" y="2304"/>
              <a:chExt cx="768" cy="672"/>
            </a:xfrm>
          </p:grpSpPr>
          <p:sp>
            <p:nvSpPr>
              <p:cNvPr id="3096" name="Freeform 73"/>
              <p:cNvSpPr>
                <a:spLocks/>
              </p:cNvSpPr>
              <p:nvPr/>
            </p:nvSpPr>
            <p:spPr bwMode="auto">
              <a:xfrm>
                <a:off x="1824" y="2736"/>
                <a:ext cx="768" cy="96"/>
              </a:xfrm>
              <a:custGeom>
                <a:avLst/>
                <a:gdLst>
                  <a:gd name="T0" fmla="*/ 48 w 984"/>
                  <a:gd name="T1" fmla="*/ 27 h 336"/>
                  <a:gd name="T2" fmla="*/ 78 w 984"/>
                  <a:gd name="T3" fmla="*/ 4 h 336"/>
                  <a:gd name="T4" fmla="*/ 517 w 984"/>
                  <a:gd name="T5" fmla="*/ 4 h 336"/>
                  <a:gd name="T6" fmla="*/ 575 w 984"/>
                  <a:gd name="T7" fmla="*/ 16 h 3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84"/>
                  <a:gd name="T13" fmla="*/ 0 h 336"/>
                  <a:gd name="T14" fmla="*/ 984 w 984"/>
                  <a:gd name="T15" fmla="*/ 336 h 3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84" h="336">
                    <a:moveTo>
                      <a:pt x="80" y="336"/>
                    </a:moveTo>
                    <a:cubicBezTo>
                      <a:pt x="40" y="216"/>
                      <a:pt x="0" y="96"/>
                      <a:pt x="128" y="48"/>
                    </a:cubicBezTo>
                    <a:cubicBezTo>
                      <a:pt x="256" y="0"/>
                      <a:pt x="712" y="24"/>
                      <a:pt x="848" y="48"/>
                    </a:cubicBezTo>
                    <a:cubicBezTo>
                      <a:pt x="984" y="72"/>
                      <a:pt x="964" y="132"/>
                      <a:pt x="944" y="192"/>
                    </a:cubicBezTo>
                  </a:path>
                </a:pathLst>
              </a:custGeom>
              <a:noFill/>
              <a:ln w="76200">
                <a:solidFill>
                  <a:srgbClr val="0000CC"/>
                </a:solidFill>
                <a:round/>
                <a:headEnd/>
                <a:tailEnd/>
              </a:ln>
              <a:effectLst>
                <a:prstShdw prst="shdw17" dist="17961" dir="2700000">
                  <a:srgbClr val="00007A"/>
                </a:prst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7" name="Text Box 74"/>
              <p:cNvSpPr txBox="1">
                <a:spLocks noChangeArrowheads="1"/>
              </p:cNvSpPr>
              <p:nvPr/>
            </p:nvSpPr>
            <p:spPr bwMode="auto">
              <a:xfrm>
                <a:off x="2064" y="2304"/>
                <a:ext cx="528" cy="480"/>
              </a:xfrm>
              <a:prstGeom prst="rect">
                <a:avLst/>
              </a:prstGeom>
              <a:noFill/>
              <a:ln w="762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4400" b="1">
                    <a:solidFill>
                      <a:srgbClr val="006600"/>
                    </a:solidFill>
                    <a:latin typeface="Times New Roman" pitchFamily="18" charset="0"/>
                    <a:cs typeface="Times New Roman" pitchFamily="18" charset="0"/>
                  </a:rPr>
                  <a:t>0</a:t>
                </a:r>
              </a:p>
            </p:txBody>
          </p:sp>
          <p:sp>
            <p:nvSpPr>
              <p:cNvPr id="3098" name="Line 75"/>
              <p:cNvSpPr>
                <a:spLocks noChangeShapeType="1"/>
              </p:cNvSpPr>
              <p:nvPr/>
            </p:nvSpPr>
            <p:spPr bwMode="auto">
              <a:xfrm>
                <a:off x="2208" y="2688"/>
                <a:ext cx="0" cy="288"/>
              </a:xfrm>
              <a:prstGeom prst="line">
                <a:avLst/>
              </a:prstGeom>
              <a:noFill/>
              <a:ln w="76200">
                <a:solidFill>
                  <a:srgbClr val="0000CC"/>
                </a:solidFill>
                <a:round/>
                <a:headEnd/>
                <a:tailEnd/>
              </a:ln>
              <a:effectLst>
                <a:prstShdw prst="shdw17" dist="17961" dir="2700000">
                  <a:srgbClr val="00007A"/>
                </a:prst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7244" name="Picture 7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5205159">
            <a:off x="3013868" y="2021682"/>
            <a:ext cx="982663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45" name="Picture 7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03600" y="3730626"/>
            <a:ext cx="14224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8"/>
          <p:cNvGrpSpPr>
            <a:grpSpLocks/>
          </p:cNvGrpSpPr>
          <p:nvPr/>
        </p:nvGrpSpPr>
        <p:grpSpPr bwMode="auto">
          <a:xfrm>
            <a:off x="8585200" y="4384675"/>
            <a:ext cx="2133600" cy="533400"/>
            <a:chOff x="3888" y="2448"/>
            <a:chExt cx="1008" cy="384"/>
          </a:xfrm>
        </p:grpSpPr>
        <p:sp>
          <p:nvSpPr>
            <p:cNvPr id="3087" name="AutoShape 79"/>
            <p:cNvSpPr>
              <a:spLocks noChangeArrowheads="1"/>
            </p:cNvSpPr>
            <p:nvPr/>
          </p:nvSpPr>
          <p:spPr bwMode="auto">
            <a:xfrm>
              <a:off x="3888" y="2448"/>
              <a:ext cx="480" cy="384"/>
            </a:xfrm>
            <a:prstGeom prst="flowChartMagneticDisk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8" name="AutoShape 80"/>
            <p:cNvSpPr>
              <a:spLocks noChangeArrowheads="1"/>
            </p:cNvSpPr>
            <p:nvPr/>
          </p:nvSpPr>
          <p:spPr bwMode="auto">
            <a:xfrm>
              <a:off x="4416" y="2448"/>
              <a:ext cx="480" cy="384"/>
            </a:xfrm>
            <a:prstGeom prst="flowChartMagneticDisk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249" name="Line 81"/>
          <p:cNvSpPr>
            <a:spLocks noChangeShapeType="1"/>
          </p:cNvSpPr>
          <p:nvPr/>
        </p:nvSpPr>
        <p:spPr bwMode="auto">
          <a:xfrm flipV="1">
            <a:off x="6608233" y="4841875"/>
            <a:ext cx="0" cy="685800"/>
          </a:xfrm>
          <a:prstGeom prst="line">
            <a:avLst/>
          </a:prstGeom>
          <a:noFill/>
          <a:ln w="76200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250" name="Text Box 82"/>
          <p:cNvSpPr txBox="1">
            <a:spLocks noChangeArrowheads="1"/>
          </p:cNvSpPr>
          <p:nvPr/>
        </p:nvSpPr>
        <p:spPr bwMode="auto">
          <a:xfrm>
            <a:off x="5588000" y="1568450"/>
            <a:ext cx="619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Dung dịch natri sunfat : Na</a:t>
            </a:r>
            <a:r>
              <a:rPr lang="en-US" altLang="en-US" sz="2800" b="1" baseline="-25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altLang="en-US" sz="2800" b="1" baseline="-25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altLang="en-US" sz="28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51" name="Line 83"/>
          <p:cNvSpPr>
            <a:spLocks noChangeShapeType="1"/>
          </p:cNvSpPr>
          <p:nvPr/>
        </p:nvSpPr>
        <p:spPr bwMode="auto">
          <a:xfrm flipH="1">
            <a:off x="4419600" y="1870075"/>
            <a:ext cx="1219200" cy="11430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3084" name="Picture 8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81200" y="3714750"/>
            <a:ext cx="142240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53" name="Picture 85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D8D8D8"/>
              </a:clrFrom>
              <a:clrTo>
                <a:srgbClr val="D8D8D8">
                  <a:alpha val="0"/>
                </a:srgbClr>
              </a:clrTo>
            </a:clrChange>
          </a:blip>
          <a:srcRect l="10715" r="3572"/>
          <a:stretch>
            <a:fillRect/>
          </a:stretch>
        </p:blipFill>
        <p:spPr bwMode="auto">
          <a:xfrm>
            <a:off x="2133600" y="3705226"/>
            <a:ext cx="1219200" cy="118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54" name="Text Box 86"/>
          <p:cNvSpPr txBox="1">
            <a:spLocks noChangeArrowheads="1"/>
          </p:cNvSpPr>
          <p:nvPr/>
        </p:nvSpPr>
        <p:spPr bwMode="auto">
          <a:xfrm>
            <a:off x="2946400" y="6338888"/>
            <a:ext cx="7010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SAU PHẢN ỨNG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xit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de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ac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7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de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ac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3000"/>
                                        <p:tgtEl>
                                          <p:spTgt spid="7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emph" presetSubtype="0" repeatCount="4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49" grpId="0" animBg="1"/>
      <p:bldP spid="7249" grpId="1" animBg="1"/>
      <p:bldP spid="7250" grpId="0"/>
      <p:bldP spid="7250" grpId="1"/>
      <p:bldP spid="7251" grpId="0" animBg="1"/>
      <p:bldP spid="7251" grpId="1" animBg="1"/>
      <p:bldP spid="725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1489</TotalTime>
  <Words>1560</Words>
  <Application>Microsoft Office PowerPoint</Application>
  <PresentationFormat>Widescreen</PresentationFormat>
  <Paragraphs>236</Paragraphs>
  <Slides>30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Calibri Light</vt:lpstr>
      <vt:lpstr>Tw Cen MT</vt:lpstr>
      <vt:lpstr>Times New Roman</vt:lpstr>
      <vt:lpstr>Wingdings</vt:lpstr>
      <vt:lpstr>.VnTime</vt:lpstr>
      <vt:lpstr>Tahoma</vt:lpstr>
      <vt:lpstr>Calibri</vt:lpstr>
      <vt:lpstr>Symbol</vt:lpstr>
      <vt:lpstr>Wingdings 3</vt:lpstr>
      <vt:lpstr>Cambria Math</vt:lpstr>
      <vt:lpstr>Arial</vt:lpstr>
      <vt:lpstr>Wingdings 2</vt:lpstr>
      <vt:lpstr>Office Theme</vt:lpstr>
      <vt:lpstr>Droplet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ĐỊNH LUẬT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DELL</cp:lastModifiedBy>
  <cp:revision>162</cp:revision>
  <dcterms:created xsi:type="dcterms:W3CDTF">2019-04-05T07:52:07Z</dcterms:created>
  <dcterms:modified xsi:type="dcterms:W3CDTF">2023-04-05T07:53:01Z</dcterms:modified>
</cp:coreProperties>
</file>