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59" r:id="rId2"/>
    <p:sldMasterId id="2147483667" r:id="rId3"/>
    <p:sldMasterId id="2147483679" r:id="rId4"/>
    <p:sldMasterId id="2147483707" r:id="rId5"/>
    <p:sldMasterId id="2147483719" r:id="rId6"/>
  </p:sldMasterIdLst>
  <p:notesMasterIdLst>
    <p:notesMasterId r:id="rId48"/>
  </p:notesMasterIdLst>
  <p:sldIdLst>
    <p:sldId id="629" r:id="rId7"/>
    <p:sldId id="11088514" r:id="rId8"/>
    <p:sldId id="11088512" r:id="rId9"/>
    <p:sldId id="11088513" r:id="rId10"/>
    <p:sldId id="262" r:id="rId11"/>
    <p:sldId id="263" r:id="rId12"/>
    <p:sldId id="256" r:id="rId13"/>
    <p:sldId id="285" r:id="rId14"/>
    <p:sldId id="286" r:id="rId15"/>
    <p:sldId id="664" r:id="rId16"/>
    <p:sldId id="476" r:id="rId17"/>
    <p:sldId id="479" r:id="rId18"/>
    <p:sldId id="480" r:id="rId19"/>
    <p:sldId id="481" r:id="rId20"/>
    <p:sldId id="482" r:id="rId21"/>
    <p:sldId id="11088510" r:id="rId22"/>
    <p:sldId id="11088509" r:id="rId23"/>
    <p:sldId id="483" r:id="rId24"/>
    <p:sldId id="488" r:id="rId25"/>
    <p:sldId id="11088508" r:id="rId26"/>
    <p:sldId id="11088515" r:id="rId27"/>
    <p:sldId id="485" r:id="rId28"/>
    <p:sldId id="11088502" r:id="rId29"/>
    <p:sldId id="11088516" r:id="rId30"/>
    <p:sldId id="11088503" r:id="rId31"/>
    <p:sldId id="11088511" r:id="rId32"/>
    <p:sldId id="11088504" r:id="rId33"/>
    <p:sldId id="282" r:id="rId34"/>
    <p:sldId id="662" r:id="rId35"/>
    <p:sldId id="661" r:id="rId36"/>
    <p:sldId id="11088499" r:id="rId37"/>
    <p:sldId id="11088500" r:id="rId38"/>
    <p:sldId id="261" r:id="rId39"/>
    <p:sldId id="260" r:id="rId40"/>
    <p:sldId id="667" r:id="rId41"/>
    <p:sldId id="11088506" r:id="rId42"/>
    <p:sldId id="656" r:id="rId43"/>
    <p:sldId id="633" r:id="rId44"/>
    <p:sldId id="324" r:id="rId45"/>
    <p:sldId id="320" r:id="rId46"/>
    <p:sldId id="475" r:id="rId47"/>
  </p:sldIdLst>
  <p:sldSz cx="9144000" cy="5143500" type="screen16x9"/>
  <p:notesSz cx="6858000" cy="9144000"/>
  <p:embeddedFontLst>
    <p:embeddedFont>
      <p:font typeface="Open Sans" panose="020B0606030504020204" pitchFamily="34" charset="0"/>
      <p:regular r:id="rId49"/>
      <p:bold r:id="rId50"/>
      <p:italic r:id="rId51"/>
      <p:boldItalic r:id="rId52"/>
    </p:embeddedFont>
    <p:embeddedFont>
      <p:font typeface="Oswald" panose="02000503000000000000" pitchFamily="2" charset="0"/>
      <p:regular r:id="rId53"/>
      <p:bold r:id="rId54"/>
    </p:embeddedFont>
    <p:embeddedFont>
      <p:font typeface="Tinos" panose="020B0604020202020204" charset="0"/>
      <p:regular r:id="rId55"/>
      <p:bold r:id="rId56"/>
      <p:italic r:id="rId57"/>
      <p:boldItalic r:id="rId58"/>
    </p:embeddedFont>
    <p:embeddedFont>
      <p:font typeface="Livvic" panose="020B0604020202020204" charset="0"/>
      <p:regular r:id="rId59"/>
      <p:bold r:id="rId60"/>
      <p:italic r:id="rId61"/>
      <p:boldItalic r:id="rId62"/>
    </p:embeddedFont>
    <p:embeddedFont>
      <p:font typeface="Calibri Light" panose="020F0302020204030204" pitchFamily="34" charset="0"/>
      <p:regular r:id="rId63"/>
      <p:italic r:id="rId64"/>
    </p:embeddedFont>
    <p:embeddedFont>
      <p:font typeface="Roboto Condensed Light" panose="020B0604020202020204" charset="0"/>
      <p:regular r:id="rId65"/>
      <p:italic r:id="rId66"/>
    </p:embeddedFont>
    <p:embeddedFont>
      <p:font typeface="Tahoma" panose="020B0604030504040204" pitchFamily="34" charset="0"/>
      <p:regular r:id="rId67"/>
      <p:bold r:id="rId68"/>
      <p:italic r:id="rId69"/>
      <p:boldItalic r:id="rId70"/>
    </p:embeddedFont>
    <p:embeddedFont>
      <p:font typeface="Calibri" panose="020F050202020403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9560"/>
    <a:srgbClr val="764518"/>
    <a:srgbClr val="595959"/>
    <a:srgbClr val="F8FDDE"/>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FC2D04-F4CE-4E8E-9629-10D85D4C8C2E}">
  <a:tblStyle styleId="{F6FC2D04-F4CE-4E8E-9629-10D85D4C8C2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69"/>
    <p:restoredTop sz="94627"/>
  </p:normalViewPr>
  <p:slideViewPr>
    <p:cSldViewPr snapToGrid="0" snapToObjects="1" showGuides="1">
      <p:cViewPr varScale="1">
        <p:scale>
          <a:sx n="110" d="100"/>
          <a:sy n="110" d="100"/>
        </p:scale>
        <p:origin x="245" y="67"/>
      </p:cViewPr>
      <p:guideLst>
        <p:guide orient="horz" pos="157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5" Type="http://schemas.openxmlformats.org/officeDocument/2006/relationships/slideMaster" Target="slideMasters/slideMaster5.xml"/><Relationship Id="rId61" Type="http://schemas.openxmlformats.org/officeDocument/2006/relationships/font" Target="fonts/font13.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3.fntdata"/><Relationship Id="rId72"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065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72148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057d6047a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057d6047a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645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477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3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6337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6506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189" lvl="0" indent="-228594">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804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3131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4/4/2023</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59135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4/4/2023</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49596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4/4/2023</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985465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4/4/2023</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047004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4/4/2023</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57573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4/4/2023</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427964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4/4/2023</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314471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4/4/2023</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5989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_AND_TWO_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4/4/2023</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109085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4/4/2023</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258287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4/4/2023</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90946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24562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80414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42495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875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A0112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A01127"/>
              </a:solidFill>
              <a:effectLst/>
              <a:uLnTx/>
              <a:uFillTx/>
              <a:latin typeface="Arial"/>
              <a:cs typeface="Arial"/>
              <a:sym typeface="Arial"/>
            </a:endParaRPr>
          </a:p>
        </p:txBody>
      </p:sp>
    </p:spTree>
    <p:extLst>
      <p:ext uri="{BB962C8B-B14F-4D97-AF65-F5344CB8AC3E}">
        <p14:creationId xmlns:p14="http://schemas.microsoft.com/office/powerpoint/2010/main" val="1470308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8813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66732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86798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296019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07111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76485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96156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45002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94799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905880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40878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486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01753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46134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91689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610538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64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8753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82379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252500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347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lvl1pPr marL="457189" lvl="0" indent="-393690">
              <a:spcBef>
                <a:spcPts val="600"/>
              </a:spcBef>
              <a:spcAft>
                <a:spcPts val="0"/>
              </a:spcAft>
              <a:buSzPts val="2600"/>
              <a:buChar char="◈"/>
              <a:defRPr sz="2600"/>
            </a:lvl1pPr>
            <a:lvl2pPr marL="914378" lvl="1" indent="-393690">
              <a:spcBef>
                <a:spcPts val="0"/>
              </a:spcBef>
              <a:spcAft>
                <a:spcPts val="0"/>
              </a:spcAft>
              <a:buSzPts val="2600"/>
              <a:buChar char="◆"/>
              <a:defRPr sz="2600"/>
            </a:lvl2pPr>
            <a:lvl3pPr marL="1371566" lvl="2" indent="-393690">
              <a:spcBef>
                <a:spcPts val="0"/>
              </a:spcBef>
              <a:spcAft>
                <a:spcPts val="0"/>
              </a:spcAft>
              <a:buSzPts val="2600"/>
              <a:buChar char="◇"/>
              <a:defRPr sz="2600"/>
            </a:lvl3pPr>
            <a:lvl4pPr marL="1828754" lvl="3" indent="-393690">
              <a:spcBef>
                <a:spcPts val="0"/>
              </a:spcBef>
              <a:spcAft>
                <a:spcPts val="0"/>
              </a:spcAft>
              <a:buSzPts val="2600"/>
              <a:buChar char="⬥"/>
              <a:defRPr sz="2600"/>
            </a:lvl4pPr>
            <a:lvl5pPr marL="2285943" lvl="4" indent="-393690">
              <a:spcBef>
                <a:spcPts val="0"/>
              </a:spcBef>
              <a:spcAft>
                <a:spcPts val="0"/>
              </a:spcAft>
              <a:buSzPts val="2600"/>
              <a:buChar char="⬦"/>
              <a:defRPr sz="2600"/>
            </a:lvl5pPr>
            <a:lvl6pPr marL="2743132" lvl="5" indent="-393690">
              <a:spcBef>
                <a:spcPts val="0"/>
              </a:spcBef>
              <a:spcAft>
                <a:spcPts val="0"/>
              </a:spcAft>
              <a:buSzPts val="2600"/>
              <a:buChar char="⬦"/>
              <a:defRPr sz="2600"/>
            </a:lvl6pPr>
            <a:lvl7pPr marL="3200320" lvl="6" indent="-393690">
              <a:spcBef>
                <a:spcPts val="0"/>
              </a:spcBef>
              <a:spcAft>
                <a:spcPts val="0"/>
              </a:spcAft>
              <a:buSzPts val="2600"/>
              <a:buChar char="⬦"/>
              <a:defRPr sz="2600"/>
            </a:lvl7pPr>
            <a:lvl8pPr marL="3657509" lvl="7" indent="-393690">
              <a:spcBef>
                <a:spcPts val="0"/>
              </a:spcBef>
              <a:spcAft>
                <a:spcPts val="0"/>
              </a:spcAft>
              <a:buSzPts val="2600"/>
              <a:buChar char="⬦"/>
              <a:defRPr sz="2600"/>
            </a:lvl8pPr>
            <a:lvl9pPr marL="4114697" lvl="8" indent="-393690">
              <a:spcBef>
                <a:spcPts val="0"/>
              </a:spcBef>
              <a:spcAft>
                <a:spcPts val="0"/>
              </a:spcAft>
              <a:buSzPts val="2600"/>
              <a:buChar char="⬦"/>
              <a:defRPr sz="2600"/>
            </a:lvl9pPr>
          </a:lstStyle>
          <a:p>
            <a:endParaRPr/>
          </a:p>
        </p:txBody>
      </p:sp>
      <p:sp>
        <p:nvSpPr>
          <p:cNvPr id="23" name="Google Shape;23;p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79986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189" lvl="0" indent="-368291">
              <a:spcBef>
                <a:spcPts val="600"/>
              </a:spcBef>
              <a:spcAft>
                <a:spcPts val="0"/>
              </a:spcAft>
              <a:buSzPts val="2200"/>
              <a:buChar char="◈"/>
              <a:defRPr sz="2200"/>
            </a:lvl1pPr>
            <a:lvl2pPr marL="914378" lvl="1" indent="-368291">
              <a:spcBef>
                <a:spcPts val="0"/>
              </a:spcBef>
              <a:spcAft>
                <a:spcPts val="0"/>
              </a:spcAft>
              <a:buSzPts val="2200"/>
              <a:buChar char="◆"/>
              <a:defRPr sz="2200"/>
            </a:lvl2pPr>
            <a:lvl3pPr marL="1371566" lvl="2" indent="-368291">
              <a:spcBef>
                <a:spcPts val="0"/>
              </a:spcBef>
              <a:spcAft>
                <a:spcPts val="0"/>
              </a:spcAft>
              <a:buSzPts val="2200"/>
              <a:buChar char="◇"/>
              <a:defRPr sz="2200"/>
            </a:lvl3pPr>
            <a:lvl4pPr marL="1828754" lvl="3" indent="-368291">
              <a:spcBef>
                <a:spcPts val="0"/>
              </a:spcBef>
              <a:spcAft>
                <a:spcPts val="0"/>
              </a:spcAft>
              <a:buSzPts val="2200"/>
              <a:buChar char="⬥"/>
              <a:defRPr sz="2200"/>
            </a:lvl4pPr>
            <a:lvl5pPr marL="2285943" lvl="4" indent="-368291">
              <a:spcBef>
                <a:spcPts val="0"/>
              </a:spcBef>
              <a:spcAft>
                <a:spcPts val="0"/>
              </a:spcAft>
              <a:buSzPts val="2200"/>
              <a:buChar char="⬦"/>
              <a:defRPr sz="2200"/>
            </a:lvl5pPr>
            <a:lvl6pPr marL="2743132" lvl="5" indent="-368291">
              <a:spcBef>
                <a:spcPts val="0"/>
              </a:spcBef>
              <a:spcAft>
                <a:spcPts val="0"/>
              </a:spcAft>
              <a:buSzPts val="2200"/>
              <a:buChar char="⬦"/>
              <a:defRPr sz="2200"/>
            </a:lvl6pPr>
            <a:lvl7pPr marL="3200320" lvl="6" indent="-368291">
              <a:spcBef>
                <a:spcPts val="0"/>
              </a:spcBef>
              <a:spcAft>
                <a:spcPts val="0"/>
              </a:spcAft>
              <a:buSzPts val="2200"/>
              <a:buChar char="⬦"/>
              <a:defRPr sz="2200"/>
            </a:lvl7pPr>
            <a:lvl8pPr marL="3657509" lvl="7" indent="-368291">
              <a:spcBef>
                <a:spcPts val="0"/>
              </a:spcBef>
              <a:spcAft>
                <a:spcPts val="0"/>
              </a:spcAft>
              <a:buSzPts val="2200"/>
              <a:buChar char="⬦"/>
              <a:defRPr sz="2200"/>
            </a:lvl8pPr>
            <a:lvl9pPr marL="4114697" lvl="8" indent="-368291">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189" lvl="0" indent="-368291">
              <a:spcBef>
                <a:spcPts val="600"/>
              </a:spcBef>
              <a:spcAft>
                <a:spcPts val="0"/>
              </a:spcAft>
              <a:buSzPts val="2200"/>
              <a:buChar char="◈"/>
              <a:defRPr sz="2200"/>
            </a:lvl1pPr>
            <a:lvl2pPr marL="914378" lvl="1" indent="-368291">
              <a:spcBef>
                <a:spcPts val="0"/>
              </a:spcBef>
              <a:spcAft>
                <a:spcPts val="0"/>
              </a:spcAft>
              <a:buSzPts val="2200"/>
              <a:buChar char="◆"/>
              <a:defRPr sz="2200"/>
            </a:lvl2pPr>
            <a:lvl3pPr marL="1371566" lvl="2" indent="-368291">
              <a:spcBef>
                <a:spcPts val="0"/>
              </a:spcBef>
              <a:spcAft>
                <a:spcPts val="0"/>
              </a:spcAft>
              <a:buSzPts val="2200"/>
              <a:buChar char="◇"/>
              <a:defRPr sz="2200"/>
            </a:lvl3pPr>
            <a:lvl4pPr marL="1828754" lvl="3" indent="-368291">
              <a:spcBef>
                <a:spcPts val="0"/>
              </a:spcBef>
              <a:spcAft>
                <a:spcPts val="0"/>
              </a:spcAft>
              <a:buSzPts val="2200"/>
              <a:buChar char="⬥"/>
              <a:defRPr sz="2200"/>
            </a:lvl4pPr>
            <a:lvl5pPr marL="2285943" lvl="4" indent="-368291">
              <a:spcBef>
                <a:spcPts val="0"/>
              </a:spcBef>
              <a:spcAft>
                <a:spcPts val="0"/>
              </a:spcAft>
              <a:buSzPts val="2200"/>
              <a:buChar char="⬦"/>
              <a:defRPr sz="2200"/>
            </a:lvl5pPr>
            <a:lvl6pPr marL="2743132" lvl="5" indent="-368291">
              <a:spcBef>
                <a:spcPts val="0"/>
              </a:spcBef>
              <a:spcAft>
                <a:spcPts val="0"/>
              </a:spcAft>
              <a:buSzPts val="2200"/>
              <a:buChar char="⬦"/>
              <a:defRPr sz="2200"/>
            </a:lvl6pPr>
            <a:lvl7pPr marL="3200320" lvl="6" indent="-368291">
              <a:spcBef>
                <a:spcPts val="0"/>
              </a:spcBef>
              <a:spcAft>
                <a:spcPts val="0"/>
              </a:spcAft>
              <a:buSzPts val="2200"/>
              <a:buChar char="⬦"/>
              <a:defRPr sz="2200"/>
            </a:lvl7pPr>
            <a:lvl8pPr marL="3657509" lvl="7" indent="-368291">
              <a:spcBef>
                <a:spcPts val="0"/>
              </a:spcBef>
              <a:spcAft>
                <a:spcPts val="0"/>
              </a:spcAft>
              <a:buSzPts val="2200"/>
              <a:buChar char="⬦"/>
              <a:defRPr sz="2200"/>
            </a:lvl8pPr>
            <a:lvl9pPr marL="4114697" lvl="8" indent="-368291">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377276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932341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2.png"/><Relationship Id="rId4" Type="http://schemas.openxmlformats.org/officeDocument/2006/relationships/slideLayout" Target="../slideLayouts/slideLayout8.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6">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7">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a:ea typeface="Tinos"/>
                <a:cs typeface="Tinos"/>
                <a:sym typeface="Tinos"/>
              </a:defRPr>
            </a:lvl1pPr>
            <a:lvl2pPr lvl="1" algn="r">
              <a:buNone/>
              <a:defRPr sz="1200">
                <a:solidFill>
                  <a:srgbClr val="666666"/>
                </a:solidFill>
                <a:latin typeface="Tinos"/>
                <a:ea typeface="Tinos"/>
                <a:cs typeface="Tinos"/>
                <a:sym typeface="Tinos"/>
              </a:defRPr>
            </a:lvl2pPr>
            <a:lvl3pPr lvl="2" algn="r">
              <a:buNone/>
              <a:defRPr sz="1200">
                <a:solidFill>
                  <a:srgbClr val="666666"/>
                </a:solidFill>
                <a:latin typeface="Tinos"/>
                <a:ea typeface="Tinos"/>
                <a:cs typeface="Tinos"/>
                <a:sym typeface="Tinos"/>
              </a:defRPr>
            </a:lvl3pPr>
            <a:lvl4pPr lvl="3" algn="r">
              <a:buNone/>
              <a:defRPr sz="1200">
                <a:solidFill>
                  <a:srgbClr val="666666"/>
                </a:solidFill>
                <a:latin typeface="Tinos"/>
                <a:ea typeface="Tinos"/>
                <a:cs typeface="Tinos"/>
                <a:sym typeface="Tinos"/>
              </a:defRPr>
            </a:lvl4pPr>
            <a:lvl5pPr lvl="4" algn="r">
              <a:buNone/>
              <a:defRPr sz="1200">
                <a:solidFill>
                  <a:srgbClr val="666666"/>
                </a:solidFill>
                <a:latin typeface="Tinos"/>
                <a:ea typeface="Tinos"/>
                <a:cs typeface="Tinos"/>
                <a:sym typeface="Tinos"/>
              </a:defRPr>
            </a:lvl5pPr>
            <a:lvl6pPr lvl="5" algn="r">
              <a:buNone/>
              <a:defRPr sz="1200">
                <a:solidFill>
                  <a:srgbClr val="666666"/>
                </a:solidFill>
                <a:latin typeface="Tinos"/>
                <a:ea typeface="Tinos"/>
                <a:cs typeface="Tinos"/>
                <a:sym typeface="Tinos"/>
              </a:defRPr>
            </a:lvl6pPr>
            <a:lvl7pPr lvl="6" algn="r">
              <a:buNone/>
              <a:defRPr sz="1200">
                <a:solidFill>
                  <a:srgbClr val="666666"/>
                </a:solidFill>
                <a:latin typeface="Tinos"/>
                <a:ea typeface="Tinos"/>
                <a:cs typeface="Tinos"/>
                <a:sym typeface="Tinos"/>
              </a:defRPr>
            </a:lvl7pPr>
            <a:lvl8pPr lvl="7" algn="r">
              <a:buNone/>
              <a:defRPr sz="1200">
                <a:solidFill>
                  <a:srgbClr val="666666"/>
                </a:solidFill>
                <a:latin typeface="Tinos"/>
                <a:ea typeface="Tinos"/>
                <a:cs typeface="Tinos"/>
                <a:sym typeface="Tinos"/>
              </a:defRPr>
            </a:lvl8pPr>
            <a:lvl9pPr lvl="8" algn="r">
              <a:buNone/>
              <a:defRPr sz="1200">
                <a:solidFill>
                  <a:srgbClr val="666666"/>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7"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a:ea typeface="Tinos"/>
                <a:cs typeface="Tinos"/>
                <a:sym typeface="Tinos"/>
              </a:defRPr>
            </a:lvl1pPr>
            <a:lvl2pPr lvl="1" algn="r">
              <a:buNone/>
              <a:defRPr sz="1200">
                <a:solidFill>
                  <a:srgbClr val="666666"/>
                </a:solidFill>
                <a:latin typeface="Tinos"/>
                <a:ea typeface="Tinos"/>
                <a:cs typeface="Tinos"/>
                <a:sym typeface="Tinos"/>
              </a:defRPr>
            </a:lvl2pPr>
            <a:lvl3pPr lvl="2" algn="r">
              <a:buNone/>
              <a:defRPr sz="1200">
                <a:solidFill>
                  <a:srgbClr val="666666"/>
                </a:solidFill>
                <a:latin typeface="Tinos"/>
                <a:ea typeface="Tinos"/>
                <a:cs typeface="Tinos"/>
                <a:sym typeface="Tinos"/>
              </a:defRPr>
            </a:lvl3pPr>
            <a:lvl4pPr lvl="3" algn="r">
              <a:buNone/>
              <a:defRPr sz="1200">
                <a:solidFill>
                  <a:srgbClr val="666666"/>
                </a:solidFill>
                <a:latin typeface="Tinos"/>
                <a:ea typeface="Tinos"/>
                <a:cs typeface="Tinos"/>
                <a:sym typeface="Tinos"/>
              </a:defRPr>
            </a:lvl4pPr>
            <a:lvl5pPr lvl="4" algn="r">
              <a:buNone/>
              <a:defRPr sz="1200">
                <a:solidFill>
                  <a:srgbClr val="666666"/>
                </a:solidFill>
                <a:latin typeface="Tinos"/>
                <a:ea typeface="Tinos"/>
                <a:cs typeface="Tinos"/>
                <a:sym typeface="Tinos"/>
              </a:defRPr>
            </a:lvl5pPr>
            <a:lvl6pPr lvl="5" algn="r">
              <a:buNone/>
              <a:defRPr sz="1200">
                <a:solidFill>
                  <a:srgbClr val="666666"/>
                </a:solidFill>
                <a:latin typeface="Tinos"/>
                <a:ea typeface="Tinos"/>
                <a:cs typeface="Tinos"/>
                <a:sym typeface="Tinos"/>
              </a:defRPr>
            </a:lvl6pPr>
            <a:lvl7pPr lvl="6" algn="r">
              <a:buNone/>
              <a:defRPr sz="1200">
                <a:solidFill>
                  <a:srgbClr val="666666"/>
                </a:solidFill>
                <a:latin typeface="Tinos"/>
                <a:ea typeface="Tinos"/>
                <a:cs typeface="Tinos"/>
                <a:sym typeface="Tinos"/>
              </a:defRPr>
            </a:lvl7pPr>
            <a:lvl8pPr lvl="7" algn="r">
              <a:buNone/>
              <a:defRPr sz="1200">
                <a:solidFill>
                  <a:srgbClr val="666666"/>
                </a:solidFill>
                <a:latin typeface="Tinos"/>
                <a:ea typeface="Tinos"/>
                <a:cs typeface="Tinos"/>
                <a:sym typeface="Tinos"/>
              </a:defRPr>
            </a:lvl8pPr>
            <a:lvl9pPr lvl="8" algn="r">
              <a:buNone/>
              <a:defRPr sz="12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2242477"/>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4/4/2023</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70744021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95585145"/>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70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9160866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29292223"/>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34.gif"/><Relationship Id="rId4" Type="http://schemas.openxmlformats.org/officeDocument/2006/relationships/image" Target="../media/image3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5.xml"/><Relationship Id="rId18" Type="http://schemas.openxmlformats.org/officeDocument/2006/relationships/image" Target="../media/image16.gif"/><Relationship Id="rId3" Type="http://schemas.openxmlformats.org/officeDocument/2006/relationships/image" Target="../media/image5.png"/><Relationship Id="rId21" Type="http://schemas.openxmlformats.org/officeDocument/2006/relationships/slide" Target="slide7.xml"/><Relationship Id="rId7" Type="http://schemas.openxmlformats.org/officeDocument/2006/relationships/image" Target="../media/image9.png"/><Relationship Id="rId12" Type="http://schemas.openxmlformats.org/officeDocument/2006/relationships/image" Target="../media/image12.png"/><Relationship Id="rId17" Type="http://schemas.openxmlformats.org/officeDocument/2006/relationships/image" Target="../media/image15.gif"/><Relationship Id="rId2" Type="http://schemas.openxmlformats.org/officeDocument/2006/relationships/audio" Target="../media/audio1.wav"/><Relationship Id="rId16" Type="http://schemas.openxmlformats.org/officeDocument/2006/relationships/image" Target="../media/image14.png"/><Relationship Id="rId20" Type="http://schemas.openxmlformats.org/officeDocument/2006/relationships/image" Target="../media/image18.gif"/><Relationship Id="rId1" Type="http://schemas.openxmlformats.org/officeDocument/2006/relationships/slideLayout" Target="../slideLayouts/slideLayout30.xml"/><Relationship Id="rId6" Type="http://schemas.openxmlformats.org/officeDocument/2006/relationships/image" Target="../media/image8.png"/><Relationship Id="rId11" Type="http://schemas.openxmlformats.org/officeDocument/2006/relationships/slide" Target="slide4.xml"/><Relationship Id="rId5" Type="http://schemas.openxmlformats.org/officeDocument/2006/relationships/image" Target="../media/image7.png"/><Relationship Id="rId15" Type="http://schemas.openxmlformats.org/officeDocument/2006/relationships/slide" Target="slide6.xml"/><Relationship Id="rId10" Type="http://schemas.openxmlformats.org/officeDocument/2006/relationships/image" Target="../media/image11.png"/><Relationship Id="rId19" Type="http://schemas.openxmlformats.org/officeDocument/2006/relationships/image" Target="../media/image17.gif"/><Relationship Id="rId4" Type="http://schemas.openxmlformats.org/officeDocument/2006/relationships/image" Target="../media/image6.png"/><Relationship Id="rId9" Type="http://schemas.openxmlformats.org/officeDocument/2006/relationships/slide" Target="slide3.xml"/><Relationship Id="rId14" Type="http://schemas.openxmlformats.org/officeDocument/2006/relationships/image" Target="../media/image13.png"/><Relationship Id="rId22"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pn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pn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34.gif"/><Relationship Id="rId4" Type="http://schemas.openxmlformats.org/officeDocument/2006/relationships/image" Target="../media/image33.gif"/></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slideLayout" Target="../slideLayouts/slideLayout12.xml"/><Relationship Id="rId7" Type="http://schemas.openxmlformats.org/officeDocument/2006/relationships/image" Target="../media/image58.png"/><Relationship Id="rId12" Type="http://schemas.openxmlformats.org/officeDocument/2006/relationships/image" Target="../media/image6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notesSlide" Target="../notesSlides/notesSlide8.xml"/><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18" Type="http://schemas.openxmlformats.org/officeDocument/2006/relationships/image" Target="../media/image75.emf"/><Relationship Id="rId3" Type="http://schemas.microsoft.com/office/2007/relationships/media" Target="../media/media4.mp3"/><Relationship Id="rId21" Type="http://schemas.openxmlformats.org/officeDocument/2006/relationships/image" Target="../media/image64.png"/><Relationship Id="rId7" Type="http://schemas.openxmlformats.org/officeDocument/2006/relationships/audio" Target="../media/audio2.wav"/><Relationship Id="rId12" Type="http://schemas.openxmlformats.org/officeDocument/2006/relationships/image" Target="../media/image70.png"/><Relationship Id="rId17" Type="http://schemas.openxmlformats.org/officeDocument/2006/relationships/image" Target="../media/image74.png"/><Relationship Id="rId2" Type="http://schemas.openxmlformats.org/officeDocument/2006/relationships/audio" Target="../media/media3.wav"/><Relationship Id="rId16" Type="http://schemas.openxmlformats.org/officeDocument/2006/relationships/image" Target="../media/image73.png"/><Relationship Id="rId20" Type="http://schemas.openxmlformats.org/officeDocument/2006/relationships/image" Target="../media/image76.png"/><Relationship Id="rId1" Type="http://schemas.microsoft.com/office/2007/relationships/media" Target="../media/media3.wav"/><Relationship Id="rId6" Type="http://schemas.openxmlformats.org/officeDocument/2006/relationships/notesSlide" Target="../notesSlides/notesSlide9.xml"/><Relationship Id="rId11" Type="http://schemas.openxmlformats.org/officeDocument/2006/relationships/image" Target="../media/image69.png"/><Relationship Id="rId5" Type="http://schemas.openxmlformats.org/officeDocument/2006/relationships/slideLayout" Target="../slideLayouts/slideLayout13.xml"/><Relationship Id="rId15" Type="http://schemas.openxmlformats.org/officeDocument/2006/relationships/image" Target="../media/image60.png"/><Relationship Id="rId10" Type="http://schemas.openxmlformats.org/officeDocument/2006/relationships/image" Target="../media/image59.png"/><Relationship Id="rId19" Type="http://schemas.openxmlformats.org/officeDocument/2006/relationships/image" Target="../media/image62.png"/><Relationship Id="rId4" Type="http://schemas.openxmlformats.org/officeDocument/2006/relationships/audio" Target="../media/media4.mp3"/><Relationship Id="rId9" Type="http://schemas.openxmlformats.org/officeDocument/2006/relationships/image" Target="../media/image68.png"/><Relationship Id="rId1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7.png"/><Relationship Id="rId18" Type="http://schemas.openxmlformats.org/officeDocument/2006/relationships/image" Target="../media/image74.png"/><Relationship Id="rId3" Type="http://schemas.microsoft.com/office/2007/relationships/media" Target="../media/media4.mp3"/><Relationship Id="rId7" Type="http://schemas.openxmlformats.org/officeDocument/2006/relationships/audio" Target="../media/audio2.wav"/><Relationship Id="rId12" Type="http://schemas.openxmlformats.org/officeDocument/2006/relationships/image" Target="../media/image70.png"/><Relationship Id="rId17" Type="http://schemas.openxmlformats.org/officeDocument/2006/relationships/image" Target="../media/image62.png"/><Relationship Id="rId2" Type="http://schemas.openxmlformats.org/officeDocument/2006/relationships/audio" Target="../media/media3.wav"/><Relationship Id="rId16" Type="http://schemas.openxmlformats.org/officeDocument/2006/relationships/image" Target="../media/image75.emf"/><Relationship Id="rId20" Type="http://schemas.openxmlformats.org/officeDocument/2006/relationships/image" Target="../media/image64.png"/><Relationship Id="rId1" Type="http://schemas.microsoft.com/office/2007/relationships/media" Target="../media/media3.wav"/><Relationship Id="rId6" Type="http://schemas.openxmlformats.org/officeDocument/2006/relationships/notesSlide" Target="../notesSlides/notesSlide10.xml"/><Relationship Id="rId11" Type="http://schemas.openxmlformats.org/officeDocument/2006/relationships/image" Target="../media/image69.png"/><Relationship Id="rId5" Type="http://schemas.openxmlformats.org/officeDocument/2006/relationships/slideLayout" Target="../slideLayouts/slideLayout13.xml"/><Relationship Id="rId15" Type="http://schemas.openxmlformats.org/officeDocument/2006/relationships/image" Target="../media/image73.png"/><Relationship Id="rId10" Type="http://schemas.openxmlformats.org/officeDocument/2006/relationships/image" Target="../media/image59.png"/><Relationship Id="rId19" Type="http://schemas.openxmlformats.org/officeDocument/2006/relationships/image" Target="../media/image76.png"/><Relationship Id="rId4" Type="http://schemas.openxmlformats.org/officeDocument/2006/relationships/audio" Target="../media/media4.mp3"/><Relationship Id="rId9" Type="http://schemas.openxmlformats.org/officeDocument/2006/relationships/image" Target="../media/image68.png"/><Relationship Id="rId1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9.png"/><Relationship Id="rId18" Type="http://schemas.openxmlformats.org/officeDocument/2006/relationships/image" Target="../media/image76.png"/><Relationship Id="rId3" Type="http://schemas.microsoft.com/office/2007/relationships/media" Target="../media/media4.mp3"/><Relationship Id="rId7" Type="http://schemas.openxmlformats.org/officeDocument/2006/relationships/image" Target="../media/image67.png"/><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audio" Target="../media/media3.wav"/><Relationship Id="rId16" Type="http://schemas.openxmlformats.org/officeDocument/2006/relationships/image" Target="../media/image62.png"/><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77.png"/><Relationship Id="rId5" Type="http://schemas.openxmlformats.org/officeDocument/2006/relationships/slideLayout" Target="../slideLayouts/slideLayout13.xml"/><Relationship Id="rId15" Type="http://schemas.openxmlformats.org/officeDocument/2006/relationships/image" Target="../media/image75.emf"/><Relationship Id="rId10" Type="http://schemas.openxmlformats.org/officeDocument/2006/relationships/image" Target="../media/image69.png"/><Relationship Id="rId19"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59.png"/><Relationship Id="rId1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4.png"/><Relationship Id="rId18" Type="http://schemas.openxmlformats.org/officeDocument/2006/relationships/image" Target="../media/image76.png"/><Relationship Id="rId3" Type="http://schemas.microsoft.com/office/2007/relationships/media" Target="../media/media4.mp3"/><Relationship Id="rId7" Type="http://schemas.openxmlformats.org/officeDocument/2006/relationships/image" Target="../media/image67.png"/><Relationship Id="rId12" Type="http://schemas.openxmlformats.org/officeDocument/2006/relationships/image" Target="../media/image77.png"/><Relationship Id="rId17" Type="http://schemas.openxmlformats.org/officeDocument/2006/relationships/image" Target="../media/image62.png"/><Relationship Id="rId2" Type="http://schemas.openxmlformats.org/officeDocument/2006/relationships/audio" Target="../media/media3.wav"/><Relationship Id="rId16" Type="http://schemas.openxmlformats.org/officeDocument/2006/relationships/image" Target="../media/image75.emf"/><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70.png"/><Relationship Id="rId5" Type="http://schemas.openxmlformats.org/officeDocument/2006/relationships/slideLayout" Target="../slideLayouts/slideLayout13.xml"/><Relationship Id="rId15" Type="http://schemas.openxmlformats.org/officeDocument/2006/relationships/image" Target="../media/image73.png"/><Relationship Id="rId10" Type="http://schemas.openxmlformats.org/officeDocument/2006/relationships/image" Target="../media/image78.png"/><Relationship Id="rId19" Type="http://schemas.openxmlformats.org/officeDocument/2006/relationships/image" Target="../media/image64.png"/><Relationship Id="rId4" Type="http://schemas.openxmlformats.org/officeDocument/2006/relationships/audio" Target="../media/media4.mp3"/><Relationship Id="rId9" Type="http://schemas.openxmlformats.org/officeDocument/2006/relationships/image" Target="../media/image59.png"/><Relationship Id="rId14"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84.png"/><Relationship Id="rId4" Type="http://schemas.openxmlformats.org/officeDocument/2006/relationships/image" Target="../media/image83.gif"/></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gif"/><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a:extLst>
              <a:ext uri="{FF2B5EF4-FFF2-40B4-BE49-F238E27FC236}">
                <a16:creationId xmlns:a16="http://schemas.microsoft.com/office/drawing/2014/main" id="{8CDD2C44-DBB0-3841-9425-4B68CEC00A7A}"/>
              </a:ext>
            </a:extLst>
          </p:cNvPr>
          <p:cNvSpPr>
            <a:spLocks noGrp="1"/>
          </p:cNvSpPr>
          <p:nvPr>
            <p:ph type="title"/>
          </p:nvPr>
        </p:nvSpPr>
        <p:spPr>
          <a:xfrm>
            <a:off x="1371600" y="817437"/>
            <a:ext cx="4648199" cy="3508623"/>
          </a:xfrm>
          <a:prstGeom prst="rect">
            <a:avLst/>
          </a:prstGeom>
        </p:spPr>
        <p:txBody>
          <a:bodyPr wrap="square">
            <a:spAutoFit/>
          </a:bodyPr>
          <a:lstStyle/>
          <a:p>
            <a:pPr algn="ctr" defTabSz="685800">
              <a:buClrTx/>
            </a:pPr>
            <a:r>
              <a:rPr lang="en-US" sz="8000" b="1" dirty="0">
                <a:solidFill>
                  <a:srgbClr val="A01127"/>
                </a:solidFill>
                <a:latin typeface="PT Serif"/>
                <a:sym typeface="PT Serif"/>
              </a:rPr>
              <a:t>A. </a:t>
            </a:r>
            <a:br>
              <a:rPr lang="en-US" sz="8000" b="1" dirty="0">
                <a:solidFill>
                  <a:srgbClr val="A01127"/>
                </a:solidFill>
                <a:latin typeface="PT Serif"/>
                <a:sym typeface="PT Serif"/>
              </a:rPr>
            </a:br>
            <a:r>
              <a:rPr lang="en-US" sz="8000" b="1" dirty="0" err="1">
                <a:solidFill>
                  <a:srgbClr val="A01127"/>
                </a:solidFill>
                <a:latin typeface="PT Serif"/>
                <a:sym typeface="PT Serif"/>
              </a:rPr>
              <a:t>Khởi</a:t>
            </a:r>
            <a:r>
              <a:rPr lang="en-US" sz="8000" b="1" dirty="0">
                <a:solidFill>
                  <a:srgbClr val="A01127"/>
                </a:solidFill>
                <a:latin typeface="PT Serif"/>
                <a:sym typeface="PT Serif"/>
              </a:rPr>
              <a:t> </a:t>
            </a:r>
            <a:r>
              <a:rPr lang="en-US" sz="8000" b="1" dirty="0" err="1">
                <a:solidFill>
                  <a:srgbClr val="A01127"/>
                </a:solidFill>
                <a:latin typeface="PT Serif"/>
                <a:sym typeface="PT Serif"/>
              </a:rPr>
              <a:t>Động</a:t>
            </a:r>
            <a:endParaRPr lang="en-VN" sz="88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8D9C63C-97FA-6543-BDB6-C2700DD30754}"/>
              </a:ext>
            </a:extLst>
          </p:cNvPr>
          <p:cNvPicPr>
            <a:picLocks noChangeAspect="1"/>
          </p:cNvPicPr>
          <p:nvPr/>
        </p:nvPicPr>
        <p:blipFill>
          <a:blip r:embed="rId3"/>
          <a:stretch>
            <a:fillRect/>
          </a:stretch>
        </p:blipFill>
        <p:spPr>
          <a:xfrm>
            <a:off x="5740399" y="0"/>
            <a:ext cx="2794000" cy="4819649"/>
          </a:xfrm>
          <a:prstGeom prst="rect">
            <a:avLst/>
          </a:prstGeom>
        </p:spPr>
      </p:pic>
      <p:pic>
        <p:nvPicPr>
          <p:cNvPr id="5" name="Picture 4">
            <a:extLst>
              <a:ext uri="{FF2B5EF4-FFF2-40B4-BE49-F238E27FC236}">
                <a16:creationId xmlns:a16="http://schemas.microsoft.com/office/drawing/2014/main" id="{20E0A4A9-01D8-884E-BC37-5F3176FBC5F2}"/>
              </a:ext>
            </a:extLst>
          </p:cNvPr>
          <p:cNvPicPr>
            <a:picLocks noChangeAspect="1"/>
          </p:cNvPicPr>
          <p:nvPr/>
        </p:nvPicPr>
        <p:blipFill>
          <a:blip r:embed="rId4"/>
          <a:stretch>
            <a:fillRect/>
          </a:stretch>
        </p:blipFill>
        <p:spPr>
          <a:xfrm>
            <a:off x="457200" y="209550"/>
            <a:ext cx="1447800" cy="1447800"/>
          </a:xfrm>
          <a:prstGeom prst="rect">
            <a:avLst/>
          </a:prstGeom>
        </p:spPr>
      </p:pic>
    </p:spTree>
    <p:extLst>
      <p:ext uri="{BB962C8B-B14F-4D97-AF65-F5344CB8AC3E}">
        <p14:creationId xmlns:p14="http://schemas.microsoft.com/office/powerpoint/2010/main" val="53375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315593" y="2487738"/>
            <a:ext cx="3861244" cy="1294463"/>
          </a:xfrm>
          <a:prstGeom prst="rect">
            <a:avLst/>
          </a:prstGeom>
        </p:spPr>
        <p:txBody>
          <a:bodyPr spcFirstLastPara="1" wrap="square" lIns="91425" tIns="91425" rIns="91425" bIns="91425" anchor="ctr" anchorCtr="0">
            <a:noAutofit/>
          </a:bodyPr>
          <a:lstStyle/>
          <a:p>
            <a:pPr lvl="0" algn="ctr"/>
            <a:r>
              <a:rPr lang="en-US" dirty="0">
                <a:latin typeface="Times New Roman" panose="02020603050405020304" pitchFamily="18" charset="0"/>
                <a:cs typeface="Times New Roman" panose="02020603050405020304" pitchFamily="18" charset="0"/>
              </a:rPr>
              <a:t>HÌNH THÀNH KIẾN THỨC</a:t>
            </a:r>
            <a:endParaRPr dirty="0">
              <a:latin typeface="Times New Roman" panose="02020603050405020304" pitchFamily="18" charset="0"/>
              <a:cs typeface="Times New Roman" panose="02020603050405020304" pitchFamily="18" charset="0"/>
            </a:endParaRPr>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t>
            </a:r>
            <a:endParaRPr dirty="0"/>
          </a:p>
        </p:txBody>
      </p:sp>
      <p:cxnSp>
        <p:nvCxnSpPr>
          <p:cNvPr id="5691" name="Google Shape;5691;p54"/>
          <p:cNvCxnSpPr/>
          <p:nvPr/>
        </p:nvCxnSpPr>
        <p:spPr>
          <a:xfrm>
            <a:off x="708519" y="2376013"/>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2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A886F-F55E-AF45-B142-5A4836F26C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349955" y="266214"/>
            <a:ext cx="8444089"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FF0000"/>
                </a:solidFill>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144491" y="1543948"/>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0070C0"/>
                </a:solidFill>
                <a:latin typeface="Times New Roman" panose="02020603050405020304" pitchFamily="18" charset="0"/>
                <a:cs typeface="Times New Roman" panose="02020603050405020304" pitchFamily="18" charset="0"/>
              </a:rPr>
              <a:t>a. Về bộ máy cai trị</a:t>
            </a:r>
          </a:p>
        </p:txBody>
      </p:sp>
      <p:grpSp>
        <p:nvGrpSpPr>
          <p:cNvPr id="7" name="Group 6">
            <a:extLst>
              <a:ext uri="{FF2B5EF4-FFF2-40B4-BE49-F238E27FC236}">
                <a16:creationId xmlns:a16="http://schemas.microsoft.com/office/drawing/2014/main" id="{BA7D5FA3-6B1D-4F4F-860A-6A9FFBABE622}"/>
              </a:ext>
            </a:extLst>
          </p:cNvPr>
          <p:cNvGrpSpPr/>
          <p:nvPr/>
        </p:nvGrpSpPr>
        <p:grpSpPr>
          <a:xfrm>
            <a:off x="600121" y="2421204"/>
            <a:ext cx="7847929" cy="1677222"/>
            <a:chOff x="1773621" y="2571750"/>
            <a:chExt cx="6674429" cy="1677222"/>
          </a:xfrm>
        </p:grpSpPr>
        <p:sp>
          <p:nvSpPr>
            <p:cNvPr id="6" name="Rounded Rectangle 5">
              <a:extLst>
                <a:ext uri="{FF2B5EF4-FFF2-40B4-BE49-F238E27FC236}">
                  <a16:creationId xmlns:a16="http://schemas.microsoft.com/office/drawing/2014/main" id="{D58B6D1B-B753-C54C-8695-088FF7F96D51}"/>
                </a:ext>
              </a:extLst>
            </p:cNvPr>
            <p:cNvSpPr/>
            <p:nvPr/>
          </p:nvSpPr>
          <p:spPr>
            <a:xfrm>
              <a:off x="1773621" y="2571750"/>
              <a:ext cx="6674429" cy="16772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1CA2D48-ABA2-D449-BADE-686BAED2621B}"/>
                </a:ext>
              </a:extLst>
            </p:cNvPr>
            <p:cNvSpPr/>
            <p:nvPr/>
          </p:nvSpPr>
          <p:spPr>
            <a:xfrm>
              <a:off x="1843845" y="2720043"/>
              <a:ext cx="6329855" cy="1384995"/>
            </a:xfrm>
            <a:prstGeom prst="rect">
              <a:avLst/>
            </a:prstGeom>
          </p:spPr>
          <p:txBody>
            <a:bodyPr wrap="square">
              <a:spAutoFit/>
            </a:bodyPr>
            <a:lstStyle/>
            <a:p>
              <a:pPr algn="just"/>
              <a:r>
                <a:rPr lang="vi-VN"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Sơ đồ hình 1 và lược đố hình 2 trong SGK em h</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ãy</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áp</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máy</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cai</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trị</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phong</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ở</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ta</a:t>
              </a:r>
              <a:r>
                <a:rPr lang="en-VN"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VN" sz="2800" b="1"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59156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8FD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13CEF-9620-3943-A57B-7EEC0FDA0D36}"/>
              </a:ext>
            </a:extLst>
          </p:cNvPr>
          <p:cNvPicPr>
            <a:picLocks noChangeAspect="1"/>
          </p:cNvPicPr>
          <p:nvPr/>
        </p:nvPicPr>
        <p:blipFill rotWithShape="1">
          <a:blip r:embed="rId2"/>
          <a:srcRect t="18794"/>
          <a:stretch/>
        </p:blipFill>
        <p:spPr>
          <a:xfrm>
            <a:off x="100584" y="66568"/>
            <a:ext cx="4678326" cy="4189343"/>
          </a:xfrm>
          <a:prstGeom prst="rect">
            <a:avLst/>
          </a:prstGeom>
        </p:spPr>
      </p:pic>
      <p:sp>
        <p:nvSpPr>
          <p:cNvPr id="3" name="TextBox 2">
            <a:extLst>
              <a:ext uri="{FF2B5EF4-FFF2-40B4-BE49-F238E27FC236}">
                <a16:creationId xmlns:a16="http://schemas.microsoft.com/office/drawing/2014/main" id="{34F168E3-5370-4340-B13D-54DBEBB1B779}"/>
              </a:ext>
            </a:extLst>
          </p:cNvPr>
          <p:cNvSpPr txBox="1"/>
          <p:nvPr/>
        </p:nvSpPr>
        <p:spPr>
          <a:xfrm>
            <a:off x="-158402" y="4190033"/>
            <a:ext cx="4989389" cy="1015663"/>
          </a:xfrm>
          <a:prstGeom prst="rect">
            <a:avLst/>
          </a:prstGeom>
          <a:noFill/>
        </p:spPr>
        <p:txBody>
          <a:bodyPr wrap="square" rtlCol="0">
            <a:spAutoFit/>
          </a:bodyPr>
          <a:lstStyle/>
          <a:p>
            <a:pPr algn="ctr"/>
            <a:r>
              <a:rPr lang="en-VN" sz="2000" b="1" dirty="0">
                <a:latin typeface="Times New Roman" panose="02020603050405020304" pitchFamily="18" charset="0"/>
                <a:cs typeface="Times New Roman" panose="02020603050405020304" pitchFamily="18" charset="0"/>
              </a:rPr>
              <a:t>Hình 1: Sơ đồ tổ chức chính quyền đô hộ của nhà Hán ở nước ta sau cuộc khởi nghĩa Hai Bà Trưng</a:t>
            </a:r>
          </a:p>
        </p:txBody>
      </p:sp>
      <p:pic>
        <p:nvPicPr>
          <p:cNvPr id="5" name="Picture 4">
            <a:extLst>
              <a:ext uri="{FF2B5EF4-FFF2-40B4-BE49-F238E27FC236}">
                <a16:creationId xmlns:a16="http://schemas.microsoft.com/office/drawing/2014/main" id="{6EE59461-95F7-3F41-BCD3-E97811460DDF}"/>
              </a:ext>
            </a:extLst>
          </p:cNvPr>
          <p:cNvPicPr>
            <a:picLocks noChangeAspect="1"/>
          </p:cNvPicPr>
          <p:nvPr/>
        </p:nvPicPr>
        <p:blipFill rotWithShape="1">
          <a:blip r:embed="rId3"/>
          <a:srcRect l="1795" t="1422" r="1780" b="4711"/>
          <a:stretch/>
        </p:blipFill>
        <p:spPr>
          <a:xfrm>
            <a:off x="4572000" y="0"/>
            <a:ext cx="4572000" cy="4424325"/>
          </a:xfrm>
          <a:prstGeom prst="rect">
            <a:avLst/>
          </a:prstGeom>
        </p:spPr>
      </p:pic>
      <p:sp>
        <p:nvSpPr>
          <p:cNvPr id="6" name="TextBox 5">
            <a:extLst>
              <a:ext uri="{FF2B5EF4-FFF2-40B4-BE49-F238E27FC236}">
                <a16:creationId xmlns:a16="http://schemas.microsoft.com/office/drawing/2014/main" id="{BC72D40A-8D0D-FB4F-9100-DF9406B56C79}"/>
              </a:ext>
            </a:extLst>
          </p:cNvPr>
          <p:cNvSpPr txBox="1"/>
          <p:nvPr/>
        </p:nvSpPr>
        <p:spPr>
          <a:xfrm>
            <a:off x="4572000" y="4424325"/>
            <a:ext cx="4572000" cy="707886"/>
          </a:xfrm>
          <a:prstGeom prst="rect">
            <a:avLst/>
          </a:prstGeom>
          <a:noFill/>
        </p:spPr>
        <p:txBody>
          <a:bodyPr wrap="square" rtlCol="0">
            <a:spAutoFit/>
          </a:bodyPr>
          <a:lstStyle/>
          <a:p>
            <a:pPr algn="ctr"/>
            <a:r>
              <a:rPr lang="en-VN" sz="2000" b="1" dirty="0">
                <a:latin typeface="Times New Roman" panose="02020603050405020304" pitchFamily="18" charset="0"/>
                <a:cs typeface="Times New Roman" panose="02020603050405020304" pitchFamily="18" charset="0"/>
              </a:rPr>
              <a:t>Hình 2: Lược đồ hành chính nước ta dưới thời Đường</a:t>
            </a:r>
          </a:p>
        </p:txBody>
      </p:sp>
      <p:grpSp>
        <p:nvGrpSpPr>
          <p:cNvPr id="7" name="Group 6">
            <a:extLst>
              <a:ext uri="{FF2B5EF4-FFF2-40B4-BE49-F238E27FC236}">
                <a16:creationId xmlns:a16="http://schemas.microsoft.com/office/drawing/2014/main" id="{9E0C53EC-168B-9F45-BB89-9BAC74E2FA70}"/>
              </a:ext>
            </a:extLst>
          </p:cNvPr>
          <p:cNvGrpSpPr/>
          <p:nvPr/>
        </p:nvGrpSpPr>
        <p:grpSpPr>
          <a:xfrm>
            <a:off x="648035" y="534881"/>
            <a:ext cx="7847929" cy="2505182"/>
            <a:chOff x="1773621" y="2571750"/>
            <a:chExt cx="6674429" cy="2505182"/>
          </a:xfrm>
        </p:grpSpPr>
        <p:sp>
          <p:nvSpPr>
            <p:cNvPr id="8" name="Rounded Rectangle 7">
              <a:extLst>
                <a:ext uri="{FF2B5EF4-FFF2-40B4-BE49-F238E27FC236}">
                  <a16:creationId xmlns:a16="http://schemas.microsoft.com/office/drawing/2014/main" id="{965D30EE-4740-914B-BCEC-9DE799B8A3B7}"/>
                </a:ext>
              </a:extLst>
            </p:cNvPr>
            <p:cNvSpPr/>
            <p:nvPr/>
          </p:nvSpPr>
          <p:spPr>
            <a:xfrm>
              <a:off x="1773621" y="2571750"/>
              <a:ext cx="6674429" cy="25051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B40FA73-F04D-444B-A5A4-7CFC064E9DC4}"/>
                </a:ext>
              </a:extLst>
            </p:cNvPr>
            <p:cNvSpPr/>
            <p:nvPr/>
          </p:nvSpPr>
          <p:spPr>
            <a:xfrm>
              <a:off x="1843845" y="2720043"/>
              <a:ext cx="6329855" cy="2246769"/>
            </a:xfrm>
            <a:prstGeom prst="rect">
              <a:avLst/>
            </a:prstGeom>
          </p:spPr>
          <p:txBody>
            <a:bodyPr wrap="square">
              <a:spAutoFit/>
            </a:bodyPr>
            <a:lstStyle/>
            <a:p>
              <a:pPr algn="just"/>
              <a:r>
                <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Sáp nhập nước ta vào lãnh thổ Trung Quốc, chia thành các đơn vị hành chính như châu - quận, dưới châu - quận là huyện. Từ sau khởi nghĩa Hai Bà Trưng, chính quyến từ cấp huyện trở lên đều do người Hán nắm giữ.</a:t>
              </a:r>
            </a:p>
          </p:txBody>
        </p:sp>
      </p:grpSp>
    </p:spTree>
    <p:extLst>
      <p:ext uri="{BB962C8B-B14F-4D97-AF65-F5344CB8AC3E}">
        <p14:creationId xmlns:p14="http://schemas.microsoft.com/office/powerpoint/2010/main" val="1648819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1250"/>
                                        <p:tgtEl>
                                          <p:spTgt spid="5"/>
                                        </p:tgtEl>
                                      </p:cBhvr>
                                    </p:animEffect>
                                  </p:childTnLst>
                                </p:cTn>
                              </p:par>
                              <p:par>
                                <p:cTn id="8" presetID="21" presetClass="entr" presetSubtype="3"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3)">
                                      <p:cBhvr>
                                        <p:cTn id="10" dur="1250"/>
                                        <p:tgtEl>
                                          <p:spTgt spid="2"/>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3)">
                                      <p:cBhvr>
                                        <p:cTn id="13" dur="1250"/>
                                        <p:tgtEl>
                                          <p:spTgt spid="3"/>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3)">
                                      <p:cBhvr>
                                        <p:cTn id="16" dur="12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DD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C79EA-195F-E047-A6FF-13AB7A07BC00}"/>
              </a:ext>
            </a:extLst>
          </p:cNvPr>
          <p:cNvPicPr>
            <a:picLocks noChangeAspect="1"/>
          </p:cNvPicPr>
          <p:nvPr/>
        </p:nvPicPr>
        <p:blipFill rotWithShape="1">
          <a:blip r:embed="rId2"/>
          <a:srcRect b="11325"/>
          <a:stretch/>
        </p:blipFill>
        <p:spPr>
          <a:xfrm>
            <a:off x="0" y="1050602"/>
            <a:ext cx="4136065" cy="3446969"/>
          </a:xfrm>
          <a:prstGeom prst="rect">
            <a:avLst/>
          </a:prstGeom>
          <a:ln>
            <a:solidFill>
              <a:srgbClr val="C00000"/>
            </a:solidFill>
          </a:ln>
        </p:spPr>
      </p:pic>
      <p:sp>
        <p:nvSpPr>
          <p:cNvPr id="4" name="TextBox 3">
            <a:extLst>
              <a:ext uri="{FF2B5EF4-FFF2-40B4-BE49-F238E27FC236}">
                <a16:creationId xmlns:a16="http://schemas.microsoft.com/office/drawing/2014/main" id="{EB8A02D6-1932-F648-9FAC-9055A09519B6}"/>
              </a:ext>
            </a:extLst>
          </p:cNvPr>
          <p:cNvSpPr txBox="1"/>
          <p:nvPr/>
        </p:nvSpPr>
        <p:spPr>
          <a:xfrm>
            <a:off x="0" y="4651459"/>
            <a:ext cx="3976577" cy="400110"/>
          </a:xfrm>
          <a:prstGeom prst="rect">
            <a:avLst/>
          </a:prstGeom>
          <a:noFill/>
        </p:spPr>
        <p:txBody>
          <a:bodyPr wrap="square" rtlCol="0">
            <a:spAutoFit/>
          </a:bodyPr>
          <a:lstStyle/>
          <a:p>
            <a:r>
              <a:rPr lang="en-VN" sz="2000" dirty="0">
                <a:solidFill>
                  <a:srgbClr val="FF0000"/>
                </a:solidFill>
                <a:latin typeface="Times New Roman" panose="02020603050405020304" pitchFamily="18" charset="0"/>
                <a:cs typeface="Times New Roman" panose="02020603050405020304" pitchFamily="18" charset="0"/>
              </a:rPr>
              <a:t>Sơ đồ tổ chức nhà nước Văn Lang</a:t>
            </a:r>
          </a:p>
        </p:txBody>
      </p:sp>
      <p:pic>
        <p:nvPicPr>
          <p:cNvPr id="5" name="Picture 4">
            <a:extLst>
              <a:ext uri="{FF2B5EF4-FFF2-40B4-BE49-F238E27FC236}">
                <a16:creationId xmlns:a16="http://schemas.microsoft.com/office/drawing/2014/main" id="{5B9647CF-C1FD-5F46-ADFE-0CE4EC148D34}"/>
              </a:ext>
            </a:extLst>
          </p:cNvPr>
          <p:cNvPicPr>
            <a:picLocks noChangeAspect="1"/>
          </p:cNvPicPr>
          <p:nvPr/>
        </p:nvPicPr>
        <p:blipFill rotWithShape="1">
          <a:blip r:embed="rId3"/>
          <a:srcRect t="18794" r="3283"/>
          <a:stretch/>
        </p:blipFill>
        <p:spPr>
          <a:xfrm>
            <a:off x="4284921" y="1050602"/>
            <a:ext cx="4763386" cy="3446968"/>
          </a:xfrm>
          <a:prstGeom prst="rect">
            <a:avLst/>
          </a:prstGeom>
          <a:ln>
            <a:solidFill>
              <a:srgbClr val="C00000"/>
            </a:solidFill>
          </a:ln>
        </p:spPr>
      </p:pic>
      <p:sp>
        <p:nvSpPr>
          <p:cNvPr id="6" name="TextBox 5">
            <a:extLst>
              <a:ext uri="{FF2B5EF4-FFF2-40B4-BE49-F238E27FC236}">
                <a16:creationId xmlns:a16="http://schemas.microsoft.com/office/drawing/2014/main" id="{F7F15E75-AC14-1345-B261-F283D7FF66DC}"/>
              </a:ext>
            </a:extLst>
          </p:cNvPr>
          <p:cNvSpPr txBox="1"/>
          <p:nvPr/>
        </p:nvSpPr>
        <p:spPr>
          <a:xfrm>
            <a:off x="4178595" y="4497571"/>
            <a:ext cx="4965405" cy="707886"/>
          </a:xfrm>
          <a:prstGeom prst="rect">
            <a:avLst/>
          </a:prstGeom>
          <a:noFill/>
        </p:spPr>
        <p:txBody>
          <a:bodyPr wrap="square" rtlCol="0">
            <a:spAutoFit/>
          </a:bodyPr>
          <a:lstStyle/>
          <a:p>
            <a:pPr algn="ctr"/>
            <a:r>
              <a:rPr lang="en-VN" sz="2000" dirty="0">
                <a:solidFill>
                  <a:srgbClr val="0070C0"/>
                </a:solidFill>
                <a:latin typeface="Times New Roman" panose="02020603050405020304" pitchFamily="18" charset="0"/>
                <a:cs typeface="Times New Roman" panose="02020603050405020304" pitchFamily="18" charset="0"/>
              </a:rPr>
              <a:t>Sơ đồ tổ chức chính quyền đô hộ của nhà Hán ở nước ta sau cuộc khởi nghĩa Hai Bà Trưng</a:t>
            </a:r>
          </a:p>
        </p:txBody>
      </p:sp>
      <p:sp>
        <p:nvSpPr>
          <p:cNvPr id="7" name="Rectangle 6">
            <a:extLst>
              <a:ext uri="{FF2B5EF4-FFF2-40B4-BE49-F238E27FC236}">
                <a16:creationId xmlns:a16="http://schemas.microsoft.com/office/drawing/2014/main" id="{7E8EAFA8-7158-8144-96A6-AE8E10C93FAF}"/>
              </a:ext>
            </a:extLst>
          </p:cNvPr>
          <p:cNvSpPr/>
          <p:nvPr/>
        </p:nvSpPr>
        <p:spPr>
          <a:xfrm>
            <a:off x="90311" y="91931"/>
            <a:ext cx="8957996" cy="830997"/>
          </a:xfrm>
          <a:prstGeom prst="rect">
            <a:avLst/>
          </a:prstGeom>
          <a:ln w="28575">
            <a:solidFill>
              <a:srgbClr val="002060"/>
            </a:solidFill>
          </a:ln>
        </p:spPr>
        <p:txBody>
          <a:bodyPr wrap="square">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Em có nhận xét gì về tổ chức nhà nước Văn Lang và tổ chức chính quyền dưới ách cai trị của các triều đại phong kiến phương Bắc?</a:t>
            </a:r>
            <a:endParaRPr lang="en-VN" sz="2400"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7CCD92CD-07B8-B843-B06A-528E95807790}"/>
              </a:ext>
            </a:extLst>
          </p:cNvPr>
          <p:cNvGrpSpPr/>
          <p:nvPr/>
        </p:nvGrpSpPr>
        <p:grpSpPr>
          <a:xfrm>
            <a:off x="645344" y="594001"/>
            <a:ext cx="7847929" cy="4549499"/>
            <a:chOff x="1773621" y="2571749"/>
            <a:chExt cx="6674429" cy="4549499"/>
          </a:xfrm>
        </p:grpSpPr>
        <p:sp>
          <p:nvSpPr>
            <p:cNvPr id="9" name="Rounded Rectangle 8">
              <a:extLst>
                <a:ext uri="{FF2B5EF4-FFF2-40B4-BE49-F238E27FC236}">
                  <a16:creationId xmlns:a16="http://schemas.microsoft.com/office/drawing/2014/main" id="{B8E5E8D3-94F1-D247-804D-04211EF31ECB}"/>
                </a:ext>
              </a:extLst>
            </p:cNvPr>
            <p:cNvSpPr/>
            <p:nvPr/>
          </p:nvSpPr>
          <p:spPr>
            <a:xfrm>
              <a:off x="1773621" y="2571749"/>
              <a:ext cx="6674429" cy="42804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13EE352-9B4F-854E-8885-927C13892BBE}"/>
                </a:ext>
              </a:extLst>
            </p:cNvPr>
            <p:cNvSpPr/>
            <p:nvPr/>
          </p:nvSpPr>
          <p:spPr>
            <a:xfrm>
              <a:off x="1843845" y="2720043"/>
              <a:ext cx="6329855" cy="4401205"/>
            </a:xfrm>
            <a:prstGeom prst="rect">
              <a:avLst/>
            </a:prstGeom>
          </p:spPr>
          <p:txBody>
            <a:bodyPr wrap="square">
              <a:spAutoFit/>
            </a:bodyPr>
            <a:lstStyle/>
            <a:p>
              <a:pPr algn="just"/>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Giống nhau: </a:t>
              </a:r>
              <a:r>
                <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Đều chia nước ta ra để dễ bề cai trị.</a:t>
              </a:r>
            </a:p>
            <a:p>
              <a:pPr algn="just"/>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 nhau: </a:t>
              </a:r>
            </a:p>
            <a:p>
              <a:pPr algn="just"/>
              <a:r>
                <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Tổ chức nhà nước Văn Lang là nhà nước độc lập, tự chủ. Tất cả các chức vụ đều là người Việt nắm giữ.</a:t>
              </a:r>
            </a:p>
            <a:p>
              <a:pPr algn="just"/>
              <a:r>
                <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Tổ chức bộ máy nhà nước đô hộ đều nhằm âm mưu sắt nhập nước ta vào đất nước Trung Hoa. Các chức vụ quan trọng đều do người Hán nắm giữ.</a:t>
              </a:r>
            </a:p>
            <a:p>
              <a:pPr algn="just"/>
              <a:endPar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1404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p:tgtEl>
                                          <p:spTgt spid="3"/>
                                        </p:tgtEl>
                                        <p:attrNameLst>
                                          <p:attrName>ppt_y</p:attrName>
                                        </p:attrNameLst>
                                      </p:cBhvr>
                                      <p:tavLst>
                                        <p:tav tm="0">
                                          <p:val>
                                            <p:strVal val="#ppt_y+#ppt_h*1.125000"/>
                                          </p:val>
                                        </p:tav>
                                        <p:tav tm="100000">
                                          <p:val>
                                            <p:strVal val="#ppt_y"/>
                                          </p:val>
                                        </p:tav>
                                      </p:tavLst>
                                    </p:anim>
                                    <p:animEffect transition="in" filter="wipe(up)">
                                      <p:cBhvr>
                                        <p:cTn id="8" dur="125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p:tgtEl>
                                          <p:spTgt spid="4"/>
                                        </p:tgtEl>
                                        <p:attrNameLst>
                                          <p:attrName>ppt_y</p:attrName>
                                        </p:attrNameLst>
                                      </p:cBhvr>
                                      <p:tavLst>
                                        <p:tav tm="0">
                                          <p:val>
                                            <p:strVal val="#ppt_y+#ppt_h*1.125000"/>
                                          </p:val>
                                        </p:tav>
                                        <p:tav tm="100000">
                                          <p:val>
                                            <p:strVal val="#ppt_y"/>
                                          </p:val>
                                        </p:tav>
                                      </p:tavLst>
                                    </p:anim>
                                    <p:animEffect transition="in" filter="wipe(up)">
                                      <p:cBhvr>
                                        <p:cTn id="12" dur="1250"/>
                                        <p:tgtEl>
                                          <p:spTgt spid="4"/>
                                        </p:tgtEl>
                                      </p:cBhvr>
                                    </p:animEffect>
                                  </p:childTnLst>
                                </p:cTn>
                              </p:par>
                              <p:par>
                                <p:cTn id="13" presetID="1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250"/>
                                        <p:tgtEl>
                                          <p:spTgt spid="5"/>
                                        </p:tgtEl>
                                        <p:attrNameLst>
                                          <p:attrName>ppt_y</p:attrName>
                                        </p:attrNameLst>
                                      </p:cBhvr>
                                      <p:tavLst>
                                        <p:tav tm="0">
                                          <p:val>
                                            <p:strVal val="#ppt_y+#ppt_h*1.125000"/>
                                          </p:val>
                                        </p:tav>
                                        <p:tav tm="100000">
                                          <p:val>
                                            <p:strVal val="#ppt_y"/>
                                          </p:val>
                                        </p:tav>
                                      </p:tavLst>
                                    </p:anim>
                                    <p:animEffect transition="in" filter="wipe(up)">
                                      <p:cBhvr>
                                        <p:cTn id="16" dur="1250"/>
                                        <p:tgtEl>
                                          <p:spTgt spid="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250"/>
                                        <p:tgtEl>
                                          <p:spTgt spid="6"/>
                                        </p:tgtEl>
                                        <p:attrNameLst>
                                          <p:attrName>ppt_y</p:attrName>
                                        </p:attrNameLst>
                                      </p:cBhvr>
                                      <p:tavLst>
                                        <p:tav tm="0">
                                          <p:val>
                                            <p:strVal val="#ppt_y+#ppt_h*1.125000"/>
                                          </p:val>
                                        </p:tav>
                                        <p:tav tm="100000">
                                          <p:val>
                                            <p:strVal val="#ppt_y"/>
                                          </p:val>
                                        </p:tav>
                                      </p:tavLst>
                                    </p:anim>
                                    <p:animEffect transition="in" filter="wipe(up)">
                                      <p:cBhvr>
                                        <p:cTn id="20" dur="1250"/>
                                        <p:tgtEl>
                                          <p:spTgt spid="6"/>
                                        </p:tgtEl>
                                      </p:cBhvr>
                                    </p:animEffect>
                                  </p:childTnLst>
                                </p:cTn>
                              </p:par>
                            </p:childTnLst>
                          </p:cTn>
                        </p:par>
                        <p:par>
                          <p:cTn id="21" fill="hold">
                            <p:stCondLst>
                              <p:cond delay="125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A886F-F55E-AF45-B142-5A4836F26C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141151" y="178771"/>
            <a:ext cx="8489244"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FF0000"/>
                </a:solidFill>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143079" y="1361105"/>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0070C0"/>
                </a:solidFill>
                <a:latin typeface="Times New Roman" panose="02020603050405020304" pitchFamily="18" charset="0"/>
                <a:cs typeface="Times New Roman" panose="02020603050405020304" pitchFamily="18" charset="0"/>
              </a:rPr>
              <a:t>a. Về bộ máy cai trị</a:t>
            </a:r>
          </a:p>
        </p:txBody>
      </p:sp>
      <p:sp>
        <p:nvSpPr>
          <p:cNvPr id="8" name="Rectangle 7">
            <a:extLst>
              <a:ext uri="{FF2B5EF4-FFF2-40B4-BE49-F238E27FC236}">
                <a16:creationId xmlns:a16="http://schemas.microsoft.com/office/drawing/2014/main" id="{23F2D077-AF54-9444-9314-8960198D5EDD}"/>
              </a:ext>
            </a:extLst>
          </p:cNvPr>
          <p:cNvSpPr/>
          <p:nvPr/>
        </p:nvSpPr>
        <p:spPr>
          <a:xfrm>
            <a:off x="513605" y="2092080"/>
            <a:ext cx="4382738" cy="1384995"/>
          </a:xfrm>
          <a:prstGeom prst="rect">
            <a:avLst/>
          </a:prstGeom>
        </p:spPr>
        <p:txBody>
          <a:bodyPr wrap="square">
            <a:spAutoFit/>
          </a:bodyPr>
          <a:lstStyle/>
          <a:p>
            <a:pPr algn="just"/>
            <a:r>
              <a:rPr lang="vi-VN" sz="2800" dirty="0">
                <a:solidFill>
                  <a:schemeClr val="tx1"/>
                </a:solidFill>
                <a:latin typeface="Times New Roman" panose="02020603050405020304" pitchFamily="18" charset="0"/>
                <a:cs typeface="Times New Roman" panose="02020603050405020304" pitchFamily="18" charset="0"/>
              </a:rPr>
              <a:t>- Sáp nhập nước ta vào lãnh thổ Trung Quốc, chia thành các đơn vị hành chính.</a:t>
            </a:r>
          </a:p>
        </p:txBody>
      </p:sp>
      <p:pic>
        <p:nvPicPr>
          <p:cNvPr id="10" name="Picture 9">
            <a:extLst>
              <a:ext uri="{FF2B5EF4-FFF2-40B4-BE49-F238E27FC236}">
                <a16:creationId xmlns:a16="http://schemas.microsoft.com/office/drawing/2014/main" id="{275E27E4-8E53-6B43-A9FC-1E1E9D7F7BAE}"/>
              </a:ext>
            </a:extLst>
          </p:cNvPr>
          <p:cNvPicPr>
            <a:picLocks noChangeAspect="1"/>
          </p:cNvPicPr>
          <p:nvPr/>
        </p:nvPicPr>
        <p:blipFill>
          <a:blip r:embed="rId2"/>
          <a:stretch>
            <a:fillRect/>
          </a:stretch>
        </p:blipFill>
        <p:spPr>
          <a:xfrm>
            <a:off x="5045330" y="1456505"/>
            <a:ext cx="3585065" cy="3262251"/>
          </a:xfrm>
          <a:prstGeom prst="roundRect">
            <a:avLst/>
          </a:prstGeom>
        </p:spPr>
      </p:pic>
    </p:spTree>
    <p:extLst>
      <p:ext uri="{BB962C8B-B14F-4D97-AF65-F5344CB8AC3E}">
        <p14:creationId xmlns:p14="http://schemas.microsoft.com/office/powerpoint/2010/main" val="322594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250"/>
                                        <p:tgtEl>
                                          <p:spTgt spid="8"/>
                                        </p:tgtEl>
                                        <p:attrNameLst>
                                          <p:attrName>ppt_y</p:attrName>
                                        </p:attrNameLst>
                                      </p:cBhvr>
                                      <p:tavLst>
                                        <p:tav tm="0">
                                          <p:val>
                                            <p:strVal val="#ppt_y+#ppt_h*1.125000"/>
                                          </p:val>
                                        </p:tav>
                                        <p:tav tm="100000">
                                          <p:val>
                                            <p:strVal val="#ppt_y"/>
                                          </p:val>
                                        </p:tav>
                                      </p:tavLst>
                                    </p:anim>
                                    <p:animEffect transition="in" filter="wipe(up)">
                                      <p:cBhvr>
                                        <p:cTn id="26" dur="1250"/>
                                        <p:tgtEl>
                                          <p:spTgt spid="8"/>
                                        </p:tgtEl>
                                      </p:cBhvr>
                                    </p:animEffect>
                                  </p:childTnLst>
                                </p:cTn>
                              </p:par>
                            </p:childTnLst>
                          </p:cTn>
                        </p:par>
                        <p:par>
                          <p:cTn id="27" fill="hold">
                            <p:stCondLst>
                              <p:cond delay="1250"/>
                            </p:stCondLst>
                            <p:childTnLst>
                              <p:par>
                                <p:cTn id="28" presetID="16" presetClass="entr" presetSubtype="37"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out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A886F-F55E-AF45-B142-5A4836F26CE2}"/>
              </a:ext>
            </a:extLst>
          </p:cNvPr>
          <p:cNvSpPr>
            <a:spLocks noGrp="1"/>
          </p:cNvSpPr>
          <p:nvPr>
            <p:ph type="sldNum" idx="12"/>
          </p:nvPr>
        </p:nvSpPr>
        <p:spPr>
          <a:xfrm>
            <a:off x="7984408" y="4209506"/>
            <a:ext cx="548700" cy="393600"/>
          </a:xfrm>
        </p:spPr>
        <p:txBody>
          <a:bodyPr/>
          <a:lstStyle/>
          <a:p>
            <a:pPr marL="0" lvl="0" indent="0" algn="r" rtl="0">
              <a:spcBef>
                <a:spcPts val="0"/>
              </a:spcBef>
              <a:spcAft>
                <a:spcPts val="0"/>
              </a:spcAft>
              <a:buNone/>
            </a:pPr>
            <a:fld id="{00000000-1234-1234-1234-123412341234}" type="slidenum">
              <a:rPr lang="en" b="1" smtClean="0">
                <a:solidFill>
                  <a:schemeClr val="tx1"/>
                </a:solidFill>
              </a:rPr>
              <a:t>15</a:t>
            </a:fld>
            <a:endParaRPr lang="en" b="1" dirty="0">
              <a:solidFill>
                <a:schemeClr val="tx1"/>
              </a:solidFill>
            </a:endParaRPr>
          </a:p>
        </p:txBody>
      </p:sp>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344311" y="116926"/>
            <a:ext cx="8455378"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FF0000"/>
                </a:solidFill>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127487" y="1279197"/>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0070C0"/>
                </a:solidFill>
                <a:latin typeface="Times New Roman" panose="02020603050405020304" pitchFamily="18" charset="0"/>
                <a:cs typeface="Times New Roman" panose="02020603050405020304" pitchFamily="18" charset="0"/>
              </a:rPr>
              <a:t>a. Về bộ máy cai trị</a:t>
            </a:r>
          </a:p>
        </p:txBody>
      </p:sp>
      <p:sp>
        <p:nvSpPr>
          <p:cNvPr id="8" name="Rectangle 7">
            <a:extLst>
              <a:ext uri="{FF2B5EF4-FFF2-40B4-BE49-F238E27FC236}">
                <a16:creationId xmlns:a16="http://schemas.microsoft.com/office/drawing/2014/main" id="{23F2D077-AF54-9444-9314-8960198D5EDD}"/>
              </a:ext>
            </a:extLst>
          </p:cNvPr>
          <p:cNvSpPr/>
          <p:nvPr/>
        </p:nvSpPr>
        <p:spPr>
          <a:xfrm>
            <a:off x="400586" y="1858407"/>
            <a:ext cx="5161458" cy="1384995"/>
          </a:xfrm>
          <a:prstGeom prst="rect">
            <a:avLst/>
          </a:prstGeom>
        </p:spPr>
        <p:txBody>
          <a:bodyPr wrap="square">
            <a:spAutoFit/>
          </a:bodyPr>
          <a:lstStyle/>
          <a:p>
            <a:pPr algn="just"/>
            <a:r>
              <a:rPr lang="vi-VN" sz="2800" dirty="0">
                <a:solidFill>
                  <a:schemeClr val="tx1"/>
                </a:solidFill>
                <a:latin typeface="Times New Roman" panose="02020603050405020304" pitchFamily="18" charset="0"/>
                <a:cs typeface="Times New Roman" panose="02020603050405020304" pitchFamily="18" charset="0"/>
              </a:rPr>
              <a:t>- Sáp nhập nước ta vào lãnh thổ Trung Quốc, chia thành các đơn vị hành chính.</a:t>
            </a:r>
          </a:p>
        </p:txBody>
      </p:sp>
      <p:pic>
        <p:nvPicPr>
          <p:cNvPr id="6" name="Picture 5">
            <a:extLst>
              <a:ext uri="{FF2B5EF4-FFF2-40B4-BE49-F238E27FC236}">
                <a16:creationId xmlns:a16="http://schemas.microsoft.com/office/drawing/2014/main" id="{CC8B62B2-5EAA-154A-B07C-1D7F8F447B5B}"/>
              </a:ext>
            </a:extLst>
          </p:cNvPr>
          <p:cNvPicPr>
            <a:picLocks noChangeAspect="1"/>
          </p:cNvPicPr>
          <p:nvPr/>
        </p:nvPicPr>
        <p:blipFill>
          <a:blip r:embed="rId2"/>
          <a:stretch>
            <a:fillRect/>
          </a:stretch>
        </p:blipFill>
        <p:spPr>
          <a:xfrm>
            <a:off x="5562044" y="1413814"/>
            <a:ext cx="2971064" cy="3456147"/>
          </a:xfrm>
          <a:prstGeom prst="roundRect">
            <a:avLst/>
          </a:prstGeom>
        </p:spPr>
      </p:pic>
      <p:sp>
        <p:nvSpPr>
          <p:cNvPr id="9" name="Rectangle 8">
            <a:extLst>
              <a:ext uri="{FF2B5EF4-FFF2-40B4-BE49-F238E27FC236}">
                <a16:creationId xmlns:a16="http://schemas.microsoft.com/office/drawing/2014/main" id="{2CB64305-C41E-224F-9798-ADFB8B945BA3}"/>
              </a:ext>
            </a:extLst>
          </p:cNvPr>
          <p:cNvSpPr/>
          <p:nvPr/>
        </p:nvSpPr>
        <p:spPr>
          <a:xfrm>
            <a:off x="400586" y="3356471"/>
            <a:ext cx="5161458" cy="1384995"/>
          </a:xfrm>
          <a:prstGeom prst="rect">
            <a:avLst/>
          </a:prstGeom>
        </p:spPr>
        <p:txBody>
          <a:bodyPr wrap="square">
            <a:spAutoFit/>
          </a:bodyPr>
          <a:lstStyle/>
          <a:p>
            <a:pPr algn="just"/>
            <a:r>
              <a:rPr lang="vi-VN" sz="2800" dirty="0">
                <a:solidFill>
                  <a:schemeClr val="tx1"/>
                </a:solidFill>
                <a:latin typeface="Times New Roman" panose="02020603050405020304" pitchFamily="18" charset="0"/>
                <a:cs typeface="Times New Roman" panose="02020603050405020304" pitchFamily="18" charset="0"/>
              </a:rPr>
              <a:t>- Áp dụng pháp luật hà khắc và thẳng tay đàn áp các cuộc đấu tranh của nhân dân ta. </a:t>
            </a:r>
          </a:p>
        </p:txBody>
      </p:sp>
    </p:spTree>
    <p:extLst>
      <p:ext uri="{BB962C8B-B14F-4D97-AF65-F5344CB8AC3E}">
        <p14:creationId xmlns:p14="http://schemas.microsoft.com/office/powerpoint/2010/main" val="156850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A886F-F55E-AF45-B142-5A4836F26CE2}"/>
              </a:ext>
            </a:extLst>
          </p:cNvPr>
          <p:cNvSpPr>
            <a:spLocks noGrp="1"/>
          </p:cNvSpPr>
          <p:nvPr>
            <p:ph type="sldNum" idx="12"/>
          </p:nvPr>
        </p:nvSpPr>
        <p:spPr>
          <a:xfrm>
            <a:off x="7984408" y="4209506"/>
            <a:ext cx="548700" cy="393600"/>
          </a:xfrm>
        </p:spPr>
        <p:txBody>
          <a:bodyPr/>
          <a:lstStyle/>
          <a:p>
            <a:pPr marL="0" lvl="0" indent="0" algn="r" rtl="0">
              <a:spcBef>
                <a:spcPts val="0"/>
              </a:spcBef>
              <a:spcAft>
                <a:spcPts val="0"/>
              </a:spcAft>
              <a:buNone/>
            </a:pPr>
            <a:fld id="{00000000-1234-1234-1234-123412341234}" type="slidenum">
              <a:rPr lang="en" b="1" smtClean="0">
                <a:solidFill>
                  <a:schemeClr val="tx1"/>
                </a:solidFill>
              </a:rPr>
              <a:t>16</a:t>
            </a:fld>
            <a:endParaRPr lang="en" b="1" dirty="0">
              <a:solidFill>
                <a:schemeClr val="tx1"/>
              </a:solidFill>
            </a:endParaRPr>
          </a:p>
        </p:txBody>
      </p:sp>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344311" y="116926"/>
            <a:ext cx="8455378"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FF0000"/>
                </a:solidFill>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127487" y="1279197"/>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0070C0"/>
                </a:solidFill>
                <a:latin typeface="Times New Roman" panose="02020603050405020304" pitchFamily="18" charset="0"/>
                <a:cs typeface="Times New Roman" panose="02020603050405020304" pitchFamily="18" charset="0"/>
              </a:rPr>
              <a:t>a. Về bộ máy cai trị</a:t>
            </a:r>
          </a:p>
        </p:txBody>
      </p:sp>
      <p:sp>
        <p:nvSpPr>
          <p:cNvPr id="10" name="Google Shape;72;p14">
            <a:extLst>
              <a:ext uri="{FF2B5EF4-FFF2-40B4-BE49-F238E27FC236}">
                <a16:creationId xmlns:a16="http://schemas.microsoft.com/office/drawing/2014/main" id="{39D2D636-D980-614F-8778-B3F9C0DCADDE}"/>
              </a:ext>
            </a:extLst>
          </p:cNvPr>
          <p:cNvSpPr txBox="1">
            <a:spLocks/>
          </p:cNvSpPr>
          <p:nvPr/>
        </p:nvSpPr>
        <p:spPr>
          <a:xfrm>
            <a:off x="344311" y="1950848"/>
            <a:ext cx="2685811"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0070C0"/>
                </a:solidFill>
                <a:latin typeface="Times New Roman" panose="02020603050405020304" pitchFamily="18" charset="0"/>
                <a:cs typeface="Times New Roman" panose="02020603050405020304" pitchFamily="18" charset="0"/>
              </a:rPr>
              <a:t>b. Về kinh tế</a:t>
            </a:r>
          </a:p>
        </p:txBody>
      </p:sp>
      <p:grpSp>
        <p:nvGrpSpPr>
          <p:cNvPr id="11" name="Group 10">
            <a:extLst>
              <a:ext uri="{FF2B5EF4-FFF2-40B4-BE49-F238E27FC236}">
                <a16:creationId xmlns:a16="http://schemas.microsoft.com/office/drawing/2014/main" id="{84125E80-B615-5046-8E15-5E101B42DF65}"/>
              </a:ext>
            </a:extLst>
          </p:cNvPr>
          <p:cNvGrpSpPr/>
          <p:nvPr/>
        </p:nvGrpSpPr>
        <p:grpSpPr>
          <a:xfrm>
            <a:off x="699431" y="2763820"/>
            <a:ext cx="7375285" cy="1642486"/>
            <a:chOff x="1773621" y="2571750"/>
            <a:chExt cx="6674429" cy="1642486"/>
          </a:xfrm>
        </p:grpSpPr>
        <p:sp>
          <p:nvSpPr>
            <p:cNvPr id="12" name="Rounded Rectangle 11">
              <a:extLst>
                <a:ext uri="{FF2B5EF4-FFF2-40B4-BE49-F238E27FC236}">
                  <a16:creationId xmlns:a16="http://schemas.microsoft.com/office/drawing/2014/main" id="{E244AE7F-DDD1-0546-95EF-6DCE151DFC8F}"/>
                </a:ext>
              </a:extLst>
            </p:cNvPr>
            <p:cNvSpPr/>
            <p:nvPr/>
          </p:nvSpPr>
          <p:spPr>
            <a:xfrm>
              <a:off x="1773621" y="2571750"/>
              <a:ext cx="6674429" cy="134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p>
          </p:txBody>
        </p:sp>
        <p:sp>
          <p:nvSpPr>
            <p:cNvPr id="13" name="Rectangle 12">
              <a:extLst>
                <a:ext uri="{FF2B5EF4-FFF2-40B4-BE49-F238E27FC236}">
                  <a16:creationId xmlns:a16="http://schemas.microsoft.com/office/drawing/2014/main" id="{5B79076F-52C4-3647-81A8-50927BC182BE}"/>
                </a:ext>
              </a:extLst>
            </p:cNvPr>
            <p:cNvSpPr/>
            <p:nvPr/>
          </p:nvSpPr>
          <p:spPr>
            <a:xfrm>
              <a:off x="1890805" y="2829241"/>
              <a:ext cx="6329855" cy="1384995"/>
            </a:xfrm>
            <a:prstGeom prst="rect">
              <a:avLst/>
            </a:prstGeom>
          </p:spPr>
          <p:txBody>
            <a:bodyPr wrap="square">
              <a:spAutoFit/>
            </a:bodyPr>
            <a:lstStyle/>
            <a:p>
              <a:pPr algn="ctr"/>
              <a:r>
                <a:rPr lang="vi-VN" sz="2800" b="1" i="1" dirty="0">
                  <a:solidFill>
                    <a:schemeClr val="tx1">
                      <a:lumMod val="95000"/>
                      <a:lumOff val="5000"/>
                    </a:schemeClr>
                  </a:solidFill>
                  <a:latin typeface="Times New Roman" panose="02020603050405020304" pitchFamily="18" charset="0"/>
                  <a:ea typeface="Calibri" panose="020F0502020204030204" pitchFamily="34" charset="0"/>
                </a:rPr>
                <a:t>Em hãy liệt kê các chính sách bóc lột kinh tế của các triều đại phong kiến phương Bắc?</a:t>
              </a:r>
            </a:p>
          </p:txBody>
        </p:sp>
      </p:grpSp>
    </p:spTree>
    <p:extLst>
      <p:ext uri="{BB962C8B-B14F-4D97-AF65-F5344CB8AC3E}">
        <p14:creationId xmlns:p14="http://schemas.microsoft.com/office/powerpoint/2010/main" val="196497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F645383-4A3A-2648-B6E6-72D09A67B486}"/>
              </a:ext>
            </a:extLst>
          </p:cNvPr>
          <p:cNvGrpSpPr/>
          <p:nvPr/>
        </p:nvGrpSpPr>
        <p:grpSpPr>
          <a:xfrm>
            <a:off x="406399" y="180623"/>
            <a:ext cx="8297333" cy="4730044"/>
            <a:chOff x="1292038" y="487907"/>
            <a:chExt cx="7156012" cy="3742543"/>
          </a:xfrm>
        </p:grpSpPr>
        <p:pic>
          <p:nvPicPr>
            <p:cNvPr id="3" name="Picture 2">
              <a:extLst>
                <a:ext uri="{FF2B5EF4-FFF2-40B4-BE49-F238E27FC236}">
                  <a16:creationId xmlns:a16="http://schemas.microsoft.com/office/drawing/2014/main" id="{BD0330C5-D750-B945-B664-BF0D557951D3}"/>
                </a:ext>
              </a:extLst>
            </p:cNvPr>
            <p:cNvPicPr>
              <a:picLocks noChangeAspect="1"/>
            </p:cNvPicPr>
            <p:nvPr/>
          </p:nvPicPr>
          <p:blipFill>
            <a:blip r:embed="rId2"/>
            <a:stretch>
              <a:fillRect/>
            </a:stretch>
          </p:blipFill>
          <p:spPr>
            <a:xfrm>
              <a:off x="1292038" y="2571750"/>
              <a:ext cx="7156012" cy="1658700"/>
            </a:xfrm>
            <a:prstGeom prst="roundRect">
              <a:avLst/>
            </a:prstGeom>
          </p:spPr>
        </p:pic>
        <p:pic>
          <p:nvPicPr>
            <p:cNvPr id="4" name="Picture 3">
              <a:extLst>
                <a:ext uri="{FF2B5EF4-FFF2-40B4-BE49-F238E27FC236}">
                  <a16:creationId xmlns:a16="http://schemas.microsoft.com/office/drawing/2014/main" id="{C4978A8D-5A64-D546-B06A-879889E00B75}"/>
                </a:ext>
              </a:extLst>
            </p:cNvPr>
            <p:cNvPicPr>
              <a:picLocks noChangeAspect="1"/>
            </p:cNvPicPr>
            <p:nvPr/>
          </p:nvPicPr>
          <p:blipFill rotWithShape="1">
            <a:blip r:embed="rId3"/>
            <a:srcRect l="2814" t="3883" r="1575" b="6115"/>
            <a:stretch/>
          </p:blipFill>
          <p:spPr>
            <a:xfrm>
              <a:off x="1292038" y="487907"/>
              <a:ext cx="7156012" cy="2083843"/>
            </a:xfrm>
            <a:prstGeom prst="roundRect">
              <a:avLst/>
            </a:prstGeom>
          </p:spPr>
        </p:pic>
      </p:grpSp>
      <p:sp>
        <p:nvSpPr>
          <p:cNvPr id="2" name="Slide Number Placeholder 1">
            <a:extLst>
              <a:ext uri="{FF2B5EF4-FFF2-40B4-BE49-F238E27FC236}">
                <a16:creationId xmlns:a16="http://schemas.microsoft.com/office/drawing/2014/main" id="{917350FB-6395-6B49-9B4B-94EB29FC4E05}"/>
              </a:ext>
            </a:extLst>
          </p:cNvPr>
          <p:cNvSpPr>
            <a:spLocks noGrp="1"/>
          </p:cNvSpPr>
          <p:nvPr>
            <p:ph type="sldNum" idx="12"/>
          </p:nvPr>
        </p:nvSpPr>
        <p:spPr>
          <a:xfrm>
            <a:off x="7970294" y="4197217"/>
            <a:ext cx="548700" cy="393600"/>
          </a:xfrm>
        </p:spPr>
        <p:txBody>
          <a:bodyPr/>
          <a:lstStyle/>
          <a:p>
            <a:fld id="{00000000-1234-1234-1234-123412341234}" type="slidenum">
              <a:rPr lang="en" smtClean="0"/>
              <a:pPr/>
              <a:t>17</a:t>
            </a:fld>
            <a:endParaRPr lang="en" dirty="0"/>
          </a:p>
        </p:txBody>
      </p:sp>
    </p:spTree>
    <p:extLst>
      <p:ext uri="{BB962C8B-B14F-4D97-AF65-F5344CB8AC3E}">
        <p14:creationId xmlns:p14="http://schemas.microsoft.com/office/powerpoint/2010/main" val="1277753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09A7B3-31D6-1D47-8CAE-1269981CC3DD}"/>
              </a:ext>
            </a:extLst>
          </p:cNvPr>
          <p:cNvSpPr txBox="1"/>
          <p:nvPr/>
        </p:nvSpPr>
        <p:spPr>
          <a:xfrm>
            <a:off x="226608" y="398089"/>
            <a:ext cx="8409392" cy="954107"/>
          </a:xfrm>
          <a:prstGeom prst="rect">
            <a:avLst/>
          </a:prstGeom>
          <a:noFill/>
        </p:spPr>
        <p:txBody>
          <a:bodyPr wrap="square" rtlCol="0">
            <a:spAutoFit/>
          </a:bodyPr>
          <a:lstStyle/>
          <a:p>
            <a:pPr algn="ctr">
              <a:buClrTx/>
              <a:buFontTx/>
              <a:buNone/>
            </a:pPr>
            <a:r>
              <a:rPr lang="vi-VN" sz="2800" b="1" kern="1200" dirty="0">
                <a:solidFill>
                  <a:schemeClr val="tx1"/>
                </a:solidFill>
                <a:latin typeface="Times New Roman" panose="02020603050405020304" pitchFamily="18" charset="0"/>
                <a:ea typeface="+mn-ea"/>
                <a:cs typeface="+mn-cs"/>
              </a:rPr>
              <a:t>1. Chiếm ruộng đất của nhân dân Âu Lạc để lập thành ấp, trại và bắt dân ta cày cấy.</a:t>
            </a:r>
          </a:p>
        </p:txBody>
      </p:sp>
      <p:grpSp>
        <p:nvGrpSpPr>
          <p:cNvPr id="12" name="Group 11">
            <a:extLst>
              <a:ext uri="{FF2B5EF4-FFF2-40B4-BE49-F238E27FC236}">
                <a16:creationId xmlns:a16="http://schemas.microsoft.com/office/drawing/2014/main" id="{DD274EAB-9B25-8D40-A345-331AAB9850B8}"/>
              </a:ext>
            </a:extLst>
          </p:cNvPr>
          <p:cNvGrpSpPr/>
          <p:nvPr/>
        </p:nvGrpSpPr>
        <p:grpSpPr>
          <a:xfrm>
            <a:off x="452386" y="1592784"/>
            <a:ext cx="8059436" cy="3385616"/>
            <a:chOff x="1468386" y="1446028"/>
            <a:chExt cx="6772939" cy="3045998"/>
          </a:xfrm>
        </p:grpSpPr>
        <p:pic>
          <p:nvPicPr>
            <p:cNvPr id="10" name="Picture 9">
              <a:extLst>
                <a:ext uri="{FF2B5EF4-FFF2-40B4-BE49-F238E27FC236}">
                  <a16:creationId xmlns:a16="http://schemas.microsoft.com/office/drawing/2014/main" id="{46E43EE3-8FFC-0F45-BDA1-51B711A1F62A}"/>
                </a:ext>
              </a:extLst>
            </p:cNvPr>
            <p:cNvPicPr>
              <a:picLocks noChangeAspect="1"/>
            </p:cNvPicPr>
            <p:nvPr/>
          </p:nvPicPr>
          <p:blipFill>
            <a:blip r:embed="rId2"/>
            <a:stretch>
              <a:fillRect/>
            </a:stretch>
          </p:blipFill>
          <p:spPr>
            <a:xfrm>
              <a:off x="1468386" y="1446028"/>
              <a:ext cx="6772939" cy="3045998"/>
            </a:xfrm>
            <a:prstGeom prst="roundRect">
              <a:avLst/>
            </a:prstGeom>
          </p:spPr>
        </p:pic>
        <p:sp>
          <p:nvSpPr>
            <p:cNvPr id="11" name="TextBox 10">
              <a:extLst>
                <a:ext uri="{FF2B5EF4-FFF2-40B4-BE49-F238E27FC236}">
                  <a16:creationId xmlns:a16="http://schemas.microsoft.com/office/drawing/2014/main" id="{C8708296-DAC0-AE42-AD88-F8E0814CD73D}"/>
                </a:ext>
              </a:extLst>
            </p:cNvPr>
            <p:cNvSpPr txBox="1"/>
            <p:nvPr/>
          </p:nvSpPr>
          <p:spPr>
            <a:xfrm>
              <a:off x="5305647" y="1446028"/>
              <a:ext cx="1254641" cy="307777"/>
            </a:xfrm>
            <a:prstGeom prst="rect">
              <a:avLst/>
            </a:prstGeom>
            <a:solidFill>
              <a:schemeClr val="bg1"/>
            </a:solidFill>
          </p:spPr>
          <p:txBody>
            <a:bodyPr wrap="square" rtlCol="0">
              <a:spAutoFit/>
            </a:bodyPr>
            <a:lstStyle/>
            <a:p>
              <a:r>
                <a:rPr lang="en-US" dirty="0" err="1">
                  <a:solidFill>
                    <a:srgbClr val="FF0000"/>
                  </a:solidFill>
                  <a:latin typeface="Times New Roman" panose="02020603050405020304" pitchFamily="18" charset="0"/>
                  <a:cs typeface="Times New Roman" panose="02020603050405020304" pitchFamily="18" charset="0"/>
                </a:rPr>
                <a:t>Ả</a:t>
              </a:r>
              <a:r>
                <a:rPr lang="en-VN" dirty="0">
                  <a:solidFill>
                    <a:srgbClr val="FF0000"/>
                  </a:solidFill>
                  <a:latin typeface="Times New Roman" panose="02020603050405020304" pitchFamily="18" charset="0"/>
                  <a:cs typeface="Times New Roman" panose="02020603050405020304" pitchFamily="18" charset="0"/>
                </a:rPr>
                <a:t>nh minh hoạ</a:t>
              </a:r>
            </a:p>
          </p:txBody>
        </p:sp>
      </p:grpSp>
    </p:spTree>
    <p:extLst>
      <p:ext uri="{BB962C8B-B14F-4D97-AF65-F5344CB8AC3E}">
        <p14:creationId xmlns:p14="http://schemas.microsoft.com/office/powerpoint/2010/main" val="105627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C93E7C-8FD2-B14D-B0EE-2027EE6ADC57}"/>
              </a:ext>
            </a:extLst>
          </p:cNvPr>
          <p:cNvSpPr txBox="1"/>
          <p:nvPr/>
        </p:nvSpPr>
        <p:spPr>
          <a:xfrm>
            <a:off x="910981" y="521236"/>
            <a:ext cx="6833741" cy="523220"/>
          </a:xfrm>
          <a:prstGeom prst="rect">
            <a:avLst/>
          </a:prstGeom>
          <a:noFill/>
        </p:spPr>
        <p:txBody>
          <a:bodyPr wrap="square" rtlCol="0">
            <a:spAutoFit/>
          </a:bodyPr>
          <a:lstStyle/>
          <a:p>
            <a:pPr algn="ctr">
              <a:buClrTx/>
              <a:buFontTx/>
              <a:buNone/>
            </a:pPr>
            <a:r>
              <a:rPr lang="vi-VN" sz="2800" b="1" kern="1200" dirty="0">
                <a:solidFill>
                  <a:schemeClr val="tx1"/>
                </a:solidFill>
                <a:latin typeface="Times New Roman" panose="02020603050405020304" pitchFamily="18" charset="0"/>
                <a:ea typeface="+mn-ea"/>
                <a:cs typeface="+mn-cs"/>
              </a:rPr>
              <a:t>2. Áp đặt chính sách tô thuế nặng nề.</a:t>
            </a:r>
          </a:p>
        </p:txBody>
      </p:sp>
      <p:pic>
        <p:nvPicPr>
          <p:cNvPr id="4" name="Picture 3">
            <a:extLst>
              <a:ext uri="{FF2B5EF4-FFF2-40B4-BE49-F238E27FC236}">
                <a16:creationId xmlns:a16="http://schemas.microsoft.com/office/drawing/2014/main" id="{B73F20FB-ACEA-3544-944B-A62C2A167070}"/>
              </a:ext>
            </a:extLst>
          </p:cNvPr>
          <p:cNvPicPr>
            <a:picLocks noChangeAspect="1"/>
          </p:cNvPicPr>
          <p:nvPr/>
        </p:nvPicPr>
        <p:blipFill rotWithShape="1">
          <a:blip r:embed="rId2"/>
          <a:srcRect t="5169" b="1602"/>
          <a:stretch/>
        </p:blipFill>
        <p:spPr>
          <a:xfrm>
            <a:off x="402980" y="1190846"/>
            <a:ext cx="4169019" cy="3776265"/>
          </a:xfrm>
          <a:prstGeom prst="roundRect">
            <a:avLst/>
          </a:prstGeom>
        </p:spPr>
      </p:pic>
      <p:pic>
        <p:nvPicPr>
          <p:cNvPr id="6" name="Picture 5">
            <a:extLst>
              <a:ext uri="{FF2B5EF4-FFF2-40B4-BE49-F238E27FC236}">
                <a16:creationId xmlns:a16="http://schemas.microsoft.com/office/drawing/2014/main" id="{75BE747F-05D4-164C-A834-4E55EBD73E11}"/>
              </a:ext>
            </a:extLst>
          </p:cNvPr>
          <p:cNvPicPr>
            <a:picLocks noChangeAspect="1"/>
          </p:cNvPicPr>
          <p:nvPr/>
        </p:nvPicPr>
        <p:blipFill>
          <a:blip r:embed="rId3"/>
          <a:stretch>
            <a:fillRect/>
          </a:stretch>
        </p:blipFill>
        <p:spPr>
          <a:xfrm>
            <a:off x="4680241" y="1190845"/>
            <a:ext cx="3910603" cy="3652088"/>
          </a:xfrm>
          <a:prstGeom prst="roundRect">
            <a:avLst/>
          </a:prstGeom>
        </p:spPr>
      </p:pic>
    </p:spTree>
    <p:extLst>
      <p:ext uri="{BB962C8B-B14F-4D97-AF65-F5344CB8AC3E}">
        <p14:creationId xmlns:p14="http://schemas.microsoft.com/office/powerpoint/2010/main" val="264053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452"/>
            <a:ext cx="9143996" cy="5142595"/>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0863" y="824500"/>
            <a:ext cx="2414225" cy="168264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8874" y="824500"/>
            <a:ext cx="2409653" cy="1691787"/>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6298" y="2562891"/>
            <a:ext cx="2395936" cy="1668925"/>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3449" y="2578673"/>
            <a:ext cx="2382218" cy="1668925"/>
          </a:xfrm>
          <a:prstGeom prst="rect">
            <a:avLst/>
          </a:prstGeom>
        </p:spPr>
      </p:pic>
      <p:pic>
        <p:nvPicPr>
          <p:cNvPr id="40" name="1a">
            <a:hlinkClick r:id="rId9"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5435" y="820182"/>
            <a:ext cx="2409653" cy="1734220"/>
          </a:xfrm>
          <a:prstGeom prst="rect">
            <a:avLst/>
          </a:prstGeom>
        </p:spPr>
      </p:pic>
      <p:pic>
        <p:nvPicPr>
          <p:cNvPr id="41" name="2a">
            <a:hlinkClick r:id="rId11"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4625" y="821656"/>
            <a:ext cx="2403902" cy="1728803"/>
          </a:xfrm>
          <a:prstGeom prst="rect">
            <a:avLst/>
          </a:prstGeom>
        </p:spPr>
      </p:pic>
      <p:pic>
        <p:nvPicPr>
          <p:cNvPr id="42" name="3a">
            <a:hlinkClick r:id="rId13"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05441" y="2567292"/>
            <a:ext cx="2382218" cy="1718471"/>
          </a:xfrm>
          <a:prstGeom prst="rect">
            <a:avLst/>
          </a:prstGeom>
        </p:spPr>
      </p:pic>
      <p:pic>
        <p:nvPicPr>
          <p:cNvPr id="43" name="4a">
            <a:hlinkClick r:id="rId15"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45573" y="2573237"/>
            <a:ext cx="2380094" cy="173139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59008">
            <a:off x="8684875" y="2142858"/>
            <a:ext cx="181384" cy="147147"/>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770510">
            <a:off x="1376536" y="1870144"/>
            <a:ext cx="722936" cy="692573"/>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57569" y="3701194"/>
            <a:ext cx="379718" cy="379718"/>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5805" y="108462"/>
            <a:ext cx="651482" cy="483182"/>
          </a:xfrm>
          <a:prstGeom prst="rect">
            <a:avLst/>
          </a:prstGeom>
        </p:spPr>
      </p:pic>
      <p:pic>
        <p:nvPicPr>
          <p:cNvPr id="4" name="Picture 3">
            <a:hlinkClick r:id="rId21"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2">
            <a:extLst>
              <a:ext uri="{28A0092B-C50C-407E-A947-70E740481C1C}">
                <a14:useLocalDpi xmlns:a14="http://schemas.microsoft.com/office/drawing/2010/main" val="0"/>
              </a:ext>
            </a:extLst>
          </a:blip>
          <a:srcRect t="10052" b="11202"/>
          <a:stretch/>
        </p:blipFill>
        <p:spPr>
          <a:xfrm>
            <a:off x="5584984" y="4569396"/>
            <a:ext cx="1533446" cy="568245"/>
          </a:xfrm>
          <a:prstGeom prst="rect">
            <a:avLst/>
          </a:prstGeom>
        </p:spPr>
      </p:pic>
      <p:sp>
        <p:nvSpPr>
          <p:cNvPr id="2" name="Rectangle 1">
            <a:extLst>
              <a:ext uri="{FF2B5EF4-FFF2-40B4-BE49-F238E27FC236}">
                <a16:creationId xmlns:a16="http://schemas.microsoft.com/office/drawing/2014/main" id="{083C2E5E-C5B5-BD41-8B1C-FAD6D163C3F4}"/>
              </a:ext>
            </a:extLst>
          </p:cNvPr>
          <p:cNvSpPr/>
          <p:nvPr/>
        </p:nvSpPr>
        <p:spPr>
          <a:xfrm>
            <a:off x="605642" y="736270"/>
            <a:ext cx="1282535" cy="16898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FFDC7E8C-A747-E640-837F-FC6E0CC7295D}"/>
              </a:ext>
            </a:extLst>
          </p:cNvPr>
          <p:cNvSpPr/>
          <p:nvPr/>
        </p:nvSpPr>
        <p:spPr>
          <a:xfrm>
            <a:off x="7118430" y="4285763"/>
            <a:ext cx="830097" cy="193640"/>
          </a:xfrm>
          <a:prstGeom prst="rect">
            <a:avLst/>
          </a:prstGeom>
          <a:solidFill>
            <a:srgbClr val="C7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8776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FDF3544-82B0-5D4B-9C61-BE4CF805E9D2}"/>
              </a:ext>
            </a:extLst>
          </p:cNvPr>
          <p:cNvSpPr txBox="1"/>
          <p:nvPr/>
        </p:nvSpPr>
        <p:spPr>
          <a:xfrm>
            <a:off x="193355" y="371374"/>
            <a:ext cx="8532955" cy="954107"/>
          </a:xfrm>
          <a:prstGeom prst="rect">
            <a:avLst/>
          </a:prstGeom>
          <a:noFill/>
        </p:spPr>
        <p:txBody>
          <a:bodyPr wrap="square" rtlCol="0">
            <a:spAutoFit/>
          </a:bodyPr>
          <a:lstStyle/>
          <a:p>
            <a:pPr algn="ctr">
              <a:buClrTx/>
              <a:buFontTx/>
              <a:buNone/>
            </a:pPr>
            <a:r>
              <a:rPr lang="vi-VN" sz="2800" b="1" kern="1200" dirty="0">
                <a:solidFill>
                  <a:schemeClr val="tx1"/>
                </a:solidFill>
                <a:latin typeface="Times New Roman" panose="02020603050405020304" pitchFamily="18" charset="0"/>
                <a:ea typeface="+mn-ea"/>
                <a:cs typeface="+mn-cs"/>
              </a:rPr>
              <a:t>3. Nắm độc quyến vế sắt và muối, bắt dân ta cống nạp nhiều vải vóc, hương liệu, sản vật quý.</a:t>
            </a:r>
          </a:p>
        </p:txBody>
      </p:sp>
      <p:grpSp>
        <p:nvGrpSpPr>
          <p:cNvPr id="29" name="Group 28">
            <a:extLst>
              <a:ext uri="{FF2B5EF4-FFF2-40B4-BE49-F238E27FC236}">
                <a16:creationId xmlns:a16="http://schemas.microsoft.com/office/drawing/2014/main" id="{78FBE848-EB4B-F747-A30D-F164030D985D}"/>
              </a:ext>
            </a:extLst>
          </p:cNvPr>
          <p:cNvGrpSpPr/>
          <p:nvPr/>
        </p:nvGrpSpPr>
        <p:grpSpPr>
          <a:xfrm>
            <a:off x="364908" y="1325481"/>
            <a:ext cx="8414184" cy="3309973"/>
            <a:chOff x="1238865" y="1193084"/>
            <a:chExt cx="7384025" cy="3309973"/>
          </a:xfrm>
        </p:grpSpPr>
        <p:pic>
          <p:nvPicPr>
            <p:cNvPr id="30" name="图片 31749" descr="1-19">
              <a:extLst>
                <a:ext uri="{FF2B5EF4-FFF2-40B4-BE49-F238E27FC236}">
                  <a16:creationId xmlns:a16="http://schemas.microsoft.com/office/drawing/2014/main" id="{62638B6B-C846-914D-9BE8-5CE065838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865" y="1193084"/>
              <a:ext cx="7384025" cy="33099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240DF435-6686-CE46-B03B-6BE04A6A536C}"/>
                </a:ext>
              </a:extLst>
            </p:cNvPr>
            <p:cNvSpPr/>
            <p:nvPr/>
          </p:nvSpPr>
          <p:spPr>
            <a:xfrm>
              <a:off x="1351937" y="1490721"/>
              <a:ext cx="6815470" cy="2849242"/>
            </a:xfrm>
            <a:prstGeom prst="rect">
              <a:avLst/>
            </a:prstGeom>
          </p:spPr>
          <p:txBody>
            <a:bodyPr wrap="square">
              <a:spAutoFit/>
            </a:bodyPr>
            <a:lstStyle/>
            <a:p>
              <a:pPr lvl="0" algn="just">
                <a:lnSpc>
                  <a:spcPct val="130000"/>
                </a:lnSpc>
                <a:spcAft>
                  <a:spcPts val="500"/>
                </a:spcAft>
                <a:buSzPts val="1100"/>
                <a:tabLst>
                  <a:tab pos="489585" algn="l"/>
                </a:tabLst>
              </a:pPr>
              <a:r>
                <a:rPr lang="en-VN" sz="1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“An Nam đô hộ phủ phải cống: chuối, cau, da cá sẩu, mật trăn, cánh chim trả. Ái Châu cống sa, the, đuôi chim công. Phúc Lộc cống sáp trắng, trúc tía. Trường Châu cống vàng. Hoan Châu cống vàng (kim bạc hoàng tiết), vàng, cốm, ngà voi, sừng tê, trầm hương, trúc hoa. Phong châu cống bạc, đồ mây, sáp trắng, mật trăn, đậu khấu. Lục Châu cống vàng, đồi mồi, da vích, cánh chim trả, giáp ương”</a:t>
              </a:r>
            </a:p>
            <a:p>
              <a:pPr lvl="0" algn="just">
                <a:lnSpc>
                  <a:spcPct val="130000"/>
                </a:lnSpc>
                <a:spcAft>
                  <a:spcPts val="500"/>
                </a:spcAft>
                <a:buSzPts val="1100"/>
                <a:tabLst>
                  <a:tab pos="489585" algn="l"/>
                </a:tabLst>
              </a:pPr>
              <a:r>
                <a:rPr lang="en-VN" dirty="0">
                  <a:latin typeface="Times New Roman" panose="02020603050405020304" pitchFamily="18" charset="0"/>
                  <a:ea typeface="Times New Roman" panose="02020603050405020304" pitchFamily="18" charset="0"/>
                  <a:cs typeface="Times New Roman" panose="02020603050405020304" pitchFamily="18" charset="0"/>
                </a:rPr>
                <a:t>(Theo Cao Hùng Trưng, </a:t>
              </a:r>
              <a:r>
                <a:rPr lang="en-VN" i="1" dirty="0">
                  <a:latin typeface="Times New Roman" panose="02020603050405020304" pitchFamily="18" charset="0"/>
                  <a:ea typeface="Times New Roman" panose="02020603050405020304" pitchFamily="18" charset="0"/>
                  <a:cs typeface="Times New Roman" panose="02020603050405020304" pitchFamily="18" charset="0"/>
                </a:rPr>
                <a:t>An Nam chí nguyên</a:t>
              </a:r>
              <a:r>
                <a:rPr lang="en-VN" dirty="0">
                  <a:latin typeface="Times New Roman" panose="02020603050405020304" pitchFamily="18" charset="0"/>
                  <a:ea typeface="Times New Roman" panose="02020603050405020304" pitchFamily="18" charset="0"/>
                  <a:cs typeface="Times New Roman" panose="02020603050405020304" pitchFamily="18" charset="0"/>
                </a:rPr>
                <a:t> (bản dịch), NXB Đại </a:t>
              </a:r>
              <a:r>
                <a:rPr lang="en-VN" dirty="0">
                  <a:solidFill>
                    <a:srgbClr val="341916"/>
                  </a:solidFill>
                  <a:latin typeface="Times New Roman" panose="02020603050405020304" pitchFamily="18" charset="0"/>
                  <a:ea typeface="Times New Roman" panose="02020603050405020304" pitchFamily="18" charset="0"/>
                  <a:cs typeface="Times New Roman" panose="02020603050405020304" pitchFamily="18" charset="0"/>
                </a:rPr>
                <a:t>học Sư </a:t>
              </a:r>
              <a:r>
                <a:rPr lang="en-VN" dirty="0">
                  <a:latin typeface="Times New Roman" panose="02020603050405020304" pitchFamily="18" charset="0"/>
                  <a:ea typeface="Times New Roman" panose="02020603050405020304" pitchFamily="18" charset="0"/>
                  <a:cs typeface="Times New Roman" panose="02020603050405020304" pitchFamily="18" charset="0"/>
                </a:rPr>
                <a:t>phạm, Hà Nội, 2017, tr. 184 - 185).</a:t>
              </a:r>
              <a:endParaRPr lang="en-VN" sz="1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28" name="Picture 27">
            <a:extLst>
              <a:ext uri="{FF2B5EF4-FFF2-40B4-BE49-F238E27FC236}">
                <a16:creationId xmlns:a16="http://schemas.microsoft.com/office/drawing/2014/main" id="{AA502259-E8BB-324B-926B-E565D7621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762"/>
          <a:stretch>
            <a:fillRect/>
          </a:stretch>
        </p:blipFill>
        <p:spPr bwMode="auto">
          <a:xfrm>
            <a:off x="806688" y="1298740"/>
            <a:ext cx="2753650" cy="144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52">
            <a:extLst>
              <a:ext uri="{FF2B5EF4-FFF2-40B4-BE49-F238E27FC236}">
                <a16:creationId xmlns:a16="http://schemas.microsoft.com/office/drawing/2014/main" id="{16C2EF00-FFF3-2B4F-B47E-FFA30737F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7648"/>
          <a:stretch>
            <a:fillRect/>
          </a:stretch>
        </p:blipFill>
        <p:spPr bwMode="auto">
          <a:xfrm>
            <a:off x="5001586" y="1304397"/>
            <a:ext cx="2957931" cy="144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1">
            <a:extLst>
              <a:ext uri="{FF2B5EF4-FFF2-40B4-BE49-F238E27FC236}">
                <a16:creationId xmlns:a16="http://schemas.microsoft.com/office/drawing/2014/main" id="{258B1AAC-51A4-3443-AF30-50EFBD1BF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6667"/>
          <a:stretch>
            <a:fillRect/>
          </a:stretch>
        </p:blipFill>
        <p:spPr bwMode="auto">
          <a:xfrm>
            <a:off x="806688" y="3148799"/>
            <a:ext cx="2753650" cy="150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10">
            <a:extLst>
              <a:ext uri="{FF2B5EF4-FFF2-40B4-BE49-F238E27FC236}">
                <a16:creationId xmlns:a16="http://schemas.microsoft.com/office/drawing/2014/main" id="{EBD885A7-FB88-3446-A9E6-515FA8CFF7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799" b="7143"/>
          <a:stretch>
            <a:fillRect/>
          </a:stretch>
        </p:blipFill>
        <p:spPr bwMode="auto">
          <a:xfrm>
            <a:off x="4907964" y="3133239"/>
            <a:ext cx="3051553" cy="150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ounded Rectangle 55">
            <a:extLst>
              <a:ext uri="{FF2B5EF4-FFF2-40B4-BE49-F238E27FC236}">
                <a16:creationId xmlns:a16="http://schemas.microsoft.com/office/drawing/2014/main" id="{42042918-1B26-2943-81E1-C9480692F3CC}"/>
              </a:ext>
            </a:extLst>
          </p:cNvPr>
          <p:cNvSpPr/>
          <p:nvPr/>
        </p:nvSpPr>
        <p:spPr>
          <a:xfrm>
            <a:off x="1585359" y="2802049"/>
            <a:ext cx="1483020" cy="23999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Ngọc trai</a:t>
            </a:r>
          </a:p>
        </p:txBody>
      </p:sp>
      <p:sp>
        <p:nvSpPr>
          <p:cNvPr id="57" name="Rounded Rectangle 56">
            <a:extLst>
              <a:ext uri="{FF2B5EF4-FFF2-40B4-BE49-F238E27FC236}">
                <a16:creationId xmlns:a16="http://schemas.microsoft.com/office/drawing/2014/main" id="{7B165A89-27EA-D449-BF7D-236C984D2F95}"/>
              </a:ext>
            </a:extLst>
          </p:cNvPr>
          <p:cNvSpPr/>
          <p:nvPr/>
        </p:nvSpPr>
        <p:spPr>
          <a:xfrm>
            <a:off x="1585359" y="4671486"/>
            <a:ext cx="1282268" cy="24108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Con đồi mồi</a:t>
            </a:r>
          </a:p>
        </p:txBody>
      </p:sp>
      <p:sp>
        <p:nvSpPr>
          <p:cNvPr id="58" name="Rounded Rectangle 57">
            <a:extLst>
              <a:ext uri="{FF2B5EF4-FFF2-40B4-BE49-F238E27FC236}">
                <a16:creationId xmlns:a16="http://schemas.microsoft.com/office/drawing/2014/main" id="{AEFD8BBE-7237-374C-8CE9-1E27B0357040}"/>
              </a:ext>
            </a:extLst>
          </p:cNvPr>
          <p:cNvSpPr/>
          <p:nvPr/>
        </p:nvSpPr>
        <p:spPr>
          <a:xfrm>
            <a:off x="5583664" y="4602863"/>
            <a:ext cx="1483020" cy="30505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Ngà voi</a:t>
            </a:r>
          </a:p>
        </p:txBody>
      </p:sp>
      <p:sp>
        <p:nvSpPr>
          <p:cNvPr id="59" name="Rounded Rectangle 58">
            <a:extLst>
              <a:ext uri="{FF2B5EF4-FFF2-40B4-BE49-F238E27FC236}">
                <a16:creationId xmlns:a16="http://schemas.microsoft.com/office/drawing/2014/main" id="{3027490C-2660-3841-AB65-0A25DDDBA06C}"/>
              </a:ext>
            </a:extLst>
          </p:cNvPr>
          <p:cNvSpPr/>
          <p:nvPr/>
        </p:nvSpPr>
        <p:spPr>
          <a:xfrm>
            <a:off x="5657919" y="2802049"/>
            <a:ext cx="1483020" cy="20942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Sừng tê giác</a:t>
            </a:r>
          </a:p>
        </p:txBody>
      </p:sp>
      <p:grpSp>
        <p:nvGrpSpPr>
          <p:cNvPr id="60" name="Group 59">
            <a:extLst>
              <a:ext uri="{FF2B5EF4-FFF2-40B4-BE49-F238E27FC236}">
                <a16:creationId xmlns:a16="http://schemas.microsoft.com/office/drawing/2014/main" id="{EACDA273-3B0E-8C4E-A67C-E02686C9B68C}"/>
              </a:ext>
            </a:extLst>
          </p:cNvPr>
          <p:cNvGrpSpPr/>
          <p:nvPr/>
        </p:nvGrpSpPr>
        <p:grpSpPr>
          <a:xfrm>
            <a:off x="364908" y="230933"/>
            <a:ext cx="8414184" cy="4912567"/>
            <a:chOff x="1189478" y="500311"/>
            <a:chExt cx="7258573" cy="3915428"/>
          </a:xfrm>
        </p:grpSpPr>
        <p:pic>
          <p:nvPicPr>
            <p:cNvPr id="61" name="Picture 60">
              <a:extLst>
                <a:ext uri="{FF2B5EF4-FFF2-40B4-BE49-F238E27FC236}">
                  <a16:creationId xmlns:a16="http://schemas.microsoft.com/office/drawing/2014/main" id="{DD97CE06-69B3-6B4E-810E-50EA2864616A}"/>
                </a:ext>
              </a:extLst>
            </p:cNvPr>
            <p:cNvPicPr>
              <a:picLocks noChangeAspect="1"/>
            </p:cNvPicPr>
            <p:nvPr/>
          </p:nvPicPr>
          <p:blipFill rotWithShape="1">
            <a:blip r:embed="rId7"/>
            <a:srcRect l="3518" t="587" b="1"/>
            <a:stretch/>
          </p:blipFill>
          <p:spPr>
            <a:xfrm>
              <a:off x="1189478" y="508046"/>
              <a:ext cx="3774113" cy="3907693"/>
            </a:xfrm>
            <a:prstGeom prst="rect">
              <a:avLst/>
            </a:prstGeom>
          </p:spPr>
        </p:pic>
        <p:pic>
          <p:nvPicPr>
            <p:cNvPr id="62" name="Picture 61">
              <a:extLst>
                <a:ext uri="{FF2B5EF4-FFF2-40B4-BE49-F238E27FC236}">
                  <a16:creationId xmlns:a16="http://schemas.microsoft.com/office/drawing/2014/main" id="{D89DA093-9729-4344-90D6-1FC25B1FD0A3}"/>
                </a:ext>
              </a:extLst>
            </p:cNvPr>
            <p:cNvPicPr>
              <a:picLocks noChangeAspect="1"/>
            </p:cNvPicPr>
            <p:nvPr/>
          </p:nvPicPr>
          <p:blipFill>
            <a:blip r:embed="rId8"/>
            <a:stretch>
              <a:fillRect/>
            </a:stretch>
          </p:blipFill>
          <p:spPr>
            <a:xfrm>
              <a:off x="4963591" y="508046"/>
              <a:ext cx="3484460" cy="3907693"/>
            </a:xfrm>
            <a:prstGeom prst="rect">
              <a:avLst/>
            </a:prstGeom>
          </p:spPr>
        </p:pic>
        <p:sp>
          <p:nvSpPr>
            <p:cNvPr id="63" name="Rectangle 62">
              <a:extLst>
                <a:ext uri="{FF2B5EF4-FFF2-40B4-BE49-F238E27FC236}">
                  <a16:creationId xmlns:a16="http://schemas.microsoft.com/office/drawing/2014/main" id="{966759D8-2329-9B4A-A5CC-5CAC690D76AE}"/>
                </a:ext>
              </a:extLst>
            </p:cNvPr>
            <p:cNvSpPr/>
            <p:nvPr/>
          </p:nvSpPr>
          <p:spPr>
            <a:xfrm>
              <a:off x="1189625" y="500311"/>
              <a:ext cx="7258426" cy="3273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1800" dirty="0">
                  <a:latin typeface="Times New Roman" panose="02020603050405020304" pitchFamily="18" charset="0"/>
                  <a:cs typeface="Times New Roman" panose="02020603050405020304" pitchFamily="18" charset="0"/>
                </a:rPr>
                <a:t>Hình ảnh nhân danh dân ta phải đi cống nạp (tranh vẽ)</a:t>
              </a:r>
            </a:p>
          </p:txBody>
        </p:sp>
      </p:grpSp>
    </p:spTree>
    <p:extLst>
      <p:ext uri="{BB962C8B-B14F-4D97-AF65-F5344CB8AC3E}">
        <p14:creationId xmlns:p14="http://schemas.microsoft.com/office/powerpoint/2010/main" val="2730445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outVertical)">
                                      <p:cBhvr>
                                        <p:cTn id="12" dur="1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250"/>
                                        <p:tgtEl>
                                          <p:spTgt spid="29"/>
                                        </p:tgtEl>
                                      </p:cBhvr>
                                    </p:animEffect>
                                    <p:set>
                                      <p:cBhvr>
                                        <p:cTn id="17" dur="1" fill="hold">
                                          <p:stCondLst>
                                            <p:cond delay="249"/>
                                          </p:stCondLst>
                                        </p:cTn>
                                        <p:tgtEl>
                                          <p:spTgt spid="29"/>
                                        </p:tgtEl>
                                        <p:attrNameLst>
                                          <p:attrName>style.visibility</p:attrName>
                                        </p:attrNameLst>
                                      </p:cBhvr>
                                      <p:to>
                                        <p:strVal val="hidden"/>
                                      </p:to>
                                    </p:set>
                                  </p:childTnLst>
                                </p:cTn>
                              </p:par>
                              <p:par>
                                <p:cTn id="18" presetID="21" presetClass="entr" presetSubtype="2"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heel(2)">
                                      <p:cBhvr>
                                        <p:cTn id="20" dur="1250"/>
                                        <p:tgtEl>
                                          <p:spTgt spid="28"/>
                                        </p:tgtEl>
                                      </p:cBhvr>
                                    </p:animEffect>
                                  </p:childTnLst>
                                </p:cTn>
                              </p:par>
                              <p:par>
                                <p:cTn id="21" presetID="21" presetClass="entr" presetSubtype="2"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heel(2)">
                                      <p:cBhvr>
                                        <p:cTn id="23" dur="1250"/>
                                        <p:tgtEl>
                                          <p:spTgt spid="53"/>
                                        </p:tgtEl>
                                      </p:cBhvr>
                                    </p:animEffect>
                                  </p:childTnLst>
                                </p:cTn>
                              </p:par>
                              <p:par>
                                <p:cTn id="24" presetID="21" presetClass="entr" presetSubtype="2"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heel(2)">
                                      <p:cBhvr>
                                        <p:cTn id="26" dur="1250"/>
                                        <p:tgtEl>
                                          <p:spTgt spid="55"/>
                                        </p:tgtEl>
                                      </p:cBhvr>
                                    </p:animEffect>
                                  </p:childTnLst>
                                </p:cTn>
                              </p:par>
                              <p:par>
                                <p:cTn id="27" presetID="21" presetClass="entr" presetSubtype="2"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heel(2)">
                                      <p:cBhvr>
                                        <p:cTn id="29" dur="125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barn(outVertical)">
                                      <p:cBhvr>
                                        <p:cTn id="34" dur="75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barn(outVertical)">
                                      <p:cBhvr>
                                        <p:cTn id="39" dur="75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barn(outVertical)">
                                      <p:cBhvr>
                                        <p:cTn id="44" dur="75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barn(outVertical)">
                                      <p:cBhvr>
                                        <p:cTn id="49" dur="750"/>
                                        <p:tgtEl>
                                          <p:spTgt spid="5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up)">
                                      <p:cBhvr>
                                        <p:cTn id="54" dur="1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6" grpId="0" animBg="1"/>
      <p:bldP spid="57" grpId="0" animBg="1"/>
      <p:bldP spid="58" grpId="0" animBg="1"/>
      <p:bldP spid="5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1E2C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DD1097-D71D-054D-86C9-41B5BB1B499F}"/>
              </a:ext>
            </a:extLst>
          </p:cNvPr>
          <p:cNvSpPr/>
          <p:nvPr/>
        </p:nvSpPr>
        <p:spPr>
          <a:xfrm>
            <a:off x="403451" y="30150"/>
            <a:ext cx="8156203" cy="1077218"/>
          </a:xfrm>
          <a:prstGeom prst="rect">
            <a:avLst/>
          </a:prstGeom>
        </p:spPr>
        <p:txBody>
          <a:bodyPr wrap="square">
            <a:spAutoFit/>
          </a:bodyPr>
          <a:lstStyle/>
          <a:p>
            <a:pPr algn="ctr"/>
            <a:r>
              <a:rPr lang="vi-VN" sz="3200" b="1" dirty="0">
                <a:latin typeface="Times New Roman" panose="02020603050405020304" pitchFamily="18" charset="0"/>
                <a:cs typeface="Times New Roman" panose="02020603050405020304" pitchFamily="18" charset="0"/>
              </a:rPr>
              <a:t>Muối có vai trò như thế nào đối với đời sống? sắt dùng để làm gì ?</a:t>
            </a:r>
            <a:endParaRPr lang="en-VN" sz="32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AD91B52-9712-CC4C-A5F1-8B8A49A173AF}"/>
              </a:ext>
            </a:extLst>
          </p:cNvPr>
          <p:cNvSpPr/>
          <p:nvPr/>
        </p:nvSpPr>
        <p:spPr>
          <a:xfrm>
            <a:off x="0" y="1107368"/>
            <a:ext cx="9144000" cy="1938992"/>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Muối đóng vai trò quan trọng trong việc giữ cân bằng nước trong và ngoài tế bào, trong lòng mạch máu, có chức năng duy trì áp lực thẩm thấu, duy trì điện thế tế bào và dẫn truyền xung động thần kinh. Trường hợp cơ thể thiếu muối sẽ dẫn đến giảm natri máu, gây phù tay, chân do mất nước tự do.</a:t>
            </a:r>
            <a:endParaRPr lang="en-VN" sz="2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02B5657-234D-2C4F-AAC0-2100723C51F8}"/>
              </a:ext>
            </a:extLst>
          </p:cNvPr>
          <p:cNvSpPr/>
          <p:nvPr/>
        </p:nvSpPr>
        <p:spPr>
          <a:xfrm>
            <a:off x="0" y="3222129"/>
            <a:ext cx="9144000" cy="1938992"/>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Sắt có vô số các ứng dụng trong cuộc sống chúng ta. Nếu nhìn ngắm xung quanh có thể thấy sắt có mặt khắp mọi nơi. Từ những vật dụng thông thường trong nhà, từ những công trình công cộng hay cao cấp đến các phương tiện giao thông mà chúng ta sử dụng, tất cả đều có mặt sắt và các hợp chất của nó.</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31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1" y="262138"/>
            <a:ext cx="8533108"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FF0000"/>
                </a:solidFill>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178889" y="1376401"/>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2800" dirty="0">
                <a:solidFill>
                  <a:srgbClr val="0070C0"/>
                </a:solidFill>
                <a:latin typeface="Times New Roman" panose="02020603050405020304" pitchFamily="18" charset="0"/>
                <a:cs typeface="Times New Roman" panose="02020603050405020304" pitchFamily="18" charset="0"/>
              </a:rPr>
              <a:t>a. Về bộ máy cai trị</a:t>
            </a:r>
          </a:p>
        </p:txBody>
      </p:sp>
      <p:sp>
        <p:nvSpPr>
          <p:cNvPr id="10" name="Google Shape;72;p14">
            <a:extLst>
              <a:ext uri="{FF2B5EF4-FFF2-40B4-BE49-F238E27FC236}">
                <a16:creationId xmlns:a16="http://schemas.microsoft.com/office/drawing/2014/main" id="{DE8A13C3-4E04-4E4D-9A8F-7490D801DC94}"/>
              </a:ext>
            </a:extLst>
          </p:cNvPr>
          <p:cNvSpPr txBox="1">
            <a:spLocks/>
          </p:cNvSpPr>
          <p:nvPr/>
        </p:nvSpPr>
        <p:spPr>
          <a:xfrm>
            <a:off x="342106" y="1896067"/>
            <a:ext cx="2252239"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2800" dirty="0">
                <a:solidFill>
                  <a:srgbClr val="0070C0"/>
                </a:solidFill>
                <a:latin typeface="Times New Roman" panose="02020603050405020304" pitchFamily="18" charset="0"/>
                <a:cs typeface="Times New Roman" panose="02020603050405020304" pitchFamily="18" charset="0"/>
              </a:rPr>
              <a:t>b. Về kinh tế</a:t>
            </a:r>
          </a:p>
        </p:txBody>
      </p:sp>
      <p:sp>
        <p:nvSpPr>
          <p:cNvPr id="7" name="TextBox 6">
            <a:extLst>
              <a:ext uri="{FF2B5EF4-FFF2-40B4-BE49-F238E27FC236}">
                <a16:creationId xmlns:a16="http://schemas.microsoft.com/office/drawing/2014/main" id="{CE081BDC-18B6-8A49-94F7-A638844D361A}"/>
              </a:ext>
            </a:extLst>
          </p:cNvPr>
          <p:cNvSpPr txBox="1"/>
          <p:nvPr/>
        </p:nvSpPr>
        <p:spPr>
          <a:xfrm>
            <a:off x="0" y="2444152"/>
            <a:ext cx="7530520" cy="954107"/>
          </a:xfrm>
          <a:prstGeom prst="rect">
            <a:avLst/>
          </a:prstGeom>
          <a:noFill/>
        </p:spPr>
        <p:txBody>
          <a:bodyPr wrap="square" rtlCol="0">
            <a:spAutoFit/>
          </a:bodyPr>
          <a:lstStyle/>
          <a:p>
            <a:pPr algn="ctr"/>
            <a:r>
              <a:rPr lang="vi-VN" sz="2800" dirty="0">
                <a:solidFill>
                  <a:schemeClr val="tx1"/>
                </a:solidFill>
                <a:latin typeface="Times New Roman" panose="02020603050405020304" pitchFamily="18" charset="0"/>
                <a:cs typeface="Times New Roman" panose="02020603050405020304" pitchFamily="18" charset="0"/>
              </a:rPr>
              <a:t>- Chiếm ruộng đất của nhân dân Âu Lạc để lập thành ấp, trại và bắt dân ta cày cấy.</a:t>
            </a:r>
          </a:p>
        </p:txBody>
      </p:sp>
      <p:sp>
        <p:nvSpPr>
          <p:cNvPr id="8" name="TextBox 7">
            <a:extLst>
              <a:ext uri="{FF2B5EF4-FFF2-40B4-BE49-F238E27FC236}">
                <a16:creationId xmlns:a16="http://schemas.microsoft.com/office/drawing/2014/main" id="{6FE2B626-A928-0A4E-A2F4-FEF81AD9F2AA}"/>
              </a:ext>
            </a:extLst>
          </p:cNvPr>
          <p:cNvSpPr txBox="1"/>
          <p:nvPr/>
        </p:nvSpPr>
        <p:spPr>
          <a:xfrm>
            <a:off x="0" y="3321888"/>
            <a:ext cx="6096648" cy="523220"/>
          </a:xfrm>
          <a:prstGeom prst="rect">
            <a:avLst/>
          </a:prstGeom>
          <a:noFill/>
        </p:spPr>
        <p:txBody>
          <a:bodyPr wrap="square" rtlCol="0">
            <a:spAutoFit/>
          </a:bodyPr>
          <a:lstStyle/>
          <a:p>
            <a:pPr algn="ctr"/>
            <a:r>
              <a:rPr lang="vi-VN" sz="2800" dirty="0">
                <a:solidFill>
                  <a:schemeClr val="tx1"/>
                </a:solidFill>
                <a:latin typeface="Times New Roman" panose="02020603050405020304" pitchFamily="18" charset="0"/>
                <a:cs typeface="Times New Roman" panose="02020603050405020304" pitchFamily="18" charset="0"/>
              </a:rPr>
              <a:t>- Áp đặt chính sách tô thuế nặng nề.</a:t>
            </a:r>
          </a:p>
        </p:txBody>
      </p:sp>
      <p:sp>
        <p:nvSpPr>
          <p:cNvPr id="11" name="TextBox 10">
            <a:extLst>
              <a:ext uri="{FF2B5EF4-FFF2-40B4-BE49-F238E27FC236}">
                <a16:creationId xmlns:a16="http://schemas.microsoft.com/office/drawing/2014/main" id="{F0D25844-D5FD-EB4B-BD83-B37243DD008D}"/>
              </a:ext>
            </a:extLst>
          </p:cNvPr>
          <p:cNvSpPr txBox="1"/>
          <p:nvPr/>
        </p:nvSpPr>
        <p:spPr>
          <a:xfrm>
            <a:off x="382432" y="3910608"/>
            <a:ext cx="7932228" cy="954107"/>
          </a:xfrm>
          <a:prstGeom prst="rect">
            <a:avLst/>
          </a:prstGeom>
          <a:noFill/>
        </p:spPr>
        <p:txBody>
          <a:bodyPr wrap="square" rtlCol="0">
            <a:spAutoFit/>
          </a:bodyPr>
          <a:lstStyle/>
          <a:p>
            <a:pPr algn="ctr"/>
            <a:r>
              <a:rPr lang="vi-VN" sz="2800" dirty="0">
                <a:solidFill>
                  <a:schemeClr val="tx1"/>
                </a:solidFill>
                <a:latin typeface="Times New Roman" panose="02020603050405020304" pitchFamily="18" charset="0"/>
                <a:cs typeface="Times New Roman" panose="02020603050405020304" pitchFamily="18" charset="0"/>
              </a:rPr>
              <a:t>- Nắm độc quyến vế sắt và muối, bắt dân ta cống nạp nhiều vải vóc, hương liệu, sản vật quý.</a:t>
            </a:r>
          </a:p>
        </p:txBody>
      </p:sp>
    </p:spTree>
    <p:extLst>
      <p:ext uri="{BB962C8B-B14F-4D97-AF65-F5344CB8AC3E}">
        <p14:creationId xmlns:p14="http://schemas.microsoft.com/office/powerpoint/2010/main" val="265445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8" grpId="1"/>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255183" y="193801"/>
            <a:ext cx="8256664"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FF0000"/>
                </a:solidFill>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184965" y="1247456"/>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2800" dirty="0">
                <a:solidFill>
                  <a:srgbClr val="0070C0"/>
                </a:solidFill>
                <a:latin typeface="Times New Roman" panose="02020603050405020304" pitchFamily="18" charset="0"/>
                <a:cs typeface="Times New Roman" panose="02020603050405020304" pitchFamily="18" charset="0"/>
              </a:rPr>
              <a:t>a. Về bộ máy cai trị</a:t>
            </a:r>
          </a:p>
        </p:txBody>
      </p:sp>
      <p:sp>
        <p:nvSpPr>
          <p:cNvPr id="10" name="Google Shape;72;p14">
            <a:extLst>
              <a:ext uri="{FF2B5EF4-FFF2-40B4-BE49-F238E27FC236}">
                <a16:creationId xmlns:a16="http://schemas.microsoft.com/office/drawing/2014/main" id="{DE8A13C3-4E04-4E4D-9A8F-7490D801DC94}"/>
              </a:ext>
            </a:extLst>
          </p:cNvPr>
          <p:cNvSpPr txBox="1">
            <a:spLocks/>
          </p:cNvSpPr>
          <p:nvPr/>
        </p:nvSpPr>
        <p:spPr>
          <a:xfrm>
            <a:off x="336030" y="1714543"/>
            <a:ext cx="2252239"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2800" dirty="0">
                <a:solidFill>
                  <a:srgbClr val="0070C0"/>
                </a:solidFill>
                <a:latin typeface="Times New Roman" panose="02020603050405020304" pitchFamily="18" charset="0"/>
                <a:cs typeface="Times New Roman" panose="02020603050405020304" pitchFamily="18" charset="0"/>
              </a:rPr>
              <a:t>b. Về kinh tế</a:t>
            </a:r>
          </a:p>
        </p:txBody>
      </p:sp>
      <p:sp>
        <p:nvSpPr>
          <p:cNvPr id="9" name="Google Shape;72;p14">
            <a:extLst>
              <a:ext uri="{FF2B5EF4-FFF2-40B4-BE49-F238E27FC236}">
                <a16:creationId xmlns:a16="http://schemas.microsoft.com/office/drawing/2014/main" id="{1CA676FD-0D48-9143-9260-D3E466F7D06E}"/>
              </a:ext>
            </a:extLst>
          </p:cNvPr>
          <p:cNvSpPr txBox="1">
            <a:spLocks/>
          </p:cNvSpPr>
          <p:nvPr/>
        </p:nvSpPr>
        <p:spPr>
          <a:xfrm>
            <a:off x="247130" y="2169405"/>
            <a:ext cx="3738592"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2800" dirty="0">
                <a:solidFill>
                  <a:srgbClr val="0070C0"/>
                </a:solidFill>
                <a:latin typeface="Times New Roman" panose="02020603050405020304" pitchFamily="18" charset="0"/>
                <a:cs typeface="Times New Roman" panose="02020603050405020304" pitchFamily="18" charset="0"/>
              </a:rPr>
              <a:t>c. Về văn hóa – xã hội</a:t>
            </a:r>
          </a:p>
        </p:txBody>
      </p:sp>
      <p:grpSp>
        <p:nvGrpSpPr>
          <p:cNvPr id="12" name="Group 11">
            <a:extLst>
              <a:ext uri="{FF2B5EF4-FFF2-40B4-BE49-F238E27FC236}">
                <a16:creationId xmlns:a16="http://schemas.microsoft.com/office/drawing/2014/main" id="{1288E59D-0F09-CF4D-8ED4-85269708BCF7}"/>
              </a:ext>
            </a:extLst>
          </p:cNvPr>
          <p:cNvGrpSpPr/>
          <p:nvPr/>
        </p:nvGrpSpPr>
        <p:grpSpPr>
          <a:xfrm>
            <a:off x="1234785" y="3055334"/>
            <a:ext cx="6674429" cy="1345981"/>
            <a:chOff x="1773621" y="2571750"/>
            <a:chExt cx="6674429" cy="1345981"/>
          </a:xfrm>
        </p:grpSpPr>
        <p:sp>
          <p:nvSpPr>
            <p:cNvPr id="13" name="Rounded Rectangle 12">
              <a:extLst>
                <a:ext uri="{FF2B5EF4-FFF2-40B4-BE49-F238E27FC236}">
                  <a16:creationId xmlns:a16="http://schemas.microsoft.com/office/drawing/2014/main" id="{C2613EA7-F29B-0742-9815-E9A9A7ECB5BB}"/>
                </a:ext>
              </a:extLst>
            </p:cNvPr>
            <p:cNvSpPr/>
            <p:nvPr/>
          </p:nvSpPr>
          <p:spPr>
            <a:xfrm>
              <a:off x="1773621" y="2571750"/>
              <a:ext cx="6674429" cy="134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4" name="Rectangle 13">
              <a:extLst>
                <a:ext uri="{FF2B5EF4-FFF2-40B4-BE49-F238E27FC236}">
                  <a16:creationId xmlns:a16="http://schemas.microsoft.com/office/drawing/2014/main" id="{0C4B48E3-7043-0241-97C8-C725D821B409}"/>
                </a:ext>
              </a:extLst>
            </p:cNvPr>
            <p:cNvSpPr/>
            <p:nvPr/>
          </p:nvSpPr>
          <p:spPr>
            <a:xfrm>
              <a:off x="1843845" y="2720043"/>
              <a:ext cx="6604205" cy="954107"/>
            </a:xfrm>
            <a:prstGeom prst="rect">
              <a:avLst/>
            </a:prstGeom>
          </p:spPr>
          <p:txBody>
            <a:bodyPr wrap="square">
              <a:spAutoFit/>
            </a:bodyPr>
            <a:lstStyle/>
            <a:p>
              <a:pPr algn="just"/>
              <a:r>
                <a:rPr lang="vi-VN" sz="2800" b="1" i="1" dirty="0">
                  <a:solidFill>
                    <a:schemeClr val="tx1">
                      <a:lumMod val="95000"/>
                      <a:lumOff val="5000"/>
                    </a:schemeClr>
                  </a:solidFill>
                  <a:latin typeface="Times New Roman" panose="02020603050405020304" pitchFamily="18" charset="0"/>
                  <a:ea typeface="Calibri" panose="020F0502020204030204" pitchFamily="34" charset="0"/>
                </a:rPr>
                <a:t>Chính sách cai trị về văn hoá - xã hội của chính quyền phương Bắc đối với nước ta?</a:t>
              </a:r>
            </a:p>
          </p:txBody>
        </p:sp>
      </p:grpSp>
    </p:spTree>
    <p:extLst>
      <p:ext uri="{BB962C8B-B14F-4D97-AF65-F5344CB8AC3E}">
        <p14:creationId xmlns:p14="http://schemas.microsoft.com/office/powerpoint/2010/main" val="233948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F6DEEC-DCF6-DB42-B996-AAE391053B38}"/>
              </a:ext>
            </a:extLst>
          </p:cNvPr>
          <p:cNvSpPr>
            <a:spLocks noGrp="1"/>
          </p:cNvSpPr>
          <p:nvPr>
            <p:ph type="sldNum" idx="12"/>
          </p:nvPr>
        </p:nvSpPr>
        <p:spPr/>
        <p:txBody>
          <a:bodyPr/>
          <a:lstStyle/>
          <a:p>
            <a:fld id="{00000000-1234-1234-1234-123412341234}" type="slidenum">
              <a:rPr lang="en" smtClean="0"/>
              <a:pPr/>
              <a:t>24</a:t>
            </a:fld>
            <a:endParaRPr lang="en"/>
          </a:p>
        </p:txBody>
      </p:sp>
      <p:pic>
        <p:nvPicPr>
          <p:cNvPr id="3" name="chính sách đồng hoá.mp4" descr="chính sách đồng hoá.mp4">
            <a:hlinkClick r:id="" action="ppaction://media"/>
            <a:extLst>
              <a:ext uri="{FF2B5EF4-FFF2-40B4-BE49-F238E27FC236}">
                <a16:creationId xmlns:a16="http://schemas.microsoft.com/office/drawing/2014/main" id="{B6D8F957-D30A-6540-8A92-83FEC811A3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7964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72DB81-382A-DA46-B33B-4E643D7EDEFB}"/>
              </a:ext>
            </a:extLst>
          </p:cNvPr>
          <p:cNvSpPr>
            <a:spLocks noGrp="1"/>
          </p:cNvSpPr>
          <p:nvPr>
            <p:ph type="sldNum" idx="12"/>
          </p:nvPr>
        </p:nvSpPr>
        <p:spPr/>
        <p:txBody>
          <a:bodyPr/>
          <a:lstStyle/>
          <a:p>
            <a:fld id="{00000000-1234-1234-1234-123412341234}" type="slidenum">
              <a:rPr lang="en" smtClean="0"/>
              <a:pPr/>
              <a:t>25</a:t>
            </a:fld>
            <a:endParaRPr lang="en"/>
          </a:p>
        </p:txBody>
      </p:sp>
      <p:sp>
        <p:nvSpPr>
          <p:cNvPr id="3" name="TextBox 2">
            <a:extLst>
              <a:ext uri="{FF2B5EF4-FFF2-40B4-BE49-F238E27FC236}">
                <a16:creationId xmlns:a16="http://schemas.microsoft.com/office/drawing/2014/main" id="{AE8C406F-CFDC-FC41-B20A-C07E0F3A64F3}"/>
              </a:ext>
            </a:extLst>
          </p:cNvPr>
          <p:cNvSpPr txBox="1"/>
          <p:nvPr/>
        </p:nvSpPr>
        <p:spPr>
          <a:xfrm>
            <a:off x="1462740" y="548133"/>
            <a:ext cx="7163110" cy="523220"/>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hiện chính sách đồng hoá dân tộc Việt.</a:t>
            </a:r>
            <a:endParaRPr lang="vi-VN" sz="2800" b="1" dirty="0">
              <a:solidFill>
                <a:srgbClr val="0070C0"/>
              </a:solidFill>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164967DA-1602-2445-9A30-D137949AF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540" y="1295645"/>
            <a:ext cx="1839260" cy="21629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62C52B-2B3A-834C-92C7-A73F7302FA5F}"/>
              </a:ext>
            </a:extLst>
          </p:cNvPr>
          <p:cNvSpPr txBox="1"/>
          <p:nvPr/>
        </p:nvSpPr>
        <p:spPr>
          <a:xfrm>
            <a:off x="1256134" y="3559816"/>
            <a:ext cx="1750360" cy="830997"/>
          </a:xfrm>
          <a:prstGeom prst="rect">
            <a:avLst/>
          </a:prstGeom>
          <a:noFill/>
        </p:spPr>
        <p:txBody>
          <a:bodyPr wrap="square" rtlCol="0">
            <a:spAutoFit/>
          </a:bodyPr>
          <a:lstStyle/>
          <a:p>
            <a:pPr algn="ctr"/>
            <a:r>
              <a:rPr lang="en-VN" sz="1600" dirty="0">
                <a:solidFill>
                  <a:srgbClr val="0070C0"/>
                </a:solidFill>
                <a:latin typeface="Times New Roman" panose="02020603050405020304" pitchFamily="18" charset="0"/>
                <a:cs typeface="Times New Roman" panose="02020603050405020304" pitchFamily="18" charset="0"/>
              </a:rPr>
              <a:t>Đưa người Hán sang ở cùng với dân Việt</a:t>
            </a:r>
          </a:p>
        </p:txBody>
      </p:sp>
      <p:pic>
        <p:nvPicPr>
          <p:cNvPr id="6" name="Picture 5">
            <a:extLst>
              <a:ext uri="{FF2B5EF4-FFF2-40B4-BE49-F238E27FC236}">
                <a16:creationId xmlns:a16="http://schemas.microsoft.com/office/drawing/2014/main" id="{0A25E8EA-72F2-5341-88A0-A19A98BDA5B0}"/>
              </a:ext>
            </a:extLst>
          </p:cNvPr>
          <p:cNvPicPr>
            <a:picLocks noChangeAspect="1"/>
          </p:cNvPicPr>
          <p:nvPr/>
        </p:nvPicPr>
        <p:blipFill>
          <a:blip r:embed="rId3"/>
          <a:stretch>
            <a:fillRect/>
          </a:stretch>
        </p:blipFill>
        <p:spPr>
          <a:xfrm>
            <a:off x="6260233" y="1505353"/>
            <a:ext cx="2001500" cy="1943660"/>
          </a:xfrm>
          <a:prstGeom prst="roundRect">
            <a:avLst/>
          </a:prstGeom>
        </p:spPr>
      </p:pic>
      <p:sp>
        <p:nvSpPr>
          <p:cNvPr id="10" name="TextBox 9">
            <a:extLst>
              <a:ext uri="{FF2B5EF4-FFF2-40B4-BE49-F238E27FC236}">
                <a16:creationId xmlns:a16="http://schemas.microsoft.com/office/drawing/2014/main" id="{18043909-067E-F24B-80B2-D62B3ED40200}"/>
              </a:ext>
            </a:extLst>
          </p:cNvPr>
          <p:cNvSpPr txBox="1"/>
          <p:nvPr/>
        </p:nvSpPr>
        <p:spPr>
          <a:xfrm>
            <a:off x="6260233" y="3559816"/>
            <a:ext cx="2001500"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B</a:t>
            </a:r>
            <a:r>
              <a:rPr lang="en-VN" sz="1600" dirty="0">
                <a:latin typeface="Times New Roman" panose="02020603050405020304" pitchFamily="18" charset="0"/>
                <a:cs typeface="Times New Roman" panose="02020603050405020304" pitchFamily="18" charset="0"/>
              </a:rPr>
              <a:t>ắt nhân dân ta phải bỏ các phong tục, tập quán lâu đời</a:t>
            </a:r>
          </a:p>
        </p:txBody>
      </p:sp>
      <p:sp>
        <p:nvSpPr>
          <p:cNvPr id="11" name="TextBox 10">
            <a:extLst>
              <a:ext uri="{FF2B5EF4-FFF2-40B4-BE49-F238E27FC236}">
                <a16:creationId xmlns:a16="http://schemas.microsoft.com/office/drawing/2014/main" id="{E21AFE3E-C70A-4844-9037-8B58E522973F}"/>
              </a:ext>
            </a:extLst>
          </p:cNvPr>
          <p:cNvSpPr txBox="1"/>
          <p:nvPr/>
        </p:nvSpPr>
        <p:spPr>
          <a:xfrm>
            <a:off x="3493438" y="3436706"/>
            <a:ext cx="2279851" cy="1077218"/>
          </a:xfrm>
          <a:prstGeom prst="rect">
            <a:avLst/>
          </a:prstGeom>
          <a:noFill/>
        </p:spPr>
        <p:txBody>
          <a:bodyPr wrap="square" rtlCol="0">
            <a:spAutoFit/>
          </a:bodyPr>
          <a:lstStyle/>
          <a:p>
            <a:pPr algn="ctr"/>
            <a:r>
              <a:rPr lang="vi-VN" sz="1600" dirty="0">
                <a:solidFill>
                  <a:srgbClr val="FF0000"/>
                </a:solidFill>
                <a:latin typeface="Times New Roman" panose="02020603050405020304" pitchFamily="18" charset="0"/>
                <a:cs typeface="Times New Roman" panose="02020603050405020304" pitchFamily="18" charset="0"/>
              </a:rPr>
              <a:t>Mở trường dạy chữ Hán. Bắt nhân dân ta theo phong tục và luật pháp của người Hán</a:t>
            </a:r>
            <a:endParaRPr lang="en-VN" sz="1600" dirty="0">
              <a:solidFill>
                <a:srgbClr val="FF0000"/>
              </a:solidFill>
              <a:latin typeface="Times New Roman" panose="02020603050405020304" pitchFamily="18" charset="0"/>
              <a:cs typeface="Times New Roman" panose="02020603050405020304" pitchFamily="18" charset="0"/>
            </a:endParaRPr>
          </a:p>
        </p:txBody>
      </p:sp>
      <p:pic>
        <p:nvPicPr>
          <p:cNvPr id="3080" name="Picture 8" descr="Free Chinese School Cliparts, Download Free Chinese School Cliparts png  images, Free ClipArts on Clipart Library">
            <a:extLst>
              <a:ext uri="{FF2B5EF4-FFF2-40B4-BE49-F238E27FC236}">
                <a16:creationId xmlns:a16="http://schemas.microsoft.com/office/drawing/2014/main" id="{37A96DAE-B7D1-7644-A735-D0C40867D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8281" y="1540933"/>
            <a:ext cx="2279851" cy="181186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DAF2323-5027-0F4E-88F6-CBD24BE3864C}"/>
              </a:ext>
            </a:extLst>
          </p:cNvPr>
          <p:cNvGrpSpPr/>
          <p:nvPr/>
        </p:nvGrpSpPr>
        <p:grpSpPr>
          <a:xfrm>
            <a:off x="1256134" y="459388"/>
            <a:ext cx="7191916" cy="4054536"/>
            <a:chOff x="-2" y="414867"/>
            <a:chExt cx="9144002" cy="3369733"/>
          </a:xfrm>
        </p:grpSpPr>
        <p:sp>
          <p:nvSpPr>
            <p:cNvPr id="14" name="Rectangle 13">
              <a:extLst>
                <a:ext uri="{FF2B5EF4-FFF2-40B4-BE49-F238E27FC236}">
                  <a16:creationId xmlns:a16="http://schemas.microsoft.com/office/drawing/2014/main" id="{5EA559B8-C4F6-A949-8FAE-3E3FC548BEDF}"/>
                </a:ext>
              </a:extLst>
            </p:cNvPr>
            <p:cNvSpPr/>
            <p:nvPr/>
          </p:nvSpPr>
          <p:spPr>
            <a:xfrm>
              <a:off x="-2" y="414867"/>
              <a:ext cx="9144001" cy="3369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5" name="Picture 14">
              <a:extLst>
                <a:ext uri="{FF2B5EF4-FFF2-40B4-BE49-F238E27FC236}">
                  <a16:creationId xmlns:a16="http://schemas.microsoft.com/office/drawing/2014/main" id="{6E814497-3EC2-4B4C-BA5B-E974318358E1}"/>
                </a:ext>
              </a:extLst>
            </p:cNvPr>
            <p:cNvPicPr>
              <a:picLocks noChangeAspect="1"/>
            </p:cNvPicPr>
            <p:nvPr/>
          </p:nvPicPr>
          <p:blipFill>
            <a:blip r:embed="rId5"/>
            <a:stretch>
              <a:fillRect/>
            </a:stretch>
          </p:blipFill>
          <p:spPr>
            <a:xfrm>
              <a:off x="0" y="2156884"/>
              <a:ext cx="9144000" cy="1499016"/>
            </a:xfrm>
            <a:prstGeom prst="roundRect">
              <a:avLst>
                <a:gd name="adj" fmla="val 49426"/>
              </a:avLst>
            </a:prstGeom>
          </p:spPr>
        </p:pic>
        <p:pic>
          <p:nvPicPr>
            <p:cNvPr id="16" name="Picture 15">
              <a:extLst>
                <a:ext uri="{FF2B5EF4-FFF2-40B4-BE49-F238E27FC236}">
                  <a16:creationId xmlns:a16="http://schemas.microsoft.com/office/drawing/2014/main" id="{BC56E8FB-5AF4-994A-867A-DA79ECE7D27A}"/>
                </a:ext>
              </a:extLst>
            </p:cNvPr>
            <p:cNvPicPr>
              <a:picLocks noChangeAspect="1"/>
            </p:cNvPicPr>
            <p:nvPr/>
          </p:nvPicPr>
          <p:blipFill rotWithShape="1">
            <a:blip r:embed="rId6"/>
            <a:srcRect l="952" t="3809" r="714" b="4304"/>
            <a:stretch/>
          </p:blipFill>
          <p:spPr>
            <a:xfrm>
              <a:off x="0" y="662309"/>
              <a:ext cx="8991600" cy="1574800"/>
            </a:xfrm>
            <a:prstGeom prst="roundRect">
              <a:avLst>
                <a:gd name="adj" fmla="val 24077"/>
              </a:avLst>
            </a:prstGeom>
          </p:spPr>
        </p:pic>
      </p:grpSp>
    </p:spTree>
    <p:extLst>
      <p:ext uri="{BB962C8B-B14F-4D97-AF65-F5344CB8AC3E}">
        <p14:creationId xmlns:p14="http://schemas.microsoft.com/office/powerpoint/2010/main" val="162557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750"/>
                                        <p:tgtEl>
                                          <p:spTgt spid="307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wipe(down)">
                                      <p:cBhvr>
                                        <p:cTn id="22" dur="750"/>
                                        <p:tgtEl>
                                          <p:spTgt spid="308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75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75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75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outVertical)">
                                      <p:cBhvr>
                                        <p:cTn id="38"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C406F-CFDC-FC41-B20A-C07E0F3A64F3}"/>
              </a:ext>
            </a:extLst>
          </p:cNvPr>
          <p:cNvSpPr txBox="1"/>
          <p:nvPr/>
        </p:nvSpPr>
        <p:spPr>
          <a:xfrm>
            <a:off x="1066210" y="435387"/>
            <a:ext cx="7163110" cy="523220"/>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hiện chính sách đồng hoá dân tộc Việt.</a:t>
            </a:r>
            <a:endParaRPr lang="vi-VN" sz="2800" b="1" dirty="0">
              <a:solidFill>
                <a:srgbClr val="0070C0"/>
              </a:solidFill>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164967DA-1602-2445-9A30-D137949AF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97" y="1071353"/>
            <a:ext cx="2195526" cy="24607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62C52B-2B3A-834C-92C7-A73F7302FA5F}"/>
              </a:ext>
            </a:extLst>
          </p:cNvPr>
          <p:cNvSpPr txBox="1"/>
          <p:nvPr/>
        </p:nvSpPr>
        <p:spPr>
          <a:xfrm>
            <a:off x="324791" y="3633252"/>
            <a:ext cx="2264882" cy="1200329"/>
          </a:xfrm>
          <a:prstGeom prst="rect">
            <a:avLst/>
          </a:prstGeom>
          <a:noFill/>
        </p:spPr>
        <p:txBody>
          <a:bodyPr wrap="square" rtlCol="0">
            <a:spAutoFit/>
          </a:bodyPr>
          <a:lstStyle/>
          <a:p>
            <a:pPr algn="ctr"/>
            <a:r>
              <a:rPr lang="en-VN" sz="2400" dirty="0">
                <a:solidFill>
                  <a:srgbClr val="0070C0"/>
                </a:solidFill>
                <a:latin typeface="Times New Roman" panose="02020603050405020304" pitchFamily="18" charset="0"/>
                <a:cs typeface="Times New Roman" panose="02020603050405020304" pitchFamily="18" charset="0"/>
              </a:rPr>
              <a:t>Đưa người Hán sang ở cùng với dân Việt</a:t>
            </a:r>
          </a:p>
        </p:txBody>
      </p:sp>
      <p:pic>
        <p:nvPicPr>
          <p:cNvPr id="6" name="Picture 5">
            <a:extLst>
              <a:ext uri="{FF2B5EF4-FFF2-40B4-BE49-F238E27FC236}">
                <a16:creationId xmlns:a16="http://schemas.microsoft.com/office/drawing/2014/main" id="{0A25E8EA-72F2-5341-88A0-A19A98BDA5B0}"/>
              </a:ext>
            </a:extLst>
          </p:cNvPr>
          <p:cNvPicPr>
            <a:picLocks noChangeAspect="1"/>
          </p:cNvPicPr>
          <p:nvPr/>
        </p:nvPicPr>
        <p:blipFill>
          <a:blip r:embed="rId3"/>
          <a:stretch>
            <a:fillRect/>
          </a:stretch>
        </p:blipFill>
        <p:spPr>
          <a:xfrm>
            <a:off x="5937662" y="1369081"/>
            <a:ext cx="2419073" cy="2252305"/>
          </a:xfrm>
          <a:prstGeom prst="roundRect">
            <a:avLst/>
          </a:prstGeom>
        </p:spPr>
      </p:pic>
      <p:sp>
        <p:nvSpPr>
          <p:cNvPr id="10" name="TextBox 9">
            <a:extLst>
              <a:ext uri="{FF2B5EF4-FFF2-40B4-BE49-F238E27FC236}">
                <a16:creationId xmlns:a16="http://schemas.microsoft.com/office/drawing/2014/main" id="{18043909-067E-F24B-80B2-D62B3ED40200}"/>
              </a:ext>
            </a:extLst>
          </p:cNvPr>
          <p:cNvSpPr txBox="1"/>
          <p:nvPr/>
        </p:nvSpPr>
        <p:spPr>
          <a:xfrm>
            <a:off x="5773344" y="3654383"/>
            <a:ext cx="2852506"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a:t>
            </a:r>
            <a:r>
              <a:rPr lang="en-VN" sz="2400" dirty="0">
                <a:latin typeface="Times New Roman" panose="02020603050405020304" pitchFamily="18" charset="0"/>
                <a:cs typeface="Times New Roman" panose="02020603050405020304" pitchFamily="18" charset="0"/>
              </a:rPr>
              <a:t>ắt nhân dân ta phải bỏ các phong tục, tập quán lâu đời</a:t>
            </a:r>
          </a:p>
        </p:txBody>
      </p:sp>
      <p:sp>
        <p:nvSpPr>
          <p:cNvPr id="11" name="TextBox 10">
            <a:extLst>
              <a:ext uri="{FF2B5EF4-FFF2-40B4-BE49-F238E27FC236}">
                <a16:creationId xmlns:a16="http://schemas.microsoft.com/office/drawing/2014/main" id="{E21AFE3E-C70A-4844-9037-8B58E522973F}"/>
              </a:ext>
            </a:extLst>
          </p:cNvPr>
          <p:cNvSpPr txBox="1"/>
          <p:nvPr/>
        </p:nvSpPr>
        <p:spPr>
          <a:xfrm>
            <a:off x="2706499" y="3448586"/>
            <a:ext cx="2950019" cy="1569660"/>
          </a:xfrm>
          <a:prstGeom prst="rect">
            <a:avLst/>
          </a:prstGeom>
          <a:noFill/>
        </p:spPr>
        <p:txBody>
          <a:bodyPr wrap="square" rtlCol="0">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Mở trường dạy chữ Hán. Bắt nhân dân ta theo phong tục và luật pháp của người Hán</a:t>
            </a:r>
            <a:endParaRPr lang="en-VN" sz="2400" dirty="0">
              <a:solidFill>
                <a:srgbClr val="FF0000"/>
              </a:solidFill>
              <a:latin typeface="Times New Roman" panose="02020603050405020304" pitchFamily="18" charset="0"/>
              <a:cs typeface="Times New Roman" panose="02020603050405020304" pitchFamily="18" charset="0"/>
            </a:endParaRPr>
          </a:p>
        </p:txBody>
      </p:sp>
      <p:pic>
        <p:nvPicPr>
          <p:cNvPr id="3080" name="Picture 8" descr="Free Chinese School Cliparts, Download Free Chinese School Cliparts png  images, Free ClipArts on Clipart Library">
            <a:extLst>
              <a:ext uri="{FF2B5EF4-FFF2-40B4-BE49-F238E27FC236}">
                <a16:creationId xmlns:a16="http://schemas.microsoft.com/office/drawing/2014/main" id="{37A96DAE-B7D1-7644-A735-D0C40867D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234" y="1279765"/>
            <a:ext cx="2558917" cy="225230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DAF2323-5027-0F4E-88F6-CBD24BE3864C}"/>
              </a:ext>
            </a:extLst>
          </p:cNvPr>
          <p:cNvGrpSpPr/>
          <p:nvPr/>
        </p:nvGrpSpPr>
        <p:grpSpPr>
          <a:xfrm>
            <a:off x="324791" y="125254"/>
            <a:ext cx="8491012" cy="5018246"/>
            <a:chOff x="-2" y="414867"/>
            <a:chExt cx="9144002" cy="3369733"/>
          </a:xfrm>
        </p:grpSpPr>
        <p:sp>
          <p:nvSpPr>
            <p:cNvPr id="14" name="Rectangle 13">
              <a:extLst>
                <a:ext uri="{FF2B5EF4-FFF2-40B4-BE49-F238E27FC236}">
                  <a16:creationId xmlns:a16="http://schemas.microsoft.com/office/drawing/2014/main" id="{5EA559B8-C4F6-A949-8FAE-3E3FC548BEDF}"/>
                </a:ext>
              </a:extLst>
            </p:cNvPr>
            <p:cNvSpPr/>
            <p:nvPr/>
          </p:nvSpPr>
          <p:spPr>
            <a:xfrm>
              <a:off x="-2" y="414867"/>
              <a:ext cx="9144001" cy="3369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5" name="Picture 14">
              <a:extLst>
                <a:ext uri="{FF2B5EF4-FFF2-40B4-BE49-F238E27FC236}">
                  <a16:creationId xmlns:a16="http://schemas.microsoft.com/office/drawing/2014/main" id="{6E814497-3EC2-4B4C-BA5B-E974318358E1}"/>
                </a:ext>
              </a:extLst>
            </p:cNvPr>
            <p:cNvPicPr>
              <a:picLocks noChangeAspect="1"/>
            </p:cNvPicPr>
            <p:nvPr/>
          </p:nvPicPr>
          <p:blipFill>
            <a:blip r:embed="rId5"/>
            <a:stretch>
              <a:fillRect/>
            </a:stretch>
          </p:blipFill>
          <p:spPr>
            <a:xfrm>
              <a:off x="0" y="2156884"/>
              <a:ext cx="9144000" cy="1499016"/>
            </a:xfrm>
            <a:prstGeom prst="roundRect">
              <a:avLst>
                <a:gd name="adj" fmla="val 49426"/>
              </a:avLst>
            </a:prstGeom>
          </p:spPr>
        </p:pic>
        <p:pic>
          <p:nvPicPr>
            <p:cNvPr id="16" name="Picture 15">
              <a:extLst>
                <a:ext uri="{FF2B5EF4-FFF2-40B4-BE49-F238E27FC236}">
                  <a16:creationId xmlns:a16="http://schemas.microsoft.com/office/drawing/2014/main" id="{BC56E8FB-5AF4-994A-867A-DA79ECE7D27A}"/>
                </a:ext>
              </a:extLst>
            </p:cNvPr>
            <p:cNvPicPr>
              <a:picLocks noChangeAspect="1"/>
            </p:cNvPicPr>
            <p:nvPr/>
          </p:nvPicPr>
          <p:blipFill rotWithShape="1">
            <a:blip r:embed="rId6"/>
            <a:srcRect l="952" t="3809" r="714" b="4304"/>
            <a:stretch/>
          </p:blipFill>
          <p:spPr>
            <a:xfrm>
              <a:off x="0" y="662309"/>
              <a:ext cx="8991600" cy="1574800"/>
            </a:xfrm>
            <a:prstGeom prst="roundRect">
              <a:avLst>
                <a:gd name="adj" fmla="val 24077"/>
              </a:avLst>
            </a:prstGeom>
          </p:spPr>
        </p:pic>
      </p:grpSp>
    </p:spTree>
    <p:extLst>
      <p:ext uri="{BB962C8B-B14F-4D97-AF65-F5344CB8AC3E}">
        <p14:creationId xmlns:p14="http://schemas.microsoft.com/office/powerpoint/2010/main" val="245601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750"/>
                                        <p:tgtEl>
                                          <p:spTgt spid="307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wipe(down)">
                                      <p:cBhvr>
                                        <p:cTn id="22" dur="750"/>
                                        <p:tgtEl>
                                          <p:spTgt spid="308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75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75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75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outVertical)">
                                      <p:cBhvr>
                                        <p:cTn id="38"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252902" y="229768"/>
            <a:ext cx="8582340"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5212A"/>
              </a:buClr>
              <a:buSzPts val="2400"/>
              <a:buFont typeface="Oswald"/>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swald"/>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268093" y="1451851"/>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5212A"/>
              </a:buClr>
              <a:buSzPts val="2400"/>
              <a:buFont typeface="Oswald"/>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Oswald"/>
              </a:rPr>
              <a:t>a. Về bộ máy cai trị</a:t>
            </a:r>
          </a:p>
        </p:txBody>
      </p:sp>
      <p:sp>
        <p:nvSpPr>
          <p:cNvPr id="10" name="Google Shape;72;p14">
            <a:extLst>
              <a:ext uri="{FF2B5EF4-FFF2-40B4-BE49-F238E27FC236}">
                <a16:creationId xmlns:a16="http://schemas.microsoft.com/office/drawing/2014/main" id="{DE8A13C3-4E04-4E4D-9A8F-7490D801DC94}"/>
              </a:ext>
            </a:extLst>
          </p:cNvPr>
          <p:cNvSpPr txBox="1">
            <a:spLocks/>
          </p:cNvSpPr>
          <p:nvPr/>
        </p:nvSpPr>
        <p:spPr>
          <a:xfrm>
            <a:off x="252902" y="1918938"/>
            <a:ext cx="2252239"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5212A"/>
              </a:buClr>
              <a:buSzPts val="2400"/>
              <a:buFont typeface="Oswald"/>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Oswald"/>
              </a:rPr>
              <a:t>b. Về kinh tế</a:t>
            </a:r>
          </a:p>
        </p:txBody>
      </p:sp>
      <p:sp>
        <p:nvSpPr>
          <p:cNvPr id="9" name="Google Shape;72;p14">
            <a:extLst>
              <a:ext uri="{FF2B5EF4-FFF2-40B4-BE49-F238E27FC236}">
                <a16:creationId xmlns:a16="http://schemas.microsoft.com/office/drawing/2014/main" id="{1CA676FD-0D48-9143-9260-D3E466F7D06E}"/>
              </a:ext>
            </a:extLst>
          </p:cNvPr>
          <p:cNvSpPr txBox="1">
            <a:spLocks/>
          </p:cNvSpPr>
          <p:nvPr/>
        </p:nvSpPr>
        <p:spPr>
          <a:xfrm>
            <a:off x="164002" y="2373800"/>
            <a:ext cx="3738592"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5212A"/>
              </a:buClr>
              <a:buSzPts val="2400"/>
              <a:buFont typeface="Oswald"/>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Oswald"/>
              </a:rPr>
              <a:t>c. Về văn hóa – xã hội</a:t>
            </a:r>
          </a:p>
        </p:txBody>
      </p:sp>
      <p:sp>
        <p:nvSpPr>
          <p:cNvPr id="11" name="TextBox 10">
            <a:extLst>
              <a:ext uri="{FF2B5EF4-FFF2-40B4-BE49-F238E27FC236}">
                <a16:creationId xmlns:a16="http://schemas.microsoft.com/office/drawing/2014/main" id="{343FB919-D245-504A-871B-BD1772FD2F83}"/>
              </a:ext>
            </a:extLst>
          </p:cNvPr>
          <p:cNvSpPr txBox="1"/>
          <p:nvPr/>
        </p:nvSpPr>
        <p:spPr>
          <a:xfrm>
            <a:off x="454782" y="2994702"/>
            <a:ext cx="7252303" cy="523220"/>
          </a:xfrm>
          <a:prstGeom prst="rect">
            <a:avLst/>
          </a:prstGeom>
          <a:noFill/>
        </p:spPr>
        <p:txBody>
          <a:bodyPr wrap="square" rtlCol="0">
            <a:spAutoFit/>
          </a:bodyPr>
          <a:lstStyle/>
          <a:p>
            <a:r>
              <a:rPr lang="vi-VN" sz="2800" dirty="0">
                <a:solidFill>
                  <a:schemeClr val="tx1"/>
                </a:solidFill>
                <a:latin typeface="Times New Roman" panose="02020603050405020304" pitchFamily="18" charset="0"/>
                <a:cs typeface="Times New Roman" panose="02020603050405020304" pitchFamily="18" charset="0"/>
              </a:rPr>
              <a:t>- Thực hiện chính sách đồng hoá dân tộc Việt.</a:t>
            </a:r>
          </a:p>
        </p:txBody>
      </p:sp>
    </p:spTree>
    <p:extLst>
      <p:ext uri="{BB962C8B-B14F-4D97-AF65-F5344CB8AC3E}">
        <p14:creationId xmlns:p14="http://schemas.microsoft.com/office/powerpoint/2010/main" val="100591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0210800" y="-2901401"/>
            <a:ext cx="3048000" cy="4088512"/>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1975975" y="433563"/>
            <a:ext cx="5562599" cy="841800"/>
          </a:xfrm>
        </p:spPr>
        <p:txBody>
          <a:bodyPr/>
          <a:lstStyle/>
          <a:p>
            <a:pPr algn="ctr"/>
            <a:r>
              <a:rPr lang="en-VN" sz="54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390926" y="1423113"/>
            <a:ext cx="4366349" cy="35108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4724399" y="1423112"/>
            <a:ext cx="4028674" cy="351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6" action="ppaction://hlinksldjump"/>
            <a:extLst>
              <a:ext uri="{FF2B5EF4-FFF2-40B4-BE49-F238E27FC236}">
                <a16:creationId xmlns:a16="http://schemas.microsoft.com/office/drawing/2014/main" id="{51610815-90AC-4463-A02A-2631C4B67A8D}"/>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821786" y="780147"/>
            <a:ext cx="6996225" cy="1077218"/>
          </a:xfrm>
          <a:prstGeom prst="rect">
            <a:avLst/>
          </a:prstGeom>
          <a:noFill/>
        </p:spPr>
        <p:txBody>
          <a:bodyPr wrap="square" rtlCol="0">
            <a:spAutoFit/>
          </a:bodyPr>
          <a:lstStyle/>
          <a:p>
            <a:pPr algn="ctr" defTabSz="685800">
              <a:buClrTx/>
              <a:defRPr/>
            </a:pPr>
            <a:r>
              <a:rPr lang="en-US" sz="3200" b="1" kern="1200" dirty="0" err="1">
                <a:solidFill>
                  <a:srgbClr val="FFFF00"/>
                </a:solidFill>
                <a:latin typeface="Times New Roman" panose="02020603050405020304" pitchFamily="18" charset="0"/>
                <a:cs typeface="Times New Roman" panose="02020603050405020304" pitchFamily="18" charset="0"/>
              </a:rPr>
              <a:t>Câu</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hỏi</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số</a:t>
            </a:r>
            <a:r>
              <a:rPr lang="en-US" sz="3200" b="1" kern="1200" dirty="0">
                <a:solidFill>
                  <a:srgbClr val="FFFF00"/>
                </a:solidFill>
                <a:latin typeface="Times New Roman" panose="02020603050405020304" pitchFamily="18" charset="0"/>
                <a:cs typeface="Times New Roman" panose="02020603050405020304" pitchFamily="18" charset="0"/>
              </a:rPr>
              <a:t> 1: </a:t>
            </a:r>
            <a:r>
              <a:rPr lang="en-US" sz="3200" b="1" kern="1200" dirty="0" err="1">
                <a:solidFill>
                  <a:prstClr val="white"/>
                </a:solidFill>
                <a:latin typeface="Times New Roman" panose="02020603050405020304" pitchFamily="18" charset="0"/>
                <a:cs typeface="Times New Roman" panose="02020603050405020304" pitchFamily="18" charset="0"/>
              </a:rPr>
              <a:t>Cư</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dân</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Văn</a:t>
            </a:r>
            <a:r>
              <a:rPr lang="en-US" sz="3200" b="1" kern="1200" dirty="0">
                <a:solidFill>
                  <a:prstClr val="white"/>
                </a:solidFill>
                <a:latin typeface="Times New Roman" panose="02020603050405020304" pitchFamily="18" charset="0"/>
                <a:cs typeface="Times New Roman" panose="02020603050405020304" pitchFamily="18" charset="0"/>
              </a:rPr>
              <a:t> Lang -</a:t>
            </a:r>
            <a:r>
              <a:rPr lang="en-US" sz="3200" b="1" kern="1200" dirty="0" err="1">
                <a:solidFill>
                  <a:prstClr val="white"/>
                </a:solidFill>
                <a:latin typeface="Times New Roman" panose="02020603050405020304" pitchFamily="18" charset="0"/>
                <a:cs typeface="Times New Roman" panose="02020603050405020304" pitchFamily="18" charset="0"/>
              </a:rPr>
              <a:t>Âu</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Lạc</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đi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lại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chủ</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yếu</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bằng</a:t>
            </a:r>
            <a:r>
              <a:rPr lang="en-US" sz="3200" b="1" kern="1200" dirty="0">
                <a:solidFill>
                  <a:prstClr val="white"/>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8239C11A-D402-AC43-A297-CF684422F340}"/>
              </a:ext>
            </a:extLst>
          </p:cNvPr>
          <p:cNvSpPr/>
          <p:nvPr/>
        </p:nvSpPr>
        <p:spPr>
          <a:xfrm>
            <a:off x="821786" y="2205178"/>
            <a:ext cx="2919128" cy="73314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eaLnBrk="0" fontAlgn="base" hangingPunct="0">
              <a:spcBef>
                <a:spcPct val="0"/>
              </a:spcBef>
              <a:spcAft>
                <a:spcPct val="0"/>
              </a:spcAft>
              <a:buClrTx/>
              <a:defRPr/>
            </a:pP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A. Xe </a:t>
            </a:r>
            <a:r>
              <a:rPr lang="en-US" altLang="en-US" sz="2800" b="1" kern="1200" dirty="0" err="1">
                <a:solidFill>
                  <a:schemeClr val="tx1"/>
                </a:solidFill>
                <a:latin typeface="Times New Roman" panose="02020603050405020304" pitchFamily="18" charset="0"/>
                <a:cs typeface="Times New Roman" panose="02020603050405020304" pitchFamily="18" charset="0"/>
                <a:sym typeface="Roboto" charset="0"/>
              </a:rPr>
              <a:t>đạp</a:t>
            </a: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a:t>
            </a:r>
          </a:p>
        </p:txBody>
      </p:sp>
      <p:sp>
        <p:nvSpPr>
          <p:cNvPr id="9" name="Rectangle 8">
            <a:extLst>
              <a:ext uri="{FF2B5EF4-FFF2-40B4-BE49-F238E27FC236}">
                <a16:creationId xmlns:a16="http://schemas.microsoft.com/office/drawing/2014/main" id="{2129E0D9-F9BC-2A46-988E-F29F41902050}"/>
              </a:ext>
            </a:extLst>
          </p:cNvPr>
          <p:cNvSpPr/>
          <p:nvPr/>
        </p:nvSpPr>
        <p:spPr>
          <a:xfrm>
            <a:off x="821786" y="3495956"/>
            <a:ext cx="2919128" cy="73314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B. Thuyền</a:t>
            </a:r>
          </a:p>
        </p:txBody>
      </p:sp>
      <p:sp>
        <p:nvSpPr>
          <p:cNvPr id="10" name="Rectangle 9">
            <a:extLst>
              <a:ext uri="{FF2B5EF4-FFF2-40B4-BE49-F238E27FC236}">
                <a16:creationId xmlns:a16="http://schemas.microsoft.com/office/drawing/2014/main" id="{87C66B75-C9B5-C94F-9EFA-BB28F2C5BC2C}"/>
              </a:ext>
            </a:extLst>
          </p:cNvPr>
          <p:cNvSpPr/>
          <p:nvPr/>
        </p:nvSpPr>
        <p:spPr>
          <a:xfrm>
            <a:off x="5195633" y="2260780"/>
            <a:ext cx="2505579" cy="70804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C. Xe máy</a:t>
            </a:r>
          </a:p>
        </p:txBody>
      </p:sp>
      <p:pic>
        <p:nvPicPr>
          <p:cNvPr id="11" name="Picture 10">
            <a:extLst>
              <a:ext uri="{FF2B5EF4-FFF2-40B4-BE49-F238E27FC236}">
                <a16:creationId xmlns:a16="http://schemas.microsoft.com/office/drawing/2014/main" id="{7E00C025-0D7E-1349-BBE0-3F7946EF8F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3643" y="2359757"/>
            <a:ext cx="604292" cy="531044"/>
          </a:xfrm>
          <a:prstGeom prst="rect">
            <a:avLst/>
          </a:prstGeom>
        </p:spPr>
      </p:pic>
      <p:pic>
        <p:nvPicPr>
          <p:cNvPr id="12" name="Picture 11">
            <a:extLst>
              <a:ext uri="{FF2B5EF4-FFF2-40B4-BE49-F238E27FC236}">
                <a16:creationId xmlns:a16="http://schemas.microsoft.com/office/drawing/2014/main" id="{D8E79912-73A6-1C44-BD04-C065A22A3607}"/>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133726" y="2443613"/>
            <a:ext cx="603402" cy="528066"/>
          </a:xfrm>
          <a:prstGeom prst="rect">
            <a:avLst/>
          </a:prstGeom>
        </p:spPr>
      </p:pic>
      <p:pic>
        <p:nvPicPr>
          <p:cNvPr id="13" name="Picture 12">
            <a:extLst>
              <a:ext uri="{FF2B5EF4-FFF2-40B4-BE49-F238E27FC236}">
                <a16:creationId xmlns:a16="http://schemas.microsoft.com/office/drawing/2014/main" id="{C24A5052-1D17-4248-BC9E-C933E1CF80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3643" y="3620165"/>
            <a:ext cx="603557" cy="482845"/>
          </a:xfrm>
          <a:prstGeom prst="rect">
            <a:avLst/>
          </a:prstGeom>
        </p:spPr>
      </p:pic>
      <p:sp>
        <p:nvSpPr>
          <p:cNvPr id="14" name="Rectangle 13">
            <a:extLst>
              <a:ext uri="{FF2B5EF4-FFF2-40B4-BE49-F238E27FC236}">
                <a16:creationId xmlns:a16="http://schemas.microsoft.com/office/drawing/2014/main" id="{0AED97A9-B53F-3E47-9532-54FCC043637F}"/>
              </a:ext>
            </a:extLst>
          </p:cNvPr>
          <p:cNvSpPr/>
          <p:nvPr/>
        </p:nvSpPr>
        <p:spPr>
          <a:xfrm>
            <a:off x="5170911" y="3450343"/>
            <a:ext cx="2505579" cy="70804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D. Máy bay</a:t>
            </a:r>
          </a:p>
        </p:txBody>
      </p:sp>
      <p:pic>
        <p:nvPicPr>
          <p:cNvPr id="15" name="Picture 14">
            <a:extLst>
              <a:ext uri="{FF2B5EF4-FFF2-40B4-BE49-F238E27FC236}">
                <a16:creationId xmlns:a16="http://schemas.microsoft.com/office/drawing/2014/main" id="{4DB8C58D-3A5C-BF48-B77D-4EA43784D21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109004" y="3633176"/>
            <a:ext cx="603402" cy="528066"/>
          </a:xfrm>
          <a:prstGeom prst="rect">
            <a:avLst/>
          </a:prstGeom>
        </p:spPr>
      </p:pic>
    </p:spTree>
    <p:extLst>
      <p:ext uri="{BB962C8B-B14F-4D97-AF65-F5344CB8AC3E}">
        <p14:creationId xmlns:p14="http://schemas.microsoft.com/office/powerpoint/2010/main" val="1496631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250" fill="hold"/>
                                        <p:tgtEl>
                                          <p:spTgt spid="13"/>
                                        </p:tgtEl>
                                        <p:attrNameLst>
                                          <p:attrName>ppt_w</p:attrName>
                                        </p:attrNameLst>
                                      </p:cBhvr>
                                      <p:tavLst>
                                        <p:tav tm="0">
                                          <p:val>
                                            <p:strVal val="4*#ppt_w"/>
                                          </p:val>
                                        </p:tav>
                                        <p:tav tm="100000">
                                          <p:val>
                                            <p:strVal val="#ppt_w"/>
                                          </p:val>
                                        </p:tav>
                                      </p:tavLst>
                                    </p:anim>
                                    <p:anim calcmode="lin" valueType="num">
                                      <p:cBhvr>
                                        <p:cTn id="5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4"/>
                                        </p:tgtEl>
                                        <p:attrNameLst>
                                          <p:attrName>fillcolor</p:attrName>
                                        </p:attrNameLst>
                                      </p:cBhvr>
                                      <p:to>
                                        <a:srgbClr val="FFF2CC"/>
                                      </p:to>
                                    </p:animClr>
                                    <p:set>
                                      <p:cBhvr>
                                        <p:cTn id="80" dur="250" fill="hold"/>
                                        <p:tgtEl>
                                          <p:spTgt spid="14"/>
                                        </p:tgtEl>
                                        <p:attrNameLst>
                                          <p:attrName>fill.type</p:attrName>
                                        </p:attrNameLst>
                                      </p:cBhvr>
                                      <p:to>
                                        <p:strVal val="solid"/>
                                      </p:to>
                                    </p:set>
                                    <p:set>
                                      <p:cBhvr>
                                        <p:cTn id="81" dur="250" fill="hold"/>
                                        <p:tgtEl>
                                          <p:spTgt spid="1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4"/>
                                        </p:tgtEl>
                                        <p:attrNameLst>
                                          <p:attrName>fillcolor</p:attrName>
                                        </p:attrNameLst>
                                      </p:cBhvr>
                                      <p:to>
                                        <a:srgbClr val="FFFF00"/>
                                      </p:to>
                                    </p:animClr>
                                    <p:set>
                                      <p:cBhvr>
                                        <p:cTn id="88" dur="250" fill="hold"/>
                                        <p:tgtEl>
                                          <p:spTgt spid="14"/>
                                        </p:tgtEl>
                                        <p:attrNameLst>
                                          <p:attrName>fill.type</p:attrName>
                                        </p:attrNameLst>
                                      </p:cBhvr>
                                      <p:to>
                                        <p:strVal val="solid"/>
                                      </p:to>
                                    </p:set>
                                    <p:set>
                                      <p:cBhvr>
                                        <p:cTn id="8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6" grpId="0"/>
      <p:bldP spid="8" grpId="0" animBg="1"/>
      <p:bldP spid="9" grpId="0" animBg="1"/>
      <p:bldP spid="10"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pic>
        <p:nvPicPr>
          <p:cNvPr id="8" name="Picture 7">
            <a:extLst>
              <a:ext uri="{FF2B5EF4-FFF2-40B4-BE49-F238E27FC236}">
                <a16:creationId xmlns:a16="http://schemas.microsoft.com/office/drawing/2014/main" id="{6957D3CC-EDFC-6F4F-9E9A-4763DEE38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985" y="1047750"/>
            <a:ext cx="3576615" cy="2743200"/>
          </a:xfrm>
          <a:prstGeom prst="rect">
            <a:avLst/>
          </a:prstGeom>
        </p:spPr>
      </p:pic>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9"/>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6" y="675564"/>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40"/>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4" y="2375047"/>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8" y="3070579"/>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9" y="3622013"/>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4" y="3070579"/>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6" y="3622013"/>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9"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1" y="4347172"/>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2" y="3776632"/>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4" y="4328066"/>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defTabSz="685783">
              <a:buClrTx/>
              <a:defRPr/>
            </a:pPr>
            <a:r>
              <a:rPr lang="en-US" sz="1350" b="1" kern="1200" dirty="0" err="1">
                <a:solidFill>
                  <a:prstClr val="black"/>
                </a:solidFill>
                <a:latin typeface="Calibri" panose="020F0502020204030204"/>
                <a:ea typeface="+mn-ea"/>
              </a:rPr>
              <a:t>Nhạc</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nền</a:t>
            </a:r>
            <a:endParaRPr lang="en-US" sz="1350" b="1" kern="1200" dirty="0">
              <a:solidFill>
                <a:prstClr val="black"/>
              </a:solidFill>
              <a:latin typeface="Calibri" panose="020F0502020204030204"/>
              <a:ea typeface="+mn-ea"/>
            </a:endParaRPr>
          </a:p>
        </p:txBody>
      </p:sp>
    </p:spTree>
    <p:extLst>
      <p:ext uri="{BB962C8B-B14F-4D97-AF65-F5344CB8AC3E}">
        <p14:creationId xmlns:p14="http://schemas.microsoft.com/office/powerpoint/2010/main" val="66541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6"/>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2" y="3911986"/>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2"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5"/>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8"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6"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Thành</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Cổ</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Loa.</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70"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 Thành Tống Bình.</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Thành Luy Lâu.</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Thành</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Đại</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La</a:t>
              </a: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2" y="973747"/>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2" y="370417"/>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7"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2800" kern="1200" dirty="0">
                    <a:solidFill>
                      <a:prstClr val="white"/>
                    </a:solidFill>
                    <a:latin typeface="Times New Roman" panose="02020603050405020304" pitchFamily="18" charset="0"/>
                    <a:cs typeface="Times New Roman" panose="02020603050405020304" pitchFamily="18" charset="0"/>
                  </a:rPr>
                  <a:t>Địa danh nào dưới đây </a:t>
                </a:r>
                <a:r>
                  <a:rPr lang="vi-VN" sz="2800" u="sng" kern="1200" dirty="0">
                    <a:solidFill>
                      <a:srgbClr val="FFFF00"/>
                    </a:solidFill>
                    <a:latin typeface="Times New Roman" panose="02020603050405020304" pitchFamily="18" charset="0"/>
                    <a:cs typeface="Times New Roman" panose="02020603050405020304" pitchFamily="18" charset="0"/>
                  </a:rPr>
                  <a:t>không phải</a:t>
                </a:r>
                <a:r>
                  <a:rPr lang="vi-VN" sz="2800" kern="1200" dirty="0">
                    <a:solidFill>
                      <a:prstClr val="white"/>
                    </a:solidFill>
                    <a:latin typeface="Times New Roman" panose="02020603050405020304" pitchFamily="18" charset="0"/>
                    <a:cs typeface="Times New Roman" panose="02020603050405020304" pitchFamily="18" charset="0"/>
                  </a:rPr>
                  <a:t> là trị sở của các triều đại phong kiến phương Bắc trong thời kỳ Bắc thuộc?</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algn="ctr" defTabSz="685783">
                <a:buClrTx/>
                <a:defRPr/>
              </a:pPr>
              <a:r>
                <a:rPr lang="en-US" sz="2700" kern="1200" dirty="0">
                  <a:solidFill>
                    <a:srgbClr val="FF0000"/>
                  </a:solidFill>
                  <a:latin typeface="Times New Roman" panose="02020603050405020304" pitchFamily="18" charset="0"/>
                  <a:ea typeface="+mn-ea"/>
                  <a:cs typeface="Times New Roman" panose="02020603050405020304" pitchFamily="18"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4"/>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4"/>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50"/>
            <a:ext cx="1210588" cy="507831"/>
          </a:xfrm>
          <a:prstGeom prst="rect">
            <a:avLst/>
          </a:prstGeom>
          <a:noFill/>
        </p:spPr>
        <p:txBody>
          <a:bodyPr wrap="none" rtlCol="0">
            <a:spAutoFit/>
          </a:bodyPr>
          <a:lstStyle/>
          <a:p>
            <a:pPr algn="ctr" defTabSz="685783">
              <a:buClrTx/>
              <a:defRPr/>
            </a:pPr>
            <a:r>
              <a:rPr lang="en-US" sz="1350" b="1" kern="1200" dirty="0" err="1">
                <a:solidFill>
                  <a:prstClr val="black"/>
                </a:solidFill>
                <a:latin typeface="Calibri" panose="020F0502020204030204"/>
                <a:ea typeface="+mn-ea"/>
              </a:rPr>
              <a:t>Âm</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thanh</a:t>
            </a:r>
            <a:r>
              <a:rPr lang="en-US" sz="1350" b="1" kern="1200" dirty="0">
                <a:solidFill>
                  <a:prstClr val="black"/>
                </a:solidFill>
                <a:latin typeface="Calibri" panose="020F0502020204030204"/>
                <a:ea typeface="+mn-ea"/>
              </a:rPr>
              <a:t> </a:t>
            </a:r>
          </a:p>
          <a:p>
            <a:pPr algn="ctr" defTabSz="685783">
              <a:buClrTx/>
              <a:defRPr/>
            </a:pPr>
            <a:r>
              <a:rPr lang="en-US" sz="1350" b="1" kern="1200" dirty="0" err="1">
                <a:solidFill>
                  <a:prstClr val="black"/>
                </a:solidFill>
                <a:latin typeface="Calibri" panose="020F0502020204030204"/>
                <a:ea typeface="+mn-ea"/>
              </a:rPr>
              <a:t>khi</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chọn</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Đúng</a:t>
            </a:r>
            <a:endParaRPr lang="en-US" sz="1350" b="1" kern="1200" dirty="0">
              <a:solidFill>
                <a:prstClr val="black"/>
              </a:solidFill>
              <a:latin typeface="Calibri" panose="020F0502020204030204"/>
              <a:ea typeface="+mn-ea"/>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7" y="2718813"/>
            <a:ext cx="1042273" cy="507831"/>
          </a:xfrm>
          <a:prstGeom prst="rect">
            <a:avLst/>
          </a:prstGeom>
          <a:noFill/>
        </p:spPr>
        <p:txBody>
          <a:bodyPr wrap="none" rtlCol="0">
            <a:spAutoFit/>
          </a:bodyPr>
          <a:lstStyle/>
          <a:p>
            <a:pPr algn="ctr" defTabSz="685783">
              <a:buClrTx/>
              <a:defRPr/>
            </a:pPr>
            <a:r>
              <a:rPr lang="en-US" sz="1350" b="1" kern="1200" dirty="0" err="1">
                <a:solidFill>
                  <a:prstClr val="black"/>
                </a:solidFill>
                <a:latin typeface="Calibri" panose="020F0502020204030204"/>
                <a:ea typeface="+mn-ea"/>
              </a:rPr>
              <a:t>Âm</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thanh</a:t>
            </a:r>
            <a:r>
              <a:rPr lang="en-US" sz="1350" b="1" kern="1200" dirty="0">
                <a:solidFill>
                  <a:prstClr val="black"/>
                </a:solidFill>
                <a:latin typeface="Calibri" panose="020F0502020204030204"/>
                <a:ea typeface="+mn-ea"/>
              </a:rPr>
              <a:t> </a:t>
            </a:r>
          </a:p>
          <a:p>
            <a:pPr algn="ctr" defTabSz="685783">
              <a:buClrTx/>
              <a:defRPr/>
            </a:pPr>
            <a:r>
              <a:rPr lang="en-US" sz="1350" b="1" kern="1200" dirty="0" err="1">
                <a:solidFill>
                  <a:prstClr val="black"/>
                </a:solidFill>
                <a:latin typeface="Calibri" panose="020F0502020204030204"/>
                <a:ea typeface="+mn-ea"/>
              </a:rPr>
              <a:t>khi</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chọn</a:t>
            </a:r>
            <a:r>
              <a:rPr lang="en-US" sz="1350" b="1" kern="1200" dirty="0">
                <a:solidFill>
                  <a:prstClr val="black"/>
                </a:solidFill>
                <a:latin typeface="Calibri" panose="020F0502020204030204"/>
                <a:ea typeface="+mn-ea"/>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6"/>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 y="-1387091"/>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3315" y="3911986"/>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5732" y="2279447"/>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637155" y="2279447"/>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8"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Giữ nguyên các phong tục của dân Việt</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5" y="3488704"/>
            <a:ext cx="3300980" cy="1397954"/>
            <a:chOff x="413731" y="4651606"/>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6"/>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800" b="1" kern="1200">
                <a:solidFill>
                  <a:prstClr val="white"/>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8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Mở</a:t>
              </a:r>
              <a:r>
                <a:rPr lang="en-US"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dạy</a:t>
              </a:r>
              <a:r>
                <a:rPr lang="en-US"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chữ</a:t>
              </a:r>
              <a:r>
                <a:rPr lang="en-US"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Hán</a:t>
              </a:r>
              <a:endParaRPr lang="en-US"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Xoá bỏ các phong tục của dân Việt</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800" b="1" kern="1200">
                <a:solidFill>
                  <a:prstClr val="white"/>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Đưa người Hán sang ở cùng với dân Việt</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5"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3000" b="1" kern="1200" dirty="0">
                    <a:solidFill>
                      <a:prstClr val="white"/>
                    </a:solidFill>
                    <a:latin typeface="Times New Roman" panose="02020603050405020304" pitchFamily="18" charset="0"/>
                    <a:cs typeface="Times New Roman" panose="02020603050405020304" pitchFamily="18" charset="0"/>
                  </a:rPr>
                  <a:t>Đâu </a:t>
                </a:r>
                <a:r>
                  <a:rPr lang="vi-VN" sz="3000" b="1" u="sng" kern="1200" dirty="0">
                    <a:solidFill>
                      <a:srgbClr val="FFFF00"/>
                    </a:solidFill>
                    <a:latin typeface="Times New Roman" panose="02020603050405020304" pitchFamily="18" charset="0"/>
                    <a:cs typeface="Times New Roman" panose="02020603050405020304" pitchFamily="18" charset="0"/>
                  </a:rPr>
                  <a:t>không phải</a:t>
                </a:r>
                <a:r>
                  <a:rPr lang="vi-VN" sz="3000" b="1" kern="1200" dirty="0">
                    <a:solidFill>
                      <a:prstClr val="white"/>
                    </a:solidFill>
                    <a:latin typeface="Times New Roman" panose="02020603050405020304" pitchFamily="18" charset="0"/>
                    <a:cs typeface="Times New Roman" panose="02020603050405020304" pitchFamily="18" charset="0"/>
                  </a:rPr>
                  <a:t> là chính sách đồng hoá của chính quyền phong kiến phương Bắc?</a:t>
                </a:r>
                <a:endParaRPr lang="en-US" sz="3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95159"/>
              <a:ext cx="909211" cy="584776"/>
            </a:xfrm>
            <a:prstGeom prst="rect">
              <a:avLst/>
            </a:prstGeom>
            <a:noFill/>
          </p:spPr>
          <p:txBody>
            <a:bodyPr wrap="square" rtlCol="0" anchor="ctr">
              <a:spAutoFit/>
            </a:bodyPr>
            <a:lstStyle/>
            <a:p>
              <a:pPr algn="ctr" defTabSz="685783">
                <a:buClrTx/>
                <a:defRPr/>
              </a:pPr>
              <a:r>
                <a:rPr lang="en-US" sz="2250" kern="1200" dirty="0">
                  <a:solidFill>
                    <a:prstClr val="white"/>
                  </a:solidFill>
                  <a:latin typeface="Times New Roman" panose="02020603050405020304" pitchFamily="18" charset="0"/>
                  <a:ea typeface="+mn-ea"/>
                  <a:cs typeface="Times New Roman" panose="02020603050405020304" pitchFamily="18"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9"/>
          <a:stretch>
            <a:fillRect/>
          </a:stretch>
        </p:blipFill>
        <p:spPr>
          <a:xfrm>
            <a:off x="-1245083" y="317604"/>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27346" y="3305944"/>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20951" y="2084349"/>
            <a:ext cx="365522" cy="365522"/>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42512" y="973747"/>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8542512" y="370417"/>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50"/>
            <a:ext cx="1210588" cy="507831"/>
          </a:xfrm>
          <a:prstGeom prst="rect">
            <a:avLst/>
          </a:prstGeom>
          <a:noFill/>
        </p:spPr>
        <p:txBody>
          <a:bodyPr wrap="none" rtlCol="0">
            <a:spAutoFit/>
          </a:bodyPr>
          <a:lstStyle/>
          <a:p>
            <a:pPr algn="ctr" defTabSz="685783">
              <a:buClrTx/>
              <a:defRPr/>
            </a:pPr>
            <a:r>
              <a:rPr lang="en-US" sz="1350" b="1" kern="1200" dirty="0" err="1">
                <a:solidFill>
                  <a:prstClr val="black"/>
                </a:solidFill>
                <a:latin typeface="Calibri" panose="020F0502020204030204"/>
                <a:ea typeface="+mn-ea"/>
              </a:rPr>
              <a:t>Âm</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thanh</a:t>
            </a:r>
            <a:r>
              <a:rPr lang="en-US" sz="1350" b="1" kern="1200" dirty="0">
                <a:solidFill>
                  <a:prstClr val="black"/>
                </a:solidFill>
                <a:latin typeface="Calibri" panose="020F0502020204030204"/>
                <a:ea typeface="+mn-ea"/>
              </a:rPr>
              <a:t> </a:t>
            </a:r>
          </a:p>
          <a:p>
            <a:pPr algn="ctr" defTabSz="685783">
              <a:buClrTx/>
              <a:defRPr/>
            </a:pPr>
            <a:r>
              <a:rPr lang="en-US" sz="1350" b="1" kern="1200" dirty="0" err="1">
                <a:solidFill>
                  <a:prstClr val="black"/>
                </a:solidFill>
                <a:latin typeface="Calibri" panose="020F0502020204030204"/>
                <a:ea typeface="+mn-ea"/>
              </a:rPr>
              <a:t>khi</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chọn</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Đúng</a:t>
            </a:r>
            <a:endParaRPr lang="en-US" sz="1350" b="1" kern="1200" dirty="0">
              <a:solidFill>
                <a:prstClr val="black"/>
              </a:solidFill>
              <a:latin typeface="Calibri" panose="020F0502020204030204"/>
              <a:ea typeface="+mn-ea"/>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2" y="2646257"/>
            <a:ext cx="1042273" cy="507831"/>
          </a:xfrm>
          <a:prstGeom prst="rect">
            <a:avLst/>
          </a:prstGeom>
          <a:noFill/>
        </p:spPr>
        <p:txBody>
          <a:bodyPr wrap="none" rtlCol="0">
            <a:spAutoFit/>
          </a:bodyPr>
          <a:lstStyle/>
          <a:p>
            <a:pPr algn="ctr" defTabSz="685783">
              <a:buClrTx/>
              <a:defRPr/>
            </a:pPr>
            <a:r>
              <a:rPr lang="en-US" sz="1350" b="1" kern="1200" dirty="0" err="1">
                <a:solidFill>
                  <a:prstClr val="black"/>
                </a:solidFill>
                <a:latin typeface="Calibri" panose="020F0502020204030204"/>
                <a:ea typeface="+mn-ea"/>
              </a:rPr>
              <a:t>Âm</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thanh</a:t>
            </a:r>
            <a:r>
              <a:rPr lang="en-US" sz="1350" b="1" kern="1200" dirty="0">
                <a:solidFill>
                  <a:prstClr val="black"/>
                </a:solidFill>
                <a:latin typeface="Calibri" panose="020F0502020204030204"/>
                <a:ea typeface="+mn-ea"/>
              </a:rPr>
              <a:t> </a:t>
            </a:r>
          </a:p>
          <a:p>
            <a:pPr algn="ctr" defTabSz="685783">
              <a:buClrTx/>
              <a:defRPr/>
            </a:pPr>
            <a:r>
              <a:rPr lang="en-US" sz="1350" b="1" kern="1200" dirty="0" err="1">
                <a:solidFill>
                  <a:prstClr val="black"/>
                </a:solidFill>
                <a:latin typeface="Calibri" panose="020F0502020204030204"/>
                <a:ea typeface="+mn-ea"/>
              </a:rPr>
              <a:t>khi</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chọn</a:t>
            </a:r>
            <a:r>
              <a:rPr lang="en-US" sz="1350" b="1" kern="1200" dirty="0">
                <a:solidFill>
                  <a:prstClr val="black"/>
                </a:solidFill>
                <a:latin typeface="Calibri" panose="020F0502020204030204"/>
                <a:ea typeface="+mn-ea"/>
              </a:rPr>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6"/>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7" y="3911986"/>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2" y="2270380"/>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6" y="228815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4"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8"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1" y="3489624"/>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Thái</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thú</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9"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Thứ</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sử</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3"/>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Huyện</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lệnh</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Tiết</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độ</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sứ</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5"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800" b="1" kern="1200" dirty="0" err="1">
                    <a:solidFill>
                      <a:prstClr val="white"/>
                    </a:solidFill>
                    <a:latin typeface="Times New Roman" panose="02020603050405020304" pitchFamily="18" charset="0"/>
                    <a:cs typeface="Times New Roman" panose="02020603050405020304" pitchFamily="18" charset="0"/>
                  </a:rPr>
                  <a:t>Đứng</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đầu</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chính</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quyền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đô</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hộ</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của</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nhà</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Hán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ở</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các</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quận</a:t>
                </a:r>
                <a:r>
                  <a:rPr lang="en-US" sz="2800" b="1" kern="1200" dirty="0">
                    <a:solidFill>
                      <a:prstClr val="white"/>
                    </a:solidFill>
                    <a:latin typeface="Times New Roman" panose="02020603050405020304" pitchFamily="18" charset="0"/>
                    <a:cs typeface="Times New Roman" panose="02020603050405020304" pitchFamily="18" charset="0"/>
                  </a:rPr>
                  <a:t> Giao </a:t>
                </a:r>
                <a:r>
                  <a:rPr lang="en-US" sz="2800" b="1" kern="1200" dirty="0" err="1">
                    <a:solidFill>
                      <a:prstClr val="white"/>
                    </a:solidFill>
                    <a:latin typeface="Times New Roman" panose="02020603050405020304" pitchFamily="18" charset="0"/>
                    <a:cs typeface="Times New Roman" panose="02020603050405020304" pitchFamily="18" charset="0"/>
                  </a:rPr>
                  <a:t>Chỉ</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Cửu</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Chân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Nhật</a:t>
                </a:r>
                <a:r>
                  <a:rPr lang="en-US" sz="2800" b="1" kern="1200" dirty="0">
                    <a:solidFill>
                      <a:prstClr val="white"/>
                    </a:solidFill>
                    <a:latin typeface="Times New Roman" panose="02020603050405020304" pitchFamily="18" charset="0"/>
                    <a:cs typeface="Times New Roman" panose="02020603050405020304" pitchFamily="18" charset="0"/>
                  </a:rPr>
                  <a:t> Nam </a:t>
                </a:r>
                <a:r>
                  <a:rPr lang="en-US" sz="2800" b="1" kern="1200" dirty="0" err="1">
                    <a:solidFill>
                      <a:prstClr val="white"/>
                    </a:solidFill>
                    <a:latin typeface="Times New Roman" panose="02020603050405020304" pitchFamily="18" charset="0"/>
                    <a:cs typeface="Times New Roman" panose="02020603050405020304" pitchFamily="18" charset="0"/>
                  </a:rPr>
                  <a:t>là</a:t>
                </a:r>
                <a:r>
                  <a:rPr lang="en-US" sz="2800" b="1" kern="1200" dirty="0">
                    <a:solidFill>
                      <a:prstClr val="white"/>
                    </a:solidFill>
                    <a:latin typeface="Times New Roman" panose="02020603050405020304" pitchFamily="18" charset="0"/>
                    <a:cs typeface="Times New Roman" panose="02020603050405020304" pitchFamily="18" charset="0"/>
                  </a:rPr>
                  <a:t> </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810547"/>
              <a:ext cx="909211" cy="553997"/>
            </a:xfrm>
            <a:prstGeom prst="rect">
              <a:avLst/>
            </a:prstGeom>
            <a:noFill/>
          </p:spPr>
          <p:txBody>
            <a:bodyPr wrap="square" rtlCol="0" anchor="ctr">
              <a:spAutoFit/>
            </a:bodyPr>
            <a:lstStyle/>
            <a:p>
              <a:pPr algn="ctr" defTabSz="685783">
                <a:buClrTx/>
                <a:defRPr/>
              </a:pPr>
              <a:r>
                <a:rPr lang="en-US" sz="2100" kern="1200" dirty="0">
                  <a:solidFill>
                    <a:srgbClr val="FF0000"/>
                  </a:solidFill>
                  <a:latin typeface="Times New Roman" panose="02020603050405020304" pitchFamily="18" charset="0"/>
                  <a:ea typeface="+mn-ea"/>
                  <a:cs typeface="Times New Roman" panose="02020603050405020304" pitchFamily="18"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4"/>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2" y="973747"/>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2" y="370417"/>
            <a:ext cx="470917" cy="470917"/>
          </a:xfrm>
          <a:prstGeom prst="rect">
            <a:avLst/>
          </a:prstGeom>
        </p:spPr>
      </p:pic>
    </p:spTree>
    <p:extLst>
      <p:ext uri="{BB962C8B-B14F-4D97-AF65-F5344CB8AC3E}">
        <p14:creationId xmlns:p14="http://schemas.microsoft.com/office/powerpoint/2010/main" val="58683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6"/>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3" y="2289233"/>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9" y="2279447"/>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2" y="973747"/>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2" y="370417"/>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9"/>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8"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5"/>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Cho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phép</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dân</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địa</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sản</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xuất</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muối</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sắt</a:t>
              </a:r>
              <a:endPar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400"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2400" kern="1200" dirty="0">
                  <a:solidFill>
                    <a:srgbClr val="FF0000"/>
                  </a:solidFill>
                  <a:latin typeface="Times New Roman" panose="02020603050405020304" pitchFamily="18" charset="0"/>
                  <a:cs typeface="Times New Roman" panose="02020603050405020304" pitchFamily="18" charset="0"/>
                </a:rPr>
                <a:t>Bắt nhân dân ta cống nạp các sản vật quý trên rừng dưới biển.</a:t>
              </a:r>
              <a:endPar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7"/>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400" kern="1200" dirty="0" err="1">
                  <a:solidFill>
                    <a:srgbClr val="FF0000"/>
                  </a:solidFill>
                  <a:latin typeface="Times New Roman" panose="02020603050405020304" pitchFamily="18" charset="0"/>
                  <a:cs typeface="Times New Roman" panose="02020603050405020304" pitchFamily="18" charset="0"/>
                </a:rPr>
                <a:t>Áp</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đặt</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chính</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sách</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tô</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thuế</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nặng</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nề</a:t>
              </a:r>
              <a:r>
                <a:rPr lang="en-US" sz="2400" kern="1200" dirty="0">
                  <a:solidFill>
                    <a:srgbClr val="FF0000"/>
                  </a:solidFill>
                  <a:latin typeface="Times New Roman" panose="02020603050405020304" pitchFamily="18" charset="0"/>
                  <a:cs typeface="Times New Roman" panose="02020603050405020304" pitchFamily="18" charset="0"/>
                </a:rPr>
                <a:t>. </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9"/>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400"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2400" kern="1200" dirty="0">
                  <a:solidFill>
                    <a:srgbClr val="FF0000"/>
                  </a:solidFill>
                  <a:latin typeface="Times New Roman" panose="02020603050405020304" pitchFamily="18" charset="0"/>
                  <a:cs typeface="Times New Roman" panose="02020603050405020304" pitchFamily="18" charset="0"/>
                </a:rPr>
                <a:t>Chiếm ruộng của Âu Lạc lập thành ấp, trại.</a:t>
              </a:r>
              <a:endPar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5"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2800" b="1" kern="1200" dirty="0">
                    <a:solidFill>
                      <a:prstClr val="white"/>
                    </a:solidFill>
                    <a:latin typeface="Times New Roman" panose="02020603050405020304" pitchFamily="18" charset="0"/>
                    <a:cs typeface="Times New Roman" panose="02020603050405020304" pitchFamily="18" charset="0"/>
                  </a:rPr>
                  <a:t>Ý nào dưới đây </a:t>
                </a:r>
                <a:r>
                  <a:rPr lang="vi-VN" sz="2800" b="1" u="sng" kern="1200" dirty="0">
                    <a:solidFill>
                      <a:srgbClr val="FFFF00"/>
                    </a:solidFill>
                    <a:latin typeface="Times New Roman" panose="02020603050405020304" pitchFamily="18" charset="0"/>
                    <a:cs typeface="Times New Roman" panose="02020603050405020304" pitchFamily="18" charset="0"/>
                  </a:rPr>
                  <a:t>không</a:t>
                </a:r>
                <a:r>
                  <a:rPr lang="vi-VN" sz="2800" b="1" kern="1200" dirty="0">
                    <a:solidFill>
                      <a:prstClr val="white"/>
                    </a:solidFill>
                    <a:latin typeface="Times New Roman" panose="02020603050405020304" pitchFamily="18" charset="0"/>
                    <a:cs typeface="Times New Roman" panose="02020603050405020304" pitchFamily="18" charset="0"/>
                  </a:rPr>
                  <a:t> thể hiện đúng chính sách cai trị kinh tế của các triều đại phong kiến ​​phương Bắc? </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algn="ctr" defTabSz="685783">
                <a:buClrTx/>
                <a:defRPr/>
              </a:pPr>
              <a:r>
                <a:rPr lang="en-US" sz="2400" kern="1200" dirty="0">
                  <a:solidFill>
                    <a:srgbClr val="FF0000"/>
                  </a:solidFill>
                  <a:latin typeface="Times New Roman" panose="02020603050405020304" pitchFamily="18" charset="0"/>
                  <a:ea typeface="+mn-ea"/>
                  <a:cs typeface="Times New Roman" panose="02020603050405020304" pitchFamily="18"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4"/>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1B7B824-8D8E-0148-841B-51A43AF5B8C4}"/>
              </a:ext>
            </a:extLst>
          </p:cNvPr>
          <p:cNvGrpSpPr/>
          <p:nvPr/>
        </p:nvGrpSpPr>
        <p:grpSpPr>
          <a:xfrm>
            <a:off x="1286932" y="491067"/>
            <a:ext cx="7161118" cy="4000959"/>
            <a:chOff x="1286932" y="491067"/>
            <a:chExt cx="7110322" cy="4000959"/>
          </a:xfrm>
        </p:grpSpPr>
        <p:pic>
          <p:nvPicPr>
            <p:cNvPr id="5" name="Picture 4">
              <a:extLst>
                <a:ext uri="{FF2B5EF4-FFF2-40B4-BE49-F238E27FC236}">
                  <a16:creationId xmlns:a16="http://schemas.microsoft.com/office/drawing/2014/main" id="{625229D8-7C5D-9F4A-B254-FD731C6E2721}"/>
                </a:ext>
              </a:extLst>
            </p:cNvPr>
            <p:cNvPicPr>
              <a:picLocks noChangeAspect="1"/>
            </p:cNvPicPr>
            <p:nvPr/>
          </p:nvPicPr>
          <p:blipFill>
            <a:blip r:embed="rId2"/>
            <a:stretch>
              <a:fillRect/>
            </a:stretch>
          </p:blipFill>
          <p:spPr>
            <a:xfrm>
              <a:off x="1286932" y="491067"/>
              <a:ext cx="7110322" cy="4000959"/>
            </a:xfrm>
            <a:prstGeom prst="rect">
              <a:avLst/>
            </a:prstGeom>
          </p:spPr>
        </p:pic>
        <p:sp>
          <p:nvSpPr>
            <p:cNvPr id="6" name="Rectangle 5">
              <a:extLst>
                <a:ext uri="{FF2B5EF4-FFF2-40B4-BE49-F238E27FC236}">
                  <a16:creationId xmlns:a16="http://schemas.microsoft.com/office/drawing/2014/main" id="{5532FA50-DC59-4645-BDBB-01FADB951CC1}"/>
                </a:ext>
              </a:extLst>
            </p:cNvPr>
            <p:cNvSpPr/>
            <p:nvPr/>
          </p:nvSpPr>
          <p:spPr>
            <a:xfrm>
              <a:off x="1380067" y="651474"/>
              <a:ext cx="296333" cy="330659"/>
            </a:xfrm>
            <a:prstGeom prst="rect">
              <a:avLst/>
            </a:prstGeom>
            <a:solidFill>
              <a:srgbClr val="F8FDD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
        <p:nvSpPr>
          <p:cNvPr id="4" name="Slide Number Placeholder 3">
            <a:extLst>
              <a:ext uri="{FF2B5EF4-FFF2-40B4-BE49-F238E27FC236}">
                <a16:creationId xmlns:a16="http://schemas.microsoft.com/office/drawing/2014/main" id="{E0DB8A45-B4B9-794D-8F9E-59EECDB82A01}"/>
              </a:ext>
            </a:extLst>
          </p:cNvPr>
          <p:cNvSpPr>
            <a:spLocks noGrp="1"/>
          </p:cNvSpPr>
          <p:nvPr>
            <p:ph type="sldNum" idx="12"/>
          </p:nvPr>
        </p:nvSpPr>
        <p:spPr/>
        <p:txBody>
          <a:bodyPr/>
          <a:lstStyle/>
          <a:p>
            <a:fld id="{00000000-1234-1234-1234-123412341234}" type="slidenum">
              <a:rPr lang="en" smtClean="0"/>
              <a:pPr/>
              <a:t>36</a:t>
            </a:fld>
            <a:endParaRPr lang="en"/>
          </a:p>
        </p:txBody>
      </p:sp>
    </p:spTree>
    <p:extLst>
      <p:ext uri="{BB962C8B-B14F-4D97-AF65-F5344CB8AC3E}">
        <p14:creationId xmlns:p14="http://schemas.microsoft.com/office/powerpoint/2010/main" val="188641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Shape 198"/>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06709DDC-0174-BD44-8D5D-7436C00B83D8}"/>
              </a:ext>
            </a:extLst>
          </p:cNvPr>
          <p:cNvCxnSpPr>
            <a:cxnSpLocks/>
            <a:endCxn id="3" idx="1"/>
          </p:cNvCxnSpPr>
          <p:nvPr/>
        </p:nvCxnSpPr>
        <p:spPr>
          <a:xfrm>
            <a:off x="2521551" y="1658582"/>
            <a:ext cx="1562253" cy="1504393"/>
          </a:xfrm>
          <a:prstGeom prst="straightConnector1">
            <a:avLst/>
          </a:prstGeom>
          <a:ln w="101600">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35109" y="8160"/>
            <a:ext cx="89483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Nối</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cột</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cột</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B</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sao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cho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phù</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hợp</a:t>
            </a:r>
            <a:endPar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67D303F3-EB7B-7342-91BF-0BEE189DC49B}"/>
              </a:ext>
            </a:extLst>
          </p:cNvPr>
          <p:cNvSpPr/>
          <p:nvPr/>
        </p:nvSpPr>
        <p:spPr>
          <a:xfrm>
            <a:off x="-1" y="1181529"/>
            <a:ext cx="2657475" cy="954107"/>
          </a:xfrm>
          <a:prstGeom prst="rect">
            <a:avLst/>
          </a:prstGeom>
          <a:solidFill>
            <a:schemeClr val="accent2">
              <a:lumMod val="20000"/>
              <a:lumOff val="80000"/>
            </a:schemeClr>
          </a:solidFill>
          <a:ln w="31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1. </a:t>
            </a:r>
            <a:r>
              <a:rPr lang="en-US" sz="2800" b="1" dirty="0" err="1">
                <a:solidFill>
                  <a:schemeClr val="tx1"/>
                </a:solidFill>
                <a:latin typeface="Times New Roman" panose="02020603050405020304" pitchFamily="18" charset="0"/>
                <a:cs typeface="Times New Roman" panose="02020603050405020304" pitchFamily="18" charset="0"/>
              </a:rPr>
              <a:t>Năm</a:t>
            </a:r>
            <a:r>
              <a:rPr lang="en-US" sz="2800" b="1" dirty="0">
                <a:solidFill>
                  <a:schemeClr val="tx1"/>
                </a:solidFill>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179, TCN </a:t>
            </a:r>
            <a:r>
              <a:rPr kumimoji="0" lang="en-US" sz="28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nhà</a:t>
            </a:r>
            <a:r>
              <a:rPr kumimoji="0" lang="en-US" sz="2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Triệu</a:t>
            </a:r>
            <a:endParaRPr kumimoji="0" lang="vi-VN" sz="2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7F3C74FF-A016-B245-8D55-5FCE00F3031E}"/>
              </a:ext>
            </a:extLst>
          </p:cNvPr>
          <p:cNvSpPr/>
          <p:nvPr/>
        </p:nvSpPr>
        <p:spPr>
          <a:xfrm>
            <a:off x="4083804" y="2747476"/>
            <a:ext cx="4811461" cy="830997"/>
          </a:xfrm>
          <a:prstGeom prst="rect">
            <a:avLst/>
          </a:prstGeom>
          <a:solidFill>
            <a:schemeClr val="accent1">
              <a:lumMod val="90000"/>
            </a:schemeClr>
          </a:solidFill>
          <a:ln w="57150">
            <a:solidFill>
              <a:srgbClr val="FF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b. Chia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ta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hai</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quận</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Giao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Chỉ</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Cửu</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Chân</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17FA55B8-94F0-B04D-9440-E67C51687F87}"/>
              </a:ext>
            </a:extLst>
          </p:cNvPr>
          <p:cNvSpPr/>
          <p:nvPr/>
        </p:nvSpPr>
        <p:spPr>
          <a:xfrm>
            <a:off x="4083804" y="780879"/>
            <a:ext cx="4811461" cy="1569660"/>
          </a:xfrm>
          <a:prstGeom prst="rect">
            <a:avLst/>
          </a:prstGeom>
          <a:solidFill>
            <a:schemeClr val="accent1"/>
          </a:solidFill>
          <a:ln w="57150">
            <a:solidFill>
              <a:srgbClr val="FF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Times New Roman" panose="02020603050405020304" pitchFamily="18" charset="0"/>
                <a:cs typeface="Times New Roman" panose="02020603050405020304" pitchFamily="18" charset="0"/>
              </a:rPr>
              <a:t>a</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Chia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ta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ba</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quận</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Giao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Chỉ</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Cửu</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Chân</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Nhật</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Nam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góp</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6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quận</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Trung</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Quốc</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Châu</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Giao.</a:t>
            </a:r>
            <a:endParaRPr kumimoji="0" lang="en-VN"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853F0AEF-1329-7A4E-AAB9-C0B9C61881D0}"/>
              </a:ext>
            </a:extLst>
          </p:cNvPr>
          <p:cNvSpPr/>
          <p:nvPr/>
        </p:nvSpPr>
        <p:spPr>
          <a:xfrm>
            <a:off x="616445" y="8160"/>
            <a:ext cx="628698" cy="830997"/>
          </a:xfrm>
          <a:prstGeom prst="rect">
            <a:avLst/>
          </a:prstGeom>
          <a:noFill/>
          <a:ln w="3175">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a:t>
            </a:r>
          </a:p>
        </p:txBody>
      </p:sp>
      <p:sp>
        <p:nvSpPr>
          <p:cNvPr id="22" name="Rectangle 21">
            <a:extLst>
              <a:ext uri="{FF2B5EF4-FFF2-40B4-BE49-F238E27FC236}">
                <a16:creationId xmlns:a16="http://schemas.microsoft.com/office/drawing/2014/main" id="{0854FAC5-AF82-9148-95A1-F597A117D11C}"/>
              </a:ext>
            </a:extLst>
          </p:cNvPr>
          <p:cNvSpPr/>
          <p:nvPr/>
        </p:nvSpPr>
        <p:spPr>
          <a:xfrm>
            <a:off x="7996386" y="0"/>
            <a:ext cx="59503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B</a:t>
            </a:r>
          </a:p>
        </p:txBody>
      </p:sp>
      <p:sp>
        <p:nvSpPr>
          <p:cNvPr id="21" name="Rectangle 20">
            <a:extLst>
              <a:ext uri="{FF2B5EF4-FFF2-40B4-BE49-F238E27FC236}">
                <a16:creationId xmlns:a16="http://schemas.microsoft.com/office/drawing/2014/main" id="{C8A745B4-6574-D64E-9ABB-C32520BB6560}"/>
              </a:ext>
            </a:extLst>
          </p:cNvPr>
          <p:cNvSpPr/>
          <p:nvPr/>
        </p:nvSpPr>
        <p:spPr>
          <a:xfrm>
            <a:off x="0" y="3975409"/>
            <a:ext cx="2521551" cy="830997"/>
          </a:xfrm>
          <a:prstGeom prst="rect">
            <a:avLst/>
          </a:prstGeom>
          <a:solidFill>
            <a:srgbClr val="FFFF00"/>
          </a:solidFill>
          <a:ln w="31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noProof="0" dirty="0">
                <a:solidFill>
                  <a:schemeClr val="tx1"/>
                </a:solidFill>
                <a:latin typeface="Times New Roman" panose="02020603050405020304" pitchFamily="18" charset="0"/>
                <a:cs typeface="Times New Roman" panose="02020603050405020304" pitchFamily="18" charset="0"/>
              </a:rPr>
              <a:t>5</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en-US" sz="2400" b="1" dirty="0" err="1">
                <a:solidFill>
                  <a:schemeClr val="tx1"/>
                </a:solidFill>
                <a:latin typeface="Times New Roman" panose="02020603050405020304" pitchFamily="18" charset="0"/>
                <a:cs typeface="Times New Roman" panose="02020603050405020304" pitchFamily="18" charset="0"/>
              </a:rPr>
              <a:t>Năm</a:t>
            </a:r>
            <a:r>
              <a:rPr lang="en-US" sz="2400" b="1" dirty="0">
                <a:solidFill>
                  <a:schemeClr val="tx1"/>
                </a:solidFill>
                <a:latin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679,</a:t>
            </a:r>
            <a:r>
              <a:rPr kumimoji="0" lang="en-US" sz="2400" b="1"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nhà</a:t>
            </a:r>
            <a:r>
              <a:rPr kumimoji="0" lang="en-US" sz="2400" b="1"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Đường</a:t>
            </a:r>
            <a:endParaRPr kumimoji="0" lang="vi-VN"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id="{18984695-C4B6-F646-B62F-E4719E4D7A08}"/>
              </a:ext>
            </a:extLst>
          </p:cNvPr>
          <p:cNvSpPr/>
          <p:nvPr/>
        </p:nvSpPr>
        <p:spPr>
          <a:xfrm>
            <a:off x="4083804" y="3975410"/>
            <a:ext cx="4811461" cy="830997"/>
          </a:xfrm>
          <a:prstGeom prst="rect">
            <a:avLst/>
          </a:prstGeom>
          <a:solidFill>
            <a:schemeClr val="accent1"/>
          </a:solidFill>
          <a:ln w="57150">
            <a:solidFill>
              <a:srgbClr val="FF0000"/>
            </a:solidFill>
          </a:ln>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Times New Roman" panose="02020603050405020304" pitchFamily="18" charset="0"/>
                <a:cs typeface="Times New Roman" panose="02020603050405020304" pitchFamily="18" charset="0"/>
              </a:rPr>
              <a:t>c</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Đổi</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giao</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châu</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An Nam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đô</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hộ</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phủ</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27" name="Straight Arrow Connector 26">
            <a:extLst>
              <a:ext uri="{FF2B5EF4-FFF2-40B4-BE49-F238E27FC236}">
                <a16:creationId xmlns:a16="http://schemas.microsoft.com/office/drawing/2014/main" id="{3AAE60B3-D940-2442-A408-FAB979D43EF7}"/>
              </a:ext>
            </a:extLst>
          </p:cNvPr>
          <p:cNvCxnSpPr>
            <a:cxnSpLocks/>
            <a:stCxn id="17" idx="3"/>
          </p:cNvCxnSpPr>
          <p:nvPr/>
        </p:nvCxnSpPr>
        <p:spPr>
          <a:xfrm flipV="1">
            <a:off x="2490286" y="1470639"/>
            <a:ext cx="1562253" cy="1692336"/>
          </a:xfrm>
          <a:prstGeom prst="straightConnector1">
            <a:avLst/>
          </a:prstGeom>
          <a:ln w="1016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9B32F7CE-F03B-6A46-8AA5-CF0CFCE778EE}"/>
              </a:ext>
            </a:extLst>
          </p:cNvPr>
          <p:cNvCxnSpPr>
            <a:cxnSpLocks/>
            <a:stCxn id="21" idx="3"/>
            <a:endCxn id="23" idx="1"/>
          </p:cNvCxnSpPr>
          <p:nvPr/>
        </p:nvCxnSpPr>
        <p:spPr>
          <a:xfrm>
            <a:off x="2521551" y="4390908"/>
            <a:ext cx="1562253" cy="1"/>
          </a:xfrm>
          <a:prstGeom prst="straightConnector1">
            <a:avLst/>
          </a:prstGeom>
          <a:ln w="101600">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414FC603-DBE0-594F-BF86-36239DAFEFE7}"/>
              </a:ext>
            </a:extLst>
          </p:cNvPr>
          <p:cNvSpPr/>
          <p:nvPr/>
        </p:nvSpPr>
        <p:spPr>
          <a:xfrm>
            <a:off x="0" y="2747476"/>
            <a:ext cx="2490286" cy="830997"/>
          </a:xfrm>
          <a:prstGeom prst="rect">
            <a:avLst/>
          </a:prstGeom>
          <a:solidFill>
            <a:srgbClr val="92D050"/>
          </a:solidFill>
          <a:ln w="31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chemeClr val="tx1"/>
                </a:solidFill>
                <a:latin typeface="Times New Roman" panose="02020603050405020304" pitchFamily="18" charset="0"/>
                <a:cs typeface="Times New Roman" panose="02020603050405020304" pitchFamily="18" charset="0"/>
              </a:rPr>
              <a:t>2</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en-US" sz="2400" b="1" dirty="0" err="1">
                <a:solidFill>
                  <a:schemeClr val="tx1"/>
                </a:solidFill>
                <a:latin typeface="Times New Roman" panose="02020603050405020304" pitchFamily="18" charset="0"/>
                <a:cs typeface="Times New Roman" panose="02020603050405020304" pitchFamily="18" charset="0"/>
              </a:rPr>
              <a:t>Năm</a:t>
            </a:r>
            <a:r>
              <a:rPr lang="en-US" sz="2400" b="1" dirty="0">
                <a:solidFill>
                  <a:schemeClr val="tx1"/>
                </a:solidFill>
                <a:latin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111, TCN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nhà</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Hán</a:t>
            </a:r>
            <a:endParaRPr kumimoji="0" lang="vi-VN"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78896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14:presetBounceEnd="50000">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14:bounceEnd="50000">
                                          <p:cBhvr additive="base">
                                            <p:cTn id="23"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50000">
                                          <p:cBhvr additive="base">
                                            <p:cTn id="31"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1"/>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6" grpId="0"/>
          <p:bldP spid="22" grpId="0"/>
          <p:bldP spid="21" grpId="0" animBg="1"/>
          <p:bldP spid="23"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1+#ppt_w/2"/>
                                              </p:val>
                                            </p:tav>
                                            <p:tav tm="100000">
                                              <p:val>
                                                <p:strVal val="#ppt_x"/>
                                              </p:val>
                                            </p:tav>
                                          </p:tavLst>
                                        </p:anim>
                                        <p:anim calcmode="lin" valueType="num">
                                          <p:cBhvr additive="base">
                                            <p:cTn id="24" dur="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6" grpId="0"/>
          <p:bldP spid="22" grpId="0"/>
          <p:bldP spid="21" grpId="0" animBg="1"/>
          <p:bldP spid="23" grpId="0" animBg="1"/>
          <p:bldP spid="17"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811186" y="1667638"/>
            <a:ext cx="555632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Vận Dụng</a:t>
            </a:r>
            <a:endParaRPr kumimoji="0" lang="en-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6091727" y="259131"/>
            <a:ext cx="2550046" cy="4562838"/>
          </a:xfrm>
          <a:prstGeom prst="rect">
            <a:avLst/>
          </a:prstGeom>
        </p:spPr>
      </p:pic>
    </p:spTree>
    <p:extLst>
      <p:ext uri="{BB962C8B-B14F-4D97-AF65-F5344CB8AC3E}">
        <p14:creationId xmlns:p14="http://schemas.microsoft.com/office/powerpoint/2010/main" val="144691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3916402" y="672895"/>
            <a:ext cx="4940595"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5" name="Rectangle 4">
            <a:extLst>
              <a:ext uri="{FF2B5EF4-FFF2-40B4-BE49-F238E27FC236}">
                <a16:creationId xmlns:a16="http://schemas.microsoft.com/office/drawing/2014/main" id="{16E275BC-9B52-0748-BC86-7B45398A0718}"/>
              </a:ext>
            </a:extLst>
          </p:cNvPr>
          <p:cNvSpPr/>
          <p:nvPr/>
        </p:nvSpPr>
        <p:spPr>
          <a:xfrm>
            <a:off x="4284997" y="1258580"/>
            <a:ext cx="4572000" cy="1815882"/>
          </a:xfrm>
          <a:prstGeom prst="rect">
            <a:avLst/>
          </a:prstGeom>
        </p:spPr>
        <p:txBody>
          <a:bodyPr>
            <a:spAutoFit/>
          </a:bodyPr>
          <a:lstStyle/>
          <a:p>
            <a:pPr lvl="0" algn="ctr"/>
            <a:r>
              <a:rPr lang="en-VN" sz="2800" b="1" dirty="0">
                <a:solidFill>
                  <a:srgbClr val="C00000"/>
                </a:solidFill>
                <a:latin typeface="Times New Roman" panose="02020603050405020304" pitchFamily="18" charset="0"/>
                <a:cs typeface="Times New Roman" panose="02020603050405020304" pitchFamily="18" charset="0"/>
              </a:rPr>
              <a:t>Giải thích vì sao chính sách đồng hoá của các triều đại phương kiến phương Bắc lại thất bại</a:t>
            </a:r>
          </a:p>
        </p:txBody>
      </p:sp>
    </p:spTree>
    <p:extLst>
      <p:ext uri="{BB962C8B-B14F-4D97-AF65-F5344CB8AC3E}">
        <p14:creationId xmlns:p14="http://schemas.microsoft.com/office/powerpoint/2010/main" val="1831691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6" action="ppaction://hlinksldjump"/>
            <a:extLst>
              <a:ext uri="{FF2B5EF4-FFF2-40B4-BE49-F238E27FC236}">
                <a16:creationId xmlns:a16="http://schemas.microsoft.com/office/drawing/2014/main" id="{BAC73DBC-8EDB-4C1D-ADC5-59A21F8A3FCD}"/>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701749" y="475658"/>
            <a:ext cx="7740502" cy="1384995"/>
          </a:xfrm>
          <a:prstGeom prst="rect">
            <a:avLst/>
          </a:prstGeom>
          <a:noFill/>
        </p:spPr>
        <p:txBody>
          <a:bodyPr wrap="square" rtlCol="0">
            <a:spAutoFit/>
          </a:bodyPr>
          <a:lstStyle/>
          <a:p>
            <a:pPr algn="ctr" defTabSz="685800">
              <a:buClrTx/>
            </a:pPr>
            <a:r>
              <a:rPr lang="en-US" sz="2800" kern="1200" dirty="0" err="1">
                <a:solidFill>
                  <a:srgbClr val="FFFF00"/>
                </a:solidFill>
                <a:latin typeface="Times New Roman" panose="02020603050405020304" pitchFamily="18" charset="0"/>
                <a:ea typeface="+mn-ea"/>
                <a:cs typeface="Times New Roman" panose="02020603050405020304" pitchFamily="18" charset="0"/>
              </a:rPr>
              <a:t>Câu</a:t>
            </a:r>
            <a:r>
              <a:rPr lang="en-US" sz="2800" kern="1200" dirty="0">
                <a:solidFill>
                  <a:srgbClr val="FFFF00"/>
                </a:solidFill>
                <a:latin typeface="Times New Roman" panose="02020603050405020304" pitchFamily="18" charset="0"/>
                <a:ea typeface="+mn-ea"/>
                <a:cs typeface="Times New Roman" panose="02020603050405020304" pitchFamily="18" charset="0"/>
              </a:rPr>
              <a:t> </a:t>
            </a:r>
            <a:r>
              <a:rPr lang="en-US" sz="2800" kern="1200" dirty="0" err="1">
                <a:solidFill>
                  <a:srgbClr val="FFFF00"/>
                </a:solidFill>
                <a:latin typeface="Times New Roman" panose="02020603050405020304" pitchFamily="18" charset="0"/>
                <a:ea typeface="+mn-ea"/>
                <a:cs typeface="Times New Roman" panose="02020603050405020304" pitchFamily="18" charset="0"/>
              </a:rPr>
              <a:t>hỏi</a:t>
            </a:r>
            <a:r>
              <a:rPr lang="en-US" sz="2800" kern="1200" dirty="0">
                <a:solidFill>
                  <a:srgbClr val="FFFF00"/>
                </a:solidFill>
                <a:latin typeface="Times New Roman" panose="02020603050405020304" pitchFamily="18" charset="0"/>
                <a:ea typeface="+mn-ea"/>
                <a:cs typeface="Times New Roman" panose="02020603050405020304" pitchFamily="18" charset="0"/>
              </a:rPr>
              <a:t> </a:t>
            </a:r>
            <a:r>
              <a:rPr lang="en-US" sz="2800" kern="1200" dirty="0" err="1">
                <a:solidFill>
                  <a:srgbClr val="FFFF00"/>
                </a:solidFill>
                <a:latin typeface="Times New Roman" panose="02020603050405020304" pitchFamily="18" charset="0"/>
                <a:ea typeface="+mn-ea"/>
                <a:cs typeface="Times New Roman" panose="02020603050405020304" pitchFamily="18" charset="0"/>
              </a:rPr>
              <a:t>số</a:t>
            </a:r>
            <a:r>
              <a:rPr lang="en-US" sz="2800" kern="1200" dirty="0">
                <a:solidFill>
                  <a:srgbClr val="FFFF00"/>
                </a:solidFill>
                <a:latin typeface="Times New Roman" panose="02020603050405020304" pitchFamily="18" charset="0"/>
                <a:ea typeface="+mn-ea"/>
                <a:cs typeface="Times New Roman" panose="02020603050405020304" pitchFamily="18" charset="0"/>
              </a:rPr>
              <a:t> 2 </a:t>
            </a:r>
            <a:r>
              <a:rPr lang="en-US" sz="2800" kern="1200" dirty="0">
                <a:solidFill>
                  <a:prstClr val="white"/>
                </a:solidFill>
                <a:latin typeface="Times New Roman" panose="02020603050405020304" pitchFamily="18" charset="0"/>
                <a:ea typeface="+mn-ea"/>
                <a:cs typeface="Times New Roman" panose="02020603050405020304" pitchFamily="18" charset="0"/>
              </a:rPr>
              <a:t>: </a:t>
            </a:r>
            <a:r>
              <a:rPr lang="vi-VN" sz="2800" kern="1200" dirty="0">
                <a:solidFill>
                  <a:prstClr val="white"/>
                </a:solidFill>
                <a:latin typeface="Times New Roman" panose="02020603050405020304" pitchFamily="18" charset="0"/>
                <a:ea typeface="+mn-ea"/>
                <a:cs typeface="Times New Roman" panose="02020603050405020304" pitchFamily="18" charset="0"/>
              </a:rPr>
              <a:t>Sự tích Trầu cau và Bánh chưng, bánh giày phản ánh phong tục gì của cư dân Văn Lang?</a:t>
            </a:r>
          </a:p>
          <a:p>
            <a:pPr algn="ctr" defTabSz="685800">
              <a:buClrTx/>
            </a:pPr>
            <a:endParaRPr lang="en-US" sz="2800"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A6068056-DDE3-2C42-96B8-79A6BCCAFAFB}"/>
              </a:ext>
            </a:extLst>
          </p:cNvPr>
          <p:cNvSpPr/>
          <p:nvPr/>
        </p:nvSpPr>
        <p:spPr>
          <a:xfrm>
            <a:off x="438914" y="2119946"/>
            <a:ext cx="3888018" cy="108070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A.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Nhảy</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múa</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hát</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ca,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đua</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thuyền</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ngày</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lễ</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hội</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4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DAA52EA5-C51F-3B43-96B0-D24D769AD7C4}"/>
              </a:ext>
            </a:extLst>
          </p:cNvPr>
          <p:cNvSpPr/>
          <p:nvPr/>
        </p:nvSpPr>
        <p:spPr>
          <a:xfrm>
            <a:off x="4572000" y="2116198"/>
            <a:ext cx="4133087" cy="116022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vi-VN" sz="2400" b="1" kern="1200" dirty="0">
              <a:solidFill>
                <a:prstClr val="black"/>
              </a:solidFill>
              <a:latin typeface="Times New Roman" panose="02020603050405020304" pitchFamily="18" charset="0"/>
              <a:cs typeface="Times New Roman" panose="02020603050405020304" pitchFamily="18" charset="0"/>
            </a:endParaRPr>
          </a:p>
          <a:p>
            <a:pPr defTabSz="685800">
              <a:buClrTx/>
              <a:defRPr/>
            </a:pPr>
            <a:r>
              <a:rPr lang="vi-VN" sz="2400" b="1" kern="1200" dirty="0">
                <a:solidFill>
                  <a:prstClr val="black"/>
                </a:solidFill>
                <a:latin typeface="Times New Roman" panose="02020603050405020304" pitchFamily="18" charset="0"/>
                <a:cs typeface="Times New Roman" panose="02020603050405020304" pitchFamily="18" charset="0"/>
              </a:rPr>
              <a:t>C.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Ăn</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trầu</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gói</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bánh</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chưng</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bánh</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giày</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ngày</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lễ</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hội</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4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a:p>
            <a:pPr defTabSz="685800">
              <a:buClrTx/>
              <a:defRPr/>
            </a:pP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2DF939B-1F4A-314E-9D6E-BBD0E8890F88}"/>
              </a:ext>
            </a:extLst>
          </p:cNvPr>
          <p:cNvSpPr/>
          <p:nvPr/>
        </p:nvSpPr>
        <p:spPr>
          <a:xfrm>
            <a:off x="438912" y="3459943"/>
            <a:ext cx="3888019" cy="878667"/>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Lễ</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hội</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vui</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chơi</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tổ</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chức</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thường</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xuyên</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8835949-68DD-9640-A24D-F99EB53D7A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2639" y="2489873"/>
            <a:ext cx="604292" cy="531044"/>
          </a:xfrm>
          <a:prstGeom prst="rect">
            <a:avLst/>
          </a:prstGeom>
        </p:spPr>
      </p:pic>
      <p:pic>
        <p:nvPicPr>
          <p:cNvPr id="11" name="Picture 10">
            <a:extLst>
              <a:ext uri="{FF2B5EF4-FFF2-40B4-BE49-F238E27FC236}">
                <a16:creationId xmlns:a16="http://schemas.microsoft.com/office/drawing/2014/main" id="{E96EAD37-D774-BF45-8895-9828835D407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22639" y="3695079"/>
            <a:ext cx="603402" cy="528066"/>
          </a:xfrm>
          <a:prstGeom prst="rect">
            <a:avLst/>
          </a:prstGeom>
        </p:spPr>
      </p:pic>
      <p:pic>
        <p:nvPicPr>
          <p:cNvPr id="12" name="Picture 11">
            <a:extLst>
              <a:ext uri="{FF2B5EF4-FFF2-40B4-BE49-F238E27FC236}">
                <a16:creationId xmlns:a16="http://schemas.microsoft.com/office/drawing/2014/main" id="{263C3E63-90A4-5D4C-93F6-40DE06A806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6549" y="2531459"/>
            <a:ext cx="603557" cy="482845"/>
          </a:xfrm>
          <a:prstGeom prst="rect">
            <a:avLst/>
          </a:prstGeom>
        </p:spPr>
      </p:pic>
      <p:sp>
        <p:nvSpPr>
          <p:cNvPr id="13" name="Rectangle 12">
            <a:extLst>
              <a:ext uri="{FF2B5EF4-FFF2-40B4-BE49-F238E27FC236}">
                <a16:creationId xmlns:a16="http://schemas.microsoft.com/office/drawing/2014/main" id="{9CCF90AA-0EE4-1747-8934-39B9E8DB2397}"/>
              </a:ext>
            </a:extLst>
          </p:cNvPr>
          <p:cNvSpPr/>
          <p:nvPr/>
        </p:nvSpPr>
        <p:spPr>
          <a:xfrm>
            <a:off x="4572000" y="3466308"/>
            <a:ext cx="4133088" cy="91418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Times New Roman" panose="02020603050405020304" pitchFamily="18" charset="0"/>
                <a:cs typeface="Times New Roman" panose="02020603050405020304" pitchFamily="18" charset="0"/>
              </a:rPr>
              <a:t>D. Trồng lúa nước và lấy đó làm lương thực chính.</a:t>
            </a:r>
          </a:p>
        </p:txBody>
      </p:sp>
      <p:pic>
        <p:nvPicPr>
          <p:cNvPr id="14" name="Picture 13">
            <a:extLst>
              <a:ext uri="{FF2B5EF4-FFF2-40B4-BE49-F238E27FC236}">
                <a16:creationId xmlns:a16="http://schemas.microsoft.com/office/drawing/2014/main" id="{6D5A08DB-84C3-4E47-BDA5-DB3F46364FAC}"/>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01686" y="3788856"/>
            <a:ext cx="603402" cy="528066"/>
          </a:xfrm>
          <a:prstGeom prst="rect">
            <a:avLst/>
          </a:prstGeom>
        </p:spPr>
      </p:pic>
    </p:spTree>
    <p:extLst>
      <p:ext uri="{BB962C8B-B14F-4D97-AF65-F5344CB8AC3E}">
        <p14:creationId xmlns:p14="http://schemas.microsoft.com/office/powerpoint/2010/main" val="3923793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7"/>
                                        </p:tgtEl>
                                        <p:attrNameLst>
                                          <p:attrName>fillcolor</p:attrName>
                                        </p:attrNameLst>
                                      </p:cBhvr>
                                      <p:to>
                                        <a:srgbClr val="FFF2CC"/>
                                      </p:to>
                                    </p:animClr>
                                    <p:set>
                                      <p:cBhvr>
                                        <p:cTn id="35" dur="250" fill="hold"/>
                                        <p:tgtEl>
                                          <p:spTgt spid="7"/>
                                        </p:tgtEl>
                                        <p:attrNameLst>
                                          <p:attrName>fill.type</p:attrName>
                                        </p:attrNameLst>
                                      </p:cBhvr>
                                      <p:to>
                                        <p:strVal val="solid"/>
                                      </p:to>
                                    </p:set>
                                    <p:set>
                                      <p:cBhvr>
                                        <p:cTn id="36" dur="25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250" fill="hold"/>
                                        <p:tgtEl>
                                          <p:spTgt spid="10"/>
                                        </p:tgtEl>
                                        <p:attrNameLst>
                                          <p:attrName>ppt_w</p:attrName>
                                        </p:attrNameLst>
                                      </p:cBhvr>
                                      <p:tavLst>
                                        <p:tav tm="0">
                                          <p:val>
                                            <p:strVal val="4*#ppt_w"/>
                                          </p:val>
                                        </p:tav>
                                        <p:tav tm="100000">
                                          <p:val>
                                            <p:strVal val="#ppt_w"/>
                                          </p:val>
                                        </p:tav>
                                      </p:tavLst>
                                    </p:anim>
                                    <p:anim calcmode="lin" valueType="num">
                                      <p:cBhvr>
                                        <p:cTn id="4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7"/>
                                        </p:tgtEl>
                                        <p:attrNameLst>
                                          <p:attrName>fillcolor</p:attrName>
                                        </p:attrNameLst>
                                      </p:cBhvr>
                                      <p:to>
                                        <a:srgbClr val="FFFF00"/>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8"/>
                                        </p:tgtEl>
                                        <p:attrNameLst>
                                          <p:attrName>fillcolor</p:attrName>
                                        </p:attrNameLst>
                                      </p:cBhvr>
                                      <p:to>
                                        <a:srgbClr val="FFF2CC"/>
                                      </p:to>
                                    </p:animClr>
                                    <p:set>
                                      <p:cBhvr>
                                        <p:cTn id="50" dur="250" fill="hold"/>
                                        <p:tgtEl>
                                          <p:spTgt spid="8"/>
                                        </p:tgtEl>
                                        <p:attrNameLst>
                                          <p:attrName>fill.type</p:attrName>
                                        </p:attrNameLst>
                                      </p:cBhvr>
                                      <p:to>
                                        <p:strVal val="solid"/>
                                      </p:to>
                                    </p:set>
                                    <p:set>
                                      <p:cBhvr>
                                        <p:cTn id="51" dur="250" fill="hold"/>
                                        <p:tgtEl>
                                          <p:spTgt spid="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ppt_w</p:attrName>
                                        </p:attrNameLst>
                                      </p:cBhvr>
                                      <p:tavLst>
                                        <p:tav tm="0">
                                          <p:val>
                                            <p:strVal val="4*#ppt_w"/>
                                          </p:val>
                                        </p:tav>
                                        <p:tav tm="100000">
                                          <p:val>
                                            <p:strVal val="#ppt_w"/>
                                          </p:val>
                                        </p:tav>
                                      </p:tavLst>
                                    </p:anim>
                                    <p:anim calcmode="lin" valueType="num">
                                      <p:cBhvr>
                                        <p:cTn id="5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8"/>
                                        </p:tgtEl>
                                        <p:attrNameLst>
                                          <p:attrName>fillcolor</p:attrName>
                                        </p:attrNameLst>
                                      </p:cBhvr>
                                      <p:to>
                                        <a:srgbClr val="00B050"/>
                                      </p:to>
                                    </p:animClr>
                                    <p:set>
                                      <p:cBhvr>
                                        <p:cTn id="58" dur="250" fill="hold"/>
                                        <p:tgtEl>
                                          <p:spTgt spid="8"/>
                                        </p:tgtEl>
                                        <p:attrNameLst>
                                          <p:attrName>fill.type</p:attrName>
                                        </p:attrNameLst>
                                      </p:cBhvr>
                                      <p:to>
                                        <p:strVal val="solid"/>
                                      </p:to>
                                    </p:set>
                                    <p:set>
                                      <p:cBhvr>
                                        <p:cTn id="5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9"/>
                                        </p:tgtEl>
                                        <p:attrNameLst>
                                          <p:attrName>fillcolor</p:attrName>
                                        </p:attrNameLst>
                                      </p:cBhvr>
                                      <p:to>
                                        <a:srgbClr val="FFF2CC"/>
                                      </p:to>
                                    </p:animClr>
                                    <p:set>
                                      <p:cBhvr>
                                        <p:cTn id="65" dur="250" fill="hold"/>
                                        <p:tgtEl>
                                          <p:spTgt spid="9"/>
                                        </p:tgtEl>
                                        <p:attrNameLst>
                                          <p:attrName>fill.type</p:attrName>
                                        </p:attrNameLst>
                                      </p:cBhvr>
                                      <p:to>
                                        <p:strVal val="solid"/>
                                      </p:to>
                                    </p:set>
                                    <p:set>
                                      <p:cBhvr>
                                        <p:cTn id="66" dur="250" fill="hold"/>
                                        <p:tgtEl>
                                          <p:spTgt spid="9"/>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1"/>
                                        </p:tgtEl>
                                        <p:attrNameLst>
                                          <p:attrName>style.visibility</p:attrName>
                                        </p:attrNameLst>
                                      </p:cBhvr>
                                      <p:to>
                                        <p:strVal val="visible"/>
                                      </p:to>
                                    </p:set>
                                    <p:anim calcmode="lin" valueType="num">
                                      <p:cBhvr>
                                        <p:cTn id="69" dur="250" fill="hold"/>
                                        <p:tgtEl>
                                          <p:spTgt spid="11"/>
                                        </p:tgtEl>
                                        <p:attrNameLst>
                                          <p:attrName>ppt_w</p:attrName>
                                        </p:attrNameLst>
                                      </p:cBhvr>
                                      <p:tavLst>
                                        <p:tav tm="0">
                                          <p:val>
                                            <p:strVal val="4*#ppt_w"/>
                                          </p:val>
                                        </p:tav>
                                        <p:tav tm="100000">
                                          <p:val>
                                            <p:strVal val="#ppt_w"/>
                                          </p:val>
                                        </p:tav>
                                      </p:tavLst>
                                    </p:anim>
                                    <p:anim calcmode="lin" valueType="num">
                                      <p:cBhvr>
                                        <p:cTn id="7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9"/>
                                        </p:tgtEl>
                                        <p:attrNameLst>
                                          <p:attrName>fillcolor</p:attrName>
                                        </p:attrNameLst>
                                      </p:cBhvr>
                                      <p:to>
                                        <a:srgbClr val="FFFF00"/>
                                      </p:to>
                                    </p:animClr>
                                    <p:set>
                                      <p:cBhvr>
                                        <p:cTn id="73" dur="250" fill="hold"/>
                                        <p:tgtEl>
                                          <p:spTgt spid="9"/>
                                        </p:tgtEl>
                                        <p:attrNameLst>
                                          <p:attrName>fill.type</p:attrName>
                                        </p:attrNameLst>
                                      </p:cBhvr>
                                      <p:to>
                                        <p:strVal val="solid"/>
                                      </p:to>
                                    </p:set>
                                    <p:set>
                                      <p:cBhvr>
                                        <p:cTn id="7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5" grpId="0"/>
      <p:bldP spid="7" grpId="0" animBg="1"/>
      <p:bldP spid="8" grpId="0" animBg="1"/>
      <p:bldP spid="9"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84" y="133350"/>
            <a:ext cx="6283500" cy="3530400"/>
          </a:xfrm>
        </p:spPr>
        <p:txBody>
          <a:bodyPr/>
          <a:lstStyle/>
          <a:p>
            <a:r>
              <a:rPr lang="en-US" sz="5500" dirty="0"/>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2" y="356248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845" y="364289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spTree>
    <p:extLst>
      <p:ext uri="{BB962C8B-B14F-4D97-AF65-F5344CB8AC3E}">
        <p14:creationId xmlns:p14="http://schemas.microsoft.com/office/powerpoint/2010/main" val="59186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4766188" y="998011"/>
            <a:ext cx="3575991" cy="3309349"/>
          </a:xfrm>
          <a:prstGeom prst="rect">
            <a:avLst/>
          </a:prstGeom>
          <a:solidFill>
            <a:srgbClr val="000000">
              <a:alpha val="962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4854184" y="998011"/>
            <a:ext cx="3322171" cy="3074454"/>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967645" y="504620"/>
            <a:ext cx="3234300" cy="1159800"/>
          </a:xfrm>
          <a:prstGeom prst="rect">
            <a:avLst/>
          </a:prstGeom>
        </p:spPr>
        <p:txBody>
          <a:bodyPr spcFirstLastPara="1" wrap="square" lIns="91425" tIns="91425" rIns="91425" bIns="91425" anchor="b" anchorCtr="0">
            <a:noAutofit/>
          </a:bodyPr>
          <a:lstStyle/>
          <a:p>
            <a:r>
              <a:rPr lang="en-US" sz="6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a16="http://schemas.microsoft.com/office/drawing/2014/main" id="{EDD24743-9CCD-884D-8D72-BED80F83F76D}"/>
              </a:ext>
            </a:extLst>
          </p:cNvPr>
          <p:cNvSpPr/>
          <p:nvPr/>
        </p:nvSpPr>
        <p:spPr>
          <a:xfrm>
            <a:off x="421846" y="1825696"/>
            <a:ext cx="4266514" cy="2246769"/>
          </a:xfrm>
          <a:prstGeom prst="rect">
            <a:avLst/>
          </a:prstGeom>
        </p:spPr>
        <p:txBody>
          <a:bodyPr wrap="square">
            <a:spAutoFit/>
          </a:bodyPr>
          <a:lstStyle/>
          <a:p>
            <a:pPr lvl="0" algn="ctr">
              <a:spcBef>
                <a:spcPct val="0"/>
              </a:spcBef>
              <a:defRPr/>
            </a:pPr>
            <a:r>
              <a:rPr lang="vi-VN" altLang="en-US" sz="2800" dirty="0">
                <a:solidFill>
                  <a:srgbClr val="0070C0"/>
                </a:solidFill>
                <a:latin typeface="Times New Roman" panose="02020603050405020304" pitchFamily="18" charset="0"/>
                <a:sym typeface="Times New Roman" panose="02020603050405020304" pitchFamily="18" charset="0"/>
              </a:rPr>
              <a:t>Hoàn thành bài tập.</a:t>
            </a:r>
          </a:p>
          <a:p>
            <a:pPr lvl="0" algn="just">
              <a:spcBef>
                <a:spcPct val="0"/>
              </a:spcBef>
              <a:defRPr/>
            </a:pPr>
            <a:r>
              <a:rPr lang="vi-VN" altLang="en-US" sz="2800" dirty="0">
                <a:solidFill>
                  <a:srgbClr val="0070C0"/>
                </a:solidFill>
                <a:latin typeface="Times New Roman" panose="02020603050405020304" pitchFamily="18" charset="0"/>
                <a:sym typeface="Times New Roman" panose="02020603050405020304" pitchFamily="18" charset="0"/>
              </a:rPr>
              <a:t>Đọc và tìm hiểu trước các câu hỏi bài 16: Các cuộc khởi nghĩa tiêu biểu giành độc lập trước thế kỉ X.</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6" action="ppaction://hlinksldjump"/>
            <a:extLst>
              <a:ext uri="{FF2B5EF4-FFF2-40B4-BE49-F238E27FC236}">
                <a16:creationId xmlns:a16="http://schemas.microsoft.com/office/drawing/2014/main" id="{E8A3D8D8-1DFA-4A8B-9290-10ED9F0F074D}"/>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Calibri" panose="020F0502020204030204"/>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056576" y="659443"/>
            <a:ext cx="7355904" cy="954107"/>
          </a:xfrm>
          <a:prstGeom prst="rect">
            <a:avLst/>
          </a:prstGeom>
          <a:noFill/>
        </p:spPr>
        <p:txBody>
          <a:bodyPr wrap="square" rtlCol="0">
            <a:spAutoFit/>
          </a:bodyPr>
          <a:lstStyle/>
          <a:p>
            <a:pPr algn="ctr" defTabSz="685800">
              <a:buClrTx/>
            </a:pPr>
            <a:r>
              <a:rPr lang="en-US" sz="2800" b="1" kern="1200" dirty="0" err="1">
                <a:solidFill>
                  <a:srgbClr val="FFFF00"/>
                </a:solidFill>
                <a:latin typeface="Times New Roman" panose="02020603050405020304" pitchFamily="18" charset="0"/>
                <a:ea typeface="+mn-ea"/>
                <a:cs typeface="Times New Roman" panose="02020603050405020304" pitchFamily="18" charset="0"/>
              </a:rPr>
              <a:t>Câu</a:t>
            </a:r>
            <a:r>
              <a:rPr lang="en-US" sz="2800" b="1" kern="1200" dirty="0">
                <a:solidFill>
                  <a:srgbClr val="FFFF00"/>
                </a:solidFill>
                <a:latin typeface="Times New Roman" panose="02020603050405020304" pitchFamily="18" charset="0"/>
                <a:ea typeface="+mn-ea"/>
                <a:cs typeface="Times New Roman" panose="02020603050405020304" pitchFamily="18" charset="0"/>
              </a:rPr>
              <a:t> </a:t>
            </a:r>
            <a:r>
              <a:rPr lang="en-US" sz="2800" b="1" kern="1200" dirty="0" err="1">
                <a:solidFill>
                  <a:srgbClr val="FFFF00"/>
                </a:solidFill>
                <a:latin typeface="Times New Roman" panose="02020603050405020304" pitchFamily="18" charset="0"/>
                <a:ea typeface="+mn-ea"/>
                <a:cs typeface="Times New Roman" panose="02020603050405020304" pitchFamily="18" charset="0"/>
              </a:rPr>
              <a:t>hỏi</a:t>
            </a:r>
            <a:r>
              <a:rPr lang="en-US" sz="2800" b="1" kern="1200" dirty="0">
                <a:solidFill>
                  <a:srgbClr val="FFFF00"/>
                </a:solidFill>
                <a:latin typeface="Times New Roman" panose="02020603050405020304" pitchFamily="18" charset="0"/>
                <a:ea typeface="+mn-ea"/>
                <a:cs typeface="Times New Roman" panose="02020603050405020304" pitchFamily="18" charset="0"/>
              </a:rPr>
              <a:t> </a:t>
            </a:r>
            <a:r>
              <a:rPr lang="en-US" sz="2800" b="1" kern="1200" dirty="0" err="1">
                <a:solidFill>
                  <a:srgbClr val="FFFF00"/>
                </a:solidFill>
                <a:latin typeface="Times New Roman" panose="02020603050405020304" pitchFamily="18" charset="0"/>
                <a:ea typeface="+mn-ea"/>
                <a:cs typeface="Times New Roman" panose="02020603050405020304" pitchFamily="18" charset="0"/>
              </a:rPr>
              <a:t>số</a:t>
            </a:r>
            <a:r>
              <a:rPr lang="en-US" sz="2800" b="1" kern="1200" dirty="0">
                <a:solidFill>
                  <a:srgbClr val="FFFF00"/>
                </a:solidFill>
                <a:latin typeface="Times New Roman" panose="02020603050405020304" pitchFamily="18" charset="0"/>
                <a:ea typeface="+mn-ea"/>
                <a:cs typeface="Times New Roman" panose="02020603050405020304" pitchFamily="18" charset="0"/>
              </a:rPr>
              <a:t> 3</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Truyện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Bánh</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chưng</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bánh</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giầy</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nói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lên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quan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niệm</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gì</a:t>
            </a:r>
            <a:r>
              <a:rPr lang="en-US" sz="2800" b="1" kern="1200" dirty="0">
                <a:solidFill>
                  <a:prstClr val="white"/>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4D844259-E829-4744-818B-775CAC98D1F4}"/>
              </a:ext>
            </a:extLst>
          </p:cNvPr>
          <p:cNvSpPr/>
          <p:nvPr/>
        </p:nvSpPr>
        <p:spPr>
          <a:xfrm>
            <a:off x="4571999" y="2061645"/>
            <a:ext cx="4133087" cy="116022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C. </a:t>
            </a:r>
            <a:r>
              <a:rPr lang="vi-VN" sz="2800" kern="1200" dirty="0">
                <a:solidFill>
                  <a:prstClr val="black">
                    <a:lumMod val="95000"/>
                    <a:lumOff val="5000"/>
                  </a:prstClr>
                </a:solidFill>
                <a:latin typeface="Times New Roman" panose="02020603050405020304" pitchFamily="18" charset="0"/>
                <a:cs typeface="Times New Roman" panose="02020603050405020304" pitchFamily="18" charset="0"/>
              </a:rPr>
              <a:t>Nguồn gốc của con người</a:t>
            </a:r>
            <a:endParaRPr lang="en-US" sz="28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25553D5-F521-0549-B6FD-994B6DE4080E}"/>
              </a:ext>
            </a:extLst>
          </p:cNvPr>
          <p:cNvSpPr/>
          <p:nvPr/>
        </p:nvSpPr>
        <p:spPr>
          <a:xfrm>
            <a:off x="403893" y="2061645"/>
            <a:ext cx="4133087" cy="116022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b="1" kern="1200" dirty="0">
              <a:solidFill>
                <a:prstClr val="black"/>
              </a:solidFill>
              <a:latin typeface="Times New Roman" panose="02020603050405020304" pitchFamily="18" charset="0"/>
              <a:cs typeface="Times New Roman" panose="02020603050405020304" pitchFamily="18" charset="0"/>
            </a:endParaRPr>
          </a:p>
          <a:p>
            <a:pPr lvl="0" algn="ct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a:t>
            </a:r>
            <a:r>
              <a:rPr lang="vi-VN" sz="2800" b="1"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Phải</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thờ</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cúng</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tổ</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tiên</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ngày</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tết</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lễ</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hội</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8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buClrTx/>
              <a:defRPr/>
            </a:pPr>
            <a:endParaRPr lang="vi-VN" sz="2800" b="1" kern="12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BEB0EF0-98DE-DB44-BE80-45AEFD8F103C}"/>
              </a:ext>
            </a:extLst>
          </p:cNvPr>
          <p:cNvSpPr/>
          <p:nvPr/>
        </p:nvSpPr>
        <p:spPr>
          <a:xfrm>
            <a:off x="438912" y="3459943"/>
            <a:ext cx="4098068" cy="878667"/>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chế</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biến</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thức</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ăn</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C1E9EB67-95B1-B543-BF5A-AC40A3D1B6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7540" y="2629541"/>
            <a:ext cx="604292" cy="531044"/>
          </a:xfrm>
          <a:prstGeom prst="rect">
            <a:avLst/>
          </a:prstGeom>
        </p:spPr>
      </p:pic>
      <p:pic>
        <p:nvPicPr>
          <p:cNvPr id="10" name="Picture 9">
            <a:extLst>
              <a:ext uri="{FF2B5EF4-FFF2-40B4-BE49-F238E27FC236}">
                <a16:creationId xmlns:a16="http://schemas.microsoft.com/office/drawing/2014/main" id="{53407805-E485-3D46-BB42-168694624EC9}"/>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22639" y="3695079"/>
            <a:ext cx="603402" cy="528066"/>
          </a:xfrm>
          <a:prstGeom prst="rect">
            <a:avLst/>
          </a:prstGeom>
        </p:spPr>
      </p:pic>
      <p:pic>
        <p:nvPicPr>
          <p:cNvPr id="11" name="Picture 10">
            <a:extLst>
              <a:ext uri="{FF2B5EF4-FFF2-40B4-BE49-F238E27FC236}">
                <a16:creationId xmlns:a16="http://schemas.microsoft.com/office/drawing/2014/main" id="{1B730D79-2A8D-2E4F-8BD1-DC464B3D93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8442" y="2476906"/>
            <a:ext cx="603557" cy="482845"/>
          </a:xfrm>
          <a:prstGeom prst="rect">
            <a:avLst/>
          </a:prstGeom>
        </p:spPr>
      </p:pic>
      <p:sp>
        <p:nvSpPr>
          <p:cNvPr id="12" name="Rectangle 11">
            <a:extLst>
              <a:ext uri="{FF2B5EF4-FFF2-40B4-BE49-F238E27FC236}">
                <a16:creationId xmlns:a16="http://schemas.microsoft.com/office/drawing/2014/main" id="{692FDB52-3538-3342-B506-8AE62097F3CE}"/>
              </a:ext>
            </a:extLst>
          </p:cNvPr>
          <p:cNvSpPr/>
          <p:nvPr/>
        </p:nvSpPr>
        <p:spPr>
          <a:xfrm>
            <a:off x="4572000" y="3466308"/>
            <a:ext cx="4133088" cy="878667"/>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prstClr val="black"/>
                </a:solidFill>
                <a:latin typeface="Times New Roman" panose="02020603050405020304" pitchFamily="18" charset="0"/>
                <a:cs typeface="Times New Roman" panose="02020603050405020304" pitchFamily="18" charset="0"/>
              </a:rPr>
              <a:t>D. Lễ cưới ngày xưa</a:t>
            </a:r>
          </a:p>
        </p:txBody>
      </p:sp>
      <p:pic>
        <p:nvPicPr>
          <p:cNvPr id="13" name="Picture 12">
            <a:extLst>
              <a:ext uri="{FF2B5EF4-FFF2-40B4-BE49-F238E27FC236}">
                <a16:creationId xmlns:a16="http://schemas.microsoft.com/office/drawing/2014/main" id="{487B7320-E41C-FF44-BEEF-568464DF154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01686" y="3788856"/>
            <a:ext cx="603402" cy="528066"/>
          </a:xfrm>
          <a:prstGeom prst="rect">
            <a:avLst/>
          </a:prstGeom>
        </p:spPr>
      </p:pic>
    </p:spTree>
    <p:extLst>
      <p:ext uri="{BB962C8B-B14F-4D97-AF65-F5344CB8AC3E}">
        <p14:creationId xmlns:p14="http://schemas.microsoft.com/office/powerpoint/2010/main" val="1002156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ppt_w</p:attrName>
                                        </p:attrNameLst>
                                      </p:cBhvr>
                                      <p:tavLst>
                                        <p:tav tm="0">
                                          <p:val>
                                            <p:strVal val="4*#ppt_w"/>
                                          </p:val>
                                        </p:tav>
                                        <p:tav tm="100000">
                                          <p:val>
                                            <p:strVal val="#ppt_w"/>
                                          </p:val>
                                        </p:tav>
                                      </p:tavLst>
                                    </p:anim>
                                    <p:anim calcmode="lin" valueType="num">
                                      <p:cBhvr>
                                        <p:cTn id="4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7"/>
                                        </p:tgtEl>
                                        <p:attrNameLst>
                                          <p:attrName>fillcolor</p:attrName>
                                        </p:attrNameLst>
                                      </p:cBhvr>
                                      <p:to>
                                        <a:srgbClr val="FFF2CC"/>
                                      </p:to>
                                    </p:animClr>
                                    <p:set>
                                      <p:cBhvr>
                                        <p:cTn id="50" dur="250" fill="hold"/>
                                        <p:tgtEl>
                                          <p:spTgt spid="7"/>
                                        </p:tgtEl>
                                        <p:attrNameLst>
                                          <p:attrName>fill.type</p:attrName>
                                        </p:attrNameLst>
                                      </p:cBhvr>
                                      <p:to>
                                        <p:strVal val="solid"/>
                                      </p:to>
                                    </p:set>
                                    <p:set>
                                      <p:cBhvr>
                                        <p:cTn id="51" dur="250" fill="hold"/>
                                        <p:tgtEl>
                                          <p:spTgt spid="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7"/>
                                        </p:tgtEl>
                                        <p:attrNameLst>
                                          <p:attrName>fillcolor</p:attrName>
                                        </p:attrNameLst>
                                      </p:cBhvr>
                                      <p:to>
                                        <a:srgbClr val="00B050"/>
                                      </p:to>
                                    </p:animClr>
                                    <p:set>
                                      <p:cBhvr>
                                        <p:cTn id="58" dur="250" fill="hold"/>
                                        <p:tgtEl>
                                          <p:spTgt spid="7"/>
                                        </p:tgtEl>
                                        <p:attrNameLst>
                                          <p:attrName>fill.type</p:attrName>
                                        </p:attrNameLst>
                                      </p:cBhvr>
                                      <p:to>
                                        <p:strVal val="solid"/>
                                      </p:to>
                                    </p:set>
                                    <p:set>
                                      <p:cBhvr>
                                        <p:cTn id="5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8"/>
                                        </p:tgtEl>
                                        <p:attrNameLst>
                                          <p:attrName>fillcolor</p:attrName>
                                        </p:attrNameLst>
                                      </p:cBhvr>
                                      <p:to>
                                        <a:srgbClr val="FFF2CC"/>
                                      </p:to>
                                    </p:animClr>
                                    <p:set>
                                      <p:cBhvr>
                                        <p:cTn id="65" dur="250" fill="hold"/>
                                        <p:tgtEl>
                                          <p:spTgt spid="8"/>
                                        </p:tgtEl>
                                        <p:attrNameLst>
                                          <p:attrName>fill.type</p:attrName>
                                        </p:attrNameLst>
                                      </p:cBhvr>
                                      <p:to>
                                        <p:strVal val="solid"/>
                                      </p:to>
                                    </p:set>
                                    <p:set>
                                      <p:cBhvr>
                                        <p:cTn id="66" dur="250" fill="hold"/>
                                        <p:tgtEl>
                                          <p:spTgt spid="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8"/>
                                        </p:tgtEl>
                                        <p:attrNameLst>
                                          <p:attrName>fillcolor</p:attrName>
                                        </p:attrNameLst>
                                      </p:cBhvr>
                                      <p:to>
                                        <a:srgbClr val="FFFF00"/>
                                      </p:to>
                                    </p:animClr>
                                    <p:set>
                                      <p:cBhvr>
                                        <p:cTn id="73" dur="250" fill="hold"/>
                                        <p:tgtEl>
                                          <p:spTgt spid="8"/>
                                        </p:tgtEl>
                                        <p:attrNameLst>
                                          <p:attrName>fill.type</p:attrName>
                                        </p:attrNameLst>
                                      </p:cBhvr>
                                      <p:to>
                                        <p:strVal val="solid"/>
                                      </p:to>
                                    </p:set>
                                    <p:set>
                                      <p:cBhvr>
                                        <p:cTn id="7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2"/>
                                        </p:tgtEl>
                                        <p:attrNameLst>
                                          <p:attrName>fillcolor</p:attrName>
                                        </p:attrNameLst>
                                      </p:cBhvr>
                                      <p:to>
                                        <a:srgbClr val="FFF2CC"/>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250" fill="hold"/>
                                        <p:tgtEl>
                                          <p:spTgt spid="13"/>
                                        </p:tgtEl>
                                        <p:attrNameLst>
                                          <p:attrName>ppt_w</p:attrName>
                                        </p:attrNameLst>
                                      </p:cBhvr>
                                      <p:tavLst>
                                        <p:tav tm="0">
                                          <p:val>
                                            <p:strVal val="4*#ppt_w"/>
                                          </p:val>
                                        </p:tav>
                                        <p:tav tm="100000">
                                          <p:val>
                                            <p:strVal val="#ppt_w"/>
                                          </p:val>
                                        </p:tav>
                                      </p:tavLst>
                                    </p:anim>
                                    <p:anim calcmode="lin" valueType="num">
                                      <p:cBhvr>
                                        <p:cTn id="8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2"/>
                                        </p:tgtEl>
                                        <p:attrNameLst>
                                          <p:attrName>fillcolor</p:attrName>
                                        </p:attrNameLst>
                                      </p:cBhvr>
                                      <p:to>
                                        <a:srgbClr val="FFFF00"/>
                                      </p:to>
                                    </p:animClr>
                                    <p:set>
                                      <p:cBhvr>
                                        <p:cTn id="88" dur="250" fill="hold"/>
                                        <p:tgtEl>
                                          <p:spTgt spid="12"/>
                                        </p:tgtEl>
                                        <p:attrNameLst>
                                          <p:attrName>fill.type</p:attrName>
                                        </p:attrNameLst>
                                      </p:cBhvr>
                                      <p:to>
                                        <p:strVal val="solid"/>
                                      </p:to>
                                    </p:set>
                                    <p:set>
                                      <p:cBhvr>
                                        <p:cTn id="8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2" grpId="0"/>
      <p:bldP spid="6" grpId="0" animBg="1"/>
      <p:bldP spid="7" grpId="0" animBg="1"/>
      <p:bldP spid="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6" action="ppaction://hlinksldjump"/>
            <a:extLst>
              <a:ext uri="{FF2B5EF4-FFF2-40B4-BE49-F238E27FC236}">
                <a16:creationId xmlns:a16="http://schemas.microsoft.com/office/drawing/2014/main" id="{1D6E0EC9-6BBF-42E5-9782-CD06E7F07821}"/>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b="1" kern="120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752238" y="581598"/>
            <a:ext cx="7587089" cy="1077218"/>
          </a:xfrm>
          <a:prstGeom prst="rect">
            <a:avLst/>
          </a:prstGeom>
          <a:noFill/>
        </p:spPr>
        <p:txBody>
          <a:bodyPr wrap="square" rtlCol="0">
            <a:spAutoFit/>
          </a:bodyPr>
          <a:lstStyle/>
          <a:p>
            <a:pPr algn="ctr" defTabSz="685800">
              <a:buClrTx/>
            </a:pPr>
            <a:r>
              <a:rPr lang="en-US" sz="3200" b="1" kern="1200" dirty="0" err="1">
                <a:solidFill>
                  <a:srgbClr val="FFFF00"/>
                </a:solidFill>
                <a:latin typeface="Times New Roman" panose="02020603050405020304" pitchFamily="18" charset="0"/>
                <a:ea typeface="+mn-ea"/>
                <a:cs typeface="Times New Roman" panose="02020603050405020304" pitchFamily="18" charset="0"/>
              </a:rPr>
              <a:t>Câu</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hỏi</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số</a:t>
            </a:r>
            <a:r>
              <a:rPr lang="en-US" sz="3200" b="1" kern="1200" dirty="0">
                <a:solidFill>
                  <a:srgbClr val="FFFF00"/>
                </a:solidFill>
                <a:latin typeface="Times New Roman" panose="02020603050405020304" pitchFamily="18" charset="0"/>
                <a:ea typeface="+mn-ea"/>
                <a:cs typeface="Times New Roman" panose="02020603050405020304" pitchFamily="18" charset="0"/>
              </a:rPr>
              <a:t> 4: </a:t>
            </a:r>
            <a:r>
              <a:rPr lang="en-US" sz="3200" b="1" kern="1200" dirty="0" err="1">
                <a:solidFill>
                  <a:schemeClr val="bg1"/>
                </a:solidFill>
                <a:latin typeface="Times New Roman" panose="02020603050405020304" pitchFamily="18" charset="0"/>
                <a:ea typeface="+mn-ea"/>
                <a:cs typeface="Times New Roman" panose="02020603050405020304" pitchFamily="18" charset="0"/>
              </a:rPr>
              <a:t>Nghề</a:t>
            </a:r>
            <a:r>
              <a:rPr lang="en-US" sz="3200" b="1" kern="1200" dirty="0">
                <a:solidFill>
                  <a:schemeClr val="bg1"/>
                </a:solidFill>
                <a:latin typeface="Times New Roman" panose="02020603050405020304" pitchFamily="18" charset="0"/>
                <a:ea typeface="+mn-ea"/>
                <a:cs typeface="Times New Roman" panose="02020603050405020304" pitchFamily="18" charset="0"/>
              </a:rPr>
              <a:t> </a:t>
            </a:r>
            <a:r>
              <a:rPr lang="en-US" sz="3200" b="1" kern="1200" dirty="0" err="1">
                <a:solidFill>
                  <a:schemeClr val="bg1"/>
                </a:solidFill>
                <a:latin typeface="Times New Roman" panose="02020603050405020304" pitchFamily="18" charset="0"/>
                <a:ea typeface="+mn-ea"/>
                <a:cs typeface="Times New Roman" panose="02020603050405020304" pitchFamily="18" charset="0"/>
              </a:rPr>
              <a:t>chính</a:t>
            </a:r>
            <a:r>
              <a:rPr lang="en-US" sz="3200" b="1" kern="1200" dirty="0">
                <a:solidFill>
                  <a:schemeClr val="bg1"/>
                </a:solidFill>
                <a:latin typeface="Times New Roman" panose="02020603050405020304" pitchFamily="18" charset="0"/>
                <a:ea typeface="+mn-ea"/>
                <a:cs typeface="Times New Roman" panose="02020603050405020304" pitchFamily="18" charset="0"/>
              </a:rPr>
              <a:t> </a:t>
            </a:r>
            <a:r>
              <a:rPr lang="en-US" sz="3200" b="1" kern="1200" dirty="0" err="1">
                <a:solidFill>
                  <a:schemeClr val="bg1"/>
                </a:solidFill>
                <a:latin typeface="Times New Roman" panose="02020603050405020304" pitchFamily="18" charset="0"/>
                <a:ea typeface="+mn-ea"/>
                <a:cs typeface="Times New Roman" panose="02020603050405020304" pitchFamily="18" charset="0"/>
              </a:rPr>
              <a:t>của</a:t>
            </a:r>
            <a:r>
              <a:rPr lang="en-US" sz="3200" b="1" kern="1200" dirty="0">
                <a:solidFill>
                  <a:schemeClr val="bg1"/>
                </a:solidFill>
                <a:latin typeface="Times New Roman" panose="02020603050405020304" pitchFamily="18" charset="0"/>
                <a:ea typeface="+mn-ea"/>
                <a:cs typeface="Times New Roman" panose="02020603050405020304" pitchFamily="18" charset="0"/>
              </a:rPr>
              <a:t> </a:t>
            </a:r>
            <a:r>
              <a:rPr lang="en-US" sz="3200" b="1" kern="1200" dirty="0" err="1">
                <a:solidFill>
                  <a:schemeClr val="bg1"/>
                </a:solidFill>
                <a:latin typeface="Times New Roman" panose="02020603050405020304" pitchFamily="18" charset="0"/>
                <a:ea typeface="+mn-ea"/>
                <a:cs typeface="Times New Roman" panose="02020603050405020304" pitchFamily="18" charset="0"/>
              </a:rPr>
              <a:t>c</a:t>
            </a:r>
            <a:r>
              <a:rPr lang="en-US" sz="3200" b="1" kern="1200" dirty="0" err="1">
                <a:solidFill>
                  <a:schemeClr val="bg1"/>
                </a:solidFill>
                <a:latin typeface="Times New Roman" panose="02020603050405020304" pitchFamily="18" charset="0"/>
                <a:cs typeface="Times New Roman" panose="02020603050405020304" pitchFamily="18" charset="0"/>
              </a:rPr>
              <a:t>ư</a:t>
            </a:r>
            <a:r>
              <a:rPr lang="en-US" sz="3200" b="1" kern="1200" dirty="0">
                <a:solidFill>
                  <a:schemeClr val="bg1"/>
                </a:solidFill>
                <a:latin typeface="Times New Roman" panose="02020603050405020304" pitchFamily="18" charset="0"/>
                <a:cs typeface="Times New Roman" panose="02020603050405020304" pitchFamily="18" charset="0"/>
              </a:rPr>
              <a:t> </a:t>
            </a:r>
            <a:r>
              <a:rPr lang="en-US" sz="3200" b="1" kern="1200" dirty="0" err="1">
                <a:solidFill>
                  <a:schemeClr val="bg1"/>
                </a:solidFill>
                <a:latin typeface="Times New Roman" panose="02020603050405020304" pitchFamily="18" charset="0"/>
                <a:cs typeface="Times New Roman" panose="02020603050405020304" pitchFamily="18" charset="0"/>
              </a:rPr>
              <a:t>dân</a:t>
            </a:r>
            <a:r>
              <a:rPr lang="en-US" sz="3200" b="1" kern="1200" dirty="0">
                <a:solidFill>
                  <a:schemeClr val="bg1"/>
                </a:solidFill>
                <a:latin typeface="Times New Roman" panose="02020603050405020304" pitchFamily="18" charset="0"/>
                <a:cs typeface="Times New Roman" panose="02020603050405020304" pitchFamily="18" charset="0"/>
              </a:rPr>
              <a:t> </a:t>
            </a:r>
            <a:r>
              <a:rPr lang="en-US" sz="3200" b="1" kern="1200" dirty="0" err="1">
                <a:solidFill>
                  <a:schemeClr val="bg1"/>
                </a:solidFill>
                <a:latin typeface="Times New Roman" panose="02020603050405020304" pitchFamily="18" charset="0"/>
                <a:cs typeface="Times New Roman" panose="02020603050405020304" pitchFamily="18" charset="0"/>
              </a:rPr>
              <a:t>Văn</a:t>
            </a:r>
            <a:r>
              <a:rPr lang="en-US" sz="3200" b="1" kern="1200" dirty="0">
                <a:solidFill>
                  <a:schemeClr val="bg1"/>
                </a:solidFill>
                <a:latin typeface="Times New Roman" panose="02020603050405020304" pitchFamily="18" charset="0"/>
                <a:cs typeface="Times New Roman" panose="02020603050405020304" pitchFamily="18" charset="0"/>
              </a:rPr>
              <a:t> Lang - </a:t>
            </a:r>
            <a:r>
              <a:rPr lang="en-US" sz="3200" b="1" kern="1200" dirty="0" err="1">
                <a:solidFill>
                  <a:schemeClr val="bg1"/>
                </a:solidFill>
                <a:latin typeface="Times New Roman" panose="02020603050405020304" pitchFamily="18" charset="0"/>
                <a:cs typeface="Times New Roman" panose="02020603050405020304" pitchFamily="18" charset="0"/>
              </a:rPr>
              <a:t>Âu</a:t>
            </a:r>
            <a:r>
              <a:rPr lang="en-US" sz="3200" b="1" kern="1200" dirty="0">
                <a:solidFill>
                  <a:schemeClr val="bg1"/>
                </a:solidFill>
                <a:latin typeface="Times New Roman" panose="02020603050405020304" pitchFamily="18" charset="0"/>
                <a:cs typeface="Times New Roman" panose="02020603050405020304" pitchFamily="18" charset="0"/>
              </a:rPr>
              <a:t> </a:t>
            </a:r>
            <a:r>
              <a:rPr lang="en-US" sz="3200" b="1" kern="1200" dirty="0" err="1">
                <a:solidFill>
                  <a:schemeClr val="bg1"/>
                </a:solidFill>
                <a:latin typeface="Times New Roman" panose="02020603050405020304" pitchFamily="18" charset="0"/>
                <a:cs typeface="Times New Roman" panose="02020603050405020304" pitchFamily="18" charset="0"/>
              </a:rPr>
              <a:t>Lạc</a:t>
            </a:r>
            <a:r>
              <a:rPr lang="en-US" sz="3200" b="1" kern="1200" dirty="0">
                <a:solidFill>
                  <a:schemeClr val="bg1"/>
                </a:solidFill>
                <a:latin typeface="Times New Roman" panose="02020603050405020304" pitchFamily="18" charset="0"/>
                <a:cs typeface="Times New Roman" panose="02020603050405020304" pitchFamily="18" charset="0"/>
              </a:rPr>
              <a:t> </a:t>
            </a:r>
            <a:r>
              <a:rPr lang="en-US" sz="3200" b="1" kern="1200" dirty="0" err="1">
                <a:solidFill>
                  <a:schemeClr val="bg1"/>
                </a:solidFill>
                <a:latin typeface="Times New Roman" panose="02020603050405020304" pitchFamily="18" charset="0"/>
                <a:cs typeface="Times New Roman" panose="02020603050405020304" pitchFamily="18" charset="0"/>
              </a:rPr>
              <a:t>là</a:t>
            </a:r>
            <a:r>
              <a:rPr lang="en-US" sz="3200" b="1" kern="1200" dirty="0">
                <a:solidFill>
                  <a:schemeClr val="bg1"/>
                </a:solidFill>
                <a:latin typeface="Times New Roman" panose="02020603050405020304" pitchFamily="18" charset="0"/>
                <a:cs typeface="Times New Roman" panose="02020603050405020304" pitchFamily="18" charset="0"/>
              </a:rPr>
              <a:t> </a:t>
            </a:r>
            <a:r>
              <a:rPr lang="en-US" sz="3200" b="1" kern="1200" dirty="0" err="1">
                <a:solidFill>
                  <a:schemeClr val="bg1"/>
                </a:solidFill>
                <a:latin typeface="Times New Roman" panose="02020603050405020304" pitchFamily="18" charset="0"/>
                <a:cs typeface="Times New Roman" panose="02020603050405020304" pitchFamily="18" charset="0"/>
              </a:rPr>
              <a:t>gì</a:t>
            </a:r>
            <a:r>
              <a:rPr lang="en-US" sz="3200" b="1" kern="1200" dirty="0">
                <a:solidFill>
                  <a:schemeClr val="bg1"/>
                </a:solidFill>
                <a:latin typeface="Times New Roman" panose="02020603050405020304" pitchFamily="18" charset="0"/>
                <a:cs typeface="Times New Roman" panose="02020603050405020304" pitchFamily="18" charset="0"/>
              </a:rPr>
              <a:t>?</a:t>
            </a:r>
            <a:endParaRPr lang="en-US" sz="3200" b="1" kern="1200" dirty="0">
              <a:solidFill>
                <a:schemeClr val="bg1"/>
              </a:solidFill>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657C6A25-FBDB-3A45-B104-1D14AA6E1D1C}"/>
              </a:ext>
            </a:extLst>
          </p:cNvPr>
          <p:cNvSpPr/>
          <p:nvPr/>
        </p:nvSpPr>
        <p:spPr>
          <a:xfrm>
            <a:off x="438914" y="2396624"/>
            <a:ext cx="3888018" cy="761533"/>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lang="en-US" sz="2800" b="1" kern="1200" dirty="0">
                <a:solidFill>
                  <a:prstClr val="black">
                    <a:lumMod val="95000"/>
                    <a:lumOff val="5000"/>
                  </a:prstClr>
                </a:solidFill>
                <a:latin typeface="Times New Roman" panose="02020603050405020304" pitchFamily="18" charset="0"/>
                <a:cs typeface="Times New Roman" panose="02020603050405020304" pitchFamily="18" charset="0"/>
              </a:rPr>
              <a:t>A. </a:t>
            </a:r>
            <a:r>
              <a:rPr lang="en-US" sz="2800" b="1" kern="1200" dirty="0" err="1">
                <a:solidFill>
                  <a:prstClr val="black">
                    <a:lumMod val="95000"/>
                    <a:lumOff val="5000"/>
                  </a:prstClr>
                </a:solidFill>
                <a:latin typeface="Times New Roman" panose="02020603050405020304" pitchFamily="18" charset="0"/>
                <a:cs typeface="Times New Roman" panose="02020603050405020304" pitchFamily="18" charset="0"/>
              </a:rPr>
              <a:t>Thủ</a:t>
            </a:r>
            <a:r>
              <a:rPr lang="en-US" sz="2800" b="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kern="1200" dirty="0" err="1">
                <a:solidFill>
                  <a:prstClr val="black">
                    <a:lumMod val="95000"/>
                    <a:lumOff val="5000"/>
                  </a:prstClr>
                </a:solidFill>
                <a:latin typeface="Times New Roman" panose="02020603050405020304" pitchFamily="18" charset="0"/>
                <a:cs typeface="Times New Roman" panose="02020603050405020304" pitchFamily="18" charset="0"/>
              </a:rPr>
              <a:t>công</a:t>
            </a:r>
            <a:r>
              <a:rPr lang="en-US" sz="2800" b="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kern="1200" dirty="0" err="1">
                <a:solidFill>
                  <a:prstClr val="black">
                    <a:lumMod val="95000"/>
                    <a:lumOff val="5000"/>
                  </a:prstClr>
                </a:solidFill>
                <a:latin typeface="Times New Roman" panose="02020603050405020304" pitchFamily="18" charset="0"/>
                <a:cs typeface="Times New Roman" panose="02020603050405020304" pitchFamily="18" charset="0"/>
              </a:rPr>
              <a:t>nghiệp</a:t>
            </a:r>
            <a:endParaRPr lang="en-US" sz="28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B876AE8C-6C80-824D-8ED7-F63261DD3E9A}"/>
              </a:ext>
            </a:extLst>
          </p:cNvPr>
          <p:cNvSpPr/>
          <p:nvPr/>
        </p:nvSpPr>
        <p:spPr>
          <a:xfrm>
            <a:off x="4545782" y="3513237"/>
            <a:ext cx="4133087" cy="681397"/>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schemeClr val="tx1"/>
                </a:solidFill>
                <a:latin typeface="Times New Roman" panose="02020603050405020304" pitchFamily="18" charset="0"/>
                <a:cs typeface="Times New Roman" panose="02020603050405020304" pitchFamily="18" charset="0"/>
              </a:rPr>
              <a:t>D. Trồng lúa nước, </a:t>
            </a:r>
          </a:p>
        </p:txBody>
      </p:sp>
      <p:sp>
        <p:nvSpPr>
          <p:cNvPr id="17" name="Rectangle 16">
            <a:extLst>
              <a:ext uri="{FF2B5EF4-FFF2-40B4-BE49-F238E27FC236}">
                <a16:creationId xmlns:a16="http://schemas.microsoft.com/office/drawing/2014/main" id="{95250ACF-0E3C-B949-A87D-3987C7D82DE6}"/>
              </a:ext>
            </a:extLst>
          </p:cNvPr>
          <p:cNvSpPr/>
          <p:nvPr/>
        </p:nvSpPr>
        <p:spPr>
          <a:xfrm>
            <a:off x="465131" y="3494987"/>
            <a:ext cx="3888019" cy="681397"/>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800" b="1" kern="1200"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2800" b="1" kern="1200" dirty="0" err="1">
                <a:solidFill>
                  <a:prstClr val="black">
                    <a:lumMod val="95000"/>
                    <a:lumOff val="5000"/>
                  </a:prstClr>
                </a:solidFill>
                <a:latin typeface="Times New Roman" panose="02020603050405020304" pitchFamily="18" charset="0"/>
                <a:cs typeface="Times New Roman" panose="02020603050405020304" pitchFamily="18" charset="0"/>
              </a:rPr>
              <a:t>Lâm</a:t>
            </a:r>
            <a:r>
              <a:rPr lang="en-US" sz="2800" b="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kern="1200" dirty="0" err="1">
                <a:solidFill>
                  <a:prstClr val="black">
                    <a:lumMod val="95000"/>
                    <a:lumOff val="5000"/>
                  </a:prstClr>
                </a:solidFill>
                <a:latin typeface="Times New Roman" panose="02020603050405020304" pitchFamily="18" charset="0"/>
                <a:cs typeface="Times New Roman" panose="02020603050405020304" pitchFamily="18" charset="0"/>
              </a:rPr>
              <a:t>nghiệp</a:t>
            </a:r>
            <a:endParaRPr lang="vi-VN" sz="2800" b="1" kern="1200" dirty="0">
              <a:solidFill>
                <a:prstClr val="black"/>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2B77DB3B-903B-AB4E-BA2F-025F233CDA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2639" y="2489873"/>
            <a:ext cx="604292" cy="531044"/>
          </a:xfrm>
          <a:prstGeom prst="rect">
            <a:avLst/>
          </a:prstGeom>
        </p:spPr>
      </p:pic>
      <p:pic>
        <p:nvPicPr>
          <p:cNvPr id="19" name="Picture 18">
            <a:extLst>
              <a:ext uri="{FF2B5EF4-FFF2-40B4-BE49-F238E27FC236}">
                <a16:creationId xmlns:a16="http://schemas.microsoft.com/office/drawing/2014/main" id="{AFA5C638-1948-FF4B-935D-2860DA748FF4}"/>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48858" y="3532853"/>
            <a:ext cx="603402" cy="528066"/>
          </a:xfrm>
          <a:prstGeom prst="rect">
            <a:avLst/>
          </a:prstGeom>
        </p:spPr>
      </p:pic>
      <p:pic>
        <p:nvPicPr>
          <p:cNvPr id="20" name="Picture 19">
            <a:extLst>
              <a:ext uri="{FF2B5EF4-FFF2-40B4-BE49-F238E27FC236}">
                <a16:creationId xmlns:a16="http://schemas.microsoft.com/office/drawing/2014/main" id="{C4E03EA0-6150-FB46-A483-03402661C0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6550" y="3693539"/>
            <a:ext cx="603557" cy="482845"/>
          </a:xfrm>
          <a:prstGeom prst="rect">
            <a:avLst/>
          </a:prstGeom>
        </p:spPr>
      </p:pic>
      <p:sp>
        <p:nvSpPr>
          <p:cNvPr id="21" name="Rectangle 20">
            <a:extLst>
              <a:ext uri="{FF2B5EF4-FFF2-40B4-BE49-F238E27FC236}">
                <a16:creationId xmlns:a16="http://schemas.microsoft.com/office/drawing/2014/main" id="{22B19F82-A391-F544-9330-DC52A4C323F0}"/>
              </a:ext>
            </a:extLst>
          </p:cNvPr>
          <p:cNvSpPr/>
          <p:nvPr/>
        </p:nvSpPr>
        <p:spPr>
          <a:xfrm>
            <a:off x="4545781" y="2396624"/>
            <a:ext cx="4133088" cy="761533"/>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C. Thương nghiệp.</a:t>
            </a:r>
          </a:p>
        </p:txBody>
      </p:sp>
      <p:pic>
        <p:nvPicPr>
          <p:cNvPr id="22" name="Picture 21">
            <a:extLst>
              <a:ext uri="{FF2B5EF4-FFF2-40B4-BE49-F238E27FC236}">
                <a16:creationId xmlns:a16="http://schemas.microsoft.com/office/drawing/2014/main" id="{4A9BD946-9528-4547-B444-2F8DA7CB1BB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01684" y="2396625"/>
            <a:ext cx="603402" cy="528066"/>
          </a:xfrm>
          <a:prstGeom prst="rect">
            <a:avLst/>
          </a:prstGeom>
        </p:spPr>
      </p:pic>
    </p:spTree>
    <p:extLst>
      <p:ext uri="{BB962C8B-B14F-4D97-AF65-F5344CB8AC3E}">
        <p14:creationId xmlns:p14="http://schemas.microsoft.com/office/powerpoint/2010/main" val="135351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FFFF0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6"/>
                                        </p:tgtEl>
                                        <p:attrNameLst>
                                          <p:attrName>fillcolor</p:attrName>
                                        </p:attrNameLst>
                                      </p:cBhvr>
                                      <p:to>
                                        <a:srgbClr val="FFF2CC"/>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250" fill="hold"/>
                                        <p:tgtEl>
                                          <p:spTgt spid="20"/>
                                        </p:tgtEl>
                                        <p:attrNameLst>
                                          <p:attrName>ppt_w</p:attrName>
                                        </p:attrNameLst>
                                      </p:cBhvr>
                                      <p:tavLst>
                                        <p:tav tm="0">
                                          <p:val>
                                            <p:strVal val="4*#ppt_w"/>
                                          </p:val>
                                        </p:tav>
                                        <p:tav tm="100000">
                                          <p:val>
                                            <p:strVal val="#ppt_w"/>
                                          </p:val>
                                        </p:tav>
                                      </p:tavLst>
                                    </p:anim>
                                    <p:anim calcmode="lin" valueType="num">
                                      <p:cBhvr>
                                        <p:cTn id="5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6"/>
                                        </p:tgtEl>
                                        <p:attrNameLst>
                                          <p:attrName>fillcolor</p:attrName>
                                        </p:attrNameLst>
                                      </p:cBhvr>
                                      <p:to>
                                        <a:srgbClr val="00B050"/>
                                      </p:to>
                                    </p:animClr>
                                    <p:set>
                                      <p:cBhvr>
                                        <p:cTn id="58" dur="250" fill="hold"/>
                                        <p:tgtEl>
                                          <p:spTgt spid="16"/>
                                        </p:tgtEl>
                                        <p:attrNameLst>
                                          <p:attrName>fill.type</p:attrName>
                                        </p:attrNameLst>
                                      </p:cBhvr>
                                      <p:to>
                                        <p:strVal val="solid"/>
                                      </p:to>
                                    </p:set>
                                    <p:set>
                                      <p:cBhvr>
                                        <p:cTn id="5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7"/>
                                        </p:tgtEl>
                                        <p:attrNameLst>
                                          <p:attrName>fillcolor</p:attrName>
                                        </p:attrNameLst>
                                      </p:cBhvr>
                                      <p:to>
                                        <a:srgbClr val="FFF2CC"/>
                                      </p:to>
                                    </p:animClr>
                                    <p:set>
                                      <p:cBhvr>
                                        <p:cTn id="65" dur="250" fill="hold"/>
                                        <p:tgtEl>
                                          <p:spTgt spid="17"/>
                                        </p:tgtEl>
                                        <p:attrNameLst>
                                          <p:attrName>fill.type</p:attrName>
                                        </p:attrNameLst>
                                      </p:cBhvr>
                                      <p:to>
                                        <p:strVal val="solid"/>
                                      </p:to>
                                    </p:set>
                                    <p:set>
                                      <p:cBhvr>
                                        <p:cTn id="66" dur="250" fill="hold"/>
                                        <p:tgtEl>
                                          <p:spTgt spid="1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9"/>
                                        </p:tgtEl>
                                        <p:attrNameLst>
                                          <p:attrName>style.visibility</p:attrName>
                                        </p:attrNameLst>
                                      </p:cBhvr>
                                      <p:to>
                                        <p:strVal val="visible"/>
                                      </p:to>
                                    </p:set>
                                    <p:anim calcmode="lin" valueType="num">
                                      <p:cBhvr>
                                        <p:cTn id="69" dur="250" fill="hold"/>
                                        <p:tgtEl>
                                          <p:spTgt spid="19"/>
                                        </p:tgtEl>
                                        <p:attrNameLst>
                                          <p:attrName>ppt_w</p:attrName>
                                        </p:attrNameLst>
                                      </p:cBhvr>
                                      <p:tavLst>
                                        <p:tav tm="0">
                                          <p:val>
                                            <p:strVal val="4*#ppt_w"/>
                                          </p:val>
                                        </p:tav>
                                        <p:tav tm="100000">
                                          <p:val>
                                            <p:strVal val="#ppt_w"/>
                                          </p:val>
                                        </p:tav>
                                      </p:tavLst>
                                    </p:anim>
                                    <p:anim calcmode="lin" valueType="num">
                                      <p:cBhvr>
                                        <p:cTn id="7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7"/>
                                        </p:tgtEl>
                                        <p:attrNameLst>
                                          <p:attrName>fillcolor</p:attrName>
                                        </p:attrNameLst>
                                      </p:cBhvr>
                                      <p:to>
                                        <a:srgbClr val="FFFF00"/>
                                      </p:to>
                                    </p:animClr>
                                    <p:set>
                                      <p:cBhvr>
                                        <p:cTn id="73" dur="250" fill="hold"/>
                                        <p:tgtEl>
                                          <p:spTgt spid="17"/>
                                        </p:tgtEl>
                                        <p:attrNameLst>
                                          <p:attrName>fill.type</p:attrName>
                                        </p:attrNameLst>
                                      </p:cBhvr>
                                      <p:to>
                                        <p:strVal val="solid"/>
                                      </p:to>
                                    </p:set>
                                    <p:set>
                                      <p:cBhvr>
                                        <p:cTn id="7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2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1"/>
                                        </p:tgtEl>
                                        <p:attrNameLst>
                                          <p:attrName>fillcolor</p:attrName>
                                        </p:attrNameLst>
                                      </p:cBhvr>
                                      <p:to>
                                        <a:srgbClr val="FFF2CC"/>
                                      </p:to>
                                    </p:animClr>
                                    <p:set>
                                      <p:cBhvr>
                                        <p:cTn id="80" dur="250" fill="hold"/>
                                        <p:tgtEl>
                                          <p:spTgt spid="21"/>
                                        </p:tgtEl>
                                        <p:attrNameLst>
                                          <p:attrName>fill.type</p:attrName>
                                        </p:attrNameLst>
                                      </p:cBhvr>
                                      <p:to>
                                        <p:strVal val="solid"/>
                                      </p:to>
                                    </p:set>
                                    <p:set>
                                      <p:cBhvr>
                                        <p:cTn id="81" dur="250" fill="hold"/>
                                        <p:tgtEl>
                                          <p:spTgt spid="2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1"/>
                                        </p:tgtEl>
                                        <p:attrNameLst>
                                          <p:attrName>fillcolor</p:attrName>
                                        </p:attrNameLst>
                                      </p:cBhvr>
                                      <p:to>
                                        <a:srgbClr val="FFFF00"/>
                                      </p:to>
                                    </p:animClr>
                                    <p:set>
                                      <p:cBhvr>
                                        <p:cTn id="88" dur="250" fill="hold"/>
                                        <p:tgtEl>
                                          <p:spTgt spid="21"/>
                                        </p:tgtEl>
                                        <p:attrNameLst>
                                          <p:attrName>fill.type</p:attrName>
                                        </p:attrNameLst>
                                      </p:cBhvr>
                                      <p:to>
                                        <p:strVal val="solid"/>
                                      </p:to>
                                    </p:set>
                                    <p:set>
                                      <p:cBhvr>
                                        <p:cTn id="8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5" grpId="0"/>
      <p:bldP spid="15" grpId="0" animBg="1"/>
      <p:bldP spid="16" grpId="0" animBg="1"/>
      <p:bldP spid="17"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5"/>
        <p:cNvGrpSpPr/>
        <p:nvPr/>
      </p:nvGrpSpPr>
      <p:grpSpPr>
        <a:xfrm>
          <a:off x="0" y="0"/>
          <a:ext cx="0" cy="0"/>
          <a:chOff x="0" y="0"/>
          <a:chExt cx="0" cy="0"/>
        </a:xfrm>
      </p:grpSpPr>
      <p:sp>
        <p:nvSpPr>
          <p:cNvPr id="56" name="Google Shape;56;p12"/>
          <p:cNvSpPr txBox="1">
            <a:spLocks noGrp="1"/>
          </p:cNvSpPr>
          <p:nvPr>
            <p:ph type="ctrTitle"/>
          </p:nvPr>
        </p:nvSpPr>
        <p:spPr>
          <a:xfrm>
            <a:off x="2472721" y="1424951"/>
            <a:ext cx="6009707" cy="1238461"/>
          </a:xfrm>
          <a:prstGeom prst="rect">
            <a:avLst/>
          </a:prstGeom>
        </p:spPr>
        <p:txBody>
          <a:bodyPr spcFirstLastPara="1" wrap="square" lIns="91425" tIns="91425" rIns="91425" bIns="91425" anchor="ctr" anchorCtr="0">
            <a:noAutofit/>
          </a:bodyPr>
          <a:lstStyle/>
          <a:p>
            <a:pPr lvl="0" algn="ctr"/>
            <a:r>
              <a:rPr lang="vi-VN" sz="2400" dirty="0">
                <a:solidFill>
                  <a:srgbClr val="0070C0"/>
                </a:solidFill>
                <a:latin typeface="Times New Roman" panose="02020603050405020304" pitchFamily="18" charset="0"/>
                <a:cs typeface="Times New Roman" panose="02020603050405020304" pitchFamily="18" charset="0"/>
              </a:rPr>
              <a:t>CHÍNH SÁCH CAI TRỊ CỦA CÁC TRIỀU ĐẠI PHONG KIẾN PHƯƠNG BẮC VÀ SỰ CHUYỂN BIẾN CỦA XÃ HỘI ÂU LẠC</a:t>
            </a:r>
          </a:p>
        </p:txBody>
      </p:sp>
      <p:sp>
        <p:nvSpPr>
          <p:cNvPr id="2" name="Rectangle 1">
            <a:extLst>
              <a:ext uri="{FF2B5EF4-FFF2-40B4-BE49-F238E27FC236}">
                <a16:creationId xmlns:a16="http://schemas.microsoft.com/office/drawing/2014/main" id="{7F15F29F-6864-4C46-8639-08D8A68FF0A1}"/>
              </a:ext>
            </a:extLst>
          </p:cNvPr>
          <p:cNvSpPr/>
          <p:nvPr/>
        </p:nvSpPr>
        <p:spPr>
          <a:xfrm>
            <a:off x="4292467" y="643676"/>
            <a:ext cx="1697901" cy="646331"/>
          </a:xfrm>
          <a:prstGeom prst="rect">
            <a:avLst/>
          </a:prstGeom>
        </p:spPr>
        <p:txBody>
          <a:bodyPr wrap="none">
            <a:spAutoFit/>
          </a:bodyPr>
          <a:lstStyle/>
          <a:p>
            <a:r>
              <a:rPr lang="vi-VN" sz="3600" b="1" dirty="0">
                <a:solidFill>
                  <a:srgbClr val="FF0000"/>
                </a:solidFill>
                <a:latin typeface="Times New Roman" panose="02020603050405020304" pitchFamily="18" charset="0"/>
                <a:cs typeface="Times New Roman" panose="02020603050405020304" pitchFamily="18" charset="0"/>
                <a:sym typeface="Oswald"/>
              </a:rPr>
              <a:t>BÀI 15 </a:t>
            </a:r>
            <a:endParaRPr lang="en-VN" sz="2000" dirty="0">
              <a:solidFill>
                <a:srgbClr val="FF0000"/>
              </a:solidFill>
            </a:endParaRPr>
          </a:p>
        </p:txBody>
      </p:sp>
      <p:pic>
        <p:nvPicPr>
          <p:cNvPr id="6" name="Picture 5" descr="C:\Users\Admin\Pictures\Screenshots\Screenshot (58).png">
            <a:extLst>
              <a:ext uri="{FF2B5EF4-FFF2-40B4-BE49-F238E27FC236}">
                <a16:creationId xmlns:a16="http://schemas.microsoft.com/office/drawing/2014/main" id="{8C3223F7-31B4-7749-A9A2-375EED679B9B}"/>
              </a:ext>
            </a:extLst>
          </p:cNvPr>
          <p:cNvPicPr/>
          <p:nvPr/>
        </p:nvPicPr>
        <p:blipFill rotWithShape="1">
          <a:blip r:embed="rId3">
            <a:extLst>
              <a:ext uri="{28A0092B-C50C-407E-A947-70E740481C1C}">
                <a14:useLocalDpi xmlns:a14="http://schemas.microsoft.com/office/drawing/2010/main" val="0"/>
              </a:ext>
            </a:extLst>
          </a:blip>
          <a:srcRect l="49005" t="21445" r="28246" b="47564"/>
          <a:stretch/>
        </p:blipFill>
        <p:spPr bwMode="auto">
          <a:xfrm>
            <a:off x="3074462" y="2906884"/>
            <a:ext cx="1423627" cy="1307692"/>
          </a:xfrm>
          <a:prstGeom prst="ellipse">
            <a:avLst/>
          </a:prstGeom>
          <a:noFill/>
          <a:ln>
            <a:noFill/>
          </a:ln>
        </p:spPr>
      </p:pic>
      <p:pic>
        <p:nvPicPr>
          <p:cNvPr id="7" name="Picture 6">
            <a:extLst>
              <a:ext uri="{FF2B5EF4-FFF2-40B4-BE49-F238E27FC236}">
                <a16:creationId xmlns:a16="http://schemas.microsoft.com/office/drawing/2014/main" id="{96582FC9-1580-5449-BC7A-480B200FADF2}"/>
              </a:ext>
            </a:extLst>
          </p:cNvPr>
          <p:cNvPicPr>
            <a:picLocks noChangeAspect="1"/>
          </p:cNvPicPr>
          <p:nvPr/>
        </p:nvPicPr>
        <p:blipFill>
          <a:blip r:embed="rId4"/>
          <a:stretch>
            <a:fillRect/>
          </a:stretch>
        </p:blipFill>
        <p:spPr>
          <a:xfrm>
            <a:off x="6799377" y="2969983"/>
            <a:ext cx="1423627" cy="1307692"/>
          </a:xfrm>
          <a:prstGeom prst="ellipse">
            <a:avLst/>
          </a:prstGeom>
        </p:spPr>
      </p:pic>
      <p:pic>
        <p:nvPicPr>
          <p:cNvPr id="9" name="Picture 8">
            <a:extLst>
              <a:ext uri="{FF2B5EF4-FFF2-40B4-BE49-F238E27FC236}">
                <a16:creationId xmlns:a16="http://schemas.microsoft.com/office/drawing/2014/main" id="{64CA4BFC-BE72-4E48-B9B0-75DC98C41EA8}"/>
              </a:ext>
            </a:extLst>
          </p:cNvPr>
          <p:cNvPicPr>
            <a:picLocks noChangeAspect="1"/>
          </p:cNvPicPr>
          <p:nvPr/>
        </p:nvPicPr>
        <p:blipFill rotWithShape="1">
          <a:blip r:embed="rId5"/>
          <a:srcRect l="6267" t="41758" b="-1213"/>
          <a:stretch/>
        </p:blipFill>
        <p:spPr>
          <a:xfrm>
            <a:off x="4889784" y="2959336"/>
            <a:ext cx="1423627" cy="1315504"/>
          </a:xfrm>
          <a:prstGeom prst="ellipse">
            <a:avLst/>
          </a:prstGeom>
        </p:spPr>
      </p:pic>
      <p:grpSp>
        <p:nvGrpSpPr>
          <p:cNvPr id="28" name="Group 17">
            <a:extLst>
              <a:ext uri="{FF2B5EF4-FFF2-40B4-BE49-F238E27FC236}">
                <a16:creationId xmlns:a16="http://schemas.microsoft.com/office/drawing/2014/main" id="{C5632F9B-4270-7D44-92C3-2D765CF9BA75}"/>
              </a:ext>
            </a:extLst>
          </p:cNvPr>
          <p:cNvGrpSpPr>
            <a:grpSpLocks/>
          </p:cNvGrpSpPr>
          <p:nvPr/>
        </p:nvGrpSpPr>
        <p:grpSpPr bwMode="auto">
          <a:xfrm>
            <a:off x="456945" y="184150"/>
            <a:ext cx="2492941" cy="4775200"/>
            <a:chOff x="1248" y="240"/>
            <a:chExt cx="2784" cy="4080"/>
          </a:xfrm>
        </p:grpSpPr>
        <p:grpSp>
          <p:nvGrpSpPr>
            <p:cNvPr id="34" name="Group 20">
              <a:extLst>
                <a:ext uri="{FF2B5EF4-FFF2-40B4-BE49-F238E27FC236}">
                  <a16:creationId xmlns:a16="http://schemas.microsoft.com/office/drawing/2014/main" id="{69FD3DA4-2BA9-0A44-8B9E-62A1417809DD}"/>
                </a:ext>
              </a:extLst>
            </p:cNvPr>
            <p:cNvGrpSpPr>
              <a:grpSpLocks/>
            </p:cNvGrpSpPr>
            <p:nvPr/>
          </p:nvGrpSpPr>
          <p:grpSpPr bwMode="auto">
            <a:xfrm>
              <a:off x="1248" y="240"/>
              <a:ext cx="2784" cy="4080"/>
              <a:chOff x="1056" y="288"/>
              <a:chExt cx="2304" cy="3840"/>
            </a:xfrm>
          </p:grpSpPr>
          <p:grpSp>
            <p:nvGrpSpPr>
              <p:cNvPr id="36" name="Group 21">
                <a:extLst>
                  <a:ext uri="{FF2B5EF4-FFF2-40B4-BE49-F238E27FC236}">
                    <a16:creationId xmlns:a16="http://schemas.microsoft.com/office/drawing/2014/main" id="{ED82DE2B-6390-334F-9EC6-CE1BC6264ECC}"/>
                  </a:ext>
                </a:extLst>
              </p:cNvPr>
              <p:cNvGrpSpPr>
                <a:grpSpLocks/>
              </p:cNvGrpSpPr>
              <p:nvPr/>
            </p:nvGrpSpPr>
            <p:grpSpPr bwMode="auto">
              <a:xfrm>
                <a:off x="1056" y="288"/>
                <a:ext cx="2304" cy="3840"/>
                <a:chOff x="1056" y="288"/>
                <a:chExt cx="2304" cy="3840"/>
              </a:xfrm>
            </p:grpSpPr>
            <p:grpSp>
              <p:nvGrpSpPr>
                <p:cNvPr id="38" name="Group 22">
                  <a:extLst>
                    <a:ext uri="{FF2B5EF4-FFF2-40B4-BE49-F238E27FC236}">
                      <a16:creationId xmlns:a16="http://schemas.microsoft.com/office/drawing/2014/main" id="{04C19F92-0661-EE40-AE3D-BE946BEE3402}"/>
                    </a:ext>
                  </a:extLst>
                </p:cNvPr>
                <p:cNvGrpSpPr>
                  <a:grpSpLocks/>
                </p:cNvGrpSpPr>
                <p:nvPr/>
              </p:nvGrpSpPr>
              <p:grpSpPr bwMode="auto">
                <a:xfrm>
                  <a:off x="1056" y="288"/>
                  <a:ext cx="2304" cy="3840"/>
                  <a:chOff x="1200" y="288"/>
                  <a:chExt cx="2304" cy="3840"/>
                </a:xfrm>
              </p:grpSpPr>
              <p:grpSp>
                <p:nvGrpSpPr>
                  <p:cNvPr id="40" name="Group 23">
                    <a:extLst>
                      <a:ext uri="{FF2B5EF4-FFF2-40B4-BE49-F238E27FC236}">
                        <a16:creationId xmlns:a16="http://schemas.microsoft.com/office/drawing/2014/main" id="{51FE2212-734E-EA47-BDFC-06670B955872}"/>
                      </a:ext>
                    </a:extLst>
                  </p:cNvPr>
                  <p:cNvGrpSpPr>
                    <a:grpSpLocks/>
                  </p:cNvGrpSpPr>
                  <p:nvPr/>
                </p:nvGrpSpPr>
                <p:grpSpPr bwMode="auto">
                  <a:xfrm>
                    <a:off x="1200" y="288"/>
                    <a:ext cx="2304" cy="3840"/>
                    <a:chOff x="1200" y="288"/>
                    <a:chExt cx="2304" cy="3840"/>
                  </a:xfrm>
                </p:grpSpPr>
                <p:grpSp>
                  <p:nvGrpSpPr>
                    <p:cNvPr id="42" name="Group 24">
                      <a:extLst>
                        <a:ext uri="{FF2B5EF4-FFF2-40B4-BE49-F238E27FC236}">
                          <a16:creationId xmlns:a16="http://schemas.microsoft.com/office/drawing/2014/main" id="{02F5BD12-6C77-E546-A3D3-03EF73FB3C6F}"/>
                        </a:ext>
                      </a:extLst>
                    </p:cNvPr>
                    <p:cNvGrpSpPr>
                      <a:grpSpLocks/>
                    </p:cNvGrpSpPr>
                    <p:nvPr/>
                  </p:nvGrpSpPr>
                  <p:grpSpPr bwMode="auto">
                    <a:xfrm>
                      <a:off x="1200" y="288"/>
                      <a:ext cx="2304" cy="3840"/>
                      <a:chOff x="1200" y="288"/>
                      <a:chExt cx="2304" cy="3840"/>
                    </a:xfrm>
                  </p:grpSpPr>
                  <p:grpSp>
                    <p:nvGrpSpPr>
                      <p:cNvPr id="44" name="Group 25">
                        <a:extLst>
                          <a:ext uri="{FF2B5EF4-FFF2-40B4-BE49-F238E27FC236}">
                            <a16:creationId xmlns:a16="http://schemas.microsoft.com/office/drawing/2014/main" id="{234B7BCD-54BA-C54E-910E-661DC3EAB13C}"/>
                          </a:ext>
                        </a:extLst>
                      </p:cNvPr>
                      <p:cNvGrpSpPr>
                        <a:grpSpLocks/>
                      </p:cNvGrpSpPr>
                      <p:nvPr/>
                    </p:nvGrpSpPr>
                    <p:grpSpPr bwMode="auto">
                      <a:xfrm>
                        <a:off x="1200" y="288"/>
                        <a:ext cx="2304" cy="3840"/>
                        <a:chOff x="1200" y="288"/>
                        <a:chExt cx="2304" cy="3840"/>
                      </a:xfrm>
                    </p:grpSpPr>
                    <p:grpSp>
                      <p:nvGrpSpPr>
                        <p:cNvPr id="46" name="Group 26">
                          <a:extLst>
                            <a:ext uri="{FF2B5EF4-FFF2-40B4-BE49-F238E27FC236}">
                              <a16:creationId xmlns:a16="http://schemas.microsoft.com/office/drawing/2014/main" id="{2897005D-929C-8548-8AD0-D961F81378C6}"/>
                            </a:ext>
                          </a:extLst>
                        </p:cNvPr>
                        <p:cNvGrpSpPr>
                          <a:grpSpLocks/>
                        </p:cNvGrpSpPr>
                        <p:nvPr/>
                      </p:nvGrpSpPr>
                      <p:grpSpPr bwMode="auto">
                        <a:xfrm>
                          <a:off x="1200" y="288"/>
                          <a:ext cx="2304" cy="3840"/>
                          <a:chOff x="1200" y="288"/>
                          <a:chExt cx="2304" cy="3840"/>
                        </a:xfrm>
                      </p:grpSpPr>
                      <p:grpSp>
                        <p:nvGrpSpPr>
                          <p:cNvPr id="48" name="Group 27">
                            <a:extLst>
                              <a:ext uri="{FF2B5EF4-FFF2-40B4-BE49-F238E27FC236}">
                                <a16:creationId xmlns:a16="http://schemas.microsoft.com/office/drawing/2014/main" id="{9EAC17ED-60E5-EF48-826F-1496050FD6F5}"/>
                              </a:ext>
                            </a:extLst>
                          </p:cNvPr>
                          <p:cNvGrpSpPr>
                            <a:grpSpLocks/>
                          </p:cNvGrpSpPr>
                          <p:nvPr/>
                        </p:nvGrpSpPr>
                        <p:grpSpPr bwMode="auto">
                          <a:xfrm>
                            <a:off x="1200" y="288"/>
                            <a:ext cx="2304" cy="3840"/>
                            <a:chOff x="1200" y="288"/>
                            <a:chExt cx="2304" cy="3840"/>
                          </a:xfrm>
                        </p:grpSpPr>
                        <p:grpSp>
                          <p:nvGrpSpPr>
                            <p:cNvPr id="50" name="Group 28">
                              <a:extLst>
                                <a:ext uri="{FF2B5EF4-FFF2-40B4-BE49-F238E27FC236}">
                                  <a16:creationId xmlns:a16="http://schemas.microsoft.com/office/drawing/2014/main" id="{5AB0F9E8-D438-EB4C-A24A-D4386DEC720E}"/>
                                </a:ext>
                              </a:extLst>
                            </p:cNvPr>
                            <p:cNvGrpSpPr>
                              <a:grpSpLocks/>
                            </p:cNvGrpSpPr>
                            <p:nvPr/>
                          </p:nvGrpSpPr>
                          <p:grpSpPr bwMode="auto">
                            <a:xfrm>
                              <a:off x="1200" y="288"/>
                              <a:ext cx="2304" cy="3840"/>
                              <a:chOff x="1200" y="288"/>
                              <a:chExt cx="2304" cy="3840"/>
                            </a:xfrm>
                          </p:grpSpPr>
                          <p:grpSp>
                            <p:nvGrpSpPr>
                              <p:cNvPr id="52" name="Group 29">
                                <a:extLst>
                                  <a:ext uri="{FF2B5EF4-FFF2-40B4-BE49-F238E27FC236}">
                                    <a16:creationId xmlns:a16="http://schemas.microsoft.com/office/drawing/2014/main" id="{BB2633F8-1964-D440-8C3C-77CB46396D71}"/>
                                  </a:ext>
                                </a:extLst>
                              </p:cNvPr>
                              <p:cNvGrpSpPr>
                                <a:grpSpLocks/>
                              </p:cNvGrpSpPr>
                              <p:nvPr/>
                            </p:nvGrpSpPr>
                            <p:grpSpPr bwMode="auto">
                              <a:xfrm>
                                <a:off x="1200" y="288"/>
                                <a:ext cx="2304" cy="3840"/>
                                <a:chOff x="1200" y="288"/>
                                <a:chExt cx="2304" cy="3840"/>
                              </a:xfrm>
                            </p:grpSpPr>
                            <p:grpSp>
                              <p:nvGrpSpPr>
                                <p:cNvPr id="54" name="Group 30">
                                  <a:extLst>
                                    <a:ext uri="{FF2B5EF4-FFF2-40B4-BE49-F238E27FC236}">
                                      <a16:creationId xmlns:a16="http://schemas.microsoft.com/office/drawing/2014/main" id="{9CD89058-DD91-324A-BDF4-F5D9A4CA34E6}"/>
                                    </a:ext>
                                  </a:extLst>
                                </p:cNvPr>
                                <p:cNvGrpSpPr>
                                  <a:grpSpLocks/>
                                </p:cNvGrpSpPr>
                                <p:nvPr/>
                              </p:nvGrpSpPr>
                              <p:grpSpPr bwMode="auto">
                                <a:xfrm>
                                  <a:off x="1200" y="288"/>
                                  <a:ext cx="2304" cy="3840"/>
                                  <a:chOff x="1200" y="288"/>
                                  <a:chExt cx="2304" cy="3840"/>
                                </a:xfrm>
                              </p:grpSpPr>
                              <p:sp>
                                <p:nvSpPr>
                                  <p:cNvPr id="57" name="Freeform 31">
                                    <a:extLst>
                                      <a:ext uri="{FF2B5EF4-FFF2-40B4-BE49-F238E27FC236}">
                                        <a16:creationId xmlns:a16="http://schemas.microsoft.com/office/drawing/2014/main" id="{C0040538-DE1E-8446-AE18-33D78A5A552D}"/>
                                      </a:ext>
                                    </a:extLst>
                                  </p:cNvPr>
                                  <p:cNvSpPr>
                                    <a:spLocks/>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chemeClr val="tx1"/>
                                    </a:solidFill>
                                    <a:round/>
                                    <a:headEnd/>
                                    <a:tailEnd/>
                                  </a:ln>
                                </p:spPr>
                                <p:txBody>
                                  <a:bodyPr/>
                                  <a:lstStyle/>
                                  <a:p>
                                    <a:endParaRPr lang="en-US" dirty="0"/>
                                  </a:p>
                                </p:txBody>
                              </p:sp>
                              <p:sp>
                                <p:nvSpPr>
                                  <p:cNvPr id="58" name="Freeform 32">
                                    <a:extLst>
                                      <a:ext uri="{FF2B5EF4-FFF2-40B4-BE49-F238E27FC236}">
                                        <a16:creationId xmlns:a16="http://schemas.microsoft.com/office/drawing/2014/main" id="{94F35CE5-3D82-3446-A844-F4DD884728FC}"/>
                                      </a:ext>
                                    </a:extLst>
                                  </p:cNvPr>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5" name="Freeform 33">
                                  <a:extLst>
                                    <a:ext uri="{FF2B5EF4-FFF2-40B4-BE49-F238E27FC236}">
                                      <a16:creationId xmlns:a16="http://schemas.microsoft.com/office/drawing/2014/main" id="{2008394D-E497-9B46-BD45-392072B0F169}"/>
                                    </a:ext>
                                  </a:extLst>
                                </p:cNvPr>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3" name="Freeform 34">
                                <a:extLst>
                                  <a:ext uri="{FF2B5EF4-FFF2-40B4-BE49-F238E27FC236}">
                                    <a16:creationId xmlns:a16="http://schemas.microsoft.com/office/drawing/2014/main" id="{640234D0-50E0-3C43-A7BD-FA134B5065BF}"/>
                                  </a:ext>
                                </a:extLst>
                              </p:cNvPr>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1" name="Freeform 35">
                              <a:extLst>
                                <a:ext uri="{FF2B5EF4-FFF2-40B4-BE49-F238E27FC236}">
                                  <a16:creationId xmlns:a16="http://schemas.microsoft.com/office/drawing/2014/main" id="{E029F826-9F39-DC45-8531-BD63A7ABF91E}"/>
                                </a:ext>
                              </a:extLst>
                            </p:cNvPr>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9" name="Freeform 36">
                            <a:extLst>
                              <a:ext uri="{FF2B5EF4-FFF2-40B4-BE49-F238E27FC236}">
                                <a16:creationId xmlns:a16="http://schemas.microsoft.com/office/drawing/2014/main" id="{F547E8A2-E40C-1D4B-9568-041193D583F1}"/>
                              </a:ext>
                            </a:extLst>
                          </p:cNvPr>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7" name="Freeform 37">
                          <a:extLst>
                            <a:ext uri="{FF2B5EF4-FFF2-40B4-BE49-F238E27FC236}">
                              <a16:creationId xmlns:a16="http://schemas.microsoft.com/office/drawing/2014/main" id="{E09441F3-C50A-094C-95F6-C67BA0FEDF82}"/>
                            </a:ext>
                          </a:extLst>
                        </p:cNvPr>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5" name="Freeform 38">
                        <a:extLst>
                          <a:ext uri="{FF2B5EF4-FFF2-40B4-BE49-F238E27FC236}">
                            <a16:creationId xmlns:a16="http://schemas.microsoft.com/office/drawing/2014/main" id="{456EED04-8627-1945-AF2D-E0617A282EEA}"/>
                          </a:ext>
                        </a:extLst>
                      </p:cNvPr>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3" name="Freeform 39">
                      <a:extLst>
                        <a:ext uri="{FF2B5EF4-FFF2-40B4-BE49-F238E27FC236}">
                          <a16:creationId xmlns:a16="http://schemas.microsoft.com/office/drawing/2014/main" id="{DF31980D-9C27-2245-833C-164C6BA92FC9}"/>
                        </a:ext>
                      </a:extLst>
                    </p:cNvPr>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 name="Freeform 40">
                    <a:extLst>
                      <a:ext uri="{FF2B5EF4-FFF2-40B4-BE49-F238E27FC236}">
                        <a16:creationId xmlns:a16="http://schemas.microsoft.com/office/drawing/2014/main" id="{50B170D8-C1C6-A348-91A5-A5EA97BE122B}"/>
                      </a:ext>
                    </a:extLst>
                  </p:cNvPr>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9" name="Freeform 41">
                  <a:extLst>
                    <a:ext uri="{FF2B5EF4-FFF2-40B4-BE49-F238E27FC236}">
                      <a16:creationId xmlns:a16="http://schemas.microsoft.com/office/drawing/2014/main" id="{3D682B29-023F-3A41-BDF2-16FD007BC4C0}"/>
                    </a:ext>
                  </a:extLst>
                </p:cNvPr>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7" name="Freeform 42">
                <a:extLst>
                  <a:ext uri="{FF2B5EF4-FFF2-40B4-BE49-F238E27FC236}">
                    <a16:creationId xmlns:a16="http://schemas.microsoft.com/office/drawing/2014/main" id="{51D14C6B-47AB-7045-AC82-A15F575EB278}"/>
                  </a:ext>
                </a:extLst>
              </p:cNvPr>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1" name="AutoShape 45">
              <a:extLst>
                <a:ext uri="{FF2B5EF4-FFF2-40B4-BE49-F238E27FC236}">
                  <a16:creationId xmlns:a16="http://schemas.microsoft.com/office/drawing/2014/main" id="{FBAD4CBA-66D6-CA4F-9E14-7DB605531484}"/>
                </a:ext>
              </a:extLst>
            </p:cNvPr>
            <p:cNvSpPr>
              <a:spLocks noChangeArrowheads="1"/>
            </p:cNvSpPr>
            <p:nvPr/>
          </p:nvSpPr>
          <p:spPr bwMode="auto">
            <a:xfrm>
              <a:off x="2544" y="912"/>
              <a:ext cx="48" cy="48"/>
            </a:xfrm>
            <a:prstGeom prst="star5">
              <a:avLst/>
            </a:prstGeom>
            <a:solidFill>
              <a:srgbClr val="FF3300">
                <a:alpha val="0"/>
              </a:srgbClr>
            </a:solidFill>
            <a:ln w="9525">
              <a:solidFill>
                <a:schemeClr val="tx1"/>
              </a:solidFill>
              <a:miter lim="800000"/>
              <a:headEnd/>
              <a:tailEnd/>
            </a:ln>
            <a:effectLst/>
          </p:spPr>
          <p:txBody>
            <a:bodyPr wrap="none" anchor="ctr"/>
            <a:lstStyle/>
            <a:p>
              <a:pPr eaLnBrk="1" hangingPunct="1">
                <a:defRPr/>
              </a:pPr>
              <a:endParaRPr lang="en-US"/>
            </a:p>
          </p:txBody>
        </p:sp>
      </p:grpSp>
      <p:sp>
        <p:nvSpPr>
          <p:cNvPr id="10" name="TextBox 9">
            <a:extLst>
              <a:ext uri="{FF2B5EF4-FFF2-40B4-BE49-F238E27FC236}">
                <a16:creationId xmlns:a16="http://schemas.microsoft.com/office/drawing/2014/main" id="{06C76955-6D55-864E-BAC0-29778186138F}"/>
              </a:ext>
            </a:extLst>
          </p:cNvPr>
          <p:cNvSpPr txBox="1"/>
          <p:nvPr/>
        </p:nvSpPr>
        <p:spPr>
          <a:xfrm>
            <a:off x="3376723" y="3702266"/>
            <a:ext cx="306773" cy="307777"/>
          </a:xfrm>
          <a:prstGeom prst="rect">
            <a:avLst/>
          </a:prstGeom>
          <a:noFill/>
        </p:spPr>
        <p:txBody>
          <a:bodyPr wrap="square" rtlCol="0">
            <a:spAutoFit/>
          </a:bodyPr>
          <a:lstStyle/>
          <a:p>
            <a:r>
              <a:rPr lang="en-VN" dirty="0">
                <a:solidFill>
                  <a:srgbClr val="FFFF00"/>
                </a:solidFill>
              </a:rPr>
              <a:t>..</a:t>
            </a:r>
          </a:p>
        </p:txBody>
      </p:sp>
      <p:sp>
        <p:nvSpPr>
          <p:cNvPr id="59" name="TextBox 58">
            <a:extLst>
              <a:ext uri="{FF2B5EF4-FFF2-40B4-BE49-F238E27FC236}">
                <a16:creationId xmlns:a16="http://schemas.microsoft.com/office/drawing/2014/main" id="{11AD2A89-6D08-1D4E-BA1A-1A84CD72A4A0}"/>
              </a:ext>
            </a:extLst>
          </p:cNvPr>
          <p:cNvSpPr txBox="1"/>
          <p:nvPr/>
        </p:nvSpPr>
        <p:spPr>
          <a:xfrm>
            <a:off x="3262592" y="2625522"/>
            <a:ext cx="306773" cy="307777"/>
          </a:xfrm>
          <a:prstGeom prst="rect">
            <a:avLst/>
          </a:prstGeom>
          <a:noFill/>
        </p:spPr>
        <p:txBody>
          <a:bodyPr wrap="square" rtlCol="0">
            <a:spAutoFit/>
          </a:bodyPr>
          <a:lstStyle/>
          <a:p>
            <a:r>
              <a:rPr lang="en-VN" dirty="0">
                <a:solidFill>
                  <a:srgbClr val="FFFF00"/>
                </a:solidFill>
              </a:rPr>
              <a:t>..</a:t>
            </a:r>
          </a:p>
        </p:txBody>
      </p:sp>
      <p:pic>
        <p:nvPicPr>
          <p:cNvPr id="4" name="Picture 3">
            <a:extLst>
              <a:ext uri="{FF2B5EF4-FFF2-40B4-BE49-F238E27FC236}">
                <a16:creationId xmlns:a16="http://schemas.microsoft.com/office/drawing/2014/main" id="{C80E1940-4568-AA4C-81E3-8DD892350262}"/>
              </a:ext>
            </a:extLst>
          </p:cNvPr>
          <p:cNvPicPr>
            <a:picLocks noChangeAspect="1"/>
          </p:cNvPicPr>
          <p:nvPr/>
        </p:nvPicPr>
        <p:blipFill>
          <a:blip r:embed="rId6"/>
          <a:stretch>
            <a:fillRect/>
          </a:stretch>
        </p:blipFill>
        <p:spPr>
          <a:xfrm>
            <a:off x="7666644" y="207835"/>
            <a:ext cx="1020411" cy="10204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69"/>
        <p:cNvGrpSpPr/>
        <p:nvPr/>
      </p:nvGrpSpPr>
      <p:grpSpPr>
        <a:xfrm>
          <a:off x="0" y="0"/>
          <a:ext cx="0" cy="0"/>
          <a:chOff x="0" y="0"/>
          <a:chExt cx="0" cy="0"/>
        </a:xfrm>
      </p:grpSpPr>
      <p:sp>
        <p:nvSpPr>
          <p:cNvPr id="70" name="Google Shape;70;p14"/>
          <p:cNvSpPr/>
          <p:nvPr/>
        </p:nvSpPr>
        <p:spPr>
          <a:xfrm>
            <a:off x="5681120" y="973349"/>
            <a:ext cx="2956500" cy="3498605"/>
          </a:xfrm>
          <a:prstGeom prst="rect">
            <a:avLst/>
          </a:prstGeom>
          <a:solidFill>
            <a:srgbClr val="000000">
              <a:alpha val="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14"/>
          <p:cNvSpPr txBox="1">
            <a:spLocks noGrp="1"/>
          </p:cNvSpPr>
          <p:nvPr>
            <p:ph type="ctrTitle" idx="4294967295"/>
          </p:nvPr>
        </p:nvSpPr>
        <p:spPr>
          <a:xfrm>
            <a:off x="1839093" y="461763"/>
            <a:ext cx="1979909" cy="58843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err="1">
                <a:latin typeface="Times New Roman" panose="02020603050405020304" pitchFamily="18" charset="0"/>
                <a:cs typeface="Times New Roman" panose="02020603050405020304" pitchFamily="18" charset="0"/>
              </a:rPr>
              <a:t>Mục</a:t>
            </a:r>
            <a:r>
              <a:rPr lang="en" sz="3600" dirty="0">
                <a:latin typeface="Times New Roman" panose="02020603050405020304" pitchFamily="18" charset="0"/>
                <a:cs typeface="Times New Roman" panose="02020603050405020304" pitchFamily="18" charset="0"/>
              </a:rPr>
              <a:t> </a:t>
            </a:r>
            <a:r>
              <a:rPr lang="en" sz="3600" dirty="0" err="1">
                <a:latin typeface="Times New Roman" panose="02020603050405020304" pitchFamily="18" charset="0"/>
                <a:cs typeface="Times New Roman" panose="02020603050405020304" pitchFamily="18" charset="0"/>
              </a:rPr>
              <a:t>tiêu</a:t>
            </a:r>
            <a:endParaRPr sz="36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D7C74A-B33E-7349-B800-9EA89310D631}"/>
              </a:ext>
            </a:extLst>
          </p:cNvPr>
          <p:cNvSpPr/>
          <p:nvPr/>
        </p:nvSpPr>
        <p:spPr>
          <a:xfrm>
            <a:off x="541866" y="906770"/>
            <a:ext cx="4965358"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Nêu</a:t>
            </a: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B29BBAFA-9BD8-C44E-94E3-89FAA7593220}"/>
              </a:ext>
            </a:extLst>
          </p:cNvPr>
          <p:cNvSpPr/>
          <p:nvPr/>
        </p:nvSpPr>
        <p:spPr>
          <a:xfrm>
            <a:off x="506380" y="2729972"/>
            <a:ext cx="5139253"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Nhận biết được một số chuyển biến cơ bản về kinh tế và xá hội của người Việt Cổ dưới ách cai trị,</a:t>
            </a:r>
            <a:r>
              <a:rPr kumimoji="0" lang="vi-VN" sz="2800" b="0"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đô hộ của các triều đại phong kiến phương Bắc.</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1026" name="Picture 2" descr="Trẻ học tiếng Nhật ngay từ nhỏ - Tại sao không? | KILALA">
            <a:extLst>
              <a:ext uri="{FF2B5EF4-FFF2-40B4-BE49-F238E27FC236}">
                <a16:creationId xmlns:a16="http://schemas.microsoft.com/office/drawing/2014/main" id="{BB3D9EA9-FFD2-4144-8821-61793035AE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45" b="8217"/>
          <a:stretch/>
        </p:blipFill>
        <p:spPr bwMode="auto">
          <a:xfrm>
            <a:off x="5855015" y="1182707"/>
            <a:ext cx="2644196" cy="29861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3191560" y="726652"/>
            <a:ext cx="2591545" cy="63684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600" dirty="0">
                <a:solidFill>
                  <a:srgbClr val="FF0000"/>
                </a:solidFill>
                <a:latin typeface="Times New Roman" panose="02020603050405020304" pitchFamily="18" charset="0"/>
                <a:cs typeface="Times New Roman" panose="02020603050405020304" pitchFamily="18" charset="0"/>
              </a:rPr>
              <a:t>NỘI DUNG</a:t>
            </a:r>
          </a:p>
        </p:txBody>
      </p:sp>
      <p:pic>
        <p:nvPicPr>
          <p:cNvPr id="13" name="图片 31749" descr="1-19">
            <a:extLst>
              <a:ext uri="{FF2B5EF4-FFF2-40B4-BE49-F238E27FC236}">
                <a16:creationId xmlns:a16="http://schemas.microsoft.com/office/drawing/2014/main" id="{05C3735B-1E49-F146-BCB8-1337E581F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33" y="1193084"/>
            <a:ext cx="8229600" cy="33099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图片 31754" descr="1-22">
            <a:extLst>
              <a:ext uri="{FF2B5EF4-FFF2-40B4-BE49-F238E27FC236}">
                <a16:creationId xmlns:a16="http://schemas.microsoft.com/office/drawing/2014/main" id="{C7AB2758-A477-6443-A842-B94B3EAAB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 t="-1932" r="80692" b="25846"/>
          <a:stretch/>
        </p:blipFill>
        <p:spPr bwMode="auto">
          <a:xfrm>
            <a:off x="486597" y="1619627"/>
            <a:ext cx="1179487" cy="73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1754" descr="1-22">
            <a:extLst>
              <a:ext uri="{FF2B5EF4-FFF2-40B4-BE49-F238E27FC236}">
                <a16:creationId xmlns:a16="http://schemas.microsoft.com/office/drawing/2014/main" id="{77DE1BAC-93A7-194B-A6B1-39C941923C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 t="-1932" r="80692" b="25846"/>
          <a:stretch/>
        </p:blipFill>
        <p:spPr bwMode="auto">
          <a:xfrm>
            <a:off x="541867" y="3144319"/>
            <a:ext cx="1179487" cy="73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B8D3292-34A4-6F46-8F95-B8A83FC953DA}"/>
              </a:ext>
            </a:extLst>
          </p:cNvPr>
          <p:cNvSpPr txBox="1"/>
          <p:nvPr/>
        </p:nvSpPr>
        <p:spPr>
          <a:xfrm>
            <a:off x="1721354" y="1870467"/>
            <a:ext cx="5950307" cy="954107"/>
          </a:xfrm>
          <a:prstGeom prst="rect">
            <a:avLst/>
          </a:prstGeom>
          <a:noFill/>
        </p:spPr>
        <p:txBody>
          <a:bodyPr wrap="square" rtlCol="0">
            <a:spAutoFit/>
          </a:bodyPr>
          <a:lstStyle/>
          <a:p>
            <a:pPr lvl="0" algn="ctr"/>
            <a:r>
              <a:rPr lang="vi-VN" sz="2800" b="1" dirty="0">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17" name="TextBox 16">
            <a:extLst>
              <a:ext uri="{FF2B5EF4-FFF2-40B4-BE49-F238E27FC236}">
                <a16:creationId xmlns:a16="http://schemas.microsoft.com/office/drawing/2014/main" id="{2C30BE22-2C4C-5B49-97F8-3D89D227BD9C}"/>
              </a:ext>
            </a:extLst>
          </p:cNvPr>
          <p:cNvSpPr txBox="1"/>
          <p:nvPr/>
        </p:nvSpPr>
        <p:spPr>
          <a:xfrm>
            <a:off x="1557867" y="3144319"/>
            <a:ext cx="6076393" cy="954107"/>
          </a:xfrm>
          <a:prstGeom prst="rect">
            <a:avLst/>
          </a:prstGeom>
          <a:noFill/>
        </p:spPr>
        <p:txBody>
          <a:bodyPr wrap="square" rtlCol="0">
            <a:spAutoFit/>
          </a:bodyPr>
          <a:lstStyle/>
          <a:p>
            <a:pPr lvl="0" algn="ct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thuộc</a:t>
            </a:r>
            <a:r>
              <a:rPr lang="en-US" sz="2800" b="1" dirty="0">
                <a:latin typeface="Times New Roman" panose="02020603050405020304" pitchFamily="18" charset="0"/>
                <a:cs typeface="Times New Roman" panose="02020603050405020304" pitchFamily="18" charset="0"/>
              </a:rPr>
              <a:t>.</a:t>
            </a:r>
          </a:p>
        </p:txBody>
      </p:sp>
      <p:pic>
        <p:nvPicPr>
          <p:cNvPr id="9" name="Picture 2">
            <a:extLst>
              <a:ext uri="{FF2B5EF4-FFF2-40B4-BE49-F238E27FC236}">
                <a16:creationId xmlns:a16="http://schemas.microsoft.com/office/drawing/2014/main" id="{F11B3C00-1F8C-2B45-ADDF-255E5CC920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7537" y="191984"/>
            <a:ext cx="1254595" cy="1131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outVertical)">
                                          <p:cBhvr>
                                            <p:cTn id="7" dur="500"/>
                                            <p:tgtEl>
                                              <p:spTgt spid="61"/>
                                            </p:tgtEl>
                                          </p:cBhvr>
                                        </p:animEffect>
                                      </p:childTnLst>
                                    </p:cTn>
                                  </p:par>
                                  <p:par>
                                    <p:cTn id="8" presetID="16" presetClass="entr" presetSubtype="37"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250"/>
                                            <p:tgtEl>
                                              <p:spTgt spid="14"/>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2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250"/>
                                            <p:tgtEl>
                                              <p:spTgt spid="15"/>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250"/>
                                            <p:tgtEl>
                                              <p:spTgt spid="17"/>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0000">
                                          <p:cBhvr additive="base">
                                            <p:cTn id="31" dur="35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8"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outVertical)">
                                          <p:cBhvr>
                                            <p:cTn id="7" dur="500"/>
                                            <p:tgtEl>
                                              <p:spTgt spid="61"/>
                                            </p:tgtEl>
                                          </p:cBhvr>
                                        </p:animEffect>
                                      </p:childTnLst>
                                    </p:cTn>
                                  </p:par>
                                  <p:par>
                                    <p:cTn id="8" presetID="16" presetClass="entr" presetSubtype="37"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250"/>
                                            <p:tgtEl>
                                              <p:spTgt spid="14"/>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2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250"/>
                                            <p:tgtEl>
                                              <p:spTgt spid="15"/>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250"/>
                                            <p:tgtEl>
                                              <p:spTgt spid="17"/>
                                            </p:tgtEl>
                                          </p:cBhvr>
                                        </p:animEffect>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350" fill="hold"/>
                                            <p:tgtEl>
                                              <p:spTgt spid="9"/>
                                            </p:tgtEl>
                                            <p:attrNameLst>
                                              <p:attrName>ppt_x</p:attrName>
                                            </p:attrNameLst>
                                          </p:cBhvr>
                                          <p:tavLst>
                                            <p:tav tm="0">
                                              <p:val>
                                                <p:strVal val="#ppt_x"/>
                                              </p:val>
                                            </p:tav>
                                            <p:tav tm="100000">
                                              <p:val>
                                                <p:strVal val="#ppt_x"/>
                                              </p:val>
                                            </p:tav>
                                          </p:tavLst>
                                        </p:anim>
                                        <p:anim calcmode="lin" valueType="num">
                                          <p:cBhvr additive="base">
                                            <p:cTn id="32" dur="3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8" grpId="0"/>
          <p:bldP spid="17" grpId="0"/>
        </p:bldLst>
      </p:timing>
    </mc:Fallback>
  </mc:AlternateContent>
</p:sld>
</file>

<file path=ppt/theme/theme1.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829</TotalTime>
  <Words>1841</Words>
  <Application>Microsoft Office PowerPoint</Application>
  <PresentationFormat>Trình chiếu Trên màn hình (16:9)</PresentationFormat>
  <Paragraphs>165</Paragraphs>
  <Slides>41</Slides>
  <Notes>13</Notes>
  <HiddenSlides>0</HiddenSlides>
  <MMClips>10</MMClips>
  <ScaleCrop>false</ScaleCrop>
  <HeadingPairs>
    <vt:vector size="6" baseType="variant">
      <vt:variant>
        <vt:lpstr>Phông được Dùng</vt:lpstr>
      </vt:variant>
      <vt:variant>
        <vt:i4>12</vt:i4>
      </vt:variant>
      <vt:variant>
        <vt:lpstr>Chủ đề</vt:lpstr>
      </vt:variant>
      <vt:variant>
        <vt:i4>6</vt:i4>
      </vt:variant>
      <vt:variant>
        <vt:lpstr>Tiêu đề Bản chiếu</vt:lpstr>
      </vt:variant>
      <vt:variant>
        <vt:i4>41</vt:i4>
      </vt:variant>
    </vt:vector>
  </HeadingPairs>
  <TitlesOfParts>
    <vt:vector size="59" baseType="lpstr">
      <vt:lpstr>Open Sans</vt:lpstr>
      <vt:lpstr>Oswald</vt:lpstr>
      <vt:lpstr>Tinos</vt:lpstr>
      <vt:lpstr>Livvic</vt:lpstr>
      <vt:lpstr>Calibri Light</vt:lpstr>
      <vt:lpstr>Times New Roman</vt:lpstr>
      <vt:lpstr>Roboto Condensed Light</vt:lpstr>
      <vt:lpstr>Roboto</vt:lpstr>
      <vt:lpstr>Tahoma</vt:lpstr>
      <vt:lpstr>Calibri</vt:lpstr>
      <vt:lpstr>PT Serif</vt:lpstr>
      <vt:lpstr>Arial</vt:lpstr>
      <vt:lpstr>Quintus template</vt:lpstr>
      <vt:lpstr>1_Quintus template</vt:lpstr>
      <vt:lpstr>5_Office Theme</vt:lpstr>
      <vt:lpstr>Lección de Historia de España by Slidesgo</vt:lpstr>
      <vt:lpstr>Office Theme</vt:lpstr>
      <vt:lpstr>1_Lección de Historia de España by Slidesgo</vt:lpstr>
      <vt:lpstr>A.  Khởi Động</vt:lpstr>
      <vt:lpstr>Bản trình bày PowerPoint</vt:lpstr>
      <vt:lpstr>Bản trình bày PowerPoint</vt:lpstr>
      <vt:lpstr>Bản trình bày PowerPoint</vt:lpstr>
      <vt:lpstr>Bản trình bày PowerPoint</vt:lpstr>
      <vt:lpstr>Bản trình bày PowerPoint</vt:lpstr>
      <vt:lpstr>CHÍNH SÁCH CAI TRỊ CỦA CÁC TRIỀU ĐẠI PHONG KIẾN PHƯƠNG BẮC VÀ SỰ CHUYỂN BIẾN CỦA XÃ HỘI ÂU LẠC</vt:lpstr>
      <vt:lpstr>Mục tiêu</vt:lpstr>
      <vt:lpstr>NỘI DUNG</vt:lpstr>
      <vt:lpstr>HÌNH THÀNH KIẾN THỨC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LUYỆN TẬP, VẬN DỤNG</vt:lpstr>
      <vt:lpstr>LUYỆN TẬP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CẢM ƠN SỰ THEO DÕI CỦA CÁC EM!</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CHÍNH SÁCH CAI TRỊ CỦA CÁC TRIỀU ĐẠI PHONG KIẾN PHƯƠNG BẮC VÀ SỰ CHUYỂN BIẾN CỦA XÃ HỘI ÂU LẠC</dc:title>
  <dc:creator>quang kieu</dc:creator>
  <cp:lastModifiedBy>admin</cp:lastModifiedBy>
  <cp:revision>24</cp:revision>
  <dcterms:modified xsi:type="dcterms:W3CDTF">2023-04-04T01:45:49Z</dcterms:modified>
</cp:coreProperties>
</file>