
<file path=[Content_Types].xml><?xml version="1.0" encoding="utf-8"?>
<Types xmlns="http://schemas.openxmlformats.org/package/2006/content-types">
  <Default Extension="png" ContentType="image/png"/>
  <Default Extension="tmp"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 id="2147483676" r:id="rId3"/>
    <p:sldMasterId id="2147483743" r:id="rId4"/>
    <p:sldMasterId id="2147483794" r:id="rId5"/>
    <p:sldMasterId id="2147483808" r:id="rId6"/>
    <p:sldMasterId id="2147483821" r:id="rId7"/>
    <p:sldMasterId id="2147483833" r:id="rId8"/>
  </p:sldMasterIdLst>
  <p:notesMasterIdLst>
    <p:notesMasterId r:id="rId40"/>
  </p:notesMasterIdLst>
  <p:sldIdLst>
    <p:sldId id="286" r:id="rId9"/>
    <p:sldId id="718" r:id="rId10"/>
    <p:sldId id="288" r:id="rId11"/>
    <p:sldId id="703" r:id="rId12"/>
    <p:sldId id="297" r:id="rId13"/>
    <p:sldId id="706" r:id="rId14"/>
    <p:sldId id="728" r:id="rId15"/>
    <p:sldId id="707" r:id="rId16"/>
    <p:sldId id="727" r:id="rId17"/>
    <p:sldId id="729" r:id="rId18"/>
    <p:sldId id="730" r:id="rId19"/>
    <p:sldId id="732" r:id="rId20"/>
    <p:sldId id="734" r:id="rId21"/>
    <p:sldId id="410" r:id="rId22"/>
    <p:sldId id="737" r:id="rId23"/>
    <p:sldId id="735" r:id="rId24"/>
    <p:sldId id="266" r:id="rId25"/>
    <p:sldId id="736" r:id="rId26"/>
    <p:sldId id="552" r:id="rId27"/>
    <p:sldId id="512" r:id="rId28"/>
    <p:sldId id="513" r:id="rId29"/>
    <p:sldId id="514" r:id="rId30"/>
    <p:sldId id="515" r:id="rId31"/>
    <p:sldId id="516" r:id="rId32"/>
    <p:sldId id="518" r:id="rId33"/>
    <p:sldId id="521" r:id="rId34"/>
    <p:sldId id="519" r:id="rId35"/>
    <p:sldId id="319" r:id="rId36"/>
    <p:sldId id="275" r:id="rId37"/>
    <p:sldId id="274" r:id="rId38"/>
    <p:sldId id="312" r:id="rId3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70"/>
  </p:normalViewPr>
  <p:slideViewPr>
    <p:cSldViewPr snapToGrid="0" snapToObjects="1">
      <p:cViewPr varScale="1">
        <p:scale>
          <a:sx n="88" d="100"/>
          <a:sy n="88" d="100"/>
        </p:scale>
        <p:origin x="4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B47DE-F326-5C48-A418-FA032BD4108C}" type="datetimeFigureOut">
              <a:rPr lang="en-VN" smtClean="0"/>
              <a:t>04/04/2023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234C4-148A-A441-A91E-C1D7F6EBDDA8}" type="slidenum">
              <a:rPr lang="en-VN" smtClean="0"/>
              <a:t>‹#›</a:t>
            </a:fld>
            <a:endParaRPr lang="en-VN"/>
          </a:p>
        </p:txBody>
      </p:sp>
    </p:spTree>
    <p:extLst>
      <p:ext uri="{BB962C8B-B14F-4D97-AF65-F5344CB8AC3E}">
        <p14:creationId xmlns:p14="http://schemas.microsoft.com/office/powerpoint/2010/main" val="22814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9586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2283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64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411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8786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49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3449951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42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388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877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584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09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407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388406"/>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241E1-CB4A-4623-A25C-465F86E63872}"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39277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241E1-CB4A-4623-A25C-465F86E63872}"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56847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76848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522140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077282"/>
      </p:ext>
    </p:extLst>
  </p:cSld>
  <p:clrMapOvr>
    <a:masterClrMapping/>
  </p:clrMapOvr>
  <mc:AlternateContent xmlns:mc="http://schemas.openxmlformats.org/markup-compatibility/2006" xmlns:p14="http://schemas.microsoft.com/office/powerpoint/2010/main">
    <mc:Choice Requires="p14">
      <p:transition spd="slow" p14:dur="1500" advTm="4000"/>
    </mc:Choice>
    <mc:Fallback xmlns="">
      <p:transition spd="slow"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254333" y="1077900"/>
            <a:ext cx="9683200" cy="8208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215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140400" y="5875067"/>
            <a:ext cx="9911200" cy="6928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SzPts val="1800"/>
              <a:buNone/>
              <a:defRPr sz="2400"/>
            </a:lvl1pPr>
          </a:lstStyle>
          <a:p>
            <a:endParaRPr/>
          </a:p>
        </p:txBody>
      </p:sp>
      <p:sp>
        <p:nvSpPr>
          <p:cNvPr id="675" name="Google Shape;675;p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4613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4/4/2023</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205585759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4/4/2023</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5816600" y="1027114"/>
            <a:ext cx="609600" cy="441325"/>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81084386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4/4/2023</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35638533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915131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7721601" y="6410326"/>
            <a:ext cx="4059767" cy="365125"/>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4/4/2023</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234493090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4/4/2023</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406400" y="6410326"/>
            <a:ext cx="4775200" cy="365125"/>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5791200" y="1042989"/>
            <a:ext cx="609600" cy="441325"/>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157225319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4/4/2023</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5791200" y="1036639"/>
            <a:ext cx="609600" cy="441325"/>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702202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4/4/2023</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5689600" y="6324601"/>
            <a:ext cx="812800" cy="441325"/>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1633808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4/4/2023</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402168" y="6410326"/>
            <a:ext cx="4510617"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7598461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7717367" y="6405564"/>
            <a:ext cx="4059767" cy="365125"/>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4/4/2023</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402168" y="6410326"/>
            <a:ext cx="4779433"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096377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4/4/2023</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298985648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9220200" y="3009901"/>
            <a:ext cx="609600" cy="441325"/>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4/4/2023</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39248943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8621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293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495953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919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394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4142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4862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40814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3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1327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8846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2044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77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982613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705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875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14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400">
                <a:solidFill>
                  <a:schemeClr val="tx1"/>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910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845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8358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217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937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118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19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B241E1-CB4A-4623-A25C-465F86E63872}" type="datetimeFigureOut">
              <a:rPr lang="en-US" smtClean="0"/>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791887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966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CA0391-62F5-45D0-A069-17A41005EF44}" type="datetimeFigureOut">
              <a:rPr lang="en-US" smtClean="0">
                <a:solidFill>
                  <a:prstClr val="black">
                    <a:tint val="75000"/>
                  </a:prstClr>
                </a:solidFill>
              </a:rPr>
              <a:pPr/>
              <a:t>4/4/2023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3D53FE-B2CE-4A91-ADA2-A592360F6D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213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6813"/>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84DA-E3E0-4099-8BC4-1813584CD794}"/>
              </a:ext>
            </a:extLst>
          </p:cNvPr>
          <p:cNvSpPr>
            <a:spLocks noGrp="1"/>
          </p:cNvSpPr>
          <p:nvPr>
            <p:ph type="ctrTitle"/>
          </p:nvPr>
        </p:nvSpPr>
        <p:spPr>
          <a:xfrm>
            <a:off x="1246415" y="800100"/>
            <a:ext cx="8447314" cy="3314694"/>
          </a:xfrm>
        </p:spPr>
        <p:txBody>
          <a:bodyPr anchor="b"/>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E1BD63B-9405-4E42-9E2F-07573F9B15A9}"/>
              </a:ext>
            </a:extLst>
          </p:cNvPr>
          <p:cNvSpPr>
            <a:spLocks noGrp="1"/>
          </p:cNvSpPr>
          <p:nvPr>
            <p:ph type="subTitle" idx="1"/>
          </p:nvPr>
        </p:nvSpPr>
        <p:spPr>
          <a:xfrm>
            <a:off x="1246415" y="4909459"/>
            <a:ext cx="8292874" cy="914395"/>
          </a:xfrm>
        </p:spPr>
        <p:txBody>
          <a:bodyPr anchor="ctr">
            <a:normAutofit/>
          </a:bodyPr>
          <a:lstStyle>
            <a:lvl1pPr marL="0" indent="0" algn="l">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68D03A-9A11-476C-B52A-593F3C019230}"/>
              </a:ext>
            </a:extLst>
          </p:cNvPr>
          <p:cNvSpPr>
            <a:spLocks noGrp="1"/>
          </p:cNvSpPr>
          <p:nvPr>
            <p:ph type="dt" sz="half" idx="10"/>
          </p:nvPr>
        </p:nvSpPr>
        <p:spPr/>
        <p:txBody>
          <a:bodyPr/>
          <a:lstStyle/>
          <a:p>
            <a:fld id="{098A0168-EB40-45AF-89A1-87DE0A55FFC6}" type="datetime1">
              <a:rPr lang="en-US" smtClean="0"/>
              <a:t>4/4/2023</a:t>
            </a:fld>
            <a:endParaRPr lang="en-US"/>
          </a:p>
        </p:txBody>
      </p:sp>
      <p:sp>
        <p:nvSpPr>
          <p:cNvPr id="5" name="Footer Placeholder 4">
            <a:extLst>
              <a:ext uri="{FF2B5EF4-FFF2-40B4-BE49-F238E27FC236}">
                <a16:creationId xmlns:a16="http://schemas.microsoft.com/office/drawing/2014/main" id="{DA950CD1-7906-4885-9A4D-B764220DD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ECA96-1AD5-41FE-AB5C-68ABD652299C}"/>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7" name="Straight Connector 6">
            <a:extLst>
              <a:ext uri="{FF2B5EF4-FFF2-40B4-BE49-F238E27FC236}">
                <a16:creationId xmlns:a16="http://schemas.microsoft.com/office/drawing/2014/main" id="{0A09E39A-DA3F-4BDC-A89A-6545C1DD3721}"/>
              </a:ext>
            </a:extLst>
          </p:cNvPr>
          <p:cNvCxnSpPr>
            <a:cxnSpLocks/>
          </p:cNvCxnSpPr>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010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2BEE8-2E4A-4A4A-833E-89D8D794E5BB}"/>
              </a:ext>
            </a:extLst>
          </p:cNvPr>
          <p:cNvSpPr>
            <a:spLocks noGrp="1"/>
          </p:cNvSpPr>
          <p:nvPr>
            <p:ph type="title"/>
          </p:nvPr>
        </p:nvSpPr>
        <p:spPr>
          <a:xfrm>
            <a:off x="838199" y="545914"/>
            <a:ext cx="9527275" cy="1241944"/>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46CFDA-CDBF-4B24-9EC3-827F540F71D4}"/>
              </a:ext>
            </a:extLst>
          </p:cNvPr>
          <p:cNvSpPr>
            <a:spLocks noGrp="1"/>
          </p:cNvSpPr>
          <p:nvPr>
            <p:ph idx="1"/>
          </p:nvPr>
        </p:nvSpPr>
        <p:spPr>
          <a:xfrm>
            <a:off x="838199" y="2108595"/>
            <a:ext cx="9527275" cy="3643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525871D-4A14-4A17-A0ED-7DDA7752B54D}"/>
              </a:ext>
            </a:extLst>
          </p:cNvPr>
          <p:cNvSpPr>
            <a:spLocks noGrp="1"/>
          </p:cNvSpPr>
          <p:nvPr>
            <p:ph type="dt" sz="half" idx="10"/>
          </p:nvPr>
        </p:nvSpPr>
        <p:spPr/>
        <p:txBody>
          <a:bodyPr/>
          <a:lstStyle/>
          <a:p>
            <a:fld id="{BE0A88F0-556B-4BB7-8AAB-D63AEB65C662}" type="datetime1">
              <a:rPr lang="en-US" smtClean="0"/>
              <a:t>4/4/2023</a:t>
            </a:fld>
            <a:endParaRPr lang="en-US"/>
          </a:p>
        </p:txBody>
      </p:sp>
      <p:sp>
        <p:nvSpPr>
          <p:cNvPr id="5" name="Footer Placeholder 4">
            <a:extLst>
              <a:ext uri="{FF2B5EF4-FFF2-40B4-BE49-F238E27FC236}">
                <a16:creationId xmlns:a16="http://schemas.microsoft.com/office/drawing/2014/main" id="{DD5BD654-899B-4DAF-93B9-1CBCAB5F6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F7FCA-B968-443D-90A7-E0F3C6D64EFE}"/>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9" name="Straight Connector 8">
            <a:extLst>
              <a:ext uri="{FF2B5EF4-FFF2-40B4-BE49-F238E27FC236}">
                <a16:creationId xmlns:a16="http://schemas.microsoft.com/office/drawing/2014/main" id="{C7F5CC56-CBE8-4152-AD5E-982DD286AA28}"/>
              </a:ext>
            </a:extLst>
          </p:cNvPr>
          <p:cNvCxnSpPr>
            <a:cxnSpLocks/>
          </p:cNvCxnSpPr>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068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5B8-786F-418B-9367-52B19526828B}"/>
              </a:ext>
            </a:extLst>
          </p:cNvPr>
          <p:cNvSpPr>
            <a:spLocks noGrp="1"/>
          </p:cNvSpPr>
          <p:nvPr>
            <p:ph type="title"/>
          </p:nvPr>
        </p:nvSpPr>
        <p:spPr>
          <a:xfrm>
            <a:off x="831850" y="1073426"/>
            <a:ext cx="8840344" cy="3489049"/>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BCF574-9044-4964-B6AE-A3983D595C9B}"/>
              </a:ext>
            </a:extLst>
          </p:cNvPr>
          <p:cNvSpPr>
            <a:spLocks noGrp="1"/>
          </p:cNvSpPr>
          <p:nvPr>
            <p:ph type="body" idx="1"/>
          </p:nvPr>
        </p:nvSpPr>
        <p:spPr>
          <a:xfrm>
            <a:off x="831850" y="4818488"/>
            <a:ext cx="8840344" cy="900772"/>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2A109-E9F9-428E-858A-38375BF1D978}"/>
              </a:ext>
            </a:extLst>
          </p:cNvPr>
          <p:cNvSpPr>
            <a:spLocks noGrp="1"/>
          </p:cNvSpPr>
          <p:nvPr>
            <p:ph type="dt" sz="half" idx="10"/>
          </p:nvPr>
        </p:nvSpPr>
        <p:spPr/>
        <p:txBody>
          <a:bodyPr/>
          <a:lstStyle/>
          <a:p>
            <a:fld id="{60E05506-6815-4E0E-B1DE-ECA35C2016DF}" type="datetime1">
              <a:rPr lang="en-US" smtClean="0"/>
              <a:t>4/4/2023</a:t>
            </a:fld>
            <a:endParaRPr lang="en-US"/>
          </a:p>
        </p:txBody>
      </p:sp>
      <p:sp>
        <p:nvSpPr>
          <p:cNvPr id="5" name="Footer Placeholder 4">
            <a:extLst>
              <a:ext uri="{FF2B5EF4-FFF2-40B4-BE49-F238E27FC236}">
                <a16:creationId xmlns:a16="http://schemas.microsoft.com/office/drawing/2014/main" id="{4DD9BA6F-665B-4D62-84D1-23E03428C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1A2D7-4390-4B51-90D4-900EAAB13CBC}"/>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68851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66EE-5127-48B4-A6F6-F5F6B38DB27A}"/>
              </a:ext>
            </a:extLst>
          </p:cNvPr>
          <p:cNvSpPr>
            <a:spLocks noGrp="1"/>
          </p:cNvSpPr>
          <p:nvPr>
            <p:ph type="title"/>
          </p:nvPr>
        </p:nvSpPr>
        <p:spPr>
          <a:xfrm>
            <a:off x="838199" y="587828"/>
            <a:ext cx="9578683" cy="990601"/>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57B8A9-5914-49F9-8E0E-C8723C5339D3}"/>
              </a:ext>
            </a:extLst>
          </p:cNvPr>
          <p:cNvSpPr>
            <a:spLocks noGrp="1"/>
          </p:cNvSpPr>
          <p:nvPr>
            <p:ph sz="half" idx="1"/>
          </p:nvPr>
        </p:nvSpPr>
        <p:spPr>
          <a:xfrm>
            <a:off x="838201" y="2057407"/>
            <a:ext cx="4318906" cy="3725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9E7D0C2-CAEA-4E31-8FA6-D866315DF61C}"/>
              </a:ext>
            </a:extLst>
          </p:cNvPr>
          <p:cNvSpPr>
            <a:spLocks noGrp="1"/>
          </p:cNvSpPr>
          <p:nvPr>
            <p:ph sz="half" idx="2"/>
          </p:nvPr>
        </p:nvSpPr>
        <p:spPr>
          <a:xfrm>
            <a:off x="5969577" y="2057407"/>
            <a:ext cx="4405746" cy="3725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51E5DE2-0BD6-45B3-BDB1-675BA058BF2E}"/>
              </a:ext>
            </a:extLst>
          </p:cNvPr>
          <p:cNvSpPr>
            <a:spLocks noGrp="1"/>
          </p:cNvSpPr>
          <p:nvPr>
            <p:ph type="dt" sz="half" idx="10"/>
          </p:nvPr>
        </p:nvSpPr>
        <p:spPr/>
        <p:txBody>
          <a:bodyPr/>
          <a:lstStyle/>
          <a:p>
            <a:fld id="{FC6E85F7-A724-48A4-9D33-CEBC5174E865}" type="datetime1">
              <a:rPr lang="en-US" smtClean="0"/>
              <a:t>4/4/2023</a:t>
            </a:fld>
            <a:endParaRPr lang="en-US"/>
          </a:p>
        </p:txBody>
      </p:sp>
      <p:sp>
        <p:nvSpPr>
          <p:cNvPr id="6" name="Footer Placeholder 5">
            <a:extLst>
              <a:ext uri="{FF2B5EF4-FFF2-40B4-BE49-F238E27FC236}">
                <a16:creationId xmlns:a16="http://schemas.microsoft.com/office/drawing/2014/main" id="{082622B7-97C1-4C72-BCA9-290DC716F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7BEE3-B3AE-45B6-924A-08ABC95181D7}"/>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8" name="Straight Connector 7">
            <a:extLst>
              <a:ext uri="{FF2B5EF4-FFF2-40B4-BE49-F238E27FC236}">
                <a16:creationId xmlns:a16="http://schemas.microsoft.com/office/drawing/2014/main" id="{6610397D-8A25-4307-B58D-8DE617EFD26D}"/>
              </a:ext>
            </a:extLst>
          </p:cNvPr>
          <p:cNvCxnSpPr>
            <a:cxnSpLocks/>
          </p:cNvCxnSpPr>
          <p:nvPr/>
        </p:nvCxnSpPr>
        <p:spPr>
          <a:xfrm>
            <a:off x="375523" y="176040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747697-5C57-4DA6-8ED6-CAB14CDD220A}"/>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998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2296-2B01-4044-AD7B-497BAC8AEA68}"/>
              </a:ext>
            </a:extLst>
          </p:cNvPr>
          <p:cNvSpPr>
            <a:spLocks noGrp="1"/>
          </p:cNvSpPr>
          <p:nvPr>
            <p:ph type="title"/>
          </p:nvPr>
        </p:nvSpPr>
        <p:spPr>
          <a:xfrm>
            <a:off x="839788" y="609600"/>
            <a:ext cx="10515600" cy="951491"/>
          </a:xfrm>
        </p:spPr>
        <p:txBody>
          <a:bodyPr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F08880-DE5D-4299-BAC3-D45377C49993}"/>
              </a:ext>
            </a:extLst>
          </p:cNvPr>
          <p:cNvSpPr>
            <a:spLocks noGrp="1"/>
          </p:cNvSpPr>
          <p:nvPr>
            <p:ph type="body" idx="1"/>
          </p:nvPr>
        </p:nvSpPr>
        <p:spPr>
          <a:xfrm>
            <a:off x="839789" y="1989859"/>
            <a:ext cx="4381644"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A655D-7A3A-4BA5-B82A-744276BE2586}"/>
              </a:ext>
            </a:extLst>
          </p:cNvPr>
          <p:cNvSpPr>
            <a:spLocks noGrp="1"/>
          </p:cNvSpPr>
          <p:nvPr>
            <p:ph sz="half" idx="2"/>
          </p:nvPr>
        </p:nvSpPr>
        <p:spPr>
          <a:xfrm>
            <a:off x="839789" y="2713126"/>
            <a:ext cx="4381644" cy="31213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2037933-BDAC-4317-9B7E-E30CF0B42ECE}"/>
              </a:ext>
            </a:extLst>
          </p:cNvPr>
          <p:cNvSpPr>
            <a:spLocks noGrp="1"/>
          </p:cNvSpPr>
          <p:nvPr>
            <p:ph type="body" sz="quarter" idx="3"/>
          </p:nvPr>
        </p:nvSpPr>
        <p:spPr>
          <a:xfrm>
            <a:off x="5950530" y="1989859"/>
            <a:ext cx="4487137" cy="602671"/>
          </a:xfrm>
        </p:spPr>
        <p:txBody>
          <a:bodyPr anchor="b">
            <a:noAutofit/>
          </a:bodyPr>
          <a:lstStyle>
            <a:lvl1pPr marL="0" indent="0">
              <a:lnSpc>
                <a:spcPct val="100000"/>
              </a:lnSpc>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5878F-AE56-4F8C-A84A-A8534180DE41}"/>
              </a:ext>
            </a:extLst>
          </p:cNvPr>
          <p:cNvSpPr>
            <a:spLocks noGrp="1"/>
          </p:cNvSpPr>
          <p:nvPr>
            <p:ph sz="quarter" idx="4"/>
          </p:nvPr>
        </p:nvSpPr>
        <p:spPr>
          <a:xfrm>
            <a:off x="5950531" y="2713127"/>
            <a:ext cx="4487136" cy="312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FFF249A-9D93-4A8E-9284-5AB19AC0AC12}"/>
              </a:ext>
            </a:extLst>
          </p:cNvPr>
          <p:cNvSpPr>
            <a:spLocks noGrp="1"/>
          </p:cNvSpPr>
          <p:nvPr>
            <p:ph type="dt" sz="half" idx="10"/>
          </p:nvPr>
        </p:nvSpPr>
        <p:spPr/>
        <p:txBody>
          <a:bodyPr/>
          <a:lstStyle/>
          <a:p>
            <a:fld id="{42806E7A-BDD3-46A3-BEE2-EB821F9236B4}" type="datetime1">
              <a:rPr lang="en-US" smtClean="0"/>
              <a:t>4/4/2023</a:t>
            </a:fld>
            <a:endParaRPr lang="en-US"/>
          </a:p>
        </p:txBody>
      </p:sp>
      <p:sp>
        <p:nvSpPr>
          <p:cNvPr id="8" name="Footer Placeholder 7">
            <a:extLst>
              <a:ext uri="{FF2B5EF4-FFF2-40B4-BE49-F238E27FC236}">
                <a16:creationId xmlns:a16="http://schemas.microsoft.com/office/drawing/2014/main" id="{B5563883-9438-44C9-877E-EC771D1B31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5ED3CC-D7BA-43BD-973A-B09921FEDEA8}"/>
              </a:ext>
            </a:extLst>
          </p:cNvPr>
          <p:cNvSpPr>
            <a:spLocks noGrp="1"/>
          </p:cNvSpPr>
          <p:nvPr>
            <p:ph type="sldNum" sz="quarter" idx="12"/>
          </p:nvPr>
        </p:nvSpPr>
        <p:spPr/>
        <p:txBody>
          <a:bodyPr/>
          <a:lstStyle/>
          <a:p>
            <a:fld id="{81D2C36F-4504-47C0-B82F-A167342A2754}" type="slidenum">
              <a:rPr lang="en-US" smtClean="0"/>
              <a:t>‹#›</a:t>
            </a:fld>
            <a:endParaRPr lang="en-US"/>
          </a:p>
        </p:txBody>
      </p:sp>
      <p:cxnSp>
        <p:nvCxnSpPr>
          <p:cNvPr id="10" name="Straight Connector 9">
            <a:extLst>
              <a:ext uri="{FF2B5EF4-FFF2-40B4-BE49-F238E27FC236}">
                <a16:creationId xmlns:a16="http://schemas.microsoft.com/office/drawing/2014/main" id="{14B03ADF-AEED-49C1-9CF7-7749387E2A4F}"/>
              </a:ext>
            </a:extLst>
          </p:cNvPr>
          <p:cNvCxnSpPr>
            <a:cxnSpLocks/>
          </p:cNvCxnSpPr>
          <p:nvPr/>
        </p:nvCxnSpPr>
        <p:spPr>
          <a:xfrm>
            <a:off x="378503" y="17526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5345CA-2FC8-42B9-85F7-84F77724D011}"/>
              </a:ext>
            </a:extLst>
          </p:cNvPr>
          <p:cNvCxnSpPr>
            <a:cxnSpLocks/>
          </p:cNvCxnSpPr>
          <p:nvPr/>
        </p:nvCxnSpPr>
        <p:spPr>
          <a:xfrm>
            <a:off x="5563342" y="1752600"/>
            <a:ext cx="0" cy="4300105"/>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2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8770-E2EE-4C9B-9F89-128DAC6618AF}"/>
              </a:ext>
            </a:extLst>
          </p:cNvPr>
          <p:cNvSpPr>
            <a:spLocks noGrp="1"/>
          </p:cNvSpPr>
          <p:nvPr>
            <p:ph type="title"/>
          </p:nvPr>
        </p:nvSpPr>
        <p:spPr>
          <a:xfrm>
            <a:off x="785116" y="703687"/>
            <a:ext cx="9406190" cy="1722589"/>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91CE391-8E22-4716-8A8B-C39BA61A7726}"/>
              </a:ext>
            </a:extLst>
          </p:cNvPr>
          <p:cNvSpPr>
            <a:spLocks noGrp="1"/>
          </p:cNvSpPr>
          <p:nvPr>
            <p:ph type="dt" sz="half" idx="10"/>
          </p:nvPr>
        </p:nvSpPr>
        <p:spPr/>
        <p:txBody>
          <a:bodyPr/>
          <a:lstStyle/>
          <a:p>
            <a:fld id="{9ED1540C-9440-4E7A-B71A-BEFEE06869E3}" type="datetime1">
              <a:rPr lang="en-US" smtClean="0"/>
              <a:t>4/4/2023</a:t>
            </a:fld>
            <a:endParaRPr lang="en-US"/>
          </a:p>
        </p:txBody>
      </p:sp>
      <p:sp>
        <p:nvSpPr>
          <p:cNvPr id="4" name="Footer Placeholder 3">
            <a:extLst>
              <a:ext uri="{FF2B5EF4-FFF2-40B4-BE49-F238E27FC236}">
                <a16:creationId xmlns:a16="http://schemas.microsoft.com/office/drawing/2014/main" id="{1A6C042F-179F-4DBC-80B7-34B89EA27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386EA4-4BE5-4D17-A1DC-196FEA972B8C}"/>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177439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49B6B-2C1C-452D-9F93-BD9A6F2B08D4}"/>
              </a:ext>
            </a:extLst>
          </p:cNvPr>
          <p:cNvSpPr>
            <a:spLocks noGrp="1"/>
          </p:cNvSpPr>
          <p:nvPr>
            <p:ph type="dt" sz="half" idx="10"/>
          </p:nvPr>
        </p:nvSpPr>
        <p:spPr/>
        <p:txBody>
          <a:bodyPr/>
          <a:lstStyle/>
          <a:p>
            <a:fld id="{E0318DDB-88AC-4039-B59C-B05DC4C9C16C}" type="datetime1">
              <a:rPr lang="en-US" smtClean="0"/>
              <a:t>4/4/2023</a:t>
            </a:fld>
            <a:endParaRPr lang="en-US"/>
          </a:p>
        </p:txBody>
      </p:sp>
      <p:sp>
        <p:nvSpPr>
          <p:cNvPr id="3" name="Footer Placeholder 2">
            <a:extLst>
              <a:ext uri="{FF2B5EF4-FFF2-40B4-BE49-F238E27FC236}">
                <a16:creationId xmlns:a16="http://schemas.microsoft.com/office/drawing/2014/main" id="{647CA8ED-78AC-4474-8874-E4C424297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90B764-0B68-4801-ADE7-931059129F2A}"/>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84628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B241E1-CB4A-4623-A25C-465F86E63872}" type="datetimeFigureOut">
              <a:rPr lang="en-US" smtClean="0"/>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32925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717A-ED7D-43FE-881F-9407FF220457}"/>
              </a:ext>
            </a:extLst>
          </p:cNvPr>
          <p:cNvSpPr>
            <a:spLocks noGrp="1"/>
          </p:cNvSpPr>
          <p:nvPr>
            <p:ph type="title"/>
          </p:nvPr>
        </p:nvSpPr>
        <p:spPr>
          <a:xfrm>
            <a:off x="839788" y="597476"/>
            <a:ext cx="3932237" cy="1693717"/>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36FE954-332E-4D66-AFFD-A15389A769C2}"/>
              </a:ext>
            </a:extLst>
          </p:cNvPr>
          <p:cNvSpPr>
            <a:spLocks noGrp="1"/>
          </p:cNvSpPr>
          <p:nvPr>
            <p:ph idx="1"/>
          </p:nvPr>
        </p:nvSpPr>
        <p:spPr>
          <a:xfrm>
            <a:off x="5183188" y="597475"/>
            <a:ext cx="5140180" cy="526357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9D15CDA-9FC3-4F17-963C-DD9E226ECC28}"/>
              </a:ext>
            </a:extLst>
          </p:cNvPr>
          <p:cNvSpPr>
            <a:spLocks noGrp="1"/>
          </p:cNvSpPr>
          <p:nvPr>
            <p:ph type="body" sz="half" idx="2"/>
          </p:nvPr>
        </p:nvSpPr>
        <p:spPr>
          <a:xfrm>
            <a:off x="839788" y="2291194"/>
            <a:ext cx="3932237" cy="3577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C30BE-8EE8-4A41-B20E-ACEFC980C039}"/>
              </a:ext>
            </a:extLst>
          </p:cNvPr>
          <p:cNvSpPr>
            <a:spLocks noGrp="1"/>
          </p:cNvSpPr>
          <p:nvPr>
            <p:ph type="dt" sz="half" idx="10"/>
          </p:nvPr>
        </p:nvSpPr>
        <p:spPr/>
        <p:txBody>
          <a:bodyPr/>
          <a:lstStyle/>
          <a:p>
            <a:fld id="{E082ABFB-60E7-4BA1-866A-7059F058065B}" type="datetime1">
              <a:rPr lang="en-US" smtClean="0"/>
              <a:t>4/4/2023</a:t>
            </a:fld>
            <a:endParaRPr lang="en-US"/>
          </a:p>
        </p:txBody>
      </p:sp>
      <p:sp>
        <p:nvSpPr>
          <p:cNvPr id="6" name="Footer Placeholder 5">
            <a:extLst>
              <a:ext uri="{FF2B5EF4-FFF2-40B4-BE49-F238E27FC236}">
                <a16:creationId xmlns:a16="http://schemas.microsoft.com/office/drawing/2014/main" id="{644B6719-F550-42EF-B377-8E41A46D0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A6636-5EF9-499C-A3A0-3021812D0D06}"/>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809626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038CB-27F1-47CF-B05A-CC0688301831}"/>
              </a:ext>
            </a:extLst>
          </p:cNvPr>
          <p:cNvSpPr>
            <a:spLocks noGrp="1"/>
          </p:cNvSpPr>
          <p:nvPr>
            <p:ph type="title"/>
          </p:nvPr>
        </p:nvSpPr>
        <p:spPr>
          <a:xfrm>
            <a:off x="839788" y="659822"/>
            <a:ext cx="3932237" cy="1652154"/>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89C67EA-3155-4708-9B86-D7B2B54FC2BB}"/>
              </a:ext>
            </a:extLst>
          </p:cNvPr>
          <p:cNvSpPr>
            <a:spLocks noGrp="1"/>
          </p:cNvSpPr>
          <p:nvPr>
            <p:ph type="pic" idx="1"/>
          </p:nvPr>
        </p:nvSpPr>
        <p:spPr>
          <a:xfrm>
            <a:off x="5183188" y="703687"/>
            <a:ext cx="5212917" cy="49690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7B434F1-C813-4E9B-98A4-B0B372CE2767}"/>
              </a:ext>
            </a:extLst>
          </p:cNvPr>
          <p:cNvSpPr>
            <a:spLocks noGrp="1"/>
          </p:cNvSpPr>
          <p:nvPr>
            <p:ph type="body" sz="half" idx="2"/>
          </p:nvPr>
        </p:nvSpPr>
        <p:spPr>
          <a:xfrm>
            <a:off x="839788" y="2426277"/>
            <a:ext cx="3932237" cy="32464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2A0B8-75E7-465D-84CB-BC9C3FB2F5CA}"/>
              </a:ext>
            </a:extLst>
          </p:cNvPr>
          <p:cNvSpPr>
            <a:spLocks noGrp="1"/>
          </p:cNvSpPr>
          <p:nvPr>
            <p:ph type="dt" sz="half" idx="10"/>
          </p:nvPr>
        </p:nvSpPr>
        <p:spPr/>
        <p:txBody>
          <a:bodyPr/>
          <a:lstStyle/>
          <a:p>
            <a:fld id="{2694112F-55F4-4776-A323-7418930321C8}" type="datetime1">
              <a:rPr lang="en-US" smtClean="0"/>
              <a:t>4/4/2023</a:t>
            </a:fld>
            <a:endParaRPr lang="en-US"/>
          </a:p>
        </p:txBody>
      </p:sp>
      <p:sp>
        <p:nvSpPr>
          <p:cNvPr id="6" name="Footer Placeholder 5">
            <a:extLst>
              <a:ext uri="{FF2B5EF4-FFF2-40B4-BE49-F238E27FC236}">
                <a16:creationId xmlns:a16="http://schemas.microsoft.com/office/drawing/2014/main" id="{1C3879C9-B751-43BD-8B27-FA18290E1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998FB-27B9-46E5-90E3-09B108B0E807}"/>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048470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4882-AC48-4F1E-837D-E154BEEDC958}"/>
              </a:ext>
            </a:extLst>
          </p:cNvPr>
          <p:cNvSpPr>
            <a:spLocks noGrp="1"/>
          </p:cNvSpPr>
          <p:nvPr>
            <p:ph type="title"/>
          </p:nvPr>
        </p:nvSpPr>
        <p:spPr>
          <a:xfrm>
            <a:off x="838200" y="525439"/>
            <a:ext cx="9613106" cy="128288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FD34B7-C335-425E-BF89-DB1A0C235373}"/>
              </a:ext>
            </a:extLst>
          </p:cNvPr>
          <p:cNvSpPr>
            <a:spLocks noGrp="1"/>
          </p:cNvSpPr>
          <p:nvPr>
            <p:ph type="body" orient="vert" idx="1"/>
          </p:nvPr>
        </p:nvSpPr>
        <p:spPr>
          <a:xfrm>
            <a:off x="838200" y="1914525"/>
            <a:ext cx="9613106" cy="388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63754-C885-4DC6-962D-C861267B64D4}"/>
              </a:ext>
            </a:extLst>
          </p:cNvPr>
          <p:cNvSpPr>
            <a:spLocks noGrp="1"/>
          </p:cNvSpPr>
          <p:nvPr>
            <p:ph type="dt" sz="half" idx="10"/>
          </p:nvPr>
        </p:nvSpPr>
        <p:spPr/>
        <p:txBody>
          <a:bodyPr/>
          <a:lstStyle/>
          <a:p>
            <a:fld id="{8F8CA68F-747D-436A-B5BB-2EBC3ED499E4}" type="datetime1">
              <a:rPr lang="en-US" smtClean="0"/>
              <a:t>4/4/2023</a:t>
            </a:fld>
            <a:endParaRPr lang="en-US"/>
          </a:p>
        </p:txBody>
      </p:sp>
      <p:sp>
        <p:nvSpPr>
          <p:cNvPr id="5" name="Footer Placeholder 4">
            <a:extLst>
              <a:ext uri="{FF2B5EF4-FFF2-40B4-BE49-F238E27FC236}">
                <a16:creationId xmlns:a16="http://schemas.microsoft.com/office/drawing/2014/main" id="{B6EC9693-03CD-4EBD-A3D7-BE310CD5F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BBD01-5E50-4FF1-A1D6-B24B7B75E857}"/>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5297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A1D39-AB23-4CEE-BBAA-55B29415D413}"/>
              </a:ext>
            </a:extLst>
          </p:cNvPr>
          <p:cNvSpPr>
            <a:spLocks noGrp="1"/>
          </p:cNvSpPr>
          <p:nvPr>
            <p:ph type="title" orient="vert"/>
          </p:nvPr>
        </p:nvSpPr>
        <p:spPr>
          <a:xfrm>
            <a:off x="8724900" y="578644"/>
            <a:ext cx="1912144" cy="52720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CC20688-FA9B-4ABD-9E9E-C7EADE949A9D}"/>
              </a:ext>
            </a:extLst>
          </p:cNvPr>
          <p:cNvSpPr>
            <a:spLocks noGrp="1"/>
          </p:cNvSpPr>
          <p:nvPr>
            <p:ph type="body" orient="vert" idx="1"/>
          </p:nvPr>
        </p:nvSpPr>
        <p:spPr>
          <a:xfrm>
            <a:off x="628652" y="578643"/>
            <a:ext cx="7943848" cy="5272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16B1A6B-AE19-4BD4-AE49-43E78CC0B058}"/>
              </a:ext>
            </a:extLst>
          </p:cNvPr>
          <p:cNvSpPr>
            <a:spLocks noGrp="1"/>
          </p:cNvSpPr>
          <p:nvPr>
            <p:ph type="dt" sz="half" idx="10"/>
          </p:nvPr>
        </p:nvSpPr>
        <p:spPr/>
        <p:txBody>
          <a:bodyPr/>
          <a:lstStyle/>
          <a:p>
            <a:fld id="{6DD8DC11-9E39-40A0-B3DC-E3F2AD04A616}" type="datetime1">
              <a:rPr lang="en-US" smtClean="0"/>
              <a:t>4/4/2023</a:t>
            </a:fld>
            <a:endParaRPr lang="en-US"/>
          </a:p>
        </p:txBody>
      </p:sp>
      <p:sp>
        <p:nvSpPr>
          <p:cNvPr id="5" name="Footer Placeholder 4">
            <a:extLst>
              <a:ext uri="{FF2B5EF4-FFF2-40B4-BE49-F238E27FC236}">
                <a16:creationId xmlns:a16="http://schemas.microsoft.com/office/drawing/2014/main" id="{F6862144-27EE-4CE0-B167-F5DBA41B3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A40B2-EFB0-47EA-878B-6405E1DC189B}"/>
              </a:ext>
            </a:extLst>
          </p:cNvPr>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596824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1984541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091062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265337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790986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877605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099306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B241E1-CB4A-4623-A25C-465F86E63872}" type="datetimeFigureOut">
              <a:rPr lang="en-US" smtClean="0"/>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946346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845770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4161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05058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772238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777732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04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8837272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B241E1-CB4A-4623-A25C-465F86E63872}" type="datetimeFigureOut">
              <a:rPr lang="en-US" smtClean="0"/>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25532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241E1-CB4A-4623-A25C-465F86E63872}" type="datetimeFigureOut">
              <a:rPr lang="en-US" smtClean="0"/>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905043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5.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17522810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241E1-CB4A-4623-A25C-465F86E63872}" type="datetimeFigureOut">
              <a:rPr lang="en-US" smtClean="0"/>
              <a:t>4/4/2023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C5982-F119-4A18-81C4-61D6B908B73F}" type="slidenum">
              <a:rPr lang="en-US" smtClean="0"/>
              <a:t>‹#›</a:t>
            </a:fld>
            <a:endParaRPr lang="en-US"/>
          </a:p>
        </p:txBody>
      </p:sp>
    </p:spTree>
    <p:extLst>
      <p:ext uri="{BB962C8B-B14F-4D97-AF65-F5344CB8AC3E}">
        <p14:creationId xmlns:p14="http://schemas.microsoft.com/office/powerpoint/2010/main" val="369692947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800" y="1047533"/>
            <a:ext cx="10820400" cy="7084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685800" y="2378199"/>
            <a:ext cx="10820400" cy="3539600"/>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600">
                <a:solidFill>
                  <a:schemeClr val="dk2"/>
                </a:solidFill>
                <a:latin typeface="Gilda Display"/>
                <a:ea typeface="Gilda Display"/>
                <a:cs typeface="Gilda Display"/>
                <a:sym typeface="Gilda Display"/>
              </a:defRPr>
            </a:lvl1pPr>
            <a:lvl2pPr lvl="1" algn="ctr" rtl="0">
              <a:buNone/>
              <a:defRPr sz="1600">
                <a:solidFill>
                  <a:schemeClr val="dk2"/>
                </a:solidFill>
                <a:latin typeface="Gilda Display"/>
                <a:ea typeface="Gilda Display"/>
                <a:cs typeface="Gilda Display"/>
                <a:sym typeface="Gilda Display"/>
              </a:defRPr>
            </a:lvl2pPr>
            <a:lvl3pPr lvl="2" algn="ctr" rtl="0">
              <a:buNone/>
              <a:defRPr sz="1600">
                <a:solidFill>
                  <a:schemeClr val="dk2"/>
                </a:solidFill>
                <a:latin typeface="Gilda Display"/>
                <a:ea typeface="Gilda Display"/>
                <a:cs typeface="Gilda Display"/>
                <a:sym typeface="Gilda Display"/>
              </a:defRPr>
            </a:lvl3pPr>
            <a:lvl4pPr lvl="3" algn="ctr" rtl="0">
              <a:buNone/>
              <a:defRPr sz="1600">
                <a:solidFill>
                  <a:schemeClr val="dk2"/>
                </a:solidFill>
                <a:latin typeface="Gilda Display"/>
                <a:ea typeface="Gilda Display"/>
                <a:cs typeface="Gilda Display"/>
                <a:sym typeface="Gilda Display"/>
              </a:defRPr>
            </a:lvl4pPr>
            <a:lvl5pPr lvl="4" algn="ctr" rtl="0">
              <a:buNone/>
              <a:defRPr sz="1600">
                <a:solidFill>
                  <a:schemeClr val="dk2"/>
                </a:solidFill>
                <a:latin typeface="Gilda Display"/>
                <a:ea typeface="Gilda Display"/>
                <a:cs typeface="Gilda Display"/>
                <a:sym typeface="Gilda Display"/>
              </a:defRPr>
            </a:lvl5pPr>
            <a:lvl6pPr lvl="5" algn="ctr" rtl="0">
              <a:buNone/>
              <a:defRPr sz="1600">
                <a:solidFill>
                  <a:schemeClr val="dk2"/>
                </a:solidFill>
                <a:latin typeface="Gilda Display"/>
                <a:ea typeface="Gilda Display"/>
                <a:cs typeface="Gilda Display"/>
                <a:sym typeface="Gilda Display"/>
              </a:defRPr>
            </a:lvl6pPr>
            <a:lvl7pPr lvl="6" algn="ctr" rtl="0">
              <a:buNone/>
              <a:defRPr sz="1600">
                <a:solidFill>
                  <a:schemeClr val="dk2"/>
                </a:solidFill>
                <a:latin typeface="Gilda Display"/>
                <a:ea typeface="Gilda Display"/>
                <a:cs typeface="Gilda Display"/>
                <a:sym typeface="Gilda Display"/>
              </a:defRPr>
            </a:lvl7pPr>
            <a:lvl8pPr lvl="7" algn="ctr" rtl="0">
              <a:buNone/>
              <a:defRPr sz="1600">
                <a:solidFill>
                  <a:schemeClr val="dk2"/>
                </a:solidFill>
                <a:latin typeface="Gilda Display"/>
                <a:ea typeface="Gilda Display"/>
                <a:cs typeface="Gilda Display"/>
                <a:sym typeface="Gilda Display"/>
              </a:defRPr>
            </a:lvl8pPr>
            <a:lvl9pPr lvl="8" algn="ctr" rtl="0">
              <a:buNone/>
              <a:defRPr sz="1600">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4326971"/>
      </p:ext>
    </p:extLst>
  </p:cSld>
  <p:clrMap bg1="lt1" tx1="dk1" bg2="dk2" tx2="lt2" accent1="accent1" accent2="accent2" accent3="accent3" accent4="accent4" accent5="accent5" accent6="accent6" hlink="hlink" folHlink="folHlink"/>
  <p:sldLayoutIdLst>
    <p:sldLayoutId id="2147483677" r:id="rId1"/>
    <p:sldLayoutId id="214748367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12192000" cy="139382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b="0">
                <a:solidFill>
                  <a:srgbClr val="FFFFFF"/>
                </a:solidFill>
                <a:latin typeface="Georgia"/>
              </a:defRPr>
            </a:lvl1pPr>
          </a:lstStyle>
          <a:p>
            <a:pPr>
              <a:defRPr/>
            </a:pPr>
            <a:fld id="{366D9694-0B72-4092-BDFA-5F37AEE92F82}" type="datetimeFigureOut">
              <a:rPr lang="en-US"/>
              <a:pPr>
                <a:defRPr/>
              </a:pPr>
              <a:t>4/4/2023</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18322530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339703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CA0391-62F5-45D0-A069-17A41005EF44}" type="datetimeFigureOut">
              <a:rPr lang="en-US" smtClean="0">
                <a:solidFill>
                  <a:prstClr val="black">
                    <a:tint val="75000"/>
                  </a:prstClr>
                </a:solidFill>
              </a:rPr>
              <a:pPr defTabSz="914400"/>
              <a:t>4/4/2023</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73D53FE-B2CE-4A91-ADA2-A592360F6DD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0208140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BA68A5-A7C7-4D91-AB95-6E0B6FFD8743}"/>
              </a:ext>
            </a:extLst>
          </p:cNvPr>
          <p:cNvSpPr/>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1F93EBF-655A-4373-ADBE-9606BFA94B8E}"/>
              </a:ext>
            </a:extLst>
          </p:cNvPr>
          <p:cNvSpPr>
            <a:spLocks noGrp="1"/>
          </p:cNvSpPr>
          <p:nvPr>
            <p:ph type="title"/>
          </p:nvPr>
        </p:nvSpPr>
        <p:spPr>
          <a:xfrm>
            <a:off x="838200" y="525439"/>
            <a:ext cx="9485160" cy="1282889"/>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AAF2994-4D2E-43BB-9D9B-117ED94ABDE7}"/>
              </a:ext>
            </a:extLst>
          </p:cNvPr>
          <p:cNvSpPr>
            <a:spLocks noGrp="1"/>
          </p:cNvSpPr>
          <p:nvPr>
            <p:ph type="body" idx="1"/>
          </p:nvPr>
        </p:nvSpPr>
        <p:spPr>
          <a:xfrm>
            <a:off x="838200" y="2091757"/>
            <a:ext cx="9485163" cy="3706443"/>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F28926-9DF1-4A3E-8B81-2191D6F75EF9}"/>
              </a:ext>
            </a:extLst>
          </p:cNvPr>
          <p:cNvSpPr>
            <a:spLocks noGrp="1"/>
          </p:cNvSpPr>
          <p:nvPr>
            <p:ph type="dt" sz="half" idx="2"/>
          </p:nvPr>
        </p:nvSpPr>
        <p:spPr>
          <a:xfrm>
            <a:off x="628652" y="6140304"/>
            <a:ext cx="3154896" cy="287075"/>
          </a:xfrm>
          <a:prstGeom prst="rect">
            <a:avLst/>
          </a:prstGeom>
        </p:spPr>
        <p:txBody>
          <a:bodyPr lIns="109728" tIns="109728" rIns="109728" bIns="91440" anchor="ctr"/>
          <a:lstStyle>
            <a:lvl1pPr algn="l">
              <a:defRPr sz="1000" cap="all" spc="100" baseline="0">
                <a:solidFill>
                  <a:schemeClr val="accent1"/>
                </a:solidFill>
              </a:defRPr>
            </a:lvl1pPr>
          </a:lstStyle>
          <a:p>
            <a:fld id="{CFBEA57F-793F-4683-BD8A-741FD4B89154}" type="datetime1">
              <a:rPr lang="en-US" smtClean="0"/>
              <a:t>4/4/2023</a:t>
            </a:fld>
            <a:endParaRPr lang="en-US" dirty="0"/>
          </a:p>
        </p:txBody>
      </p:sp>
      <p:sp>
        <p:nvSpPr>
          <p:cNvPr id="5" name="Footer Placeholder 4">
            <a:extLst>
              <a:ext uri="{FF2B5EF4-FFF2-40B4-BE49-F238E27FC236}">
                <a16:creationId xmlns:a16="http://schemas.microsoft.com/office/drawing/2014/main" id="{7D01BD4F-CE83-48A3-9683-19CF03C0A586}"/>
              </a:ext>
            </a:extLst>
          </p:cNvPr>
          <p:cNvSpPr>
            <a:spLocks noGrp="1"/>
          </p:cNvSpPr>
          <p:nvPr>
            <p:ph type="ftr" sz="quarter" idx="3"/>
          </p:nvPr>
        </p:nvSpPr>
        <p:spPr>
          <a:xfrm rot="5400000">
            <a:off x="9233562" y="2578525"/>
            <a:ext cx="4114800" cy="365125"/>
          </a:xfrm>
          <a:prstGeom prst="rect">
            <a:avLst/>
          </a:prstGeom>
        </p:spPr>
        <p:txBody>
          <a:bodyPr lIns="109728" tIns="109728" rIns="109728" bIns="91440" anchor="ctr"/>
          <a:lstStyle>
            <a:lvl1pPr algn="l">
              <a:defRPr sz="1050" b="1" cap="none" spc="100" baseline="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3AB94939-09B3-4A6E-88F8-4D923A56D479}"/>
              </a:ext>
            </a:extLst>
          </p:cNvPr>
          <p:cNvSpPr>
            <a:spLocks noGrp="1"/>
          </p:cNvSpPr>
          <p:nvPr>
            <p:ph type="sldNum" sz="quarter" idx="4"/>
          </p:nvPr>
        </p:nvSpPr>
        <p:spPr>
          <a:xfrm>
            <a:off x="10821701" y="5672706"/>
            <a:ext cx="951908" cy="754673"/>
          </a:xfrm>
          <a:prstGeom prst="rect">
            <a:avLst/>
          </a:prstGeom>
        </p:spPr>
        <p:txBody>
          <a:bodyPr lIns="109728" tIns="109728" rIns="109728" bIns="91440" anchor="ctr"/>
          <a:lstStyle>
            <a:lvl1pPr algn="ctr">
              <a:defRPr sz="3600" b="1">
                <a:solidFill>
                  <a:schemeClr val="accent1"/>
                </a:solidFill>
              </a:defRPr>
            </a:lvl1pPr>
          </a:lstStyle>
          <a:p>
            <a:fld id="{81D2C36F-4504-47C0-B82F-A167342A2754}" type="slidenum">
              <a:rPr lang="en-US" smtClean="0"/>
              <a:t>‹#›</a:t>
            </a:fld>
            <a:endParaRPr lang="en-US" dirty="0"/>
          </a:p>
        </p:txBody>
      </p:sp>
      <p:sp>
        <p:nvSpPr>
          <p:cNvPr id="15" name="Rectangle 14">
            <a:extLst>
              <a:ext uri="{FF2B5EF4-FFF2-40B4-BE49-F238E27FC236}">
                <a16:creationId xmlns:a16="http://schemas.microsoft.com/office/drawing/2014/main" id="{DA4051E3-92B2-42FC-BB3D-372E4A614439}"/>
              </a:ext>
            </a:extLst>
          </p:cNvPr>
          <p:cNvSpPr/>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C425084-C97A-4C25-AE47-DDECF2DD3ABC}"/>
              </a:ext>
            </a:extLst>
          </p:cNvPr>
          <p:cNvCxnSpPr>
            <a:cxnSpLocks/>
          </p:cNvCxnSpPr>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6A478A1-0B34-4F2B-88FA-CF47551E5DF9}"/>
              </a:ext>
            </a:extLst>
          </p:cNvPr>
          <p:cNvCxnSpPr>
            <a:cxnSpLocks/>
          </p:cNvCxnSpPr>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07763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hf hdr="0"/>
  <p:txStyles>
    <p:titleStyle>
      <a:lvl1pPr algn="l" defTabSz="914400" rtl="0" eaLnBrk="1" latinLnBrk="0" hangingPunct="1">
        <a:lnSpc>
          <a:spcPct val="90000"/>
        </a:lnSpc>
        <a:spcBef>
          <a:spcPct val="0"/>
        </a:spcBef>
        <a:buNone/>
        <a:defRPr sz="4000" b="1" kern="1200" spc="5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2000" kern="1200" spc="4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800" kern="1200" spc="4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600" kern="1200" spc="4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400" kern="1200" spc="4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400" kern="1200" spc="4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2023/4/4</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107331187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8.xml"/><Relationship Id="rId7"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6.xml"/><Relationship Id="rId12" Type="http://schemas.openxmlformats.org/officeDocument/2006/relationships/image" Target="../media/image65.png"/><Relationship Id="rId17" Type="http://schemas.openxmlformats.org/officeDocument/2006/relationships/image" Target="../media/image68.jpeg"/><Relationship Id="rId2" Type="http://schemas.openxmlformats.org/officeDocument/2006/relationships/image" Target="../media/image60.png"/><Relationship Id="rId16" Type="http://schemas.openxmlformats.org/officeDocument/2006/relationships/slide" Target="slide7.xml"/><Relationship Id="rId1" Type="http://schemas.openxmlformats.org/officeDocument/2006/relationships/slideLayout" Target="../slideLayouts/slideLayout18.xml"/><Relationship Id="rId6" Type="http://schemas.openxmlformats.org/officeDocument/2006/relationships/image" Target="../media/image62.jpeg"/><Relationship Id="rId11" Type="http://schemas.openxmlformats.org/officeDocument/2006/relationships/image" Target="../media/image57.png"/><Relationship Id="rId5" Type="http://schemas.openxmlformats.org/officeDocument/2006/relationships/slide" Target="slide5.xml"/><Relationship Id="rId15" Type="http://schemas.openxmlformats.org/officeDocument/2006/relationships/image" Target="../media/image67.png"/><Relationship Id="rId10" Type="http://schemas.openxmlformats.org/officeDocument/2006/relationships/image" Target="../media/image64.jpeg"/><Relationship Id="rId4" Type="http://schemas.openxmlformats.org/officeDocument/2006/relationships/image" Target="../media/image61.jpeg"/><Relationship Id="rId9" Type="http://schemas.openxmlformats.org/officeDocument/2006/relationships/slide" Target="slide14.xml"/><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0.xml"/><Relationship Id="rId1" Type="http://schemas.openxmlformats.org/officeDocument/2006/relationships/tags" Target="../tags/tag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85751" y="1945997"/>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BFEDEFC-5A7E-BC43-A15E-13711D150887}"/>
              </a:ext>
            </a:extLst>
          </p:cNvPr>
          <p:cNvSpPr/>
          <p:nvPr/>
        </p:nvSpPr>
        <p:spPr>
          <a:xfrm>
            <a:off x="404216" y="1203610"/>
            <a:ext cx="7553922" cy="544265"/>
          </a:xfrm>
          <a:prstGeom prst="rect">
            <a:avLst/>
          </a:prstGeom>
          <a:solidFill>
            <a:srgbClr val="00B050"/>
          </a:solidFill>
          <a:ln w="12700" cap="flat" cmpd="sng" algn="ctr">
            <a:solidFill>
              <a:sysClr val="window" lastClr="FFFFFF"/>
            </a:solidFill>
            <a:prstDash val="solid"/>
            <a:miter lim="800000"/>
          </a:ln>
          <a:effectLst/>
        </p:spPr>
        <p:txBody>
          <a:bodyPr rtlCol="0" anchor="ctr"/>
          <a:lstStyle/>
          <a:p>
            <a:pPr lvl="0" algn="ctr">
              <a:defRPr/>
            </a:pPr>
            <a:r>
              <a:rPr lang="en-US" sz="3200" b="1" kern="0" dirty="0">
                <a:solidFill>
                  <a:prstClr val="white"/>
                </a:solidFill>
                <a:latin typeface="Cambria" panose="02040503050406030204" pitchFamily="18" charset="0"/>
                <a:ea typeface="Cambria" panose="02040503050406030204" pitchFamily="18" charset="0"/>
              </a:rPr>
              <a:t>2. </a:t>
            </a:r>
            <a:r>
              <a:rPr lang="en-US" sz="3200" b="1" kern="0" dirty="0" err="1">
                <a:solidFill>
                  <a:prstClr val="white"/>
                </a:solidFill>
                <a:latin typeface="Cambria" panose="02040503050406030204" pitchFamily="18" charset="0"/>
                <a:ea typeface="Cambria" panose="02040503050406030204" pitchFamily="18" charset="0"/>
              </a:rPr>
              <a:t>Cuộc</a:t>
            </a:r>
            <a:r>
              <a:rPr lang="en-US" sz="3200" b="1" kern="0" dirty="0">
                <a:solidFill>
                  <a:prstClr val="white"/>
                </a:solidFill>
                <a:latin typeface="Cambria" panose="02040503050406030204" pitchFamily="18" charset="0"/>
                <a:ea typeface="Cambria" panose="02040503050406030204" pitchFamily="18" charset="0"/>
              </a:rPr>
              <a:t> </a:t>
            </a:r>
            <a:r>
              <a:rPr lang="en-US" sz="3200" b="1" kern="0" dirty="0" err="1">
                <a:solidFill>
                  <a:prstClr val="white"/>
                </a:solidFill>
                <a:latin typeface="Cambria" panose="02040503050406030204" pitchFamily="18" charset="0"/>
                <a:ea typeface="Cambria" panose="02040503050406030204" pitchFamily="18" charset="0"/>
              </a:rPr>
              <a:t>khởi</a:t>
            </a:r>
            <a:r>
              <a:rPr lang="en-US" sz="3200" b="1" kern="0" dirty="0">
                <a:solidFill>
                  <a:prstClr val="white"/>
                </a:solidFill>
                <a:latin typeface="Cambria" panose="02040503050406030204" pitchFamily="18" charset="0"/>
                <a:ea typeface="Cambria" panose="02040503050406030204" pitchFamily="18" charset="0"/>
              </a:rPr>
              <a:t> </a:t>
            </a:r>
            <a:r>
              <a:rPr lang="en-US" sz="3200" b="1" kern="0" dirty="0" err="1">
                <a:solidFill>
                  <a:prstClr val="white"/>
                </a:solidFill>
                <a:latin typeface="Cambria" panose="02040503050406030204" pitchFamily="18" charset="0"/>
                <a:ea typeface="Cambria" panose="02040503050406030204" pitchFamily="18" charset="0"/>
              </a:rPr>
              <a:t>nghĩa</a:t>
            </a:r>
            <a:r>
              <a:rPr lang="en-US" sz="3200" b="1" kern="0" dirty="0">
                <a:solidFill>
                  <a:prstClr val="white"/>
                </a:solidFill>
                <a:latin typeface="Cambria" panose="02040503050406030204" pitchFamily="18" charset="0"/>
                <a:ea typeface="Cambria" panose="02040503050406030204" pitchFamily="18" charset="0"/>
              </a:rPr>
              <a:t> </a:t>
            </a:r>
            <a:r>
              <a:rPr lang="en-US" sz="3200" b="1" kern="0" dirty="0" err="1">
                <a:solidFill>
                  <a:prstClr val="white"/>
                </a:solidFill>
                <a:latin typeface="Cambria" panose="02040503050406030204" pitchFamily="18" charset="0"/>
                <a:ea typeface="Cambria" panose="02040503050406030204" pitchFamily="18" charset="0"/>
              </a:rPr>
              <a:t>Bà</a:t>
            </a:r>
            <a:r>
              <a:rPr lang="en-US" sz="3200" b="1" kern="0" dirty="0">
                <a:solidFill>
                  <a:prstClr val="white"/>
                </a:solidFill>
                <a:latin typeface="Cambria" panose="02040503050406030204" pitchFamily="18" charset="0"/>
                <a:ea typeface="Cambria" panose="02040503050406030204" pitchFamily="18" charset="0"/>
              </a:rPr>
              <a:t> </a:t>
            </a:r>
            <a:r>
              <a:rPr lang="en-US" sz="3200" b="1" kern="0" dirty="0" err="1">
                <a:solidFill>
                  <a:prstClr val="white"/>
                </a:solidFill>
                <a:latin typeface="Cambria" panose="02040503050406030204" pitchFamily="18" charset="0"/>
                <a:ea typeface="Cambria" panose="02040503050406030204" pitchFamily="18" charset="0"/>
              </a:rPr>
              <a:t>Triệu</a:t>
            </a:r>
            <a:r>
              <a:rPr lang="en-US" sz="3200" b="1" kern="0" dirty="0">
                <a:solidFill>
                  <a:prstClr val="white"/>
                </a:solidFill>
                <a:latin typeface="Cambria" panose="02040503050406030204" pitchFamily="18" charset="0"/>
                <a:ea typeface="Cambria" panose="02040503050406030204" pitchFamily="18" charset="0"/>
              </a:rPr>
              <a:t> (</a:t>
            </a:r>
            <a:r>
              <a:rPr lang="en-US" sz="3200" b="1" kern="0" dirty="0" err="1">
                <a:solidFill>
                  <a:prstClr val="white"/>
                </a:solidFill>
                <a:latin typeface="Cambria" panose="02040503050406030204" pitchFamily="18" charset="0"/>
                <a:ea typeface="Cambria" panose="02040503050406030204" pitchFamily="18" charset="0"/>
              </a:rPr>
              <a:t>năm</a:t>
            </a:r>
            <a:r>
              <a:rPr lang="en-US" sz="3200" b="1" kern="0" dirty="0">
                <a:solidFill>
                  <a:prstClr val="white"/>
                </a:solidFill>
                <a:latin typeface="Cambria" panose="02040503050406030204" pitchFamily="18" charset="0"/>
                <a:ea typeface="Cambria" panose="02040503050406030204" pitchFamily="18" charset="0"/>
              </a:rPr>
              <a:t> 248).</a:t>
            </a:r>
          </a:p>
        </p:txBody>
      </p:sp>
      <p:sp>
        <p:nvSpPr>
          <p:cNvPr id="18" name="Rectangle: Rounded Corners 3">
            <a:extLst>
              <a:ext uri="{FF2B5EF4-FFF2-40B4-BE49-F238E27FC236}">
                <a16:creationId xmlns:a16="http://schemas.microsoft.com/office/drawing/2014/main" id="{BC69F0F6-38A8-F647-B2C9-7BEC08BB1267}"/>
              </a:ext>
            </a:extLst>
          </p:cNvPr>
          <p:cNvSpPr/>
          <p:nvPr/>
        </p:nvSpPr>
        <p:spPr>
          <a:xfrm>
            <a:off x="2702755" y="63611"/>
            <a:ext cx="8368014" cy="1055608"/>
          </a:xfrm>
          <a:prstGeom prst="roundRect">
            <a:avLst/>
          </a:prstGeom>
          <a:solidFill>
            <a:srgbClr val="FF0000"/>
          </a:solidFill>
        </p:spPr>
        <p:txBody>
          <a:bodyPr wrap="square">
            <a:spAutoFit/>
          </a:bodyPr>
          <a:lstStyle/>
          <a:p>
            <a:pPr algn="ctr">
              <a:spcBef>
                <a:spcPct val="0"/>
              </a:spcBef>
            </a:pP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a:t>
            </a:r>
          </a:p>
          <a:p>
            <a:pPr algn="ctr">
              <a:spcBef>
                <a:spcPct val="0"/>
              </a:spcBef>
            </a:pP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GIÀNH ĐỘC LẬP TRƯỚC THẾ KỈ X (t2)</a:t>
            </a:r>
          </a:p>
        </p:txBody>
      </p:sp>
      <p:sp>
        <p:nvSpPr>
          <p:cNvPr id="27" name="AutoShape 21">
            <a:extLst>
              <a:ext uri="{FF2B5EF4-FFF2-40B4-BE49-F238E27FC236}">
                <a16:creationId xmlns:a16="http://schemas.microsoft.com/office/drawing/2014/main" id="{BCF235B4-C594-F24B-AFFF-590B7D1D0F5C}"/>
              </a:ext>
            </a:extLst>
          </p:cNvPr>
          <p:cNvSpPr>
            <a:spLocks noChangeArrowheads="1"/>
          </p:cNvSpPr>
          <p:nvPr/>
        </p:nvSpPr>
        <p:spPr bwMode="gray">
          <a:xfrm>
            <a:off x="404216" y="2217229"/>
            <a:ext cx="4986632" cy="4134468"/>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22">
            <a:extLst>
              <a:ext uri="{FF2B5EF4-FFF2-40B4-BE49-F238E27FC236}">
                <a16:creationId xmlns:a16="http://schemas.microsoft.com/office/drawing/2014/main" id="{E91CD1A8-BE6E-6349-A9C1-C54B3B5F936B}"/>
              </a:ext>
            </a:extLst>
          </p:cNvPr>
          <p:cNvSpPr>
            <a:spLocks noChangeArrowheads="1"/>
          </p:cNvSpPr>
          <p:nvPr/>
        </p:nvSpPr>
        <p:spPr bwMode="gray">
          <a:xfrm>
            <a:off x="481046" y="2228713"/>
            <a:ext cx="4836630" cy="4056373"/>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29" name="AutoShape 23">
            <a:extLst>
              <a:ext uri="{FF2B5EF4-FFF2-40B4-BE49-F238E27FC236}">
                <a16:creationId xmlns:a16="http://schemas.microsoft.com/office/drawing/2014/main" id="{7F5D0BBB-A060-A24C-B845-538A0B42AE23}"/>
              </a:ext>
            </a:extLst>
          </p:cNvPr>
          <p:cNvSpPr>
            <a:spLocks noChangeArrowheads="1"/>
          </p:cNvSpPr>
          <p:nvPr/>
        </p:nvSpPr>
        <p:spPr bwMode="gray">
          <a:xfrm>
            <a:off x="521290" y="5214718"/>
            <a:ext cx="4770776" cy="1026726"/>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0" name="AutoShape 24">
            <a:extLst>
              <a:ext uri="{FF2B5EF4-FFF2-40B4-BE49-F238E27FC236}">
                <a16:creationId xmlns:a16="http://schemas.microsoft.com/office/drawing/2014/main" id="{3269BBE9-2E9C-2949-BE5A-04C543E44E3E}"/>
              </a:ext>
            </a:extLst>
          </p:cNvPr>
          <p:cNvSpPr>
            <a:spLocks noChangeArrowheads="1"/>
          </p:cNvSpPr>
          <p:nvPr/>
        </p:nvSpPr>
        <p:spPr bwMode="gray">
          <a:xfrm>
            <a:off x="521290" y="2260870"/>
            <a:ext cx="4770776" cy="1024429"/>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1" name="Oval 25">
            <a:extLst>
              <a:ext uri="{FF2B5EF4-FFF2-40B4-BE49-F238E27FC236}">
                <a16:creationId xmlns:a16="http://schemas.microsoft.com/office/drawing/2014/main" id="{7D7136C2-A5C5-8443-8F33-DA2D793E897A}"/>
              </a:ext>
            </a:extLst>
          </p:cNvPr>
          <p:cNvSpPr>
            <a:spLocks noChangeArrowheads="1"/>
          </p:cNvSpPr>
          <p:nvPr/>
        </p:nvSpPr>
        <p:spPr bwMode="gray">
          <a:xfrm>
            <a:off x="2120086" y="1771625"/>
            <a:ext cx="1481721" cy="93944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2" name="Oval 26">
            <a:extLst>
              <a:ext uri="{FF2B5EF4-FFF2-40B4-BE49-F238E27FC236}">
                <a16:creationId xmlns:a16="http://schemas.microsoft.com/office/drawing/2014/main" id="{D13BAC6B-24EB-D748-8F92-B19F34A479DC}"/>
              </a:ext>
            </a:extLst>
          </p:cNvPr>
          <p:cNvSpPr>
            <a:spLocks noChangeArrowheads="1"/>
          </p:cNvSpPr>
          <p:nvPr/>
        </p:nvSpPr>
        <p:spPr bwMode="gray">
          <a:xfrm>
            <a:off x="2134720" y="1778516"/>
            <a:ext cx="1434160" cy="900395"/>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3" name="Oval 27">
            <a:extLst>
              <a:ext uri="{FF2B5EF4-FFF2-40B4-BE49-F238E27FC236}">
                <a16:creationId xmlns:a16="http://schemas.microsoft.com/office/drawing/2014/main" id="{D2E9DCA9-0B43-A449-8ABD-4CD8E5C29682}"/>
              </a:ext>
            </a:extLst>
          </p:cNvPr>
          <p:cNvSpPr>
            <a:spLocks noChangeArrowheads="1"/>
          </p:cNvSpPr>
          <p:nvPr/>
        </p:nvSpPr>
        <p:spPr bwMode="gray">
          <a:xfrm>
            <a:off x="2153013" y="1783110"/>
            <a:ext cx="1401233" cy="87972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4" name="Oval 28">
            <a:extLst>
              <a:ext uri="{FF2B5EF4-FFF2-40B4-BE49-F238E27FC236}">
                <a16:creationId xmlns:a16="http://schemas.microsoft.com/office/drawing/2014/main" id="{747E47DD-BBE7-154A-8B39-6FAB889F800C}"/>
              </a:ext>
            </a:extLst>
          </p:cNvPr>
          <p:cNvSpPr>
            <a:spLocks noChangeArrowheads="1"/>
          </p:cNvSpPr>
          <p:nvPr/>
        </p:nvSpPr>
        <p:spPr bwMode="gray">
          <a:xfrm>
            <a:off x="2167647" y="1792297"/>
            <a:ext cx="1331720" cy="82000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6" name="Text Box 30">
            <a:extLst>
              <a:ext uri="{FF2B5EF4-FFF2-40B4-BE49-F238E27FC236}">
                <a16:creationId xmlns:a16="http://schemas.microsoft.com/office/drawing/2014/main" id="{C5200EF5-3471-6F46-8362-698A430991A8}"/>
              </a:ext>
            </a:extLst>
          </p:cNvPr>
          <p:cNvSpPr txBox="1">
            <a:spLocks noChangeArrowheads="1"/>
          </p:cNvSpPr>
          <p:nvPr/>
        </p:nvSpPr>
        <p:spPr bwMode="gray">
          <a:xfrm>
            <a:off x="2709116" y="2010505"/>
            <a:ext cx="270734" cy="6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8" name="AutoShape 32">
            <a:extLst>
              <a:ext uri="{FF2B5EF4-FFF2-40B4-BE49-F238E27FC236}">
                <a16:creationId xmlns:a16="http://schemas.microsoft.com/office/drawing/2014/main" id="{8A1A9900-4EE5-2645-837E-0891FE8913FC}"/>
              </a:ext>
            </a:extLst>
          </p:cNvPr>
          <p:cNvSpPr>
            <a:spLocks noChangeArrowheads="1"/>
          </p:cNvSpPr>
          <p:nvPr/>
        </p:nvSpPr>
        <p:spPr bwMode="gray">
          <a:xfrm>
            <a:off x="411533" y="6351697"/>
            <a:ext cx="4986632" cy="1258716"/>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9" name="AutoShape 33">
            <a:extLst>
              <a:ext uri="{FF2B5EF4-FFF2-40B4-BE49-F238E27FC236}">
                <a16:creationId xmlns:a16="http://schemas.microsoft.com/office/drawing/2014/main" id="{D5029546-1087-364B-86A7-BF5D4FEB8681}"/>
              </a:ext>
            </a:extLst>
          </p:cNvPr>
          <p:cNvSpPr>
            <a:spLocks noChangeArrowheads="1"/>
          </p:cNvSpPr>
          <p:nvPr/>
        </p:nvSpPr>
        <p:spPr bwMode="gray">
          <a:xfrm>
            <a:off x="513973" y="6386151"/>
            <a:ext cx="4770776" cy="1118603"/>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a:extLst>
              <a:ext uri="{FF2B5EF4-FFF2-40B4-BE49-F238E27FC236}">
                <a16:creationId xmlns:a16="http://schemas.microsoft.com/office/drawing/2014/main" id="{027F14AD-EB67-344F-99AE-C31552D274CF}"/>
              </a:ext>
            </a:extLst>
          </p:cNvPr>
          <p:cNvSpPr/>
          <p:nvPr/>
        </p:nvSpPr>
        <p:spPr>
          <a:xfrm>
            <a:off x="5772150" y="2237120"/>
            <a:ext cx="5829300" cy="3792205"/>
          </a:xfrm>
          <a:prstGeom prst="roundRect">
            <a:avLst/>
          </a:prstGeom>
          <a:noFill/>
          <a:ln w="57150">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61E33FAB-B60B-3847-B209-EB87EDA847F5}"/>
              </a:ext>
            </a:extLst>
          </p:cNvPr>
          <p:cNvSpPr/>
          <p:nvPr/>
        </p:nvSpPr>
        <p:spPr>
          <a:xfrm>
            <a:off x="5892072" y="2379121"/>
            <a:ext cx="5580911" cy="3416320"/>
          </a:xfrm>
          <a:prstGeom prst="rect">
            <a:avLst/>
          </a:prstGeom>
        </p:spPr>
        <p:txBody>
          <a:bodyPr wrap="square">
            <a:spAutoFit/>
          </a:bodyPr>
          <a:lstStyle/>
          <a:p>
            <a:pPr algn="ctr"/>
            <a:r>
              <a:rPr lang="vi-VN" sz="2400" b="0" i="0" dirty="0">
                <a:solidFill>
                  <a:srgbClr val="000000"/>
                </a:solidFill>
                <a:effectLst/>
                <a:latin typeface="Times New Roman" panose="02020603050405020304" pitchFamily="18" charset="0"/>
                <a:cs typeface="Times New Roman" panose="02020603050405020304" pitchFamily="18" charset="0"/>
              </a:rPr>
              <a:t>Truyền thuyết dân gian vùng huyện Hậu Lộc (tỉnh Thanh Hoá) có chuyện Núi đá biết nói khá độc đáo, theo đó thì vào một đêm thanh vắng nọ, trên triền đá của núi Tùng ở Phú Điền bỗng có tiếng dõng dạc cất lên rằng :</a:t>
            </a:r>
          </a:p>
          <a:p>
            <a:pPr algn="ctr"/>
            <a:r>
              <a:rPr lang="vi-VN" sz="2400" b="0" i="0" dirty="0">
                <a:solidFill>
                  <a:srgbClr val="0070C0"/>
                </a:solidFill>
                <a:effectLst/>
                <a:latin typeface="Times New Roman" panose="02020603050405020304" pitchFamily="18" charset="0"/>
                <a:cs typeface="Times New Roman" panose="02020603050405020304" pitchFamily="18" charset="0"/>
              </a:rPr>
              <a:t>Có Bà Triệu tướng, Vâng mệnh trời ta. Trị voi một ngà, Dựng cờ mở nước.</a:t>
            </a:r>
          </a:p>
          <a:p>
            <a:pPr algn="ctr"/>
            <a:r>
              <a:rPr lang="vi-VN" sz="2400" b="0" i="0" dirty="0">
                <a:solidFill>
                  <a:srgbClr val="0070C0"/>
                </a:solidFill>
                <a:effectLst/>
                <a:latin typeface="Times New Roman" panose="02020603050405020304" pitchFamily="18" charset="0"/>
                <a:cs typeface="Times New Roman" panose="02020603050405020304" pitchFamily="18" charset="0"/>
              </a:rPr>
              <a:t>Lệnh truyền sau trước, Theo gót Bà Vương</a:t>
            </a:r>
            <a:r>
              <a:rPr lang="vi-VN" sz="2400" b="0" i="0" dirty="0">
                <a:solidFill>
                  <a:srgbClr val="000000"/>
                </a:solidFill>
                <a:effectLst/>
                <a:latin typeface="Times New Roman" panose="02020603050405020304" pitchFamily="18" charset="0"/>
                <a:cs typeface="Times New Roman" panose="02020603050405020304" pitchFamily="18" charset="0"/>
              </a:rPr>
              <a:t>.</a:t>
            </a:r>
          </a:p>
        </p:txBody>
      </p:sp>
      <p:pic>
        <p:nvPicPr>
          <p:cNvPr id="2050" name="Picture 2" descr="Tuổi Trẻ Huyền Thoại Của Bà Triệu, Nghìn Năm Hậu Thế Còn Ngưỡng Phục - Việt  Nam Overnight">
            <a:extLst>
              <a:ext uri="{FF2B5EF4-FFF2-40B4-BE49-F238E27FC236}">
                <a16:creationId xmlns:a16="http://schemas.microsoft.com/office/drawing/2014/main" id="{669E17A8-88B2-F248-9E70-E9F3A0EC1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08" r="10411"/>
          <a:stretch/>
        </p:blipFill>
        <p:spPr bwMode="auto">
          <a:xfrm>
            <a:off x="411533" y="2228713"/>
            <a:ext cx="4986632" cy="4122984"/>
          </a:xfrm>
          <a:prstGeom prst="roundRect">
            <a:avLst/>
          </a:prstGeom>
          <a:noFill/>
          <a:extLst>
            <a:ext uri="{909E8E84-426E-40DD-AFC4-6F175D3DCCD1}">
              <a14:hiddenFill xmlns:a14="http://schemas.microsoft.com/office/drawing/2010/main">
                <a:solidFill>
                  <a:srgbClr val="FFFFFF"/>
                </a:solidFill>
              </a14:hiddenFill>
            </a:ext>
          </a:extLst>
        </p:spPr>
      </p:pic>
      <p:sp>
        <p:nvSpPr>
          <p:cNvPr id="35" name="Oval 29">
            <a:extLst>
              <a:ext uri="{FF2B5EF4-FFF2-40B4-BE49-F238E27FC236}">
                <a16:creationId xmlns:a16="http://schemas.microsoft.com/office/drawing/2014/main" id="{5EE22482-387F-544F-A5D9-B2965F7D6750}"/>
              </a:ext>
            </a:extLst>
          </p:cNvPr>
          <p:cNvSpPr>
            <a:spLocks noChangeArrowheads="1"/>
          </p:cNvSpPr>
          <p:nvPr/>
        </p:nvSpPr>
        <p:spPr bwMode="gray">
          <a:xfrm>
            <a:off x="2248136" y="1815267"/>
            <a:ext cx="1181718" cy="666109"/>
          </a:xfrm>
          <a:prstGeom prst="ellipse">
            <a:avLst/>
          </a:prstGeom>
          <a:gradFill rotWithShape="1">
            <a:gsLst>
              <a:gs pos="0">
                <a:srgbClr val="FFFFFF"/>
              </a:gs>
              <a:gs pos="100000">
                <a:srgbClr val="D6E1E2">
                  <a:alpha val="37999"/>
                </a:srgbClr>
              </a:gs>
            </a:gsLst>
            <a:lin ang="5400000" scaled="1"/>
          </a:gradFill>
          <a:ln w="9525" algn="ctr">
            <a:solidFill>
              <a:srgbClr val="000000"/>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0186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nodePh="1">
                                  <p:stCondLst>
                                    <p:cond delay="0"/>
                                  </p:stCondLst>
                                  <p:endCondLst>
                                    <p:cond evt="begin" delay="0">
                                      <p:tn val="29"/>
                                    </p:cond>
                                  </p:endCondLst>
                                  <p:childTnLst>
                                    <p:set>
                                      <p:cBhvr>
                                        <p:cTn id="30" dur="1" fill="hold">
                                          <p:stCondLst>
                                            <p:cond delay="0"/>
                                          </p:stCondLst>
                                        </p:cTn>
                                        <p:tgtEl>
                                          <p:spTgt spid="36"/>
                                        </p:tgtEl>
                                        <p:attrNameLst>
                                          <p:attrName>style.visibility</p:attrName>
                                        </p:attrNameLst>
                                      </p:cBhvr>
                                      <p:to>
                                        <p:strVal val="visible"/>
                                      </p:to>
                                    </p:set>
                                    <p:animEffect transition="in" filter="barn(outVertical)">
                                      <p:cBhvr>
                                        <p:cTn id="31" dur="500"/>
                                        <p:tgtEl>
                                          <p:spTgt spid="3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outVertical)">
                                      <p:cBhvr>
                                        <p:cTn id="34" dur="500"/>
                                        <p:tgtEl>
                                          <p:spTgt spid="38"/>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outVertical)">
                                      <p:cBhvr>
                                        <p:cTn id="37" dur="500"/>
                                        <p:tgtEl>
                                          <p:spTgt spid="3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outVertical)">
                                      <p:cBhvr>
                                        <p:cTn id="40" dur="500"/>
                                        <p:tgtEl>
                                          <p:spTgt spid="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outVertical)">
                                      <p:cBhvr>
                                        <p:cTn id="43" dur="500"/>
                                        <p:tgtEl>
                                          <p:spTgt spid="5"/>
                                        </p:tgtEl>
                                      </p:cBhvr>
                                    </p:animEffect>
                                  </p:childTnLst>
                                </p:cTn>
                              </p:par>
                              <p:par>
                                <p:cTn id="44" presetID="16" presetClass="entr" presetSubtype="37" fill="hold" nodeType="withEffect">
                                  <p:stCondLst>
                                    <p:cond delay="0"/>
                                  </p:stCondLst>
                                  <p:childTnLst>
                                    <p:set>
                                      <p:cBhvr>
                                        <p:cTn id="45" dur="1" fill="hold">
                                          <p:stCondLst>
                                            <p:cond delay="0"/>
                                          </p:stCondLst>
                                        </p:cTn>
                                        <p:tgtEl>
                                          <p:spTgt spid="2050"/>
                                        </p:tgtEl>
                                        <p:attrNameLst>
                                          <p:attrName>style.visibility</p:attrName>
                                        </p:attrNameLst>
                                      </p:cBhvr>
                                      <p:to>
                                        <p:strVal val="visible"/>
                                      </p:to>
                                    </p:set>
                                    <p:animEffect transition="in" filter="barn(outVertical)">
                                      <p:cBhvr>
                                        <p:cTn id="46" dur="500"/>
                                        <p:tgtEl>
                                          <p:spTgt spid="205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outVertical)">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6" grpId="0"/>
      <p:bldP spid="38" grpId="0" animBg="1"/>
      <p:bldP spid="39" grpId="0" animBg="1"/>
      <p:bldP spid="4" grpId="0" animBg="1"/>
      <p:bldP spid="5"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F712306-B569-924A-B7D8-0F8B7CD6E071}"/>
              </a:ext>
            </a:extLst>
          </p:cNvPr>
          <p:cNvGrpSpPr/>
          <p:nvPr/>
        </p:nvGrpSpPr>
        <p:grpSpPr>
          <a:xfrm>
            <a:off x="2424222" y="461109"/>
            <a:ext cx="7895403" cy="914400"/>
            <a:chOff x="2594342" y="446567"/>
            <a:chExt cx="7895403" cy="914400"/>
          </a:xfrm>
        </p:grpSpPr>
        <p:sp>
          <p:nvSpPr>
            <p:cNvPr id="5" name="Rounded Rectangle 4">
              <a:extLst>
                <a:ext uri="{FF2B5EF4-FFF2-40B4-BE49-F238E27FC236}">
                  <a16:creationId xmlns:a16="http://schemas.microsoft.com/office/drawing/2014/main" id="{1C7B9C70-3420-234E-AE56-7E5946EB1514}"/>
                </a:ext>
              </a:extLst>
            </p:cNvPr>
            <p:cNvSpPr/>
            <p:nvPr/>
          </p:nvSpPr>
          <p:spPr>
            <a:xfrm>
              <a:off x="2594342" y="446567"/>
              <a:ext cx="7895403" cy="9144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3750119" y="580601"/>
              <a:ext cx="6595075" cy="646331"/>
            </a:xfrm>
            <a:prstGeom prst="rect">
              <a:avLst/>
            </a:prstGeom>
          </p:spPr>
          <p:txBody>
            <a:bodyPr wrap="none">
              <a:spAutoFit/>
            </a:bodyPr>
            <a:lstStyle/>
            <a:p>
              <a:pPr lvl="0" algn="ctr">
                <a:defRPr/>
              </a:pPr>
              <a:r>
                <a:rPr lang="en-US" sz="3600" b="1" dirty="0" err="1">
                  <a:solidFill>
                    <a:prstClr val="black"/>
                  </a:solidFill>
                  <a:latin typeface="Times New Roman" panose="02020603050405020304" pitchFamily="18" charset="0"/>
                  <a:cs typeface="Times New Roman" panose="02020603050405020304" pitchFamily="18" charset="0"/>
                </a:rPr>
                <a:t>Cuộc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khởi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nghĩa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nổ</a:t>
              </a:r>
              <a:r>
                <a:rPr lang="en-US" sz="3600" b="1" dirty="0">
                  <a:solidFill>
                    <a:prstClr val="black"/>
                  </a:solidFill>
                  <a:latin typeface="Times New Roman" panose="02020603050405020304" pitchFamily="18" charset="0"/>
                  <a:cs typeface="Times New Roman" panose="02020603050405020304" pitchFamily="18" charset="0"/>
                </a:rPr>
                <a:t> ra </a:t>
              </a:r>
              <a:r>
                <a:rPr lang="en-US" sz="3600" b="1" dirty="0" err="1">
                  <a:solidFill>
                    <a:prstClr val="black"/>
                  </a:solidFill>
                  <a:latin typeface="Times New Roman" panose="02020603050405020304" pitchFamily="18" charset="0"/>
                  <a:cs typeface="Times New Roman" panose="02020603050405020304" pitchFamily="18" charset="0"/>
                </a:rPr>
                <a:t>khi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nào</a:t>
              </a:r>
              <a:r>
                <a:rPr lang="en-US" sz="3600" b="1" dirty="0">
                  <a:solidFill>
                    <a:prstClr val="black"/>
                  </a:solidFill>
                  <a:latin typeface="Times New Roman" panose="02020603050405020304" pitchFamily="18" charset="0"/>
                  <a:cs typeface="Times New Roman" panose="02020603050405020304" pitchFamily="18" charset="0"/>
                </a:rPr>
                <a:t>?</a:t>
              </a:r>
            </a:p>
          </p:txBody>
        </p:sp>
      </p:grpSp>
      <p:sp>
        <p:nvSpPr>
          <p:cNvPr id="10" name="Rectangle 9">
            <a:extLst>
              <a:ext uri="{FF2B5EF4-FFF2-40B4-BE49-F238E27FC236}">
                <a16:creationId xmlns:a16="http://schemas.microsoft.com/office/drawing/2014/main" id="{F486E93C-4269-9B4E-892E-380FF2FB22B6}"/>
              </a:ext>
            </a:extLst>
          </p:cNvPr>
          <p:cNvSpPr/>
          <p:nvPr/>
        </p:nvSpPr>
        <p:spPr>
          <a:xfrm>
            <a:off x="2319872" y="595143"/>
            <a:ext cx="136447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When</a:t>
            </a:r>
          </a:p>
        </p:txBody>
      </p:sp>
      <p:pic>
        <p:nvPicPr>
          <p:cNvPr id="9" name="Picture 8">
            <a:extLst>
              <a:ext uri="{FF2B5EF4-FFF2-40B4-BE49-F238E27FC236}">
                <a16:creationId xmlns:a16="http://schemas.microsoft.com/office/drawing/2014/main" id="{F37307CC-26CB-3542-8E74-E95C45F49B58}"/>
              </a:ext>
            </a:extLst>
          </p:cNvPr>
          <p:cNvPicPr>
            <a:picLocks noChangeAspect="1"/>
          </p:cNvPicPr>
          <p:nvPr/>
        </p:nvPicPr>
        <p:blipFill>
          <a:blip r:embed="rId3"/>
          <a:stretch>
            <a:fillRect/>
          </a:stretch>
        </p:blipFill>
        <p:spPr>
          <a:xfrm>
            <a:off x="457200" y="1509543"/>
            <a:ext cx="11173968" cy="4755644"/>
          </a:xfrm>
          <a:prstGeom prst="rect">
            <a:avLst/>
          </a:prstGeom>
        </p:spPr>
      </p:pic>
      <p:sp>
        <p:nvSpPr>
          <p:cNvPr id="18" name="Rectangle 17">
            <a:extLst>
              <a:ext uri="{FF2B5EF4-FFF2-40B4-BE49-F238E27FC236}">
                <a16:creationId xmlns:a16="http://schemas.microsoft.com/office/drawing/2014/main" id="{D173A2DB-31E6-284F-9DAA-63DBEBAD3F01}"/>
              </a:ext>
            </a:extLst>
          </p:cNvPr>
          <p:cNvSpPr/>
          <p:nvPr/>
        </p:nvSpPr>
        <p:spPr>
          <a:xfrm>
            <a:off x="482665" y="1881399"/>
            <a:ext cx="1941557" cy="646331"/>
          </a:xfrm>
          <a:prstGeom prst="rect">
            <a:avLst/>
          </a:prstGeom>
          <a:noFill/>
        </p:spPr>
        <p:txBody>
          <a:bodyPr wrap="none" lIns="91440" tIns="45720" rIns="91440" bIns="45720">
            <a:spAutoFit/>
          </a:bodyPr>
          <a:lstStyle/>
          <a:p>
            <a:pPr lvl="0" algn="ctr"/>
            <a:r>
              <a:rPr lang="en-US" sz="3600" b="1"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Năm</a:t>
            </a:r>
            <a:r>
              <a:rPr lang="en-US" sz="3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248</a:t>
            </a:r>
          </a:p>
        </p:txBody>
      </p:sp>
    </p:spTree>
    <p:extLst>
      <p:ext uri="{BB962C8B-B14F-4D97-AF65-F5344CB8AC3E}">
        <p14:creationId xmlns:p14="http://schemas.microsoft.com/office/powerpoint/2010/main" val="2182035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800" decel="100000"/>
                                        <p:tgtEl>
                                          <p:spTgt spid="10"/>
                                        </p:tgtEl>
                                      </p:cBhvr>
                                    </p:animEffect>
                                    <p:anim calcmode="lin" valueType="num">
                                      <p:cBhvr>
                                        <p:cTn id="24" dur="800" decel="100000" fill="hold"/>
                                        <p:tgtEl>
                                          <p:spTgt spid="10"/>
                                        </p:tgtEl>
                                        <p:attrNameLst>
                                          <p:attrName>style.rotation</p:attrName>
                                        </p:attrNameLst>
                                      </p:cBhvr>
                                      <p:tavLst>
                                        <p:tav tm="0">
                                          <p:val>
                                            <p:fltVal val="-90"/>
                                          </p:val>
                                        </p:tav>
                                        <p:tav tm="100000">
                                          <p:val>
                                            <p:fltVal val="0"/>
                                          </p:val>
                                        </p:tav>
                                      </p:tavLst>
                                    </p:anim>
                                    <p:anim calcmode="lin" valueType="num">
                                      <p:cBhvr>
                                        <p:cTn id="25" dur="800" decel="100000" fill="hold"/>
                                        <p:tgtEl>
                                          <p:spTgt spid="10"/>
                                        </p:tgtEl>
                                        <p:attrNameLst>
                                          <p:attrName>ppt_x</p:attrName>
                                        </p:attrNameLst>
                                      </p:cBhvr>
                                      <p:tavLst>
                                        <p:tav tm="0">
                                          <p:val>
                                            <p:strVal val="#ppt_x+0.4"/>
                                          </p:val>
                                        </p:tav>
                                        <p:tav tm="100000">
                                          <p:val>
                                            <p:strVal val="#ppt_x-0.05"/>
                                          </p:val>
                                        </p:tav>
                                      </p:tavLst>
                                    </p:anim>
                                    <p:anim calcmode="lin" valueType="num">
                                      <p:cBhvr>
                                        <p:cTn id="26" dur="800" decel="100000" fill="hold"/>
                                        <p:tgtEl>
                                          <p:spTgt spid="10"/>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heckerboard(across)">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C513A951-9496-6842-8F6B-A34628A01C0C}"/>
              </a:ext>
            </a:extLst>
          </p:cNvPr>
          <p:cNvGrpSpPr/>
          <p:nvPr/>
        </p:nvGrpSpPr>
        <p:grpSpPr>
          <a:xfrm>
            <a:off x="2589317" y="390596"/>
            <a:ext cx="7895403" cy="914400"/>
            <a:chOff x="2589317" y="390596"/>
            <a:chExt cx="7895403" cy="914400"/>
          </a:xfrm>
        </p:grpSpPr>
        <p:grpSp>
          <p:nvGrpSpPr>
            <p:cNvPr id="7" name="Group 6">
              <a:extLst>
                <a:ext uri="{FF2B5EF4-FFF2-40B4-BE49-F238E27FC236}">
                  <a16:creationId xmlns:a16="http://schemas.microsoft.com/office/drawing/2014/main" id="{5F712306-B569-924A-B7D8-0F8B7CD6E071}"/>
                </a:ext>
              </a:extLst>
            </p:cNvPr>
            <p:cNvGrpSpPr/>
            <p:nvPr/>
          </p:nvGrpSpPr>
          <p:grpSpPr>
            <a:xfrm>
              <a:off x="2589317" y="390596"/>
              <a:ext cx="7895403" cy="914400"/>
              <a:chOff x="2594342" y="446567"/>
              <a:chExt cx="7895403" cy="914400"/>
            </a:xfrm>
          </p:grpSpPr>
          <p:sp>
            <p:nvSpPr>
              <p:cNvPr id="5" name="Rounded Rectangle 4">
                <a:extLst>
                  <a:ext uri="{FF2B5EF4-FFF2-40B4-BE49-F238E27FC236}">
                    <a16:creationId xmlns:a16="http://schemas.microsoft.com/office/drawing/2014/main" id="{1C7B9C70-3420-234E-AE56-7E5946EB1514}"/>
                  </a:ext>
                </a:extLst>
              </p:cNvPr>
              <p:cNvSpPr/>
              <p:nvPr/>
            </p:nvSpPr>
            <p:spPr>
              <a:xfrm>
                <a:off x="2594342" y="446567"/>
                <a:ext cx="7895403" cy="9144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4341405" y="604156"/>
                <a:ext cx="6054863" cy="646331"/>
              </a:xfrm>
              <a:prstGeom prst="rect">
                <a:avLst/>
              </a:prstGeom>
            </p:spPr>
            <p:txBody>
              <a:bodyPr wrap="none">
                <a:spAutoFit/>
              </a:bodyPr>
              <a:lstStyle/>
              <a:p>
                <a:pPr lvl="0" algn="ctr">
                  <a:defRPr/>
                </a:pPr>
                <a:r>
                  <a:rPr lang="en-US" sz="3600" b="1" dirty="0" err="1">
                    <a:solidFill>
                      <a:prstClr val="black"/>
                    </a:solidFill>
                    <a:latin typeface="Times New Roman" panose="02020603050405020304" pitchFamily="18" charset="0"/>
                    <a:cs typeface="Times New Roman" panose="02020603050405020304" pitchFamily="18" charset="0"/>
                  </a:rPr>
                  <a:t>Cuộc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khởi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nghĩa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nổ</a:t>
                </a:r>
                <a:r>
                  <a:rPr lang="en-US" sz="3600" b="1" dirty="0">
                    <a:solidFill>
                      <a:prstClr val="black"/>
                    </a:solidFill>
                    <a:latin typeface="Times New Roman" panose="02020603050405020304" pitchFamily="18" charset="0"/>
                    <a:cs typeface="Times New Roman" panose="02020603050405020304" pitchFamily="18" charset="0"/>
                  </a:rPr>
                  <a:t> ra </a:t>
                </a:r>
                <a:r>
                  <a:rPr lang="en-US" sz="3600" b="1" dirty="0" err="1">
                    <a:solidFill>
                      <a:prstClr val="black"/>
                    </a:solidFill>
                    <a:latin typeface="Times New Roman" panose="02020603050405020304" pitchFamily="18" charset="0"/>
                    <a:cs typeface="Times New Roman" panose="02020603050405020304" pitchFamily="18" charset="0"/>
                  </a:rPr>
                  <a:t>ở</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đâu</a:t>
                </a:r>
                <a:r>
                  <a:rPr lang="en-US" sz="3600" b="1" dirty="0">
                    <a:solidFill>
                      <a:prstClr val="black"/>
                    </a:solidFill>
                    <a:latin typeface="Times New Roman" panose="02020603050405020304" pitchFamily="18" charset="0"/>
                    <a:cs typeface="Times New Roman" panose="02020603050405020304" pitchFamily="18" charset="0"/>
                  </a:rPr>
                  <a:t>?</a:t>
                </a:r>
              </a:p>
            </p:txBody>
          </p:sp>
        </p:grpSp>
        <p:sp>
          <p:nvSpPr>
            <p:cNvPr id="10" name="Rectangle 9">
              <a:extLst>
                <a:ext uri="{FF2B5EF4-FFF2-40B4-BE49-F238E27FC236}">
                  <a16:creationId xmlns:a16="http://schemas.microsoft.com/office/drawing/2014/main" id="{F486E93C-4269-9B4E-892E-380FF2FB22B6}"/>
                </a:ext>
              </a:extLst>
            </p:cNvPr>
            <p:cNvSpPr/>
            <p:nvPr/>
          </p:nvSpPr>
          <p:spPr>
            <a:xfrm>
              <a:off x="2707674" y="511154"/>
              <a:ext cx="1510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Where</a:t>
              </a:r>
            </a:p>
          </p:txBody>
        </p:sp>
      </p:grpSp>
      <p:pic>
        <p:nvPicPr>
          <p:cNvPr id="4" name="Picture 3">
            <a:extLst>
              <a:ext uri="{FF2B5EF4-FFF2-40B4-BE49-F238E27FC236}">
                <a16:creationId xmlns:a16="http://schemas.microsoft.com/office/drawing/2014/main" id="{EB53021C-4FFE-2A46-873A-14D62E0EB24C}"/>
              </a:ext>
            </a:extLst>
          </p:cNvPr>
          <p:cNvPicPr>
            <a:picLocks noChangeAspect="1"/>
          </p:cNvPicPr>
          <p:nvPr/>
        </p:nvPicPr>
        <p:blipFill>
          <a:blip r:embed="rId3"/>
          <a:stretch>
            <a:fillRect/>
          </a:stretch>
        </p:blipFill>
        <p:spPr>
          <a:xfrm>
            <a:off x="0" y="1425554"/>
            <a:ext cx="4064600" cy="5432446"/>
          </a:xfrm>
          <a:prstGeom prst="rect">
            <a:avLst/>
          </a:prstGeom>
        </p:spPr>
      </p:pic>
      <p:sp>
        <p:nvSpPr>
          <p:cNvPr id="8" name="Rectangle 7">
            <a:extLst>
              <a:ext uri="{FF2B5EF4-FFF2-40B4-BE49-F238E27FC236}">
                <a16:creationId xmlns:a16="http://schemas.microsoft.com/office/drawing/2014/main" id="{244D8567-AF8C-1647-8CEC-7698F2D0FB1F}"/>
              </a:ext>
            </a:extLst>
          </p:cNvPr>
          <p:cNvSpPr/>
          <p:nvPr/>
        </p:nvSpPr>
        <p:spPr>
          <a:xfrm>
            <a:off x="4439464" y="1758390"/>
            <a:ext cx="6888937" cy="523220"/>
          </a:xfrm>
          <a:prstGeom prst="rect">
            <a:avLst/>
          </a:prstGeom>
        </p:spPr>
        <p:txBody>
          <a:bodyPr wrap="none">
            <a:spAutoFit/>
          </a:bodyPr>
          <a:lstStyle/>
          <a:p>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cứ</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ở</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núi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Nưa</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Triệu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Sơn</a:t>
            </a:r>
            <a:r>
              <a:rPr lang="en-US" sz="2800" b="1" dirty="0">
                <a:solidFill>
                  <a:srgbClr val="0070C0"/>
                </a:solidFill>
                <a:latin typeface="Times New Roman" pitchFamily="18" charset="0"/>
                <a:cs typeface="Times New Roman" pitchFamily="18" charset="0"/>
              </a:rPr>
              <a:t>, Thanh </a:t>
            </a:r>
            <a:r>
              <a:rPr lang="en-US" sz="2800" b="1" dirty="0" err="1">
                <a:solidFill>
                  <a:srgbClr val="0070C0"/>
                </a:solidFill>
                <a:latin typeface="Times New Roman" pitchFamily="18" charset="0"/>
                <a:cs typeface="Times New Roman" pitchFamily="18" charset="0"/>
              </a:rPr>
              <a:t>Hoá</a:t>
            </a:r>
            <a:r>
              <a:rPr lang="en-US" sz="2800" b="1" dirty="0">
                <a:solidFill>
                  <a:srgbClr val="0070C0"/>
                </a:solidFill>
                <a:latin typeface="Times New Roman" pitchFamily="18" charset="0"/>
                <a:cs typeface="Times New Roman" pitchFamily="18" charset="0"/>
              </a:rPr>
              <a:t>)</a:t>
            </a:r>
            <a:endParaRPr lang="en-VN" sz="2000" dirty="0">
              <a:solidFill>
                <a:srgbClr val="0070C0"/>
              </a:solidFill>
            </a:endParaRPr>
          </a:p>
        </p:txBody>
      </p:sp>
      <p:sp>
        <p:nvSpPr>
          <p:cNvPr id="12" name="TextBox 11">
            <a:extLst>
              <a:ext uri="{FF2B5EF4-FFF2-40B4-BE49-F238E27FC236}">
                <a16:creationId xmlns:a16="http://schemas.microsoft.com/office/drawing/2014/main" id="{88007425-B02F-3B4C-9101-9A69423CEB71}"/>
              </a:ext>
            </a:extLst>
          </p:cNvPr>
          <p:cNvSpPr txBox="1"/>
          <p:nvPr/>
        </p:nvSpPr>
        <p:spPr>
          <a:xfrm>
            <a:off x="4736592" y="2556337"/>
            <a:ext cx="6181777" cy="3892861"/>
          </a:xfrm>
          <a:prstGeom prst="rect">
            <a:avLst/>
          </a:prstGeom>
          <a:noFill/>
        </p:spPr>
        <p:txBody>
          <a:bodyPr wrap="square" rtlCol="0">
            <a:spAutoFit/>
          </a:bodyPr>
          <a:lstStyle/>
          <a:p>
            <a:pPr algn="ctr">
              <a:lnSpc>
                <a:spcPct val="150000"/>
              </a:lnSpc>
            </a:pP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“Ru con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con</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ngủ</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lành</a:t>
            </a:r>
            <a:endPar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50000"/>
              </a:lnSpc>
            </a:pP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gánh</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rửa</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bành</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ông</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voi</a:t>
            </a:r>
            <a:endPar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50000"/>
              </a:lnSpc>
            </a:pP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Muốn coi lên núi mà coi,</a:t>
            </a:r>
          </a:p>
          <a:p>
            <a:pPr algn="ctr">
              <a:lnSpc>
                <a:spcPct val="150000"/>
              </a:lnSpc>
            </a:pPr>
            <a:r>
              <a:rPr lang="vi-VN"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Coi Bà Triệu tướng cưỡi voi đánh cồng</a:t>
            </a:r>
          </a:p>
          <a:p>
            <a:pPr algn="ctr">
              <a:lnSpc>
                <a:spcPct val="150000"/>
              </a:lnSpc>
            </a:pP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Túi gấm cho lẫn túi hồng,</a:t>
            </a:r>
          </a:p>
          <a:p>
            <a:pPr algn="ctr">
              <a:lnSpc>
                <a:spcPct val="150000"/>
              </a:lnSpc>
            </a:pPr>
            <a:r>
              <a:rPr lang="vi-VN"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Têm trầu cánh kiến cho chồng ra quân</a:t>
            </a:r>
            <a:r>
              <a:rPr lang="en-US" sz="2800" b="1" i="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42836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par>
                                <p:cTn id="18" presetID="55" presetClass="entr" presetSubtype="0" fill="hold" grpId="1"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F712306-B569-924A-B7D8-0F8B7CD6E071}"/>
              </a:ext>
            </a:extLst>
          </p:cNvPr>
          <p:cNvGrpSpPr/>
          <p:nvPr/>
        </p:nvGrpSpPr>
        <p:grpSpPr>
          <a:xfrm>
            <a:off x="2589317" y="390596"/>
            <a:ext cx="7918145" cy="914400"/>
            <a:chOff x="2594342" y="446567"/>
            <a:chExt cx="7918145" cy="914400"/>
          </a:xfrm>
        </p:grpSpPr>
        <p:sp>
          <p:nvSpPr>
            <p:cNvPr id="5" name="Rounded Rectangle 4">
              <a:extLst>
                <a:ext uri="{FF2B5EF4-FFF2-40B4-BE49-F238E27FC236}">
                  <a16:creationId xmlns:a16="http://schemas.microsoft.com/office/drawing/2014/main" id="{1C7B9C70-3420-234E-AE56-7E5946EB1514}"/>
                </a:ext>
              </a:extLst>
            </p:cNvPr>
            <p:cNvSpPr/>
            <p:nvPr/>
          </p:nvSpPr>
          <p:spPr>
            <a:xfrm>
              <a:off x="2594342" y="446567"/>
              <a:ext cx="7895403" cy="9144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4225188" y="604156"/>
              <a:ext cx="6287299" cy="646331"/>
            </a:xfrm>
            <a:prstGeom prst="rect">
              <a:avLst/>
            </a:prstGeom>
          </p:spPr>
          <p:txBody>
            <a:bodyPr wrap="none">
              <a:spAutoFit/>
            </a:bodyPr>
            <a:lstStyle/>
            <a:p>
              <a:pPr lvl="0" algn="ctr">
                <a:defRPr/>
              </a:pPr>
              <a:r>
                <a:rPr lang="en-US" sz="3600" b="1" dirty="0" err="1">
                  <a:solidFill>
                    <a:prstClr val="black"/>
                  </a:solidFill>
                  <a:latin typeface="Times New Roman" panose="02020603050405020304" pitchFamily="18" charset="0"/>
                  <a:cs typeface="Times New Roman" panose="02020603050405020304" pitchFamily="18" charset="0"/>
                </a:rPr>
                <a:t>Cuộc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khởi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nghĩa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kết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quả</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gì</a:t>
              </a:r>
              <a:r>
                <a:rPr lang="en-US" sz="3600" b="1" dirty="0">
                  <a:solidFill>
                    <a:prstClr val="black"/>
                  </a:solidFill>
                  <a:latin typeface="Times New Roman" panose="02020603050405020304" pitchFamily="18" charset="0"/>
                  <a:cs typeface="Times New Roman" panose="02020603050405020304" pitchFamily="18" charset="0"/>
                </a:rPr>
                <a:t>?</a:t>
              </a:r>
            </a:p>
          </p:txBody>
        </p:sp>
      </p:grpSp>
      <p:sp>
        <p:nvSpPr>
          <p:cNvPr id="10" name="Rectangle 9">
            <a:extLst>
              <a:ext uri="{FF2B5EF4-FFF2-40B4-BE49-F238E27FC236}">
                <a16:creationId xmlns:a16="http://schemas.microsoft.com/office/drawing/2014/main" id="{F486E93C-4269-9B4E-892E-380FF2FB22B6}"/>
              </a:ext>
            </a:extLst>
          </p:cNvPr>
          <p:cNvSpPr/>
          <p:nvPr/>
        </p:nvSpPr>
        <p:spPr>
          <a:xfrm>
            <a:off x="2819081" y="511154"/>
            <a:ext cx="128753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What</a:t>
            </a:r>
          </a:p>
        </p:txBody>
      </p:sp>
      <p:grpSp>
        <p:nvGrpSpPr>
          <p:cNvPr id="27" name="Group 5">
            <a:extLst>
              <a:ext uri="{FF2B5EF4-FFF2-40B4-BE49-F238E27FC236}">
                <a16:creationId xmlns:a16="http://schemas.microsoft.com/office/drawing/2014/main" id="{F5ED0B2C-DAA3-6743-9392-D839B6BF4D56}"/>
              </a:ext>
            </a:extLst>
          </p:cNvPr>
          <p:cNvGrpSpPr>
            <a:grpSpLocks/>
          </p:cNvGrpSpPr>
          <p:nvPr/>
        </p:nvGrpSpPr>
        <p:grpSpPr bwMode="auto">
          <a:xfrm>
            <a:off x="468896" y="1418976"/>
            <a:ext cx="4356609" cy="5293005"/>
            <a:chOff x="720" y="1297"/>
            <a:chExt cx="1367" cy="2541"/>
          </a:xfrm>
        </p:grpSpPr>
        <p:sp>
          <p:nvSpPr>
            <p:cNvPr id="28" name="AutoShape 6">
              <a:extLst>
                <a:ext uri="{FF2B5EF4-FFF2-40B4-BE49-F238E27FC236}">
                  <a16:creationId xmlns:a16="http://schemas.microsoft.com/office/drawing/2014/main" id="{FB524734-DB61-0A46-93C3-41EF984E6330}"/>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29" name="AutoShape 7">
              <a:extLst>
                <a:ext uri="{FF2B5EF4-FFF2-40B4-BE49-F238E27FC236}">
                  <a16:creationId xmlns:a16="http://schemas.microsoft.com/office/drawing/2014/main" id="{D7B5A4D5-0AB2-4E44-80C4-A0C190CC71A0}"/>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0" name="AutoShape 8">
              <a:extLst>
                <a:ext uri="{FF2B5EF4-FFF2-40B4-BE49-F238E27FC236}">
                  <a16:creationId xmlns:a16="http://schemas.microsoft.com/office/drawing/2014/main" id="{F64C5570-83A1-B447-8B87-715690D4568E}"/>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1" name="AutoShape 9">
              <a:extLst>
                <a:ext uri="{FF2B5EF4-FFF2-40B4-BE49-F238E27FC236}">
                  <a16:creationId xmlns:a16="http://schemas.microsoft.com/office/drawing/2014/main" id="{845181A0-7874-E64F-9DDA-2C422C44562D}"/>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2" name="AutoShape 10">
              <a:extLst>
                <a:ext uri="{FF2B5EF4-FFF2-40B4-BE49-F238E27FC236}">
                  <a16:creationId xmlns:a16="http://schemas.microsoft.com/office/drawing/2014/main" id="{C5304366-9778-6747-A572-219DE3985228}"/>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3" name="AutoShape 11">
              <a:extLst>
                <a:ext uri="{FF2B5EF4-FFF2-40B4-BE49-F238E27FC236}">
                  <a16:creationId xmlns:a16="http://schemas.microsoft.com/office/drawing/2014/main" id="{B4EDB466-5346-2745-BC35-0E0B7AB1FC1B}"/>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34" name="Group 12">
              <a:extLst>
                <a:ext uri="{FF2B5EF4-FFF2-40B4-BE49-F238E27FC236}">
                  <a16:creationId xmlns:a16="http://schemas.microsoft.com/office/drawing/2014/main" id="{BBB93F63-89EE-994C-89A4-5DCB2202BC27}"/>
                </a:ext>
              </a:extLst>
            </p:cNvPr>
            <p:cNvGrpSpPr>
              <a:grpSpLocks/>
            </p:cNvGrpSpPr>
            <p:nvPr/>
          </p:nvGrpSpPr>
          <p:grpSpPr bwMode="auto">
            <a:xfrm>
              <a:off x="1189" y="1297"/>
              <a:ext cx="405" cy="403"/>
              <a:chOff x="1289" y="584"/>
              <a:chExt cx="668" cy="665"/>
            </a:xfrm>
          </p:grpSpPr>
          <p:sp>
            <p:nvSpPr>
              <p:cNvPr id="37" name="Oval 13">
                <a:extLst>
                  <a:ext uri="{FF2B5EF4-FFF2-40B4-BE49-F238E27FC236}">
                    <a16:creationId xmlns:a16="http://schemas.microsoft.com/office/drawing/2014/main" id="{D8981885-0FFA-4241-9D42-667DCA1B91CE}"/>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8" name="Oval 14">
                <a:extLst>
                  <a:ext uri="{FF2B5EF4-FFF2-40B4-BE49-F238E27FC236}">
                    <a16:creationId xmlns:a16="http://schemas.microsoft.com/office/drawing/2014/main" id="{DF861D87-E122-6D48-85E4-DDCAB02DD44B}"/>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9" name="Oval 15">
                <a:extLst>
                  <a:ext uri="{FF2B5EF4-FFF2-40B4-BE49-F238E27FC236}">
                    <a16:creationId xmlns:a16="http://schemas.microsoft.com/office/drawing/2014/main" id="{13D594D9-B3F4-1840-9E77-31D25B598BF5}"/>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40" name="Oval 16">
                <a:extLst>
                  <a:ext uri="{FF2B5EF4-FFF2-40B4-BE49-F238E27FC236}">
                    <a16:creationId xmlns:a16="http://schemas.microsoft.com/office/drawing/2014/main" id="{F3491F7B-6574-DA40-9A64-90EECA81A1C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41" name="Oval 17">
                <a:extLst>
                  <a:ext uri="{FF2B5EF4-FFF2-40B4-BE49-F238E27FC236}">
                    <a16:creationId xmlns:a16="http://schemas.microsoft.com/office/drawing/2014/main" id="{ED866AEA-324D-EB40-8D06-C53ECCA8697B}"/>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35" name="Text Box 18">
              <a:extLst>
                <a:ext uri="{FF2B5EF4-FFF2-40B4-BE49-F238E27FC236}">
                  <a16:creationId xmlns:a16="http://schemas.microsoft.com/office/drawing/2014/main" id="{646E5C68-995C-AF47-AAEF-E71E12CF1990}"/>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6" name="Text Box 19">
              <a:extLst>
                <a:ext uri="{FF2B5EF4-FFF2-40B4-BE49-F238E27FC236}">
                  <a16:creationId xmlns:a16="http://schemas.microsoft.com/office/drawing/2014/main" id="{CADC428A-6B26-1E4D-97F6-53F3B62E8BC6}"/>
                </a:ext>
              </a:extLst>
            </p:cNvPr>
            <p:cNvSpPr txBox="1">
              <a:spLocks noChangeArrowheads="1"/>
            </p:cNvSpPr>
            <p:nvPr/>
          </p:nvSpPr>
          <p:spPr bwMode="gray">
            <a:xfrm>
              <a:off x="778" y="1865"/>
              <a:ext cx="1226"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Thất</a:t>
              </a:r>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bại</a:t>
              </a:r>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Bà</a:t>
              </a:r>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Triệu</a:t>
              </a:r>
              <a:r>
                <a:rPr lang="en-US" altLang="en-VN" sz="4400" b="1" dirty="0">
                  <a:solidFill>
                    <a:schemeClr val="bg1"/>
                  </a:solidFill>
                  <a:latin typeface="Times New Roman" panose="02020603050405020304" pitchFamily="18" charset="0"/>
                  <a:cs typeface="Times New Roman" panose="02020603050405020304" pitchFamily="18" charset="0"/>
                </a:rPr>
                <a:t> hi </a:t>
              </a:r>
              <a:r>
                <a:rPr lang="en-US" altLang="en-VN" sz="4400" b="1" dirty="0" err="1">
                  <a:solidFill>
                    <a:schemeClr val="bg1"/>
                  </a:solidFill>
                  <a:latin typeface="Times New Roman" panose="02020603050405020304" pitchFamily="18" charset="0"/>
                  <a:cs typeface="Times New Roman" panose="02020603050405020304" pitchFamily="18" charset="0"/>
                </a:rPr>
                <a:t>sinh</a:t>
              </a:r>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trên</a:t>
              </a:r>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núi</a:t>
              </a:r>
              <a:r>
                <a:rPr lang="en-US" altLang="en-VN" sz="4400" b="1" dirty="0">
                  <a:solidFill>
                    <a:schemeClr val="bg1"/>
                  </a:solidFill>
                  <a:latin typeface="Times New Roman" panose="02020603050405020304" pitchFamily="18" charset="0"/>
                  <a:cs typeface="Times New Roman" panose="02020603050405020304" pitchFamily="18" charset="0"/>
                </a:rPr>
                <a:t> </a:t>
              </a:r>
              <a:r>
                <a:rPr lang="en-US" altLang="en-VN" sz="4400" b="1" dirty="0" err="1">
                  <a:solidFill>
                    <a:schemeClr val="bg1"/>
                  </a:solidFill>
                  <a:latin typeface="Times New Roman" panose="02020603050405020304" pitchFamily="18" charset="0"/>
                  <a:cs typeface="Times New Roman" panose="02020603050405020304" pitchFamily="18" charset="0"/>
                </a:rPr>
                <a:t>Tùng</a:t>
              </a:r>
              <a:r>
                <a:rPr lang="en-US" altLang="en-VN" sz="4400" b="1" dirty="0">
                  <a:solidFill>
                    <a:schemeClr val="bg1"/>
                  </a:solidFill>
                  <a:latin typeface="Times New Roman" panose="02020603050405020304" pitchFamily="18" charset="0"/>
                  <a:cs typeface="Times New Roman" panose="02020603050405020304" pitchFamily="18" charset="0"/>
                </a:rPr>
                <a:t>..</a:t>
              </a:r>
            </a:p>
          </p:txBody>
        </p:sp>
      </p:grpSp>
      <p:pic>
        <p:nvPicPr>
          <p:cNvPr id="5122" name="Picture 2" descr="Khám phá đền Bà Triệu - ngôi đền đồ sộ ở Thanh Hóa - Grand Hotel">
            <a:extLst>
              <a:ext uri="{FF2B5EF4-FFF2-40B4-BE49-F238E27FC236}">
                <a16:creationId xmlns:a16="http://schemas.microsoft.com/office/drawing/2014/main" id="{DC6B95EA-5160-FF48-9383-19A978BBB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684" y="1647674"/>
            <a:ext cx="6783155" cy="3922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36FF84-DF4C-944B-9E20-53FEF5A8ED4C}"/>
              </a:ext>
            </a:extLst>
          </p:cNvPr>
          <p:cNvSpPr/>
          <p:nvPr/>
        </p:nvSpPr>
        <p:spPr>
          <a:xfrm>
            <a:off x="5223261" y="5697091"/>
            <a:ext cx="6096000" cy="461665"/>
          </a:xfrm>
          <a:prstGeom prst="rect">
            <a:avLst/>
          </a:prstGeom>
        </p:spPr>
        <p:txBody>
          <a:bodyPr>
            <a:spAutoFit/>
          </a:bodyPr>
          <a:lstStyle/>
          <a:p>
            <a:pPr lvl="0" algn="ctr" fontAlgn="base">
              <a:spcBef>
                <a:spcPct val="50000"/>
              </a:spcBef>
              <a:spcAft>
                <a:spcPct val="0"/>
              </a:spcAft>
            </a:pPr>
            <a:r>
              <a:rPr lang="en-US" altLang="vi-VN" sz="2400" b="1" dirty="0" err="1">
                <a:solidFill>
                  <a:srgbClr val="C00000"/>
                </a:solidFill>
                <a:latin typeface="Times New Roman" panose="02020603050405020304" pitchFamily="18" charset="0"/>
              </a:rPr>
              <a:t>Lăng</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Bà</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Triệu</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ở</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Núi</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Tùng</a:t>
            </a:r>
            <a:r>
              <a:rPr lang="en-US" altLang="vi-VN" sz="2400" b="1" dirty="0">
                <a:solidFill>
                  <a:srgbClr val="C00000"/>
                </a:solidFill>
                <a:latin typeface="Times New Roman" panose="02020603050405020304" pitchFamily="18" charset="0"/>
              </a:rPr>
              <a:t> ( Thanh </a:t>
            </a:r>
            <a:r>
              <a:rPr lang="en-US" altLang="vi-VN" sz="2400" b="1" dirty="0" err="1">
                <a:solidFill>
                  <a:srgbClr val="C00000"/>
                </a:solidFill>
                <a:latin typeface="Times New Roman" panose="02020603050405020304" pitchFamily="18" charset="0"/>
              </a:rPr>
              <a:t>Hóa</a:t>
            </a:r>
            <a:r>
              <a:rPr lang="en-US" altLang="vi-VN" sz="2400" b="1" dirty="0">
                <a:solidFill>
                  <a:srgbClr val="C00000"/>
                </a:solidFill>
                <a:latin typeface="Times New Roman" panose="02020603050405020304" pitchFamily="18" charset="0"/>
              </a:rPr>
              <a:t>)</a:t>
            </a:r>
          </a:p>
        </p:txBody>
      </p:sp>
    </p:spTree>
    <p:extLst>
      <p:ext uri="{BB962C8B-B14F-4D97-AF65-F5344CB8AC3E}">
        <p14:creationId xmlns:p14="http://schemas.microsoft.com/office/powerpoint/2010/main" val="68960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up)">
                                      <p:cBhvr>
                                        <p:cTn id="13" dur="500"/>
                                        <p:tgtEl>
                                          <p:spTgt spid="512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hoi-den-ba-trieu-3">
            <a:extLst>
              <a:ext uri="{FF2B5EF4-FFF2-40B4-BE49-F238E27FC236}">
                <a16:creationId xmlns:a16="http://schemas.microsoft.com/office/drawing/2014/main" id="{DFFFC0C9-2B7A-43E0-8454-9A873EE2E7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25462"/>
            <a:ext cx="5718048" cy="479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1">
            <a:extLst>
              <a:ext uri="{FF2B5EF4-FFF2-40B4-BE49-F238E27FC236}">
                <a16:creationId xmlns:a16="http://schemas.microsoft.com/office/drawing/2014/main" id="{4F990B3C-E7FE-4CA9-8497-1831FFD2F0AC}"/>
              </a:ext>
            </a:extLst>
          </p:cNvPr>
          <p:cNvSpPr txBox="1">
            <a:spLocks noChangeArrowheads="1"/>
          </p:cNvSpPr>
          <p:nvPr/>
        </p:nvSpPr>
        <p:spPr bwMode="auto">
          <a:xfrm>
            <a:off x="7089648" y="5386388"/>
            <a:ext cx="441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lgn="ctr" eaLnBrk="1" hangingPunct="1">
              <a:spcBef>
                <a:spcPct val="50000"/>
              </a:spcBef>
              <a:buFontTx/>
              <a:buNone/>
            </a:pPr>
            <a:r>
              <a:rPr lang="en-US" altLang="vi-VN" sz="2400" dirty="0" err="1">
                <a:latin typeface="Times New Roman" panose="02020603050405020304" pitchFamily="18" charset="0"/>
              </a:rPr>
              <a:t>Lễ</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hội</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Bà</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Triệu</a:t>
            </a:r>
            <a:endParaRPr lang="en-US" altLang="vi-VN" sz="2400" dirty="0">
              <a:latin typeface="Times New Roman" panose="02020603050405020304" pitchFamily="18" charset="0"/>
            </a:endParaRPr>
          </a:p>
          <a:p>
            <a:pPr algn="ctr" eaLnBrk="1" hangingPunct="1">
              <a:spcBef>
                <a:spcPct val="50000"/>
              </a:spcBef>
              <a:buFontTx/>
              <a:buNone/>
            </a:pPr>
            <a:r>
              <a:rPr lang="en-US" altLang="vi-VN" sz="2400" dirty="0">
                <a:latin typeface="Times New Roman" panose="02020603050405020304" pitchFamily="18" charset="0"/>
              </a:rPr>
              <a:t>(</a:t>
            </a:r>
            <a:r>
              <a:rPr lang="en-US" altLang="vi-VN" sz="2400" dirty="0" err="1">
                <a:latin typeface="Times New Roman" panose="02020603050405020304" pitchFamily="18" charset="0"/>
              </a:rPr>
              <a:t>Từ</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ngày</a:t>
            </a:r>
            <a:r>
              <a:rPr lang="en-US" altLang="vi-VN" sz="2400" dirty="0">
                <a:latin typeface="Times New Roman" panose="02020603050405020304" pitchFamily="18" charset="0"/>
              </a:rPr>
              <a:t> 21 </a:t>
            </a:r>
            <a:r>
              <a:rPr lang="en-US" altLang="vi-VN" sz="2400" dirty="0" err="1">
                <a:latin typeface="Times New Roman" panose="02020603050405020304" pitchFamily="18" charset="0"/>
              </a:rPr>
              <a:t>đến</a:t>
            </a:r>
            <a:r>
              <a:rPr lang="en-US" altLang="vi-VN" sz="2400" dirty="0">
                <a:latin typeface="Times New Roman" panose="02020603050405020304" pitchFamily="18" charset="0"/>
              </a:rPr>
              <a:t> 24-2 </a:t>
            </a:r>
            <a:r>
              <a:rPr lang="en-US" altLang="vi-VN" sz="2400" dirty="0" err="1">
                <a:latin typeface="Times New Roman" panose="02020603050405020304" pitchFamily="18" charset="0"/>
              </a:rPr>
              <a:t>Âm</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lịch</a:t>
            </a:r>
            <a:r>
              <a:rPr lang="en-US" altLang="vi-VN" sz="2400" dirty="0">
                <a:latin typeface="Times New Roman" panose="02020603050405020304" pitchFamily="18" charset="0"/>
              </a:rPr>
              <a:t>)</a:t>
            </a:r>
          </a:p>
        </p:txBody>
      </p:sp>
      <p:pic>
        <p:nvPicPr>
          <p:cNvPr id="21508" name="Picture 12" descr="IMG5828">
            <a:extLst>
              <a:ext uri="{FF2B5EF4-FFF2-40B4-BE49-F238E27FC236}">
                <a16:creationId xmlns:a16="http://schemas.microsoft.com/office/drawing/2014/main" id="{8F33BB8B-9343-459E-B249-2E098E26D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64" y="457200"/>
            <a:ext cx="5583936"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3">
            <a:extLst>
              <a:ext uri="{FF2B5EF4-FFF2-40B4-BE49-F238E27FC236}">
                <a16:creationId xmlns:a16="http://schemas.microsoft.com/office/drawing/2014/main" id="{A741793B-32CE-40CE-9900-FFAAD1ED2438}"/>
              </a:ext>
            </a:extLst>
          </p:cNvPr>
          <p:cNvSpPr txBox="1">
            <a:spLocks noChangeArrowheads="1"/>
          </p:cNvSpPr>
          <p:nvPr/>
        </p:nvSpPr>
        <p:spPr bwMode="auto">
          <a:xfrm>
            <a:off x="682752" y="5341239"/>
            <a:ext cx="472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lgn="ctr" eaLnBrk="1" hangingPunct="1">
              <a:spcBef>
                <a:spcPct val="50000"/>
              </a:spcBef>
              <a:buFontTx/>
              <a:buNone/>
            </a:pPr>
            <a:r>
              <a:rPr lang="en-US" altLang="vi-VN" sz="2400" dirty="0" err="1">
                <a:latin typeface="Times New Roman" panose="02020603050405020304" pitchFamily="18" charset="0"/>
              </a:rPr>
              <a:t>Lăng</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Bà</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Triệu</a:t>
            </a:r>
            <a:r>
              <a:rPr lang="en-US" altLang="vi-VN" sz="2400" dirty="0">
                <a:latin typeface="Times New Roman" panose="02020603050405020304" pitchFamily="18" charset="0"/>
              </a:rPr>
              <a:t> </a:t>
            </a:r>
          </a:p>
          <a:p>
            <a:pPr algn="ctr" eaLnBrk="1" hangingPunct="1">
              <a:spcBef>
                <a:spcPct val="50000"/>
              </a:spcBef>
              <a:buFontTx/>
              <a:buNone/>
            </a:pPr>
            <a:r>
              <a:rPr lang="en-US" altLang="vi-VN" sz="2400" dirty="0">
                <a:latin typeface="Times New Roman" panose="02020603050405020304" pitchFamily="18" charset="0"/>
              </a:rPr>
              <a:t>- </a:t>
            </a:r>
            <a:r>
              <a:rPr lang="en-US" altLang="vi-VN" sz="2400" dirty="0" err="1">
                <a:latin typeface="Times New Roman" panose="02020603050405020304" pitchFamily="18" charset="0"/>
              </a:rPr>
              <a:t>Núi</a:t>
            </a:r>
            <a:r>
              <a:rPr lang="en-US" altLang="vi-VN" sz="2400" dirty="0">
                <a:latin typeface="Times New Roman" panose="02020603050405020304" pitchFamily="18" charset="0"/>
              </a:rPr>
              <a:t> </a:t>
            </a:r>
            <a:r>
              <a:rPr lang="en-US" altLang="vi-VN" sz="2400" dirty="0" err="1">
                <a:latin typeface="Times New Roman" panose="02020603050405020304" pitchFamily="18" charset="0"/>
              </a:rPr>
              <a:t>Tùng</a:t>
            </a:r>
            <a:r>
              <a:rPr lang="en-US" altLang="vi-VN" sz="2400" dirty="0">
                <a:latin typeface="Times New Roman" panose="02020603050405020304" pitchFamily="18" charset="0"/>
              </a:rPr>
              <a:t> ( Thanh </a:t>
            </a:r>
            <a:r>
              <a:rPr lang="en-US" altLang="vi-VN" sz="2400" dirty="0" err="1">
                <a:latin typeface="Times New Roman" panose="02020603050405020304" pitchFamily="18" charset="0"/>
              </a:rPr>
              <a:t>Hóa</a:t>
            </a:r>
            <a:r>
              <a:rPr lang="en-US" altLang="vi-VN" sz="2400" dirty="0">
                <a:latin typeface="Times New Roman" panose="02020603050405020304" pitchFamily="18" charset="0"/>
              </a:rPr>
              <a:t>)</a:t>
            </a:r>
          </a:p>
        </p:txBody>
      </p:sp>
      <p:sp>
        <p:nvSpPr>
          <p:cNvPr id="21510" name="Text Box 14">
            <a:extLst>
              <a:ext uri="{FF2B5EF4-FFF2-40B4-BE49-F238E27FC236}">
                <a16:creationId xmlns:a16="http://schemas.microsoft.com/office/drawing/2014/main" id="{EB0460C5-0247-4E15-8FFB-3A685D411351}"/>
              </a:ext>
            </a:extLst>
          </p:cNvPr>
          <p:cNvSpPr txBox="1">
            <a:spLocks noChangeArrowheads="1"/>
          </p:cNvSpPr>
          <p:nvPr/>
        </p:nvSpPr>
        <p:spPr bwMode="auto">
          <a:xfrm>
            <a:off x="2667000" y="2667001"/>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Unicode MS" panose="020B0604020202020204" pitchFamily="34" charset="-128"/>
              </a:defRPr>
            </a:lvl1pPr>
            <a:lvl2pPr marL="742950" indent="-285750">
              <a:spcBef>
                <a:spcPct val="20000"/>
              </a:spcBef>
              <a:buChar char="–"/>
              <a:defRPr sz="2800">
                <a:solidFill>
                  <a:schemeClr val="tx1"/>
                </a:solidFill>
                <a:latin typeface="Arial Unicode MS" panose="020B0604020202020204" pitchFamily="34" charset="-128"/>
              </a:defRPr>
            </a:lvl2pPr>
            <a:lvl3pPr marL="1143000" indent="-228600">
              <a:spcBef>
                <a:spcPct val="20000"/>
              </a:spcBef>
              <a:buChar char="•"/>
              <a:defRPr sz="2400">
                <a:solidFill>
                  <a:schemeClr val="tx1"/>
                </a:solidFill>
                <a:latin typeface="Arial Unicode MS" panose="020B0604020202020204" pitchFamily="34" charset="-128"/>
              </a:defRPr>
            </a:lvl3pPr>
            <a:lvl4pPr marL="1600200" indent="-228600">
              <a:spcBef>
                <a:spcPct val="20000"/>
              </a:spcBef>
              <a:buChar char="–"/>
              <a:defRPr sz="2000">
                <a:solidFill>
                  <a:schemeClr val="tx1"/>
                </a:solidFill>
                <a:latin typeface="Arial Unicode MS" panose="020B0604020202020204" pitchFamily="34" charset="-128"/>
              </a:defRPr>
            </a:lvl4pPr>
            <a:lvl5pPr marL="2057400" indent="-228600">
              <a:spcBef>
                <a:spcPct val="20000"/>
              </a:spcBef>
              <a:buChar char="»"/>
              <a:defRPr sz="2000">
                <a:solidFill>
                  <a:schemeClr val="tx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tx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tx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tx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tx1"/>
                </a:solidFill>
                <a:latin typeface="Arial Unicode MS" panose="020B0604020202020204" pitchFamily="34" charset="-128"/>
              </a:defRPr>
            </a:lvl9pPr>
          </a:lstStyle>
          <a:p>
            <a:pPr algn="ctr" eaLnBrk="1" hangingPunct="1">
              <a:spcBef>
                <a:spcPct val="0"/>
              </a:spcBef>
              <a:buFontTx/>
              <a:buNone/>
            </a:pPr>
            <a:r>
              <a:rPr lang="en-US" altLang="vi-VN" sz="2000">
                <a:latin typeface="Times New Roman" panose="02020603050405020304" pitchFamily="18" charset="0"/>
              </a:rPr>
              <a:t/>
            </a:r>
            <a:br>
              <a:rPr lang="en-US" altLang="vi-VN" sz="2000">
                <a:latin typeface="Times New Roman" panose="02020603050405020304" pitchFamily="18" charset="0"/>
              </a:rPr>
            </a:br>
            <a:endParaRPr lang="en-US" altLang="vi-VN" sz="200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strVal val="#ppt_w*0.70"/>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animEffect transition="in" filter="fade">
                                      <p:cBhvr>
                                        <p:cTn id="9" dur="1000"/>
                                        <p:tgtEl>
                                          <p:spTgt spid="2150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1000" fill="hold"/>
                                        <p:tgtEl>
                                          <p:spTgt spid="21507"/>
                                        </p:tgtEl>
                                        <p:attrNameLst>
                                          <p:attrName>ppt_w</p:attrName>
                                        </p:attrNameLst>
                                      </p:cBhvr>
                                      <p:tavLst>
                                        <p:tav tm="0">
                                          <p:val>
                                            <p:strVal val="#ppt_w*0.70"/>
                                          </p:val>
                                        </p:tav>
                                        <p:tav tm="100000">
                                          <p:val>
                                            <p:strVal val="#ppt_w"/>
                                          </p:val>
                                        </p:tav>
                                      </p:tavLst>
                                    </p:anim>
                                    <p:anim calcmode="lin" valueType="num">
                                      <p:cBhvr>
                                        <p:cTn id="13" dur="1000" fill="hold"/>
                                        <p:tgtEl>
                                          <p:spTgt spid="21507"/>
                                        </p:tgtEl>
                                        <p:attrNameLst>
                                          <p:attrName>ppt_h</p:attrName>
                                        </p:attrNameLst>
                                      </p:cBhvr>
                                      <p:tavLst>
                                        <p:tav tm="0">
                                          <p:val>
                                            <p:strVal val="#ppt_h"/>
                                          </p:val>
                                        </p:tav>
                                        <p:tav tm="100000">
                                          <p:val>
                                            <p:strVal val="#ppt_h"/>
                                          </p:val>
                                        </p:tav>
                                      </p:tavLst>
                                    </p:anim>
                                    <p:animEffect transition="in" filter="fade">
                                      <p:cBhvr>
                                        <p:cTn id="14" dur="1000"/>
                                        <p:tgtEl>
                                          <p:spTgt spid="21507"/>
                                        </p:tgtEl>
                                      </p:cBhvr>
                                    </p:animEffect>
                                  </p:childTnLst>
                                </p:cTn>
                              </p:par>
                              <p:par>
                                <p:cTn id="15" presetID="55" presetClass="entr" presetSubtype="0" fill="hold" nodeType="withEffect">
                                  <p:stCondLst>
                                    <p:cond delay="0"/>
                                  </p:stCondLst>
                                  <p:childTnLst>
                                    <p:set>
                                      <p:cBhvr>
                                        <p:cTn id="16" dur="1" fill="hold">
                                          <p:stCondLst>
                                            <p:cond delay="0"/>
                                          </p:stCondLst>
                                        </p:cTn>
                                        <p:tgtEl>
                                          <p:spTgt spid="21508"/>
                                        </p:tgtEl>
                                        <p:attrNameLst>
                                          <p:attrName>style.visibility</p:attrName>
                                        </p:attrNameLst>
                                      </p:cBhvr>
                                      <p:to>
                                        <p:strVal val="visible"/>
                                      </p:to>
                                    </p:set>
                                    <p:anim calcmode="lin" valueType="num">
                                      <p:cBhvr>
                                        <p:cTn id="17" dur="1000" fill="hold"/>
                                        <p:tgtEl>
                                          <p:spTgt spid="21508"/>
                                        </p:tgtEl>
                                        <p:attrNameLst>
                                          <p:attrName>ppt_w</p:attrName>
                                        </p:attrNameLst>
                                      </p:cBhvr>
                                      <p:tavLst>
                                        <p:tav tm="0">
                                          <p:val>
                                            <p:strVal val="#ppt_w*0.70"/>
                                          </p:val>
                                        </p:tav>
                                        <p:tav tm="100000">
                                          <p:val>
                                            <p:strVal val="#ppt_w"/>
                                          </p:val>
                                        </p:tav>
                                      </p:tavLst>
                                    </p:anim>
                                    <p:anim calcmode="lin" valueType="num">
                                      <p:cBhvr>
                                        <p:cTn id="18" dur="1000" fill="hold"/>
                                        <p:tgtEl>
                                          <p:spTgt spid="21508"/>
                                        </p:tgtEl>
                                        <p:attrNameLst>
                                          <p:attrName>ppt_h</p:attrName>
                                        </p:attrNameLst>
                                      </p:cBhvr>
                                      <p:tavLst>
                                        <p:tav tm="0">
                                          <p:val>
                                            <p:strVal val="#ppt_h"/>
                                          </p:val>
                                        </p:tav>
                                        <p:tav tm="100000">
                                          <p:val>
                                            <p:strVal val="#ppt_h"/>
                                          </p:val>
                                        </p:tav>
                                      </p:tavLst>
                                    </p:anim>
                                    <p:animEffect transition="in" filter="fade">
                                      <p:cBhvr>
                                        <p:cTn id="19" dur="1000"/>
                                        <p:tgtEl>
                                          <p:spTgt spid="2150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1509"/>
                                        </p:tgtEl>
                                        <p:attrNameLst>
                                          <p:attrName>style.visibility</p:attrName>
                                        </p:attrNameLst>
                                      </p:cBhvr>
                                      <p:to>
                                        <p:strVal val="visible"/>
                                      </p:to>
                                    </p:set>
                                    <p:anim calcmode="lin" valueType="num">
                                      <p:cBhvr>
                                        <p:cTn id="22" dur="1000" fill="hold"/>
                                        <p:tgtEl>
                                          <p:spTgt spid="21509"/>
                                        </p:tgtEl>
                                        <p:attrNameLst>
                                          <p:attrName>ppt_w</p:attrName>
                                        </p:attrNameLst>
                                      </p:cBhvr>
                                      <p:tavLst>
                                        <p:tav tm="0">
                                          <p:val>
                                            <p:strVal val="#ppt_w*0.70"/>
                                          </p:val>
                                        </p:tav>
                                        <p:tav tm="100000">
                                          <p:val>
                                            <p:strVal val="#ppt_w"/>
                                          </p:val>
                                        </p:tav>
                                      </p:tavLst>
                                    </p:anim>
                                    <p:anim calcmode="lin" valueType="num">
                                      <p:cBhvr>
                                        <p:cTn id="23" dur="1000" fill="hold"/>
                                        <p:tgtEl>
                                          <p:spTgt spid="21509"/>
                                        </p:tgtEl>
                                        <p:attrNameLst>
                                          <p:attrName>ppt_h</p:attrName>
                                        </p:attrNameLst>
                                      </p:cBhvr>
                                      <p:tavLst>
                                        <p:tav tm="0">
                                          <p:val>
                                            <p:strVal val="#ppt_h"/>
                                          </p:val>
                                        </p:tav>
                                        <p:tav tm="100000">
                                          <p:val>
                                            <p:strVal val="#ppt_h"/>
                                          </p:val>
                                        </p:tav>
                                      </p:tavLst>
                                    </p:anim>
                                    <p:animEffect transition="in" filter="fade">
                                      <p:cBhvr>
                                        <p:cTn id="24" dur="1000"/>
                                        <p:tgtEl>
                                          <p:spTgt spid="2150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1510"/>
                                        </p:tgtEl>
                                        <p:attrNameLst>
                                          <p:attrName>style.visibility</p:attrName>
                                        </p:attrNameLst>
                                      </p:cBhvr>
                                      <p:to>
                                        <p:strVal val="visible"/>
                                      </p:to>
                                    </p:set>
                                    <p:anim calcmode="lin" valueType="num">
                                      <p:cBhvr>
                                        <p:cTn id="27" dur="1000" fill="hold"/>
                                        <p:tgtEl>
                                          <p:spTgt spid="21510"/>
                                        </p:tgtEl>
                                        <p:attrNameLst>
                                          <p:attrName>ppt_w</p:attrName>
                                        </p:attrNameLst>
                                      </p:cBhvr>
                                      <p:tavLst>
                                        <p:tav tm="0">
                                          <p:val>
                                            <p:strVal val="#ppt_w*0.70"/>
                                          </p:val>
                                        </p:tav>
                                        <p:tav tm="100000">
                                          <p:val>
                                            <p:strVal val="#ppt_w"/>
                                          </p:val>
                                        </p:tav>
                                      </p:tavLst>
                                    </p:anim>
                                    <p:anim calcmode="lin" valueType="num">
                                      <p:cBhvr>
                                        <p:cTn id="28" dur="1000" fill="hold"/>
                                        <p:tgtEl>
                                          <p:spTgt spid="21510"/>
                                        </p:tgtEl>
                                        <p:attrNameLst>
                                          <p:attrName>ppt_h</p:attrName>
                                        </p:attrNameLst>
                                      </p:cBhvr>
                                      <p:tavLst>
                                        <p:tav tm="0">
                                          <p:val>
                                            <p:strVal val="#ppt_h"/>
                                          </p:val>
                                        </p:tav>
                                        <p:tav tm="100000">
                                          <p:val>
                                            <p:strVal val="#ppt_h"/>
                                          </p:val>
                                        </p:tav>
                                      </p:tavLst>
                                    </p:anim>
                                    <p:animEffect transition="in" filter="fade">
                                      <p:cBhvr>
                                        <p:cTn id="29" dur="1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9" grpId="0"/>
      <p:bldP spid="215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hai mạc &amp;quot;Lễ hội Đền Bà Triệu&amp;quot; 2019. Sáng ngày 27/3/2019 tức ngày 22-2 âm  lịch năm Kỷ Hợi, tại khu di tích Quốc gia đặc biệt Đền Bà Triệu, thôn Phú  Đền xã Triệu Lộc, Sở văn hóa -TT&amp;amp;DL long trọng tổ chức khai mạc Lễ hội Bà  Triệu năm 2019. Về dự và ...">
            <a:extLst>
              <a:ext uri="{FF2B5EF4-FFF2-40B4-BE49-F238E27FC236}">
                <a16:creationId xmlns:a16="http://schemas.microsoft.com/office/drawing/2014/main" id="{A9F5D94B-C953-6B4F-9116-13140B736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anh Hóa: Lễ hội đền Bà Triệu thu hút hàng vạn người tham dự">
            <a:extLst>
              <a:ext uri="{FF2B5EF4-FFF2-40B4-BE49-F238E27FC236}">
                <a16:creationId xmlns:a16="http://schemas.microsoft.com/office/drawing/2014/main" id="{3FBD8111-ED39-714C-A652-A75120CC6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53C6B792-58D2-2348-B7A9-D64E32AB3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Đền Bà Triệu - Ngôi đền linh thiêng của người Thanh Hóa">
            <a:extLst>
              <a:ext uri="{FF2B5EF4-FFF2-40B4-BE49-F238E27FC236}">
                <a16:creationId xmlns:a16="http://schemas.microsoft.com/office/drawing/2014/main" id="{89818DB1-E78A-EC42-9650-500921396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81DC1694-A981-AD43-AC04-CF8B51E371B0}"/>
              </a:ext>
            </a:extLst>
          </p:cNvPr>
          <p:cNvSpPr/>
          <p:nvPr/>
        </p:nvSpPr>
        <p:spPr>
          <a:xfrm>
            <a:off x="-120316" y="2580722"/>
            <a:ext cx="12432632" cy="94648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Hằng năm, từ ngày 19 đến 24.2 Âm lịch, nhân dân và du khách thập phương lại đổ về dự hội với dân làng Phú Điền để tưởng nhớ Bà Triệu.</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9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11EDCD8-2657-6C44-9FEE-D3887DBBB8A7}"/>
              </a:ext>
            </a:extLst>
          </p:cNvPr>
          <p:cNvGrpSpPr/>
          <p:nvPr/>
        </p:nvGrpSpPr>
        <p:grpSpPr>
          <a:xfrm>
            <a:off x="1463039" y="461109"/>
            <a:ext cx="9692641" cy="910491"/>
            <a:chOff x="1463039" y="461109"/>
            <a:chExt cx="9692641" cy="910491"/>
          </a:xfrm>
        </p:grpSpPr>
        <p:grpSp>
          <p:nvGrpSpPr>
            <p:cNvPr id="7" name="Group 6">
              <a:extLst>
                <a:ext uri="{FF2B5EF4-FFF2-40B4-BE49-F238E27FC236}">
                  <a16:creationId xmlns:a16="http://schemas.microsoft.com/office/drawing/2014/main" id="{5F712306-B569-924A-B7D8-0F8B7CD6E071}"/>
                </a:ext>
              </a:extLst>
            </p:cNvPr>
            <p:cNvGrpSpPr/>
            <p:nvPr/>
          </p:nvGrpSpPr>
          <p:grpSpPr>
            <a:xfrm>
              <a:off x="1463039" y="461109"/>
              <a:ext cx="9692641" cy="910491"/>
              <a:chOff x="3415248" y="446567"/>
              <a:chExt cx="7910553" cy="910491"/>
            </a:xfrm>
          </p:grpSpPr>
          <p:sp>
            <p:nvSpPr>
              <p:cNvPr id="5" name="Rounded Rectangle 4">
                <a:extLst>
                  <a:ext uri="{FF2B5EF4-FFF2-40B4-BE49-F238E27FC236}">
                    <a16:creationId xmlns:a16="http://schemas.microsoft.com/office/drawing/2014/main" id="{1C7B9C70-3420-234E-AE56-7E5946EB1514}"/>
                  </a:ext>
                </a:extLst>
              </p:cNvPr>
              <p:cNvSpPr/>
              <p:nvPr/>
            </p:nvSpPr>
            <p:spPr>
              <a:xfrm>
                <a:off x="3415248" y="446567"/>
                <a:ext cx="7910553" cy="910491"/>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3564504" y="580601"/>
                <a:ext cx="7761296" cy="646331"/>
              </a:xfrm>
              <a:prstGeom prst="rect">
                <a:avLst/>
              </a:prstGeom>
            </p:spPr>
            <p:txBody>
              <a:bodyPr wrap="square">
                <a:spAutoFit/>
              </a:bodyPr>
              <a:lstStyle/>
              <a:p>
                <a:pPr lvl="0" algn="ctr">
                  <a:defRPr/>
                </a:pPr>
                <a:r>
                  <a:rPr lang="vi-VN" sz="3600" b="1" dirty="0">
                    <a:solidFill>
                      <a:prstClr val="black"/>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Cuộc khởi nghĩa có ý nghĩa như thế nào?</a:t>
                </a:r>
              </a:p>
            </p:txBody>
          </p:sp>
        </p:grpSp>
        <p:sp>
          <p:nvSpPr>
            <p:cNvPr id="10" name="Rectangle 9">
              <a:extLst>
                <a:ext uri="{FF2B5EF4-FFF2-40B4-BE49-F238E27FC236}">
                  <a16:creationId xmlns:a16="http://schemas.microsoft.com/office/drawing/2014/main" id="{F486E93C-4269-9B4E-892E-380FF2FB22B6}"/>
                </a:ext>
              </a:extLst>
            </p:cNvPr>
            <p:cNvSpPr/>
            <p:nvPr/>
          </p:nvSpPr>
          <p:spPr>
            <a:xfrm>
              <a:off x="1645919" y="592813"/>
              <a:ext cx="1107996" cy="646331"/>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grpSp>
      <p:sp>
        <p:nvSpPr>
          <p:cNvPr id="3" name="Rectangle 2">
            <a:extLst>
              <a:ext uri="{FF2B5EF4-FFF2-40B4-BE49-F238E27FC236}">
                <a16:creationId xmlns:a16="http://schemas.microsoft.com/office/drawing/2014/main" id="{AC54AF02-6375-6444-8151-B190D23FE0B9}"/>
              </a:ext>
            </a:extLst>
          </p:cNvPr>
          <p:cNvSpPr/>
          <p:nvPr/>
        </p:nvSpPr>
        <p:spPr>
          <a:xfrm>
            <a:off x="4198110" y="2055178"/>
            <a:ext cx="7130291" cy="1043619"/>
          </a:xfrm>
          <a:prstGeom prst="rect">
            <a:avLst/>
          </a:prstGeom>
        </p:spPr>
        <p:txBody>
          <a:bodyPr wrap="square">
            <a:spAutoFit/>
          </a:bodyPr>
          <a:lstStyle/>
          <a:p>
            <a:pPr lvl="0" algn="ctr">
              <a:lnSpc>
                <a:spcPct val="115000"/>
              </a:lnSpc>
              <a:spcBef>
                <a:spcPts val="300"/>
              </a:spcBef>
              <a:buClr>
                <a:srgbClr val="000000"/>
              </a:buClr>
            </a:pPr>
            <a:r>
              <a:rPr lang="en-US" sz="2800" b="1" kern="0" dirty="0">
                <a:solidFill>
                  <a:schemeClr val="tx1">
                    <a:lumMod val="95000"/>
                    <a:lumOff val="5000"/>
                  </a:schemeClr>
                </a:solidFill>
                <a:latin typeface="Times New Roman" pitchFamily="18" charset="0"/>
                <a:cs typeface="Times New Roman" pitchFamily="18" charset="0"/>
                <a:sym typeface="Arial"/>
              </a:rPr>
              <a:t>- </a:t>
            </a:r>
            <a:r>
              <a:rPr lang="en-US" sz="2800" b="1" kern="0" dirty="0" err="1">
                <a:solidFill>
                  <a:schemeClr val="tx1">
                    <a:lumMod val="95000"/>
                    <a:lumOff val="5000"/>
                  </a:schemeClr>
                </a:solidFill>
                <a:latin typeface="Times New Roman" pitchFamily="18" charset="0"/>
                <a:cs typeface="Times New Roman" pitchFamily="18" charset="0"/>
                <a:sym typeface="Arial"/>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sym typeface="Arial"/>
              </a:rPr>
              <a:t>rung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chuyển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chính</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quyền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đô</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hộ</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phương</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Bắc</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p>
        </p:txBody>
      </p:sp>
      <p:sp>
        <p:nvSpPr>
          <p:cNvPr id="4" name="Rectangle 3">
            <a:extLst>
              <a:ext uri="{FF2B5EF4-FFF2-40B4-BE49-F238E27FC236}">
                <a16:creationId xmlns:a16="http://schemas.microsoft.com/office/drawing/2014/main" id="{9ED9F2FC-CECD-3943-91D0-EB61F22B4AFE}"/>
              </a:ext>
            </a:extLst>
          </p:cNvPr>
          <p:cNvSpPr/>
          <p:nvPr/>
        </p:nvSpPr>
        <p:spPr>
          <a:xfrm>
            <a:off x="4716273" y="3724270"/>
            <a:ext cx="6784848" cy="1043619"/>
          </a:xfrm>
          <a:prstGeom prst="rect">
            <a:avLst/>
          </a:prstGeom>
        </p:spPr>
        <p:txBody>
          <a:bodyPr wrap="square">
            <a:spAutoFit/>
          </a:bodyPr>
          <a:lstStyle/>
          <a:p>
            <a:pPr lvl="0" algn="ctr">
              <a:lnSpc>
                <a:spcPct val="115000"/>
              </a:lnSpc>
              <a:spcBef>
                <a:spcPts val="300"/>
              </a:spcBef>
              <a:buClr>
                <a:srgbClr val="000000"/>
              </a:buClr>
            </a:pP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Góp</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phần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thức</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tỉnh</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ý</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thức</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tộc</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tạo</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đà</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cho</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các</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cuộc</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khởi</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nghĩa</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sau</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này</a:t>
            </a:r>
            <a:r>
              <a:rPr lang="en-US" sz="2800" b="1"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a:t>
            </a:r>
            <a:endParaRPr lang="en-US" sz="2800" b="1" kern="0" dirty="0">
              <a:solidFill>
                <a:schemeClr val="tx1">
                  <a:lumMod val="95000"/>
                  <a:lumOff val="5000"/>
                </a:schemeClr>
              </a:solidFill>
              <a:latin typeface="Times New Roman" pitchFamily="18" charset="0"/>
              <a:ea typeface="Calibri"/>
              <a:cs typeface="Times New Roman" pitchFamily="18" charset="0"/>
              <a:sym typeface="Arial"/>
            </a:endParaRPr>
          </a:p>
        </p:txBody>
      </p:sp>
      <p:sp>
        <p:nvSpPr>
          <p:cNvPr id="8" name="Rectangle 7">
            <a:extLst>
              <a:ext uri="{FF2B5EF4-FFF2-40B4-BE49-F238E27FC236}">
                <a16:creationId xmlns:a16="http://schemas.microsoft.com/office/drawing/2014/main" id="{57516B1B-C1D5-D941-950A-0334CD4FD7E2}"/>
              </a:ext>
            </a:extLst>
          </p:cNvPr>
          <p:cNvSpPr/>
          <p:nvPr/>
        </p:nvSpPr>
        <p:spPr>
          <a:xfrm>
            <a:off x="420624" y="5986063"/>
            <a:ext cx="11338560" cy="3781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4" name="Group 13">
            <a:extLst>
              <a:ext uri="{FF2B5EF4-FFF2-40B4-BE49-F238E27FC236}">
                <a16:creationId xmlns:a16="http://schemas.microsoft.com/office/drawing/2014/main" id="{021016F6-8A62-CC42-8791-F0A2A8DDBEBB}"/>
              </a:ext>
            </a:extLst>
          </p:cNvPr>
          <p:cNvGrpSpPr/>
          <p:nvPr/>
        </p:nvGrpSpPr>
        <p:grpSpPr>
          <a:xfrm>
            <a:off x="240792" y="1860914"/>
            <a:ext cx="4343400" cy="4147125"/>
            <a:chOff x="240792" y="1860914"/>
            <a:chExt cx="4343400" cy="4147125"/>
          </a:xfrm>
        </p:grpSpPr>
        <p:grpSp>
          <p:nvGrpSpPr>
            <p:cNvPr id="11" name="Group 10">
              <a:extLst>
                <a:ext uri="{FF2B5EF4-FFF2-40B4-BE49-F238E27FC236}">
                  <a16:creationId xmlns:a16="http://schemas.microsoft.com/office/drawing/2014/main" id="{29DF9A0B-9497-AA4C-A058-1CC85E94F744}"/>
                </a:ext>
              </a:extLst>
            </p:cNvPr>
            <p:cNvGrpSpPr/>
            <p:nvPr/>
          </p:nvGrpSpPr>
          <p:grpSpPr>
            <a:xfrm>
              <a:off x="240792" y="1860914"/>
              <a:ext cx="4343400" cy="4147125"/>
              <a:chOff x="4191000" y="742950"/>
              <a:chExt cx="4343400" cy="4147125"/>
            </a:xfrm>
          </p:grpSpPr>
          <p:sp>
            <p:nvSpPr>
              <p:cNvPr id="12" name="Google Shape;305;p35">
                <a:extLst>
                  <a:ext uri="{FF2B5EF4-FFF2-40B4-BE49-F238E27FC236}">
                    <a16:creationId xmlns:a16="http://schemas.microsoft.com/office/drawing/2014/main" id="{C7072229-9DE2-9841-A6EA-75E0084B03C2}"/>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a:extLst>
                  <a:ext uri="{FF2B5EF4-FFF2-40B4-BE49-F238E27FC236}">
                    <a16:creationId xmlns:a16="http://schemas.microsoft.com/office/drawing/2014/main" id="{9E157FE5-0585-374E-8F8B-F322C2F8DDA5}"/>
                  </a:ext>
                </a:extLst>
              </p:cNvPr>
              <p:cNvPicPr>
                <a:picLocks noChangeAspect="1"/>
              </p:cNvPicPr>
              <p:nvPr/>
            </p:nvPicPr>
            <p:blipFill>
              <a:blip r:embed="rId3"/>
              <a:stretch>
                <a:fillRect/>
              </a:stretch>
            </p:blipFill>
            <p:spPr>
              <a:xfrm>
                <a:off x="6019800" y="4251900"/>
                <a:ext cx="638175" cy="638175"/>
              </a:xfrm>
              <a:prstGeom prst="rect">
                <a:avLst/>
              </a:prstGeom>
            </p:spPr>
          </p:pic>
        </p:grpSp>
        <p:pic>
          <p:nvPicPr>
            <p:cNvPr id="6146" name="Picture 2" descr="Kể Chuyện Danh Nhân Lịch Sử: Cuộc Khởi Nghĩa Của Bà Triệu - Triệu Thị Trinh  - Truyện tranh thiếu nhi Tác giả Tiểu Giàu | NhaSachHoaSen.com">
              <a:extLst>
                <a:ext uri="{FF2B5EF4-FFF2-40B4-BE49-F238E27FC236}">
                  <a16:creationId xmlns:a16="http://schemas.microsoft.com/office/drawing/2014/main" id="{FA60CDAF-2A5B-494C-B439-2313667058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27" b="12927"/>
            <a:stretch/>
          </p:blipFill>
          <p:spPr bwMode="auto">
            <a:xfrm>
              <a:off x="420624" y="2085272"/>
              <a:ext cx="4005072" cy="30826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136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F042F-918A-446A-83EE-4CB929253024}"/>
              </a:ext>
            </a:extLst>
          </p:cNvPr>
          <p:cNvSpPr txBox="1"/>
          <p:nvPr/>
        </p:nvSpPr>
        <p:spPr>
          <a:xfrm>
            <a:off x="3463688" y="615514"/>
            <a:ext cx="7093424" cy="707886"/>
          </a:xfrm>
          <a:prstGeom prst="rect">
            <a:avLst/>
          </a:prstGeom>
          <a:noFill/>
        </p:spPr>
        <p:txBody>
          <a:bodyPr wrap="square">
            <a:spAutoFit/>
          </a:bodyPr>
          <a:lstStyle/>
          <a:p>
            <a:pPr algn="ctr"/>
            <a:r>
              <a:rPr lang="en-US" sz="4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NỘI DUNG BÀI</a:t>
            </a: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799" y="1462196"/>
            <a:ext cx="11017939" cy="5306903"/>
          </a:xfrm>
          <a:prstGeom prst="rect">
            <a:avLst/>
          </a:prstGeom>
        </p:spPr>
      </p:pic>
      <p:sp>
        <p:nvSpPr>
          <p:cNvPr id="4" name="Rectangle 3">
            <a:extLst>
              <a:ext uri="{FF2B5EF4-FFF2-40B4-BE49-F238E27FC236}">
                <a16:creationId xmlns:a16="http://schemas.microsoft.com/office/drawing/2014/main" id="{E053DF92-13A3-BA4C-AB38-2C1BA2D1F450}"/>
              </a:ext>
            </a:extLst>
          </p:cNvPr>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3808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4 khu đất dính qui hoạch ở phường Nguyễn Trãi, Hà Đông, Hà Nội">
            <a:extLst>
              <a:ext uri="{FF2B5EF4-FFF2-40B4-BE49-F238E27FC236}">
                <a16:creationId xmlns:a16="http://schemas.microsoft.com/office/drawing/2014/main" id="{C71F5DEA-210A-EA4D-BA8A-9D50C19FB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ghỉ học 3 tháng, học sinh mầm non khóc nức nở khi trở lại lớp">
            <a:extLst>
              <a:ext uri="{FF2B5EF4-FFF2-40B4-BE49-F238E27FC236}">
                <a16:creationId xmlns:a16="http://schemas.microsoft.com/office/drawing/2014/main" id="{ACEA65C6-3F76-2D41-ACD7-8F6AFCF50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09" t="9599" r="9336" b="8533"/>
          <a:stretch/>
        </p:blipFill>
        <p:spPr bwMode="auto">
          <a:xfrm>
            <a:off x="6096000" y="0"/>
            <a:ext cx="6096000" cy="344424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án nhà mặt phố Bà Triệu, quận Hai Bà Trưng 245m2, mặt tiền 9.2m, vị">
            <a:extLst>
              <a:ext uri="{FF2B5EF4-FFF2-40B4-BE49-F238E27FC236}">
                <a16:creationId xmlns:a16="http://schemas.microsoft.com/office/drawing/2014/main" id="{A068D24C-4F23-BA40-8053-100FFE699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80816"/>
            <a:ext cx="6096000" cy="337718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ông tin đầy đủ phòng khám 103 Bà Triệu - Medplus.vn">
            <a:extLst>
              <a:ext uri="{FF2B5EF4-FFF2-40B4-BE49-F238E27FC236}">
                <a16:creationId xmlns:a16="http://schemas.microsoft.com/office/drawing/2014/main" id="{CD148982-811E-6849-8A2F-30127392A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DCD49138-F5B3-B041-A541-D17A3876A468}"/>
              </a:ext>
            </a:extLst>
          </p:cNvPr>
          <p:cNvSpPr/>
          <p:nvPr/>
        </p:nvSpPr>
        <p:spPr>
          <a:xfrm>
            <a:off x="-120316" y="2580722"/>
            <a:ext cx="12432632" cy="94648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Theo em ý nghĩa của việc đặt tên trường, tên đường và địa danh Bà Triệu có ý nghĩa gì?</a:t>
            </a:r>
          </a:p>
        </p:txBody>
      </p:sp>
    </p:spTree>
    <p:extLst>
      <p:ext uri="{BB962C8B-B14F-4D97-AF65-F5344CB8AC3E}">
        <p14:creationId xmlns:p14="http://schemas.microsoft.com/office/powerpoint/2010/main" val="109604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strVal val="#ppt_w*0.70"/>
                                          </p:val>
                                        </p:tav>
                                        <p:tav tm="100000">
                                          <p:val>
                                            <p:strVal val="#ppt_w"/>
                                          </p:val>
                                        </p:tav>
                                      </p:tavLst>
                                    </p:anim>
                                    <p:anim calcmode="lin" valueType="num">
                                      <p:cBhvr>
                                        <p:cTn id="8" dur="1000" fill="hold"/>
                                        <p:tgtEl>
                                          <p:spTgt spid="7170"/>
                                        </p:tgtEl>
                                        <p:attrNameLst>
                                          <p:attrName>ppt_h</p:attrName>
                                        </p:attrNameLst>
                                      </p:cBhvr>
                                      <p:tavLst>
                                        <p:tav tm="0">
                                          <p:val>
                                            <p:strVal val="#ppt_h"/>
                                          </p:val>
                                        </p:tav>
                                        <p:tav tm="100000">
                                          <p:val>
                                            <p:strVal val="#ppt_h"/>
                                          </p:val>
                                        </p:tav>
                                      </p:tavLst>
                                    </p:anim>
                                    <p:animEffect transition="in" filter="fade">
                                      <p:cBhvr>
                                        <p:cTn id="9" dur="1000"/>
                                        <p:tgtEl>
                                          <p:spTgt spid="7170"/>
                                        </p:tgtEl>
                                      </p:cBhvr>
                                    </p:animEffect>
                                  </p:childTnLst>
                                </p:cTn>
                              </p:par>
                              <p:par>
                                <p:cTn id="10" presetID="55" presetClass="entr" presetSubtype="0"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0.70"/>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par>
                                <p:cTn id="15" presetID="55" presetClass="entr" presetSubtype="0" fill="hold" nodeType="with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p:cTn id="17" dur="1000" fill="hold"/>
                                        <p:tgtEl>
                                          <p:spTgt spid="7174"/>
                                        </p:tgtEl>
                                        <p:attrNameLst>
                                          <p:attrName>ppt_w</p:attrName>
                                        </p:attrNameLst>
                                      </p:cBhvr>
                                      <p:tavLst>
                                        <p:tav tm="0">
                                          <p:val>
                                            <p:strVal val="#ppt_w*0.70"/>
                                          </p:val>
                                        </p:tav>
                                        <p:tav tm="100000">
                                          <p:val>
                                            <p:strVal val="#ppt_w"/>
                                          </p:val>
                                        </p:tav>
                                      </p:tavLst>
                                    </p:anim>
                                    <p:anim calcmode="lin" valueType="num">
                                      <p:cBhvr>
                                        <p:cTn id="18" dur="1000" fill="hold"/>
                                        <p:tgtEl>
                                          <p:spTgt spid="7174"/>
                                        </p:tgtEl>
                                        <p:attrNameLst>
                                          <p:attrName>ppt_h</p:attrName>
                                        </p:attrNameLst>
                                      </p:cBhvr>
                                      <p:tavLst>
                                        <p:tav tm="0">
                                          <p:val>
                                            <p:strVal val="#ppt_h"/>
                                          </p:val>
                                        </p:tav>
                                        <p:tav tm="100000">
                                          <p:val>
                                            <p:strVal val="#ppt_h"/>
                                          </p:val>
                                        </p:tav>
                                      </p:tavLst>
                                    </p:anim>
                                    <p:animEffect transition="in" filter="fade">
                                      <p:cBhvr>
                                        <p:cTn id="19" dur="1000"/>
                                        <p:tgtEl>
                                          <p:spTgt spid="7174"/>
                                        </p:tgtEl>
                                      </p:cBhvr>
                                    </p:animEffect>
                                  </p:childTnLst>
                                </p:cTn>
                              </p:par>
                              <p:par>
                                <p:cTn id="20" presetID="55" presetClass="entr" presetSubtype="0" fill="hold" nodeType="withEffect">
                                  <p:stCondLst>
                                    <p:cond delay="0"/>
                                  </p:stCondLst>
                                  <p:childTnLst>
                                    <p:set>
                                      <p:cBhvr>
                                        <p:cTn id="21" dur="1" fill="hold">
                                          <p:stCondLst>
                                            <p:cond delay="0"/>
                                          </p:stCondLst>
                                        </p:cTn>
                                        <p:tgtEl>
                                          <p:spTgt spid="7176"/>
                                        </p:tgtEl>
                                        <p:attrNameLst>
                                          <p:attrName>style.visibility</p:attrName>
                                        </p:attrNameLst>
                                      </p:cBhvr>
                                      <p:to>
                                        <p:strVal val="visible"/>
                                      </p:to>
                                    </p:set>
                                    <p:anim calcmode="lin" valueType="num">
                                      <p:cBhvr>
                                        <p:cTn id="22" dur="1000" fill="hold"/>
                                        <p:tgtEl>
                                          <p:spTgt spid="7176"/>
                                        </p:tgtEl>
                                        <p:attrNameLst>
                                          <p:attrName>ppt_w</p:attrName>
                                        </p:attrNameLst>
                                      </p:cBhvr>
                                      <p:tavLst>
                                        <p:tav tm="0">
                                          <p:val>
                                            <p:strVal val="#ppt_w*0.70"/>
                                          </p:val>
                                        </p:tav>
                                        <p:tav tm="100000">
                                          <p:val>
                                            <p:strVal val="#ppt_w"/>
                                          </p:val>
                                        </p:tav>
                                      </p:tavLst>
                                    </p:anim>
                                    <p:anim calcmode="lin" valueType="num">
                                      <p:cBhvr>
                                        <p:cTn id="23" dur="1000" fill="hold"/>
                                        <p:tgtEl>
                                          <p:spTgt spid="7176"/>
                                        </p:tgtEl>
                                        <p:attrNameLst>
                                          <p:attrName>ppt_h</p:attrName>
                                        </p:attrNameLst>
                                      </p:cBhvr>
                                      <p:tavLst>
                                        <p:tav tm="0">
                                          <p:val>
                                            <p:strVal val="#ppt_h"/>
                                          </p:val>
                                        </p:tav>
                                        <p:tav tm="100000">
                                          <p:val>
                                            <p:strVal val="#ppt_h"/>
                                          </p:val>
                                        </p:tav>
                                      </p:tavLst>
                                    </p:anim>
                                    <p:animEffect transition="in" filter="fade">
                                      <p:cBhvr>
                                        <p:cTn id="24" dur="1000"/>
                                        <p:tgtEl>
                                          <p:spTgt spid="717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out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algn="ctr"/>
            <a:r>
              <a:rPr lang="en-US" sz="7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rot="10800000">
            <a:off x="-165594" y="5078256"/>
            <a:ext cx="7185823" cy="1771151"/>
          </a:xfrm>
          <a:prstGeom prst="rect">
            <a:avLst/>
          </a:prstGeom>
        </p:spPr>
      </p:pic>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矩形 15">
            <a:extLst>
              <a:ext uri="{FF2B5EF4-FFF2-40B4-BE49-F238E27FC236}">
                <a16:creationId xmlns:a16="http://schemas.microsoft.com/office/drawing/2014/main" id="{1E985827-A6BC-1443-A11B-AEAE5A06280D}"/>
              </a:ext>
            </a:extLst>
          </p:cNvPr>
          <p:cNvSpPr/>
          <p:nvPr/>
        </p:nvSpPr>
        <p:spPr>
          <a:xfrm>
            <a:off x="556702" y="809943"/>
            <a:ext cx="2951379" cy="4244500"/>
          </a:xfrm>
          <a:prstGeom prst="rect">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8" name="Picture 17">
            <a:extLst>
              <a:ext uri="{FF2B5EF4-FFF2-40B4-BE49-F238E27FC236}">
                <a16:creationId xmlns:a16="http://schemas.microsoft.com/office/drawing/2014/main" id="{1A8DE69A-41E2-E54E-865A-6942B3C22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336" y="1022907"/>
            <a:ext cx="2668421" cy="3918062"/>
          </a:xfrm>
          <a:prstGeom prst="rect">
            <a:avLst/>
          </a:prstGeom>
        </p:spPr>
      </p:pic>
      <p:pic>
        <p:nvPicPr>
          <p:cNvPr id="20" name="图片 13">
            <a:extLst>
              <a:ext uri="{FF2B5EF4-FFF2-40B4-BE49-F238E27FC236}">
                <a16:creationId xmlns:a16="http://schemas.microsoft.com/office/drawing/2014/main" id="{3765D230-0F6E-5445-9DF1-5743D0460E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61" t="28401" r="72175" b="58456"/>
          <a:stretch/>
        </p:blipFill>
        <p:spPr>
          <a:xfrm>
            <a:off x="-227198" y="291052"/>
            <a:ext cx="1755123" cy="1533642"/>
          </a:xfrm>
          <a:prstGeom prst="rect">
            <a:avLst/>
          </a:prstGeom>
        </p:spPr>
      </p:pic>
      <p:grpSp>
        <p:nvGrpSpPr>
          <p:cNvPr id="21" name="组合 9">
            <a:extLst>
              <a:ext uri="{FF2B5EF4-FFF2-40B4-BE49-F238E27FC236}">
                <a16:creationId xmlns:a16="http://schemas.microsoft.com/office/drawing/2014/main" id="{FD1C66A8-B6F1-1F4A-8EC9-BD0D37831633}"/>
              </a:ext>
            </a:extLst>
          </p:cNvPr>
          <p:cNvGrpSpPr/>
          <p:nvPr/>
        </p:nvGrpSpPr>
        <p:grpSpPr>
          <a:xfrm>
            <a:off x="2882100" y="458446"/>
            <a:ext cx="8157984" cy="2149178"/>
            <a:chOff x="679780" y="3706441"/>
            <a:chExt cx="3870668" cy="572893"/>
          </a:xfrm>
        </p:grpSpPr>
        <p:sp>
          <p:nvSpPr>
            <p:cNvPr id="22" name="矩形 11">
              <a:extLst>
                <a:ext uri="{FF2B5EF4-FFF2-40B4-BE49-F238E27FC236}">
                  <a16:creationId xmlns:a16="http://schemas.microsoft.com/office/drawing/2014/main" id="{B473793B-80BA-7240-9954-745762A52A87}"/>
                </a:ext>
              </a:extLst>
            </p:cNvPr>
            <p:cNvSpPr/>
            <p:nvPr/>
          </p:nvSpPr>
          <p:spPr>
            <a:xfrm>
              <a:off x="1065694" y="3992187"/>
              <a:ext cx="3484754" cy="287147"/>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Xem</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những</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hình</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ảnh</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sau</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em</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liên</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nhân</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vật</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lịch</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sử</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nào</a:t>
              </a:r>
              <a:r>
                <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3" name="矩形 12">
              <a:extLst>
                <a:ext uri="{FF2B5EF4-FFF2-40B4-BE49-F238E27FC236}">
                  <a16:creationId xmlns:a16="http://schemas.microsoft.com/office/drawing/2014/main" id="{67E85815-867C-7146-B206-C2BEC6F30EC4}"/>
                </a:ext>
              </a:extLst>
            </p:cNvPr>
            <p:cNvSpPr/>
            <p:nvPr/>
          </p:nvSpPr>
          <p:spPr>
            <a:xfrm>
              <a:off x="679780" y="3706441"/>
              <a:ext cx="3842126" cy="24612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Thử</a:t>
              </a:r>
              <a:r>
                <a:rPr kumimoji="0" lang="en-US" altLang="zh-CN" sz="5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tài</a:t>
              </a:r>
              <a:r>
                <a:rPr kumimoji="0" lang="en-US" altLang="zh-CN" sz="5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cảnh</a:t>
              </a:r>
              <a:r>
                <a:rPr kumimoji="0" lang="en-US" altLang="zh-CN" sz="5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sát</a:t>
              </a:r>
              <a:endParaRPr kumimoji="0" lang="zh-CN" altLang="en-US" sz="5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24" name="图片 28">
            <a:extLst>
              <a:ext uri="{FF2B5EF4-FFF2-40B4-BE49-F238E27FC236}">
                <a16:creationId xmlns:a16="http://schemas.microsoft.com/office/drawing/2014/main" id="{AD94CCDD-2B05-DF46-903E-7F9DC24EE0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61" t="28401" r="72175" b="58456"/>
          <a:stretch/>
        </p:blipFill>
        <p:spPr>
          <a:xfrm rot="19436433">
            <a:off x="8909841" y="-274560"/>
            <a:ext cx="2404184" cy="2100798"/>
          </a:xfrm>
          <a:prstGeom prst="rect">
            <a:avLst/>
          </a:prstGeom>
        </p:spPr>
      </p:pic>
      <p:pic>
        <p:nvPicPr>
          <p:cNvPr id="16" name="Picture 4" descr="C:\Users\Administrator\Desktop\BÀI 16\tải xuống (1).jpg">
            <a:extLst>
              <a:ext uri="{FF2B5EF4-FFF2-40B4-BE49-F238E27FC236}">
                <a16:creationId xmlns:a16="http://schemas.microsoft.com/office/drawing/2014/main" id="{EBA6037F-79C5-E446-AA88-C7D2E10B5B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2470" y="2822493"/>
            <a:ext cx="2815059" cy="2692232"/>
          </a:xfrm>
          <a:prstGeom prst="roundRect">
            <a:avLst>
              <a:gd name="adj" fmla="val 987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9FE06D5-E445-CD45-95EC-F75F5717030F}"/>
              </a:ext>
            </a:extLst>
          </p:cNvPr>
          <p:cNvPicPr>
            <a:picLocks noChangeAspect="1"/>
          </p:cNvPicPr>
          <p:nvPr/>
        </p:nvPicPr>
        <p:blipFill>
          <a:blip r:embed="rId10"/>
          <a:stretch>
            <a:fillRect/>
          </a:stretch>
        </p:blipFill>
        <p:spPr>
          <a:xfrm>
            <a:off x="6821436" y="2932193"/>
            <a:ext cx="2815059" cy="2595976"/>
          </a:xfrm>
          <a:prstGeom prst="roundRect">
            <a:avLst/>
          </a:prstGeom>
        </p:spPr>
      </p:pic>
      <p:pic>
        <p:nvPicPr>
          <p:cNvPr id="9" name="Picture 8">
            <a:extLst>
              <a:ext uri="{FF2B5EF4-FFF2-40B4-BE49-F238E27FC236}">
                <a16:creationId xmlns:a16="http://schemas.microsoft.com/office/drawing/2014/main" id="{A00ABC99-2AAF-2646-9BE0-1E809B0806AE}"/>
              </a:ext>
            </a:extLst>
          </p:cNvPr>
          <p:cNvPicPr>
            <a:picLocks noChangeAspect="1"/>
          </p:cNvPicPr>
          <p:nvPr/>
        </p:nvPicPr>
        <p:blipFill>
          <a:blip r:embed="rId11"/>
          <a:stretch>
            <a:fillRect/>
          </a:stretch>
        </p:blipFill>
        <p:spPr>
          <a:xfrm flipH="1">
            <a:off x="9700402" y="2932193"/>
            <a:ext cx="2491596" cy="2659713"/>
          </a:xfrm>
          <a:prstGeom prst="roundRect">
            <a:avLst/>
          </a:prstGeom>
        </p:spPr>
      </p:pic>
    </p:spTree>
    <p:extLst>
      <p:ext uri="{BB962C8B-B14F-4D97-AF65-F5344CB8AC3E}">
        <p14:creationId xmlns:p14="http://schemas.microsoft.com/office/powerpoint/2010/main" val="57986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3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 calcmode="lin" valueType="num">
                                      <p:cBhvr>
                                        <p:cTn id="29" dur="1000" fill="hold"/>
                                        <p:tgtEl>
                                          <p:spTgt spid="20"/>
                                        </p:tgtEl>
                                        <p:attrNameLst>
                                          <p:attrName>style.rotation</p:attrName>
                                        </p:attrNameLst>
                                      </p:cBhvr>
                                      <p:tavLst>
                                        <p:tav tm="0">
                                          <p:val>
                                            <p:fltVal val="90"/>
                                          </p:val>
                                        </p:tav>
                                        <p:tav tm="100000">
                                          <p:val>
                                            <p:fltVal val="0"/>
                                          </p:val>
                                        </p:tav>
                                      </p:tavLst>
                                    </p:anim>
                                    <p:animEffect transition="in" filter="fade">
                                      <p:cBhvr>
                                        <p:cTn id="30" dur="1000"/>
                                        <p:tgtEl>
                                          <p:spTgt spid="20"/>
                                        </p:tgtEl>
                                      </p:cBhvr>
                                    </p:animEffect>
                                  </p:childTnLst>
                                </p:cTn>
                              </p:par>
                              <p:par>
                                <p:cTn id="31" presetID="47"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750"/>
                                        <p:tgtEl>
                                          <p:spTgt spid="18"/>
                                        </p:tgtEl>
                                      </p:cBhvr>
                                    </p:animEffect>
                                    <p:anim calcmode="lin" valueType="num">
                                      <p:cBhvr>
                                        <p:cTn id="34" dur="750" fill="hold"/>
                                        <p:tgtEl>
                                          <p:spTgt spid="18"/>
                                        </p:tgtEl>
                                        <p:attrNameLst>
                                          <p:attrName>ppt_x</p:attrName>
                                        </p:attrNameLst>
                                      </p:cBhvr>
                                      <p:tavLst>
                                        <p:tav tm="0">
                                          <p:val>
                                            <p:strVal val="#ppt_x"/>
                                          </p:val>
                                        </p:tav>
                                        <p:tav tm="100000">
                                          <p:val>
                                            <p:strVal val="#ppt_x"/>
                                          </p:val>
                                        </p:tav>
                                      </p:tavLst>
                                    </p:anim>
                                    <p:anim calcmode="lin" valueType="num">
                                      <p:cBhvr>
                                        <p:cTn id="35" dur="750" fill="hold"/>
                                        <p:tgtEl>
                                          <p:spTgt spid="1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750"/>
                                        <p:tgtEl>
                                          <p:spTgt spid="21"/>
                                        </p:tgtEl>
                                      </p:cBhvr>
                                    </p:animEffect>
                                    <p:anim calcmode="lin" valueType="num">
                                      <p:cBhvr>
                                        <p:cTn id="39" dur="750" fill="hold"/>
                                        <p:tgtEl>
                                          <p:spTgt spid="21"/>
                                        </p:tgtEl>
                                        <p:attrNameLst>
                                          <p:attrName>ppt_x</p:attrName>
                                        </p:attrNameLst>
                                      </p:cBhvr>
                                      <p:tavLst>
                                        <p:tav tm="0">
                                          <p:val>
                                            <p:strVal val="#ppt_x"/>
                                          </p:val>
                                        </p:tav>
                                        <p:tav tm="100000">
                                          <p:val>
                                            <p:strVal val="#ppt_x"/>
                                          </p:val>
                                        </p:tav>
                                      </p:tavLst>
                                    </p:anim>
                                    <p:anim calcmode="lin" valueType="num">
                                      <p:cBhvr>
                                        <p:cTn id="40" dur="750" fill="hold"/>
                                        <p:tgtEl>
                                          <p:spTgt spid="21"/>
                                        </p:tgtEl>
                                        <p:attrNameLst>
                                          <p:attrName>ppt_y</p:attrName>
                                        </p:attrNameLst>
                                      </p:cBhvr>
                                      <p:tavLst>
                                        <p:tav tm="0">
                                          <p:val>
                                            <p:strVal val="#ppt_y-.1"/>
                                          </p:val>
                                        </p:tav>
                                        <p:tav tm="100000">
                                          <p:val>
                                            <p:strVal val="#ppt_y"/>
                                          </p:val>
                                        </p:tav>
                                      </p:tavLst>
                                    </p:anim>
                                  </p:childTnLst>
                                </p:cTn>
                              </p:par>
                              <p:par>
                                <p:cTn id="41" presetID="3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0.70"/>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5"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strVal val="#ppt_w*0.70"/>
                                          </p:val>
                                        </p:tav>
                                        <p:tav tm="100000">
                                          <p:val>
                                            <p:strVal val="#ppt_w"/>
                                          </p:val>
                                        </p:tav>
                                      </p:tavLst>
                                    </p:anim>
                                    <p:anim calcmode="lin" valueType="num">
                                      <p:cBhvr>
                                        <p:cTn id="57" dur="1000" fill="hold"/>
                                        <p:tgtEl>
                                          <p:spTgt spid="9"/>
                                        </p:tgtEl>
                                        <p:attrNameLst>
                                          <p:attrName>ppt_h</p:attrName>
                                        </p:attrNameLst>
                                      </p:cBhvr>
                                      <p:tavLst>
                                        <p:tav tm="0">
                                          <p:val>
                                            <p:strVal val="#ppt_h"/>
                                          </p:val>
                                        </p:tav>
                                        <p:tav tm="100000">
                                          <p:val>
                                            <p:strVal val="#ppt_h"/>
                                          </p:val>
                                        </p:tav>
                                      </p:tavLst>
                                    </p:anim>
                                    <p:animEffect transition="in" filter="fade">
                                      <p:cBhvr>
                                        <p:cTn id="58" dur="1000"/>
                                        <p:tgtEl>
                                          <p:spTgt spid="9"/>
                                        </p:tgtEl>
                                      </p:cBhvr>
                                    </p:animEffect>
                                  </p:childTnLst>
                                </p:cTn>
                              </p:par>
                              <p:par>
                                <p:cTn id="59" presetID="55"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1000" fill="hold"/>
                                        <p:tgtEl>
                                          <p:spTgt spid="16"/>
                                        </p:tgtEl>
                                        <p:attrNameLst>
                                          <p:attrName>ppt_w</p:attrName>
                                        </p:attrNameLst>
                                      </p:cBhvr>
                                      <p:tavLst>
                                        <p:tav tm="0">
                                          <p:val>
                                            <p:strVal val="#ppt_w*0.70"/>
                                          </p:val>
                                        </p:tav>
                                        <p:tav tm="100000">
                                          <p:val>
                                            <p:strVal val="#ppt_w"/>
                                          </p:val>
                                        </p:tav>
                                      </p:tavLst>
                                    </p:anim>
                                    <p:anim calcmode="lin" valueType="num">
                                      <p:cBhvr>
                                        <p:cTn id="62" dur="1000" fill="hold"/>
                                        <p:tgtEl>
                                          <p:spTgt spid="16"/>
                                        </p:tgtEl>
                                        <p:attrNameLst>
                                          <p:attrName>ppt_h</p:attrName>
                                        </p:attrNameLst>
                                      </p:cBhvr>
                                      <p:tavLst>
                                        <p:tav tm="0">
                                          <p:val>
                                            <p:strVal val="#ppt_h"/>
                                          </p:val>
                                        </p:tav>
                                        <p:tav tm="100000">
                                          <p:val>
                                            <p:strVal val="#ppt_h"/>
                                          </p:val>
                                        </p:tav>
                                      </p:tavLst>
                                    </p:anim>
                                    <p:animEffect transition="in" filter="fade">
                                      <p:cBhvr>
                                        <p:cTn id="6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463"/>
            <a:ext cx="70072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2595676" y="311866"/>
            <a:ext cx="2369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4000" b="1" i="0" u="none" strike="noStrike" kern="1200" cap="none" spc="0" normalizeH="0" baseline="0" noProof="0" dirty="0">
                <a:ln>
                  <a:noFill/>
                </a:ln>
                <a:solidFill>
                  <a:srgbClr val="CC0066"/>
                </a:solidFill>
                <a:effectLst/>
                <a:uLnTx/>
                <a:uFillTx/>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039" y="7937"/>
            <a:ext cx="2096961" cy="15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vi-VN" sz="1800" b="0" i="0" u="none" strike="noStrike" kern="1200" cap="none" spc="0" normalizeH="0" baseline="0" noProof="0">
              <a:ln>
                <a:noFill/>
              </a:ln>
              <a:solidFill>
                <a:srgbClr val="000000"/>
              </a:solidFill>
              <a:effectLst/>
              <a:uLnTx/>
              <a:uFillTx/>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8081" y="3945955"/>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64" y="4708525"/>
            <a:ext cx="731861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4289425"/>
            <a:ext cx="619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26462" y="5502460"/>
            <a:ext cx="12165538" cy="1421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50000"/>
              </a:lnSpc>
              <a:spcBef>
                <a:spcPct val="0"/>
              </a:spcBef>
              <a:spcAft>
                <a:spcPct val="0"/>
              </a:spcAft>
              <a:buClrTx/>
              <a:buSzTx/>
              <a:buFont typeface="Wingdings 2" panose="05020102010507070707" pitchFamily="18" charset="2"/>
              <a:buNone/>
              <a:tabLst/>
              <a:defRPr/>
            </a:pPr>
            <a:r>
              <a:rPr kumimoji="0" lang="en-US" alt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3096129" y="1570620"/>
            <a:ext cx="8175579" cy="4091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55839" y="2197406"/>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40563" y="3780602"/>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6496" y="-1421508"/>
            <a:ext cx="812800" cy="8128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476376"/>
            <a:ext cx="12192000" cy="5048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sz="2000"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253559" y="-22831"/>
            <a:ext cx="1409700" cy="1380744"/>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11125" y="1483248"/>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fontAlgn="base">
              <a:spcBef>
                <a:spcPct val="0"/>
              </a:spcBef>
              <a:spcAft>
                <a:spcPct val="0"/>
              </a:spcAft>
              <a:buClrTx/>
              <a:buSzTx/>
              <a:buNone/>
            </a:pPr>
            <a:r>
              <a:rPr lang="en-US" altLang="vi-VN" sz="2000" i="1" dirty="0" err="1">
                <a:solidFill>
                  <a:srgbClr val="FF0000"/>
                </a:solidFill>
                <a:latin typeface="Times New Roman" panose="02020603050405020304" pitchFamily="18" charset="0"/>
                <a:cs typeface="Times New Roman" panose="02020603050405020304" pitchFamily="18" charset="0"/>
              </a:rPr>
              <a:t>Hồng</a:t>
            </a:r>
            <a:r>
              <a:rPr lang="en-US" altLang="vi-VN" sz="2000" i="1" dirty="0">
                <a:solidFill>
                  <a:srgbClr val="FF0000"/>
                </a:solidFill>
                <a:latin typeface="Times New Roman" panose="02020603050405020304" pitchFamily="18" charset="0"/>
                <a:cs typeface="Times New Roman" panose="02020603050405020304" pitchFamily="18" charset="0"/>
              </a:rPr>
              <a:t> </a:t>
            </a:r>
            <a:r>
              <a:rPr lang="en-US" altLang="vi-VN" sz="2000" i="1" dirty="0" err="1">
                <a:solidFill>
                  <a:srgbClr val="FF0000"/>
                </a:solidFill>
                <a:latin typeface="Times New Roman" panose="02020603050405020304" pitchFamily="18" charset="0"/>
                <a:cs typeface="Times New Roman" panose="02020603050405020304" pitchFamily="18" charset="0"/>
              </a:rPr>
              <a:t>Hài</a:t>
            </a:r>
            <a:r>
              <a:rPr lang="en-US" altLang="vi-VN" sz="2000" i="1" dirty="0">
                <a:solidFill>
                  <a:srgbClr val="FF0000"/>
                </a:solidFill>
                <a:latin typeface="Times New Roman" panose="02020603050405020304" pitchFamily="18" charset="0"/>
                <a:cs typeface="Times New Roman" panose="02020603050405020304" pitchFamily="18" charset="0"/>
              </a:rPr>
              <a:t> </a:t>
            </a:r>
            <a:r>
              <a:rPr lang="en-US" altLang="vi-VN" sz="2000" i="1" dirty="0" err="1">
                <a:solidFill>
                  <a:srgbClr val="FF0000"/>
                </a:solidFill>
                <a:latin typeface="Times New Roman" panose="02020603050405020304" pitchFamily="18" charset="0"/>
                <a:cs typeface="Times New Roman" panose="02020603050405020304" pitchFamily="18" charset="0"/>
              </a:rPr>
              <a:t>Nhi</a:t>
            </a:r>
            <a:endParaRPr lang="en-US" altLang="vi-VN" sz="2000"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2597303" y="-139247"/>
            <a:ext cx="1455029" cy="1414632"/>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2460044" y="1481661"/>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lang="en-US" altLang="vi-VN" sz="2000" i="1" dirty="0" err="1">
                <a:solidFill>
                  <a:schemeClr val="bg1"/>
                </a:solidFill>
                <a:latin typeface="Times New Roman" panose="02020603050405020304" pitchFamily="18" charset="0"/>
                <a:cs typeface="Times New Roman" panose="02020603050405020304" pitchFamily="18" charset="0"/>
              </a:rPr>
              <a:t>Bạch</a:t>
            </a:r>
            <a:r>
              <a:rPr lang="en-US" altLang="vi-VN" sz="2000" i="1" dirty="0">
                <a:solidFill>
                  <a:schemeClr val="bg1"/>
                </a:solidFill>
                <a:latin typeface="Times New Roman" panose="02020603050405020304" pitchFamily="18" charset="0"/>
                <a:cs typeface="Times New Roman" panose="02020603050405020304" pitchFamily="18" charset="0"/>
              </a:rPr>
              <a:t> </a:t>
            </a:r>
            <a:r>
              <a:rPr lang="en-US" altLang="vi-VN" sz="2000" i="1" dirty="0" err="1">
                <a:solidFill>
                  <a:schemeClr val="bg1"/>
                </a:solidFill>
                <a:latin typeface="Times New Roman" panose="02020603050405020304" pitchFamily="18" charset="0"/>
                <a:cs typeface="Times New Roman" panose="02020603050405020304" pitchFamily="18" charset="0"/>
              </a:rPr>
              <a:t>Cốt</a:t>
            </a:r>
            <a:r>
              <a:rPr lang="en-US" altLang="vi-VN" sz="2000" i="1" dirty="0">
                <a:solidFill>
                  <a:schemeClr val="bg1"/>
                </a:solidFill>
                <a:latin typeface="Times New Roman" panose="02020603050405020304" pitchFamily="18" charset="0"/>
                <a:cs typeface="Times New Roman" panose="02020603050405020304" pitchFamily="18" charset="0"/>
              </a:rPr>
              <a:t> </a:t>
            </a:r>
            <a:r>
              <a:rPr lang="en-US" altLang="vi-VN" sz="2000" i="1" dirty="0" err="1">
                <a:solidFill>
                  <a:schemeClr val="bg1"/>
                </a:solidFill>
                <a:latin typeface="Times New Roman" panose="02020603050405020304" pitchFamily="18" charset="0"/>
                <a:cs typeface="Times New Roman" panose="02020603050405020304" pitchFamily="18" charset="0"/>
              </a:rPr>
              <a:t>Tinh</a:t>
            </a:r>
            <a:endParaRPr lang="en-US" altLang="vi-VN" sz="2000" i="1" dirty="0">
              <a:solidFill>
                <a:schemeClr val="bg1"/>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5139034" y="1757"/>
            <a:ext cx="1367892" cy="1392971"/>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4868070" y="1483248"/>
            <a:ext cx="1748780" cy="400110"/>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lang="en-US" altLang="vi-VN" sz="2000" i="1" dirty="0" err="1">
                <a:solidFill>
                  <a:srgbClr val="C00000"/>
                </a:solidFill>
                <a:latin typeface="Times New Roman" panose="02020603050405020304" pitchFamily="18" charset="0"/>
                <a:cs typeface="Times New Roman" panose="02020603050405020304" pitchFamily="18" charset="0"/>
              </a:rPr>
              <a:t>Ngọc</a:t>
            </a:r>
            <a:r>
              <a:rPr lang="en-US" altLang="vi-VN" sz="2000" i="1" dirty="0">
                <a:solidFill>
                  <a:srgbClr val="C00000"/>
                </a:solidFill>
                <a:latin typeface="Times New Roman" panose="02020603050405020304" pitchFamily="18" charset="0"/>
                <a:cs typeface="Times New Roman" panose="02020603050405020304" pitchFamily="18" charset="0"/>
              </a:rPr>
              <a:t> </a:t>
            </a:r>
            <a:r>
              <a:rPr lang="en-US" altLang="vi-VN" sz="2000" i="1" dirty="0" err="1">
                <a:solidFill>
                  <a:srgbClr val="C00000"/>
                </a:solidFill>
                <a:latin typeface="Times New Roman" panose="02020603050405020304" pitchFamily="18" charset="0"/>
                <a:cs typeface="Times New Roman" panose="02020603050405020304" pitchFamily="18" charset="0"/>
              </a:rPr>
              <a:t>Thố</a:t>
            </a:r>
            <a:r>
              <a:rPr lang="en-US" altLang="vi-VN" sz="2000" i="1" dirty="0">
                <a:solidFill>
                  <a:srgbClr val="C00000"/>
                </a:solidFill>
                <a:latin typeface="Times New Roman" panose="02020603050405020304" pitchFamily="18" charset="0"/>
                <a:cs typeface="Times New Roman" panose="02020603050405020304" pitchFamily="18" charset="0"/>
              </a:rPr>
              <a:t> </a:t>
            </a:r>
            <a:r>
              <a:rPr lang="en-US" altLang="vi-VN" sz="2000" i="1" dirty="0" err="1">
                <a:solidFill>
                  <a:srgbClr val="C00000"/>
                </a:solidFill>
                <a:latin typeface="Times New Roman" panose="02020603050405020304" pitchFamily="18" charset="0"/>
                <a:cs typeface="Times New Roman" panose="02020603050405020304" pitchFamily="18" charset="0"/>
              </a:rPr>
              <a:t>Tinh</a:t>
            </a:r>
            <a:endParaRPr lang="en-US" altLang="vi-VN" sz="2000"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7593628" y="-79890"/>
            <a:ext cx="1491241" cy="1556266"/>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7318246" y="1499954"/>
            <a:ext cx="2114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lang="en-US" altLang="vi-VN" sz="2000" i="1" dirty="0" err="1">
                <a:solidFill>
                  <a:srgbClr val="FF0000"/>
                </a:solidFill>
                <a:latin typeface="Times New Roman" panose="02020603050405020304" pitchFamily="18" charset="0"/>
                <a:cs typeface="Times New Roman" panose="02020603050405020304" pitchFamily="18" charset="0"/>
              </a:rPr>
              <a:t>Ngưu</a:t>
            </a:r>
            <a:r>
              <a:rPr lang="en-US" altLang="vi-VN" sz="2000" i="1" dirty="0">
                <a:solidFill>
                  <a:srgbClr val="FF0000"/>
                </a:solidFill>
                <a:latin typeface="Times New Roman" panose="02020603050405020304" pitchFamily="18" charset="0"/>
                <a:cs typeface="Times New Roman" panose="02020603050405020304" pitchFamily="18" charset="0"/>
              </a:rPr>
              <a:t> Ma </a:t>
            </a:r>
            <a:r>
              <a:rPr lang="en-US" altLang="vi-VN" sz="2000" i="1" dirty="0" err="1">
                <a:solidFill>
                  <a:srgbClr val="FF0000"/>
                </a:solidFill>
                <a:latin typeface="Times New Roman" panose="02020603050405020304" pitchFamily="18" charset="0"/>
                <a:cs typeface="Times New Roman" panose="02020603050405020304" pitchFamily="18" charset="0"/>
              </a:rPr>
              <a:t>Vương</a:t>
            </a:r>
            <a:endParaRPr lang="en-US" altLang="vi-VN" sz="2000"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395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31350" y="5924550"/>
            <a:ext cx="1136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4300" y="4207413"/>
            <a:ext cx="24511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125"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0274452" y="0"/>
            <a:ext cx="1393177" cy="1556266"/>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9983940" y="1509713"/>
            <a:ext cx="22080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eaLnBrk="1" hangingPunct="1">
              <a:spcBef>
                <a:spcPct val="0"/>
              </a:spcBef>
              <a:buClrTx/>
              <a:buSzTx/>
              <a:buFontTx/>
              <a:buNone/>
            </a:pPr>
            <a:r>
              <a:rPr lang="en-US" altLang="vi-VN" sz="2000" b="0" i="1" dirty="0">
                <a:solidFill>
                  <a:schemeClr val="bg1"/>
                </a:solidFill>
                <a:latin typeface="Times New Roman" panose="02020603050405020304" pitchFamily="18" charset="0"/>
                <a:cs typeface="Times New Roman" panose="02020603050405020304" pitchFamily="18" charset="0"/>
              </a:rPr>
              <a:t>Thanh </a:t>
            </a:r>
            <a:r>
              <a:rPr lang="en-US" altLang="vi-VN" sz="2000" b="0" i="1" dirty="0" err="1">
                <a:solidFill>
                  <a:schemeClr val="bg1"/>
                </a:solidFill>
                <a:latin typeface="Times New Roman" panose="02020603050405020304" pitchFamily="18" charset="0"/>
                <a:cs typeface="Times New Roman" panose="02020603050405020304" pitchFamily="18" charset="0"/>
              </a:rPr>
              <a:t>Ngưu</a:t>
            </a:r>
            <a:r>
              <a:rPr lang="en-US" altLang="vi-VN" sz="2000" b="0" i="1" dirty="0">
                <a:solidFill>
                  <a:schemeClr val="bg1"/>
                </a:solidFill>
                <a:latin typeface="Times New Roman" panose="02020603050405020304" pitchFamily="18" charset="0"/>
                <a:cs typeface="Times New Roman" panose="02020603050405020304" pitchFamily="18" charset="0"/>
              </a:rPr>
              <a:t> </a:t>
            </a:r>
            <a:r>
              <a:rPr lang="en-US" altLang="vi-VN" sz="2000" b="0" i="1" dirty="0" err="1">
                <a:solidFill>
                  <a:schemeClr val="bg1"/>
                </a:solidFill>
                <a:latin typeface="Times New Roman" panose="02020603050405020304" pitchFamily="18" charset="0"/>
                <a:cs typeface="Times New Roman" panose="02020603050405020304" pitchFamily="18" charset="0"/>
              </a:rPr>
              <a:t>Quái</a:t>
            </a:r>
            <a:endParaRPr lang="en-US" altLang="vi-VN" sz="2000" b="0"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25718" y="681893"/>
            <a:ext cx="103708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lang="en-US" altLang="vi-VN" sz="3200" b="1" dirty="0" err="1">
                <a:solidFill>
                  <a:srgbClr val="0070C0"/>
                </a:solidFill>
                <a:latin typeface="Times New Roman" panose="02020603050405020304" pitchFamily="18" charset="0"/>
                <a:cs typeface="Times New Roman" panose="02020603050405020304" pitchFamily="18" charset="0"/>
              </a:rPr>
              <a:t>Câu</a:t>
            </a:r>
            <a:r>
              <a:rPr lang="en-US" altLang="vi-VN" sz="3200" b="1" dirty="0">
                <a:solidFill>
                  <a:srgbClr val="0070C0"/>
                </a:solidFill>
                <a:latin typeface="Times New Roman" panose="02020603050405020304" pitchFamily="18" charset="0"/>
                <a:cs typeface="Times New Roman" panose="02020603050405020304" pitchFamily="18" charset="0"/>
              </a:rPr>
              <a:t> 1.“Vung </a:t>
            </a:r>
            <a:r>
              <a:rPr lang="en-US" altLang="vi-VN" sz="3200" b="1" dirty="0" err="1">
                <a:solidFill>
                  <a:srgbClr val="0070C0"/>
                </a:solidFill>
                <a:latin typeface="Times New Roman" panose="02020603050405020304" pitchFamily="18" charset="0"/>
                <a:cs typeface="Times New Roman" panose="02020603050405020304" pitchFamily="18" charset="0"/>
              </a:rPr>
              <a:t>tay</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đánh</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cọp</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xem</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còn</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dễ</a:t>
            </a:r>
            <a:r>
              <a:rPr lang="en-US" altLang="vi-VN" sz="3200" b="1" dirty="0">
                <a:solidFill>
                  <a:srgbClr val="0070C0"/>
                </a:solidFill>
                <a:latin typeface="Times New Roman" panose="02020603050405020304" pitchFamily="18" charset="0"/>
                <a:cs typeface="Times New Roman" panose="02020603050405020304" pitchFamily="18" charset="0"/>
              </a:rPr>
              <a:t>/</a:t>
            </a:r>
            <a:r>
              <a:rPr lang="en-US" altLang="vi-VN" sz="3200" b="1" dirty="0" err="1">
                <a:solidFill>
                  <a:srgbClr val="0070C0"/>
                </a:solidFill>
                <a:latin typeface="Times New Roman" panose="02020603050405020304" pitchFamily="18" charset="0"/>
                <a:cs typeface="Times New Roman" panose="02020603050405020304" pitchFamily="18" charset="0"/>
              </a:rPr>
              <a:t>Đối</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diện</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Bà</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Vương</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mới</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khó</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sao</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là</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câu</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nói</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chỉ</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vị</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anh</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hùng</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dân</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tộc</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nào</a:t>
            </a:r>
            <a:r>
              <a:rPr lang="en-US" altLang="vi-VN" sz="3200" b="1" dirty="0">
                <a:solidFill>
                  <a:srgbClr val="0070C0"/>
                </a:solidFill>
                <a:latin typeface="Times New Roman" panose="02020603050405020304" pitchFamily="18" charset="0"/>
                <a:cs typeface="Times New Roman" panose="02020603050405020304" pitchFamily="18" charset="0"/>
              </a:rPr>
              <a:t>?</a:t>
            </a: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4288" y="373461"/>
            <a:ext cx="1401763"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156" y="2369950"/>
            <a:ext cx="20843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050" y="5609850"/>
            <a:ext cx="1759204" cy="1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25719" y="27217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25719" y="271700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25719" y="270748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25719" y="26773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22" y="264236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548640" y="3890964"/>
            <a:ext cx="540448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Bà</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Triệu</a:t>
            </a:r>
            <a:r>
              <a:rPr lang="en-US" sz="3200" b="1" dirty="0">
                <a:solidFill>
                  <a:srgbClr val="C00000"/>
                </a:solidFill>
                <a:latin typeface="Times New Roman" pitchFamily="18" charset="0"/>
                <a:cs typeface="Times New Roman" pitchFamily="18" charset="0"/>
              </a:rPr>
              <a:t>.</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570865" y="5056188"/>
            <a:ext cx="540448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Trưng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Trắc</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6130925" y="3890964"/>
            <a:ext cx="5404483"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Trưng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Nhị</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6057899" y="5056188"/>
            <a:ext cx="540250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Lê</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Chân</a:t>
            </a:r>
            <a:r>
              <a:rPr lang="en-US" sz="3200" b="1" dirty="0">
                <a:solidFill>
                  <a:srgbClr val="C00000"/>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1238252" y="758535"/>
            <a:ext cx="72477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lang="en-US" altLang="vi-VN" sz="3200" b="1" dirty="0" err="1">
                <a:solidFill>
                  <a:srgbClr val="0070C0"/>
                </a:solidFill>
                <a:latin typeface="Times New Roman" panose="02020603050405020304" pitchFamily="18" charset="0"/>
                <a:cs typeface="Times New Roman" panose="02020603050405020304" pitchFamily="18" charset="0"/>
              </a:rPr>
              <a:t>Câu</a:t>
            </a:r>
            <a:r>
              <a:rPr lang="en-US" altLang="vi-VN" sz="3200" b="1" dirty="0">
                <a:solidFill>
                  <a:srgbClr val="0070C0"/>
                </a:solidFill>
                <a:latin typeface="Times New Roman" panose="02020603050405020304" pitchFamily="18" charset="0"/>
                <a:cs typeface="Times New Roman" panose="02020603050405020304" pitchFamily="18" charset="0"/>
              </a:rPr>
              <a:t> 2. </a:t>
            </a:r>
            <a:r>
              <a:rPr lang="en-US" altLang="vi-VN" sz="3200" b="1" dirty="0" err="1">
                <a:solidFill>
                  <a:srgbClr val="0070C0"/>
                </a:solidFill>
                <a:latin typeface="Times New Roman" panose="02020603050405020304" pitchFamily="18" charset="0"/>
                <a:cs typeface="Times New Roman" panose="02020603050405020304" pitchFamily="18" charset="0"/>
              </a:rPr>
              <a:t>Câu</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nào</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sau</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đây</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là</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ý</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nghĩa</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lịch</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sử</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của</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cuộc</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khởi</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nghĩa</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Bà</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Triệu</a:t>
            </a:r>
            <a:r>
              <a:rPr lang="en-US" altLang="vi-VN" sz="3200" b="1" dirty="0">
                <a:solidFill>
                  <a:srgbClr val="0070C0"/>
                </a:solidFill>
                <a:latin typeface="Times New Roman" panose="02020603050405020304" pitchFamily="18" charset="0"/>
                <a:cs typeface="Times New Roman" panose="02020603050405020304" pitchFamily="18" charset="0"/>
              </a:rPr>
              <a:t>?</a:t>
            </a: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1969334"/>
            <a:ext cx="1924050" cy="19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420098" y="500412"/>
            <a:ext cx="25336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714" y="5867502"/>
            <a:ext cx="1463590" cy="10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95250" y="26500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95250" y="264528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95250" y="26357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95250" y="2605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0" y="25262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4762" y="4913314"/>
            <a:ext cx="6024562"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fontAlgn="base">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chí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tộc</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58" name="B">
            <a:extLst>
              <a:ext uri="{FF2B5EF4-FFF2-40B4-BE49-F238E27FC236}">
                <a16:creationId xmlns:a16="http://schemas.microsoft.com/office/drawing/2014/main" id="{46C37C18-D5B4-4D08-8373-68129052742D}"/>
              </a:ext>
            </a:extLst>
          </p:cNvPr>
          <p:cNvSpPr/>
          <p:nvPr/>
        </p:nvSpPr>
        <p:spPr>
          <a:xfrm>
            <a:off x="-43467" y="3488437"/>
            <a:ext cx="6024562" cy="10384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fontAlgn="base">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6095997" y="3488437"/>
            <a:ext cx="6105524" cy="10384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a16="http://schemas.microsoft.com/office/drawing/2014/main" id="{276BEFC9-8C48-4C49-BD06-C28D2B5C073C}"/>
              </a:ext>
            </a:extLst>
          </p:cNvPr>
          <p:cNvSpPr/>
          <p:nvPr/>
        </p:nvSpPr>
        <p:spPr>
          <a:xfrm flipH="1">
            <a:off x="6176962" y="4913314"/>
            <a:ext cx="6024559"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truyền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ta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531018" y="853964"/>
            <a:ext cx="83462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fontAlgn="base">
              <a:spcBef>
                <a:spcPct val="0"/>
              </a:spcBef>
              <a:spcAft>
                <a:spcPct val="0"/>
              </a:spcAft>
              <a:buClrTx/>
              <a:buSzTx/>
              <a:buNone/>
            </a:pPr>
            <a:r>
              <a:rPr lang="en-US" altLang="vi-VN" sz="3600" b="1" dirty="0" err="1">
                <a:solidFill>
                  <a:srgbClr val="0070C0"/>
                </a:solidFill>
                <a:latin typeface="Times New Roman" panose="02020603050405020304" pitchFamily="18" charset="0"/>
                <a:cs typeface="Times New Roman" panose="02020603050405020304" pitchFamily="18" charset="0"/>
              </a:rPr>
              <a:t>Câu</a:t>
            </a:r>
            <a:r>
              <a:rPr lang="en-US" altLang="vi-VN" sz="3600" b="1" dirty="0">
                <a:solidFill>
                  <a:srgbClr val="0070C0"/>
                </a:solidFill>
                <a:latin typeface="Times New Roman" panose="02020603050405020304" pitchFamily="18" charset="0"/>
                <a:cs typeface="Times New Roman" panose="02020603050405020304" pitchFamily="18" charset="0"/>
              </a:rPr>
              <a:t> 3. </a:t>
            </a:r>
            <a:r>
              <a:rPr lang="en-US" altLang="vi-VN" sz="3600" b="1" dirty="0" err="1">
                <a:solidFill>
                  <a:srgbClr val="0070C0"/>
                </a:solidFill>
                <a:latin typeface="Times New Roman" panose="02020603050405020304" pitchFamily="18" charset="0"/>
                <a:cs typeface="Times New Roman" panose="02020603050405020304" pitchFamily="18" charset="0"/>
              </a:rPr>
              <a:t>Bà</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Triệu</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khởi</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nghĩa</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vào</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năm</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altLang="vi-VN" sz="3600" b="1" dirty="0" err="1">
                <a:solidFill>
                  <a:srgbClr val="0070C0"/>
                </a:solidFill>
                <a:latin typeface="Times New Roman" panose="02020603050405020304" pitchFamily="18" charset="0"/>
                <a:cs typeface="Times New Roman" panose="02020603050405020304" pitchFamily="18" charset="0"/>
              </a:rPr>
              <a:t>nào</a:t>
            </a:r>
            <a:r>
              <a:rPr lang="en-US" altLang="vi-VN" sz="3600" b="1" dirty="0">
                <a:solidFill>
                  <a:srgbClr val="0070C0"/>
                </a:solidFill>
                <a:latin typeface="Times New Roman" panose="02020603050405020304" pitchFamily="18" charset="0"/>
                <a:cs typeface="Times New Roman" panose="02020603050405020304" pitchFamily="18" charset="0"/>
              </a:rPr>
              <a:t>?</a:t>
            </a:r>
          </a:p>
          <a:p>
            <a:pPr algn="ctr" fontAlgn="base">
              <a:spcBef>
                <a:spcPct val="0"/>
              </a:spcBef>
              <a:spcAft>
                <a:spcPct val="0"/>
              </a:spcAft>
              <a:buClrTx/>
              <a:buSzTx/>
              <a:buNone/>
            </a:pPr>
            <a:r>
              <a:rPr lang="en-US" altLang="vi-VN" sz="3600" b="1" dirty="0">
                <a:solidFill>
                  <a:srgbClr val="0070C0"/>
                </a:solidFill>
                <a:latin typeface="Times New Roman" panose="02020603050405020304" pitchFamily="18" charset="0"/>
                <a:cs typeface="Times New Roman" panose="02020603050405020304" pitchFamily="18" charset="0"/>
              </a:rPr>
              <a:t>	</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5" y="402432"/>
            <a:ext cx="256063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42" y="2036670"/>
            <a:ext cx="2452687" cy="196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608" y="5722938"/>
            <a:ext cx="179118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40982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6194425" y="3783013"/>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err="1">
                <a:solidFill>
                  <a:srgbClr val="C00000"/>
                </a:solidFill>
                <a:latin typeface="Times New Roman" panose="02020603050405020304" pitchFamily="18" charset="0"/>
                <a:cs typeface="Times New Roman" panose="02020603050405020304" pitchFamily="18" charset="0"/>
              </a:rPr>
              <a:t>Năm</a:t>
            </a:r>
            <a:r>
              <a:rPr lang="en-US" sz="3200" b="1" dirty="0">
                <a:solidFill>
                  <a:srgbClr val="C00000"/>
                </a:solidFill>
                <a:latin typeface="Times New Roman" panose="02020603050405020304" pitchFamily="18" charset="0"/>
                <a:cs typeface="Times New Roman" panose="02020603050405020304" pitchFamily="18" charset="0"/>
              </a:rPr>
              <a:t> 248 </a:t>
            </a:r>
          </a:p>
        </p:txBody>
      </p:sp>
      <p:sp>
        <p:nvSpPr>
          <p:cNvPr id="37" name="B">
            <a:extLst>
              <a:ext uri="{FF2B5EF4-FFF2-40B4-BE49-F238E27FC236}">
                <a16:creationId xmlns:a16="http://schemas.microsoft.com/office/drawing/2014/main" id="{474BE395-E78F-49F2-849F-B541ACAB5083}"/>
              </a:ext>
            </a:extLst>
          </p:cNvPr>
          <p:cNvSpPr/>
          <p:nvPr/>
        </p:nvSpPr>
        <p:spPr>
          <a:xfrm>
            <a:off x="1676400" y="4929188"/>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Năm</a:t>
            </a:r>
            <a:r>
              <a:rPr lang="en-US" sz="3200" b="1" dirty="0">
                <a:solidFill>
                  <a:srgbClr val="C00000"/>
                </a:solidFill>
                <a:latin typeface="Times New Roman" panose="02020603050405020304" pitchFamily="18" charset="0"/>
                <a:cs typeface="Times New Roman" panose="02020603050405020304" pitchFamily="18" charset="0"/>
              </a:rPr>
              <a:t> 249</a:t>
            </a:r>
          </a:p>
        </p:txBody>
      </p:sp>
      <p:sp>
        <p:nvSpPr>
          <p:cNvPr id="38" name="C">
            <a:extLst>
              <a:ext uri="{FF2B5EF4-FFF2-40B4-BE49-F238E27FC236}">
                <a16:creationId xmlns:a16="http://schemas.microsoft.com/office/drawing/2014/main" id="{62978351-CEC4-4DFB-9FDB-06F3D7BFE2D9}"/>
              </a:ext>
            </a:extLst>
          </p:cNvPr>
          <p:cNvSpPr/>
          <p:nvPr/>
        </p:nvSpPr>
        <p:spPr>
          <a:xfrm>
            <a:off x="1676400" y="3783013"/>
            <a:ext cx="4338638"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Năm</a:t>
            </a:r>
            <a:r>
              <a:rPr lang="en-US" sz="3200" b="1" dirty="0">
                <a:solidFill>
                  <a:srgbClr val="C00000"/>
                </a:solidFill>
                <a:latin typeface="Times New Roman" panose="02020603050405020304" pitchFamily="18" charset="0"/>
                <a:cs typeface="Times New Roman" panose="02020603050405020304" pitchFamily="18" charset="0"/>
              </a:rPr>
              <a:t> 247.</a:t>
            </a:r>
            <a:endParaRPr lang="vi-VN" sz="3200"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6197601" y="4929188"/>
            <a:ext cx="43402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Năm</a:t>
            </a:r>
            <a:r>
              <a:rPr lang="en-US" sz="3200" b="1" dirty="0">
                <a:solidFill>
                  <a:srgbClr val="C00000"/>
                </a:solidFill>
                <a:latin typeface="Times New Roman" panose="02020603050405020304" pitchFamily="18" charset="0"/>
                <a:cs typeface="Times New Roman" panose="02020603050405020304" pitchFamily="18" charset="0"/>
              </a:rPr>
              <a:t> 250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949453" y="907718"/>
            <a:ext cx="8375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fontAlgn="base">
              <a:spcBef>
                <a:spcPct val="0"/>
              </a:spcBef>
              <a:spcAft>
                <a:spcPct val="0"/>
              </a:spcAft>
              <a:buClrTx/>
              <a:buSzTx/>
              <a:buNone/>
            </a:pPr>
            <a:r>
              <a:rPr lang="en-US" altLang="vi-VN" sz="3200" b="1" dirty="0" err="1">
                <a:solidFill>
                  <a:srgbClr val="0070C0"/>
                </a:solidFill>
                <a:latin typeface="Times New Roman" panose="02020603050405020304" pitchFamily="18" charset="0"/>
                <a:cs typeface="Times New Roman" panose="02020603050405020304" pitchFamily="18" charset="0"/>
              </a:rPr>
              <a:t>Câu</a:t>
            </a:r>
            <a:r>
              <a:rPr lang="en-US" altLang="vi-VN" sz="3200" b="1" dirty="0">
                <a:solidFill>
                  <a:srgbClr val="0070C0"/>
                </a:solidFill>
                <a:latin typeface="Times New Roman" panose="02020603050405020304" pitchFamily="18" charset="0"/>
                <a:cs typeface="Times New Roman" panose="02020603050405020304" pitchFamily="18" charset="0"/>
              </a:rPr>
              <a:t> 4. </a:t>
            </a:r>
            <a:r>
              <a:rPr lang="en-US" altLang="vi-VN" sz="3200" b="1" dirty="0" err="1">
                <a:solidFill>
                  <a:srgbClr val="0070C0"/>
                </a:solidFill>
                <a:latin typeface="Times New Roman" panose="02020603050405020304" pitchFamily="18" charset="0"/>
                <a:cs typeface="Times New Roman" panose="02020603050405020304" pitchFamily="18" charset="0"/>
              </a:rPr>
              <a:t>Bà</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Triệu</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dấy</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binh</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khởi</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nghĩa</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ở</a:t>
            </a:r>
            <a:r>
              <a:rPr lang="en-US" altLang="vi-VN" sz="3200" b="1" dirty="0">
                <a:solidFill>
                  <a:srgbClr val="0070C0"/>
                </a:solidFill>
                <a:latin typeface="Times New Roman" panose="02020603050405020304" pitchFamily="18" charset="0"/>
                <a:cs typeface="Times New Roman" panose="02020603050405020304" pitchFamily="18" charset="0"/>
              </a:rPr>
              <a:t> </a:t>
            </a:r>
            <a:r>
              <a:rPr lang="en-US" altLang="vi-VN" sz="3200" b="1" dirty="0" err="1">
                <a:solidFill>
                  <a:srgbClr val="0070C0"/>
                </a:solidFill>
                <a:latin typeface="Times New Roman" panose="02020603050405020304" pitchFamily="18" charset="0"/>
                <a:cs typeface="Times New Roman" panose="02020603050405020304" pitchFamily="18" charset="0"/>
              </a:rPr>
              <a:t>đâu</a:t>
            </a:r>
            <a:r>
              <a:rPr lang="en-US" altLang="vi-VN" sz="3200" b="1"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5153" y="733534"/>
            <a:ext cx="1754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512" y="5723310"/>
            <a:ext cx="1723135" cy="11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656" y="2287588"/>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6024816" y="4910139"/>
            <a:ext cx="44545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C00000"/>
                </a:solidFill>
                <a:latin typeface="Times New Roman" panose="02020603050405020304" pitchFamily="18" charset="0"/>
                <a:cs typeface="Times New Roman" panose="02020603050405020304" pitchFamily="18" charset="0"/>
              </a:rPr>
              <a:t>D. </a:t>
            </a:r>
            <a:r>
              <a:rPr lang="en-US" sz="2800" b="1" dirty="0" err="1">
                <a:solidFill>
                  <a:srgbClr val="C00000"/>
                </a:solidFill>
                <a:latin typeface="Times New Roman" pitchFamily="18" charset="0"/>
                <a:cs typeface="Times New Roman" pitchFamily="18" charset="0"/>
              </a:rPr>
              <a:t>Núi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Nưa</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652588" y="4910139"/>
            <a:ext cx="434340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800" b="1" dirty="0">
                <a:solidFill>
                  <a:srgbClr val="C00000"/>
                </a:solidFill>
                <a:latin typeface="Times New Roman" panose="02020603050405020304" pitchFamily="18" charset="0"/>
                <a:cs typeface="Times New Roman" panose="02020603050405020304" pitchFamily="18" charset="0"/>
              </a:rPr>
              <a:t>C. </a:t>
            </a:r>
            <a:r>
              <a:rPr lang="en-US" sz="2800" b="1" dirty="0" err="1">
                <a:solidFill>
                  <a:srgbClr val="C00000"/>
                </a:solidFill>
                <a:latin typeface="Times New Roman" panose="02020603050405020304" pitchFamily="18" charset="0"/>
                <a:cs typeface="Times New Roman" panose="02020603050405020304" pitchFamily="18" charset="0"/>
              </a:rPr>
              <a:t>Núi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Đen</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652589" y="3763963"/>
            <a:ext cx="433863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800" b="1" dirty="0">
                <a:solidFill>
                  <a:srgbClr val="C00000"/>
                </a:solidFill>
                <a:latin typeface="Times New Roman" panose="02020603050405020304" pitchFamily="18" charset="0"/>
                <a:cs typeface="Times New Roman" panose="02020603050405020304" pitchFamily="18" charset="0"/>
              </a:rPr>
              <a:t>A. </a:t>
            </a:r>
            <a:r>
              <a:rPr lang="en-US" sz="2800" b="1" dirty="0" err="1">
                <a:solidFill>
                  <a:srgbClr val="C00000"/>
                </a:solidFill>
                <a:latin typeface="Times New Roman" panose="02020603050405020304" pitchFamily="18" charset="0"/>
                <a:cs typeface="Times New Roman" panose="02020603050405020304" pitchFamily="18" charset="0"/>
              </a:rPr>
              <a:t>Núi</a:t>
            </a:r>
            <a:r>
              <a:rPr lang="en-US" sz="2800" b="1" dirty="0">
                <a:solidFill>
                  <a:srgbClr val="C00000"/>
                </a:solidFill>
                <a:latin typeface="Times New Roman" panose="02020603050405020304" pitchFamily="18" charset="0"/>
                <a:cs typeface="Times New Roman" panose="02020603050405020304" pitchFamily="18" charset="0"/>
              </a:rPr>
              <a:t> Ba </a:t>
            </a:r>
            <a:r>
              <a:rPr lang="en-US" sz="2800" b="1" dirty="0" err="1">
                <a:solidFill>
                  <a:srgbClr val="C00000"/>
                </a:solidFill>
                <a:latin typeface="Times New Roman" panose="02020603050405020304" pitchFamily="18" charset="0"/>
                <a:cs typeface="Times New Roman" panose="02020603050405020304" pitchFamily="18" charset="0"/>
              </a:rPr>
              <a:t>Vì</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5991226" y="3833244"/>
            <a:ext cx="445452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800" b="1" dirty="0">
                <a:solidFill>
                  <a:srgbClr val="C00000"/>
                </a:solidFill>
                <a:latin typeface="Times New Roman" panose="02020603050405020304" pitchFamily="18" charset="0"/>
                <a:cs typeface="Times New Roman" panose="02020603050405020304" pitchFamily="18" charset="0"/>
              </a:rPr>
              <a:t>B. </a:t>
            </a:r>
            <a:r>
              <a:rPr lang="en-US" sz="2800" b="1" dirty="0" err="1">
                <a:solidFill>
                  <a:srgbClr val="C00000"/>
                </a:solidFill>
                <a:latin typeface="Times New Roman" panose="02020603050405020304" pitchFamily="18" charset="0"/>
                <a:cs typeface="Times New Roman" panose="02020603050405020304" pitchFamily="18" charset="0"/>
              </a:rPr>
              <a:t>Núi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Phú</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Sĩ</a:t>
            </a:r>
            <a:r>
              <a:rPr lang="en-US" sz="2800" b="1" dirty="0">
                <a:solidFill>
                  <a:srgbClr val="C00000"/>
                </a:solidFill>
                <a:latin typeface="Times New Roman" panose="020206030504050203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5286504" y="2127367"/>
            <a:ext cx="1723135" cy="177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01168" y="820192"/>
            <a:ext cx="99486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fontAlgn="base">
              <a:spcBef>
                <a:spcPct val="0"/>
              </a:spcBef>
              <a:spcAft>
                <a:spcPct val="0"/>
              </a:spcAft>
              <a:buClrTx/>
              <a:buSzTx/>
              <a:buNone/>
            </a:pPr>
            <a:r>
              <a:rPr lang="en-US" altLang="vi-VN" sz="3200" b="1" dirty="0" err="1">
                <a:solidFill>
                  <a:prstClr val="black"/>
                </a:solidFill>
                <a:latin typeface="Times New Roman" panose="02020603050405020304" pitchFamily="18" charset="0"/>
                <a:cs typeface="Times New Roman" panose="02020603050405020304" pitchFamily="18" charset="0"/>
              </a:rPr>
              <a:t>Câu</a:t>
            </a:r>
            <a:r>
              <a:rPr lang="en-US" altLang="vi-VN" sz="3200" b="1" dirty="0">
                <a:solidFill>
                  <a:prstClr val="black"/>
                </a:solidFill>
                <a:latin typeface="Times New Roman" panose="02020603050405020304" pitchFamily="18" charset="0"/>
                <a:cs typeface="Times New Roman" panose="02020603050405020304" pitchFamily="18" charset="0"/>
              </a:rPr>
              <a:t> 5. </a:t>
            </a:r>
            <a:r>
              <a:rPr lang="en-US" altLang="vi-VN" sz="3200" b="1" dirty="0" err="1">
                <a:solidFill>
                  <a:prstClr val="black"/>
                </a:solidFill>
                <a:latin typeface="Times New Roman" panose="02020603050405020304" pitchFamily="18" charset="0"/>
                <a:cs typeface="Times New Roman" panose="02020603050405020304" pitchFamily="18" charset="0"/>
              </a:rPr>
              <a:t>Nguyên</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nhân</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dẫn</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đến</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cuộc</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khởi</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nghĩa</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Bà</a:t>
            </a:r>
            <a:r>
              <a:rPr lang="en-US" altLang="vi-VN" sz="3200" b="1" dirty="0">
                <a:solidFill>
                  <a:prstClr val="black"/>
                </a:solidFill>
                <a:latin typeface="Times New Roman" panose="02020603050405020304" pitchFamily="18" charset="0"/>
                <a:cs typeface="Times New Roman" panose="02020603050405020304" pitchFamily="18" charset="0"/>
              </a:rPr>
              <a:t> </a:t>
            </a:r>
            <a:r>
              <a:rPr lang="en-US" altLang="vi-VN" sz="3200" b="1" dirty="0" err="1">
                <a:solidFill>
                  <a:prstClr val="black"/>
                </a:solidFill>
                <a:latin typeface="Times New Roman" panose="02020603050405020304" pitchFamily="18" charset="0"/>
                <a:cs typeface="Times New Roman" panose="02020603050405020304" pitchFamily="18" charset="0"/>
              </a:rPr>
              <a:t>Triệu</a:t>
            </a:r>
            <a:r>
              <a:rPr lang="en-US" altLang="vi-VN" sz="3200" b="1" dirty="0">
                <a:solidFill>
                  <a:prstClr val="black"/>
                </a:solidFill>
                <a:latin typeface="Times New Roman" panose="02020603050405020304" pitchFamily="18" charset="0"/>
                <a:cs typeface="Times New Roman" panose="02020603050405020304" pitchFamily="18" charset="0"/>
              </a:rPr>
              <a:t>?</a:t>
            </a:r>
            <a:br>
              <a:rPr lang="en-US" altLang="vi-VN" sz="3200" b="1" dirty="0">
                <a:solidFill>
                  <a:prstClr val="black"/>
                </a:solidFill>
                <a:latin typeface="Times New Roman" panose="02020603050405020304" pitchFamily="18" charset="0"/>
                <a:cs typeface="Times New Roman" panose="02020603050405020304" pitchFamily="18" charset="0"/>
              </a:rPr>
            </a:br>
            <a:endParaRPr lang="en-US" altLang="vi-VN" sz="3200"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368" y="718621"/>
            <a:ext cx="1754188" cy="140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9410" y="2003241"/>
            <a:ext cx="1459230" cy="199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759" y="5754687"/>
            <a:ext cx="1468773" cy="10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1790700" y="2451100"/>
            <a:ext cx="15240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2407" y="2248680"/>
            <a:ext cx="1099457" cy="11128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6169025" y="3419475"/>
            <a:ext cx="4343400" cy="11382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B . </a:t>
            </a:r>
            <a:r>
              <a:rPr lang="en-US" sz="2400" b="1" dirty="0" err="1">
                <a:solidFill>
                  <a:srgbClr val="C00000"/>
                </a:solidFill>
                <a:latin typeface="Times New Roman" panose="02020603050405020304" pitchFamily="18" charset="0"/>
                <a:cs typeface="Times New Roman" panose="02020603050405020304" pitchFamily="18" charset="0"/>
              </a:rPr>
              <a:t>Chính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sách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khắc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Ngô</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1652588" y="4849813"/>
            <a:ext cx="4343400" cy="11405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C. </a:t>
            </a:r>
            <a:r>
              <a:rPr lang="en-US" sz="2400" b="1" dirty="0" err="1">
                <a:solidFill>
                  <a:srgbClr val="C00000"/>
                </a:solidFill>
                <a:latin typeface="Times New Roman" panose="02020603050405020304" pitchFamily="18" charset="0"/>
                <a:cs typeface="Times New Roman" panose="02020603050405020304" pitchFamily="18" charset="0"/>
              </a:rPr>
              <a:t>Chính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sách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khắc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Đường</a:t>
            </a:r>
            <a:r>
              <a:rPr lang="en-US" sz="24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652588" y="3419475"/>
            <a:ext cx="4343400" cy="11382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base">
              <a:spcBef>
                <a:spcPct val="0"/>
              </a:spcBef>
              <a:spcAft>
                <a:spcPct val="0"/>
              </a:spcAft>
              <a:defRPr/>
            </a:pPr>
            <a:r>
              <a:rPr lang="en-US" sz="2400" b="1" dirty="0">
                <a:solidFill>
                  <a:srgbClr val="C00000"/>
                </a:solidFill>
                <a:latin typeface="Times New Roman" panose="02020603050405020304" pitchFamily="18" charset="0"/>
                <a:cs typeface="Times New Roman" panose="02020603050405020304" pitchFamily="18" charset="0"/>
              </a:rPr>
              <a:t>A. </a:t>
            </a:r>
            <a:r>
              <a:rPr lang="en-US" sz="2400" b="1" dirty="0" err="1">
                <a:solidFill>
                  <a:srgbClr val="C00000"/>
                </a:solidFill>
                <a:latin typeface="Times New Roman" panose="02020603050405020304" pitchFamily="18" charset="0"/>
                <a:cs typeface="Times New Roman" panose="02020603050405020304" pitchFamily="18" charset="0"/>
              </a:rPr>
              <a:t>Chính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sách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cai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trị</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khắc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Hán</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6173788" y="4849813"/>
            <a:ext cx="4338637" cy="11405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b="1" dirty="0">
                <a:solidFill>
                  <a:srgbClr val="C00000"/>
                </a:solidFill>
                <a:latin typeface="Times New Roman" panose="02020603050405020304" pitchFamily="18" charset="0"/>
                <a:cs typeface="Times New Roman" panose="02020603050405020304" pitchFamily="18" charset="0"/>
              </a:rPr>
              <a:t>D. </a:t>
            </a:r>
            <a:r>
              <a:rPr lang="en-US" sz="2400" b="1" dirty="0" err="1">
                <a:solidFill>
                  <a:srgbClr val="C00000"/>
                </a:solidFill>
                <a:latin typeface="Times New Roman" panose="02020603050405020304" pitchFamily="18" charset="0"/>
                <a:cs typeface="Times New Roman" panose="02020603050405020304" pitchFamily="18" charset="0"/>
              </a:rPr>
              <a:t>Báo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thù</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anh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trai</a:t>
            </a:r>
            <a:endParaRPr lang="vi-VN"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6419850" y="4889500"/>
            <a:ext cx="5772150" cy="1968500"/>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256032" y="0"/>
            <a:ext cx="12710160" cy="646331"/>
          </a:xfrm>
          <a:prstGeom prst="rect">
            <a:avLst/>
          </a:prstGeom>
          <a:noFill/>
        </p:spPr>
        <p:txBody>
          <a:bodyPr wrap="square" rtlCol="0">
            <a:spAutoFit/>
          </a:bodyPr>
          <a:lstStyle/>
          <a:p>
            <a:pPr algn="ctr"/>
            <a:r>
              <a:rPr lang="en-VN" sz="3600" b="1" dirty="0">
                <a:solidFill>
                  <a:schemeClr val="bg1"/>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27440" y="1870070"/>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VẬN DỤNG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4753346" y="4109923"/>
            <a:ext cx="1608818" cy="161778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753345" y="4109923"/>
            <a:ext cx="1441393" cy="132898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4753346" y="4109923"/>
            <a:ext cx="1103122" cy="97723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62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2" presetClass="entr" presetSubtype="1"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additive="base">
                                        <p:cTn id="56" dur="10" fill="hold"/>
                                        <p:tgtEl>
                                          <p:spTgt spid="1026"/>
                                        </p:tgtEl>
                                        <p:attrNameLst>
                                          <p:attrName>ppt_x</p:attrName>
                                        </p:attrNameLst>
                                      </p:cBhvr>
                                      <p:tavLst>
                                        <p:tav tm="0">
                                          <p:val>
                                            <p:strVal val="#ppt_x"/>
                                          </p:val>
                                        </p:tav>
                                        <p:tav tm="100000">
                                          <p:val>
                                            <p:strVal val="#ppt_x"/>
                                          </p:val>
                                        </p:tav>
                                      </p:tavLst>
                                    </p:anim>
                                    <p:anim calcmode="lin" valueType="num">
                                      <p:cBhvr additive="base">
                                        <p:cTn id="57" dur="1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C3E873-A699-43A7-9C84-F4A9E571FAD4}"/>
              </a:ext>
            </a:extLst>
          </p:cNvPr>
          <p:cNvSpPr txBox="1"/>
          <p:nvPr/>
        </p:nvSpPr>
        <p:spPr>
          <a:xfrm>
            <a:off x="2549288" y="382138"/>
            <a:ext cx="709342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 DỤNG</a:t>
            </a:r>
          </a:p>
        </p:txBody>
      </p:sp>
      <p:sp>
        <p:nvSpPr>
          <p:cNvPr id="4" name="TextBox 3">
            <a:extLst>
              <a:ext uri="{FF2B5EF4-FFF2-40B4-BE49-F238E27FC236}">
                <a16:creationId xmlns:a16="http://schemas.microsoft.com/office/drawing/2014/main" id="{66D1671C-B0D9-4363-BF09-0E706456372E}"/>
              </a:ext>
            </a:extLst>
          </p:cNvPr>
          <p:cNvSpPr txBox="1"/>
          <p:nvPr/>
        </p:nvSpPr>
        <p:spPr>
          <a:xfrm>
            <a:off x="5349923" y="1746913"/>
            <a:ext cx="6578221" cy="4879862"/>
          </a:xfrm>
          <a:prstGeom prst="rect">
            <a:avLst/>
          </a:prstGeom>
          <a:noFill/>
          <a:ln w="28575">
            <a:solidFill>
              <a:srgbClr val="002060"/>
            </a:solidFill>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sử</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lính</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quân</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Triệu</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hãy</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dựa</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vào</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nội</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dung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học</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thiết</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tấm</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poster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kêu</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gọi</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hưởng</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ứng</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khởi</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21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poster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rõ</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Triệu</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ai</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Tại</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sao</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nên</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tham</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gia</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hưởng</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ứng</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khởi</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Bà</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Triệu</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khi</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cuộc</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khởi</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thành</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công</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thì</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nhân</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sẽ</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được</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hưởng</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lợi</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100" b="0" i="1"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gì</a:t>
            </a:r>
            <a:r>
              <a:rPr kumimoji="0" lang="en-US" sz="2100" b="0" i="1"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7" name="Picture 6" descr="Text&#10;&#10;Description automatically generated">
            <a:extLst>
              <a:ext uri="{FF2B5EF4-FFF2-40B4-BE49-F238E27FC236}">
                <a16:creationId xmlns:a16="http://schemas.microsoft.com/office/drawing/2014/main" id="{056F7FB7-A511-4792-BCA7-C86B937B05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00" y="1554581"/>
            <a:ext cx="4584700" cy="5264525"/>
          </a:xfrm>
          <a:prstGeom prst="rect">
            <a:avLst/>
          </a:prstGeom>
        </p:spPr>
      </p:pic>
    </p:spTree>
    <p:extLst>
      <p:ext uri="{BB962C8B-B14F-4D97-AF65-F5344CB8AC3E}">
        <p14:creationId xmlns:p14="http://schemas.microsoft.com/office/powerpoint/2010/main" val="203979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19394" y="3196826"/>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0764" y="-327930"/>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1831237" y="1771153"/>
            <a:ext cx="9002953" cy="2401917"/>
            <a:chOff x="6722871" y="950127"/>
            <a:chExt cx="3062776" cy="4483110"/>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6088840" y="1584158"/>
              <a:ext cx="4262480" cy="2994417"/>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lvl="0" algn="ctr">
                <a:lnSpc>
                  <a:spcPct val="115000"/>
                </a:lnSpc>
              </a:pPr>
              <a:endParaRPr lang="vi-VN" sz="3600" b="1" dirty="0">
                <a:solidFill>
                  <a:srgbClr val="FF0000"/>
                </a:solidFill>
                <a:latin typeface="Times New Roman"/>
                <a:ea typeface="Times New Roman"/>
                <a:cs typeface="Times New Roman"/>
                <a:sym typeface="Times New Roman"/>
              </a:endParaRPr>
            </a:p>
            <a:p>
              <a:pPr lvl="0" algn="ctr">
                <a:lnSpc>
                  <a:spcPct val="115000"/>
                </a:lnSpc>
              </a:pPr>
              <a:r>
                <a:rPr lang="vi-VN" sz="3600" b="1" dirty="0">
                  <a:solidFill>
                    <a:srgbClr val="FF0000"/>
                  </a:solidFill>
                  <a:latin typeface="Times New Roman"/>
                  <a:ea typeface="Times New Roman"/>
                  <a:cs typeface="Times New Roman"/>
                  <a:sym typeface="Times New Roman"/>
                </a:rPr>
                <a:t>CÁC CUỘC KHỞI NGHĨA TIÊU BIỂU GIÀNH ĐỘC LẬP TRƯỚC THẾ KỈ X</a:t>
              </a:r>
            </a:p>
          </p:txBody>
        </p:sp>
        <p:sp>
          <p:nvSpPr>
            <p:cNvPr id="24" name="矩形 23">
              <a:extLst>
                <a:ext uri="{FF2B5EF4-FFF2-40B4-BE49-F238E27FC236}">
                  <a16:creationId xmlns:a16="http://schemas.microsoft.com/office/drawing/2014/main" id="{10EAF89D-97AB-46EE-86A8-6AB2427FEEA5}"/>
                </a:ext>
              </a:extLst>
            </p:cNvPr>
            <p:cNvSpPr/>
            <p:nvPr/>
          </p:nvSpPr>
          <p:spPr>
            <a:xfrm>
              <a:off x="6722872" y="976381"/>
              <a:ext cx="3062775"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5921852" y="615956"/>
            <a:ext cx="738664" cy="3117906"/>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 16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tiết</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2)</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416300" y="1056290"/>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6107886" y="3058196"/>
            <a:ext cx="408781" cy="1515005"/>
          </a:xfrm>
          <a:prstGeom prst="rect">
            <a:avLst/>
          </a:prstGeom>
        </p:spPr>
      </p:pic>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493659" y="1234378"/>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545" y="1183723"/>
            <a:ext cx="1764895" cy="1764895"/>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6774878" y="1058043"/>
            <a:ext cx="289694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 DÒ</a:t>
            </a:r>
          </a:p>
        </p:txBody>
      </p:sp>
      <p:grpSp>
        <p:nvGrpSpPr>
          <p:cNvPr id="14" name="Group 13">
            <a:extLst>
              <a:ext uri="{FF2B5EF4-FFF2-40B4-BE49-F238E27FC236}">
                <a16:creationId xmlns:a16="http://schemas.microsoft.com/office/drawing/2014/main" id="{A6D952CC-EB18-6341-9869-39C9E4D9B929}"/>
              </a:ext>
            </a:extLst>
          </p:cNvPr>
          <p:cNvGrpSpPr/>
          <p:nvPr/>
        </p:nvGrpSpPr>
        <p:grpSpPr>
          <a:xfrm>
            <a:off x="5879797" y="2066170"/>
            <a:ext cx="5061472" cy="3499058"/>
            <a:chOff x="5879797" y="2066170"/>
            <a:chExt cx="5061472" cy="3499058"/>
          </a:xfrm>
        </p:grpSpPr>
        <p:sp>
          <p:nvSpPr>
            <p:cNvPr id="20" name="矩形 19">
              <a:extLst>
                <a:ext uri="{FF2B5EF4-FFF2-40B4-BE49-F238E27FC236}">
                  <a16:creationId xmlns:a16="http://schemas.microsoft.com/office/drawing/2014/main" id="{3A03A502-A603-416C-A5C3-D336F8CF5CCF}"/>
                </a:ext>
              </a:extLst>
            </p:cNvPr>
            <p:cNvSpPr/>
            <p:nvPr/>
          </p:nvSpPr>
          <p:spPr>
            <a:xfrm>
              <a:off x="6312276" y="2515598"/>
              <a:ext cx="4196513" cy="2600199"/>
            </a:xfrm>
            <a:prstGeom prst="rect">
              <a:avLst/>
            </a:prstGeom>
          </p:spPr>
          <p:txBody>
            <a:bodyPr vert="horz" wrap="square">
              <a:spAutoFit/>
            </a:bodyPr>
            <a:lstStyle/>
            <a:p>
              <a:pPr marL="285750" marR="0" lvl="0" indent="-285750" algn="ctr" defTabSz="457200" rtl="0" eaLnBrk="1" fontAlgn="auto" latinLnBrk="0" hangingPunct="1">
                <a:lnSpc>
                  <a:spcPct val="150000"/>
                </a:lnSpc>
                <a:spcBef>
                  <a:spcPts val="0"/>
                </a:spcBef>
                <a:spcAft>
                  <a:spcPts val="0"/>
                </a:spcAft>
                <a:buClrTx/>
                <a:buSzTx/>
                <a:buFontTx/>
                <a:buChar char="-"/>
                <a:tabLst/>
                <a:defRPr/>
              </a:pP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trả</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lời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trong</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sách</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giáo</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khoa.</a:t>
              </a:r>
            </a:p>
            <a:p>
              <a:pPr marL="285750" marR="0" lvl="0" indent="-285750" algn="ctr" defTabSz="457200" rtl="0" eaLnBrk="1" fontAlgn="auto" latinLnBrk="0" hangingPunct="1">
                <a:lnSpc>
                  <a:spcPct val="150000"/>
                </a:lnSpc>
                <a:spcBef>
                  <a:spcPts val="0"/>
                </a:spcBef>
                <a:spcAft>
                  <a:spcPts val="0"/>
                </a:spcAft>
                <a:buClrTx/>
                <a:buSzTx/>
                <a:buFontTx/>
                <a:buChar char="-"/>
                <a:tabLst/>
                <a:defRPr/>
              </a:pP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Chuẩn</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bị</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16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tiết</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3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khởi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nghĩa</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Lý</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Bí</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2" name="Terminator 11">
              <a:extLst>
                <a:ext uri="{FF2B5EF4-FFF2-40B4-BE49-F238E27FC236}">
                  <a16:creationId xmlns:a16="http://schemas.microsoft.com/office/drawing/2014/main" id="{F3DFCDFE-8305-2F4E-9932-5DE633F6F1A8}"/>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6256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par>
                                <p:cTn id="18" presetID="18" presetClass="entr" presetSubtype="12"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3">
            <a:extLst>
              <a:ext uri="{FF2B5EF4-FFF2-40B4-BE49-F238E27FC236}">
                <a16:creationId xmlns:a16="http://schemas.microsoft.com/office/drawing/2014/main" id="{653F8F17-3EC4-4718-8736-B56583C3D6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4573" y="4508460"/>
            <a:ext cx="5062852" cy="2845323"/>
          </a:xfrm>
          <a:prstGeom prst="rect">
            <a:avLst/>
          </a:prstGeom>
        </p:spPr>
      </p:pic>
      <p:sp>
        <p:nvSpPr>
          <p:cNvPr id="8" name="TextBox 7">
            <a:extLst>
              <a:ext uri="{FF2B5EF4-FFF2-40B4-BE49-F238E27FC236}">
                <a16:creationId xmlns:a16="http://schemas.microsoft.com/office/drawing/2014/main" id="{1403284D-6D35-5F48-B59B-749153AFFE02}"/>
              </a:ext>
            </a:extLst>
          </p:cNvPr>
          <p:cNvSpPr txBox="1"/>
          <p:nvPr>
            <p:custDataLst>
              <p:tags r:id="rId1"/>
            </p:custDataLst>
          </p:nvPr>
        </p:nvSpPr>
        <p:spPr>
          <a:xfrm>
            <a:off x="2049122" y="2349540"/>
            <a:ext cx="8093755" cy="101566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BÀI HỌC KẾT THÚC.</a:t>
            </a:r>
          </a:p>
        </p:txBody>
      </p:sp>
    </p:spTree>
    <p:extLst>
      <p:ext uri="{BB962C8B-B14F-4D97-AF65-F5344CB8AC3E}">
        <p14:creationId xmlns:p14="http://schemas.microsoft.com/office/powerpoint/2010/main" val="29812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93825" y="4063044"/>
            <a:ext cx="1933430" cy="1989481"/>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562707" y="4003988"/>
              <a:ext cx="1027846" cy="584775"/>
            </a:xfrm>
            <a:prstGeom prst="rect">
              <a:avLst/>
            </a:prstGeom>
            <a:noFill/>
          </p:spPr>
          <p:txBody>
            <a:bodyPr wrap="none" lIns="91440" tIns="45720" rIns="91440" bIns="45720">
              <a:spAutoFit/>
            </a:bodyPr>
            <a:lstStyle/>
            <a:p>
              <a:pPr algn="ctr"/>
              <a:r>
                <a:rPr lang="en-US" sz="3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Why</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2099717" y="4081329"/>
            <a:ext cx="1933430" cy="1956171"/>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741" y="4003988"/>
              <a:ext cx="1027846" cy="584775"/>
            </a:xfrm>
            <a:prstGeom prst="rect">
              <a:avLst/>
            </a:prstGeom>
            <a:noFill/>
          </p:spPr>
          <p:txBody>
            <a:bodyPr wrap="none" lIns="91440" tIns="45720" rIns="91440" bIns="45720">
              <a:spAutoFit/>
            </a:bodyPr>
            <a:lstStyle/>
            <a:p>
              <a:pPr algn="ctr"/>
              <a:r>
                <a:rPr lang="en-US" sz="3200" b="1" cap="none" spc="0" dirty="0">
                  <a:ln w="0"/>
                  <a:solidFill>
                    <a:schemeClr val="bg1"/>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4033146" y="4090278"/>
            <a:ext cx="1933430" cy="1947222"/>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37118" y="4003988"/>
              <a:ext cx="1233031" cy="584775"/>
            </a:xfrm>
            <a:prstGeom prst="rect">
              <a:avLst/>
            </a:prstGeom>
            <a:noFill/>
          </p:spPr>
          <p:txBody>
            <a:bodyPr wrap="none" lIns="91440" tIns="45720" rIns="91440" bIns="45720">
              <a:spAutoFit/>
            </a:bodyPr>
            <a:lstStyle/>
            <a:p>
              <a:pPr algn="ctr"/>
              <a:r>
                <a:rPr lang="en-US" sz="3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1" name="Group 10">
            <a:extLst>
              <a:ext uri="{FF2B5EF4-FFF2-40B4-BE49-F238E27FC236}">
                <a16:creationId xmlns:a16="http://schemas.microsoft.com/office/drawing/2014/main" id="{437421D5-D2E7-2949-A235-112A32625DA9}"/>
              </a:ext>
            </a:extLst>
          </p:cNvPr>
          <p:cNvGrpSpPr/>
          <p:nvPr/>
        </p:nvGrpSpPr>
        <p:grpSpPr>
          <a:xfrm>
            <a:off x="6005321" y="4067187"/>
            <a:ext cx="1933430" cy="1970313"/>
            <a:chOff x="6062281" y="3980897"/>
            <a:chExt cx="1933430" cy="1970313"/>
          </a:xfrm>
        </p:grpSpPr>
        <p:sp>
          <p:nvSpPr>
            <p:cNvPr id="134" name="Rounded Rectangle 133">
              <a:extLst>
                <a:ext uri="{FF2B5EF4-FFF2-40B4-BE49-F238E27FC236}">
                  <a16:creationId xmlns:a16="http://schemas.microsoft.com/office/drawing/2014/main" id="{63B422B0-4B77-E347-8B3E-2D3E280CBE17}"/>
                </a:ext>
              </a:extLst>
            </p:cNvPr>
            <p:cNvSpPr/>
            <p:nvPr/>
          </p:nvSpPr>
          <p:spPr>
            <a:xfrm>
              <a:off x="6062281" y="3980897"/>
              <a:ext cx="1933430" cy="1970313"/>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123" name="Rectangle 122">
              <a:extLst>
                <a:ext uri="{FF2B5EF4-FFF2-40B4-BE49-F238E27FC236}">
                  <a16:creationId xmlns:a16="http://schemas.microsoft.com/office/drawing/2014/main" id="{81E70FCA-B4DB-3947-94D5-1EC51B8FF52D}"/>
                </a:ext>
              </a:extLst>
            </p:cNvPr>
            <p:cNvSpPr/>
            <p:nvPr/>
          </p:nvSpPr>
          <p:spPr>
            <a:xfrm>
              <a:off x="6349370" y="4003988"/>
              <a:ext cx="1363451" cy="584775"/>
            </a:xfrm>
            <a:prstGeom prst="rect">
              <a:avLst/>
            </a:prstGeom>
            <a:noFill/>
          </p:spPr>
          <p:txBody>
            <a:bodyPr wrap="none" lIns="91440" tIns="45720" rIns="91440" bIns="45720">
              <a:spAutoFit/>
            </a:bodyPr>
            <a:lstStyle/>
            <a:p>
              <a:pPr algn="ctr"/>
              <a:r>
                <a:rPr lang="en-US" sz="32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7972296" y="4090278"/>
            <a:ext cx="1933430" cy="1947222"/>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425565" y="4003988"/>
              <a:ext cx="1164101" cy="584775"/>
            </a:xfrm>
            <a:prstGeom prst="rect">
              <a:avLst/>
            </a:prstGeom>
            <a:noFill/>
          </p:spPr>
          <p:txBody>
            <a:bodyPr wrap="none" lIns="91440" tIns="45720" rIns="91440" bIns="45720">
              <a:spAutoFit/>
            </a:bodyPr>
            <a:lstStyle/>
            <a:p>
              <a:pPr algn="ctr"/>
              <a:r>
                <a:rPr lang="en-US" sz="3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9961246" y="4090278"/>
            <a:ext cx="2095307" cy="1947222"/>
            <a:chOff x="10018206" y="4003988"/>
            <a:chExt cx="2095307"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10018206" y="4030780"/>
              <a:ext cx="2095307"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8458" y="4003988"/>
              <a:ext cx="1005403" cy="584775"/>
            </a:xfrm>
            <a:prstGeom prst="rect">
              <a:avLst/>
            </a:prstGeom>
            <a:noFill/>
          </p:spPr>
          <p:txBody>
            <a:bodyPr wrap="none" lIns="91440" tIns="45720" rIns="91440" bIns="45720">
              <a:spAutoFit/>
            </a:bodyPr>
            <a:lstStyle/>
            <a:p>
              <a:pPr algn="ctr"/>
              <a:r>
                <a:rPr lang="en-US" sz="3200" b="1" cap="none" spc="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0471" y="-49294"/>
            <a:ext cx="1899488" cy="1837767"/>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2E2E2E"/>
                </a:solidFill>
                <a:effectLst/>
                <a:uLnTx/>
                <a:uFillTx/>
                <a:latin typeface="Calibri"/>
                <a:ea typeface="Calibri"/>
                <a:cs typeface="Calibri"/>
                <a:sym typeface="Calibri"/>
              </a:endParaRPr>
            </a:p>
          </p:txBody>
        </p:sp>
      </p:grpSp>
      <p:grpSp>
        <p:nvGrpSpPr>
          <p:cNvPr id="809" name="Google Shape;809;p13"/>
          <p:cNvGrpSpPr/>
          <p:nvPr/>
        </p:nvGrpSpPr>
        <p:grpSpPr>
          <a:xfrm>
            <a:off x="10287380" y="-49294"/>
            <a:ext cx="1899488" cy="1837767"/>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60967" tIns="30467" rIns="60967" bIns="304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2E2E2E"/>
                </a:solidFill>
                <a:effectLst/>
                <a:uLnTx/>
                <a:uFillTx/>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65196" y="162117"/>
            <a:ext cx="12067023" cy="66422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733"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1882798" y="-31963"/>
            <a:ext cx="8820032" cy="1055608"/>
          </a:xfrm>
          <a:prstGeom prst="roundRect">
            <a:avLst/>
          </a:prstGeom>
          <a:solidFill>
            <a:srgbClr val="FF0000"/>
          </a:solidFill>
        </p:spPr>
        <p:txBody>
          <a:bodyPr wrap="square">
            <a:spAutoFit/>
          </a:bodyPr>
          <a:lstStyle/>
          <a:p>
            <a:pPr algn="ctr">
              <a:spcBef>
                <a:spcPct val="0"/>
              </a:spcBef>
            </a:pP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a:t>
            </a:r>
          </a:p>
          <a:p>
            <a:pPr algn="ctr">
              <a:spcBef>
                <a:spcPct val="0"/>
              </a:spcBef>
            </a:pP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GIÀNH ĐỘC LẬP TRƯỚC THẾ KỈ X (t2)</a:t>
            </a:r>
          </a:p>
        </p:txBody>
      </p:sp>
      <p:sp>
        <p:nvSpPr>
          <p:cNvPr id="180" name="Rectangle 179">
            <a:extLst>
              <a:ext uri="{FF2B5EF4-FFF2-40B4-BE49-F238E27FC236}">
                <a16:creationId xmlns:a16="http://schemas.microsoft.com/office/drawing/2014/main" id="{5D931B9B-763E-6847-A027-C0DE896FC2CE}"/>
              </a:ext>
            </a:extLst>
          </p:cNvPr>
          <p:cNvSpPr/>
          <p:nvPr/>
        </p:nvSpPr>
        <p:spPr>
          <a:xfrm>
            <a:off x="366543" y="1095751"/>
            <a:ext cx="6320086" cy="544265"/>
          </a:xfrm>
          <a:prstGeom prst="rect">
            <a:avLst/>
          </a:prstGeom>
          <a:solidFill>
            <a:srgbClr val="00B050"/>
          </a:solidFill>
          <a:ln w="12700" cap="flat" cmpd="sng" algn="ctr">
            <a:solidFill>
              <a:sysClr val="window" lastClr="FFFFFF"/>
            </a:solidFill>
            <a:prstDash val="solid"/>
            <a:miter lim="800000"/>
          </a:ln>
          <a:effectLst/>
        </p:spPr>
        <p:txBody>
          <a:bodyPr rtlCol="0" anchor="ctr"/>
          <a:lstStyle/>
          <a:p>
            <a:pPr lvl="0" algn="ctr">
              <a:defRPr/>
            </a:pP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2. </a:t>
            </a:r>
            <a:r>
              <a:rPr lang="en-US" sz="2800" b="1" kern="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Cuộc</a:t>
            </a: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khởi</a:t>
            </a: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nghĩa</a:t>
            </a: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a:t>
            </a: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Triệu</a:t>
            </a: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kern="0" dirty="0" err="1">
                <a:solidFill>
                  <a:prstClr val="white"/>
                </a:solidFill>
                <a:latin typeface="Times New Roman" panose="02020603050405020304" pitchFamily="18" charset="0"/>
                <a:ea typeface="Cambria" panose="02040503050406030204" pitchFamily="18" charset="0"/>
                <a:cs typeface="Times New Roman" panose="02020603050405020304" pitchFamily="18" charset="0"/>
              </a:rPr>
              <a:t>năm</a:t>
            </a:r>
            <a:r>
              <a:rPr lang="en-US" sz="2800" b="1" kern="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248).</a:t>
            </a: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734481" y="1914134"/>
            <a:ext cx="10723037" cy="1891713"/>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471" y="1946640"/>
              <a:ext cx="4245906" cy="1015663"/>
            </a:xfrm>
            <a:prstGeom prst="rect">
              <a:avLst/>
            </a:prstGeom>
            <a:noFill/>
          </p:spPr>
          <p:txBody>
            <a:bodyPr wrap="none" lIns="91440" tIns="45720" rIns="91440" bIns="45720">
              <a:spAutoFit/>
            </a:bodyPr>
            <a:lstStyle/>
            <a:p>
              <a:pPr algn="ctr"/>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5 W’s &amp; 1 H</a:t>
              </a:r>
              <a:endParaRPr lang="en-VN" sz="6000" b="1" cap="none" spc="0" dirty="0">
                <a:ln w="0"/>
                <a:solidFill>
                  <a:srgbClr val="C00000"/>
                </a:solidFill>
                <a:effectLst>
                  <a:reflection blurRad="6350" stA="53000" endA="300" endPos="35500" dir="5400000" sy="-90000" algn="bl" rotWithShape="0"/>
                </a:effectLst>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9222001" y="5514280"/>
            <a:ext cx="190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AU" altLang="en-US" sz="2800" b="0" i="0" u="none" strike="noStrike" kern="1200" cap="none" spc="0" normalizeH="0" baseline="0" noProof="0">
              <a:ln>
                <a:noFill/>
              </a:ln>
              <a:solidFill>
                <a:srgbClr val="0000FF"/>
              </a:solidFill>
              <a:effectLst/>
              <a:uLnTx/>
              <a:uFillTx/>
              <a:latin typeface=".VnArial" pitchFamily="34" charset="0"/>
              <a:ea typeface="+mn-ea"/>
              <a:cs typeface="+mn-cs"/>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2221185" y="551428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altLang="en-US" sz="2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119313" y="4617656"/>
            <a:ext cx="1745635" cy="1200329"/>
          </a:xfrm>
          <a:prstGeom prst="rect">
            <a:avLst/>
          </a:prstGeom>
          <a:noFill/>
        </p:spPr>
        <p:txBody>
          <a:bodyPr wrap="square" rtlCol="0">
            <a:spAutoFit/>
          </a:bodyPr>
          <a:lstStyle/>
          <a:p>
            <a:pPr algn="ctr"/>
            <a:r>
              <a:rPr lang="en-VN" sz="2400" dirty="0">
                <a:latin typeface="Times New Roman" panose="02020603050405020304" pitchFamily="18" charset="0"/>
                <a:cs typeface="Times New Roman" panose="02020603050405020304" pitchFamily="18" charset="0"/>
              </a:rPr>
              <a:t>Vì sao cuộc khởi nghĩa bùng nổ?</a:t>
            </a:r>
          </a:p>
        </p:txBody>
      </p:sp>
      <p:sp>
        <p:nvSpPr>
          <p:cNvPr id="108" name="TextBox 107">
            <a:extLst>
              <a:ext uri="{FF2B5EF4-FFF2-40B4-BE49-F238E27FC236}">
                <a16:creationId xmlns:a16="http://schemas.microsoft.com/office/drawing/2014/main" id="{7B1D04AC-93A6-C04C-B119-02670927337C}"/>
              </a:ext>
            </a:extLst>
          </p:cNvPr>
          <p:cNvSpPr txBox="1"/>
          <p:nvPr/>
        </p:nvSpPr>
        <p:spPr>
          <a:xfrm>
            <a:off x="2210674" y="4731732"/>
            <a:ext cx="1745635"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A</a:t>
            </a:r>
            <a:r>
              <a:rPr lang="en-VN" sz="2400" dirty="0">
                <a:latin typeface="Times New Roman" panose="02020603050405020304" pitchFamily="18" charset="0"/>
                <a:cs typeface="Times New Roman" panose="02020603050405020304" pitchFamily="18" charset="0"/>
              </a:rPr>
              <a:t>i là người lãnh đạo khởi nghĩa?</a:t>
            </a:r>
          </a:p>
        </p:txBody>
      </p:sp>
      <p:sp>
        <p:nvSpPr>
          <p:cNvPr id="110" name="TextBox 109">
            <a:extLst>
              <a:ext uri="{FF2B5EF4-FFF2-40B4-BE49-F238E27FC236}">
                <a16:creationId xmlns:a16="http://schemas.microsoft.com/office/drawing/2014/main" id="{F883C89C-3F63-FB41-A32A-C0DA3237DB59}"/>
              </a:ext>
            </a:extLst>
          </p:cNvPr>
          <p:cNvSpPr txBox="1"/>
          <p:nvPr/>
        </p:nvSpPr>
        <p:spPr>
          <a:xfrm>
            <a:off x="4080304" y="4698289"/>
            <a:ext cx="1745635"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Cuộc khởi nghĩa nổ ra khi nào?</a:t>
            </a:r>
            <a:endParaRPr lang="en-VN" sz="2400"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A3FA4BB0-9FCC-C54B-A739-51FF25363C76}"/>
              </a:ext>
            </a:extLst>
          </p:cNvPr>
          <p:cNvSpPr txBox="1"/>
          <p:nvPr/>
        </p:nvSpPr>
        <p:spPr>
          <a:xfrm>
            <a:off x="6069121" y="4698289"/>
            <a:ext cx="1745635"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Cuộc khởi nghĩa nổ ra ở đâu?</a:t>
            </a:r>
            <a:endParaRPr lang="en-VN" sz="2400" dirty="0">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8057938" y="4698289"/>
            <a:ext cx="1745635"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Cuộc khởi nghĩa có kết quả gì?</a:t>
            </a:r>
            <a:endParaRPr lang="en-VN" sz="2400" dirty="0">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0043794" y="4580348"/>
            <a:ext cx="2139502" cy="1569660"/>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Cuộc khởi nghĩa có ý nghĩa như thế nào?</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1000"/>
                                        <p:tgtEl>
                                          <p:spTgt spid="180"/>
                                        </p:tgtEl>
                                      </p:cBhvr>
                                    </p:animEffect>
                                    <p:anim calcmode="lin" valueType="num">
                                      <p:cBhvr>
                                        <p:cTn id="13" dur="1000" fill="hold"/>
                                        <p:tgtEl>
                                          <p:spTgt spid="180"/>
                                        </p:tgtEl>
                                        <p:attrNameLst>
                                          <p:attrName>ppt_x</p:attrName>
                                        </p:attrNameLst>
                                      </p:cBhvr>
                                      <p:tavLst>
                                        <p:tav tm="0">
                                          <p:val>
                                            <p:strVal val="#ppt_x"/>
                                          </p:val>
                                        </p:tav>
                                        <p:tav tm="100000">
                                          <p:val>
                                            <p:strVal val="#ppt_x"/>
                                          </p:val>
                                        </p:tav>
                                      </p:tavLst>
                                    </p:anim>
                                    <p:anim calcmode="lin" valueType="num">
                                      <p:cBhvr>
                                        <p:cTn id="14" dur="10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par>
                          <p:cTn id="20" fill="hold">
                            <p:stCondLst>
                              <p:cond delay="500"/>
                            </p:stCondLst>
                            <p:childTnLst>
                              <p:par>
                                <p:cTn id="21" presetID="55"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strVal val="#ppt_w*0.70"/>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Effect transition="in" filter="fade">
                                      <p:cBhvr>
                                        <p:cTn id="25" dur="1000"/>
                                        <p:tgtEl>
                                          <p:spTgt spid="14"/>
                                        </p:tgtEl>
                                      </p:cBhvr>
                                    </p:animEffect>
                                  </p:childTnLst>
                                </p:cTn>
                              </p:par>
                              <p:par>
                                <p:cTn id="26" presetID="55"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par>
                                <p:cTn id="31" presetID="55"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strVal val="#ppt_w*0.70"/>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Effect transition="in" filter="fade">
                                      <p:cBhvr>
                                        <p:cTn id="35" dur="1000"/>
                                        <p:tgtEl>
                                          <p:spTgt spid="12"/>
                                        </p:tgtEl>
                                      </p:cBhvr>
                                    </p:animEffect>
                                  </p:childTnLst>
                                </p:cTn>
                              </p:par>
                              <p:par>
                                <p:cTn id="36" presetID="55"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par>
                                <p:cTn id="41" presetID="55"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5"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strVal val="#ppt_w*0.70"/>
                                          </p:val>
                                        </p:tav>
                                        <p:tav tm="100000">
                                          <p:val>
                                            <p:strVal val="#ppt_w"/>
                                          </p:val>
                                        </p:tav>
                                      </p:tavLst>
                                    </p:anim>
                                    <p:anim calcmode="lin" valueType="num">
                                      <p:cBhvr>
                                        <p:cTn id="49" dur="1000" fill="hold"/>
                                        <p:tgtEl>
                                          <p:spTgt spid="9"/>
                                        </p:tgtEl>
                                        <p:attrNameLst>
                                          <p:attrName>ppt_h</p:attrName>
                                        </p:attrNameLst>
                                      </p:cBhvr>
                                      <p:tavLst>
                                        <p:tav tm="0">
                                          <p:val>
                                            <p:strVal val="#ppt_h"/>
                                          </p:val>
                                        </p:tav>
                                        <p:tav tm="100000">
                                          <p:val>
                                            <p:strVal val="#ppt_h"/>
                                          </p:val>
                                        </p:tav>
                                      </p:tavLst>
                                    </p:anim>
                                    <p:animEffect transition="in" filter="fade">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outVertical)">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barn(outVertical)">
                                      <p:cBhvr>
                                        <p:cTn id="60" dur="500"/>
                                        <p:tgtEl>
                                          <p:spTgt spid="10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barn(outVertical)">
                                      <p:cBhvr>
                                        <p:cTn id="65" dur="500"/>
                                        <p:tgtEl>
                                          <p:spTgt spid="11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114"/>
                                        </p:tgtEl>
                                        <p:attrNameLst>
                                          <p:attrName>style.visibility</p:attrName>
                                        </p:attrNameLst>
                                      </p:cBhvr>
                                      <p:to>
                                        <p:strVal val="visible"/>
                                      </p:to>
                                    </p:set>
                                    <p:animEffect transition="in" filter="barn(outVertical)">
                                      <p:cBhvr>
                                        <p:cTn id="70" dur="500"/>
                                        <p:tgtEl>
                                          <p:spTgt spid="1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barn(outVertical)">
                                      <p:cBhvr>
                                        <p:cTn id="75" dur="500"/>
                                        <p:tgtEl>
                                          <p:spTgt spid="11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120"/>
                                        </p:tgtEl>
                                        <p:attrNameLst>
                                          <p:attrName>style.visibility</p:attrName>
                                        </p:attrNameLst>
                                      </p:cBhvr>
                                      <p:to>
                                        <p:strVal val="visible"/>
                                      </p:to>
                                    </p:set>
                                    <p:animEffect transition="in" filter="barn(outVertical)">
                                      <p:cBhvr>
                                        <p:cTn id="80"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0" grpId="0" animBg="1"/>
      <p:bldP spid="7" grpId="0"/>
      <p:bldP spid="108" grpId="0"/>
      <p:bldP spid="110" grpId="0"/>
      <p:bldP spid="114" grpId="0"/>
      <p:bldP spid="116"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F712306-B569-924A-B7D8-0F8B7CD6E071}"/>
              </a:ext>
            </a:extLst>
          </p:cNvPr>
          <p:cNvGrpSpPr/>
          <p:nvPr/>
        </p:nvGrpSpPr>
        <p:grpSpPr>
          <a:xfrm>
            <a:off x="1077440" y="2431892"/>
            <a:ext cx="10423681" cy="2082958"/>
            <a:chOff x="1585150" y="446566"/>
            <a:chExt cx="10423681" cy="2082958"/>
          </a:xfrm>
        </p:grpSpPr>
        <p:sp>
          <p:nvSpPr>
            <p:cNvPr id="5" name="Rounded Rectangle 4">
              <a:extLst>
                <a:ext uri="{FF2B5EF4-FFF2-40B4-BE49-F238E27FC236}">
                  <a16:creationId xmlns:a16="http://schemas.microsoft.com/office/drawing/2014/main" id="{1C7B9C70-3420-234E-AE56-7E5946EB1514}"/>
                </a:ext>
              </a:extLst>
            </p:cNvPr>
            <p:cNvSpPr/>
            <p:nvPr/>
          </p:nvSpPr>
          <p:spPr>
            <a:xfrm>
              <a:off x="1585150" y="446566"/>
              <a:ext cx="10423681" cy="2082958"/>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96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1758671" y="580601"/>
              <a:ext cx="9863599"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Xem</a:t>
              </a:r>
              <a:r>
                <a:rPr kumimoji="0" lang="en-US" sz="9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đoạn</a:t>
              </a:r>
              <a:r>
                <a:rPr kumimoji="0" lang="en-US" sz="9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clip </a:t>
              </a:r>
              <a:r>
                <a:rPr kumimoji="0" lang="en-US" sz="9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sau</a:t>
              </a:r>
              <a:endParaRPr kumimoji="0" lang="en-US" sz="96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pic>
        <p:nvPicPr>
          <p:cNvPr id="3" name="Khởi nghĩa Bà Triệu 248.mp4" descr="Khởi nghĩa Bà Triệu 248.mp4">
            <a:hlinkClick r:id="" action="ppaction://media"/>
            <a:extLst>
              <a:ext uri="{FF2B5EF4-FFF2-40B4-BE49-F238E27FC236}">
                <a16:creationId xmlns:a16="http://schemas.microsoft.com/office/drawing/2014/main" id="{9C41C586-1530-5940-8321-4DCA5A07EA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850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AB4D7310-1212-644C-932A-10F318EC0BC3}"/>
              </a:ext>
            </a:extLst>
          </p:cNvPr>
          <p:cNvGrpSpPr/>
          <p:nvPr/>
        </p:nvGrpSpPr>
        <p:grpSpPr>
          <a:xfrm>
            <a:off x="2424222" y="461109"/>
            <a:ext cx="7895403" cy="914400"/>
            <a:chOff x="2424222" y="461109"/>
            <a:chExt cx="7895403" cy="914400"/>
          </a:xfrm>
        </p:grpSpPr>
        <p:grpSp>
          <p:nvGrpSpPr>
            <p:cNvPr id="7" name="Group 6">
              <a:extLst>
                <a:ext uri="{FF2B5EF4-FFF2-40B4-BE49-F238E27FC236}">
                  <a16:creationId xmlns:a16="http://schemas.microsoft.com/office/drawing/2014/main" id="{5F712306-B569-924A-B7D8-0F8B7CD6E071}"/>
                </a:ext>
              </a:extLst>
            </p:cNvPr>
            <p:cNvGrpSpPr/>
            <p:nvPr/>
          </p:nvGrpSpPr>
          <p:grpSpPr>
            <a:xfrm>
              <a:off x="2424222" y="461109"/>
              <a:ext cx="7895403" cy="914400"/>
              <a:chOff x="2594342" y="446567"/>
              <a:chExt cx="7895403" cy="914400"/>
            </a:xfrm>
          </p:grpSpPr>
          <p:sp>
            <p:nvSpPr>
              <p:cNvPr id="5" name="Rounded Rectangle 4">
                <a:extLst>
                  <a:ext uri="{FF2B5EF4-FFF2-40B4-BE49-F238E27FC236}">
                    <a16:creationId xmlns:a16="http://schemas.microsoft.com/office/drawing/2014/main" id="{1C7B9C70-3420-234E-AE56-7E5946EB1514}"/>
                  </a:ext>
                </a:extLst>
              </p:cNvPr>
              <p:cNvSpPr/>
              <p:nvPr/>
            </p:nvSpPr>
            <p:spPr>
              <a:xfrm>
                <a:off x="2594342" y="446567"/>
                <a:ext cx="7895403" cy="9144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3750119" y="580601"/>
                <a:ext cx="6595074" cy="646331"/>
              </a:xfrm>
              <a:prstGeom prst="rect">
                <a:avLst/>
              </a:prstGeom>
            </p:spPr>
            <p:txBody>
              <a:bodyPr wrap="none">
                <a:spAutoFit/>
              </a:bodyPr>
              <a:lstStyle/>
              <a:p>
                <a:pPr lvl="0" algn="ctr">
                  <a:defRPr/>
                </a:pPr>
                <a:r>
                  <a:rPr lang="en-US" sz="3600" b="1" dirty="0" err="1">
                    <a:solidFill>
                      <a:prstClr val="black"/>
                    </a:solidFill>
                    <a:latin typeface="Times New Roman" panose="02020603050405020304" pitchFamily="18" charset="0"/>
                    <a:cs typeface="Times New Roman" panose="02020603050405020304" pitchFamily="18" charset="0"/>
                  </a:rPr>
                  <a:t>Vì</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sao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cuộc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khởi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nghĩa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nổ</a:t>
                </a:r>
                <a:r>
                  <a:rPr lang="en-US" sz="3600" b="1" dirty="0">
                    <a:solidFill>
                      <a:prstClr val="black"/>
                    </a:solidFill>
                    <a:latin typeface="Times New Roman" panose="02020603050405020304" pitchFamily="18" charset="0"/>
                    <a:cs typeface="Times New Roman" panose="02020603050405020304" pitchFamily="18" charset="0"/>
                  </a:rPr>
                  <a:t>?</a:t>
                </a:r>
              </a:p>
            </p:txBody>
          </p:sp>
        </p:grpSp>
        <p:sp>
          <p:nvSpPr>
            <p:cNvPr id="10" name="Rectangle 9">
              <a:extLst>
                <a:ext uri="{FF2B5EF4-FFF2-40B4-BE49-F238E27FC236}">
                  <a16:creationId xmlns:a16="http://schemas.microsoft.com/office/drawing/2014/main" id="{F486E93C-4269-9B4E-892E-380FF2FB22B6}"/>
                </a:ext>
              </a:extLst>
            </p:cNvPr>
            <p:cNvSpPr/>
            <p:nvPr/>
          </p:nvSpPr>
          <p:spPr>
            <a:xfrm>
              <a:off x="2435289" y="595143"/>
              <a:ext cx="1133644" cy="646331"/>
            </a:xfrm>
            <a:prstGeom prst="rect">
              <a:avLst/>
            </a:prstGeom>
            <a:noFill/>
          </p:spPr>
          <p:txBody>
            <a:bodyPr wrap="none" lIns="91440" tIns="45720" rIns="91440" bIns="45720">
              <a:spAutoFit/>
            </a:bodyPr>
            <a:lstStyle/>
            <a:p>
              <a:pPr algn="ctr"/>
              <a:r>
                <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Why</a:t>
              </a:r>
            </a:p>
          </p:txBody>
        </p:sp>
      </p:grpSp>
      <p:sp>
        <p:nvSpPr>
          <p:cNvPr id="3" name="Rounded Rectangle 2">
            <a:extLst>
              <a:ext uri="{FF2B5EF4-FFF2-40B4-BE49-F238E27FC236}">
                <a16:creationId xmlns:a16="http://schemas.microsoft.com/office/drawing/2014/main" id="{409F99B9-53A7-6C40-8464-D30CEA98306C}"/>
              </a:ext>
            </a:extLst>
          </p:cNvPr>
          <p:cNvSpPr/>
          <p:nvPr/>
        </p:nvSpPr>
        <p:spPr>
          <a:xfrm>
            <a:off x="371475" y="1596156"/>
            <a:ext cx="2957513" cy="46617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22DF7316-E672-EA40-9B31-2058627BB19A}"/>
              </a:ext>
            </a:extLst>
          </p:cNvPr>
          <p:cNvSpPr/>
          <p:nvPr/>
        </p:nvSpPr>
        <p:spPr>
          <a:xfrm>
            <a:off x="419377" y="1932222"/>
            <a:ext cx="2843214" cy="907749"/>
          </a:xfrm>
          <a:prstGeom prst="rect">
            <a:avLst/>
          </a:prstGeom>
        </p:spPr>
        <p:txBody>
          <a:bodyPr wrap="square">
            <a:spAutoFit/>
          </a:bodyPr>
          <a:lstStyle/>
          <a:p>
            <a:pPr indent="55563" algn="ctr">
              <a:lnSpc>
                <a:spcPct val="115000"/>
              </a:lnSpc>
              <a:spcAft>
                <a:spcPts val="0"/>
              </a:spcAft>
            </a:pPr>
            <a:r>
              <a:rPr lang="en-US" sz="2400" dirty="0">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Chính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sách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cai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trị</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hà</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khắc</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của</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nhà</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Ngô</a:t>
            </a:r>
            <a:endParaRPr lang="en-US" sz="2400" dirty="0">
              <a:solidFill>
                <a:srgbClr val="0070C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36FA4A9D-CCEF-944F-A433-8B0F2CDA387D}"/>
              </a:ext>
            </a:extLst>
          </p:cNvPr>
          <p:cNvSpPr/>
          <p:nvPr/>
        </p:nvSpPr>
        <p:spPr>
          <a:xfrm>
            <a:off x="467509" y="3410688"/>
            <a:ext cx="2728913" cy="2606676"/>
          </a:xfrm>
          <a:prstGeom prst="rect">
            <a:avLst/>
          </a:prstGeom>
        </p:spPr>
        <p:txBody>
          <a:bodyPr wrap="square">
            <a:spAutoFit/>
          </a:bodyPr>
          <a:lstStyle/>
          <a:p>
            <a:pPr indent="55563" algn="just">
              <a:lnSpc>
                <a:spcPct val="115000"/>
              </a:lnSpc>
              <a:spcAft>
                <a:spcPts val="0"/>
              </a:spcAft>
            </a:pPr>
            <a:r>
              <a:rPr lang="en-US" sz="2400" dirty="0">
                <a:solidFill>
                  <a:srgbClr val="00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Mục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đích</a:t>
            </a:r>
            <a:r>
              <a:rPr lang="en-US" sz="2400" b="1" dirty="0">
                <a:solidFill>
                  <a:srgbClr val="FF0000"/>
                </a:solidFill>
                <a:latin typeface="Times New Roman" pitchFamily="18" charset="0"/>
                <a:cs typeface="Times New Roman" pitchFamily="18" charset="0"/>
              </a:rPr>
              <a:t>: </a:t>
            </a:r>
            <a:r>
              <a:rPr lang="en-US" sz="2400" dirty="0">
                <a:solidFill>
                  <a:srgbClr val="000000"/>
                </a:solidFill>
                <a:latin typeface="Times New Roman" pitchFamily="18" charset="0"/>
                <a:cs typeface="Times New Roman" pitchFamily="18" charset="0"/>
              </a:rPr>
              <a:t>“</a:t>
            </a:r>
            <a:r>
              <a:rPr lang="en-US" sz="2400" dirty="0" err="1">
                <a:solidFill>
                  <a:srgbClr val="000000"/>
                </a:solidFill>
                <a:latin typeface="Times New Roman" pitchFamily="18" charset="0"/>
                <a:cs typeface="Times New Roman" pitchFamily="18" charset="0"/>
              </a:rPr>
              <a:t>Lấy</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lại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giang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sơn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dựng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nền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độc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lập</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cởi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ách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nô</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lệ</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không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chịu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khom</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lưng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làm</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tì</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thiếp</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người</a:t>
            </a:r>
            <a:r>
              <a:rPr lang="en-US" sz="2400" dirty="0">
                <a:solidFill>
                  <a:srgbClr val="00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nvGrpSpPr>
          <p:cNvPr id="15" name="Group 14">
            <a:extLst>
              <a:ext uri="{FF2B5EF4-FFF2-40B4-BE49-F238E27FC236}">
                <a16:creationId xmlns:a16="http://schemas.microsoft.com/office/drawing/2014/main" id="{F7BEE006-F9AB-E04E-BF6D-127195D88B91}"/>
              </a:ext>
            </a:extLst>
          </p:cNvPr>
          <p:cNvGrpSpPr/>
          <p:nvPr/>
        </p:nvGrpSpPr>
        <p:grpSpPr>
          <a:xfrm>
            <a:off x="7971181" y="1509543"/>
            <a:ext cx="3849343" cy="5151586"/>
            <a:chOff x="6573962" y="1127946"/>
            <a:chExt cx="5451617" cy="5229992"/>
          </a:xfrm>
        </p:grpSpPr>
        <p:pic>
          <p:nvPicPr>
            <p:cNvPr id="16" name="Picture 15">
              <a:extLst>
                <a:ext uri="{FF2B5EF4-FFF2-40B4-BE49-F238E27FC236}">
                  <a16:creationId xmlns:a16="http://schemas.microsoft.com/office/drawing/2014/main" id="{0C347A69-530A-C445-B0E4-45CF63D89FC0}"/>
                </a:ext>
              </a:extLst>
            </p:cNvPr>
            <p:cNvPicPr>
              <a:picLocks noChangeAspect="1"/>
            </p:cNvPicPr>
            <p:nvPr/>
          </p:nvPicPr>
          <p:blipFill rotWithShape="1">
            <a:blip r:embed="rId3"/>
            <a:srcRect t="5169" b="1602"/>
            <a:stretch/>
          </p:blipFill>
          <p:spPr>
            <a:xfrm>
              <a:off x="6595961" y="1127946"/>
              <a:ext cx="5429618" cy="5229992"/>
            </a:xfrm>
            <a:prstGeom prst="roundRect">
              <a:avLst>
                <a:gd name="adj" fmla="val 10215"/>
              </a:avLst>
            </a:prstGeom>
          </p:spPr>
        </p:pic>
        <p:sp>
          <p:nvSpPr>
            <p:cNvPr id="17" name="Oval 16">
              <a:extLst>
                <a:ext uri="{FF2B5EF4-FFF2-40B4-BE49-F238E27FC236}">
                  <a16:creationId xmlns:a16="http://schemas.microsoft.com/office/drawing/2014/main" id="{97F6A61F-5367-154F-8197-B12E4C02D66C}"/>
                </a:ext>
              </a:extLst>
            </p:cNvPr>
            <p:cNvSpPr/>
            <p:nvPr/>
          </p:nvSpPr>
          <p:spPr>
            <a:xfrm>
              <a:off x="6573962" y="5704375"/>
              <a:ext cx="638880" cy="513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grpSp>
        <p:nvGrpSpPr>
          <p:cNvPr id="19" name="Group 18">
            <a:extLst>
              <a:ext uri="{FF2B5EF4-FFF2-40B4-BE49-F238E27FC236}">
                <a16:creationId xmlns:a16="http://schemas.microsoft.com/office/drawing/2014/main" id="{095FA063-AC7E-DB4A-AFF3-D71E21F6652C}"/>
              </a:ext>
            </a:extLst>
          </p:cNvPr>
          <p:cNvGrpSpPr/>
          <p:nvPr/>
        </p:nvGrpSpPr>
        <p:grpSpPr>
          <a:xfrm>
            <a:off x="3443287" y="1596156"/>
            <a:ext cx="4688484" cy="5151587"/>
            <a:chOff x="117159" y="-1"/>
            <a:chExt cx="6617470" cy="6661131"/>
          </a:xfrm>
        </p:grpSpPr>
        <p:pic>
          <p:nvPicPr>
            <p:cNvPr id="20" name="Picture 19">
              <a:extLst>
                <a:ext uri="{FF2B5EF4-FFF2-40B4-BE49-F238E27FC236}">
                  <a16:creationId xmlns:a16="http://schemas.microsoft.com/office/drawing/2014/main" id="{122168D1-8004-0148-BC5E-0755840AC835}"/>
                </a:ext>
              </a:extLst>
            </p:cNvPr>
            <p:cNvPicPr>
              <a:picLocks noChangeAspect="1"/>
            </p:cNvPicPr>
            <p:nvPr/>
          </p:nvPicPr>
          <p:blipFill>
            <a:blip r:embed="rId4"/>
            <a:stretch>
              <a:fillRect/>
            </a:stretch>
          </p:blipFill>
          <p:spPr>
            <a:xfrm>
              <a:off x="117159" y="-1"/>
              <a:ext cx="6617470" cy="6661131"/>
            </a:xfrm>
            <a:prstGeom prst="roundRect">
              <a:avLst>
                <a:gd name="adj" fmla="val 9868"/>
              </a:avLst>
            </a:prstGeom>
          </p:spPr>
        </p:pic>
        <p:sp>
          <p:nvSpPr>
            <p:cNvPr id="21" name="Oval 20">
              <a:extLst>
                <a:ext uri="{FF2B5EF4-FFF2-40B4-BE49-F238E27FC236}">
                  <a16:creationId xmlns:a16="http://schemas.microsoft.com/office/drawing/2014/main" id="{1014A20D-3E00-994B-865C-1DF9CC3235D4}"/>
                </a:ext>
              </a:extLst>
            </p:cNvPr>
            <p:cNvSpPr/>
            <p:nvPr/>
          </p:nvSpPr>
          <p:spPr>
            <a:xfrm>
              <a:off x="1140758" y="5827891"/>
              <a:ext cx="818671" cy="413252"/>
            </a:xfrm>
            <a:prstGeom prst="ellipse">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174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4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Horizontal)">
                                      <p:cBhvr>
                                        <p:cTn id="12" dur="500"/>
                                        <p:tgtEl>
                                          <p:spTgt spid="19"/>
                                        </p:tgtEl>
                                      </p:cBhvr>
                                    </p:animEffect>
                                  </p:childTnLst>
                                </p:cTn>
                              </p:par>
                              <p:par>
                                <p:cTn id="13" presetID="16" presetClass="entr" presetSubtype="4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81" y="88743"/>
            <a:ext cx="345440"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7A2BB4EB-3205-414C-A031-8CAA86FB8DAB}"/>
              </a:ext>
            </a:extLst>
          </p:cNvPr>
          <p:cNvGrpSpPr/>
          <p:nvPr/>
        </p:nvGrpSpPr>
        <p:grpSpPr>
          <a:xfrm>
            <a:off x="2590800" y="564578"/>
            <a:ext cx="8365698" cy="914400"/>
            <a:chOff x="2590800" y="564578"/>
            <a:chExt cx="8365698" cy="914400"/>
          </a:xfrm>
        </p:grpSpPr>
        <p:grpSp>
          <p:nvGrpSpPr>
            <p:cNvPr id="7" name="Group 6">
              <a:extLst>
                <a:ext uri="{FF2B5EF4-FFF2-40B4-BE49-F238E27FC236}">
                  <a16:creationId xmlns:a16="http://schemas.microsoft.com/office/drawing/2014/main" id="{5F712306-B569-924A-B7D8-0F8B7CD6E071}"/>
                </a:ext>
              </a:extLst>
            </p:cNvPr>
            <p:cNvGrpSpPr/>
            <p:nvPr/>
          </p:nvGrpSpPr>
          <p:grpSpPr>
            <a:xfrm>
              <a:off x="2590800" y="564578"/>
              <a:ext cx="8365698" cy="914400"/>
              <a:chOff x="2594342" y="446567"/>
              <a:chExt cx="7895403" cy="914400"/>
            </a:xfrm>
          </p:grpSpPr>
          <p:sp>
            <p:nvSpPr>
              <p:cNvPr id="5" name="Rounded Rectangle 4">
                <a:extLst>
                  <a:ext uri="{FF2B5EF4-FFF2-40B4-BE49-F238E27FC236}">
                    <a16:creationId xmlns:a16="http://schemas.microsoft.com/office/drawing/2014/main" id="{1C7B9C70-3420-234E-AE56-7E5946EB1514}"/>
                  </a:ext>
                </a:extLst>
              </p:cNvPr>
              <p:cNvSpPr/>
              <p:nvPr/>
            </p:nvSpPr>
            <p:spPr>
              <a:xfrm>
                <a:off x="2594342" y="446567"/>
                <a:ext cx="7895403" cy="914400"/>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17890D57-8E14-3141-85E5-3A79B2F3C654}"/>
                  </a:ext>
                </a:extLst>
              </p:cNvPr>
              <p:cNvSpPr/>
              <p:nvPr/>
            </p:nvSpPr>
            <p:spPr>
              <a:xfrm>
                <a:off x="3906411" y="580601"/>
                <a:ext cx="6282489" cy="646331"/>
              </a:xfrm>
              <a:prstGeom prst="rect">
                <a:avLst/>
              </a:prstGeom>
            </p:spPr>
            <p:txBody>
              <a:bodyPr wrap="none">
                <a:spAutoFit/>
              </a:bodyPr>
              <a:lstStyle/>
              <a:p>
                <a:pPr algn="ctr"/>
                <a:r>
                  <a:rPr lang="en-US" sz="3600" dirty="0">
                    <a:latin typeface="Times New Roman" panose="02020603050405020304" pitchFamily="18" charset="0"/>
                    <a:cs typeface="Times New Roman" panose="02020603050405020304" pitchFamily="18" charset="0"/>
                  </a:rPr>
                  <a:t>A</a:t>
                </a:r>
                <a:r>
                  <a:rPr lang="en-VN" sz="3600" dirty="0">
                    <a:latin typeface="Times New Roman" panose="02020603050405020304" pitchFamily="18" charset="0"/>
                    <a:cs typeface="Times New Roman" panose="02020603050405020304" pitchFamily="18" charset="0"/>
                  </a:rPr>
                  <a:t>i là người lãnh đạo khởi nghĩa?</a:t>
                </a:r>
              </a:p>
            </p:txBody>
          </p:sp>
        </p:grpSp>
        <p:sp>
          <p:nvSpPr>
            <p:cNvPr id="10" name="Rectangle 9">
              <a:extLst>
                <a:ext uri="{FF2B5EF4-FFF2-40B4-BE49-F238E27FC236}">
                  <a16:creationId xmlns:a16="http://schemas.microsoft.com/office/drawing/2014/main" id="{F486E93C-4269-9B4E-892E-380FF2FB22B6}"/>
                </a:ext>
              </a:extLst>
            </p:cNvPr>
            <p:cNvSpPr/>
            <p:nvPr/>
          </p:nvSpPr>
          <p:spPr>
            <a:xfrm>
              <a:off x="2719089" y="708538"/>
              <a:ext cx="113364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Who</a:t>
              </a:r>
            </a:p>
          </p:txBody>
        </p:sp>
      </p:grpSp>
      <p:pic>
        <p:nvPicPr>
          <p:cNvPr id="8" name="Picture 2">
            <a:extLst>
              <a:ext uri="{FF2B5EF4-FFF2-40B4-BE49-F238E27FC236}">
                <a16:creationId xmlns:a16="http://schemas.microsoft.com/office/drawing/2014/main" id="{56D23EDB-6449-3E4D-A4FC-6AED4FF27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375507"/>
            <a:ext cx="4738707" cy="51364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10ABDB7-C430-F24B-9D1A-ED9F9DA2C42A}"/>
              </a:ext>
            </a:extLst>
          </p:cNvPr>
          <p:cNvSpPr/>
          <p:nvPr/>
        </p:nvSpPr>
        <p:spPr>
          <a:xfrm>
            <a:off x="6032626" y="1810124"/>
            <a:ext cx="4605107" cy="1200329"/>
          </a:xfrm>
          <a:prstGeom prst="rect">
            <a:avLst/>
          </a:prstGeom>
          <a:noFill/>
        </p:spPr>
        <p:txBody>
          <a:bodyPr wrap="none" lIns="91440" tIns="45720" rIns="91440" bIns="45720">
            <a:spAutoFit/>
          </a:bodyPr>
          <a:lstStyle/>
          <a:p>
            <a:pPr algn="ctr"/>
            <a:r>
              <a:rPr lang="en-US" sz="72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 TRIỆU</a:t>
            </a:r>
          </a:p>
        </p:txBody>
      </p:sp>
      <p:sp>
        <p:nvSpPr>
          <p:cNvPr id="3" name="Rounded Rectangle 2">
            <a:extLst>
              <a:ext uri="{FF2B5EF4-FFF2-40B4-BE49-F238E27FC236}">
                <a16:creationId xmlns:a16="http://schemas.microsoft.com/office/drawing/2014/main" id="{C473BEB4-D629-5446-9486-1E02714EB92B}"/>
              </a:ext>
            </a:extLst>
          </p:cNvPr>
          <p:cNvSpPr/>
          <p:nvPr/>
        </p:nvSpPr>
        <p:spPr>
          <a:xfrm>
            <a:off x="5017585" y="3341600"/>
            <a:ext cx="6693408"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dirty="0">
                <a:solidFill>
                  <a:srgbClr val="0070C0"/>
                </a:solidFill>
                <a:latin typeface="Times New Roman" panose="02020603050405020304" pitchFamily="18" charset="0"/>
                <a:cs typeface="Times New Roman" panose="02020603050405020304" pitchFamily="18" charset="0"/>
              </a:rPr>
              <a:t>Trình bày sự hiểu biết của em về biết Bà Triệu? </a:t>
            </a:r>
          </a:p>
        </p:txBody>
      </p:sp>
    </p:spTree>
    <p:extLst>
      <p:ext uri="{BB962C8B-B14F-4D97-AF65-F5344CB8AC3E}">
        <p14:creationId xmlns:p14="http://schemas.microsoft.com/office/powerpoint/2010/main" val="36912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2FB22E-3D6B-B349-AD0A-17CF759A7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609899"/>
            <a:ext cx="4738707" cy="59020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F5C55D-6D93-404D-956D-E3D38AC79950}"/>
              </a:ext>
            </a:extLst>
          </p:cNvPr>
          <p:cNvSpPr/>
          <p:nvPr/>
        </p:nvSpPr>
        <p:spPr>
          <a:xfrm>
            <a:off x="11172825" y="0"/>
            <a:ext cx="328613" cy="1828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Rectangle 2">
            <a:extLst>
              <a:ext uri="{FF2B5EF4-FFF2-40B4-BE49-F238E27FC236}">
                <a16:creationId xmlns:a16="http://schemas.microsoft.com/office/drawing/2014/main" id="{8F1BFDB7-DB46-CC45-BB32-638B127B0930}"/>
              </a:ext>
            </a:extLst>
          </p:cNvPr>
          <p:cNvSpPr/>
          <p:nvPr/>
        </p:nvSpPr>
        <p:spPr>
          <a:xfrm>
            <a:off x="6842941" y="609898"/>
            <a:ext cx="2590774"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Triệu</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BE2B00A0-104C-024D-AD8E-8B50CE34C777}"/>
              </a:ext>
            </a:extLst>
          </p:cNvPr>
          <p:cNvSpPr/>
          <p:nvPr/>
        </p:nvSpPr>
        <p:spPr>
          <a:xfrm>
            <a:off x="4957763" y="1828800"/>
            <a:ext cx="6943725" cy="4683124"/>
          </a:xfrm>
          <a:prstGeom prst="roundRect">
            <a:avLst>
              <a:gd name="adj" fmla="val 1209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A8AAD469-0AA8-8648-81BA-22D15D59CD58}"/>
              </a:ext>
            </a:extLst>
          </p:cNvPr>
          <p:cNvSpPr/>
          <p:nvPr/>
        </p:nvSpPr>
        <p:spPr>
          <a:xfrm>
            <a:off x="5103833" y="1985872"/>
            <a:ext cx="6723042" cy="1323439"/>
          </a:xfrm>
          <a:prstGeom prst="rect">
            <a:avLst/>
          </a:prstGeom>
        </p:spPr>
        <p:txBody>
          <a:bodyPr wrap="square">
            <a:spAutoFit/>
          </a:bodyPr>
          <a:lstStyle/>
          <a:p>
            <a:pPr marL="342900" indent="-342900" algn="just">
              <a:buFont typeface="Wingdings" pitchFamily="2" charset="2"/>
              <a:buChar char="v"/>
            </a:pPr>
            <a:r>
              <a:rPr lang="vi-VN" sz="2000" b="0" i="0" dirty="0">
                <a:solidFill>
                  <a:srgbClr val="000000"/>
                </a:solidFill>
                <a:effectLst/>
                <a:latin typeface="Times New Roman" panose="02020603050405020304" pitchFamily="18" charset="0"/>
                <a:cs typeface="Times New Roman" panose="02020603050405020304" pitchFamily="18" charset="0"/>
              </a:rPr>
              <a:t>Vương Bà Triệu Thị Trinh (còn có những tên gọi khác như Triệu Trinh Nương, Nàng Trinh hoặc là Bà Triệu) sinh trưởng tại làng Cẩm Trướng, huyện Quân Yên (cũng tức là huyện Quan Yên), quận Cửu Chân</a:t>
            </a:r>
            <a:endParaRPr lang="en-VN"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D8620B5-8EAA-8641-A050-9F563159DAA2}"/>
              </a:ext>
            </a:extLst>
          </p:cNvPr>
          <p:cNvSpPr/>
          <p:nvPr/>
        </p:nvSpPr>
        <p:spPr>
          <a:xfrm>
            <a:off x="5103832" y="3429000"/>
            <a:ext cx="6723042" cy="1938992"/>
          </a:xfrm>
          <a:prstGeom prst="rect">
            <a:avLst/>
          </a:prstGeom>
        </p:spPr>
        <p:txBody>
          <a:bodyPr wrap="square">
            <a:spAutoFit/>
          </a:bodyPr>
          <a:lstStyle/>
          <a:p>
            <a:pPr marL="342900" indent="-342900" algn="just">
              <a:buFont typeface="Wingdings" pitchFamily="2" charset="2"/>
              <a:buChar char="v"/>
            </a:pPr>
            <a:r>
              <a:rPr lang="vi-VN" sz="2000" b="0" i="0" dirty="0">
                <a:solidFill>
                  <a:srgbClr val="000000"/>
                </a:solidFill>
                <a:effectLst/>
                <a:latin typeface="Times New Roman" panose="02020603050405020304" pitchFamily="18" charset="0"/>
                <a:cs typeface="Times New Roman" panose="02020603050405020304" pitchFamily="18" charset="0"/>
              </a:rPr>
              <a:t>Năm 19 tuổi, đáp người hỏi bà về việc chồng con, bà nói: “Tôi muốn cưỡi cơn gió mạnh, chém cá kình ở biển Đông, đánh đuổi quân Ngô, cỡi ách nô lệ, há chịu cúi đầu làm tì thiếp người ta ư?. Bà cùng anh là Triệu Quốc Đạt chiêu tập nghĩa quân, quyết lòng đánh đuổi quân Ngô cứu nước, cứu dân.</a:t>
            </a:r>
            <a:endParaRPr lang="en-VN" sz="2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32D8DAC-6100-3943-A9E5-C7CD5C8BF6B3}"/>
              </a:ext>
            </a:extLst>
          </p:cNvPr>
          <p:cNvSpPr/>
          <p:nvPr/>
        </p:nvSpPr>
        <p:spPr>
          <a:xfrm>
            <a:off x="5068104" y="5278606"/>
            <a:ext cx="6723042" cy="1015663"/>
          </a:xfrm>
          <a:prstGeom prst="rect">
            <a:avLst/>
          </a:prstGeom>
        </p:spPr>
        <p:txBody>
          <a:bodyPr wrap="square">
            <a:spAutoFit/>
          </a:bodyPr>
          <a:lstStyle/>
          <a:p>
            <a:pPr marL="342900" indent="-342900" algn="just">
              <a:buFont typeface="Wingdings" pitchFamily="2" charset="2"/>
              <a:buChar char="v"/>
            </a:pPr>
            <a:r>
              <a:rPr lang="vi-VN" sz="2000" b="0" i="0" dirty="0">
                <a:solidFill>
                  <a:srgbClr val="000000"/>
                </a:solidFill>
                <a:effectLst/>
                <a:latin typeface="Times New Roman" panose="02020603050405020304" pitchFamily="18" charset="0"/>
                <a:cs typeface="Times New Roman" panose="02020603050405020304" pitchFamily="18" charset="0"/>
              </a:rPr>
              <a:t>Năm 248, cuộc khởi nghĩa bùng nổ. Khởi nghĩa thu được nhiều thắng lợi nhưng sau đó bị đàn áp dữ dội. Bà Triệu hi sinh. Lúc đó Bà mới 23 tuổi.</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19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strVal val="#ppt_w*0.70"/>
                                          </p:val>
                                        </p:tav>
                                        <p:tav tm="100000">
                                          <p:val>
                                            <p:strVal val="#ppt_w"/>
                                          </p:val>
                                        </p:tav>
                                      </p:tavLst>
                                    </p:anim>
                                    <p:anim calcmode="lin" valueType="num">
                                      <p:cBhvr>
                                        <p:cTn id="18" dur="1000" fill="hold"/>
                                        <p:tgtEl>
                                          <p:spTgt spid="1026"/>
                                        </p:tgtEl>
                                        <p:attrNameLst>
                                          <p:attrName>ppt_h</p:attrName>
                                        </p:attrNameLst>
                                      </p:cBhvr>
                                      <p:tavLst>
                                        <p:tav tm="0">
                                          <p:val>
                                            <p:strVal val="#ppt_h"/>
                                          </p:val>
                                        </p:tav>
                                        <p:tav tm="100000">
                                          <p:val>
                                            <p:strVal val="#ppt_h"/>
                                          </p:val>
                                        </p:tav>
                                      </p:tavLst>
                                    </p:anim>
                                    <p:animEffect transition="in" filter="fade">
                                      <p:cBhvr>
                                        <p:cTn id="19" dur="1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3">
            <a:extLst>
              <a:ext uri="{FF2B5EF4-FFF2-40B4-BE49-F238E27FC236}">
                <a16:creationId xmlns:a16="http://schemas.microsoft.com/office/drawing/2014/main" id="{BC69F0F6-38A8-F647-B2C9-7BEC08BB1267}"/>
              </a:ext>
            </a:extLst>
          </p:cNvPr>
          <p:cNvSpPr/>
          <p:nvPr/>
        </p:nvSpPr>
        <p:spPr>
          <a:xfrm>
            <a:off x="2702755" y="63611"/>
            <a:ext cx="8368014" cy="1055608"/>
          </a:xfrm>
          <a:prstGeom prst="roundRect">
            <a:avLst/>
          </a:prstGeom>
          <a:solidFill>
            <a:srgbClr val="FF0000"/>
          </a:solidFill>
        </p:spPr>
        <p:txBody>
          <a:bodyPr wrap="square">
            <a:spAutoFit/>
          </a:bodyPr>
          <a:lstStyle/>
          <a:p>
            <a:pPr algn="ctr">
              <a:spcBef>
                <a:spcPct val="0"/>
              </a:spcBef>
            </a:pP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a:t>
            </a:r>
          </a:p>
          <a:p>
            <a:pPr algn="ctr">
              <a:spcBef>
                <a:spcPct val="0"/>
              </a:spcBef>
            </a:pP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GIÀNH ĐỘC LẬP TRƯỚC THẾ KỈ X (t2)</a:t>
            </a:r>
          </a:p>
        </p:txBody>
      </p:sp>
      <p:grpSp>
        <p:nvGrpSpPr>
          <p:cNvPr id="7" name="Group 6">
            <a:extLst>
              <a:ext uri="{FF2B5EF4-FFF2-40B4-BE49-F238E27FC236}">
                <a16:creationId xmlns:a16="http://schemas.microsoft.com/office/drawing/2014/main" id="{59922B76-3E08-CC4E-9777-9CBD1B290CD4}"/>
              </a:ext>
            </a:extLst>
          </p:cNvPr>
          <p:cNvGrpSpPr/>
          <p:nvPr/>
        </p:nvGrpSpPr>
        <p:grpSpPr>
          <a:xfrm>
            <a:off x="404216" y="1307947"/>
            <a:ext cx="4993949" cy="5838788"/>
            <a:chOff x="404216" y="1771625"/>
            <a:chExt cx="4993949" cy="5838788"/>
          </a:xfrm>
        </p:grpSpPr>
        <p:sp>
          <p:nvSpPr>
            <p:cNvPr id="27" name="AutoShape 21">
              <a:extLst>
                <a:ext uri="{FF2B5EF4-FFF2-40B4-BE49-F238E27FC236}">
                  <a16:creationId xmlns:a16="http://schemas.microsoft.com/office/drawing/2014/main" id="{BCF235B4-C594-F24B-AFFF-590B7D1D0F5C}"/>
                </a:ext>
              </a:extLst>
            </p:cNvPr>
            <p:cNvSpPr>
              <a:spLocks noChangeArrowheads="1"/>
            </p:cNvSpPr>
            <p:nvPr/>
          </p:nvSpPr>
          <p:spPr bwMode="gray">
            <a:xfrm>
              <a:off x="404216" y="2217229"/>
              <a:ext cx="4986632" cy="4134468"/>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22">
              <a:extLst>
                <a:ext uri="{FF2B5EF4-FFF2-40B4-BE49-F238E27FC236}">
                  <a16:creationId xmlns:a16="http://schemas.microsoft.com/office/drawing/2014/main" id="{E91CD1A8-BE6E-6349-A9C1-C54B3B5F936B}"/>
                </a:ext>
              </a:extLst>
            </p:cNvPr>
            <p:cNvSpPr>
              <a:spLocks noChangeArrowheads="1"/>
            </p:cNvSpPr>
            <p:nvPr/>
          </p:nvSpPr>
          <p:spPr bwMode="gray">
            <a:xfrm>
              <a:off x="481046" y="2228713"/>
              <a:ext cx="4836630" cy="4056373"/>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29" name="AutoShape 23">
              <a:extLst>
                <a:ext uri="{FF2B5EF4-FFF2-40B4-BE49-F238E27FC236}">
                  <a16:creationId xmlns:a16="http://schemas.microsoft.com/office/drawing/2014/main" id="{7F5D0BBB-A060-A24C-B845-538A0B42AE23}"/>
                </a:ext>
              </a:extLst>
            </p:cNvPr>
            <p:cNvSpPr>
              <a:spLocks noChangeArrowheads="1"/>
            </p:cNvSpPr>
            <p:nvPr/>
          </p:nvSpPr>
          <p:spPr bwMode="gray">
            <a:xfrm>
              <a:off x="521290" y="5214718"/>
              <a:ext cx="4770776" cy="1026726"/>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0" name="AutoShape 24">
              <a:extLst>
                <a:ext uri="{FF2B5EF4-FFF2-40B4-BE49-F238E27FC236}">
                  <a16:creationId xmlns:a16="http://schemas.microsoft.com/office/drawing/2014/main" id="{3269BBE9-2E9C-2949-BE5A-04C543E44E3E}"/>
                </a:ext>
              </a:extLst>
            </p:cNvPr>
            <p:cNvSpPr>
              <a:spLocks noChangeArrowheads="1"/>
            </p:cNvSpPr>
            <p:nvPr/>
          </p:nvSpPr>
          <p:spPr bwMode="gray">
            <a:xfrm>
              <a:off x="521290" y="2260870"/>
              <a:ext cx="4770776" cy="1024429"/>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dirty="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1" name="Oval 25">
              <a:extLst>
                <a:ext uri="{FF2B5EF4-FFF2-40B4-BE49-F238E27FC236}">
                  <a16:creationId xmlns:a16="http://schemas.microsoft.com/office/drawing/2014/main" id="{7D7136C2-A5C5-8443-8F33-DA2D793E897A}"/>
                </a:ext>
              </a:extLst>
            </p:cNvPr>
            <p:cNvSpPr>
              <a:spLocks noChangeArrowheads="1"/>
            </p:cNvSpPr>
            <p:nvPr/>
          </p:nvSpPr>
          <p:spPr bwMode="gray">
            <a:xfrm>
              <a:off x="2120086" y="1771625"/>
              <a:ext cx="1481721" cy="93944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2" name="Oval 26">
              <a:extLst>
                <a:ext uri="{FF2B5EF4-FFF2-40B4-BE49-F238E27FC236}">
                  <a16:creationId xmlns:a16="http://schemas.microsoft.com/office/drawing/2014/main" id="{D13BAC6B-24EB-D748-8F92-B19F34A479DC}"/>
                </a:ext>
              </a:extLst>
            </p:cNvPr>
            <p:cNvSpPr>
              <a:spLocks noChangeArrowheads="1"/>
            </p:cNvSpPr>
            <p:nvPr/>
          </p:nvSpPr>
          <p:spPr bwMode="gray">
            <a:xfrm>
              <a:off x="2134720" y="1778516"/>
              <a:ext cx="1434160" cy="900395"/>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3" name="Oval 27">
              <a:extLst>
                <a:ext uri="{FF2B5EF4-FFF2-40B4-BE49-F238E27FC236}">
                  <a16:creationId xmlns:a16="http://schemas.microsoft.com/office/drawing/2014/main" id="{D2E9DCA9-0B43-A449-8ABD-4CD8E5C29682}"/>
                </a:ext>
              </a:extLst>
            </p:cNvPr>
            <p:cNvSpPr>
              <a:spLocks noChangeArrowheads="1"/>
            </p:cNvSpPr>
            <p:nvPr/>
          </p:nvSpPr>
          <p:spPr bwMode="gray">
            <a:xfrm>
              <a:off x="2153013" y="1783110"/>
              <a:ext cx="1401233" cy="87972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4" name="Oval 28">
              <a:extLst>
                <a:ext uri="{FF2B5EF4-FFF2-40B4-BE49-F238E27FC236}">
                  <a16:creationId xmlns:a16="http://schemas.microsoft.com/office/drawing/2014/main" id="{747E47DD-BBE7-154A-8B39-6FAB889F800C}"/>
                </a:ext>
              </a:extLst>
            </p:cNvPr>
            <p:cNvSpPr>
              <a:spLocks noChangeArrowheads="1"/>
            </p:cNvSpPr>
            <p:nvPr/>
          </p:nvSpPr>
          <p:spPr bwMode="gray">
            <a:xfrm>
              <a:off x="2167647" y="1792297"/>
              <a:ext cx="1331720" cy="82000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6" name="Text Box 30">
              <a:extLst>
                <a:ext uri="{FF2B5EF4-FFF2-40B4-BE49-F238E27FC236}">
                  <a16:creationId xmlns:a16="http://schemas.microsoft.com/office/drawing/2014/main" id="{C5200EF5-3471-6F46-8362-698A430991A8}"/>
                </a:ext>
              </a:extLst>
            </p:cNvPr>
            <p:cNvSpPr txBox="1">
              <a:spLocks noChangeArrowheads="1"/>
            </p:cNvSpPr>
            <p:nvPr/>
          </p:nvSpPr>
          <p:spPr bwMode="gray">
            <a:xfrm>
              <a:off x="2709116" y="2010505"/>
              <a:ext cx="270734" cy="6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8" name="AutoShape 32">
              <a:extLst>
                <a:ext uri="{FF2B5EF4-FFF2-40B4-BE49-F238E27FC236}">
                  <a16:creationId xmlns:a16="http://schemas.microsoft.com/office/drawing/2014/main" id="{8A1A9900-4EE5-2645-837E-0891FE8913FC}"/>
                </a:ext>
              </a:extLst>
            </p:cNvPr>
            <p:cNvSpPr>
              <a:spLocks noChangeArrowheads="1"/>
            </p:cNvSpPr>
            <p:nvPr/>
          </p:nvSpPr>
          <p:spPr bwMode="gray">
            <a:xfrm>
              <a:off x="411533" y="6351697"/>
              <a:ext cx="4986632" cy="1258716"/>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39" name="AutoShape 33">
              <a:extLst>
                <a:ext uri="{FF2B5EF4-FFF2-40B4-BE49-F238E27FC236}">
                  <a16:creationId xmlns:a16="http://schemas.microsoft.com/office/drawing/2014/main" id="{D5029546-1087-364B-86A7-BF5D4FEB8681}"/>
                </a:ext>
              </a:extLst>
            </p:cNvPr>
            <p:cNvSpPr>
              <a:spLocks noChangeArrowheads="1"/>
            </p:cNvSpPr>
            <p:nvPr/>
          </p:nvSpPr>
          <p:spPr bwMode="gray">
            <a:xfrm>
              <a:off x="513973" y="6386151"/>
              <a:ext cx="4770776" cy="1118603"/>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Tuổi Trẻ Huyền Thoại Của Bà Triệu, Nghìn Năm Hậu Thế Còn Ngưỡng Phục - Việt  Nam Overnight">
              <a:extLst>
                <a:ext uri="{FF2B5EF4-FFF2-40B4-BE49-F238E27FC236}">
                  <a16:creationId xmlns:a16="http://schemas.microsoft.com/office/drawing/2014/main" id="{669E17A8-88B2-F248-9E70-E9F3A0EC13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08" r="10411"/>
            <a:stretch/>
          </p:blipFill>
          <p:spPr bwMode="auto">
            <a:xfrm>
              <a:off x="411533" y="2228713"/>
              <a:ext cx="4986632" cy="4122984"/>
            </a:xfrm>
            <a:prstGeom prst="roundRect">
              <a:avLst/>
            </a:prstGeom>
            <a:noFill/>
            <a:extLst>
              <a:ext uri="{909E8E84-426E-40DD-AFC4-6F175D3DCCD1}">
                <a14:hiddenFill xmlns:a14="http://schemas.microsoft.com/office/drawing/2010/main">
                  <a:solidFill>
                    <a:srgbClr val="FFFFFF"/>
                  </a:solidFill>
                </a14:hiddenFill>
              </a:ext>
            </a:extLst>
          </p:spPr>
        </p:pic>
        <p:sp>
          <p:nvSpPr>
            <p:cNvPr id="35" name="Oval 29">
              <a:extLst>
                <a:ext uri="{FF2B5EF4-FFF2-40B4-BE49-F238E27FC236}">
                  <a16:creationId xmlns:a16="http://schemas.microsoft.com/office/drawing/2014/main" id="{5EE22482-387F-544F-A5D9-B2965F7D6750}"/>
                </a:ext>
              </a:extLst>
            </p:cNvPr>
            <p:cNvSpPr>
              <a:spLocks noChangeArrowheads="1"/>
            </p:cNvSpPr>
            <p:nvPr/>
          </p:nvSpPr>
          <p:spPr bwMode="gray">
            <a:xfrm>
              <a:off x="2248136" y="1815267"/>
              <a:ext cx="1181718" cy="666109"/>
            </a:xfrm>
            <a:prstGeom prst="ellipse">
              <a:avLst/>
            </a:prstGeom>
            <a:gradFill rotWithShape="1">
              <a:gsLst>
                <a:gs pos="0">
                  <a:srgbClr val="FFFFFF"/>
                </a:gs>
                <a:gs pos="100000">
                  <a:srgbClr val="D6E1E2">
                    <a:alpha val="37999"/>
                  </a:srgbClr>
                </a:gs>
              </a:gsLst>
              <a:lin ang="5400000" scaled="1"/>
            </a:gradFill>
            <a:ln w="9525" algn="ctr">
              <a:solidFill>
                <a:srgbClr val="000000"/>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41992160-F77B-D34B-8ACE-4A04BE534266}"/>
              </a:ext>
            </a:extLst>
          </p:cNvPr>
          <p:cNvGrpSpPr/>
          <p:nvPr/>
        </p:nvGrpSpPr>
        <p:grpSpPr>
          <a:xfrm>
            <a:off x="5833535" y="1747875"/>
            <a:ext cx="5829300" cy="3792205"/>
            <a:chOff x="5772150" y="2237120"/>
            <a:chExt cx="5829300" cy="3792205"/>
          </a:xfrm>
        </p:grpSpPr>
        <p:sp>
          <p:nvSpPr>
            <p:cNvPr id="4" name="Rounded Rectangle 3">
              <a:extLst>
                <a:ext uri="{FF2B5EF4-FFF2-40B4-BE49-F238E27FC236}">
                  <a16:creationId xmlns:a16="http://schemas.microsoft.com/office/drawing/2014/main" id="{027F14AD-EB67-344F-99AE-C31552D274CF}"/>
                </a:ext>
              </a:extLst>
            </p:cNvPr>
            <p:cNvSpPr/>
            <p:nvPr/>
          </p:nvSpPr>
          <p:spPr>
            <a:xfrm>
              <a:off x="5772150" y="2237120"/>
              <a:ext cx="5829300" cy="3792205"/>
            </a:xfrm>
            <a:prstGeom prst="roundRect">
              <a:avLst/>
            </a:prstGeom>
            <a:noFill/>
            <a:ln w="57150">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Rectangle 4">
              <a:extLst>
                <a:ext uri="{FF2B5EF4-FFF2-40B4-BE49-F238E27FC236}">
                  <a16:creationId xmlns:a16="http://schemas.microsoft.com/office/drawing/2014/main" id="{61E33FAB-B60B-3847-B209-EB87EDA847F5}"/>
                </a:ext>
              </a:extLst>
            </p:cNvPr>
            <p:cNvSpPr/>
            <p:nvPr/>
          </p:nvSpPr>
          <p:spPr>
            <a:xfrm>
              <a:off x="6092861" y="2457626"/>
              <a:ext cx="5321585" cy="3539430"/>
            </a:xfrm>
            <a:prstGeom prst="rect">
              <a:avLst/>
            </a:prstGeom>
          </p:spPr>
          <p:txBody>
            <a:bodyPr wrap="square">
              <a:spAutoFit/>
            </a:bodyPr>
            <a:lstStyle/>
            <a:p>
              <a:pPr algn="just"/>
              <a:r>
                <a:rPr lang="vi-VN" sz="3200" b="0" i="0" dirty="0">
                  <a:solidFill>
                    <a:srgbClr val="000000"/>
                  </a:solidFill>
                  <a:effectLst/>
                  <a:latin typeface="Times New Roman" panose="02020603050405020304" pitchFamily="18" charset="0"/>
                  <a:cs typeface="Times New Roman" panose="02020603050405020304" pitchFamily="18" charset="0"/>
                </a:rPr>
                <a:t>"Tôi muốn cưỡi cơn gió mạnh, đạp ngọn sóng dữ, chém cá tràng kình ở ngoài biển Đông, đánh đuổi quân Ngô, cởi ách nô lệ cho nhân dân chứ quyết không chịu khom lưng làm tì thiếp người ta".</a:t>
              </a:r>
              <a:endParaRPr lang="en-VN"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5799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emoVTI">
  <a:themeElements>
    <a:clrScheme name="AnalogousFromLightSeedLeftStep">
      <a:dk1>
        <a:srgbClr val="000000"/>
      </a:dk1>
      <a:lt1>
        <a:srgbClr val="FFFFFF"/>
      </a:lt1>
      <a:dk2>
        <a:srgbClr val="41242B"/>
      </a:dk2>
      <a:lt2>
        <a:srgbClr val="E2E7E8"/>
      </a:lt2>
      <a:accent1>
        <a:srgbClr val="DF8E7E"/>
      </a:accent1>
      <a:accent2>
        <a:srgbClr val="D8617E"/>
      </a:accent2>
      <a:accent3>
        <a:srgbClr val="DF7EBE"/>
      </a:accent3>
      <a:accent4>
        <a:srgbClr val="CE61D8"/>
      </a:accent4>
      <a:accent5>
        <a:srgbClr val="AF7EDF"/>
      </a:accent5>
      <a:accent6>
        <a:srgbClr val="6B61D8"/>
      </a:accent6>
      <a:hlink>
        <a:srgbClr val="5A8B95"/>
      </a:hlink>
      <a:folHlink>
        <a:srgbClr val="7F7F7F"/>
      </a:folHlink>
    </a:clrScheme>
    <a:fontScheme name="Elephant Univers Condensed">
      <a:majorFont>
        <a:latin typeface="Malgun Gothic"/>
        <a:ea typeface=""/>
        <a:cs typeface=""/>
      </a:majorFont>
      <a:minorFont>
        <a:latin typeface="Malgun Gothic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8.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1277</Words>
  <Application>Microsoft Office PowerPoint</Application>
  <PresentationFormat>Màn hình rộng</PresentationFormat>
  <Paragraphs>189</Paragraphs>
  <Slides>31</Slides>
  <Notes>16</Notes>
  <HiddenSlides>0</HiddenSlides>
  <MMClips>2</MMClips>
  <ScaleCrop>false</ScaleCrop>
  <HeadingPairs>
    <vt:vector size="6" baseType="variant">
      <vt:variant>
        <vt:lpstr>Phông được Dùng</vt:lpstr>
      </vt:variant>
      <vt:variant>
        <vt:i4>22</vt:i4>
      </vt:variant>
      <vt:variant>
        <vt:lpstr>Chủ đề</vt:lpstr>
      </vt:variant>
      <vt:variant>
        <vt:i4>8</vt:i4>
      </vt:variant>
      <vt:variant>
        <vt:lpstr>Tiêu đề Bản chiếu</vt:lpstr>
      </vt:variant>
      <vt:variant>
        <vt:i4>31</vt:i4>
      </vt:variant>
    </vt:vector>
  </HeadingPairs>
  <TitlesOfParts>
    <vt:vector size="61" baseType="lpstr">
      <vt:lpstr>Malgun Gothic</vt:lpstr>
      <vt:lpstr>Malgun Gothic Semilight</vt:lpstr>
      <vt:lpstr>微软雅黑</vt:lpstr>
      <vt:lpstr>宋体</vt:lpstr>
      <vt:lpstr>.VnArial</vt:lpstr>
      <vt:lpstr>Arial</vt:lpstr>
      <vt:lpstr>Calibri</vt:lpstr>
      <vt:lpstr>Calibri Light</vt:lpstr>
      <vt:lpstr>Cambria</vt:lpstr>
      <vt:lpstr>等线</vt:lpstr>
      <vt:lpstr>等线 Light</vt:lpstr>
      <vt:lpstr>Georgia</vt:lpstr>
      <vt:lpstr>Gilda Display</vt:lpstr>
      <vt:lpstr>ITC Avant Garde Std Bk</vt:lpstr>
      <vt:lpstr>Oxygen Light</vt:lpstr>
      <vt:lpstr>Times New Roman</vt:lpstr>
      <vt:lpstr>UVN Bach Tuyet Nang</vt:lpstr>
      <vt:lpstr>Wingdings</vt:lpstr>
      <vt:lpstr>Wingdings 2</vt:lpstr>
      <vt:lpstr>印品丫丫体-D版</vt:lpstr>
      <vt:lpstr>字魂59号-创粗黑</vt:lpstr>
      <vt:lpstr>小白</vt:lpstr>
      <vt:lpstr>1_Office Theme</vt:lpstr>
      <vt:lpstr>2_Office Theme</vt:lpstr>
      <vt:lpstr>Floral Drawings Slides</vt:lpstr>
      <vt:lpstr>Civic</vt:lpstr>
      <vt:lpstr>Office Theme</vt:lpstr>
      <vt:lpstr>6_Office Theme</vt:lpstr>
      <vt:lpstr>MemoVTI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13</cp:revision>
  <dcterms:created xsi:type="dcterms:W3CDTF">2022-01-17T02:27:05Z</dcterms:created>
  <dcterms:modified xsi:type="dcterms:W3CDTF">2023-04-04T01:57:43Z</dcterms:modified>
</cp:coreProperties>
</file>