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1" r:id="rId2"/>
    <p:sldId id="296" r:id="rId3"/>
    <p:sldId id="261" r:id="rId4"/>
    <p:sldId id="297" r:id="rId5"/>
    <p:sldId id="282" r:id="rId6"/>
    <p:sldId id="298" r:id="rId7"/>
    <p:sldId id="299" r:id="rId8"/>
    <p:sldId id="300" r:id="rId9"/>
    <p:sldId id="301" r:id="rId10"/>
    <p:sldId id="302" r:id="rId11"/>
    <p:sldId id="259" r:id="rId12"/>
    <p:sldId id="258" r:id="rId13"/>
    <p:sldId id="283" r:id="rId14"/>
    <p:sldId id="284" r:id="rId15"/>
    <p:sldId id="257" r:id="rId16"/>
    <p:sldId id="286" r:id="rId17"/>
    <p:sldId id="285" r:id="rId18"/>
    <p:sldId id="262" r:id="rId19"/>
    <p:sldId id="303" r:id="rId20"/>
    <p:sldId id="287" r:id="rId21"/>
    <p:sldId id="263" r:id="rId22"/>
    <p:sldId id="288" r:id="rId23"/>
    <p:sldId id="289" r:id="rId24"/>
    <p:sldId id="290" r:id="rId25"/>
    <p:sldId id="291" r:id="rId26"/>
    <p:sldId id="269" r:id="rId27"/>
    <p:sldId id="292" r:id="rId28"/>
    <p:sldId id="293" r:id="rId29"/>
    <p:sldId id="294" r:id="rId30"/>
    <p:sldId id="271" r:id="rId31"/>
    <p:sldId id="295" r:id="rId32"/>
    <p:sldId id="279" r:id="rId33"/>
    <p:sldId id="280" r:id="rId34"/>
  </p:sldIdLst>
  <p:sldSz cx="10972800" cy="6858000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14" y="-90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0FB386-80F8-440A-8B2E-EE5D013F902B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82AE585-5A68-4B79-9BE9-625BE1C3E60E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I. SỰ ĐA DẠNG CỦA NẤM</a:t>
          </a:r>
          <a:endParaRPr lang="en-US" sz="3200" b="1" dirty="0">
            <a:solidFill>
              <a:schemeClr val="tx1"/>
            </a:solidFill>
          </a:endParaRPr>
        </a:p>
      </dgm:t>
    </dgm:pt>
    <dgm:pt modelId="{FA5863C7-BFDC-4098-B800-5B29C2C5482D}" type="parTrans" cxnId="{087D0192-F6FD-4F21-B15C-D9F63D3C1AF0}">
      <dgm:prSet/>
      <dgm:spPr/>
      <dgm:t>
        <a:bodyPr/>
        <a:lstStyle/>
        <a:p>
          <a:endParaRPr lang="en-US"/>
        </a:p>
      </dgm:t>
    </dgm:pt>
    <dgm:pt modelId="{C7F82993-77D5-49EF-B509-B2EDCDBEFE76}" type="sibTrans" cxnId="{087D0192-F6FD-4F21-B15C-D9F63D3C1AF0}">
      <dgm:prSet/>
      <dgm:spPr/>
      <dgm:t>
        <a:bodyPr/>
        <a:lstStyle/>
        <a:p>
          <a:endParaRPr lang="en-US"/>
        </a:p>
      </dgm:t>
    </dgm:pt>
    <dgm:pt modelId="{2D2AEC59-9663-43AE-B6A4-F9DA690FDE97}">
      <dgm:prSet phldrT="[Text]" custT="1"/>
      <dgm:spPr/>
      <dgm:t>
        <a:bodyPr/>
        <a:lstStyle/>
        <a:p>
          <a:r>
            <a:rPr lang="en-US" sz="3200" b="1" dirty="0" smtClean="0">
              <a:solidFill>
                <a:schemeClr val="tx1"/>
              </a:solidFill>
            </a:rPr>
            <a:t>II. VAI TRÒ VÀ TÁC HẠI CỦA NẤM</a:t>
          </a:r>
          <a:endParaRPr lang="en-US" sz="3200" b="1" dirty="0">
            <a:solidFill>
              <a:schemeClr val="tx1"/>
            </a:solidFill>
          </a:endParaRPr>
        </a:p>
      </dgm:t>
    </dgm:pt>
    <dgm:pt modelId="{6EEAB2C4-BC77-4A23-B796-0163851C9EA1}" type="parTrans" cxnId="{251C17A7-4B29-4485-AE57-F3A88AA7ED3E}">
      <dgm:prSet/>
      <dgm:spPr/>
      <dgm:t>
        <a:bodyPr/>
        <a:lstStyle/>
        <a:p>
          <a:endParaRPr lang="en-US"/>
        </a:p>
      </dgm:t>
    </dgm:pt>
    <dgm:pt modelId="{D3629971-426C-4270-838A-09DD8B738B4C}" type="sibTrans" cxnId="{251C17A7-4B29-4485-AE57-F3A88AA7ED3E}">
      <dgm:prSet/>
      <dgm:spPr/>
      <dgm:t>
        <a:bodyPr/>
        <a:lstStyle/>
        <a:p>
          <a:endParaRPr lang="en-US"/>
        </a:p>
      </dgm:t>
    </dgm:pt>
    <dgm:pt modelId="{32AB1B9D-07A8-40FC-AFF2-804D93CAA172}" type="pres">
      <dgm:prSet presAssocID="{370FB386-80F8-440A-8B2E-EE5D013F902B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FB142F3-B3B4-4837-B0FE-0F638A11512B}" type="pres">
      <dgm:prSet presAssocID="{782AE585-5A68-4B79-9BE9-625BE1C3E60E}" presName="parentLin" presStyleCnt="0"/>
      <dgm:spPr/>
    </dgm:pt>
    <dgm:pt modelId="{A2907793-4364-4CED-8076-85442D9E3A06}" type="pres">
      <dgm:prSet presAssocID="{782AE585-5A68-4B79-9BE9-625BE1C3E60E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FE64D251-BEED-4B81-B44A-E2E0A0FB42A3}" type="pres">
      <dgm:prSet presAssocID="{782AE585-5A68-4B79-9BE9-625BE1C3E60E}" presName="parentText" presStyleLbl="node1" presStyleIdx="0" presStyleCnt="2" custScaleX="133752" custScaleY="51129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190E34-DD93-4A37-9E02-80A3FEEF30B8}" type="pres">
      <dgm:prSet presAssocID="{782AE585-5A68-4B79-9BE9-625BE1C3E60E}" presName="negativeSpace" presStyleCnt="0"/>
      <dgm:spPr/>
    </dgm:pt>
    <dgm:pt modelId="{A7A667A2-4D0B-4A81-A64A-585501B50DD7}" type="pres">
      <dgm:prSet presAssocID="{782AE585-5A68-4B79-9BE9-625BE1C3E60E}" presName="childText" presStyleLbl="conFgAcc1" presStyleIdx="0" presStyleCnt="2" custScaleY="75736" custLinFactNeighborY="-25454">
        <dgm:presLayoutVars>
          <dgm:bulletEnabled val="1"/>
        </dgm:presLayoutVars>
      </dgm:prSet>
      <dgm:spPr/>
    </dgm:pt>
    <dgm:pt modelId="{F3272EFD-5B0F-468A-9732-13C99C2102C3}" type="pres">
      <dgm:prSet presAssocID="{C7F82993-77D5-49EF-B509-B2EDCDBEFE76}" presName="spaceBetweenRectangles" presStyleCnt="0"/>
      <dgm:spPr/>
    </dgm:pt>
    <dgm:pt modelId="{5DDF2BCE-FCB6-4B34-A404-68D147852BC5}" type="pres">
      <dgm:prSet presAssocID="{2D2AEC59-9663-43AE-B6A4-F9DA690FDE97}" presName="parentLin" presStyleCnt="0"/>
      <dgm:spPr/>
    </dgm:pt>
    <dgm:pt modelId="{86AA6E1C-DA1E-4CBD-B6C5-02DE83D08406}" type="pres">
      <dgm:prSet presAssocID="{2D2AEC59-9663-43AE-B6A4-F9DA690FDE97}" presName="parentLeftMargin" presStyleLbl="node1" presStyleIdx="0" presStyleCnt="2"/>
      <dgm:spPr/>
      <dgm:t>
        <a:bodyPr/>
        <a:lstStyle/>
        <a:p>
          <a:endParaRPr lang="en-US"/>
        </a:p>
      </dgm:t>
    </dgm:pt>
    <dgm:pt modelId="{1968CC19-8F0C-4841-93D5-A9A4D398E8CD}" type="pres">
      <dgm:prSet presAssocID="{2D2AEC59-9663-43AE-B6A4-F9DA690FDE97}" presName="parentText" presStyleLbl="node1" presStyleIdx="1" presStyleCnt="2" custScaleX="133752" custScaleY="54437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F05139-A263-4150-81C2-F94D1030EDF7}" type="pres">
      <dgm:prSet presAssocID="{2D2AEC59-9663-43AE-B6A4-F9DA690FDE97}" presName="negativeSpace" presStyleCnt="0"/>
      <dgm:spPr/>
    </dgm:pt>
    <dgm:pt modelId="{122620D4-9702-40D2-B18F-27754A4EC27C}" type="pres">
      <dgm:prSet presAssocID="{2D2AEC59-9663-43AE-B6A4-F9DA690FDE97}" presName="childText" presStyleLbl="conFgAcc1" presStyleIdx="1" presStyleCnt="2" custScaleY="68440">
        <dgm:presLayoutVars>
          <dgm:bulletEnabled val="1"/>
        </dgm:presLayoutVars>
      </dgm:prSet>
      <dgm:spPr/>
    </dgm:pt>
  </dgm:ptLst>
  <dgm:cxnLst>
    <dgm:cxn modelId="{087D0192-F6FD-4F21-B15C-D9F63D3C1AF0}" srcId="{370FB386-80F8-440A-8B2E-EE5D013F902B}" destId="{782AE585-5A68-4B79-9BE9-625BE1C3E60E}" srcOrd="0" destOrd="0" parTransId="{FA5863C7-BFDC-4098-B800-5B29C2C5482D}" sibTransId="{C7F82993-77D5-49EF-B509-B2EDCDBEFE76}"/>
    <dgm:cxn modelId="{A2A3A1C6-2D05-4BD9-9965-DAA91C433740}" type="presOf" srcId="{370FB386-80F8-440A-8B2E-EE5D013F902B}" destId="{32AB1B9D-07A8-40FC-AFF2-804D93CAA172}" srcOrd="0" destOrd="0" presId="urn:microsoft.com/office/officeart/2005/8/layout/list1"/>
    <dgm:cxn modelId="{251C17A7-4B29-4485-AE57-F3A88AA7ED3E}" srcId="{370FB386-80F8-440A-8B2E-EE5D013F902B}" destId="{2D2AEC59-9663-43AE-B6A4-F9DA690FDE97}" srcOrd="1" destOrd="0" parTransId="{6EEAB2C4-BC77-4A23-B796-0163851C9EA1}" sibTransId="{D3629971-426C-4270-838A-09DD8B738B4C}"/>
    <dgm:cxn modelId="{81F7EA39-88C3-47EE-B3FC-0FBCF8D370DE}" type="presOf" srcId="{782AE585-5A68-4B79-9BE9-625BE1C3E60E}" destId="{A2907793-4364-4CED-8076-85442D9E3A06}" srcOrd="0" destOrd="0" presId="urn:microsoft.com/office/officeart/2005/8/layout/list1"/>
    <dgm:cxn modelId="{70025FEB-89C9-4806-8C49-0E312FFA4CA0}" type="presOf" srcId="{2D2AEC59-9663-43AE-B6A4-F9DA690FDE97}" destId="{86AA6E1C-DA1E-4CBD-B6C5-02DE83D08406}" srcOrd="0" destOrd="0" presId="urn:microsoft.com/office/officeart/2005/8/layout/list1"/>
    <dgm:cxn modelId="{7831C657-818B-4AF1-A109-5EE8C00154AA}" type="presOf" srcId="{782AE585-5A68-4B79-9BE9-625BE1C3E60E}" destId="{FE64D251-BEED-4B81-B44A-E2E0A0FB42A3}" srcOrd="1" destOrd="0" presId="urn:microsoft.com/office/officeart/2005/8/layout/list1"/>
    <dgm:cxn modelId="{9B24AA0A-C1E5-448A-828F-1F9F84D67445}" type="presOf" srcId="{2D2AEC59-9663-43AE-B6A4-F9DA690FDE97}" destId="{1968CC19-8F0C-4841-93D5-A9A4D398E8CD}" srcOrd="1" destOrd="0" presId="urn:microsoft.com/office/officeart/2005/8/layout/list1"/>
    <dgm:cxn modelId="{202A3F93-07D5-4167-9792-6A215E418943}" type="presParOf" srcId="{32AB1B9D-07A8-40FC-AFF2-804D93CAA172}" destId="{CFB142F3-B3B4-4837-B0FE-0F638A11512B}" srcOrd="0" destOrd="0" presId="urn:microsoft.com/office/officeart/2005/8/layout/list1"/>
    <dgm:cxn modelId="{12340AEC-1E61-4650-A917-CB8DE2664BE5}" type="presParOf" srcId="{CFB142F3-B3B4-4837-B0FE-0F638A11512B}" destId="{A2907793-4364-4CED-8076-85442D9E3A06}" srcOrd="0" destOrd="0" presId="urn:microsoft.com/office/officeart/2005/8/layout/list1"/>
    <dgm:cxn modelId="{11E06692-8B52-4166-A138-3F8AC2559AD3}" type="presParOf" srcId="{CFB142F3-B3B4-4837-B0FE-0F638A11512B}" destId="{FE64D251-BEED-4B81-B44A-E2E0A0FB42A3}" srcOrd="1" destOrd="0" presId="urn:microsoft.com/office/officeart/2005/8/layout/list1"/>
    <dgm:cxn modelId="{03BC194A-1CB7-49C9-8A50-CC58E8AEF881}" type="presParOf" srcId="{32AB1B9D-07A8-40FC-AFF2-804D93CAA172}" destId="{1C190E34-DD93-4A37-9E02-80A3FEEF30B8}" srcOrd="1" destOrd="0" presId="urn:microsoft.com/office/officeart/2005/8/layout/list1"/>
    <dgm:cxn modelId="{03BCAD6A-CB6C-44B4-A5F9-D9BECFEAA622}" type="presParOf" srcId="{32AB1B9D-07A8-40FC-AFF2-804D93CAA172}" destId="{A7A667A2-4D0B-4A81-A64A-585501B50DD7}" srcOrd="2" destOrd="0" presId="urn:microsoft.com/office/officeart/2005/8/layout/list1"/>
    <dgm:cxn modelId="{21F18060-3F0A-4739-BDA2-9888A5648ED7}" type="presParOf" srcId="{32AB1B9D-07A8-40FC-AFF2-804D93CAA172}" destId="{F3272EFD-5B0F-468A-9732-13C99C2102C3}" srcOrd="3" destOrd="0" presId="urn:microsoft.com/office/officeart/2005/8/layout/list1"/>
    <dgm:cxn modelId="{5D587725-24B2-4605-BF14-E6E0DBAFE15E}" type="presParOf" srcId="{32AB1B9D-07A8-40FC-AFF2-804D93CAA172}" destId="{5DDF2BCE-FCB6-4B34-A404-68D147852BC5}" srcOrd="4" destOrd="0" presId="urn:microsoft.com/office/officeart/2005/8/layout/list1"/>
    <dgm:cxn modelId="{7D023899-ABA2-4C89-9B8B-C17791EC9F32}" type="presParOf" srcId="{5DDF2BCE-FCB6-4B34-A404-68D147852BC5}" destId="{86AA6E1C-DA1E-4CBD-B6C5-02DE83D08406}" srcOrd="0" destOrd="0" presId="urn:microsoft.com/office/officeart/2005/8/layout/list1"/>
    <dgm:cxn modelId="{C18E678D-E296-4941-B8D1-EA1EBE656EEB}" type="presParOf" srcId="{5DDF2BCE-FCB6-4B34-A404-68D147852BC5}" destId="{1968CC19-8F0C-4841-93D5-A9A4D398E8CD}" srcOrd="1" destOrd="0" presId="urn:microsoft.com/office/officeart/2005/8/layout/list1"/>
    <dgm:cxn modelId="{4F06AAC7-9A4D-4D7D-BE76-71B520D991FD}" type="presParOf" srcId="{32AB1B9D-07A8-40FC-AFF2-804D93CAA172}" destId="{98F05139-A263-4150-81C2-F94D1030EDF7}" srcOrd="5" destOrd="0" presId="urn:microsoft.com/office/officeart/2005/8/layout/list1"/>
    <dgm:cxn modelId="{1D16FA42-8044-45C9-9020-CB11840B8565}" type="presParOf" srcId="{32AB1B9D-07A8-40FC-AFF2-804D93CAA172}" destId="{122620D4-9702-40D2-B18F-27754A4EC27C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A667A2-4D0B-4A81-A64A-585501B50DD7}">
      <dsp:nvSpPr>
        <dsp:cNvPr id="0" name=""/>
        <dsp:cNvSpPr/>
      </dsp:nvSpPr>
      <dsp:spPr>
        <a:xfrm>
          <a:off x="0" y="694318"/>
          <a:ext cx="6934200" cy="124055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64D251-BEED-4B81-B44A-E2E0A0FB42A3}">
      <dsp:nvSpPr>
        <dsp:cNvPr id="0" name=""/>
        <dsp:cNvSpPr/>
      </dsp:nvSpPr>
      <dsp:spPr>
        <a:xfrm>
          <a:off x="346710" y="761998"/>
          <a:ext cx="6492241" cy="98106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I. SỰ ĐA DẠNG CỦA NẤM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394602" y="809890"/>
        <a:ext cx="6396457" cy="885279"/>
      </dsp:txXfrm>
    </dsp:sp>
    <dsp:sp modelId="{122620D4-9702-40D2-B18F-27754A4EC27C}">
      <dsp:nvSpPr>
        <dsp:cNvPr id="0" name=""/>
        <dsp:cNvSpPr/>
      </dsp:nvSpPr>
      <dsp:spPr>
        <a:xfrm>
          <a:off x="0" y="2460354"/>
          <a:ext cx="6934200" cy="112104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4681519"/>
              <a:satOff val="-5839"/>
              <a:lumOff val="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68CC19-8F0C-4841-93D5-A9A4D398E8CD}">
      <dsp:nvSpPr>
        <dsp:cNvPr id="0" name=""/>
        <dsp:cNvSpPr/>
      </dsp:nvSpPr>
      <dsp:spPr>
        <a:xfrm>
          <a:off x="346710" y="2375217"/>
          <a:ext cx="6492241" cy="1044537"/>
        </a:xfrm>
        <a:prstGeom prst="roundRect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3467" tIns="0" rIns="183467" bIns="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smtClean="0">
              <a:solidFill>
                <a:schemeClr val="tx1"/>
              </a:solidFill>
            </a:rPr>
            <a:t>II. VAI TRÒ VÀ TÁC HẠI CỦA NẤM</a:t>
          </a:r>
          <a:endParaRPr lang="en-US" sz="3200" b="1" kern="1200" dirty="0">
            <a:solidFill>
              <a:schemeClr val="tx1"/>
            </a:solidFill>
          </a:endParaRPr>
        </a:p>
      </dsp:txBody>
      <dsp:txXfrm>
        <a:off x="397700" y="2426207"/>
        <a:ext cx="6390261" cy="9425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62E49F-603E-42FB-9318-FCA309BDCF3C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514350"/>
            <a:ext cx="41148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539F78-E374-439B-AFC1-08DF28DA32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5234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539F78-E374-439B-AFC1-08DF28DA32F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19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2130427"/>
            <a:ext cx="932688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45920" y="3886200"/>
            <a:ext cx="768096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567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262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51570" y="274639"/>
            <a:ext cx="2714626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3886" y="274639"/>
            <a:ext cx="7964805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76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775" y="4406902"/>
            <a:ext cx="932688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6775" y="2906713"/>
            <a:ext cx="932688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40296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3886" y="1600202"/>
            <a:ext cx="533971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2" y="1600202"/>
            <a:ext cx="5339715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242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535113"/>
            <a:ext cx="484822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8640" y="2174875"/>
            <a:ext cx="484822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74031" y="1535113"/>
            <a:ext cx="48501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74031" y="2174875"/>
            <a:ext cx="48501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409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290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914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641" y="273050"/>
            <a:ext cx="360997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0061" y="273052"/>
            <a:ext cx="61341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1435102"/>
            <a:ext cx="360997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958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746" y="4800600"/>
            <a:ext cx="658368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50746" y="612775"/>
            <a:ext cx="658368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50746" y="5367338"/>
            <a:ext cx="658368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11C5D-493F-469C-B659-7A39724D5A9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49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8640" y="274638"/>
            <a:ext cx="987552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8640" y="1600202"/>
            <a:ext cx="987552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86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1C5D-493F-469C-B659-7A39724D5A96}" type="datetimeFigureOut">
              <a:rPr lang="en-US" smtClean="0"/>
              <a:t>8/29/2021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9040" y="6356352"/>
            <a:ext cx="34747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63840" y="6356352"/>
            <a:ext cx="256032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D2D51F-BFE3-412B-A05C-081892CD04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852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2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5iXh5VCOSI&amp;ab_channel=VTVNews" TargetMode="External"/><Relationship Id="rId7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.png"/><Relationship Id="rId4" Type="http://schemas.openxmlformats.org/officeDocument/2006/relationships/hyperlink" Target="https://coccoc.com/search?query=%C4%83n%20ph%E1%BA%A3i%20n%E1%BA%A5m%20%C4%91%E1%BB%99c,%203%20ng%C6%B0%E1%BB%9Di%20th%C6%B0%C6%A1ng%20vong&amp;tbm=vid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ccoc.com/search?query=d%E1%BA%A5u%20hi%E1%BB%87u%20nh%E1%BA%ADn%20bi%E1%BA%BFt%20n%E1%BA%A5m%20%C4%91%E1%BB%99c&amp;tbm=vid" TargetMode="Externa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D:\THCS\3097100_Camera.Tinhte_Mushroom_by_Daniel_Nimmervoll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996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76200" y="1905000"/>
            <a:ext cx="4724400" cy="15240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 smtClean="0"/>
              <a:t>Bài</a:t>
            </a:r>
            <a:r>
              <a:rPr lang="en-US" sz="3200" b="1" dirty="0" smtClean="0"/>
              <a:t> 18: 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ĐA DẠNG NẤM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690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8"/>
            <a:ext cx="8839202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0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8" y="0"/>
            <a:ext cx="10938272" cy="6858000"/>
          </a:xfr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490411199"/>
              </p:ext>
            </p:extLst>
          </p:nvPr>
        </p:nvGraphicFramePr>
        <p:xfrm>
          <a:off x="2667000" y="1828800"/>
          <a:ext cx="69342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5257800" y="1143000"/>
            <a:ext cx="3276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NỘI DUNG</a:t>
            </a:r>
            <a:endParaRPr lang="en-US" sz="3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68162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581400" y="848380"/>
            <a:ext cx="400616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1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09600" y="1337608"/>
            <a:ext cx="10210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Nhắc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chung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giới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Kể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em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biết</a:t>
            </a:r>
            <a:r>
              <a:rPr lang="en-US" sz="2400" b="1" dirty="0">
                <a:solidFill>
                  <a:srgbClr val="0070C0"/>
                </a:solidFill>
              </a:rPr>
              <a:t>?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có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hình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như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thế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nào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và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môi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trường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sống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của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chúng</a:t>
            </a:r>
            <a:r>
              <a:rPr lang="en-US" sz="2400" b="1" dirty="0">
                <a:solidFill>
                  <a:srgbClr val="0070C0"/>
                </a:solidFill>
              </a:rPr>
              <a:t>?</a:t>
            </a:r>
          </a:p>
          <a:p>
            <a:r>
              <a:rPr lang="en-US" sz="2400" b="1" dirty="0">
                <a:solidFill>
                  <a:srgbClr val="0070C0"/>
                </a:solidFill>
              </a:rPr>
              <a:t>+ </a:t>
            </a:r>
            <a:r>
              <a:rPr lang="en-US" sz="2400" b="1" dirty="0" err="1">
                <a:solidFill>
                  <a:srgbClr val="0070C0"/>
                </a:solidFill>
              </a:rPr>
              <a:t>Quan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sát</a:t>
            </a:r>
            <a:r>
              <a:rPr lang="en-US" sz="2400" b="1" dirty="0">
                <a:solidFill>
                  <a:srgbClr val="0070C0"/>
                </a:solidFill>
              </a:rPr>
              <a:t> 3 </a:t>
            </a:r>
            <a:r>
              <a:rPr lang="en-US" sz="2400" b="1" dirty="0" err="1">
                <a:solidFill>
                  <a:srgbClr val="0070C0"/>
                </a:solidFill>
              </a:rPr>
              <a:t>đại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dưới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đây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hãy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lập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bảng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để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phân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nhóm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 (</a:t>
            </a:r>
            <a:r>
              <a:rPr lang="en-US" sz="2400" b="1" dirty="0" err="1">
                <a:solidFill>
                  <a:srgbClr val="0070C0"/>
                </a:solidFill>
              </a:rPr>
              <a:t>tên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đặc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điểm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ví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diện</a:t>
            </a:r>
            <a:r>
              <a:rPr lang="en-US" sz="2400" b="1" dirty="0">
                <a:solidFill>
                  <a:srgbClr val="0070C0"/>
                </a:solidFill>
              </a:rPr>
              <a:t>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276600"/>
            <a:ext cx="9220200" cy="288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09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038164"/>
            <a:ext cx="2763366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" name="Rectangle 15"/>
          <p:cNvSpPr/>
          <p:nvPr/>
        </p:nvSpPr>
        <p:spPr>
          <a:xfrm>
            <a:off x="32290" y="3041085"/>
            <a:ext cx="2792025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</a:t>
            </a:r>
            <a:endParaRPr lang="en-US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 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thân cây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787" y="1038164"/>
            <a:ext cx="2661231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2819400" y="3014191"/>
            <a:ext cx="286483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mèo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mọc trên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 cây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0" y="1022706"/>
            <a:ext cx="2590800" cy="199148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3655" y="1038164"/>
            <a:ext cx="2632145" cy="197602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1" name="TextBox 20"/>
          <p:cNvSpPr txBox="1"/>
          <p:nvPr/>
        </p:nvSpPr>
        <p:spPr>
          <a:xfrm>
            <a:off x="5867401" y="3048000"/>
            <a:ext cx="207824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9060155" y="3059668"/>
            <a:ext cx="9721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280" y="3963578"/>
            <a:ext cx="2774184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4" name="TextBox 23"/>
          <p:cNvSpPr txBox="1"/>
          <p:nvPr/>
        </p:nvSpPr>
        <p:spPr>
          <a:xfrm>
            <a:off x="762000" y="5943600"/>
            <a:ext cx="99237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39566" y="3963578"/>
            <a:ext cx="2775452" cy="191289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959374" y="5924490"/>
            <a:ext cx="2374626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73655" y="3980747"/>
            <a:ext cx="2708345" cy="189572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5684230" y="5995049"/>
            <a:ext cx="269776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01021" y="3963578"/>
            <a:ext cx="2471779" cy="191289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30" name="TextBox 29"/>
          <p:cNvSpPr txBox="1"/>
          <p:nvPr/>
        </p:nvSpPr>
        <p:spPr>
          <a:xfrm>
            <a:off x="8774910" y="6031468"/>
            <a:ext cx="17406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192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 smtClean="0">
                <a:latin typeface="Arial" pitchFamily="34" charset="0"/>
                <a:cs typeface="Arial" pitchFamily="34" charset="0"/>
              </a:rPr>
              <a:t>bánh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sau khi ủ men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7038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</p:spPr>
      </p:pic>
      <p:pic>
        <p:nvPicPr>
          <p:cNvPr id="15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8472" y="3733800"/>
            <a:ext cx="4548352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733799"/>
            <a:ext cx="3608965" cy="2545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1100" y="1219199"/>
            <a:ext cx="4572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/>
          <a:srcRect l="39166" r="5559"/>
          <a:stretch/>
        </p:blipFill>
        <p:spPr>
          <a:xfrm>
            <a:off x="6553200" y="1104900"/>
            <a:ext cx="3608965" cy="2400299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1395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5369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/>
              <a:t>Tất</a:t>
            </a:r>
            <a:r>
              <a:rPr lang="en-US" sz="2800" dirty="0"/>
              <a:t> </a:t>
            </a:r>
            <a:r>
              <a:rPr lang="en-US" sz="2800" dirty="0" err="1"/>
              <a:t>cả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loài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xếp</a:t>
            </a:r>
            <a:r>
              <a:rPr lang="en-US" sz="2800" dirty="0"/>
              <a:t> </a:t>
            </a:r>
            <a:r>
              <a:rPr lang="en-US" sz="2800" dirty="0" err="1"/>
              <a:t>vào</a:t>
            </a:r>
            <a:r>
              <a:rPr lang="en-US" sz="2800" dirty="0"/>
              <a:t> </a:t>
            </a:r>
            <a:r>
              <a:rPr lang="en-US" sz="2800" dirty="0" err="1"/>
              <a:t>giới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là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 smtClean="0"/>
              <a:t>thực</a:t>
            </a:r>
            <a:r>
              <a:rPr lang="en-US" sz="2800" dirty="0" smtClean="0"/>
              <a:t>, </a:t>
            </a:r>
            <a:r>
              <a:rPr lang="en-US" sz="2800" dirty="0" err="1"/>
              <a:t>đơn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bào</a:t>
            </a:r>
            <a:r>
              <a:rPr lang="en-US" sz="2800" dirty="0"/>
              <a:t>,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dị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lọai</a:t>
            </a:r>
            <a:r>
              <a:rPr lang="en-US" sz="2800" dirty="0"/>
              <a:t> </a:t>
            </a:r>
            <a:r>
              <a:rPr lang="en-US" sz="2800" dirty="0" err="1"/>
              <a:t>nấm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kim</a:t>
            </a:r>
            <a:r>
              <a:rPr lang="en-US" sz="2800" dirty="0"/>
              <a:t> </a:t>
            </a:r>
            <a:r>
              <a:rPr lang="en-US" sz="2800" dirty="0" err="1"/>
              <a:t>châm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mốc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linh</a:t>
            </a:r>
            <a:r>
              <a:rPr lang="en-US" sz="2800" dirty="0"/>
              <a:t> chi, </a:t>
            </a:r>
            <a:r>
              <a:rPr lang="en-US" sz="2800" dirty="0" err="1"/>
              <a:t>nấm</a:t>
            </a:r>
            <a:r>
              <a:rPr lang="en-US" sz="2800" dirty="0"/>
              <a:t> men,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rơm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đùi</a:t>
            </a:r>
            <a:r>
              <a:rPr lang="en-US" sz="2800" dirty="0"/>
              <a:t> </a:t>
            </a:r>
            <a:r>
              <a:rPr lang="en-US" sz="2800" dirty="0" err="1"/>
              <a:t>gà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mèo</a:t>
            </a:r>
            <a:r>
              <a:rPr lang="en-US" sz="2800" dirty="0"/>
              <a:t> (</a:t>
            </a:r>
            <a:r>
              <a:rPr lang="en-US" sz="2800" dirty="0" err="1"/>
              <a:t>mộc</a:t>
            </a:r>
            <a:r>
              <a:rPr lang="en-US" sz="2800" dirty="0"/>
              <a:t> </a:t>
            </a:r>
            <a:r>
              <a:rPr lang="en-US" sz="2800" dirty="0" err="1"/>
              <a:t>nhĩ</a:t>
            </a:r>
            <a:r>
              <a:rPr lang="en-US" sz="2800" dirty="0"/>
              <a:t>), </a:t>
            </a:r>
            <a:r>
              <a:rPr lang="en-US" sz="2800" dirty="0" smtClean="0"/>
              <a:t>…</a:t>
            </a:r>
            <a:endParaRPr lang="en-US" sz="2800" dirty="0"/>
          </a:p>
        </p:txBody>
      </p:sp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8743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914401"/>
            <a:ext cx="9310790" cy="5334000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7388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85800" y="1384518"/>
            <a:ext cx="9753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ở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 </a:t>
            </a:r>
            <a:r>
              <a:rPr lang="en-US" sz="2800" dirty="0" err="1"/>
              <a:t>nhau</a:t>
            </a:r>
            <a:r>
              <a:rPr lang="en-US" sz="2800" dirty="0"/>
              <a:t>: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không</a:t>
            </a:r>
            <a:r>
              <a:rPr lang="en-US" sz="2800" dirty="0"/>
              <a:t> </a:t>
            </a:r>
            <a:r>
              <a:rPr lang="en-US" sz="2800" dirty="0" err="1"/>
              <a:t>khí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nước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đất</a:t>
            </a:r>
            <a:r>
              <a:rPr lang="en-US" sz="2800" dirty="0"/>
              <a:t>, </a:t>
            </a:r>
            <a:r>
              <a:rPr lang="en-US" sz="2800" dirty="0" err="1"/>
              <a:t>trong</a:t>
            </a:r>
            <a:r>
              <a:rPr lang="en-US" sz="2800" dirty="0"/>
              <a:t> </a:t>
            </a:r>
            <a:r>
              <a:rPr lang="en-US" sz="2800" dirty="0" err="1"/>
              <a:t>cơ</a:t>
            </a:r>
            <a:r>
              <a:rPr lang="en-US" sz="2800" dirty="0"/>
              <a:t> </a:t>
            </a:r>
            <a:r>
              <a:rPr lang="en-US" sz="2800" dirty="0" err="1"/>
              <a:t>thể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sinh</a:t>
            </a:r>
            <a:r>
              <a:rPr lang="en-US" sz="2800" dirty="0"/>
              <a:t> </a:t>
            </a:r>
            <a:r>
              <a:rPr lang="en-US" sz="2800" dirty="0" err="1"/>
              <a:t>vật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khác</a:t>
            </a:r>
            <a:r>
              <a:rPr lang="en-US" sz="2800" dirty="0"/>
              <a:t>.</a:t>
            </a:r>
          </a:p>
          <a:p>
            <a:r>
              <a:rPr lang="en-US" sz="2800" dirty="0"/>
              <a:t>-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chủ</a:t>
            </a:r>
            <a:r>
              <a:rPr lang="en-US" sz="2800" dirty="0"/>
              <a:t> </a:t>
            </a:r>
            <a:r>
              <a:rPr lang="en-US" sz="2800" dirty="0" err="1"/>
              <a:t>yếu</a:t>
            </a:r>
            <a:r>
              <a:rPr lang="en-US" sz="2800" dirty="0"/>
              <a:t> ở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nơi</a:t>
            </a:r>
            <a:r>
              <a:rPr lang="en-US" sz="2800" dirty="0"/>
              <a:t> </a:t>
            </a:r>
            <a:r>
              <a:rPr lang="en-US" sz="2800" dirty="0" err="1"/>
              <a:t>nóng</a:t>
            </a:r>
            <a:r>
              <a:rPr lang="en-US" sz="2800" dirty="0"/>
              <a:t> </a:t>
            </a:r>
            <a:r>
              <a:rPr lang="en-US" sz="2800" dirty="0" err="1"/>
              <a:t>ẩm</a:t>
            </a:r>
            <a:r>
              <a:rPr lang="en-US" sz="2800" dirty="0"/>
              <a:t>, </a:t>
            </a:r>
            <a:r>
              <a:rPr lang="en-US" sz="2800" dirty="0" err="1"/>
              <a:t>giàu</a:t>
            </a:r>
            <a:r>
              <a:rPr lang="en-US" sz="2800" dirty="0"/>
              <a:t> </a:t>
            </a:r>
            <a:r>
              <a:rPr lang="en-US" sz="2800" dirty="0" err="1"/>
              <a:t>dinh</a:t>
            </a:r>
            <a:r>
              <a:rPr lang="en-US" sz="2800" dirty="0"/>
              <a:t> </a:t>
            </a:r>
            <a:r>
              <a:rPr lang="en-US" sz="2800" dirty="0" err="1"/>
              <a:t>dưỡng</a:t>
            </a:r>
            <a:r>
              <a:rPr lang="en-US" sz="2800" dirty="0"/>
              <a:t>, </a:t>
            </a:r>
            <a:r>
              <a:rPr lang="en-US" sz="2800" dirty="0" err="1"/>
              <a:t>một</a:t>
            </a:r>
            <a:r>
              <a:rPr lang="en-US" sz="2800" dirty="0"/>
              <a:t> </a:t>
            </a:r>
            <a:r>
              <a:rPr lang="en-US" sz="2800" dirty="0" err="1"/>
              <a:t>số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ở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kiện</a:t>
            </a:r>
            <a:r>
              <a:rPr lang="en-US" sz="2800" dirty="0"/>
              <a:t> </a:t>
            </a:r>
            <a:r>
              <a:rPr lang="en-US" sz="2800" dirty="0" err="1"/>
              <a:t>khắc</a:t>
            </a:r>
            <a:r>
              <a:rPr lang="en-US" sz="2800" dirty="0"/>
              <a:t> </a:t>
            </a:r>
            <a:r>
              <a:rPr lang="en-US" sz="2800" dirty="0" err="1"/>
              <a:t>nghiệt</a:t>
            </a:r>
            <a:r>
              <a:rPr lang="en-US" sz="2800" dirty="0"/>
              <a:t>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81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idx="1"/>
          </p:nvPr>
        </p:nvGraphicFramePr>
        <p:xfrm>
          <a:off x="2570480" y="2837910"/>
          <a:ext cx="5831840" cy="20505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566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5288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46177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4605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Tên nhóm nấm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đảm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tiếp hợp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Đặc điểm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túi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Thể quả dạng hình mũ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Sợi nấm phân nhánh, màu nâu, xám, trắng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Đại diện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bụng dê, nấm cục 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>
                          <a:effectLst/>
                        </a:rPr>
                        <a:t>Nấm hương, nấm rơm, nấm sò…</a:t>
                      </a:r>
                      <a:endParaRPr lang="en-US" sz="100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1300" dirty="0" err="1">
                          <a:effectLst/>
                        </a:rPr>
                        <a:t>Nấm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mốc</a:t>
                      </a:r>
                      <a:r>
                        <a:rPr lang="en-US" sz="1300" dirty="0">
                          <a:effectLst/>
                        </a:rPr>
                        <a:t>…</a:t>
                      </a:r>
                      <a:endParaRPr lang="en-US" sz="10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09600" y="1143000"/>
            <a:ext cx="42306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- </a:t>
            </a:r>
            <a:r>
              <a:rPr lang="en-US" sz="2400" dirty="0" err="1">
                <a:solidFill>
                  <a:srgbClr val="0070C0"/>
                </a:solidFill>
              </a:rPr>
              <a:t>Nấm</a:t>
            </a:r>
            <a:r>
              <a:rPr lang="en-US" sz="2400" dirty="0">
                <a:solidFill>
                  <a:srgbClr val="0070C0"/>
                </a:solidFill>
              </a:rPr>
              <a:t> </a:t>
            </a:r>
            <a:r>
              <a:rPr lang="en-US" sz="2400" dirty="0" err="1">
                <a:solidFill>
                  <a:srgbClr val="0070C0"/>
                </a:solidFill>
              </a:rPr>
              <a:t>được</a:t>
            </a:r>
            <a:r>
              <a:rPr lang="en-US" sz="2400" dirty="0">
                <a:solidFill>
                  <a:srgbClr val="0070C0"/>
                </a:solidFill>
              </a:rPr>
              <a:t> chia </a:t>
            </a:r>
            <a:r>
              <a:rPr lang="en-US" sz="2400" dirty="0" err="1">
                <a:solidFill>
                  <a:srgbClr val="0070C0"/>
                </a:solidFill>
              </a:rPr>
              <a:t>thành</a:t>
            </a:r>
            <a:r>
              <a:rPr lang="en-US" sz="2400" dirty="0">
                <a:solidFill>
                  <a:srgbClr val="0070C0"/>
                </a:solidFill>
              </a:rPr>
              <a:t> 3 </a:t>
            </a:r>
            <a:r>
              <a:rPr lang="en-US" sz="2400" dirty="0" err="1">
                <a:solidFill>
                  <a:srgbClr val="0070C0"/>
                </a:solidFill>
              </a:rPr>
              <a:t>nhóm</a:t>
            </a:r>
            <a:r>
              <a:rPr lang="en-US" sz="2400" dirty="0">
                <a:solidFill>
                  <a:srgbClr val="0070C0"/>
                </a:solidFill>
              </a:rPr>
              <a:t>: 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597866"/>
              </p:ext>
            </p:extLst>
          </p:nvPr>
        </p:nvGraphicFramePr>
        <p:xfrm>
          <a:off x="609600" y="1905000"/>
          <a:ext cx="9906000" cy="294436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47434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738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86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9718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nhóm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túi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đảm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tiếp hợp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Đặc điểm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túi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Thể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quả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dạng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hình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mũ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Sợi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phân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nhánh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màu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nâu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xám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,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trắng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Đại diện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bụng dê, nấm cục …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Nấm hương, nấm rơm, nấm sò…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mốc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2819400" y="762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SỰ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11" name="Picture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4953000"/>
            <a:ext cx="7620000" cy="167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00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457200" y="152400"/>
            <a:ext cx="10515600" cy="3048000"/>
          </a:xfrm>
          <a:prstGeom prst="cloudCallou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smtClean="0"/>
              <a:t>TRÒ CHƠI</a:t>
            </a:r>
          </a:p>
          <a:p>
            <a:pPr algn="ctr"/>
            <a:r>
              <a:rPr lang="en-US" sz="4800" b="1" dirty="0" smtClean="0">
                <a:solidFill>
                  <a:srgbClr val="FF0000"/>
                </a:solidFill>
              </a:rPr>
              <a:t>ĐUỔI HÌNH – HÁI NẤM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990600" y="4038600"/>
            <a:ext cx="8915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LUẬT CHƠI:</a:t>
            </a:r>
          </a:p>
          <a:p>
            <a:pPr marL="285750" indent="-285750">
              <a:buFontTx/>
              <a:buChar char="-"/>
            </a:pPr>
            <a:r>
              <a:rPr lang="en-US" sz="2400" dirty="0" smtClean="0">
                <a:solidFill>
                  <a:srgbClr val="002060"/>
                </a:solidFill>
              </a:rPr>
              <a:t>Chia </a:t>
            </a:r>
            <a:r>
              <a:rPr lang="en-US" sz="2400" dirty="0" err="1" smtClean="0">
                <a:solidFill>
                  <a:srgbClr val="002060"/>
                </a:solidFill>
              </a:rPr>
              <a:t>lớp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thành</a:t>
            </a:r>
            <a:r>
              <a:rPr lang="en-US" sz="2400" dirty="0" smtClean="0">
                <a:solidFill>
                  <a:srgbClr val="002060"/>
                </a:solidFill>
              </a:rPr>
              <a:t> 2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endParaRPr lang="en-US" sz="2400" dirty="0" smtClean="0">
              <a:solidFill>
                <a:srgbClr val="002060"/>
              </a:solidFill>
            </a:endParaRPr>
          </a:p>
          <a:p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Mỗi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lượt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sẽ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lần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lượt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nhận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được</a:t>
            </a:r>
            <a:r>
              <a:rPr lang="en-US" sz="2400" dirty="0" smtClean="0">
                <a:solidFill>
                  <a:srgbClr val="002060"/>
                </a:solidFill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</a:rPr>
              <a:t>hình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ảnh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về</a:t>
            </a:r>
            <a:r>
              <a:rPr lang="en-US" sz="2400" dirty="0" smtClean="0">
                <a:solidFill>
                  <a:srgbClr val="002060"/>
                </a:solidFill>
              </a:rPr>
              <a:t> 1 </a:t>
            </a:r>
            <a:r>
              <a:rPr lang="en-US" sz="2400" dirty="0" err="1" smtClean="0">
                <a:solidFill>
                  <a:srgbClr val="002060"/>
                </a:solidFill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nấm</a:t>
            </a:r>
            <a:r>
              <a:rPr lang="en-US" sz="2400" dirty="0" smtClean="0">
                <a:solidFill>
                  <a:srgbClr val="002060"/>
                </a:solidFill>
              </a:rPr>
              <a:t> VÀ  </a:t>
            </a:r>
            <a:r>
              <a:rPr lang="en-US" sz="2400" dirty="0" err="1" smtClean="0">
                <a:solidFill>
                  <a:srgbClr val="002060"/>
                </a:solidFill>
              </a:rPr>
              <a:t>có</a:t>
            </a:r>
            <a:r>
              <a:rPr lang="en-US" sz="2400" dirty="0" smtClean="0">
                <a:solidFill>
                  <a:srgbClr val="002060"/>
                </a:solidFill>
              </a:rPr>
              <a:t> 5 </a:t>
            </a:r>
            <a:r>
              <a:rPr lang="en-US" sz="2400" dirty="0" err="1" smtClean="0">
                <a:solidFill>
                  <a:srgbClr val="002060"/>
                </a:solidFill>
              </a:rPr>
              <a:t>giây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để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quan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sát</a:t>
            </a:r>
            <a:r>
              <a:rPr lang="en-US" sz="2400" dirty="0" smtClean="0">
                <a:solidFill>
                  <a:srgbClr val="002060"/>
                </a:solidFill>
              </a:rPr>
              <a:t>, </a:t>
            </a:r>
            <a:r>
              <a:rPr lang="en-US" sz="2400" dirty="0" err="1" smtClean="0">
                <a:solidFill>
                  <a:srgbClr val="002060"/>
                </a:solidFill>
              </a:rPr>
              <a:t>gọi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đúng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tên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của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loài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nấm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lvl="0"/>
            <a:r>
              <a:rPr lang="en-US" sz="2400" dirty="0" smtClean="0">
                <a:solidFill>
                  <a:srgbClr val="002060"/>
                </a:solidFill>
              </a:rPr>
              <a:t>-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nào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có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nhiều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câu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trả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lời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chính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xác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hơn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sẽ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là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nhóm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chiến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</a:rPr>
              <a:t>thắng</a:t>
            </a:r>
            <a:r>
              <a:rPr lang="en-US" sz="2400" dirty="0" smtClean="0">
                <a:solidFill>
                  <a:srgbClr val="002060"/>
                </a:solidFill>
              </a:rPr>
              <a:t>.</a:t>
            </a:r>
          </a:p>
          <a:p>
            <a:pPr marL="285750" indent="-285750">
              <a:buFontTx/>
              <a:buChar char="-"/>
            </a:pPr>
            <a:endParaRPr lang="en-US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23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8956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I. ĐA DẠNG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5800" y="4330005"/>
            <a:ext cx="9753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- </a:t>
            </a:r>
            <a:r>
              <a:rPr lang="en-US" sz="2800" dirty="0" err="1" smtClean="0"/>
              <a:t>Nấm</a:t>
            </a:r>
            <a:r>
              <a:rPr lang="en-US" sz="2800" dirty="0" smtClean="0"/>
              <a:t> </a:t>
            </a:r>
            <a:r>
              <a:rPr lang="en-US" sz="2800" dirty="0" err="1"/>
              <a:t>được</a:t>
            </a:r>
            <a:r>
              <a:rPr lang="en-US" sz="2800" dirty="0"/>
              <a:t> chia </a:t>
            </a:r>
            <a:r>
              <a:rPr lang="en-US" sz="2800" dirty="0" err="1"/>
              <a:t>thành</a:t>
            </a:r>
            <a:r>
              <a:rPr lang="en-US" sz="2800" dirty="0"/>
              <a:t> 3 </a:t>
            </a:r>
            <a:r>
              <a:rPr lang="en-US" sz="2800" dirty="0" err="1"/>
              <a:t>nhóm</a:t>
            </a:r>
            <a:r>
              <a:rPr lang="en-US" sz="2800" dirty="0"/>
              <a:t>: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túi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đảm</a:t>
            </a:r>
            <a:r>
              <a:rPr lang="en-US" sz="2800" dirty="0"/>
              <a:t>,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tiếp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r>
              <a:rPr lang="en-US" sz="2800" dirty="0"/>
              <a:t>.</a:t>
            </a:r>
          </a:p>
          <a:p>
            <a:r>
              <a:rPr lang="en-US" sz="2800" dirty="0"/>
              <a:t>=&gt; </a:t>
            </a:r>
            <a:r>
              <a:rPr lang="en-US" sz="2800" dirty="0" err="1"/>
              <a:t>Nấm</a:t>
            </a:r>
            <a:r>
              <a:rPr lang="en-US" sz="2800" dirty="0"/>
              <a:t> </a:t>
            </a:r>
            <a:r>
              <a:rPr lang="en-US" sz="2800" dirty="0" err="1"/>
              <a:t>đa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về</a:t>
            </a:r>
            <a:r>
              <a:rPr lang="en-US" sz="2800" dirty="0"/>
              <a:t> </a:t>
            </a:r>
            <a:r>
              <a:rPr lang="en-US" sz="2800" dirty="0" err="1"/>
              <a:t>đặc</a:t>
            </a:r>
            <a:r>
              <a:rPr lang="en-US" sz="2800" dirty="0"/>
              <a:t> </a:t>
            </a:r>
            <a:r>
              <a:rPr lang="en-US" sz="2800" dirty="0" err="1"/>
              <a:t>điểm</a:t>
            </a:r>
            <a:r>
              <a:rPr lang="en-US" sz="2800" dirty="0"/>
              <a:t> </a:t>
            </a:r>
            <a:r>
              <a:rPr lang="en-US" sz="2800" dirty="0" err="1"/>
              <a:t>hình</a:t>
            </a:r>
            <a:r>
              <a:rPr lang="en-US" sz="2800" dirty="0"/>
              <a:t> </a:t>
            </a:r>
            <a:r>
              <a:rPr lang="en-US" sz="2800" dirty="0" err="1"/>
              <a:t>thái</a:t>
            </a:r>
            <a:r>
              <a:rPr lang="en-US" sz="2800" dirty="0"/>
              <a:t>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môi</a:t>
            </a:r>
            <a:r>
              <a:rPr lang="en-US" sz="2800" dirty="0"/>
              <a:t> </a:t>
            </a:r>
            <a:r>
              <a:rPr lang="en-US" sz="2800" dirty="0" err="1"/>
              <a:t>trường</a:t>
            </a:r>
            <a:r>
              <a:rPr lang="en-US" sz="2800" dirty="0"/>
              <a:t> </a:t>
            </a:r>
            <a:r>
              <a:rPr lang="en-US" sz="2800" dirty="0" err="1"/>
              <a:t>sống</a:t>
            </a:r>
            <a:r>
              <a:rPr lang="en-US" sz="2800" dirty="0"/>
              <a:t>.</a:t>
            </a:r>
          </a:p>
        </p:txBody>
      </p:sp>
      <p:pic>
        <p:nvPicPr>
          <p:cNvPr id="8" name="Picture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8382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483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VÀ TÁC HẠI CỦA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9172" y="990600"/>
            <a:ext cx="5464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PHIẾU HỌC TẬP SỐ 2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229508"/>
              </p:ext>
            </p:extLst>
          </p:nvPr>
        </p:nvGraphicFramePr>
        <p:xfrm>
          <a:off x="685800" y="2306121"/>
          <a:ext cx="9601200" cy="25237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1408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4604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60031"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Vai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trò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của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đối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với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con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người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Tên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các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loại</a:t>
                      </a: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tx1"/>
                          </a:solidFill>
                          <a:effectLst/>
                        </a:rPr>
                        <a:t>nấm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n-US" sz="240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60031"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457200" algn="just">
                        <a:lnSpc>
                          <a:spcPct val="115000"/>
                        </a:lnSpc>
                        <a:spcAft>
                          <a:spcPts val="0"/>
                        </a:spcAft>
                        <a:tabLst>
                          <a:tab pos="450215" algn="l"/>
                        </a:tabLst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</a:rPr>
                        <a:t>…..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Arial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Rectangle 4"/>
          <p:cNvSpPr/>
          <p:nvPr/>
        </p:nvSpPr>
        <p:spPr>
          <a:xfrm>
            <a:off x="762000" y="4960203"/>
            <a:ext cx="9372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b. </a:t>
            </a:r>
            <a:r>
              <a:rPr lang="en-US" sz="2400" b="1" dirty="0" err="1" smtClean="0">
                <a:solidFill>
                  <a:srgbClr val="0070C0"/>
                </a:solidFill>
              </a:rPr>
              <a:t>Kể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tên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những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tác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hại</a:t>
            </a:r>
            <a:r>
              <a:rPr lang="en-US" sz="2400" b="1" dirty="0" smtClean="0">
                <a:solidFill>
                  <a:srgbClr val="0070C0"/>
                </a:solidFill>
              </a:rPr>
              <a:t> do </a:t>
            </a:r>
            <a:r>
              <a:rPr lang="en-US" sz="2400" b="1" dirty="0" err="1" smtClean="0">
                <a:solidFill>
                  <a:srgbClr val="0070C0"/>
                </a:solidFill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gây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ra</a:t>
            </a:r>
            <a:r>
              <a:rPr lang="en-US" sz="2400" b="1" dirty="0" smtClean="0">
                <a:solidFill>
                  <a:srgbClr val="0070C0"/>
                </a:solidFill>
              </a:rPr>
              <a:t>? </a:t>
            </a:r>
            <a:r>
              <a:rPr lang="en-US" sz="2400" b="1" dirty="0" err="1" smtClean="0">
                <a:solidFill>
                  <a:srgbClr val="0070C0"/>
                </a:solidFill>
              </a:rPr>
              <a:t>Đề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xuất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một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số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biện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pháp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phòng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tránh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các</a:t>
            </a:r>
            <a:r>
              <a:rPr lang="en-US" sz="2400" b="1" dirty="0" smtClean="0">
                <a:solidFill>
                  <a:srgbClr val="0070C0"/>
                </a:solidFill>
              </a:rPr>
              <a:t> </a:t>
            </a:r>
            <a:r>
              <a:rPr lang="en-US" sz="2400" b="1" dirty="0" err="1" smtClean="0">
                <a:solidFill>
                  <a:srgbClr val="0070C0"/>
                </a:solidFill>
              </a:rPr>
              <a:t>bệnh</a:t>
            </a:r>
            <a:r>
              <a:rPr lang="en-US" sz="2400" b="1" dirty="0" smtClean="0">
                <a:solidFill>
                  <a:srgbClr val="0070C0"/>
                </a:solidFill>
              </a:rPr>
              <a:t> do </a:t>
            </a:r>
            <a:r>
              <a:rPr lang="en-US" sz="2400" b="1" dirty="0" err="1" smtClean="0">
                <a:solidFill>
                  <a:srgbClr val="0070C0"/>
                </a:solidFill>
              </a:rPr>
              <a:t>nấm</a:t>
            </a:r>
            <a:r>
              <a:rPr lang="en-US" sz="2400" b="1" dirty="0" smtClean="0">
                <a:solidFill>
                  <a:srgbClr val="0070C0"/>
                </a:solidFill>
              </a:rPr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38200" y="1828800"/>
            <a:ext cx="328006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a. </a:t>
            </a:r>
            <a:r>
              <a:rPr lang="en-US" sz="2400" b="1" dirty="0" err="1">
                <a:solidFill>
                  <a:srgbClr val="0070C0"/>
                </a:solidFill>
              </a:rPr>
              <a:t>Hoàn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thành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bảng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sau</a:t>
            </a:r>
            <a:r>
              <a:rPr lang="en-US" sz="2400" b="1" dirty="0">
                <a:solidFill>
                  <a:srgbClr val="0070C0"/>
                </a:solidFill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122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Arrow 3"/>
          <p:cNvSpPr/>
          <p:nvPr/>
        </p:nvSpPr>
        <p:spPr>
          <a:xfrm>
            <a:off x="3039035" y="174507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ight Arrow 4"/>
          <p:cNvSpPr/>
          <p:nvPr/>
        </p:nvSpPr>
        <p:spPr>
          <a:xfrm>
            <a:off x="6248400" y="1447800"/>
            <a:ext cx="914400" cy="2182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3877260" y="36175"/>
            <a:ext cx="2259106" cy="294984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4316506" y="1268017"/>
            <a:ext cx="1506070" cy="95410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Phủ đầy nấm sợi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4188759" y="32672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7354456" y="83999"/>
            <a:ext cx="3081533" cy="2520984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697320" y="1295400"/>
            <a:ext cx="2404783" cy="83099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khuẩn và động 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vật nguyên sinh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/>
          <p:cNvSpPr/>
          <p:nvPr/>
        </p:nvSpPr>
        <p:spPr>
          <a:xfrm>
            <a:off x="7947311" y="449836"/>
            <a:ext cx="1506070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8762569" y="2670697"/>
            <a:ext cx="2310046" cy="2260648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9055452" y="3857322"/>
            <a:ext cx="1761564" cy="46166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men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9055452" y="292588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ngày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4745735" y="2987606"/>
            <a:ext cx="3954611" cy="2793074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169245" y="3814322"/>
            <a:ext cx="3212756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hân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huỷ các chất bền vững như: xenlulozơ, hemixenlulozơ, lignin, chitin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6038751" y="2987606"/>
            <a:ext cx="1658569" cy="83684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tháng</a:t>
            </a:r>
            <a:endParaRPr lang="en-US" sz="24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-296976" y="433"/>
            <a:ext cx="3811165" cy="324077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364" y="290568"/>
            <a:ext cx="2110910" cy="189739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55253" y="2189485"/>
            <a:ext cx="1706706" cy="83099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Xác thực vật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37551" y="3651441"/>
            <a:ext cx="4309249" cy="212923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906" y="3789955"/>
            <a:ext cx="2705100" cy="168592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593483" y="5257800"/>
            <a:ext cx="1411941" cy="46166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Mùn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ight Arrow 25"/>
          <p:cNvSpPr/>
          <p:nvPr/>
        </p:nvSpPr>
        <p:spPr>
          <a:xfrm rot="10800000" flipV="1">
            <a:off x="4078980" y="4648200"/>
            <a:ext cx="914400" cy="22006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Arrow 6"/>
          <p:cNvSpPr/>
          <p:nvPr/>
        </p:nvSpPr>
        <p:spPr>
          <a:xfrm rot="9476885" flipV="1">
            <a:off x="8445500" y="4297080"/>
            <a:ext cx="599098" cy="1745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3703194">
            <a:off x="9670633" y="2443104"/>
            <a:ext cx="504977" cy="1348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7551" y="5950803"/>
            <a:ext cx="107794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- </a:t>
            </a:r>
            <a:r>
              <a:rPr lang="en-US" sz="2400" b="1" dirty="0" err="1">
                <a:solidFill>
                  <a:srgbClr val="FF0000"/>
                </a:solidFill>
              </a:rPr>
              <a:t>Trong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tự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nhiên</a:t>
            </a:r>
            <a:r>
              <a:rPr lang="en-US" sz="2400" b="1" dirty="0" smtClean="0">
                <a:solidFill>
                  <a:srgbClr val="FF0000"/>
                </a:solidFill>
              </a:rPr>
              <a:t>: </a:t>
            </a:r>
            <a:r>
              <a:rPr lang="en-US" sz="2400" b="1" dirty="0" err="1" smtClean="0">
                <a:solidFill>
                  <a:srgbClr val="FF0000"/>
                </a:solidFill>
              </a:rPr>
              <a:t>Nấm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tham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gia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quá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trình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phân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hủy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thải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động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, </a:t>
            </a:r>
            <a:r>
              <a:rPr lang="en-US" sz="2400" b="1" dirty="0" err="1">
                <a:solidFill>
                  <a:srgbClr val="FF0000"/>
                </a:solidFill>
              </a:rPr>
              <a:t>thực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vật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thành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các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chất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đơn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giản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cung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cấp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cho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cây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xanh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và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làm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sạch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>
                <a:solidFill>
                  <a:srgbClr val="FF0000"/>
                </a:solidFill>
              </a:rPr>
              <a:t>môi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trường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1891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640" y="1790145"/>
            <a:ext cx="9875520" cy="4525963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6803"/>
            <a:ext cx="3564026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2290" y="3168240"/>
            <a:ext cx="3106941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vi-VN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hương mọc trên thân cây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1156802"/>
            <a:ext cx="3692758" cy="238076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3962400" y="3141346"/>
            <a:ext cx="2788751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mèo </a:t>
            </a:r>
            <a:r>
              <a:rPr lang="en-US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mọc trên </a:t>
            </a:r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 cây 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3890267"/>
            <a:ext cx="3592288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00" y="1156803"/>
            <a:ext cx="3171277" cy="23807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7848600" y="3168240"/>
            <a:ext cx="1619794" cy="369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Nấm kim châm</a:t>
            </a:r>
            <a:endParaRPr lang="en-US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38253" y="6303359"/>
            <a:ext cx="125403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sò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3801" y="3857861"/>
            <a:ext cx="3692757" cy="284773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45876" y="6316422"/>
            <a:ext cx="1280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mỡ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20001" y="3856883"/>
            <a:ext cx="3352800" cy="281533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5" name="TextBox 14"/>
          <p:cNvSpPr txBox="1"/>
          <p:nvPr/>
        </p:nvSpPr>
        <p:spPr>
          <a:xfrm>
            <a:off x="8203478" y="6303359"/>
            <a:ext cx="15936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rơm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533399" y="36493"/>
            <a:ext cx="982980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Dùng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làm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thực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phẩm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kim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châm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mộc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nhĩ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err="1">
                <a:solidFill>
                  <a:srgbClr val="FF0000"/>
                </a:solidFill>
              </a:rPr>
              <a:t>nấm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hương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r>
              <a:rPr lang="en-US" sz="2800" b="1" dirty="0" err="1" smtClean="0">
                <a:solidFill>
                  <a:srgbClr val="FF0000"/>
                </a:solidFill>
              </a:rPr>
              <a:t>nấm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đùi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gà</a:t>
            </a:r>
            <a:r>
              <a:rPr lang="en-US" sz="2800" b="1" dirty="0">
                <a:solidFill>
                  <a:srgbClr val="FF0000"/>
                </a:solidFill>
              </a:rPr>
              <a:t>, </a:t>
            </a:r>
            <a:r>
              <a:rPr lang="en-US" sz="2800" b="1" dirty="0" smtClean="0">
                <a:solidFill>
                  <a:srgbClr val="FF0000"/>
                </a:solidFill>
              </a:rPr>
              <a:t>…</a:t>
            </a:r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24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22" y="1362635"/>
            <a:ext cx="4273878" cy="28762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776" y="1362635"/>
            <a:ext cx="4225424" cy="27808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6873" y="4238905"/>
            <a:ext cx="4254327" cy="24275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60832" y="3743407"/>
            <a:ext cx="201154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linh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1371600"/>
            <a:ext cx="220531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phục linh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85560" y="6266330"/>
            <a:ext cx="1653988" cy="40011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Nấm vân chi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" y="4310751"/>
            <a:ext cx="4267200" cy="235568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9607" y="4607256"/>
            <a:ext cx="762041" cy="132343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Đông trùng hạ thảo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+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thuốc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linh</a:t>
            </a:r>
            <a:r>
              <a:rPr lang="en-US" sz="2800" dirty="0">
                <a:solidFill>
                  <a:srgbClr val="FF0000"/>
                </a:solidFill>
              </a:rPr>
              <a:t> chi, </a:t>
            </a:r>
            <a:r>
              <a:rPr lang="en-US" sz="2800" dirty="0" err="1">
                <a:solidFill>
                  <a:srgbClr val="FF0000"/>
                </a:solidFill>
              </a:rPr>
              <a:t>đông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hạ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thảo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</p:spTree>
    <p:extLst>
      <p:ext uri="{BB962C8B-B14F-4D97-AF65-F5344CB8AC3E}">
        <p14:creationId xmlns:p14="http://schemas.microsoft.com/office/powerpoint/2010/main" val="3925848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0600" y="5562600"/>
            <a:ext cx="1981200" cy="78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155" y="1316725"/>
            <a:ext cx="2490714" cy="25617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4869" y="1316725"/>
            <a:ext cx="3842601" cy="256173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44155" y="4172181"/>
            <a:ext cx="63333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Arial" pitchFamily="34" charset="0"/>
                <a:cs typeface="Arial" pitchFamily="34" charset="0"/>
              </a:rPr>
              <a:t>Saccharomyces cerevisiae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 lên men làm </a:t>
            </a:r>
            <a:endParaRPr lang="en-US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vi-VN" sz="2400" dirty="0" smtClean="0">
                <a:latin typeface="Arial" pitchFamily="34" charset="0"/>
                <a:cs typeface="Arial" pitchFamily="34" charset="0"/>
              </a:rPr>
              <a:t>bánh </a:t>
            </a:r>
            <a:r>
              <a:rPr lang="vi-VN" sz="2400" dirty="0">
                <a:latin typeface="Arial" pitchFamily="34" charset="0"/>
                <a:cs typeface="Arial" pitchFamily="34" charset="0"/>
              </a:rPr>
              <a:t>mì, rượu, và bia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81800" y="1316725"/>
            <a:ext cx="3810000" cy="256173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331429" y="4191000"/>
            <a:ext cx="3294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Arial" pitchFamily="34" charset="0"/>
                <a:cs typeface="Arial" pitchFamily="34" charset="0"/>
              </a:rPr>
              <a:t>Bột bánh mì </a:t>
            </a:r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trước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n-US" sz="2400" dirty="0" err="1" smtClean="0">
                <a:latin typeface="Arial" pitchFamily="34" charset="0"/>
                <a:cs typeface="Arial" pitchFamily="34" charset="0"/>
              </a:rPr>
              <a:t>và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 sau khi ủ men</a:t>
            </a:r>
            <a:endParaRPr lang="en-US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2400" y="228600"/>
            <a:ext cx="10820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Dùng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trong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công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nghiệp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phẩm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mem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smtClean="0">
                <a:solidFill>
                  <a:srgbClr val="FF0000"/>
                </a:solidFill>
              </a:rPr>
              <a:t>…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313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8" name="Picture 11" descr="30077908_lang-ben17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990601"/>
            <a:ext cx="2617914" cy="2819398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2" descr="HacLao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073703"/>
            <a:ext cx="2716304" cy="2660097"/>
          </a:xfrm>
          <a:prstGeom prst="rect">
            <a:avLst/>
          </a:prstGeom>
          <a:noFill/>
          <a:ln w="38100">
            <a:solidFill>
              <a:srgbClr val="FF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990600"/>
            <a:ext cx="5151176" cy="28193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8200" y="4306669"/>
            <a:ext cx="929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người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ra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các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như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lưỡi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lang</a:t>
            </a:r>
            <a:r>
              <a:rPr lang="en-US" sz="2800" dirty="0">
                <a:solidFill>
                  <a:srgbClr val="FF0000"/>
                </a:solidFill>
              </a:rPr>
              <a:t> ben, </a:t>
            </a:r>
            <a:r>
              <a:rPr lang="en-US" sz="2800" dirty="0" err="1">
                <a:solidFill>
                  <a:srgbClr val="FF0000"/>
                </a:solidFill>
              </a:rPr>
              <a:t>hắc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lào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đầu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VÀ TÁC HẠI CỦA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609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794" y="1295400"/>
            <a:ext cx="2794983" cy="24962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49691"/>
          <a:stretch/>
        </p:blipFill>
        <p:spPr>
          <a:xfrm>
            <a:off x="3886200" y="1295400"/>
            <a:ext cx="2514600" cy="24962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53200" y="1295400"/>
            <a:ext cx="3301360" cy="247229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143000" y="4608493"/>
            <a:ext cx="8991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mốc</a:t>
            </a:r>
            <a:r>
              <a:rPr lang="en-US" sz="2800" dirty="0">
                <a:solidFill>
                  <a:srgbClr val="FF0000"/>
                </a:solidFill>
              </a:rPr>
              <a:t> cam ở </a:t>
            </a:r>
            <a:r>
              <a:rPr lang="en-US" sz="2800" dirty="0" err="1">
                <a:solidFill>
                  <a:srgbClr val="FF0000"/>
                </a:solidFill>
              </a:rPr>
              <a:t>thực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khiến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chết</a:t>
            </a:r>
            <a:r>
              <a:rPr lang="en-US" sz="2800" dirty="0">
                <a:solidFill>
                  <a:srgbClr val="FF0000"/>
                </a:solidFill>
              </a:rPr>
              <a:t> non, </a:t>
            </a:r>
            <a:r>
              <a:rPr lang="en-US" sz="2800" dirty="0" err="1">
                <a:solidFill>
                  <a:srgbClr val="FF0000"/>
                </a:solidFill>
              </a:rPr>
              <a:t>thối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rễ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hỏng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lá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thân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cây</a:t>
            </a:r>
            <a:r>
              <a:rPr lang="en-US" sz="2800" dirty="0">
                <a:solidFill>
                  <a:srgbClr val="FF0000"/>
                </a:solidFill>
              </a:rPr>
              <a:t>…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VÀ TÁC HẠI CỦA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89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066800"/>
            <a:ext cx="5715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38200" y="5257800"/>
            <a:ext cx="967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</a:rPr>
              <a:t>- Ở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: </a:t>
            </a:r>
            <a:r>
              <a:rPr lang="en-US" sz="2800" dirty="0" err="1">
                <a:solidFill>
                  <a:srgbClr val="FF0000"/>
                </a:solidFill>
              </a:rPr>
              <a:t>bệnh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nấm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trên</a:t>
            </a:r>
            <a:r>
              <a:rPr lang="en-US" sz="2800" dirty="0">
                <a:solidFill>
                  <a:srgbClr val="FF0000"/>
                </a:solidFill>
              </a:rPr>
              <a:t> da </a:t>
            </a:r>
            <a:r>
              <a:rPr lang="en-US" sz="2800" dirty="0" err="1">
                <a:solidFill>
                  <a:srgbClr val="FF0000"/>
                </a:solidFill>
              </a:rPr>
              <a:t>động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gây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lở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loét</a:t>
            </a:r>
            <a:r>
              <a:rPr lang="en-US" sz="2800" dirty="0">
                <a:solidFill>
                  <a:srgbClr val="FF0000"/>
                </a:solidFill>
              </a:rPr>
              <a:t>, </a:t>
            </a:r>
            <a:r>
              <a:rPr lang="en-US" sz="2800" dirty="0" err="1">
                <a:solidFill>
                  <a:srgbClr val="FF0000"/>
                </a:solidFill>
              </a:rPr>
              <a:t>rụng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lông</a:t>
            </a:r>
            <a:r>
              <a:rPr lang="en-US" sz="2800" dirty="0">
                <a:solidFill>
                  <a:srgbClr val="FF0000"/>
                </a:solidFill>
              </a:rPr>
              <a:t>, …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819400" y="152400"/>
            <a:ext cx="58674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II. VAI TRÒ VÀ TÁC HẠI CỦA NẤM</a:t>
            </a:r>
            <a:endParaRPr lang="en-U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9934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905000" y="152400"/>
            <a:ext cx="7467600" cy="59718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smtClean="0">
                <a:solidFill>
                  <a:schemeClr val="tx1"/>
                </a:solidFill>
              </a:rPr>
              <a:t>III. MỘT SỐ BỆNH DO NẤM</a:t>
            </a:r>
            <a:endParaRPr lang="en-US" sz="3200" b="1" dirty="0">
              <a:solidFill>
                <a:schemeClr val="tx1"/>
              </a:solidFill>
            </a:endParaRPr>
          </a:p>
        </p:txBody>
      </p:sp>
      <p:pic>
        <p:nvPicPr>
          <p:cNvPr id="6" name="Picture 4" descr="D:\THCS\d5554fc0abb173bf03b7457cdde9cbb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72" y="3200401"/>
            <a:ext cx="4548352" cy="198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D:\THCS\nguyen-nhan-tuong-nha-bi-am-mo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3124200"/>
            <a:ext cx="4648200" cy="205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D:\THCS\720x400_9eabb3a6-7a10-4ab6-8c98-ffd13fc3fe5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84907"/>
            <a:ext cx="4572000" cy="1934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5486400" y="1143000"/>
            <a:ext cx="48006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>
                <a:solidFill>
                  <a:srgbClr val="FF0000"/>
                </a:solidFill>
              </a:rPr>
              <a:t>- </a:t>
            </a:r>
            <a:r>
              <a:rPr lang="en-US" sz="2400" dirty="0" err="1">
                <a:solidFill>
                  <a:srgbClr val="FF0000"/>
                </a:solidFill>
              </a:rPr>
              <a:t>Nấm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ăn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uống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làm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ảnh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hưởng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đến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sức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khỏe</a:t>
            </a:r>
            <a:r>
              <a:rPr lang="en-US" sz="2400" dirty="0">
                <a:solidFill>
                  <a:srgbClr val="FF0000"/>
                </a:solidFill>
              </a:rPr>
              <a:t> con </a:t>
            </a:r>
            <a:r>
              <a:rPr lang="en-US" sz="2400" dirty="0" err="1">
                <a:solidFill>
                  <a:srgbClr val="FF0000"/>
                </a:solidFill>
              </a:rPr>
              <a:t>người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tăng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nguy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cơ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ung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và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còn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gây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hư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hỏng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quần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áo</a:t>
            </a:r>
            <a:r>
              <a:rPr lang="en-US" sz="2400" dirty="0">
                <a:solidFill>
                  <a:srgbClr val="FF0000"/>
                </a:solidFill>
              </a:rPr>
              <a:t>, </a:t>
            </a:r>
            <a:r>
              <a:rPr lang="en-US" sz="2400" dirty="0" err="1">
                <a:solidFill>
                  <a:srgbClr val="FF0000"/>
                </a:solidFill>
              </a:rPr>
              <a:t>đồ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đạc</a:t>
            </a:r>
            <a:r>
              <a:rPr lang="en-US" sz="2400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85800" y="5410200"/>
            <a:ext cx="9601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70C0"/>
                </a:solidFill>
              </a:rPr>
              <a:t>=&gt; </a:t>
            </a:r>
            <a:r>
              <a:rPr lang="en-US" sz="2400" b="1" dirty="0" err="1">
                <a:solidFill>
                  <a:srgbClr val="0070C0"/>
                </a:solidFill>
              </a:rPr>
              <a:t>Biện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pháp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phòng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tránh</a:t>
            </a:r>
            <a:r>
              <a:rPr lang="en-US" sz="2400" b="1" dirty="0">
                <a:solidFill>
                  <a:srgbClr val="0070C0"/>
                </a:solidFill>
              </a:rPr>
              <a:t>: </a:t>
            </a:r>
            <a:r>
              <a:rPr lang="en-US" sz="2400" b="1" dirty="0" err="1">
                <a:solidFill>
                  <a:srgbClr val="0070C0"/>
                </a:solidFill>
              </a:rPr>
              <a:t>giữ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gìn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vệ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sinh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sạch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sẽ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đồ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đạc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quần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áo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khô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ráo</a:t>
            </a:r>
            <a:r>
              <a:rPr lang="en-US" sz="2400" b="1" dirty="0">
                <a:solidFill>
                  <a:srgbClr val="0070C0"/>
                </a:solidFill>
              </a:rPr>
              <a:t>, </a:t>
            </a:r>
            <a:r>
              <a:rPr lang="en-US" sz="2400" b="1" dirty="0" err="1">
                <a:solidFill>
                  <a:srgbClr val="0070C0"/>
                </a:solidFill>
              </a:rPr>
              <a:t>sử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dụng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các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loại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thuốc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kháng</a:t>
            </a:r>
            <a:r>
              <a:rPr lang="en-US" sz="2400" b="1" dirty="0">
                <a:solidFill>
                  <a:srgbClr val="0070C0"/>
                </a:solidFill>
              </a:rPr>
              <a:t> </a:t>
            </a:r>
            <a:r>
              <a:rPr lang="en-US" sz="2400" b="1" dirty="0" err="1">
                <a:solidFill>
                  <a:srgbClr val="0070C0"/>
                </a:solidFill>
              </a:rPr>
              <a:t>nấm</a:t>
            </a:r>
            <a:r>
              <a:rPr lang="en-US" sz="2400" b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45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152400"/>
            <a:ext cx="10134600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1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6" name="Explosion 1 5"/>
          <p:cNvSpPr/>
          <p:nvPr/>
        </p:nvSpPr>
        <p:spPr>
          <a:xfrm>
            <a:off x="838200" y="-28903"/>
            <a:ext cx="6096000" cy="51816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NẤM ĐỘC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57200" y="5029200"/>
            <a:ext cx="67962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u="sng" dirty="0" smtClean="0">
                <a:hlinkClick r:id="rId3"/>
              </a:rPr>
              <a:t>(</a:t>
            </a:r>
            <a:r>
              <a:rPr lang="en-US" dirty="0"/>
              <a:t>“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, 3 </a:t>
            </a:r>
            <a:r>
              <a:rPr lang="en-US" dirty="0" err="1"/>
              <a:t>người</a:t>
            </a:r>
            <a:r>
              <a:rPr lang="en-US" dirty="0"/>
              <a:t> </a:t>
            </a:r>
            <a:r>
              <a:rPr lang="en-US" dirty="0" err="1"/>
              <a:t>thương</a:t>
            </a:r>
            <a:r>
              <a:rPr lang="en-US" dirty="0"/>
              <a:t> </a:t>
            </a:r>
            <a:r>
              <a:rPr lang="en-US" dirty="0" err="1"/>
              <a:t>vong</a:t>
            </a:r>
            <a:r>
              <a:rPr lang="en-US" dirty="0"/>
              <a:t>” </a:t>
            </a:r>
            <a:r>
              <a:rPr lang="en-US" u="sng" dirty="0" smtClean="0">
                <a:hlinkClick r:id="rId3"/>
              </a:rPr>
              <a:t> – </a:t>
            </a:r>
            <a:r>
              <a:rPr lang="en-US" u="sng" dirty="0" err="1" smtClean="0">
                <a:hlinkClick r:id="rId3"/>
              </a:rPr>
              <a:t>youtube</a:t>
            </a:r>
            <a:r>
              <a:rPr lang="en-US" u="sng" dirty="0" smtClean="0">
                <a:hlinkClick r:id="rId3"/>
              </a:rPr>
              <a:t>)</a:t>
            </a:r>
          </a:p>
          <a:p>
            <a:r>
              <a:rPr lang="vi-VN" u="sng" dirty="0">
                <a:hlinkClick r:id="rId4"/>
              </a:rPr>
              <a:t>https://coccoc.com/search?query=%C4%83n%20ph%E1%BA%A3i%20n%E1%BA%A5m%20%C4%91%E1%BB%99c%2C%203%20ng%C6%B0%E1%BB%9Di%20th%C6%B0%C6%A1ng%20vong&amp;tbm=vid</a:t>
            </a:r>
            <a:r>
              <a:rPr lang="en-US" u="sng" dirty="0" smtClean="0"/>
              <a:t>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83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5" name="Explosion 1 4"/>
          <p:cNvSpPr/>
          <p:nvPr/>
        </p:nvSpPr>
        <p:spPr>
          <a:xfrm>
            <a:off x="304800" y="-28904"/>
            <a:ext cx="6629400" cy="5439103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smtClean="0">
                <a:solidFill>
                  <a:schemeClr val="bg1"/>
                </a:solidFill>
              </a:rPr>
              <a:t>DẤU HIỆU NHẬN BIẾT NẤM ĐỘC</a:t>
            </a:r>
            <a:endParaRPr lang="en-US" sz="4800" b="1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9294" y="543906"/>
            <a:ext cx="2504090" cy="18780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3455" y="2517749"/>
            <a:ext cx="2469930" cy="1531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53455" y="4157528"/>
            <a:ext cx="2469929" cy="209238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62000" y="5152072"/>
            <a:ext cx="6457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hiệu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nấm</a:t>
            </a:r>
            <a:r>
              <a:rPr lang="en-US" dirty="0"/>
              <a:t> </a:t>
            </a:r>
            <a:r>
              <a:rPr lang="en-US" dirty="0" err="1"/>
              <a:t>độc</a:t>
            </a:r>
            <a:r>
              <a:rPr lang="en-US" dirty="0"/>
              <a:t> (</a:t>
            </a:r>
            <a:r>
              <a:rPr lang="vi-VN" u="sng" dirty="0">
                <a:hlinkClick r:id="rId6"/>
              </a:rPr>
              <a:t>https://coccoc.com/search?query=d%E1%BA%A5u%20hi%E1%BB%87u%20nh%E1%BA%ADn%20bi%E1%BA%BFt%20n%E1%BA%A5m%20%C4%91%E1%BB%99c&amp;tbm=vid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690512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0" y="1447800"/>
            <a:ext cx="8763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HS </a:t>
            </a:r>
            <a:r>
              <a:rPr lang="en-US" sz="2800" dirty="0" err="1"/>
              <a:t>thực</a:t>
            </a:r>
            <a:r>
              <a:rPr lang="en-US" sz="2800" dirty="0"/>
              <a:t> </a:t>
            </a:r>
            <a:r>
              <a:rPr lang="en-US" sz="2800" dirty="0" err="1"/>
              <a:t>hiện</a:t>
            </a:r>
            <a:r>
              <a:rPr lang="en-US" sz="2800" dirty="0"/>
              <a:t> </a:t>
            </a:r>
            <a:r>
              <a:rPr lang="en-US" sz="2800" dirty="0" err="1"/>
              <a:t>cá</a:t>
            </a:r>
            <a:r>
              <a:rPr lang="en-US" sz="2800" dirty="0"/>
              <a:t> </a:t>
            </a:r>
            <a:r>
              <a:rPr lang="en-US" sz="2800" dirty="0" err="1"/>
              <a:t>nhân</a:t>
            </a:r>
            <a:r>
              <a:rPr lang="en-US" sz="2800" dirty="0"/>
              <a:t> </a:t>
            </a:r>
            <a:r>
              <a:rPr lang="en-US" sz="2800" dirty="0" err="1" smtClean="0"/>
              <a:t>tóm</a:t>
            </a:r>
            <a:r>
              <a:rPr lang="en-US" sz="2800" dirty="0" smtClean="0"/>
              <a:t> </a:t>
            </a:r>
            <a:r>
              <a:rPr lang="en-US" sz="2800" dirty="0" err="1"/>
              <a:t>tắt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dưới</a:t>
            </a:r>
            <a:r>
              <a:rPr lang="en-US" sz="2800" dirty="0"/>
              <a:t> </a:t>
            </a:r>
            <a:r>
              <a:rPr lang="en-US" sz="2800" dirty="0" err="1"/>
              <a:t>dạng</a:t>
            </a:r>
            <a:r>
              <a:rPr lang="en-US" sz="2800" dirty="0"/>
              <a:t> </a:t>
            </a:r>
            <a:r>
              <a:rPr lang="en-US" sz="2800" dirty="0" err="1"/>
              <a:t>sơ</a:t>
            </a:r>
            <a:r>
              <a:rPr lang="en-US" sz="2800" dirty="0"/>
              <a:t> </a:t>
            </a:r>
            <a:r>
              <a:rPr lang="en-US" sz="2800" dirty="0" err="1"/>
              <a:t>đồ</a:t>
            </a:r>
            <a:r>
              <a:rPr lang="en-US" sz="2800" dirty="0"/>
              <a:t> </a:t>
            </a:r>
            <a:r>
              <a:rPr lang="en-US" sz="2800" dirty="0" err="1"/>
              <a:t>tư</a:t>
            </a:r>
            <a:r>
              <a:rPr lang="en-US" sz="2800" dirty="0"/>
              <a:t> </a:t>
            </a:r>
            <a:r>
              <a:rPr lang="en-US" sz="2800" dirty="0" err="1"/>
              <a:t>duy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3581400" y="609600"/>
            <a:ext cx="266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CỦNG CỐ</a:t>
            </a:r>
            <a:endParaRPr lang="en-US" sz="4000" b="1" dirty="0"/>
          </a:p>
        </p:txBody>
      </p:sp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600200" y="762000"/>
            <a:ext cx="8858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Thực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quan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sát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sự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hình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thành</a:t>
            </a:r>
            <a:r>
              <a:rPr lang="en-US" sz="4000" dirty="0">
                <a:solidFill>
                  <a:srgbClr val="0070C0"/>
                </a:solidFill>
              </a:rPr>
              <a:t> </a:t>
            </a:r>
            <a:r>
              <a:rPr lang="en-US" sz="4000" dirty="0" err="1">
                <a:solidFill>
                  <a:srgbClr val="0070C0"/>
                </a:solidFill>
              </a:rPr>
              <a:t>nấm</a:t>
            </a:r>
            <a:r>
              <a:rPr lang="en-US" sz="4000" dirty="0" smtClean="0">
                <a:solidFill>
                  <a:srgbClr val="0070C0"/>
                </a:solidFill>
              </a:rPr>
              <a:t>.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6713" y="1828800"/>
            <a:ext cx="5719374" cy="457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744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04800"/>
            <a:ext cx="10210800" cy="6019800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90223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23" y="288388"/>
            <a:ext cx="10586977" cy="63410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60499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5400" y="457200"/>
            <a:ext cx="8382000" cy="577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105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7800" y="580520"/>
            <a:ext cx="7772400" cy="560614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355769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533400"/>
            <a:ext cx="7924800" cy="5884351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10587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9728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395" y="457200"/>
            <a:ext cx="7960009" cy="5571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526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734</TotalTime>
  <Words>1008</Words>
  <Application>Microsoft Office PowerPoint</Application>
  <PresentationFormat>Custom</PresentationFormat>
  <Paragraphs>131</Paragraphs>
  <Slides>33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Hao-PC</dc:creator>
  <cp:lastModifiedBy>Admin</cp:lastModifiedBy>
  <cp:revision>39</cp:revision>
  <dcterms:created xsi:type="dcterms:W3CDTF">2021-05-03T08:20:30Z</dcterms:created>
  <dcterms:modified xsi:type="dcterms:W3CDTF">2021-08-29T08:29:47Z</dcterms:modified>
</cp:coreProperties>
</file>