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0" r:id="rId2"/>
    <p:sldId id="359" r:id="rId3"/>
    <p:sldId id="338" r:id="rId4"/>
    <p:sldId id="339" r:id="rId5"/>
    <p:sldId id="342" r:id="rId6"/>
    <p:sldId id="340" r:id="rId7"/>
    <p:sldId id="347" r:id="rId8"/>
    <p:sldId id="361" r:id="rId9"/>
    <p:sldId id="366" r:id="rId10"/>
    <p:sldId id="346" r:id="rId11"/>
    <p:sldId id="356" r:id="rId12"/>
    <p:sldId id="357" r:id="rId13"/>
    <p:sldId id="362" r:id="rId14"/>
    <p:sldId id="363" r:id="rId15"/>
    <p:sldId id="367" r:id="rId16"/>
    <p:sldId id="365" r:id="rId17"/>
  </p:sldIdLst>
  <p:sldSz cx="9144000" cy="5145088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41" autoAdjust="0"/>
    <p:restoredTop sz="94660"/>
  </p:normalViewPr>
  <p:slideViewPr>
    <p:cSldViewPr>
      <p:cViewPr varScale="1">
        <p:scale>
          <a:sx n="91" d="100"/>
          <a:sy n="91" d="100"/>
        </p:scale>
        <p:origin x="-792" y="-90"/>
      </p:cViewPr>
      <p:guideLst>
        <p:guide orient="horz" pos="162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6" d="100"/>
        <a:sy n="3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EF54F-DC5C-4BA2-A7A1-20B7B5972834}" type="datetimeFigureOut">
              <a:rPr lang="zh-CN" altLang="en-US" smtClean="0"/>
              <a:pPr/>
              <a:t>2021/9/15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13C315-B4C4-4539-A935-F9FF488AA37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752788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3C315-B4C4-4539-A935-F9FF488AA379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80255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313"/>
            <a:ext cx="7772400" cy="110285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550"/>
            <a:ext cx="6400800" cy="13148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pPr/>
              <a:t>2021/9/15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CCF36186-DEC9-4703-B7D0-8383BB8A13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5761" cy="5144491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2021/9/15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-508" y="304292"/>
            <a:ext cx="467291" cy="3240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 defTabSz="685795"/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544937" y="340296"/>
            <a:ext cx="959245" cy="315475"/>
          </a:xfrm>
          <a:prstGeom prst="rect">
            <a:avLst/>
          </a:prstGeom>
          <a:noFill/>
        </p:spPr>
        <p:txBody>
          <a:bodyPr wrap="none" lIns="68584" tIns="34292" rIns="68584" bIns="34292" rtlCol="0">
            <a:spAutoFit/>
          </a:bodyPr>
          <a:lstStyle/>
          <a:p>
            <a:r>
              <a:rPr lang="zh-CN" altLang="en-US" sz="1600" kern="1200" dirty="0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  <a:cs typeface="+mn-cs"/>
              </a:rPr>
              <a:t>教学过程</a:t>
            </a:r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5CB9D0AB-77BA-4FA4-AEE0-7F8F1AA924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5761" cy="5144491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2021/9/15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-508" y="304292"/>
            <a:ext cx="467291" cy="3240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 defTabSz="685795"/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544937" y="340296"/>
            <a:ext cx="959245" cy="315475"/>
          </a:xfrm>
          <a:prstGeom prst="rect">
            <a:avLst/>
          </a:prstGeom>
          <a:noFill/>
        </p:spPr>
        <p:txBody>
          <a:bodyPr wrap="none" lIns="68584" tIns="34292" rIns="68584" bIns="34292" rtlCol="0">
            <a:spAutoFit/>
          </a:bodyPr>
          <a:lstStyle/>
          <a:p>
            <a:r>
              <a:rPr lang="zh-CN" altLang="en-US" sz="1600" kern="1200" dirty="0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  <a:cs typeface="+mn-cs"/>
              </a:rPr>
              <a:t>板书设计</a:t>
            </a:r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851"/>
            <a:ext cx="3008313" cy="8718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51"/>
            <a:ext cx="5111750" cy="4391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658"/>
            <a:ext cx="3008313" cy="35193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pPr/>
              <a:t>2021/9/15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561"/>
            <a:ext cx="5486400" cy="4251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723"/>
            <a:ext cx="5486400" cy="30870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746"/>
            <a:ext cx="5486400" cy="6038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pPr/>
              <a:t>2021/9/15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pPr/>
              <a:t>2021/9/15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42"/>
            <a:ext cx="2057400" cy="438999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42"/>
            <a:ext cx="6019800" cy="438999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pPr/>
              <a:t>2021/9/15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第一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629121683"/>
      </p:ext>
    </p:extLst>
  </p:cSld>
  <p:clrMapOvr>
    <a:masterClrMapping/>
  </p:clrMapOvr>
  <p:transition spd="slow" advClick="0" advTm="3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21392206"/>
      </p:ext>
    </p:extLst>
  </p:cSld>
  <p:clrMapOvr>
    <a:masterClrMapping/>
  </p:clrMapOvr>
  <p:transition spd="slow" advClick="0" advTm="3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6560" cy="51450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88958878"/>
      </p:ext>
    </p:extLst>
  </p:cSld>
  <p:clrMapOvr>
    <a:masterClrMapping/>
  </p:clrMapOvr>
  <p:transition spd="slow" advClick="0" advTm="3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912011065"/>
      </p:ext>
    </p:extLst>
  </p:cSld>
  <p:clrMapOvr>
    <a:masterClrMapping/>
  </p:clrMapOvr>
  <p:transition spd="slow" advClick="0" advTm="3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pPr/>
              <a:t>2021/9/15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53" y="196280"/>
            <a:ext cx="144024" cy="5040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6" rIns="68572" bIns="34286" rtlCol="0" anchor="ctr"/>
          <a:lstStyle/>
          <a:p>
            <a:pPr algn="ctr" defTabSz="685658"/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3" name="文本框 37"/>
          <p:cNvSpPr txBox="1"/>
          <p:nvPr userDrawn="1"/>
        </p:nvSpPr>
        <p:spPr>
          <a:xfrm>
            <a:off x="216273" y="196280"/>
            <a:ext cx="2189971" cy="315475"/>
          </a:xfrm>
          <a:prstGeom prst="rect">
            <a:avLst/>
          </a:prstGeom>
          <a:noFill/>
        </p:spPr>
        <p:txBody>
          <a:bodyPr wrap="none" lIns="68572" tIns="34286" rIns="68572" bIns="34286" rtlCol="0">
            <a:spAutoFit/>
          </a:bodyPr>
          <a:lstStyle/>
          <a:p>
            <a:pPr defTabSz="685658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4" name="文本框 38"/>
          <p:cNvSpPr txBox="1"/>
          <p:nvPr userDrawn="1"/>
        </p:nvSpPr>
        <p:spPr>
          <a:xfrm>
            <a:off x="265225" y="520317"/>
            <a:ext cx="2038917" cy="207753"/>
          </a:xfrm>
          <a:prstGeom prst="rect">
            <a:avLst/>
          </a:prstGeom>
          <a:noFill/>
        </p:spPr>
        <p:txBody>
          <a:bodyPr wrap="square" lIns="68572" tIns="34286" rIns="68572" bIns="34286" rtlCol="0">
            <a:spAutoFit/>
          </a:bodyPr>
          <a:lstStyle/>
          <a:p>
            <a:pPr algn="dist" defTabSz="685658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2661644"/>
      </p:ext>
    </p:extLst>
  </p:cSld>
  <p:clrMapOvr>
    <a:masterClrMapping/>
  </p:clrMapOvr>
  <p:transition spd="slow" advClick="0" advTm="300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5813754"/>
      </p:ext>
    </p:extLst>
  </p:cSld>
  <p:clrMapOvr>
    <a:masterClrMapping/>
  </p:clrMapOvr>
  <p:transition spd="slow" advClick="0" advTm="3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196"/>
            <a:ext cx="7772400" cy="102187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708"/>
            <a:ext cx="7772400" cy="11254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pPr/>
              <a:t>2021/9/15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521"/>
            <a:ext cx="4038600" cy="3395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521"/>
            <a:ext cx="4038600" cy="3395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pPr/>
              <a:t>2021/9/15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690"/>
            <a:ext cx="4040188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660"/>
            <a:ext cx="4040188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690"/>
            <a:ext cx="4041775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660"/>
            <a:ext cx="4041775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pPr/>
              <a:t>2021/9/15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pPr/>
              <a:t>2021/9/15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pPr/>
              <a:t>2021/9/15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1267FF2B-30A9-47CC-8F33-308E7BC319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5761" cy="5144491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2021/9/15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-508" y="304292"/>
            <a:ext cx="467291" cy="3240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 defTabSz="685795"/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544937" y="340296"/>
            <a:ext cx="959245" cy="315475"/>
          </a:xfrm>
          <a:prstGeom prst="rect">
            <a:avLst/>
          </a:prstGeom>
          <a:noFill/>
        </p:spPr>
        <p:txBody>
          <a:bodyPr wrap="none" lIns="68584" tIns="34292" rIns="68584" bIns="34292" rtlCol="0">
            <a:spAutoFit/>
          </a:bodyPr>
          <a:lstStyle/>
          <a:p>
            <a:r>
              <a:rPr lang="zh-CN" altLang="en-US" sz="1600" kern="1200" dirty="0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  <a:cs typeface="+mn-cs"/>
              </a:rPr>
              <a:t>教学背景</a:t>
            </a:r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9DCFA6FF-1EBC-4B22-A00B-DD4EA277F3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5761" cy="5144491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2021/9/15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-508" y="304292"/>
            <a:ext cx="467291" cy="3240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 defTabSz="685795"/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544937" y="340296"/>
            <a:ext cx="959245" cy="315475"/>
          </a:xfrm>
          <a:prstGeom prst="rect">
            <a:avLst/>
          </a:prstGeom>
          <a:noFill/>
        </p:spPr>
        <p:txBody>
          <a:bodyPr wrap="none" lIns="68584" tIns="34292" rIns="68584" bIns="34292" rtlCol="0">
            <a:spAutoFit/>
          </a:bodyPr>
          <a:lstStyle/>
          <a:p>
            <a:r>
              <a:rPr lang="zh-CN" altLang="en-US" sz="1600" kern="1200" dirty="0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  <a:cs typeface="+mn-cs"/>
              </a:rPr>
              <a:t>教学分析</a:t>
            </a:r>
          </a:p>
        </p:txBody>
      </p:sp>
    </p:spTree>
  </p:cSld>
  <p:clrMapOvr>
    <a:masterClrMapping/>
  </p:clrMapOvr>
  <p:transition spd="slow" advClick="0" advTm="3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9BB02-92C8-4E37-B89F-494BE97D3142}" type="datetimeFigureOut">
              <a:rPr lang="zh-CN" altLang="en-US" smtClean="0"/>
              <a:pPr/>
              <a:t>2021/9/15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5996A-A120-4E88-8483-03A2E5AF7A8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4" r:id="rId8"/>
    <p:sldLayoutId id="2147483665" r:id="rId9"/>
    <p:sldLayoutId id="2147483666" r:id="rId10"/>
    <p:sldLayoutId id="2147483667" r:id="rId11"/>
    <p:sldLayoutId id="2147483656" r:id="rId12"/>
    <p:sldLayoutId id="2147483657" r:id="rId13"/>
    <p:sldLayoutId id="2147483658" r:id="rId14"/>
    <p:sldLayoutId id="2147483659" r:id="rId15"/>
    <p:sldLayoutId id="2147483661" r:id="rId16"/>
    <p:sldLayoutId id="2147483662" r:id="rId17"/>
    <p:sldLayoutId id="2147483668" r:id="rId18"/>
    <p:sldLayoutId id="2147483669" r:id="rId19"/>
    <p:sldLayoutId id="2147483670" r:id="rId20"/>
    <p:sldLayoutId id="2147483671" r:id="rId21"/>
  </p:sldLayoutIdLst>
  <p:transition spd="slow" advClick="0" advTm="3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6E0795B4-0539-4B9F-A6A6-9C3E1E5C2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5761" cy="5144491"/>
          </a:xfrm>
          <a:prstGeom prst="rect">
            <a:avLst/>
          </a:prstGeom>
        </p:spPr>
      </p:pic>
      <p:cxnSp>
        <p:nvCxnSpPr>
          <p:cNvPr id="11" name="直接连接符 10"/>
          <p:cNvCxnSpPr>
            <a:cxnSpLocks/>
          </p:cNvCxnSpPr>
          <p:nvPr/>
        </p:nvCxnSpPr>
        <p:spPr>
          <a:xfrm>
            <a:off x="1305274" y="2473032"/>
            <a:ext cx="492291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3">
            <a:extLst>
              <a:ext uri="{FF2B5EF4-FFF2-40B4-BE49-F238E27FC236}">
                <a16:creationId xmlns:a16="http://schemas.microsoft.com/office/drawing/2014/main" xmlns="" id="{D5FF6D54-11AD-4F34-BF9E-3C03D7EB3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38944"/>
            <a:ext cx="7467600" cy="2558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967" tIns="32482" rIns="64967" bIns="32482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4960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5400" b="1" cap="all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方正姚体" panose="02010601030101010101" pitchFamily="2" charset="-122"/>
                <a:cs typeface="Times New Roman" pitchFamily="18" charset="0"/>
              </a:rPr>
              <a:t>Tiết</a:t>
            </a:r>
            <a:r>
              <a:rPr lang="en-US" altLang="zh-CN" sz="5400" b="1" cap="all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方正姚体" panose="02010601030101010101" pitchFamily="2" charset="-122"/>
                <a:cs typeface="Times New Roman" pitchFamily="18" charset="0"/>
              </a:rPr>
              <a:t> 4- </a:t>
            </a:r>
            <a:r>
              <a:rPr lang="en-US" altLang="zh-CN" sz="5400" b="1" cap="all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方正姚体" panose="02010601030101010101" pitchFamily="2" charset="-122"/>
                <a:cs typeface="Times New Roman" pitchFamily="18" charset="0"/>
              </a:rPr>
              <a:t>Bài</a:t>
            </a:r>
            <a:r>
              <a:rPr lang="en-US" altLang="zh-CN" sz="5400" b="1" cap="all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方正姚体" panose="02010601030101010101" pitchFamily="2" charset="-122"/>
                <a:cs typeface="Times New Roman" pitchFamily="18" charset="0"/>
              </a:rPr>
              <a:t> 2: </a:t>
            </a:r>
          </a:p>
          <a:p>
            <a:pPr defTabSz="64960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5400" b="1" cap="all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方正姚体" panose="02010601030101010101" pitchFamily="2" charset="-122"/>
                <a:cs typeface="Times New Roman" pitchFamily="18" charset="0"/>
              </a:rPr>
              <a:t>một</a:t>
            </a:r>
            <a:r>
              <a:rPr lang="en-US" altLang="zh-CN" sz="5400" b="1" cap="all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方正姚体" panose="02010601030101010101" pitchFamily="2" charset="-122"/>
                <a:cs typeface="Times New Roman" pitchFamily="18" charset="0"/>
              </a:rPr>
              <a:t> </a:t>
            </a:r>
            <a:r>
              <a:rPr lang="en-US" altLang="zh-CN" sz="5400" b="1" cap="all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方正姚体" panose="02010601030101010101" pitchFamily="2" charset="-122"/>
                <a:cs typeface="Times New Roman" pitchFamily="18" charset="0"/>
              </a:rPr>
              <a:t>số</a:t>
            </a:r>
            <a:r>
              <a:rPr lang="en-US" altLang="zh-CN" sz="5400" b="1" cap="all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方正姚体" panose="02010601030101010101" pitchFamily="2" charset="-122"/>
                <a:cs typeface="Times New Roman" pitchFamily="18" charset="0"/>
              </a:rPr>
              <a:t> </a:t>
            </a:r>
            <a:r>
              <a:rPr lang="en-US" altLang="zh-CN" sz="5400" b="1" cap="all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方正姚体" panose="02010601030101010101" pitchFamily="2" charset="-122"/>
                <a:cs typeface="Times New Roman" pitchFamily="18" charset="0"/>
              </a:rPr>
              <a:t>oxit</a:t>
            </a:r>
            <a:r>
              <a:rPr lang="en-US" altLang="zh-CN" sz="5400" b="1" cap="all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方正姚体" panose="02010601030101010101" pitchFamily="2" charset="-122"/>
                <a:cs typeface="Times New Roman" pitchFamily="18" charset="0"/>
              </a:rPr>
              <a:t> </a:t>
            </a:r>
          </a:p>
          <a:p>
            <a:pPr algn="ctr" defTabSz="64960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5400" b="1" cap="all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方正姚体" panose="02010601030101010101" pitchFamily="2" charset="-122"/>
                <a:cs typeface="Times New Roman" pitchFamily="18" charset="0"/>
              </a:rPr>
              <a:t>quan</a:t>
            </a:r>
            <a:r>
              <a:rPr lang="en-US" altLang="zh-CN" sz="5400" b="1" cap="all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方正姚体" panose="02010601030101010101" pitchFamily="2" charset="-122"/>
                <a:cs typeface="Times New Roman" pitchFamily="18" charset="0"/>
              </a:rPr>
              <a:t> </a:t>
            </a:r>
            <a:r>
              <a:rPr lang="en-US" altLang="zh-CN" sz="5400" b="1" cap="all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方正姚体" panose="02010601030101010101" pitchFamily="2" charset="-122"/>
                <a:cs typeface="Times New Roman" pitchFamily="18" charset="0"/>
              </a:rPr>
              <a:t>trọng</a:t>
            </a:r>
            <a:endParaRPr lang="zh-CN" altLang="en-US" sz="5400" b="1" cap="all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方正姚体" panose="02010601030101010101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1500" y="7910"/>
            <a:ext cx="3348372" cy="7611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FF0000"/>
                </a:solidFill>
              </a:rPr>
              <a:t>B. LƯU HUỲNH ĐIOXIT</a:t>
            </a:r>
            <a:endParaRPr lang="en-US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xmlns="" id="{0332593E-4AA7-4403-B79C-84475BA4FB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1520" y="770078"/>
                <a:ext cx="4159855" cy="1551485"/>
              </a:xfrm>
            </p:spPr>
            <p:txBody>
              <a:bodyPr>
                <a:normAutofit/>
              </a:bodyPr>
              <a:lstStyle/>
              <a:p>
                <a:r>
                  <a:rPr lang="en-US" sz="2100" b="1" i="1" dirty="0">
                    <a:latin typeface="Times New Roman" pitchFamily="18" charset="0"/>
                    <a:cs typeface="Times New Roman" pitchFamily="18" charset="0"/>
                  </a:rPr>
                  <a:t>CTHH: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100" b="1" i="1">
                            <a:latin typeface="Cambria Math" panose="02040503050406030204" pitchFamily="18" charset="0"/>
                          </a:rPr>
                          <m:t>𝑺𝑶</m:t>
                        </m:r>
                      </m:e>
                      <m:sub>
                        <m:r>
                          <a:rPr lang="en-US" sz="21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100" b="1" i="1" dirty="0"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sz="2100" b="1" i="1" dirty="0" err="1">
                    <a:latin typeface="Times New Roman" pitchFamily="18" charset="0"/>
                    <a:cs typeface="Times New Roman" pitchFamily="18" charset="0"/>
                  </a:rPr>
                  <a:t>khí</a:t>
                </a:r>
                <a:r>
                  <a:rPr lang="en-US" sz="2100" b="1" i="1" dirty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en-US" sz="2100" b="1" i="1" dirty="0" err="1">
                    <a:latin typeface="Times New Roman" pitchFamily="18" charset="0"/>
                    <a:cs typeface="Times New Roman" pitchFamily="18" charset="0"/>
                  </a:rPr>
                  <a:t>sunfuro</a:t>
                </a:r>
                <a:r>
                  <a:rPr lang="en-US" sz="2100" b="1" i="1" dirty="0"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2100" b="1" i="1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100" b="1" i="1" dirty="0">
                    <a:latin typeface="Times New Roman" pitchFamily="18" charset="0"/>
                    <a:cs typeface="Times New Roman" pitchFamily="18" charset="0"/>
                  </a:rPr>
                  <a:t>PTK: M </a:t>
                </a:r>
                <a:r>
                  <a:rPr lang="en-US" sz="2100" b="1" i="1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2100" b="1" i="1" dirty="0">
                    <a:latin typeface="Times New Roman" pitchFamily="18" charset="0"/>
                    <a:cs typeface="Times New Roman" pitchFamily="18" charset="0"/>
                  </a:rPr>
                  <a:t>64</a:t>
                </a:r>
              </a:p>
              <a:p>
                <a:r>
                  <a:rPr lang="fr-FR" sz="2100" dirty="0"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vi-VN" sz="2100" dirty="0">
                    <a:latin typeface="Times New Roman" pitchFamily="18" charset="0"/>
                    <a:cs typeface="Times New Roman" pitchFamily="18" charset="0"/>
                  </a:rPr>
                  <a:t>ư</a:t>
                </a:r>
                <a:r>
                  <a:rPr lang="fr-FR" sz="2100" dirty="0">
                    <a:latin typeface="Times New Roman" pitchFamily="18" charset="0"/>
                    <a:cs typeface="Times New Roman" pitchFamily="18" charset="0"/>
                  </a:rPr>
                  <a:t>u </a:t>
                </a:r>
                <a:r>
                  <a:rPr lang="fr-FR" sz="2100" dirty="0" err="1">
                    <a:latin typeface="Times New Roman" pitchFamily="18" charset="0"/>
                    <a:cs typeface="Times New Roman" pitchFamily="18" charset="0"/>
                  </a:rPr>
                  <a:t>huỳnh</a:t>
                </a:r>
                <a:r>
                  <a:rPr lang="fr-FR" sz="2100" dirty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fr-FR" sz="2100" dirty="0" err="1">
                    <a:latin typeface="Times New Roman" pitchFamily="18" charset="0"/>
                    <a:cs typeface="Times New Roman" pitchFamily="18" charset="0"/>
                  </a:rPr>
                  <a:t>đioxit</a:t>
                </a:r>
                <a:r>
                  <a:rPr lang="fr-FR" sz="2100" dirty="0">
                    <a:latin typeface="Times New Roman" pitchFamily="18" charset="0"/>
                    <a:cs typeface="Times New Roman" pitchFamily="18" charset="0"/>
                  </a:rPr>
                  <a:t> là </a:t>
                </a:r>
                <a:r>
                  <a:rPr lang="fr-FR" sz="2100" dirty="0" err="1">
                    <a:latin typeface="Times New Roman" pitchFamily="18" charset="0"/>
                    <a:cs typeface="Times New Roman" pitchFamily="18" charset="0"/>
                  </a:rPr>
                  <a:t>oxit</a:t>
                </a:r>
                <a:r>
                  <a:rPr lang="fr-FR" sz="2100" dirty="0">
                    <a:latin typeface="Times New Roman" pitchFamily="18" charset="0"/>
                    <a:cs typeface="Times New Roman" pitchFamily="18" charset="0"/>
                  </a:rPr>
                  <a:t/>
                </a:r>
                <a:r>
                  <a:rPr lang="fr-FR" sz="2100" dirty="0" err="1">
                    <a:latin typeface="Times New Roman" pitchFamily="18" charset="0"/>
                    <a:cs typeface="Times New Roman" pitchFamily="18" charset="0"/>
                  </a:rPr>
                  <a:t>axit</a:t>
                </a:r>
                <a:endParaRPr lang="fr-FR" sz="21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332593E-4AA7-4403-B79C-84475BA4FB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770078"/>
                <a:ext cx="4159855" cy="1551485"/>
              </a:xfrm>
              <a:blipFill rotWithShape="1">
                <a:blip r:embed="rId2"/>
                <a:stretch>
                  <a:fillRect l="-1318" t="-2353"/>
                </a:stretch>
              </a:blipFill>
            </p:spPr>
            <p:txBody>
              <a:bodyPr/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363937" y="2039144"/>
            <a:ext cx="8780063" cy="77713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457200" indent="-457200"/>
            <a:r>
              <a:rPr lang="en-US" sz="23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1. </a:t>
            </a:r>
            <a:r>
              <a:rPr lang="vi-VN" sz="23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Tính </a:t>
            </a:r>
            <a:r>
              <a:rPr lang="vi-VN" sz="2300" b="1" dirty="0">
                <a:latin typeface="Times New Roman" pitchFamily="18" charset="0"/>
                <a:ea typeface="+mj-ea"/>
                <a:cs typeface="Times New Roman" pitchFamily="18" charset="0"/>
              </a:rPr>
              <a:t>chất vật lí</a:t>
            </a:r>
            <a:r>
              <a:rPr lang="vi-VN" sz="23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r>
              <a:rPr lang="en-US" sz="23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Chất</a:t>
            </a:r>
            <a:r>
              <a:rPr lang="en-US" sz="23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khí</a:t>
            </a:r>
            <a:r>
              <a:rPr lang="en-US" sz="23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US" sz="23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không</a:t>
            </a:r>
            <a:r>
              <a:rPr lang="en-US" sz="23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màu</a:t>
            </a:r>
            <a:r>
              <a:rPr lang="en-US" sz="23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US" sz="23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mùi</a:t>
            </a:r>
            <a:r>
              <a:rPr lang="en-US" sz="23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hắc</a:t>
            </a:r>
            <a:r>
              <a:rPr lang="en-US" sz="23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US" sz="23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độc</a:t>
            </a:r>
            <a:r>
              <a:rPr lang="en-US" sz="23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</a:p>
          <a:p>
            <a:pPr marL="457200" indent="-457200"/>
            <a:r>
              <a:rPr lang="en-US" sz="23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nặng</a:t>
            </a:r>
            <a:r>
              <a:rPr lang="en-US" sz="23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hơn</a:t>
            </a:r>
            <a:r>
              <a:rPr lang="en-US" sz="23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KK </a:t>
            </a:r>
            <a:endParaRPr lang="vi-VN" sz="2300" dirty="0"/>
          </a:p>
        </p:txBody>
      </p:sp>
      <p:sp>
        <p:nvSpPr>
          <p:cNvPr id="10" name="Rectangle 9"/>
          <p:cNvSpPr/>
          <p:nvPr/>
        </p:nvSpPr>
        <p:spPr>
          <a:xfrm>
            <a:off x="381000" y="2724944"/>
            <a:ext cx="3352800" cy="183896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sz="23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lang="vi-VN" sz="23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lang="vi-VN" sz="2300" b="1" dirty="0">
                <a:latin typeface="Times New Roman" pitchFamily="18" charset="0"/>
                <a:ea typeface="+mj-ea"/>
                <a:cs typeface="Times New Roman" pitchFamily="18" charset="0"/>
              </a:rPr>
              <a:t>Tính chất </a:t>
            </a:r>
            <a:r>
              <a:rPr lang="en-US" sz="23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hóa</a:t>
            </a:r>
            <a:r>
              <a:rPr lang="en-US" sz="23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học</a:t>
            </a:r>
            <a:r>
              <a:rPr lang="vi-VN" sz="23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endParaRPr lang="en-US" sz="23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3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Tác</a:t>
            </a:r>
            <a:r>
              <a:rPr lang="en-US" sz="23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dụng</a:t>
            </a:r>
            <a:r>
              <a:rPr lang="en-US" sz="23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với</a:t>
            </a:r>
            <a:r>
              <a:rPr lang="en-US" sz="23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nước</a:t>
            </a:r>
            <a:r>
              <a:rPr lang="en-US" sz="23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</a:p>
          <a:p>
            <a:pPr>
              <a:buFontTx/>
              <a:buChar char="-"/>
            </a:pPr>
            <a:r>
              <a:rPr lang="en-US" sz="23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Tác</a:t>
            </a:r>
            <a:r>
              <a:rPr lang="en-US" sz="23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dụng</a:t>
            </a:r>
            <a:r>
              <a:rPr lang="en-US" sz="23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với</a:t>
            </a:r>
            <a:r>
              <a:rPr lang="en-US" sz="23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bazơ</a:t>
            </a:r>
            <a:r>
              <a:rPr lang="en-US" sz="23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endParaRPr lang="en-US" sz="23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3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Tác</a:t>
            </a:r>
            <a:r>
              <a:rPr lang="en-US" sz="23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dụng</a:t>
            </a:r>
            <a:r>
              <a:rPr lang="en-US" sz="23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với</a:t>
            </a:r>
            <a:r>
              <a:rPr lang="en-US" sz="23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oxit</a:t>
            </a:r>
            <a:r>
              <a:rPr lang="en-US" sz="23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bazơ</a:t>
            </a:r>
            <a:r>
              <a:rPr lang="en-US" sz="23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lang="vi-VN" sz="2300" dirty="0"/>
          </a:p>
        </p:txBody>
      </p:sp>
    </p:spTree>
    <p:extLst>
      <p:ext uri="{BB962C8B-B14F-4D97-AF65-F5344CB8AC3E}">
        <p14:creationId xmlns="" xmlns:p14="http://schemas.microsoft.com/office/powerpoint/2010/main" val="5182780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3DCCEC8-A037-4E30-B666-9888BE5D4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288" y="2873295"/>
            <a:ext cx="6473873" cy="990906"/>
          </a:xfrm>
        </p:spPr>
        <p:txBody>
          <a:bodyPr>
            <a:noAutofit/>
          </a:bodyPr>
          <a:lstStyle/>
          <a:p>
            <a:r>
              <a:rPr lang="en-US" sz="19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19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9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19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1900" i="1" dirty="0">
                <a:latin typeface="Times New Roman" pitchFamily="18" charset="0"/>
                <a:cs typeface="Times New Roman" pitchFamily="18" charset="0"/>
              </a:rPr>
              <a:t>  H</a:t>
            </a:r>
            <a:r>
              <a:rPr lang="en-US" sz="1900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900" i="1" dirty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1900" i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900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19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9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19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latin typeface="Times New Roman" pitchFamily="18" charset="0"/>
                <a:cs typeface="Times New Roman" pitchFamily="18" charset="0"/>
              </a:rPr>
              <a:t>tẩy</a:t>
            </a:r>
            <a:r>
              <a:rPr lang="en-US" sz="19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19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19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19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9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9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19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1900" i="1" dirty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sz="1900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9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19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19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19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i="1" dirty="0" err="1">
                <a:latin typeface="Times New Roman" pitchFamily="18" charset="0"/>
                <a:cs typeface="Times New Roman" pitchFamily="18" charset="0"/>
              </a:rPr>
              <a:t>mốc</a:t>
            </a:r>
            <a:r>
              <a:rPr lang="en-US" sz="1900" i="1" dirty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1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D9A05CA9-E12C-4831-BE6C-D8B75B32AD61}"/>
              </a:ext>
            </a:extLst>
          </p:cNvPr>
          <p:cNvSpPr txBox="1">
            <a:spLocks/>
          </p:cNvSpPr>
          <p:nvPr/>
        </p:nvSpPr>
        <p:spPr>
          <a:xfrm>
            <a:off x="14469" y="94403"/>
            <a:ext cx="8121927" cy="749949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II. LƯU HUỲNH ĐIOXIT CÓ NHŨNG ỨNG DỤNG GÌ?</a:t>
            </a: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xmlns="" id="{A8784B37-2AA8-49BE-B37A-81F11667777E}"/>
              </a:ext>
            </a:extLst>
          </p:cNvPr>
          <p:cNvSpPr/>
          <p:nvPr/>
        </p:nvSpPr>
        <p:spPr>
          <a:xfrm>
            <a:off x="5832140" y="376300"/>
            <a:ext cx="3035494" cy="15224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900" b="1" i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9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i="1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9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i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9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i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9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9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i="1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1900" b="1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900" b="1" i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5" name="Picture 4" descr="http://anninhthudo.vn/Uploaded/sonhm/2013_07_21/ax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6" y="844352"/>
            <a:ext cx="3492388" cy="189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ttp://media.vietq.vn/files/vietq/2013/08/01/phat-hien-them-acid-cuc-doc-trong-bun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510" y="3048000"/>
            <a:ext cx="2667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Kết quả hình ảnh cho chất tẩy trắng bột gỗ trong công nghiệp giấ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3048000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://image.tailieu.vn/document/thumbnail/2015/20150621/tsmttc_004/135x160/524114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984304"/>
            <a:ext cx="2286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001976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F9B34066-99C1-40A8-B235-AFDC20DB6AD0}"/>
              </a:ext>
            </a:extLst>
          </p:cNvPr>
          <p:cNvSpPr txBox="1">
            <a:spLocks/>
          </p:cNvSpPr>
          <p:nvPr/>
        </p:nvSpPr>
        <p:spPr>
          <a:xfrm>
            <a:off x="51149" y="226010"/>
            <a:ext cx="7231740" cy="990906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III. SẢN XUẤT LƯU HUỲNH ĐIOXIT NH</a:t>
            </a:r>
            <a:r>
              <a:rPr lang="vi-VN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THẾ NÀO?</a:t>
            </a:r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xmlns="" id="{5077EA0E-699F-414E-9D91-2A62E8A4E8E1}"/>
              </a:ext>
            </a:extLst>
          </p:cNvPr>
          <p:cNvSpPr/>
          <p:nvPr/>
        </p:nvSpPr>
        <p:spPr>
          <a:xfrm>
            <a:off x="228600" y="591344"/>
            <a:ext cx="3537491" cy="5751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en-US" sz="21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1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1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1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1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21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xmlns="" id="{E049A1E2-E216-400A-B67F-156CBEB470E4}"/>
              </a:ext>
            </a:extLst>
          </p:cNvPr>
          <p:cNvSpPr/>
          <p:nvPr/>
        </p:nvSpPr>
        <p:spPr>
          <a:xfrm>
            <a:off x="228600" y="1277144"/>
            <a:ext cx="3962400" cy="1361504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en-US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Cho </a:t>
            </a:r>
            <a:r>
              <a:rPr lang="en-US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sunfit</a:t>
            </a:r>
            <a:r>
              <a:rPr lang="en-US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axit</a:t>
            </a:r>
            <a:r>
              <a:rPr lang="en-US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(HCl, H</a:t>
            </a:r>
            <a:r>
              <a:rPr lang="en-US" sz="17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17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 ) </a:t>
            </a:r>
            <a:r>
              <a:rPr lang="en-US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7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PTHH</a:t>
            </a:r>
            <a:r>
              <a:rPr lang="en-US" sz="17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17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17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+H</a:t>
            </a:r>
            <a:r>
              <a:rPr lang="en-US" sz="17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17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Na</a:t>
            </a:r>
            <a:r>
              <a:rPr lang="en-US" sz="17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2</a:t>
            </a:r>
            <a:r>
              <a:rPr lang="en-US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SO</a:t>
            </a:r>
            <a:r>
              <a:rPr lang="en-US" sz="17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4</a:t>
            </a:r>
            <a:r>
              <a:rPr lang="en-US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+H</a:t>
            </a:r>
            <a:r>
              <a:rPr lang="en-US" sz="17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2</a:t>
            </a:r>
            <a:r>
              <a:rPr lang="en-US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O+ SO</a:t>
            </a:r>
            <a:r>
              <a:rPr lang="en-US" sz="17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2(k</a:t>
            </a:r>
            <a:r>
              <a:rPr lang="en-US" sz="17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)</a:t>
            </a:r>
            <a:endParaRPr lang="en-US" sz="1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Symbol" panose="05050102010706020507" pitchFamily="18" charset="2"/>
            </a:endParaRPr>
          </a:p>
          <a:p>
            <a:r>
              <a:rPr lang="en-US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Đun</a:t>
            </a:r>
            <a:r>
              <a:rPr lang="en-US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en-US" sz="17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17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đ </a:t>
            </a:r>
            <a:r>
              <a:rPr lang="en-US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Cu.</a:t>
            </a:r>
            <a:endParaRPr lang="en-US" sz="1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xmlns="" id="{A9B2D1CD-54CD-4707-98DE-7C714975D970}"/>
              </a:ext>
            </a:extLst>
          </p:cNvPr>
          <p:cNvSpPr/>
          <p:nvPr/>
        </p:nvSpPr>
        <p:spPr>
          <a:xfrm>
            <a:off x="4648200" y="667544"/>
            <a:ext cx="3728434" cy="163514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en-US" sz="19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9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9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9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9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9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19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19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9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19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SO</a:t>
            </a:r>
            <a:r>
              <a:rPr lang="en-US" sz="19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19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9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19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19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19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xmlns="" id="{4222F770-1579-4952-9ED8-A8F8DDDF9F24}"/>
              </a:ext>
            </a:extLst>
          </p:cNvPr>
          <p:cNvSpPr/>
          <p:nvPr/>
        </p:nvSpPr>
        <p:spPr>
          <a:xfrm>
            <a:off x="304800" y="2724944"/>
            <a:ext cx="3349487" cy="47142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en-US" sz="21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1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1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1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endParaRPr lang="en-US" sz="21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lowchart: Process 11">
            <a:extLst>
              <a:ext uri="{FF2B5EF4-FFF2-40B4-BE49-F238E27FC236}">
                <a16:creationId xmlns:a16="http://schemas.microsoft.com/office/drawing/2014/main" xmlns="" id="{8DC9BF5F-F0EC-4EA4-9D8D-548CB2B5B126}"/>
              </a:ext>
            </a:extLst>
          </p:cNvPr>
          <p:cNvSpPr/>
          <p:nvPr/>
        </p:nvSpPr>
        <p:spPr>
          <a:xfrm>
            <a:off x="304800" y="3258344"/>
            <a:ext cx="3778970" cy="1063815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en-US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en-US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S</a:t>
            </a:r>
            <a:r>
              <a:rPr lang="en-US" sz="17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(r)</a:t>
            </a:r>
            <a:r>
              <a:rPr lang="en-US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+  O</a:t>
            </a:r>
            <a:r>
              <a:rPr lang="en-US" sz="17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(k)</a:t>
            </a:r>
            <a:r>
              <a:rPr lang="en-US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 SO</a:t>
            </a:r>
            <a:r>
              <a:rPr lang="en-US" sz="17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2(k)</a:t>
            </a:r>
            <a:endParaRPr lang="en-US" sz="1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vi-VN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Đốt </a:t>
            </a:r>
            <a:r>
              <a:rPr lang="vi-VN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quặng pirit sắt (FeS</a:t>
            </a:r>
            <a:r>
              <a:rPr lang="vi-VN" sz="17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thu được SO</a:t>
            </a:r>
            <a:r>
              <a:rPr lang="vi-VN" sz="17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4FeS</a:t>
            </a:r>
            <a:r>
              <a:rPr lang="en-US" sz="17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  11O</a:t>
            </a:r>
            <a:r>
              <a:rPr lang="en-US" sz="17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700" dirty="0" smtClean="0">
                <a:solidFill>
                  <a:schemeClr val="tx1"/>
                </a:solidFill>
                <a:latin typeface="Times New Roman"/>
                <a:cs typeface="Times New Roman"/>
              </a:rPr>
              <a:t>→</a:t>
            </a:r>
            <a:r>
              <a:rPr lang="en-US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2Fe</a:t>
            </a:r>
            <a:r>
              <a:rPr lang="en-US" sz="17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7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  </a:t>
            </a:r>
            <a:r>
              <a:rPr lang="en-US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 8SO</a:t>
            </a:r>
            <a:r>
              <a:rPr lang="en-US" sz="17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1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xmlns="" id="{2967BF9D-027B-4C2E-9200-FA7F56DE8638}"/>
              </a:ext>
            </a:extLst>
          </p:cNvPr>
          <p:cNvSpPr/>
          <p:nvPr/>
        </p:nvSpPr>
        <p:spPr>
          <a:xfrm>
            <a:off x="4800600" y="2572544"/>
            <a:ext cx="3599569" cy="167708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en-US" sz="19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19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19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19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19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SO</a:t>
            </a:r>
            <a:r>
              <a:rPr lang="en-US" sz="1900" baseline="-25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9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9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9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19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9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9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="" xmlns:p14="http://schemas.microsoft.com/office/powerpoint/2010/main" val="19445578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9" grpId="0" animBg="1"/>
      <p:bldP spid="11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95993" y="1206604"/>
            <a:ext cx="8188779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en-US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hủy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canxi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cacbonat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 A.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CO     B.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  <a:r>
              <a:rPr lang="en-US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     C.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</a:t>
            </a:r>
            <a:r>
              <a:rPr lang="en-US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         D.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467013" y="1486377"/>
            <a:ext cx="464234" cy="422163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vi-VN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95600" y="515144"/>
            <a:ext cx="2711548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66709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5895" y="922908"/>
            <a:ext cx="8237765" cy="9002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vi-VN" b="1" dirty="0" smtClean="0">
                <a:solidFill>
                  <a:srgbClr val="008000"/>
                </a:solidFill>
                <a:latin typeface="+mj-lt"/>
              </a:rPr>
              <a:t>Câu </a:t>
            </a:r>
            <a:r>
              <a:rPr lang="en-US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b="1" dirty="0" smtClean="0">
                <a:solidFill>
                  <a:srgbClr val="008000"/>
                </a:solidFill>
                <a:latin typeface="+mj-lt"/>
              </a:rPr>
              <a:t>:</a:t>
            </a:r>
            <a:r>
              <a:rPr lang="vi-VN" dirty="0" smtClean="0">
                <a:solidFill>
                  <a:srgbClr val="000000"/>
                </a:solidFill>
                <a:latin typeface="+mj-lt"/>
              </a:rPr>
              <a:t> Hòa tan hết 5,6 gam CaO vào dung dịch HCl 14,6% . Khối lượng dung dịch HCl đã dùng là:</a:t>
            </a:r>
          </a:p>
          <a:p>
            <a:pPr algn="just"/>
            <a:r>
              <a:rPr lang="vi-VN" dirty="0" smtClean="0">
                <a:solidFill>
                  <a:srgbClr val="000000"/>
                </a:solidFill>
                <a:latin typeface="+mj-lt"/>
              </a:rPr>
              <a:t> A. 50 gam 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	     </a:t>
            </a:r>
            <a:r>
              <a:rPr lang="vi-VN" dirty="0" smtClean="0">
                <a:solidFill>
                  <a:srgbClr val="000000"/>
                </a:solidFill>
                <a:latin typeface="+mj-lt"/>
              </a:rPr>
              <a:t>B. 40 gam 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                   </a:t>
            </a:r>
            <a:r>
              <a:rPr lang="vi-VN" dirty="0" smtClean="0">
                <a:solidFill>
                  <a:srgbClr val="000000"/>
                </a:solidFill>
                <a:latin typeface="+mj-lt"/>
              </a:rPr>
              <a:t>C. 60 gam 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	            </a:t>
            </a:r>
            <a:r>
              <a:rPr lang="vi-VN" dirty="0" smtClean="0">
                <a:solidFill>
                  <a:srgbClr val="000000"/>
                </a:solidFill>
                <a:latin typeface="+mj-lt"/>
              </a:rPr>
              <a:t>D. 73 gam</a:t>
            </a:r>
            <a:endParaRPr lang="vi-VN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157" y="1920833"/>
            <a:ext cx="5737650" cy="30307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3400" y="210344"/>
            <a:ext cx="8425543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en-US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 A. Ca                    B. Ca(OH)</a:t>
            </a:r>
            <a:r>
              <a:rPr lang="en-US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                C. CaCO</a:t>
            </a:r>
            <a:r>
              <a:rPr lang="en-US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              D.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477000" y="438944"/>
            <a:ext cx="464234" cy="422163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vi-VN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08276" y="1463507"/>
            <a:ext cx="464234" cy="422163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vi-VN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11910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300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38944"/>
            <a:ext cx="7233557" cy="53107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428625" indent="-428625">
              <a:buFont typeface="Wingdings" panose="05000000000000000000" pitchFamily="2" charset="2"/>
              <a:buChar char="Ø"/>
            </a:pP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1" y="1277144"/>
            <a:ext cx="8686799" cy="108491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14313" indent="-214313">
              <a:buFontTx/>
              <a:buChar char="-"/>
            </a:pP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oxit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14313" indent="-214313">
              <a:buFontTx/>
              <a:buChar char="-"/>
            </a:pP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9,11.</a:t>
            </a:r>
          </a:p>
        </p:txBody>
      </p:sp>
    </p:spTree>
    <p:extLst>
      <p:ext uri="{BB962C8B-B14F-4D97-AF65-F5344CB8AC3E}">
        <p14:creationId xmlns="" xmlns:p14="http://schemas.microsoft.com/office/powerpoint/2010/main" val="23750397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3456" y="2071407"/>
            <a:ext cx="5178536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1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Canxi</a:t>
            </a:r>
            <a:r>
              <a:rPr lang="en-US" sz="2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oxit</a:t>
            </a:r>
            <a:r>
              <a:rPr lang="en-US" sz="2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1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4021" y="1138825"/>
            <a:ext cx="5056320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vi-VN" sz="2100" dirty="0" smtClean="0">
                <a:solidFill>
                  <a:srgbClr val="000000"/>
                </a:solidFill>
                <a:latin typeface="+mj-lt"/>
              </a:rPr>
              <a:t>- </a:t>
            </a:r>
            <a:r>
              <a:rPr lang="en-US" sz="2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Canxi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oxit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100" dirty="0" smtClean="0">
                <a:solidFill>
                  <a:srgbClr val="000000"/>
                </a:solidFill>
                <a:latin typeface="+mj-lt"/>
              </a:rPr>
              <a:t>tên thông thường là </a:t>
            </a:r>
            <a:r>
              <a:rPr lang="vi-VN" sz="2100" i="1" dirty="0" smtClean="0">
                <a:solidFill>
                  <a:srgbClr val="000000"/>
                </a:solidFill>
                <a:latin typeface="+mj-lt"/>
              </a:rPr>
              <a:t>vôi sống</a:t>
            </a:r>
            <a:r>
              <a:rPr lang="vi-VN" sz="2100" dirty="0" smtClean="0">
                <a:solidFill>
                  <a:srgbClr val="000000"/>
                </a:solidFill>
                <a:latin typeface="+mj-lt"/>
              </a:rPr>
              <a:t>.</a:t>
            </a:r>
            <a:r>
              <a:rPr lang="en-US" sz="2100" dirty="0" smtClean="0">
                <a:solidFill>
                  <a:srgbClr val="000000"/>
                </a:solidFill>
                <a:latin typeface="+mj-lt"/>
              </a:rPr>
              <a:t> 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615" y="737743"/>
            <a:ext cx="3200400" cy="39253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CANXI OXIT</a:t>
            </a:r>
            <a:endParaRPr 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34144"/>
            <a:ext cx="2619137" cy="1828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240164" y="2721886"/>
            <a:ext cx="5256786" cy="7155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vi-VN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CaO là chất rắn, màu trắng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2585</a:t>
            </a:r>
            <a:r>
              <a:rPr lang="en-US" sz="21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C.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15637" y="770432"/>
            <a:ext cx="121333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7756" y="2449598"/>
            <a:ext cx="5178536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1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1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4893" y="3482154"/>
            <a:ext cx="5178536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1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1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51320" y="3897486"/>
            <a:ext cx="6155310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en-US" sz="2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oxit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bazơ</a:t>
            </a:r>
            <a:r>
              <a:rPr lang="en-US" sz="2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152" t="17467" r="24152" b="5924"/>
          <a:stretch/>
        </p:blipFill>
        <p:spPr>
          <a:xfrm>
            <a:off x="6553200" y="2191544"/>
            <a:ext cx="2379131" cy="22035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363198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8" grpId="0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516" y="160276"/>
            <a:ext cx="7033963" cy="55632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rgbClr val="7030A0"/>
                </a:solidFill>
              </a:rPr>
              <a:t>I. CANXI OXIT CÓ NHỮNG TÍNH CHẤT NÀO?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548" y="664332"/>
            <a:ext cx="8229600" cy="3395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 smtClean="0">
                <a:latin typeface="#9Slide03 Ample" pitchFamily="2" charset="0"/>
              </a:rPr>
              <a:t>2. </a:t>
            </a:r>
            <a:r>
              <a:rPr lang="en-US" sz="1800" b="1" dirty="0" err="1" smtClean="0">
                <a:latin typeface="#9Slide03 Ample" pitchFamily="2" charset="0"/>
              </a:rPr>
              <a:t>Tính</a:t>
            </a:r>
            <a:r>
              <a:rPr lang="en-US" sz="1800" b="1" dirty="0" smtClean="0">
                <a:latin typeface="#9Slide03 Ample" pitchFamily="2" charset="0"/>
              </a:rPr>
              <a:t> </a:t>
            </a:r>
            <a:r>
              <a:rPr lang="en-US" sz="1800" b="1" dirty="0" err="1">
                <a:latin typeface="#9Slide03 Ample" pitchFamily="2" charset="0"/>
              </a:rPr>
              <a:t>chất</a:t>
            </a:r>
            <a:r>
              <a:rPr lang="en-US" sz="1800" b="1" dirty="0">
                <a:latin typeface="#9Slide03 Ample" pitchFamily="2" charset="0"/>
              </a:rPr>
              <a:t> </a:t>
            </a:r>
            <a:r>
              <a:rPr lang="en-US" sz="1800" b="1" dirty="0" err="1">
                <a:latin typeface="#9Slide03 Ample" pitchFamily="2" charset="0"/>
              </a:rPr>
              <a:t>hoá</a:t>
            </a:r>
            <a:r>
              <a:rPr lang="en-US" sz="1800" b="1" dirty="0">
                <a:latin typeface="#9Slide03 Ample" pitchFamily="2" charset="0"/>
              </a:rPr>
              <a:t> </a:t>
            </a:r>
            <a:r>
              <a:rPr lang="en-US" sz="1800" b="1" dirty="0" err="1">
                <a:latin typeface="#9Slide03 Ample" pitchFamily="2" charset="0"/>
              </a:rPr>
              <a:t>học</a:t>
            </a:r>
            <a:r>
              <a:rPr lang="en-US" sz="1800" b="1" dirty="0">
                <a:latin typeface="#9Slide03 Ample" pitchFamily="2" charset="0"/>
              </a:rPr>
              <a:t> :</a:t>
            </a:r>
          </a:p>
          <a:p>
            <a:pPr>
              <a:buAutoNum type="alphaLcParenR"/>
            </a:pPr>
            <a:r>
              <a:rPr lang="en-US" sz="1800" dirty="0" err="1" smtClean="0">
                <a:solidFill>
                  <a:srgbClr val="FF0000"/>
                </a:solidFill>
                <a:latin typeface="#9Slide03 Ample" pitchFamily="2" charset="0"/>
              </a:rPr>
              <a:t>Tác</a:t>
            </a:r>
            <a:r>
              <a:rPr lang="en-US" sz="1800" dirty="0" smtClean="0">
                <a:solidFill>
                  <a:srgbClr val="FF0000"/>
                </a:solidFill>
                <a:latin typeface="#9Slide03 Ample" pitchFamily="2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#9Slide03 Ample" pitchFamily="2" charset="0"/>
              </a:rPr>
              <a:t>dụng</a:t>
            </a:r>
            <a:r>
              <a:rPr lang="en-US" sz="1800" dirty="0">
                <a:solidFill>
                  <a:srgbClr val="FF0000"/>
                </a:solidFill>
                <a:latin typeface="#9Slide03 Ample" pitchFamily="2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#9Slide03 Ample" pitchFamily="2" charset="0"/>
              </a:rPr>
              <a:t>với</a:t>
            </a:r>
            <a:r>
              <a:rPr lang="en-US" sz="1800" dirty="0">
                <a:solidFill>
                  <a:srgbClr val="FF0000"/>
                </a:solidFill>
                <a:latin typeface="#9Slide03 Ample" pitchFamily="2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#9Slide03 Ample" pitchFamily="2" charset="0"/>
              </a:rPr>
              <a:t>nước</a:t>
            </a:r>
            <a:r>
              <a:rPr lang="en-US" sz="1800" dirty="0">
                <a:latin typeface="#9Slide03 Ample" pitchFamily="2" charset="0"/>
              </a:rPr>
              <a:t> </a:t>
            </a:r>
            <a:r>
              <a:rPr lang="en-US" sz="1800" dirty="0" smtClean="0">
                <a:latin typeface="#9Slide03 Ample" pitchFamily="2" charset="0"/>
              </a:rPr>
              <a:t>(</a:t>
            </a:r>
            <a:r>
              <a:rPr lang="en-US" sz="1800" dirty="0" err="1" smtClean="0">
                <a:latin typeface="#9Slide03 Ample" pitchFamily="2" charset="0"/>
              </a:rPr>
              <a:t>phản</a:t>
            </a:r>
            <a:r>
              <a:rPr lang="en-US" sz="1800" dirty="0" smtClean="0">
                <a:latin typeface="#9Slide03 Ample" pitchFamily="2" charset="0"/>
              </a:rPr>
              <a:t> </a:t>
            </a:r>
            <a:r>
              <a:rPr lang="en-US" sz="1800" dirty="0" err="1" smtClean="0">
                <a:latin typeface="#9Slide03 Ample" pitchFamily="2" charset="0"/>
              </a:rPr>
              <a:t>ứng</a:t>
            </a:r>
            <a:r>
              <a:rPr lang="en-US" sz="1800" dirty="0" smtClean="0">
                <a:latin typeface="#9Slide03 Ample" pitchFamily="2" charset="0"/>
              </a:rPr>
              <a:t> </a:t>
            </a:r>
            <a:r>
              <a:rPr lang="en-US" sz="1800" dirty="0" err="1" smtClean="0">
                <a:latin typeface="#9Slide03 Ample" pitchFamily="2" charset="0"/>
              </a:rPr>
              <a:t>tôi</a:t>
            </a:r>
            <a:r>
              <a:rPr lang="en-US" sz="1800" dirty="0" smtClean="0">
                <a:latin typeface="#9Slide03 Ample" pitchFamily="2" charset="0"/>
              </a:rPr>
              <a:t> </a:t>
            </a:r>
            <a:r>
              <a:rPr lang="en-US" sz="1800" dirty="0" err="1">
                <a:latin typeface="#9Slide03 Ample" pitchFamily="2" charset="0"/>
              </a:rPr>
              <a:t>vôi</a:t>
            </a:r>
            <a:r>
              <a:rPr lang="en-US" sz="1800" dirty="0">
                <a:latin typeface="#9Slide03 Ample" pitchFamily="2" charset="0"/>
              </a:rPr>
              <a:t> </a:t>
            </a:r>
            <a:r>
              <a:rPr lang="en-US" sz="1800" dirty="0" smtClean="0">
                <a:latin typeface="#9Slide03 Ample" pitchFamily="2" charset="0"/>
              </a:rPr>
              <a:t>):</a:t>
            </a:r>
          </a:p>
          <a:p>
            <a:pPr>
              <a:buAutoNum type="alphaLcParenR"/>
            </a:pPr>
            <a:endParaRPr lang="en-US" sz="1800" dirty="0" smtClean="0">
              <a:latin typeface="#9Slide03 Ample" pitchFamily="2" charset="0"/>
            </a:endParaRPr>
          </a:p>
          <a:p>
            <a:pPr>
              <a:buAutoNum type="alphaLcParenR"/>
            </a:pPr>
            <a:endParaRPr lang="en-US" sz="1800" dirty="0">
              <a:latin typeface="#9Slide03 Ample" pitchFamily="2" charset="0"/>
            </a:endParaRPr>
          </a:p>
          <a:p>
            <a:pPr marL="0" indent="0">
              <a:buNone/>
            </a:pPr>
            <a:r>
              <a:rPr lang="es-ES" sz="1800" dirty="0" smtClean="0">
                <a:solidFill>
                  <a:srgbClr val="FF0000"/>
                </a:solidFill>
                <a:latin typeface="#9Slide03 Ample" pitchFamily="2" charset="0"/>
              </a:rPr>
              <a:t>b) </a:t>
            </a:r>
            <a:r>
              <a:rPr lang="es-ES" sz="1800" dirty="0" err="1" smtClean="0">
                <a:solidFill>
                  <a:srgbClr val="FF0000"/>
                </a:solidFill>
                <a:latin typeface="#9Slide03 Ample" pitchFamily="2" charset="0"/>
              </a:rPr>
              <a:t>Tác</a:t>
            </a:r>
            <a:r>
              <a:rPr lang="es-ES" sz="1800" dirty="0" smtClean="0">
                <a:solidFill>
                  <a:srgbClr val="FF0000"/>
                </a:solidFill>
                <a:latin typeface="#9Slide03 Ample" pitchFamily="2" charset="0"/>
              </a:rPr>
              <a:t> </a:t>
            </a:r>
            <a:r>
              <a:rPr lang="es-ES" sz="1800" dirty="0" err="1">
                <a:solidFill>
                  <a:srgbClr val="FF0000"/>
                </a:solidFill>
                <a:latin typeface="#9Slide03 Ample" pitchFamily="2" charset="0"/>
              </a:rPr>
              <a:t>dụng</a:t>
            </a:r>
            <a:r>
              <a:rPr lang="es-ES" sz="1800" dirty="0">
                <a:solidFill>
                  <a:srgbClr val="FF0000"/>
                </a:solidFill>
                <a:latin typeface="#9Slide03 Ample" pitchFamily="2" charset="0"/>
              </a:rPr>
              <a:t> </a:t>
            </a:r>
            <a:r>
              <a:rPr lang="es-ES" sz="1800" dirty="0" err="1">
                <a:solidFill>
                  <a:srgbClr val="FF0000"/>
                </a:solidFill>
                <a:latin typeface="#9Slide03 Ample" pitchFamily="2" charset="0"/>
              </a:rPr>
              <a:t>với</a:t>
            </a:r>
            <a:r>
              <a:rPr lang="es-ES" sz="1800" dirty="0">
                <a:solidFill>
                  <a:srgbClr val="FF0000"/>
                </a:solidFill>
                <a:latin typeface="#9Slide03 Ample" pitchFamily="2" charset="0"/>
              </a:rPr>
              <a:t> </a:t>
            </a:r>
            <a:r>
              <a:rPr lang="es-ES" sz="1800" dirty="0" err="1">
                <a:solidFill>
                  <a:srgbClr val="FF0000"/>
                </a:solidFill>
                <a:latin typeface="#9Slide03 Ample" pitchFamily="2" charset="0"/>
              </a:rPr>
              <a:t>axit</a:t>
            </a:r>
            <a:r>
              <a:rPr lang="es-ES" sz="1800" dirty="0">
                <a:solidFill>
                  <a:srgbClr val="FF0000"/>
                </a:solidFill>
                <a:latin typeface="#9Slide03 Ample" pitchFamily="2" charset="0"/>
              </a:rPr>
              <a:t> </a:t>
            </a:r>
            <a:r>
              <a:rPr lang="es-ES" sz="1800" dirty="0" smtClean="0">
                <a:latin typeface="#9Slide03 Ample" pitchFamily="2" charset="0"/>
              </a:rPr>
              <a:t>:</a:t>
            </a:r>
          </a:p>
          <a:p>
            <a:pPr marL="0" indent="0">
              <a:buNone/>
            </a:pPr>
            <a:endParaRPr lang="es-ES" sz="1800" dirty="0" smtClean="0">
              <a:latin typeface="#9Slide03 Ample" pitchFamily="2" charset="0"/>
            </a:endParaRPr>
          </a:p>
          <a:p>
            <a:pPr marL="0" indent="0">
              <a:buNone/>
            </a:pPr>
            <a:endParaRPr lang="en-US" sz="1800" dirty="0">
              <a:latin typeface="#9Slide03 Ample" pitchFamily="2" charset="0"/>
            </a:endParaRPr>
          </a:p>
          <a:p>
            <a:pPr marL="0" indent="0">
              <a:buNone/>
            </a:pPr>
            <a:r>
              <a:rPr lang="es-ES" sz="1800" dirty="0" smtClean="0">
                <a:solidFill>
                  <a:srgbClr val="FF0000"/>
                </a:solidFill>
                <a:latin typeface="#9Slide03 Ample" pitchFamily="2" charset="0"/>
              </a:rPr>
              <a:t>c) </a:t>
            </a:r>
            <a:r>
              <a:rPr lang="es-ES" sz="1800" dirty="0" err="1">
                <a:solidFill>
                  <a:srgbClr val="FF0000"/>
                </a:solidFill>
                <a:latin typeface="#9Slide03 Ample" pitchFamily="2" charset="0"/>
              </a:rPr>
              <a:t>T</a:t>
            </a:r>
            <a:r>
              <a:rPr lang="es-ES" sz="1800" dirty="0" err="1" smtClean="0">
                <a:solidFill>
                  <a:srgbClr val="FF0000"/>
                </a:solidFill>
                <a:latin typeface="#9Slide03 Ample" pitchFamily="2" charset="0"/>
              </a:rPr>
              <a:t>ác</a:t>
            </a:r>
            <a:r>
              <a:rPr lang="es-ES" sz="1800" dirty="0" smtClean="0">
                <a:solidFill>
                  <a:srgbClr val="FF0000"/>
                </a:solidFill>
                <a:latin typeface="#9Slide03 Ample" pitchFamily="2" charset="0"/>
              </a:rPr>
              <a:t> </a:t>
            </a:r>
            <a:r>
              <a:rPr lang="es-ES" sz="1800" dirty="0" err="1">
                <a:solidFill>
                  <a:srgbClr val="FF0000"/>
                </a:solidFill>
                <a:latin typeface="#9Slide03 Ample" pitchFamily="2" charset="0"/>
              </a:rPr>
              <a:t>dụng</a:t>
            </a:r>
            <a:r>
              <a:rPr lang="es-ES" sz="1800" dirty="0">
                <a:solidFill>
                  <a:srgbClr val="FF0000"/>
                </a:solidFill>
                <a:latin typeface="#9Slide03 Ample" pitchFamily="2" charset="0"/>
              </a:rPr>
              <a:t> </a:t>
            </a:r>
            <a:r>
              <a:rPr lang="es-ES" sz="1800" dirty="0" err="1">
                <a:solidFill>
                  <a:srgbClr val="FF0000"/>
                </a:solidFill>
                <a:latin typeface="#9Slide03 Ample" pitchFamily="2" charset="0"/>
              </a:rPr>
              <a:t>với</a:t>
            </a:r>
            <a:r>
              <a:rPr lang="es-ES" sz="1800" dirty="0">
                <a:solidFill>
                  <a:srgbClr val="FF0000"/>
                </a:solidFill>
                <a:latin typeface="#9Slide03 Ample" pitchFamily="2" charset="0"/>
              </a:rPr>
              <a:t> </a:t>
            </a:r>
            <a:r>
              <a:rPr lang="es-ES" sz="1800" dirty="0" err="1">
                <a:solidFill>
                  <a:srgbClr val="FF0000"/>
                </a:solidFill>
                <a:latin typeface="#9Slide03 Ample" pitchFamily="2" charset="0"/>
              </a:rPr>
              <a:t>oxit</a:t>
            </a:r>
            <a:r>
              <a:rPr lang="es-ES" sz="1800" dirty="0">
                <a:solidFill>
                  <a:srgbClr val="FF0000"/>
                </a:solidFill>
                <a:latin typeface="#9Slide03 Ample" pitchFamily="2" charset="0"/>
              </a:rPr>
              <a:t> </a:t>
            </a:r>
            <a:r>
              <a:rPr lang="es-ES" sz="1800" dirty="0" err="1">
                <a:solidFill>
                  <a:srgbClr val="FF0000"/>
                </a:solidFill>
                <a:latin typeface="#9Slide03 Ample" pitchFamily="2" charset="0"/>
              </a:rPr>
              <a:t>axit</a:t>
            </a:r>
            <a:r>
              <a:rPr lang="es-ES" sz="1800" dirty="0">
                <a:solidFill>
                  <a:srgbClr val="FF0000"/>
                </a:solidFill>
                <a:latin typeface="#9Slide03 Ample" pitchFamily="2" charset="0"/>
              </a:rPr>
              <a:t> </a:t>
            </a:r>
            <a:r>
              <a:rPr lang="es-ES" sz="1800" dirty="0" smtClean="0">
                <a:solidFill>
                  <a:srgbClr val="FF0000"/>
                </a:solidFill>
                <a:latin typeface="#9Slide03 Ample" pitchFamily="2" charset="0"/>
              </a:rPr>
              <a:t>:</a:t>
            </a:r>
            <a:endParaRPr lang="en-US" sz="1800" dirty="0">
              <a:solidFill>
                <a:srgbClr val="FF0000"/>
              </a:solidFill>
              <a:latin typeface="#9Slide03 Ample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1505744"/>
            <a:ext cx="3347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err="1" smtClean="0">
                <a:latin typeface="#9Slide03 Ample" pitchFamily="2" charset="0"/>
              </a:rPr>
              <a:t>CaO</a:t>
            </a:r>
            <a:r>
              <a:rPr lang="es-ES" b="1" dirty="0" smtClean="0">
                <a:latin typeface="#9Slide03 Ample" pitchFamily="2" charset="0"/>
              </a:rPr>
              <a:t>(r) + H</a:t>
            </a:r>
            <a:r>
              <a:rPr lang="es-ES" b="1" baseline="-25000" dirty="0" smtClean="0">
                <a:latin typeface="#9Slide03 Ample" pitchFamily="2" charset="0"/>
              </a:rPr>
              <a:t>2</a:t>
            </a:r>
            <a:r>
              <a:rPr lang="es-ES" b="1" dirty="0" smtClean="0">
                <a:latin typeface="#9Slide03 Ample" pitchFamily="2" charset="0"/>
              </a:rPr>
              <a:t>O(l)</a:t>
            </a:r>
            <a:r>
              <a:rPr lang="en-US" b="1" dirty="0" smtClean="0">
                <a:latin typeface="#9Slide03 Ample" pitchFamily="2" charset="0"/>
                <a:sym typeface="Wingdings"/>
              </a:rPr>
              <a:t></a:t>
            </a:r>
            <a:r>
              <a:rPr lang="es-ES" b="1" dirty="0" smtClean="0">
                <a:latin typeface="#9Slide03 Ample" pitchFamily="2" charset="0"/>
              </a:rPr>
              <a:t> Ca(OH)</a:t>
            </a:r>
            <a:r>
              <a:rPr lang="es-ES" b="1" baseline="-25000" dirty="0" smtClean="0">
                <a:latin typeface="#9Slide03 Ample" pitchFamily="2" charset="0"/>
              </a:rPr>
              <a:t>2</a:t>
            </a:r>
            <a:r>
              <a:rPr lang="es-ES" b="1" dirty="0" smtClean="0">
                <a:latin typeface="#9Slide03 Ample" pitchFamily="2" charset="0"/>
              </a:rPr>
              <a:t> (r)</a:t>
            </a:r>
            <a:endParaRPr lang="en-US" dirty="0">
              <a:latin typeface="#9Slide03 Ample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2420144"/>
            <a:ext cx="41761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err="1" smtClean="0">
                <a:latin typeface="#9Slide03 Ample" pitchFamily="2" charset="0"/>
              </a:rPr>
              <a:t>CaO</a:t>
            </a:r>
            <a:r>
              <a:rPr lang="es-ES" b="1" dirty="0" smtClean="0">
                <a:latin typeface="#9Slide03 Ample" pitchFamily="2" charset="0"/>
              </a:rPr>
              <a:t>(r</a:t>
            </a:r>
            <a:r>
              <a:rPr lang="es-ES" b="1" dirty="0" smtClean="0">
                <a:latin typeface="#9Slide03 Ample" pitchFamily="2" charset="0"/>
              </a:rPr>
              <a:t>)+2HCl(</a:t>
            </a:r>
            <a:r>
              <a:rPr lang="es-ES" b="1" dirty="0" err="1" smtClean="0">
                <a:latin typeface="#9Slide03 Ample" pitchFamily="2" charset="0"/>
              </a:rPr>
              <a:t>dd</a:t>
            </a:r>
            <a:r>
              <a:rPr lang="es-ES" b="1" dirty="0" smtClean="0">
                <a:latin typeface="#9Slide03 Ample" pitchFamily="2" charset="0"/>
              </a:rPr>
              <a:t>)</a:t>
            </a:r>
            <a:r>
              <a:rPr lang="en-US" b="1" dirty="0" smtClean="0">
                <a:latin typeface="#9Slide03 Ample" pitchFamily="2" charset="0"/>
                <a:sym typeface="Wingdings"/>
              </a:rPr>
              <a:t></a:t>
            </a:r>
            <a:r>
              <a:rPr lang="es-ES" b="1" dirty="0" smtClean="0">
                <a:latin typeface="#9Slide03 Ample" pitchFamily="2" charset="0"/>
              </a:rPr>
              <a:t>CaCl</a:t>
            </a:r>
            <a:r>
              <a:rPr lang="es-ES" b="1" baseline="-25000" dirty="0" smtClean="0">
                <a:latin typeface="#9Slide03 Ample" pitchFamily="2" charset="0"/>
              </a:rPr>
              <a:t>2</a:t>
            </a:r>
            <a:r>
              <a:rPr lang="es-ES" b="1" dirty="0" smtClean="0">
                <a:latin typeface="#9Slide03 Ample" pitchFamily="2" charset="0"/>
              </a:rPr>
              <a:t>(</a:t>
            </a:r>
            <a:r>
              <a:rPr lang="es-ES" b="1" dirty="0" err="1" smtClean="0">
                <a:latin typeface="#9Slide03 Ample" pitchFamily="2" charset="0"/>
              </a:rPr>
              <a:t>dd</a:t>
            </a:r>
            <a:r>
              <a:rPr lang="es-ES" b="1" dirty="0" smtClean="0">
                <a:latin typeface="#9Slide03 Ample" pitchFamily="2" charset="0"/>
              </a:rPr>
              <a:t>)+H</a:t>
            </a:r>
            <a:r>
              <a:rPr lang="es-ES" b="1" baseline="-25000" dirty="0" smtClean="0">
                <a:latin typeface="#9Slide03 Ample" pitchFamily="2" charset="0"/>
              </a:rPr>
              <a:t>2</a:t>
            </a:r>
            <a:r>
              <a:rPr lang="es-ES" b="1" dirty="0" smtClean="0">
                <a:latin typeface="#9Slide03 Ample" pitchFamily="2" charset="0"/>
              </a:rPr>
              <a:t>O (l)</a:t>
            </a:r>
            <a:endParaRPr lang="en-US" dirty="0">
              <a:latin typeface="#9Slide03 Ample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3486944"/>
            <a:ext cx="3305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latin typeface="#9Slide03 Ample" pitchFamily="2" charset="0"/>
              </a:rPr>
              <a:t>CaO</a:t>
            </a:r>
            <a:r>
              <a:rPr lang="en-US" b="1" dirty="0" smtClean="0">
                <a:latin typeface="#9Slide03 Ample" pitchFamily="2" charset="0"/>
              </a:rPr>
              <a:t> (r) +CO</a:t>
            </a:r>
            <a:r>
              <a:rPr lang="en-US" b="1" baseline="-25000" dirty="0" smtClean="0">
                <a:latin typeface="#9Slide03 Ample" pitchFamily="2" charset="0"/>
              </a:rPr>
              <a:t>2</a:t>
            </a:r>
            <a:r>
              <a:rPr lang="en-US" b="1" dirty="0" smtClean="0">
                <a:latin typeface="#9Slide03 Ample" pitchFamily="2" charset="0"/>
              </a:rPr>
              <a:t> (k) </a:t>
            </a:r>
            <a:r>
              <a:rPr lang="en-US" b="1" dirty="0" smtClean="0">
                <a:latin typeface="#9Slide03 Ample" pitchFamily="2" charset="0"/>
                <a:sym typeface="Wingdings"/>
              </a:rPr>
              <a:t></a:t>
            </a:r>
            <a:r>
              <a:rPr lang="en-US" b="1" dirty="0" smtClean="0">
                <a:latin typeface="#9Slide03 Ample" pitchFamily="2" charset="0"/>
              </a:rPr>
              <a:t> CaCO</a:t>
            </a:r>
            <a:r>
              <a:rPr lang="en-US" b="1" baseline="-25000" dirty="0" smtClean="0">
                <a:latin typeface="#9Slide03 Ample" pitchFamily="2" charset="0"/>
              </a:rPr>
              <a:t>3</a:t>
            </a:r>
            <a:r>
              <a:rPr lang="en-US" b="1" dirty="0" smtClean="0">
                <a:latin typeface="#9Slide03 Ample" pitchFamily="2" charset="0"/>
              </a:rPr>
              <a:t> (r)</a:t>
            </a:r>
            <a:endParaRPr lang="en-US" dirty="0">
              <a:latin typeface="#9Slide03 Ample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98782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24272"/>
            <a:ext cx="7560840" cy="576064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B0F0"/>
                </a:solidFill>
              </a:rPr>
              <a:t>II. </a:t>
            </a:r>
            <a:r>
              <a:rPr lang="en-US" sz="2800" b="1" dirty="0">
                <a:solidFill>
                  <a:srgbClr val="00B0F0"/>
                </a:solidFill>
              </a:rPr>
              <a:t>CANXI OXIT CÓ NHỮNG </a:t>
            </a:r>
            <a:r>
              <a:rPr lang="en-US" sz="2800" b="1" dirty="0" smtClean="0">
                <a:solidFill>
                  <a:srgbClr val="00B0F0"/>
                </a:solidFill>
              </a:rPr>
              <a:t>ỨNG DỤNG GÌ?</a:t>
            </a:r>
            <a:endParaRPr lang="en-US" sz="2800" dirty="0"/>
          </a:p>
        </p:txBody>
      </p:sp>
      <p:sp>
        <p:nvSpPr>
          <p:cNvPr id="4" name="Cloud Callout 3"/>
          <p:cNvSpPr/>
          <p:nvPr/>
        </p:nvSpPr>
        <p:spPr>
          <a:xfrm>
            <a:off x="3959932" y="592324"/>
            <a:ext cx="4464496" cy="280831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en-US" sz="24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</a:rPr>
              <a:t>Quan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</a:rPr>
              <a:t>sát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</a:rPr>
              <a:t>các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</a:rPr>
              <a:t>hình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</a:rPr>
              <a:t>ảnh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</a:rPr>
              <a:t>để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</a:rPr>
              <a:t>thấy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</a:rPr>
              <a:t>các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</a:rPr>
              <a:t>ứng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</a:rPr>
              <a:t>dụng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</a:rPr>
              <a:t>của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</a:rPr>
              <a:t>canxi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</a:rPr>
              <a:t>oxit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</a:rPr>
              <a:t>?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827583" y="1257325"/>
            <a:ext cx="3000375" cy="36385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957778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dministrator\Desktop\tác dụng của vôi sống trong N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0"/>
            <a:ext cx="3174268" cy="2590800"/>
          </a:xfrm>
          <a:prstGeom prst="rect">
            <a:avLst/>
          </a:prstGeom>
          <a:noFill/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lum bright="-30000"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73"/>
            <a:ext cx="5797550" cy="26594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2" name="Picture 4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1869"/>
            <a:ext cx="5821363" cy="2489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3" name="Picture 5" descr="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076" y="2655914"/>
            <a:ext cx="3336925" cy="2489175"/>
          </a:xfrm>
          <a:prstGeom prst="rect">
            <a:avLst/>
          </a:prstGeom>
          <a:solidFill>
            <a:srgbClr val="66FFCC"/>
          </a:solidFill>
        </p:spPr>
      </p:pic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5943600" y="64314"/>
            <a:ext cx="1143000" cy="338554"/>
          </a:xfrm>
          <a:prstGeom prst="rect">
            <a:avLst/>
          </a:prstGeom>
          <a:solidFill>
            <a:srgbClr val="66FFCC"/>
          </a:solidFill>
          <a:ln w="57150" cmpd="thickThin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b="1">
                <a:solidFill>
                  <a:schemeClr val="hlink"/>
                </a:solidFill>
                <a:latin typeface="Times New Roman" pitchFamily="18" charset="0"/>
              </a:rPr>
              <a:t>Đất trồng</a:t>
            </a: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5892800" y="2779777"/>
            <a:ext cx="1346200" cy="369332"/>
          </a:xfrm>
          <a:prstGeom prst="rect">
            <a:avLst/>
          </a:prstGeom>
          <a:solidFill>
            <a:srgbClr val="66FFCC"/>
          </a:solidFill>
          <a:ln w="57150" cmpd="thickThin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chemeClr val="hlink"/>
                </a:solidFill>
                <a:latin typeface="Times New Roman" pitchFamily="18" charset="0"/>
              </a:rPr>
              <a:t>Xây dựng</a:t>
            </a:r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3729000" y="4459077"/>
            <a:ext cx="1124026" cy="369332"/>
          </a:xfrm>
          <a:prstGeom prst="rect">
            <a:avLst/>
          </a:prstGeom>
          <a:solidFill>
            <a:srgbClr val="66FFCC"/>
          </a:solidFill>
          <a:ln w="57150" cmpd="thickThin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</a:rPr>
              <a:t>nước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</a:rPr>
              <a:t>thải</a:t>
            </a:r>
            <a:endParaRPr lang="en-US" sz="1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53259" name="AutoShape 11"/>
          <p:cNvSpPr>
            <a:spLocks noChangeArrowheads="1"/>
          </p:cNvSpPr>
          <p:nvPr/>
        </p:nvSpPr>
        <p:spPr bwMode="auto">
          <a:xfrm>
            <a:off x="1524000" y="89325"/>
            <a:ext cx="1143000" cy="31084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57150" cmpd="thickThin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1">
                <a:solidFill>
                  <a:schemeClr val="hlink"/>
                </a:solidFill>
                <a:latin typeface="Times New Roman" pitchFamily="18" charset="0"/>
              </a:rPr>
              <a:t>Luyện kim</a:t>
            </a:r>
          </a:p>
        </p:txBody>
      </p:sp>
    </p:spTree>
    <p:extLst>
      <p:ext uri="{BB962C8B-B14F-4D97-AF65-F5344CB8AC3E}">
        <p14:creationId xmlns="" xmlns:p14="http://schemas.microsoft.com/office/powerpoint/2010/main" val="25884237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6" grpId="0" animBg="1"/>
      <p:bldP spid="53257" grpId="0" animBg="1"/>
      <p:bldP spid="53258" grpId="0" animBg="1"/>
      <p:bldP spid="532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992888" cy="638310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B0F0"/>
                </a:solidFill>
              </a:rPr>
              <a:t>III. NGƯỜI TA SẢN XUẤT CANXI OXIT NHƯ THẾ NÀO?</a:t>
            </a:r>
            <a:endParaRPr lang="en-US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3455876" y="1168388"/>
            <a:ext cx="5112568" cy="28443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sym typeface="Marlett" pitchFamily="2" charset="2"/>
              </a:rPr>
              <a:t>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</a:rPr>
              <a:t>Người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ta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sử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dụng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những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nguyên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liệu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</a:rPr>
              <a:t>và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</a:rPr>
              <a:t>chất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đốt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gì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để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</a:rPr>
              <a:t>sản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</a:rPr>
              <a:t>xuất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Canxi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oxit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?</a:t>
            </a:r>
          </a:p>
          <a:p>
            <a:endParaRPr lang="en-US" sz="2400" b="1" dirty="0">
              <a:solidFill>
                <a:schemeClr val="tx1"/>
              </a:solidFill>
              <a:latin typeface="Times New Roman" pitchFamily="18" charset="0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</a:rPr>
              <a:t>-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Nguyên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liệu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: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đá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vôi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             	          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-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Chất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đốt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: than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đá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củi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</a:rPr>
              <a:t>dầu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</a:rPr>
              <a:t>, ...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4959" b="97107" l="4808" r="92308">
                        <a14:foregroundMark x1="5769" y1="6612" x2="46635" y2="4959"/>
                        <a14:foregroundMark x1="14904" y1="69008" x2="83173" y2="80579"/>
                        <a14:foregroundMark x1="61058" y1="54545" x2="93269" y2="75620"/>
                        <a14:foregroundMark x1="8173" y1="76033" x2="50000" y2="88843"/>
                        <a14:foregroundMark x1="6731" y1="83471" x2="44712" y2="81818"/>
                        <a14:foregroundMark x1="10096" y1="92149" x2="50481" y2="84298"/>
                        <a14:foregroundMark x1="20192" y1="97107" x2="54327" y2="89256"/>
                        <a14:foregroundMark x1="6731" y1="16116" x2="55769" y2="10744"/>
                        <a14:foregroundMark x1="6731" y1="26860" x2="41346" y2="53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74066"/>
            <a:ext cx="2448272" cy="28484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387552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  <p:pic>
        <p:nvPicPr>
          <p:cNvPr id="59396" name="Picture 4" descr="4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508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515194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lo-san-xuat-voi-thu-co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973" y="63310"/>
            <a:ext cx="3970386" cy="4316597"/>
          </a:xfrm>
          <a:prstGeom prst="rect">
            <a:avLst/>
          </a:prstGeom>
          <a:noFill/>
        </p:spPr>
      </p:pic>
      <p:pic>
        <p:nvPicPr>
          <p:cNvPr id="2052" name="Picture 4" descr="C:\Users\Administrator\Desktop\day-chuyen-san-xuat-voi-so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3991" y="94984"/>
            <a:ext cx="4273061" cy="427438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286544"/>
            <a:ext cx="6248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Than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tỏa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 + 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smtClean="0">
                <a:latin typeface="Times New Roman"/>
                <a:cs typeface="Times New Roman"/>
              </a:rPr>
              <a:t>→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CO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hủy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CaCO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smtClean="0">
                <a:latin typeface="Times New Roman"/>
                <a:cs typeface="Times New Roman"/>
              </a:rPr>
              <a:t>→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+ CO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447"/>
</p:tagLst>
</file>

<file path=ppt/theme/theme1.xml><?xml version="1.0" encoding="utf-8"?>
<a:theme xmlns:a="http://schemas.openxmlformats.org/drawingml/2006/main" name="Office 主题">
  <a:themeElements>
    <a:clrScheme name="自定义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6E0C4"/>
      </a:accent1>
      <a:accent2>
        <a:srgbClr val="1A99A5"/>
      </a:accent2>
      <a:accent3>
        <a:srgbClr val="56E0C4"/>
      </a:accent3>
      <a:accent4>
        <a:srgbClr val="1A99A5"/>
      </a:accent4>
      <a:accent5>
        <a:srgbClr val="56E0C4"/>
      </a:accent5>
      <a:accent6>
        <a:srgbClr val="1A99A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520</Words>
  <Application>Microsoft Office PowerPoint</Application>
  <PresentationFormat>Custom</PresentationFormat>
  <Paragraphs>80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主题</vt:lpstr>
      <vt:lpstr>Slide 1</vt:lpstr>
      <vt:lpstr>Slide 2</vt:lpstr>
      <vt:lpstr>I. CANXI OXIT CÓ NHỮNG TÍNH CHẤT NÀO?</vt:lpstr>
      <vt:lpstr>II. CANXI OXIT CÓ NHỮNG ỨNG DỤNG GÌ?</vt:lpstr>
      <vt:lpstr>Slide 5</vt:lpstr>
      <vt:lpstr>III. NGƯỜI TA SẢN XUẤT CANXI OXIT NHƯ THẾ NÀO?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447</dc:title>
  <dc:creator>Administrator</dc:creator>
  <cp:lastModifiedBy>pc</cp:lastModifiedBy>
  <cp:revision>139</cp:revision>
  <dcterms:created xsi:type="dcterms:W3CDTF">2017-06-17T14:14:12Z</dcterms:created>
  <dcterms:modified xsi:type="dcterms:W3CDTF">2021-09-15T03:42:53Z</dcterms:modified>
</cp:coreProperties>
</file>