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303" r:id="rId2"/>
    <p:sldId id="302" r:id="rId3"/>
    <p:sldId id="275" r:id="rId4"/>
    <p:sldId id="295" r:id="rId5"/>
    <p:sldId id="296" r:id="rId6"/>
    <p:sldId id="264" r:id="rId7"/>
    <p:sldId id="294" r:id="rId8"/>
    <p:sldId id="283" r:id="rId9"/>
    <p:sldId id="292" r:id="rId10"/>
    <p:sldId id="293" r:id="rId11"/>
    <p:sldId id="299" r:id="rId12"/>
    <p:sldId id="300" r:id="rId13"/>
    <p:sldId id="301" r:id="rId14"/>
    <p:sldId id="29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11"/>
    <a:srgbClr val="FDC405"/>
    <a:srgbClr val="2828F3"/>
    <a:srgbClr val="D2586A"/>
    <a:srgbClr val="2C540B"/>
    <a:srgbClr val="8C103D"/>
    <a:srgbClr val="1E3100"/>
    <a:srgbClr val="487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20" y="56"/>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54909-30A8-44FE-A31F-90BC2D94F972}" type="datetimeFigureOut">
              <a:rPr lang="en-US" smtClean="0"/>
              <a:t>4/9/2023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D1878-FAE3-4404-A345-8FBC1C73258C}" type="slidenum">
              <a:rPr lang="en-US" smtClean="0"/>
              <a:t>‹#›</a:t>
            </a:fld>
            <a:endParaRPr lang="en-US"/>
          </a:p>
        </p:txBody>
      </p:sp>
    </p:spTree>
    <p:extLst>
      <p:ext uri="{BB962C8B-B14F-4D97-AF65-F5344CB8AC3E}">
        <p14:creationId xmlns:p14="http://schemas.microsoft.com/office/powerpoint/2010/main" val="2967951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85A90-259E-4CC3-B633-48B78DB2CCD6}" type="slidenum">
              <a:rPr lang="en-US" smtClean="0"/>
              <a:pPr/>
              <a:t>1</a:t>
            </a:fld>
            <a:endParaRPr lang="en-US"/>
          </a:p>
        </p:txBody>
      </p:sp>
    </p:spTree>
    <p:extLst>
      <p:ext uri="{BB962C8B-B14F-4D97-AF65-F5344CB8AC3E}">
        <p14:creationId xmlns:p14="http://schemas.microsoft.com/office/powerpoint/2010/main" val="184226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454D6A-68AD-4D69-84CB-3F6E4931E7CB}" type="slidenum">
              <a:rPr lang="en-US"/>
              <a:pPr/>
              <a:t>2</a:t>
            </a:fld>
            <a:endParaRPr lang="en-US"/>
          </a:p>
        </p:txBody>
      </p:sp>
      <p:sp>
        <p:nvSpPr>
          <p:cNvPr id="4099" name="Rectangle 2"/>
          <p:cNvSpPr>
            <a:spLocks noGrp="1" noRot="1" noChangeAspect="1" noChangeArrowheads="1" noTextEdit="1"/>
          </p:cNvSpPr>
          <p:nvPr>
            <p:ph type="sldImg"/>
          </p:nvPr>
        </p:nvSpPr>
        <p:spPr bwMode="auto">
          <a:xfrm>
            <a:off x="-14225588" y="-11796713"/>
            <a:ext cx="16648113" cy="12487276"/>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99791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4/9/2023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4/9/2023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xml"/><Relationship Id="rId7" Type="http://schemas.openxmlformats.org/officeDocument/2006/relationships/image" Target="../media/image4.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26">
            <a:extLst>
              <a:ext uri="{FF2B5EF4-FFF2-40B4-BE49-F238E27FC236}">
                <a16:creationId xmlns="" xmlns:a16="http://schemas.microsoft.com/office/drawing/2014/main" id="{D056E200-74C5-430C-A2C7-92254325F5C6}"/>
              </a:ext>
            </a:extLst>
          </p:cNvPr>
          <p:cNvSpPr txBox="1"/>
          <p:nvPr/>
        </p:nvSpPr>
        <p:spPr>
          <a:xfrm>
            <a:off x="3829489" y="5600514"/>
            <a:ext cx="1366080" cy="415498"/>
          </a:xfrm>
          <a:prstGeom prst="rect">
            <a:avLst/>
          </a:prstGeom>
          <a:noFill/>
        </p:spPr>
        <p:txBody>
          <a:bodyPr wrap="none" rtlCol="0">
            <a:spAutoFit/>
          </a:bodyPr>
          <a:lstStyle/>
          <a:p>
            <a:r>
              <a:rPr lang="en-US" altLang="zh-CN" sz="21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CANH TÝ</a:t>
            </a:r>
            <a:endParaRPr lang="zh-CN" altLang="en-US" sz="2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3" name="Rectangle 22">
            <a:extLst>
              <a:ext uri="{FF2B5EF4-FFF2-40B4-BE49-F238E27FC236}">
                <a16:creationId xmlns="" xmlns:a16="http://schemas.microsoft.com/office/drawing/2014/main" id="{F9DF0DE2-9613-43FA-BF24-48EBB4144BCF}"/>
              </a:ext>
            </a:extLst>
          </p:cNvPr>
          <p:cNvSpPr/>
          <p:nvPr/>
        </p:nvSpPr>
        <p:spPr>
          <a:xfrm>
            <a:off x="1922751" y="745368"/>
            <a:ext cx="5327374" cy="323165"/>
          </a:xfrm>
          <a:prstGeom prst="rect">
            <a:avLst/>
          </a:prstGeom>
          <a:noFill/>
        </p:spPr>
        <p:txBody>
          <a:bodyPr wrap="square" lIns="68580" tIns="34290" rIns="68580" bIns="34290">
            <a:spAutoFit/>
          </a:bodyPr>
          <a:lstStyle/>
          <a:p>
            <a:pPr algn="ctr"/>
            <a:r>
              <a:rPr lang="en-US" sz="1650" b="1" dirty="0">
                <a:ln w="1905"/>
                <a:solidFill>
                  <a:srgbClr val="660066"/>
                </a:solidFill>
                <a:latin typeface="Arial" panose="020B0604020202020204" pitchFamily="34" charset="0"/>
                <a:cs typeface="Arial" panose="020B0604020202020204" pitchFamily="34" charset="0"/>
              </a:rPr>
              <a:t>TRƯỜNG THCS TẢ THANH OAI</a:t>
            </a:r>
          </a:p>
        </p:txBody>
      </p:sp>
      <p:sp>
        <p:nvSpPr>
          <p:cNvPr id="29" name="Rectangle 28">
            <a:extLst>
              <a:ext uri="{FF2B5EF4-FFF2-40B4-BE49-F238E27FC236}">
                <a16:creationId xmlns="" xmlns:a16="http://schemas.microsoft.com/office/drawing/2014/main" id="{F9DF0DE2-9613-43FA-BF24-48EBB4144BCF}"/>
              </a:ext>
            </a:extLst>
          </p:cNvPr>
          <p:cNvSpPr/>
          <p:nvPr/>
        </p:nvSpPr>
        <p:spPr>
          <a:xfrm>
            <a:off x="1905107" y="271088"/>
            <a:ext cx="5607109" cy="323165"/>
          </a:xfrm>
          <a:prstGeom prst="rect">
            <a:avLst/>
          </a:prstGeom>
          <a:noFill/>
        </p:spPr>
        <p:txBody>
          <a:bodyPr wrap="square" lIns="68580" tIns="34290" rIns="68580" bIns="34290">
            <a:spAutoFit/>
          </a:bodyPr>
          <a:lstStyle/>
          <a:p>
            <a:pPr algn="ctr"/>
            <a:r>
              <a:rPr lang="en-US" sz="1650" b="1" dirty="0">
                <a:ln w="1905"/>
                <a:solidFill>
                  <a:srgbClr val="660066"/>
                </a:solidFill>
                <a:latin typeface="Arial" panose="020B0604020202020204" pitchFamily="34" charset="0"/>
                <a:cs typeface="Arial" panose="020B0604020202020204" pitchFamily="34" charset="0"/>
              </a:rPr>
              <a:t>PHÒNG GIÁO DỤC VÀ ĐÀO TẠO HUYỆN THANH TRÌ</a:t>
            </a:r>
          </a:p>
        </p:txBody>
      </p:sp>
      <p:sp>
        <p:nvSpPr>
          <p:cNvPr id="10" name="文本框 26">
            <a:extLst>
              <a:ext uri="{FF2B5EF4-FFF2-40B4-BE49-F238E27FC236}">
                <a16:creationId xmlns="" xmlns:a16="http://schemas.microsoft.com/office/drawing/2014/main" id="{D056E200-74C5-430C-A2C7-92254325F5C6}"/>
              </a:ext>
            </a:extLst>
          </p:cNvPr>
          <p:cNvSpPr txBox="1"/>
          <p:nvPr/>
        </p:nvSpPr>
        <p:spPr>
          <a:xfrm>
            <a:off x="3699568" y="5711264"/>
            <a:ext cx="1366080" cy="415498"/>
          </a:xfrm>
          <a:prstGeom prst="rect">
            <a:avLst/>
          </a:prstGeom>
          <a:noFill/>
        </p:spPr>
        <p:txBody>
          <a:bodyPr wrap="none" rtlCol="0">
            <a:spAutoFit/>
          </a:bodyPr>
          <a:lstStyle/>
          <a:p>
            <a:r>
              <a:rPr lang="en-US" altLang="zh-CN" sz="21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CANH TÝ</a:t>
            </a:r>
            <a:endParaRPr lang="zh-CN" altLang="en-US" sz="2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TextBox 12"/>
          <p:cNvSpPr txBox="1"/>
          <p:nvPr/>
        </p:nvSpPr>
        <p:spPr>
          <a:xfrm>
            <a:off x="389285" y="2773432"/>
            <a:ext cx="8246488" cy="707886"/>
          </a:xfrm>
          <a:prstGeom prst="rect">
            <a:avLst/>
          </a:prstGeom>
          <a:noFill/>
        </p:spPr>
        <p:txBody>
          <a:bodyPr wrap="none">
            <a:spAutoFit/>
          </a:bodyPr>
          <a:lstStyle/>
          <a:p>
            <a:pPr algn="ctr" eaLnBrk="1" hangingPunct="1">
              <a:defRPr/>
            </a:pPr>
            <a:r>
              <a:rPr lang="en-US" sz="4000" b="1" dirty="0" smtClean="0">
                <a:solidFill>
                  <a:srgbClr val="C00000"/>
                </a:solidFill>
                <a:effectLst>
                  <a:glow rad="101600">
                    <a:schemeClr val="accent5">
                      <a:satMod val="175000"/>
                      <a:alpha val="40000"/>
                    </a:schemeClr>
                  </a:glow>
                </a:effectLst>
                <a:latin typeface="Arial" panose="020B0604020202020204" pitchFamily="34" charset="0"/>
                <a:cs typeface="Arial" panose="020B0604020202020204" pitchFamily="34" charset="0"/>
              </a:rPr>
              <a:t>TIẾT 3- BÀI 2: XÂY DỰNG NHÀ Ở</a:t>
            </a:r>
            <a:endParaRPr lang="en-US" sz="4000" b="1" dirty="0">
              <a:solidFill>
                <a:srgbClr val="C00000"/>
              </a:solidFill>
              <a:effectLst>
                <a:glow rad="101600">
                  <a:schemeClr val="accent5">
                    <a:satMod val="175000"/>
                    <a:alpha val="40000"/>
                  </a:schemeClr>
                </a:glow>
              </a:effectLst>
              <a:latin typeface="Arial" panose="020B0604020202020204" pitchFamily="34" charset="0"/>
              <a:cs typeface="Arial" panose="020B0604020202020204" pitchFamily="34" charset="0"/>
            </a:endParaRPr>
          </a:p>
        </p:txBody>
      </p:sp>
      <p:sp>
        <p:nvSpPr>
          <p:cNvPr id="14" name="TextBox 13"/>
          <p:cNvSpPr txBox="1"/>
          <p:nvPr/>
        </p:nvSpPr>
        <p:spPr>
          <a:xfrm>
            <a:off x="1273671" y="1879951"/>
            <a:ext cx="6625533" cy="707886"/>
          </a:xfrm>
          <a:prstGeom prst="rect">
            <a:avLst/>
          </a:prstGeom>
          <a:noFill/>
        </p:spPr>
        <p:txBody>
          <a:bodyPr wrap="none">
            <a:spAutoFit/>
          </a:bodyPr>
          <a:lstStyle/>
          <a:p>
            <a:pPr algn="ctr" eaLnBrk="1" hangingPunct="1">
              <a:defRPr/>
            </a:pPr>
            <a:r>
              <a:rPr lang="en-US" sz="4000" b="1" dirty="0">
                <a:solidFill>
                  <a:srgbClr val="C00000"/>
                </a:solidFill>
                <a:effectLst>
                  <a:glow rad="101600">
                    <a:schemeClr val="accent5">
                      <a:satMod val="175000"/>
                      <a:alpha val="40000"/>
                    </a:schemeClr>
                  </a:glow>
                </a:effectLst>
                <a:latin typeface="Arial" panose="020B0604020202020204" pitchFamily="34" charset="0"/>
                <a:cs typeface="Arial" panose="020B0604020202020204" pitchFamily="34" charset="0"/>
              </a:rPr>
              <a:t>BÀI GIẢNG CÔNG NGHỆ 6</a:t>
            </a:r>
          </a:p>
        </p:txBody>
      </p:sp>
    </p:spTree>
    <p:custDataLst>
      <p:tags r:id="rId1"/>
    </p:custDataLst>
    <p:extLst>
      <p:ext uri="{BB962C8B-B14F-4D97-AF65-F5344CB8AC3E}">
        <p14:creationId xmlns:p14="http://schemas.microsoft.com/office/powerpoint/2010/main" val="320507204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Võ Trọng Nghĩa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28575"/>
            <a:ext cx="3094038"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extLst>
          </p:cNvPr>
          <p:cNvSpPr txBox="1"/>
          <p:nvPr/>
        </p:nvSpPr>
        <p:spPr>
          <a:xfrm>
            <a:off x="141288" y="152400"/>
            <a:ext cx="5764212" cy="4662488"/>
          </a:xfrm>
          <a:prstGeom prst="rect">
            <a:avLst/>
          </a:prstGeom>
          <a:noFill/>
        </p:spPr>
        <p:txBody>
          <a:bodyPr>
            <a:spAutoFit/>
          </a:bodyPr>
          <a:lstStyle/>
          <a:p>
            <a:pPr>
              <a:defRPr/>
            </a:pPr>
            <a:r>
              <a:rPr lang="vi-VN" dirty="0">
                <a:solidFill>
                  <a:srgbClr val="002060"/>
                </a:solidFill>
                <a:latin typeface="+mj-lt"/>
              </a:rPr>
              <a:t>Tên tuổi của </a:t>
            </a:r>
            <a:r>
              <a:rPr lang="en-US" dirty="0" err="1">
                <a:solidFill>
                  <a:srgbClr val="002060"/>
                </a:solidFill>
                <a:latin typeface="+mj-lt"/>
              </a:rPr>
              <a:t>ông</a:t>
            </a:r>
            <a:r>
              <a:rPr lang="en-US" dirty="0">
                <a:solidFill>
                  <a:srgbClr val="002060"/>
                </a:solidFill>
                <a:latin typeface="+mj-lt"/>
              </a:rPr>
              <a:t> </a:t>
            </a:r>
            <a:r>
              <a:rPr lang="vi-VN" dirty="0">
                <a:solidFill>
                  <a:srgbClr val="002060"/>
                </a:solidFill>
                <a:latin typeface="+mj-lt"/>
              </a:rPr>
              <a:t>còn gắn liền với những thành tựu mà anh đạt được cụ thể như:</a:t>
            </a:r>
            <a:endParaRPr lang="en-US" dirty="0">
              <a:solidFill>
                <a:srgbClr val="002060"/>
              </a:solidFill>
              <a:latin typeface="+mj-lt"/>
            </a:endParaRPr>
          </a:p>
          <a:p>
            <a:pPr>
              <a:lnSpc>
                <a:spcPct val="150000"/>
              </a:lnSpc>
              <a:defRPr/>
            </a:pPr>
            <a:r>
              <a:rPr lang="en-US" dirty="0">
                <a:solidFill>
                  <a:srgbClr val="002060"/>
                </a:solidFill>
                <a:latin typeface="+mj-lt"/>
              </a:rPr>
              <a:t>-</a:t>
            </a:r>
            <a:r>
              <a:rPr lang="vi-VN" dirty="0">
                <a:solidFill>
                  <a:srgbClr val="002060"/>
                </a:solidFill>
                <a:latin typeface="+mj-lt"/>
              </a:rPr>
              <a:t>Giải Vàng thiết kế dự thi của Tập đoàn Suzuki;</a:t>
            </a:r>
          </a:p>
          <a:p>
            <a:pPr>
              <a:lnSpc>
                <a:spcPct val="150000"/>
              </a:lnSpc>
              <a:defRPr/>
            </a:pPr>
            <a:r>
              <a:rPr lang="en-US" dirty="0">
                <a:solidFill>
                  <a:srgbClr val="002060"/>
                </a:solidFill>
                <a:latin typeface="+mj-lt"/>
              </a:rPr>
              <a:t>-</a:t>
            </a:r>
            <a:r>
              <a:rPr lang="vi-VN" dirty="0">
                <a:solidFill>
                  <a:srgbClr val="002060"/>
                </a:solidFill>
                <a:latin typeface="+mj-lt"/>
              </a:rPr>
              <a:t>Giải thưởng luận án tốt nghiệp xuất sắc khoa Kiến trúc ĐH Công nghiệp Nagoya; Giải thưởng Hội Kiến trúc sư Nhật Bản vùng Toukai.</a:t>
            </a:r>
            <a:endParaRPr lang="en-US" dirty="0">
              <a:solidFill>
                <a:srgbClr val="002060"/>
              </a:solidFill>
              <a:latin typeface="+mj-lt"/>
            </a:endParaRPr>
          </a:p>
          <a:p>
            <a:pPr>
              <a:lnSpc>
                <a:spcPct val="150000"/>
              </a:lnSpc>
              <a:defRPr/>
            </a:pPr>
            <a:r>
              <a:rPr lang="en-US" dirty="0">
                <a:solidFill>
                  <a:srgbClr val="002060"/>
                </a:solidFill>
                <a:latin typeface="+mj-lt"/>
              </a:rPr>
              <a:t>-</a:t>
            </a:r>
            <a:r>
              <a:rPr lang="vi-VN" dirty="0">
                <a:solidFill>
                  <a:srgbClr val="002060"/>
                </a:solidFill>
                <a:latin typeface="+mj-lt"/>
              </a:rPr>
              <a:t>Giải thưởng cao quý của Nhật Bản - Tổng trưởng ĐH Tổng hợp Tokyo</a:t>
            </a:r>
          </a:p>
          <a:p>
            <a:pPr>
              <a:lnSpc>
                <a:spcPct val="150000"/>
              </a:lnSpc>
              <a:defRPr/>
            </a:pPr>
            <a:r>
              <a:rPr lang="en-US" dirty="0">
                <a:solidFill>
                  <a:srgbClr val="002060"/>
                </a:solidFill>
                <a:latin typeface="+mj-lt"/>
              </a:rPr>
              <a:t>-</a:t>
            </a:r>
            <a:r>
              <a:rPr lang="vi-VN" dirty="0">
                <a:solidFill>
                  <a:srgbClr val="002060"/>
                </a:solidFill>
                <a:latin typeface="+mj-lt"/>
              </a:rPr>
              <a:t>Đề cử giải thưởng AR Awards (Giải thưởng lớn nhất và danh giá nhất dành cho những kiến trúc sư trẻ nổi bật trên toàn thế giới).</a:t>
            </a:r>
            <a:endParaRPr lang="en-US" dirty="0">
              <a:solidFill>
                <a:srgbClr val="002060"/>
              </a:solidFill>
              <a:latin typeface="+mj-lt"/>
            </a:endParaRPr>
          </a:p>
          <a:p>
            <a:pPr>
              <a:defRPr/>
            </a:pPr>
            <a:endParaRPr lang="en-US" dirty="0">
              <a:solidFill>
                <a:srgbClr val="002060"/>
              </a:solidFill>
              <a:latin typeface="+mj-lt"/>
            </a:endParaRPr>
          </a:p>
        </p:txBody>
      </p:sp>
      <p:sp>
        <p:nvSpPr>
          <p:cNvPr id="26628" name="TextBox 4"/>
          <p:cNvSpPr txBox="1">
            <a:spLocks noChangeArrowheads="1"/>
          </p:cNvSpPr>
          <p:nvPr/>
        </p:nvSpPr>
        <p:spPr bwMode="auto">
          <a:xfrm>
            <a:off x="6218238" y="3276600"/>
            <a:ext cx="2468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1800">
                <a:solidFill>
                  <a:srgbClr val="002060"/>
                </a:solidFill>
              </a:rPr>
              <a:t>KTS Võ Trọng Nghĩa</a:t>
            </a:r>
          </a:p>
        </p:txBody>
      </p:sp>
      <p:sp>
        <p:nvSpPr>
          <p:cNvPr id="10" name="Rounded Rectangle 9"/>
          <p:cNvSpPr/>
          <p:nvPr/>
        </p:nvSpPr>
        <p:spPr>
          <a:xfrm>
            <a:off x="0" y="4648200"/>
            <a:ext cx="8999538" cy="2057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dirty="0">
              <a:solidFill>
                <a:srgbClr val="202122"/>
              </a:solidFill>
            </a:endParaRPr>
          </a:p>
          <a:p>
            <a:pPr>
              <a:defRPr/>
            </a:pPr>
            <a:r>
              <a:rPr lang="vi-VN" dirty="0">
                <a:solidFill>
                  <a:srgbClr val="C00000"/>
                </a:solidFill>
              </a:rPr>
              <a:t>Tất cả những công trình kiến trúc do Võ Trọng Nghĩa thực hiện đều phục vụ cho một tầm nhìn  xuyên suốt đó là: sự sáng tạo không ngừng trong cách thiết kế kiến trúc, gắn liền với thiên nhiên, cảnh quan xung quanh và văn hóa bản địa nơi  xây dựng công trình.  </a:t>
            </a:r>
            <a:r>
              <a:rPr lang="en-US" dirty="0" err="1">
                <a:solidFill>
                  <a:srgbClr val="C00000"/>
                </a:solidFill>
              </a:rPr>
              <a:t>Ông</a:t>
            </a:r>
            <a:r>
              <a:rPr lang="vi-VN" dirty="0">
                <a:solidFill>
                  <a:srgbClr val="C00000"/>
                </a:solidFill>
              </a:rPr>
              <a:t> quan niệm, đây không chỉ là cách để cải tạo môi trường đô thị mà con mang ý nghĩa về sự bình an, trong lành, thư giãn cho mọi người xung quanh.</a:t>
            </a:r>
          </a:p>
        </p:txBody>
      </p:sp>
      <p:sp>
        <p:nvSpPr>
          <p:cNvPr id="26630" name="Rectangle 2"/>
          <p:cNvSpPr>
            <a:spLocks noChangeArrowheads="1"/>
          </p:cNvSpPr>
          <p:nvPr/>
        </p:nvSpPr>
        <p:spPr bwMode="auto">
          <a:xfrm>
            <a:off x="5905500" y="3671888"/>
            <a:ext cx="3635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1800">
                <a:solidFill>
                  <a:srgbClr val="002060"/>
                </a:solidFill>
              </a:rPr>
              <a:t>S</a:t>
            </a:r>
            <a:r>
              <a:rPr lang="vi-VN" sz="1800">
                <a:solidFill>
                  <a:srgbClr val="002060"/>
                </a:solidFill>
              </a:rPr>
              <a:t>inh 1976 trong một gia đình thuần nông tại  Quảng Bìn</a:t>
            </a:r>
            <a:r>
              <a:rPr lang="en-US" sz="1800">
                <a:solidFill>
                  <a:srgbClr val="002060"/>
                </a:solidFill>
              </a:rPr>
              <a:t>h.</a:t>
            </a:r>
            <a:endParaRPr lang="en-US" sz="1800"/>
          </a:p>
        </p:txBody>
      </p:sp>
    </p:spTree>
    <p:extLst>
      <p:ext uri="{BB962C8B-B14F-4D97-AF65-F5344CB8AC3E}">
        <p14:creationId xmlns:p14="http://schemas.microsoft.com/office/powerpoint/2010/main" val="738956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206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solidFill>
                <a:srgbClr val="002060"/>
              </a:solidFill>
            </a:endParaRPr>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002060"/>
                </a:solidFill>
              </a:rPr>
              <a:t>II. </a:t>
            </a:r>
            <a:r>
              <a:rPr lang="vi-VN" sz="2800" b="1" u="sng" dirty="0">
                <a:solidFill>
                  <a:srgbClr val="002060"/>
                </a:solidFill>
              </a:rPr>
              <a:t>CÁC BƯỚC CHÍNH XÂY DỰNG NHÀ </a:t>
            </a:r>
            <a:r>
              <a:rPr lang="vi-VN" sz="2800" b="1" u="sng" dirty="0" smtClean="0">
                <a:solidFill>
                  <a:srgbClr val="002060"/>
                </a:solidFill>
              </a:rPr>
              <a:t>Ở</a:t>
            </a:r>
            <a:endParaRPr lang="en-US" sz="2800" b="1" u="sng" dirty="0" smtClean="0">
              <a:solidFill>
                <a:srgbClr val="002060"/>
              </a:solidFill>
            </a:endParaRPr>
          </a:p>
          <a:p>
            <a:pPr>
              <a:spcBef>
                <a:spcPct val="50000"/>
              </a:spcBef>
            </a:pPr>
            <a:r>
              <a:rPr lang="vi-VN" sz="2800" b="1" u="sng" dirty="0" smtClean="0">
                <a:solidFill>
                  <a:srgbClr val="002060"/>
                </a:solidFill>
              </a:rPr>
              <a:t> </a:t>
            </a:r>
            <a:endParaRPr lang="en-US" altLang="vi-VN" sz="2800" b="1" u="sng" dirty="0">
              <a:solidFill>
                <a:srgbClr val="002060"/>
              </a:solidFill>
            </a:endParaRPr>
          </a:p>
        </p:txBody>
      </p:sp>
      <p:sp>
        <p:nvSpPr>
          <p:cNvPr id="12294" name="Rectangle 11"/>
          <p:cNvSpPr>
            <a:spLocks noChangeArrowheads="1"/>
          </p:cNvSpPr>
          <p:nvPr/>
        </p:nvSpPr>
        <p:spPr bwMode="auto">
          <a:xfrm>
            <a:off x="0" y="711200"/>
            <a:ext cx="16962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002060"/>
                </a:solidFill>
              </a:rPr>
              <a:t>1</a:t>
            </a:r>
            <a:r>
              <a:rPr lang="en-US" altLang="en-US" sz="2800" dirty="0" smtClean="0">
                <a:solidFill>
                  <a:srgbClr val="002060"/>
                </a:solidFill>
              </a:rPr>
              <a:t>.</a:t>
            </a:r>
            <a:r>
              <a:rPr lang="vi-VN" dirty="0">
                <a:solidFill>
                  <a:srgbClr val="002060"/>
                </a:solidFill>
              </a:rPr>
              <a:t> </a:t>
            </a:r>
            <a:r>
              <a:rPr lang="vi-VN" sz="2800" dirty="0">
                <a:solidFill>
                  <a:srgbClr val="002060"/>
                </a:solidFill>
              </a:rPr>
              <a:t>Thiết kế</a:t>
            </a:r>
            <a:endParaRPr lang="en-US" altLang="vi-VN" sz="2800" dirty="0">
              <a:solidFill>
                <a:srgbClr val="002060"/>
              </a:solidFill>
            </a:endParaRPr>
          </a:p>
        </p:txBody>
      </p:sp>
      <p:pic>
        <p:nvPicPr>
          <p:cNvPr id="2" name="Picture 1"/>
          <p:cNvPicPr>
            <a:picLocks noChangeAspect="1"/>
          </p:cNvPicPr>
          <p:nvPr/>
        </p:nvPicPr>
        <p:blipFill>
          <a:blip r:embed="rId3"/>
          <a:stretch>
            <a:fillRect/>
          </a:stretch>
        </p:blipFill>
        <p:spPr>
          <a:xfrm>
            <a:off x="609600" y="1234420"/>
            <a:ext cx="3733800" cy="5166380"/>
          </a:xfrm>
          <a:prstGeom prst="rect">
            <a:avLst/>
          </a:prstGeom>
        </p:spPr>
      </p:pic>
      <p:sp>
        <p:nvSpPr>
          <p:cNvPr id="3" name="Rectangle 2"/>
          <p:cNvSpPr/>
          <p:nvPr/>
        </p:nvSpPr>
        <p:spPr>
          <a:xfrm>
            <a:off x="4572000" y="1770139"/>
            <a:ext cx="4572000" cy="3539430"/>
          </a:xfrm>
          <a:prstGeom prst="rect">
            <a:avLst/>
          </a:prstGeom>
        </p:spPr>
        <p:txBody>
          <a:bodyPr>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T</a:t>
            </a:r>
            <a:r>
              <a:rPr lang="vi-VN" sz="2800" dirty="0" smtClean="0">
                <a:solidFill>
                  <a:srgbClr val="002060"/>
                </a:solidFill>
                <a:latin typeface="Times New Roman" panose="02020603050405020304" pitchFamily="18" charset="0"/>
                <a:cs typeface="Times New Roman" panose="02020603050405020304" pitchFamily="18" charset="0"/>
              </a:rPr>
              <a:t>hiết </a:t>
            </a:r>
            <a:r>
              <a:rPr lang="vi-VN" sz="2800" dirty="0">
                <a:solidFill>
                  <a:srgbClr val="002060"/>
                </a:solidFill>
                <a:latin typeface="Times New Roman" panose="02020603050405020304" pitchFamily="18" charset="0"/>
                <a:cs typeface="Times New Roman" panose="02020603050405020304" pitchFamily="18" charset="0"/>
              </a:rPr>
              <a:t>kế là bước chuẩn bị quan trọng trước khi nhà được thi </a:t>
            </a:r>
            <a:r>
              <a:rPr lang="vi-VN" sz="2800" dirty="0" smtClean="0">
                <a:solidFill>
                  <a:srgbClr val="002060"/>
                </a:solidFill>
                <a:latin typeface="Times New Roman" panose="02020603050405020304" pitchFamily="18" charset="0"/>
                <a:cs typeface="Times New Roman" panose="02020603050405020304" pitchFamily="18" charset="0"/>
              </a:rPr>
              <a:t>công</a:t>
            </a:r>
            <a:r>
              <a:rPr lang="en-US" sz="2800" dirty="0" smtClean="0">
                <a:solidFill>
                  <a:srgbClr val="002060"/>
                </a:solidFill>
                <a:latin typeface="Times New Roman" panose="02020603050405020304" pitchFamily="18" charset="0"/>
                <a:cs typeface="Times New Roman" panose="02020603050405020304" pitchFamily="18" charset="0"/>
              </a:rPr>
              <a:t>.</a:t>
            </a:r>
            <a:r>
              <a:rPr lang="vi-VN" sz="2800" dirty="0" smtClean="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T</a:t>
            </a:r>
            <a:r>
              <a:rPr lang="vi-VN" sz="2800" dirty="0" smtClean="0">
                <a:solidFill>
                  <a:srgbClr val="002060"/>
                </a:solidFill>
                <a:latin typeface="Times New Roman" panose="02020603050405020304" pitchFamily="18" charset="0"/>
                <a:cs typeface="Times New Roman" panose="02020603050405020304" pitchFamily="18" charset="0"/>
              </a:rPr>
              <a:t>hông </a:t>
            </a:r>
            <a:r>
              <a:rPr lang="vi-VN" sz="2800" dirty="0">
                <a:solidFill>
                  <a:srgbClr val="002060"/>
                </a:solidFill>
                <a:latin typeface="Times New Roman" panose="02020603050405020304" pitchFamily="18" charset="0"/>
                <a:cs typeface="Times New Roman" panose="02020603050405020304" pitchFamily="18" charset="0"/>
              </a:rPr>
              <a:t>qua thiết kế người kỹ sư sẽ giúp chủ nhà hình dung được ngôi nhà của mình sau khi xây dựng đảm bảo các yếu tố kỹ thuật để ngôi nhà vững chắc </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98274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206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045369"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solidFill>
                <a:srgbClr val="002060"/>
              </a:solidFill>
            </a:endParaRPr>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002060"/>
                </a:solidFill>
              </a:rPr>
              <a:t>II. </a:t>
            </a:r>
            <a:r>
              <a:rPr lang="vi-VN" sz="2800" b="1" u="sng" dirty="0">
                <a:solidFill>
                  <a:srgbClr val="002060"/>
                </a:solidFill>
              </a:rPr>
              <a:t>CÁC BƯỚC CHÍNH XÂY DỰNG NHÀ </a:t>
            </a:r>
            <a:r>
              <a:rPr lang="vi-VN" sz="2800" b="1" u="sng" dirty="0" smtClean="0">
                <a:solidFill>
                  <a:srgbClr val="002060"/>
                </a:solidFill>
              </a:rPr>
              <a:t>Ở</a:t>
            </a:r>
            <a:endParaRPr lang="en-US" sz="2800" b="1" u="sng" dirty="0" smtClean="0">
              <a:solidFill>
                <a:srgbClr val="002060"/>
              </a:solidFill>
            </a:endParaRPr>
          </a:p>
          <a:p>
            <a:pPr>
              <a:spcBef>
                <a:spcPct val="50000"/>
              </a:spcBef>
            </a:pPr>
            <a:r>
              <a:rPr lang="vi-VN" sz="2800" b="1" u="sng" dirty="0" smtClean="0">
                <a:solidFill>
                  <a:srgbClr val="002060"/>
                </a:solidFill>
              </a:rPr>
              <a:t> </a:t>
            </a:r>
            <a:endParaRPr lang="en-US" altLang="vi-VN" sz="2800" b="1" u="sng" dirty="0">
              <a:solidFill>
                <a:srgbClr val="002060"/>
              </a:solidFill>
            </a:endParaRPr>
          </a:p>
        </p:txBody>
      </p:sp>
      <p:sp>
        <p:nvSpPr>
          <p:cNvPr id="12294" name="Rectangle 11"/>
          <p:cNvSpPr>
            <a:spLocks noChangeArrowheads="1"/>
          </p:cNvSpPr>
          <p:nvPr/>
        </p:nvSpPr>
        <p:spPr bwMode="auto">
          <a:xfrm>
            <a:off x="0" y="711200"/>
            <a:ext cx="2345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002060"/>
                </a:solidFill>
              </a:rPr>
              <a:t>2.</a:t>
            </a:r>
            <a:r>
              <a:rPr lang="vi-VN" dirty="0" smtClean="0">
                <a:solidFill>
                  <a:srgbClr val="002060"/>
                </a:solidFill>
              </a:rPr>
              <a:t> </a:t>
            </a:r>
            <a:r>
              <a:rPr lang="en-US" sz="2800" dirty="0" err="1" smtClean="0">
                <a:solidFill>
                  <a:srgbClr val="002060"/>
                </a:solidFill>
              </a:rPr>
              <a:t>Thi</a:t>
            </a:r>
            <a:r>
              <a:rPr lang="en-US" sz="2800" dirty="0" smtClean="0">
                <a:solidFill>
                  <a:srgbClr val="002060"/>
                </a:solidFill>
              </a:rPr>
              <a:t> </a:t>
            </a:r>
            <a:r>
              <a:rPr lang="en-US" sz="2800" dirty="0" err="1" smtClean="0">
                <a:solidFill>
                  <a:srgbClr val="002060"/>
                </a:solidFill>
              </a:rPr>
              <a:t>công</a:t>
            </a:r>
            <a:r>
              <a:rPr lang="en-US" sz="2800" dirty="0" smtClean="0">
                <a:solidFill>
                  <a:srgbClr val="002060"/>
                </a:solidFill>
              </a:rPr>
              <a:t> </a:t>
            </a:r>
            <a:r>
              <a:rPr lang="en-US" sz="2800" dirty="0" err="1" smtClean="0">
                <a:solidFill>
                  <a:srgbClr val="002060"/>
                </a:solidFill>
              </a:rPr>
              <a:t>thô</a:t>
            </a:r>
            <a:endParaRPr lang="en-US" altLang="vi-VN" sz="2800" dirty="0">
              <a:solidFill>
                <a:srgbClr val="002060"/>
              </a:solidFill>
            </a:endParaRPr>
          </a:p>
        </p:txBody>
      </p:sp>
      <p:sp>
        <p:nvSpPr>
          <p:cNvPr id="3" name="Rectangle 2"/>
          <p:cNvSpPr/>
          <p:nvPr/>
        </p:nvSpPr>
        <p:spPr>
          <a:xfrm>
            <a:off x="669704" y="1712440"/>
            <a:ext cx="4572000" cy="2246769"/>
          </a:xfrm>
          <a:prstGeom prst="rect">
            <a:avLst/>
          </a:prstGeom>
        </p:spPr>
        <p:txBody>
          <a:bodyPr>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Bước</a:t>
            </a:r>
            <a:r>
              <a:rPr lang="en-US" sz="2800" dirty="0" smtClean="0">
                <a:solidFill>
                  <a:srgbClr val="002060"/>
                </a:solidFill>
                <a:latin typeface="Times New Roman" panose="02020603050405020304" pitchFamily="18" charset="0"/>
                <a:cs typeface="Times New Roman" panose="02020603050405020304" pitchFamily="18" charset="0"/>
              </a:rPr>
              <a:t> </a:t>
            </a:r>
            <a:r>
              <a:rPr lang="vi-VN" sz="2800" dirty="0" smtClean="0">
                <a:solidFill>
                  <a:srgbClr val="002060"/>
                </a:solidFill>
                <a:latin typeface="Times New Roman" panose="02020603050405020304" pitchFamily="18" charset="0"/>
                <a:cs typeface="Times New Roman" panose="02020603050405020304" pitchFamily="18" charset="0"/>
              </a:rPr>
              <a:t>hình </a:t>
            </a:r>
            <a:r>
              <a:rPr lang="vi-VN" sz="2800" dirty="0">
                <a:solidFill>
                  <a:srgbClr val="002060"/>
                </a:solidFill>
                <a:latin typeface="Times New Roman" panose="02020603050405020304" pitchFamily="18" charset="0"/>
                <a:cs typeface="Times New Roman" panose="02020603050405020304" pitchFamily="18" charset="0"/>
              </a:rPr>
              <a:t>thành </a:t>
            </a:r>
            <a:r>
              <a:rPr lang="en-US" sz="2800" dirty="0" err="1" smtClean="0">
                <a:solidFill>
                  <a:srgbClr val="002060"/>
                </a:solidFill>
                <a:latin typeface="Times New Roman" panose="02020603050405020304" pitchFamily="18" charset="0"/>
                <a:cs typeface="Times New Roman" panose="02020603050405020304" pitchFamily="18" charset="0"/>
              </a:rPr>
              <a:t>khun</a:t>
            </a:r>
            <a:r>
              <a:rPr lang="vi-VN" sz="2800" dirty="0" smtClean="0">
                <a:solidFill>
                  <a:srgbClr val="002060"/>
                </a:solidFill>
                <a:latin typeface="Times New Roman" panose="02020603050405020304" pitchFamily="18" charset="0"/>
                <a:cs typeface="Times New Roman" panose="02020603050405020304" pitchFamily="18" charset="0"/>
              </a:rPr>
              <a:t>g </a:t>
            </a:r>
            <a:r>
              <a:rPr lang="vi-VN" sz="2800" dirty="0">
                <a:solidFill>
                  <a:srgbClr val="002060"/>
                </a:solidFill>
                <a:latin typeface="Times New Roman" panose="02020603050405020304" pitchFamily="18" charset="0"/>
                <a:cs typeface="Times New Roman" panose="02020603050405020304" pitchFamily="18" charset="0"/>
              </a:rPr>
              <a:t>cho mỗi ngôi nhà </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Thi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công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thô</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smtClean="0">
                <a:solidFill>
                  <a:srgbClr val="002060"/>
                </a:solidFill>
                <a:latin typeface="Times New Roman" panose="02020603050405020304" pitchFamily="18" charset="0"/>
                <a:cs typeface="Times New Roman" panose="02020603050405020304" pitchFamily="18" charset="0"/>
              </a:rPr>
              <a:t>tốt </a:t>
            </a:r>
            <a:r>
              <a:rPr lang="vi-VN" sz="2800" dirty="0">
                <a:solidFill>
                  <a:srgbClr val="002060"/>
                </a:solidFill>
                <a:latin typeface="Times New Roman" panose="02020603050405020304" pitchFamily="18" charset="0"/>
                <a:cs typeface="Times New Roman" panose="02020603050405020304" pitchFamily="18" charset="0"/>
              </a:rPr>
              <a:t>sẽ giúp các bước hoàn thiện sau này được </a:t>
            </a:r>
            <a:r>
              <a:rPr lang="vi-VN" sz="2800" dirty="0" smtClean="0">
                <a:solidFill>
                  <a:srgbClr val="002060"/>
                </a:solidFill>
                <a:latin typeface="Times New Roman" panose="02020603050405020304" pitchFamily="18" charset="0"/>
                <a:cs typeface="Times New Roman" panose="02020603050405020304" pitchFamily="18" charset="0"/>
              </a:rPr>
              <a:t>tiện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lợi</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và tiết kiệm chi phí </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86181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 calcmode="lin" valueType="num">
                                      <p:cBhvr additive="base">
                                        <p:cTn id="22" dur="500" fill="hold"/>
                                        <p:tgtEl>
                                          <p:spTgt spid="16386"/>
                                        </p:tgtEl>
                                        <p:attrNameLst>
                                          <p:attrName>ppt_x</p:attrName>
                                        </p:attrNameLst>
                                      </p:cBhvr>
                                      <p:tavLst>
                                        <p:tav tm="0">
                                          <p:val>
                                            <p:strVal val="1+#ppt_w/2"/>
                                          </p:val>
                                        </p:tav>
                                        <p:tav tm="100000">
                                          <p:val>
                                            <p:strVal val="#ppt_x"/>
                                          </p:val>
                                        </p:tav>
                                      </p:tavLst>
                                    </p:anim>
                                    <p:anim calcmode="lin" valueType="num">
                                      <p:cBhvr additive="base">
                                        <p:cTn id="23"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206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0453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solidFill>
                <a:srgbClr val="002060"/>
              </a:solidFill>
            </a:endParaRPr>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002060"/>
                </a:solidFill>
              </a:rPr>
              <a:t>II. </a:t>
            </a:r>
            <a:r>
              <a:rPr lang="vi-VN" sz="2800" b="1" u="sng" dirty="0">
                <a:solidFill>
                  <a:srgbClr val="002060"/>
                </a:solidFill>
              </a:rPr>
              <a:t>CÁC BƯỚC CHÍNH XÂY DỰNG NHÀ </a:t>
            </a:r>
            <a:r>
              <a:rPr lang="vi-VN" sz="2800" b="1" u="sng" dirty="0" smtClean="0">
                <a:solidFill>
                  <a:srgbClr val="002060"/>
                </a:solidFill>
              </a:rPr>
              <a:t>Ở</a:t>
            </a:r>
            <a:endParaRPr lang="en-US" sz="2800" b="1" u="sng" dirty="0" smtClean="0">
              <a:solidFill>
                <a:srgbClr val="002060"/>
              </a:solidFill>
            </a:endParaRPr>
          </a:p>
          <a:p>
            <a:pPr>
              <a:spcBef>
                <a:spcPct val="50000"/>
              </a:spcBef>
            </a:pPr>
            <a:r>
              <a:rPr lang="vi-VN" sz="2800" b="1" u="sng" dirty="0" smtClean="0">
                <a:solidFill>
                  <a:srgbClr val="002060"/>
                </a:solidFill>
              </a:rPr>
              <a:t> </a:t>
            </a:r>
            <a:endParaRPr lang="en-US" altLang="vi-VN" sz="2800" b="1" u="sng" dirty="0">
              <a:solidFill>
                <a:srgbClr val="002060"/>
              </a:solidFill>
            </a:endParaRPr>
          </a:p>
        </p:txBody>
      </p:sp>
      <p:sp>
        <p:nvSpPr>
          <p:cNvPr id="12294" name="Rectangle 11"/>
          <p:cNvSpPr>
            <a:spLocks noChangeArrowheads="1"/>
          </p:cNvSpPr>
          <p:nvPr/>
        </p:nvSpPr>
        <p:spPr bwMode="auto">
          <a:xfrm>
            <a:off x="0" y="711200"/>
            <a:ext cx="2185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002060"/>
                </a:solidFill>
              </a:rPr>
              <a:t>3.</a:t>
            </a:r>
            <a:r>
              <a:rPr lang="vi-VN" dirty="0" smtClean="0">
                <a:solidFill>
                  <a:srgbClr val="002060"/>
                </a:solidFill>
              </a:rPr>
              <a:t> </a:t>
            </a:r>
            <a:r>
              <a:rPr lang="en-US" sz="2800" dirty="0">
                <a:solidFill>
                  <a:srgbClr val="002060"/>
                </a:solidFill>
              </a:rPr>
              <a:t>H</a:t>
            </a:r>
            <a:r>
              <a:rPr lang="vi-VN" sz="2800" dirty="0" smtClean="0">
                <a:solidFill>
                  <a:srgbClr val="002060"/>
                </a:solidFill>
              </a:rPr>
              <a:t>oàn </a:t>
            </a:r>
            <a:r>
              <a:rPr lang="vi-VN" sz="2800" dirty="0">
                <a:solidFill>
                  <a:srgbClr val="002060"/>
                </a:solidFill>
              </a:rPr>
              <a:t>thiện </a:t>
            </a:r>
            <a:endParaRPr lang="en-US" altLang="vi-VN" sz="2800" dirty="0">
              <a:solidFill>
                <a:srgbClr val="002060"/>
              </a:solidFill>
            </a:endParaRPr>
          </a:p>
        </p:txBody>
      </p:sp>
      <p:sp>
        <p:nvSpPr>
          <p:cNvPr id="3" name="Rectangle 2"/>
          <p:cNvSpPr/>
          <p:nvPr/>
        </p:nvSpPr>
        <p:spPr>
          <a:xfrm>
            <a:off x="669704" y="1712440"/>
            <a:ext cx="3597496" cy="2246769"/>
          </a:xfrm>
          <a:prstGeom prst="rect">
            <a:avLst/>
          </a:prstGeom>
        </p:spPr>
        <p:txBody>
          <a:bodyPr wrap="square">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Công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đoạn</a:t>
            </a:r>
            <a:r>
              <a:rPr lang="en-US" sz="2800" dirty="0" smtClean="0">
                <a:solidFill>
                  <a:srgbClr val="002060"/>
                </a:solidFill>
                <a:latin typeface="Times New Roman" panose="02020603050405020304" pitchFamily="18" charset="0"/>
                <a:cs typeface="Times New Roman" panose="02020603050405020304" pitchFamily="18" charset="0"/>
              </a:rPr>
              <a:t> </a:t>
            </a:r>
            <a:r>
              <a:rPr lang="vi-VN" sz="2800" dirty="0" smtClean="0">
                <a:solidFill>
                  <a:srgbClr val="002060"/>
                </a:solidFill>
                <a:latin typeface="Times New Roman" panose="02020603050405020304" pitchFamily="18" charset="0"/>
                <a:cs typeface="Times New Roman" panose="02020603050405020304" pitchFamily="18" charset="0"/>
              </a:rPr>
              <a:t>góp </a:t>
            </a:r>
            <a:r>
              <a:rPr lang="en-US" sz="2800" dirty="0" err="1" smtClean="0">
                <a:solidFill>
                  <a:srgbClr val="002060"/>
                </a:solidFill>
                <a:latin typeface="Times New Roman" panose="02020603050405020304" pitchFamily="18" charset="0"/>
                <a:cs typeface="Times New Roman" panose="02020603050405020304" pitchFamily="18" charset="0"/>
              </a:rPr>
              <a:t>ph</a:t>
            </a:r>
            <a:r>
              <a:rPr lang="vi-VN" sz="2800" dirty="0" smtClean="0">
                <a:solidFill>
                  <a:srgbClr val="002060"/>
                </a:solidFill>
                <a:latin typeface="Times New Roman" panose="02020603050405020304" pitchFamily="18" charset="0"/>
                <a:cs typeface="Times New Roman" panose="02020603050405020304" pitchFamily="18" charset="0"/>
              </a:rPr>
              <a:t>ần </a:t>
            </a:r>
            <a:r>
              <a:rPr lang="vi-VN" sz="2800" dirty="0">
                <a:solidFill>
                  <a:srgbClr val="002060"/>
                </a:solidFill>
                <a:latin typeface="Times New Roman" panose="02020603050405020304" pitchFamily="18" charset="0"/>
                <a:cs typeface="Times New Roman" panose="02020603050405020304" pitchFamily="18" charset="0"/>
              </a:rPr>
              <a:t>tạo nên không gian sống với đầy đủ công năng sử dụng và tính thẩm mỹ của ngôi nhà </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85975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386"/>
                                        </p:tgtEl>
                                        <p:attrNameLst>
                                          <p:attrName>style.visibility</p:attrName>
                                        </p:attrNameLst>
                                      </p:cBhvr>
                                      <p:to>
                                        <p:strVal val="visible"/>
                                      </p:to>
                                    </p:set>
                                    <p:animEffect transition="in" filter="wipe(down)">
                                      <p:cBhvr>
                                        <p:cTn id="23"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62306"/>
            <a:ext cx="9067800" cy="6198903"/>
          </a:xfrm>
          <a:prstGeom prst="rect">
            <a:avLst/>
          </a:prstGeom>
        </p:spPr>
      </p:pic>
      <p:sp>
        <p:nvSpPr>
          <p:cNvPr id="5" name="TextBox 4"/>
          <p:cNvSpPr txBox="1">
            <a:spLocks noChangeArrowheads="1"/>
          </p:cNvSpPr>
          <p:nvPr/>
        </p:nvSpPr>
        <p:spPr bwMode="auto">
          <a:xfrm>
            <a:off x="1066800" y="762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sz="2400" b="1" dirty="0" err="1" smtClean="0">
                <a:solidFill>
                  <a:srgbClr val="002060"/>
                </a:solidFill>
                <a:cs typeface="Arial" panose="020B0604020202020204" pitchFamily="34" charset="0"/>
              </a:rPr>
              <a:t>Bài</a:t>
            </a:r>
            <a:r>
              <a:rPr lang="en-US" sz="2400" b="1" dirty="0" smtClean="0">
                <a:solidFill>
                  <a:srgbClr val="002060"/>
                </a:solidFill>
                <a:cs typeface="Arial" panose="020B0604020202020204" pitchFamily="34" charset="0"/>
              </a:rPr>
              <a:t> </a:t>
            </a:r>
            <a:r>
              <a:rPr lang="en-US" sz="2400" b="1" dirty="0" err="1" smtClean="0">
                <a:solidFill>
                  <a:srgbClr val="002060"/>
                </a:solidFill>
                <a:cs typeface="Arial" panose="020B0604020202020204" pitchFamily="34" charset="0"/>
              </a:rPr>
              <a:t>tập</a:t>
            </a:r>
            <a:r>
              <a:rPr lang="en-US" sz="2400" b="1" dirty="0" smtClean="0">
                <a:solidFill>
                  <a:srgbClr val="002060"/>
                </a:solidFill>
                <a:cs typeface="Arial" panose="020B0604020202020204" pitchFamily="34" charset="0"/>
              </a:rPr>
              <a:t> 1: </a:t>
            </a:r>
            <a:r>
              <a:rPr lang="en-US" sz="2400" b="1" dirty="0" err="1" smtClean="0">
                <a:solidFill>
                  <a:srgbClr val="002060"/>
                </a:solidFill>
                <a:cs typeface="Arial" panose="020B0604020202020204" pitchFamily="34" charset="0"/>
              </a:rPr>
              <a:t>Hãy</a:t>
            </a:r>
            <a:r>
              <a:rPr lang="en-US" sz="2400" b="1" dirty="0" smtClean="0">
                <a:solidFill>
                  <a:srgbClr val="002060"/>
                </a:solidFill>
                <a:cs typeface="Arial" panose="020B0604020202020204" pitchFamily="34" charset="0"/>
              </a:rPr>
              <a:t> </a:t>
            </a:r>
            <a:r>
              <a:rPr lang="en-US" sz="2400" b="1" dirty="0" err="1" smtClean="0">
                <a:solidFill>
                  <a:srgbClr val="002060"/>
                </a:solidFill>
                <a:cs typeface="Arial" panose="020B0604020202020204" pitchFamily="34" charset="0"/>
              </a:rPr>
              <a:t>hoàn</a:t>
            </a:r>
            <a:r>
              <a:rPr lang="en-US" sz="2400" b="1" dirty="0" smtClean="0">
                <a:solidFill>
                  <a:srgbClr val="002060"/>
                </a:solidFill>
                <a:cs typeface="Arial" panose="020B0604020202020204" pitchFamily="34" charset="0"/>
              </a:rPr>
              <a:t> </a:t>
            </a:r>
            <a:r>
              <a:rPr lang="en-US" sz="2400" b="1" dirty="0" err="1" smtClean="0">
                <a:solidFill>
                  <a:srgbClr val="002060"/>
                </a:solidFill>
                <a:cs typeface="Arial" panose="020B0604020202020204" pitchFamily="34" charset="0"/>
              </a:rPr>
              <a:t>thành</a:t>
            </a:r>
            <a:r>
              <a:rPr lang="en-US" sz="2400" b="1" dirty="0" smtClean="0">
                <a:solidFill>
                  <a:srgbClr val="002060"/>
                </a:solidFill>
                <a:cs typeface="Arial" panose="020B0604020202020204" pitchFamily="34" charset="0"/>
              </a:rPr>
              <a:t> </a:t>
            </a:r>
            <a:r>
              <a:rPr lang="en-US" sz="2400" b="1" dirty="0" err="1" smtClean="0">
                <a:solidFill>
                  <a:srgbClr val="002060"/>
                </a:solidFill>
                <a:cs typeface="Arial" panose="020B0604020202020204" pitchFamily="34" charset="0"/>
              </a:rPr>
              <a:t>nội</a:t>
            </a:r>
            <a:r>
              <a:rPr lang="en-US" sz="2400" b="1" dirty="0" smtClean="0">
                <a:solidFill>
                  <a:srgbClr val="002060"/>
                </a:solidFill>
                <a:cs typeface="Arial" panose="020B0604020202020204" pitchFamily="34" charset="0"/>
              </a:rPr>
              <a:t> dung </a:t>
            </a:r>
            <a:r>
              <a:rPr lang="en-US" sz="2400" b="1" dirty="0" err="1" smtClean="0">
                <a:solidFill>
                  <a:srgbClr val="002060"/>
                </a:solidFill>
                <a:cs typeface="Arial" panose="020B0604020202020204" pitchFamily="34" charset="0"/>
              </a:rPr>
              <a:t>bảng</a:t>
            </a:r>
            <a:r>
              <a:rPr lang="en-US" sz="2400" b="1" dirty="0" smtClean="0">
                <a:solidFill>
                  <a:srgbClr val="002060"/>
                </a:solidFill>
                <a:cs typeface="Arial" panose="020B0604020202020204" pitchFamily="34" charset="0"/>
              </a:rPr>
              <a:t> </a:t>
            </a:r>
            <a:r>
              <a:rPr lang="en-US" sz="2400" b="1" dirty="0" err="1" smtClean="0">
                <a:solidFill>
                  <a:srgbClr val="002060"/>
                </a:solidFill>
                <a:cs typeface="Arial" panose="020B0604020202020204" pitchFamily="34" charset="0"/>
              </a:rPr>
              <a:t>sau</a:t>
            </a:r>
            <a:r>
              <a:rPr lang="en-US" sz="2400" b="1" dirty="0" smtClean="0">
                <a:solidFill>
                  <a:srgbClr val="002060"/>
                </a:solidFill>
                <a:cs typeface="Arial" panose="020B0604020202020204" pitchFamily="34" charset="0"/>
              </a:rPr>
              <a:t>: </a:t>
            </a:r>
            <a:endParaRPr lang="en-US" sz="2400" b="1" dirty="0">
              <a:solidFill>
                <a:srgbClr val="002060"/>
              </a:solidFill>
              <a:cs typeface="Arial" panose="020B0604020202020204" pitchFamily="34" charset="0"/>
            </a:endParaRPr>
          </a:p>
        </p:txBody>
      </p:sp>
    </p:spTree>
    <p:extLst>
      <p:ext uri="{BB962C8B-B14F-4D97-AF65-F5344CB8AC3E}">
        <p14:creationId xmlns:p14="http://schemas.microsoft.com/office/powerpoint/2010/main" val="122531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81139" y="254716"/>
            <a:ext cx="447602" cy="44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q"/>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1000"/>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88088" y="5262519"/>
            <a:ext cx="702469" cy="117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94138" y="5720597"/>
            <a:ext cx="525062" cy="87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1344958" y="238335"/>
            <a:ext cx="6625533" cy="707886"/>
          </a:xfrm>
          <a:prstGeom prst="rect">
            <a:avLst/>
          </a:prstGeom>
          <a:noFill/>
        </p:spPr>
        <p:txBody>
          <a:bodyPr wrap="none">
            <a:spAutoFit/>
          </a:bodyPr>
          <a:lstStyle/>
          <a:p>
            <a:pPr algn="ctr" eaLnBrk="1" hangingPunct="1">
              <a:defRPr/>
            </a:pPr>
            <a:r>
              <a:rPr lang="en-US" sz="4000" b="1" dirty="0">
                <a:solidFill>
                  <a:srgbClr val="C00000"/>
                </a:solidFill>
                <a:effectLst>
                  <a:glow rad="101600">
                    <a:schemeClr val="accent5">
                      <a:satMod val="175000"/>
                      <a:alpha val="40000"/>
                    </a:schemeClr>
                  </a:glow>
                </a:effectLst>
                <a:latin typeface="Arial" panose="020B0604020202020204" pitchFamily="34" charset="0"/>
                <a:cs typeface="Arial" panose="020B0604020202020204" pitchFamily="34" charset="0"/>
              </a:rPr>
              <a:t>BÀI GIẢNG CÔNG NGHỆ 6</a:t>
            </a:r>
          </a:p>
        </p:txBody>
      </p:sp>
      <p:sp>
        <p:nvSpPr>
          <p:cNvPr id="20" name="TextBox 19"/>
          <p:cNvSpPr txBox="1"/>
          <p:nvPr/>
        </p:nvSpPr>
        <p:spPr>
          <a:xfrm>
            <a:off x="677264" y="963011"/>
            <a:ext cx="8246488" cy="707886"/>
          </a:xfrm>
          <a:prstGeom prst="rect">
            <a:avLst/>
          </a:prstGeom>
          <a:noFill/>
        </p:spPr>
        <p:txBody>
          <a:bodyPr wrap="none">
            <a:spAutoFit/>
          </a:bodyPr>
          <a:lstStyle/>
          <a:p>
            <a:pPr algn="ctr" eaLnBrk="1" hangingPunct="1">
              <a:defRPr/>
            </a:pPr>
            <a:r>
              <a:rPr lang="en-US" sz="4000" b="1" dirty="0" smtClean="0">
                <a:solidFill>
                  <a:srgbClr val="C00000"/>
                </a:solidFill>
                <a:effectLst>
                  <a:glow rad="101600">
                    <a:schemeClr val="accent5">
                      <a:satMod val="175000"/>
                      <a:alpha val="40000"/>
                    </a:schemeClr>
                  </a:glow>
                </a:effectLst>
                <a:latin typeface="Arial" panose="020B0604020202020204" pitchFamily="34" charset="0"/>
                <a:cs typeface="Arial" panose="020B0604020202020204" pitchFamily="34" charset="0"/>
              </a:rPr>
              <a:t>TIẾT 3- BÀI 2: XÂY DỰNG NHÀ Ở</a:t>
            </a:r>
            <a:endParaRPr lang="en-US" sz="4000" b="1" dirty="0">
              <a:solidFill>
                <a:srgbClr val="C00000"/>
              </a:solidFill>
              <a:effectLst>
                <a:glow rad="101600">
                  <a:schemeClr val="accent5">
                    <a:satMod val="175000"/>
                    <a:alpha val="40000"/>
                  </a:schemeClr>
                </a:glow>
              </a:effectLst>
              <a:latin typeface="Arial" panose="020B0604020202020204" pitchFamily="34" charset="0"/>
              <a:cs typeface="Arial" panose="020B0604020202020204" pitchFamily="34" charset="0"/>
            </a:endParaRPr>
          </a:p>
        </p:txBody>
      </p:sp>
      <p:pic>
        <p:nvPicPr>
          <p:cNvPr id="9" name="Picture 8" descr="6iqWBrCz_400x40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1919432"/>
            <a:ext cx="5448431" cy="46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23124" y="26883"/>
            <a:ext cx="594830" cy="441250"/>
            <a:chOff x="0" y="76200"/>
            <a:chExt cx="1905000" cy="1706563"/>
          </a:xfrm>
        </p:grpSpPr>
        <p:sp>
          <p:nvSpPr>
            <p:cNvPr id="12" name="5-Point Star 1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5-Point Star 1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4" name="5-Point Star 1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5" name="5-Point Star 1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6" name="5-Point Star 1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7" name="5-Point Star 1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8" name="5-Point Star 1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9" name="5-Point Star 1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21" name="Group 20"/>
          <p:cNvGrpSpPr/>
          <p:nvPr/>
        </p:nvGrpSpPr>
        <p:grpSpPr>
          <a:xfrm>
            <a:off x="86572" y="6320716"/>
            <a:ext cx="594830" cy="441250"/>
            <a:chOff x="0" y="76200"/>
            <a:chExt cx="1905000" cy="1706563"/>
          </a:xfrm>
        </p:grpSpPr>
        <p:sp>
          <p:nvSpPr>
            <p:cNvPr id="22" name="5-Point Star 2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5-Point Star 2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4" name="5-Point Star 2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5" name="5-Point Star 2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7" name="5-Point Star 26"/>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8" name="5-Point Star 27"/>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9" name="5-Point Star 28"/>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0" name="5-Point Star 29"/>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1" name="Group 30"/>
          <p:cNvGrpSpPr/>
          <p:nvPr/>
        </p:nvGrpSpPr>
        <p:grpSpPr>
          <a:xfrm>
            <a:off x="8476841" y="6303286"/>
            <a:ext cx="594830" cy="441250"/>
            <a:chOff x="0" y="76200"/>
            <a:chExt cx="1905000" cy="1706563"/>
          </a:xfrm>
        </p:grpSpPr>
        <p:sp>
          <p:nvSpPr>
            <p:cNvPr id="32" name="5-Point Star 3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5-Point Star 3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4" name="5-Point Star 3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5" name="5-Point Star 3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6" name="5-Point Star 3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7" name="5-Point Star 3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8" name="5-Point Star 3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9" name="5-Point Star 3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0" name="Group 39"/>
          <p:cNvGrpSpPr/>
          <p:nvPr/>
        </p:nvGrpSpPr>
        <p:grpSpPr>
          <a:xfrm>
            <a:off x="8446328" y="-77697"/>
            <a:ext cx="594830" cy="441250"/>
            <a:chOff x="0" y="76200"/>
            <a:chExt cx="1905000" cy="1706563"/>
          </a:xfrm>
        </p:grpSpPr>
        <p:sp>
          <p:nvSpPr>
            <p:cNvPr id="41" name="5-Point Star 4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5-Point Star 41"/>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3" name="5-Point Star 42"/>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4" name="5-Point Star 43"/>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5" name="5-Point Star 44"/>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6" name="5-Point Star 45"/>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7" name="5-Point Star 46"/>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8" name="5-Point Star 47"/>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ustDataLst>
      <p:tags r:id="rId1"/>
    </p:custDataLst>
    <p:extLst>
      <p:ext uri="{BB962C8B-B14F-4D97-AF65-F5344CB8AC3E}">
        <p14:creationId xmlns:p14="http://schemas.microsoft.com/office/powerpoint/2010/main" val="30495640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1" presetClass="entr" presetSubtype="0" repeatCount="indefinite"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par>
                                <p:cTn id="14" presetID="31" presetClass="entr" presetSubtype="0" repeatCount="indefinite"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fltVal val="0"/>
                                          </p:val>
                                        </p:tav>
                                        <p:tav tm="100000">
                                          <p:val>
                                            <p:strVal val="#ppt_w"/>
                                          </p:val>
                                        </p:tav>
                                      </p:tavLst>
                                    </p:anim>
                                    <p:anim calcmode="lin" valueType="num">
                                      <p:cBhvr>
                                        <p:cTn id="17" dur="1000" fill="hold"/>
                                        <p:tgtEl>
                                          <p:spTgt spid="21"/>
                                        </p:tgtEl>
                                        <p:attrNameLst>
                                          <p:attrName>ppt_h</p:attrName>
                                        </p:attrNameLst>
                                      </p:cBhvr>
                                      <p:tavLst>
                                        <p:tav tm="0">
                                          <p:val>
                                            <p:fltVal val="0"/>
                                          </p:val>
                                        </p:tav>
                                        <p:tav tm="100000">
                                          <p:val>
                                            <p:strVal val="#ppt_h"/>
                                          </p:val>
                                        </p:tav>
                                      </p:tavLst>
                                    </p:anim>
                                    <p:anim calcmode="lin" valueType="num">
                                      <p:cBhvr>
                                        <p:cTn id="18" dur="1000" fill="hold"/>
                                        <p:tgtEl>
                                          <p:spTgt spid="21"/>
                                        </p:tgtEl>
                                        <p:attrNameLst>
                                          <p:attrName>style.rotation</p:attrName>
                                        </p:attrNameLst>
                                      </p:cBhvr>
                                      <p:tavLst>
                                        <p:tav tm="0">
                                          <p:val>
                                            <p:fltVal val="90"/>
                                          </p:val>
                                        </p:tav>
                                        <p:tav tm="100000">
                                          <p:val>
                                            <p:fltVal val="0"/>
                                          </p:val>
                                        </p:tav>
                                      </p:tavLst>
                                    </p:anim>
                                    <p:animEffect transition="in" filter="fade">
                                      <p:cBhvr>
                                        <p:cTn id="19" dur="1000"/>
                                        <p:tgtEl>
                                          <p:spTgt spid="21"/>
                                        </p:tgtEl>
                                      </p:cBhvr>
                                    </p:animEffect>
                                  </p:childTnLst>
                                </p:cTn>
                              </p:par>
                              <p:par>
                                <p:cTn id="20" presetID="31" presetClass="entr" presetSubtype="0" repeatCount="indefinite"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ppt_w</p:attrName>
                                        </p:attrNameLst>
                                      </p:cBhvr>
                                      <p:tavLst>
                                        <p:tav tm="0">
                                          <p:val>
                                            <p:fltVal val="0"/>
                                          </p:val>
                                        </p:tav>
                                        <p:tav tm="100000">
                                          <p:val>
                                            <p:strVal val="#ppt_w"/>
                                          </p:val>
                                        </p:tav>
                                      </p:tavLst>
                                    </p:anim>
                                    <p:anim calcmode="lin" valueType="num">
                                      <p:cBhvr>
                                        <p:cTn id="23" dur="1000" fill="hold"/>
                                        <p:tgtEl>
                                          <p:spTgt spid="31"/>
                                        </p:tgtEl>
                                        <p:attrNameLst>
                                          <p:attrName>ppt_h</p:attrName>
                                        </p:attrNameLst>
                                      </p:cBhvr>
                                      <p:tavLst>
                                        <p:tav tm="0">
                                          <p:val>
                                            <p:fltVal val="0"/>
                                          </p:val>
                                        </p:tav>
                                        <p:tav tm="100000">
                                          <p:val>
                                            <p:strVal val="#ppt_h"/>
                                          </p:val>
                                        </p:tav>
                                      </p:tavLst>
                                    </p:anim>
                                    <p:anim calcmode="lin" valueType="num">
                                      <p:cBhvr>
                                        <p:cTn id="24" dur="1000" fill="hold"/>
                                        <p:tgtEl>
                                          <p:spTgt spid="31"/>
                                        </p:tgtEl>
                                        <p:attrNameLst>
                                          <p:attrName>style.rotation</p:attrName>
                                        </p:attrNameLst>
                                      </p:cBhvr>
                                      <p:tavLst>
                                        <p:tav tm="0">
                                          <p:val>
                                            <p:fltVal val="90"/>
                                          </p:val>
                                        </p:tav>
                                        <p:tav tm="100000">
                                          <p:val>
                                            <p:fltVal val="0"/>
                                          </p:val>
                                        </p:tav>
                                      </p:tavLst>
                                    </p:anim>
                                    <p:animEffect transition="in" filter="fade">
                                      <p:cBhvr>
                                        <p:cTn id="25" dur="1000"/>
                                        <p:tgtEl>
                                          <p:spTgt spid="31"/>
                                        </p:tgtEl>
                                      </p:cBhvr>
                                    </p:animEffect>
                                  </p:childTnLst>
                                </p:cTn>
                              </p:par>
                              <p:par>
                                <p:cTn id="26" presetID="31" presetClass="entr" presetSubtype="0" repeatCount="indefinite"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1000" fill="hold"/>
                                        <p:tgtEl>
                                          <p:spTgt spid="40"/>
                                        </p:tgtEl>
                                        <p:attrNameLst>
                                          <p:attrName>ppt_w</p:attrName>
                                        </p:attrNameLst>
                                      </p:cBhvr>
                                      <p:tavLst>
                                        <p:tav tm="0">
                                          <p:val>
                                            <p:fltVal val="0"/>
                                          </p:val>
                                        </p:tav>
                                        <p:tav tm="100000">
                                          <p:val>
                                            <p:strVal val="#ppt_w"/>
                                          </p:val>
                                        </p:tav>
                                      </p:tavLst>
                                    </p:anim>
                                    <p:anim calcmode="lin" valueType="num">
                                      <p:cBhvr>
                                        <p:cTn id="29" dur="1000" fill="hold"/>
                                        <p:tgtEl>
                                          <p:spTgt spid="40"/>
                                        </p:tgtEl>
                                        <p:attrNameLst>
                                          <p:attrName>ppt_h</p:attrName>
                                        </p:attrNameLst>
                                      </p:cBhvr>
                                      <p:tavLst>
                                        <p:tav tm="0">
                                          <p:val>
                                            <p:fltVal val="0"/>
                                          </p:val>
                                        </p:tav>
                                        <p:tav tm="100000">
                                          <p:val>
                                            <p:strVal val="#ppt_h"/>
                                          </p:val>
                                        </p:tav>
                                      </p:tavLst>
                                    </p:anim>
                                    <p:anim calcmode="lin" valueType="num">
                                      <p:cBhvr>
                                        <p:cTn id="30" dur="1000" fill="hold"/>
                                        <p:tgtEl>
                                          <p:spTgt spid="40"/>
                                        </p:tgtEl>
                                        <p:attrNameLst>
                                          <p:attrName>style.rotation</p:attrName>
                                        </p:attrNameLst>
                                      </p:cBhvr>
                                      <p:tavLst>
                                        <p:tav tm="0">
                                          <p:val>
                                            <p:fltVal val="90"/>
                                          </p:val>
                                        </p:tav>
                                        <p:tav tm="100000">
                                          <p:val>
                                            <p:fltVal val="0"/>
                                          </p:val>
                                        </p:tav>
                                      </p:tavLst>
                                    </p:anim>
                                    <p:animEffect transition="in" filter="fade">
                                      <p:cBhvr>
                                        <p:cTn id="31"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272" y="-76200"/>
            <a:ext cx="908383" cy="1072989"/>
          </a:xfrm>
          <a:prstGeom prst="rect">
            <a:avLst/>
          </a:prstGeom>
        </p:spPr>
      </p:pic>
      <p:pic>
        <p:nvPicPr>
          <p:cNvPr id="9" name="Picture 8"/>
          <p:cNvPicPr>
            <a:picLocks noChangeAspect="1"/>
          </p:cNvPicPr>
          <p:nvPr/>
        </p:nvPicPr>
        <p:blipFill>
          <a:blip r:embed="rId3"/>
          <a:stretch>
            <a:fillRect/>
          </a:stretch>
        </p:blipFill>
        <p:spPr>
          <a:xfrm>
            <a:off x="8382000" y="-5615"/>
            <a:ext cx="685800" cy="732152"/>
          </a:xfrm>
          <a:prstGeom prst="rect">
            <a:avLst/>
          </a:prstGeom>
        </p:spPr>
      </p:pic>
      <p:pic>
        <p:nvPicPr>
          <p:cNvPr id="7" name="Picture 6" descr="C:\Users\USER\Desktop\1-mau-nha-dep-7x25m-2-tan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81000"/>
            <a:ext cx="5105400" cy="3886200"/>
          </a:xfrm>
          <a:prstGeom prst="rect">
            <a:avLst/>
          </a:prstGeom>
          <a:noFill/>
          <a:ln>
            <a:noFill/>
          </a:ln>
        </p:spPr>
      </p:pic>
      <p:sp>
        <p:nvSpPr>
          <p:cNvPr id="11" name="Title 5"/>
          <p:cNvSpPr>
            <a:spLocks noGrp="1"/>
          </p:cNvSpPr>
          <p:nvPr>
            <p:ph type="title"/>
          </p:nvPr>
        </p:nvSpPr>
        <p:spPr>
          <a:xfrm>
            <a:off x="-13636" y="4876800"/>
            <a:ext cx="9067800" cy="533400"/>
          </a:xfrm>
        </p:spPr>
        <p:txBody>
          <a:bodyPr>
            <a:noAutofit/>
          </a:bodyPr>
          <a:lstStyle/>
          <a:p>
            <a:r>
              <a:rPr lang="vi-VN" sz="2800" dirty="0">
                <a:solidFill>
                  <a:srgbClr val="0070C0"/>
                </a:solidFill>
              </a:rPr>
              <a:t>Những yếu tố nào tạo nên một ngôi nhà </a:t>
            </a:r>
            <a:r>
              <a:rPr lang="en-US" sz="2800" dirty="0" err="1" smtClean="0">
                <a:solidFill>
                  <a:srgbClr val="0070C0"/>
                </a:solidFill>
                <a:latin typeface="Times New Roman" panose="02020603050405020304" pitchFamily="18" charset="0"/>
                <a:cs typeface="Times New Roman" panose="02020603050405020304" pitchFamily="18" charset="0"/>
              </a:rPr>
              <a:t>bền</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rPr>
              <a:t>đẹp? </a:t>
            </a:r>
            <a:endParaRPr lang="en-US" sz="2800" dirty="0">
              <a:solidFill>
                <a:srgbClr val="0070C0"/>
              </a:solidFill>
            </a:endParaRPr>
          </a:p>
        </p:txBody>
      </p:sp>
      <p:sp>
        <p:nvSpPr>
          <p:cNvPr id="12" name="Title 5"/>
          <p:cNvSpPr txBox="1">
            <a:spLocks/>
          </p:cNvSpPr>
          <p:nvPr/>
        </p:nvSpPr>
        <p:spPr>
          <a:xfrm>
            <a:off x="0" y="5562600"/>
            <a:ext cx="909507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dirty="0" smtClean="0">
                <a:solidFill>
                  <a:srgbClr val="0070C0"/>
                </a:solidFill>
              </a:rPr>
              <a:t>Nhà ở được xây dựng như thế nào và bằng những vật liệu gì?</a:t>
            </a:r>
            <a:endParaRPr lang="en-US" sz="2800" dirty="0">
              <a:solidFill>
                <a:srgbClr val="0070C0"/>
              </a:solidFill>
            </a:endParaRPr>
          </a:p>
        </p:txBody>
      </p:sp>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ạch cổ là gì? - Ứng dụng của gạch cổ"/>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095" y="0"/>
            <a:ext cx="5047259"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381000" y="524113"/>
            <a:ext cx="35814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sz="3000" dirty="0" smtClean="0">
                <a:solidFill>
                  <a:srgbClr val="0070C0"/>
                </a:solidFill>
              </a:rPr>
              <a:t>- N</a:t>
            </a:r>
            <a:r>
              <a:rPr lang="vi-VN" sz="3000" dirty="0" smtClean="0">
                <a:solidFill>
                  <a:srgbClr val="0070C0"/>
                </a:solidFill>
              </a:rPr>
              <a:t>hững </a:t>
            </a:r>
            <a:r>
              <a:rPr lang="vi-VN" sz="3000" dirty="0">
                <a:solidFill>
                  <a:srgbClr val="0070C0"/>
                </a:solidFill>
              </a:rPr>
              <a:t>viên gạch đầu tiên được sử dụng cách đây hơn 5.000 </a:t>
            </a:r>
            <a:r>
              <a:rPr lang="vi-VN" sz="3000" dirty="0" smtClean="0">
                <a:solidFill>
                  <a:srgbClr val="0070C0"/>
                </a:solidFill>
              </a:rPr>
              <a:t>năm</a:t>
            </a:r>
            <a:r>
              <a:rPr lang="en-US" sz="3000" dirty="0" smtClean="0">
                <a:solidFill>
                  <a:srgbClr val="0070C0"/>
                </a:solidFill>
              </a:rPr>
              <a:t>.</a:t>
            </a:r>
            <a:r>
              <a:rPr lang="vi-VN" sz="3000" dirty="0" smtClean="0">
                <a:solidFill>
                  <a:srgbClr val="0070C0"/>
                </a:solidFill>
              </a:rPr>
              <a:t> </a:t>
            </a:r>
            <a:r>
              <a:rPr lang="en-US" sz="3000" dirty="0" smtClean="0">
                <a:solidFill>
                  <a:srgbClr val="0070C0"/>
                </a:solidFill>
              </a:rPr>
              <a:t>C</a:t>
            </a:r>
            <a:r>
              <a:rPr lang="vi-VN" sz="3000" dirty="0" smtClean="0">
                <a:solidFill>
                  <a:srgbClr val="0070C0"/>
                </a:solidFill>
              </a:rPr>
              <a:t>húng </a:t>
            </a:r>
            <a:r>
              <a:rPr lang="vi-VN" sz="3000" dirty="0">
                <a:solidFill>
                  <a:srgbClr val="0070C0"/>
                </a:solidFill>
              </a:rPr>
              <a:t>được tạo từ đất sét và khô dưới  ánh nắng mặt </a:t>
            </a:r>
            <a:r>
              <a:rPr lang="vi-VN" sz="3000" dirty="0" smtClean="0">
                <a:solidFill>
                  <a:srgbClr val="0070C0"/>
                </a:solidFill>
              </a:rPr>
              <a:t>trời</a:t>
            </a:r>
            <a:r>
              <a:rPr lang="en-US" sz="3000" dirty="0" smtClean="0">
                <a:solidFill>
                  <a:srgbClr val="0070C0"/>
                </a:solidFill>
              </a:rPr>
              <a:t>.</a:t>
            </a:r>
            <a:r>
              <a:rPr lang="vi-VN" sz="3000" dirty="0" smtClean="0">
                <a:solidFill>
                  <a:srgbClr val="0070C0"/>
                </a:solidFill>
              </a:rPr>
              <a:t> </a:t>
            </a:r>
            <a:endParaRPr lang="en-US" altLang="vi-VN" sz="3000" dirty="0">
              <a:solidFill>
                <a:srgbClr val="0070C0"/>
              </a:solidFill>
            </a:endParaRPr>
          </a:p>
        </p:txBody>
      </p:sp>
      <p:sp>
        <p:nvSpPr>
          <p:cNvPr id="7" name="Text Box 5"/>
          <p:cNvSpPr txBox="1">
            <a:spLocks noChangeArrowheads="1"/>
          </p:cNvSpPr>
          <p:nvPr/>
        </p:nvSpPr>
        <p:spPr bwMode="auto">
          <a:xfrm>
            <a:off x="381000" y="4267200"/>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sz="3000" dirty="0" smtClean="0">
                <a:solidFill>
                  <a:srgbClr val="0070C0"/>
                </a:solidFill>
              </a:rPr>
              <a:t>- N</a:t>
            </a:r>
            <a:r>
              <a:rPr lang="vi-VN" sz="3000" dirty="0" smtClean="0">
                <a:solidFill>
                  <a:srgbClr val="0070C0"/>
                </a:solidFill>
              </a:rPr>
              <a:t>gày </a:t>
            </a:r>
            <a:r>
              <a:rPr lang="vi-VN" sz="3000" dirty="0">
                <a:solidFill>
                  <a:srgbClr val="0070C0"/>
                </a:solidFill>
              </a:rPr>
              <a:t>nay những viên </a:t>
            </a:r>
            <a:r>
              <a:rPr lang="vi-VN" sz="3000" dirty="0" smtClean="0">
                <a:solidFill>
                  <a:srgbClr val="0070C0"/>
                </a:solidFill>
              </a:rPr>
              <a:t>được </a:t>
            </a:r>
            <a:r>
              <a:rPr lang="vi-VN" sz="3000" dirty="0">
                <a:solidFill>
                  <a:srgbClr val="0070C0"/>
                </a:solidFill>
              </a:rPr>
              <a:t>nung trong lò với nhiệt độ khoảng  1200 độ </a:t>
            </a:r>
            <a:r>
              <a:rPr lang="vi-VN" sz="3000" dirty="0" smtClean="0">
                <a:solidFill>
                  <a:srgbClr val="0070C0"/>
                </a:solidFill>
              </a:rPr>
              <a:t>C</a:t>
            </a:r>
            <a:r>
              <a:rPr lang="en-US" sz="3000" dirty="0" smtClean="0">
                <a:solidFill>
                  <a:srgbClr val="0070C0"/>
                </a:solidFill>
              </a:rPr>
              <a:t>,</a:t>
            </a:r>
            <a:r>
              <a:rPr lang="vi-VN" sz="3000" dirty="0" smtClean="0">
                <a:solidFill>
                  <a:srgbClr val="0070C0"/>
                </a:solidFill>
              </a:rPr>
              <a:t> </a:t>
            </a:r>
            <a:r>
              <a:rPr lang="vi-VN" sz="3000" dirty="0">
                <a:solidFill>
                  <a:srgbClr val="0070C0"/>
                </a:solidFill>
              </a:rPr>
              <a:t>quá trình này giúp tăng khả năng chịu </a:t>
            </a:r>
            <a:r>
              <a:rPr lang="vi-VN" sz="3000" dirty="0" smtClean="0">
                <a:solidFill>
                  <a:srgbClr val="0070C0"/>
                </a:solidFill>
              </a:rPr>
              <a:t>lực</a:t>
            </a:r>
            <a:r>
              <a:rPr lang="en-US" sz="3000" dirty="0" smtClean="0">
                <a:solidFill>
                  <a:srgbClr val="0070C0"/>
                </a:solidFill>
              </a:rPr>
              <a:t>, </a:t>
            </a:r>
            <a:r>
              <a:rPr lang="en-US" sz="3000" dirty="0" err="1" smtClean="0">
                <a:solidFill>
                  <a:srgbClr val="0070C0"/>
                </a:solidFill>
              </a:rPr>
              <a:t>tuổi</a:t>
            </a:r>
            <a:r>
              <a:rPr lang="en-US" sz="3000" dirty="0" smtClean="0">
                <a:solidFill>
                  <a:srgbClr val="0070C0"/>
                </a:solidFill>
              </a:rPr>
              <a:t> </a:t>
            </a:r>
            <a:r>
              <a:rPr lang="en-US" sz="3000" dirty="0" err="1" smtClean="0">
                <a:solidFill>
                  <a:srgbClr val="0070C0"/>
                </a:solidFill>
              </a:rPr>
              <a:t>thọ</a:t>
            </a:r>
            <a:r>
              <a:rPr lang="en-US" sz="3000" dirty="0" smtClean="0">
                <a:solidFill>
                  <a:srgbClr val="0070C0"/>
                </a:solidFill>
              </a:rPr>
              <a:t> </a:t>
            </a:r>
            <a:r>
              <a:rPr lang="vi-VN" sz="3000" dirty="0" smtClean="0">
                <a:solidFill>
                  <a:srgbClr val="0070C0"/>
                </a:solidFill>
              </a:rPr>
              <a:t>và </a:t>
            </a:r>
            <a:r>
              <a:rPr lang="vi-VN" sz="3000" dirty="0">
                <a:solidFill>
                  <a:srgbClr val="0070C0"/>
                </a:solidFill>
              </a:rPr>
              <a:t>làm cho những viên </a:t>
            </a:r>
            <a:r>
              <a:rPr lang="en-US" sz="3000" dirty="0" err="1" smtClean="0">
                <a:solidFill>
                  <a:srgbClr val="0070C0"/>
                </a:solidFill>
              </a:rPr>
              <a:t>gạch</a:t>
            </a:r>
            <a:r>
              <a:rPr lang="vi-VN" sz="3000" dirty="0" smtClean="0">
                <a:solidFill>
                  <a:srgbClr val="0070C0"/>
                </a:solidFill>
              </a:rPr>
              <a:t> </a:t>
            </a:r>
            <a:r>
              <a:rPr lang="vi-VN" sz="3000" dirty="0">
                <a:solidFill>
                  <a:srgbClr val="0070C0"/>
                </a:solidFill>
              </a:rPr>
              <a:t>có </a:t>
            </a:r>
            <a:r>
              <a:rPr lang="vi-VN" sz="3000" dirty="0" smtClean="0">
                <a:solidFill>
                  <a:srgbClr val="0070C0"/>
                </a:solidFill>
              </a:rPr>
              <a:t>màu </a:t>
            </a:r>
            <a:r>
              <a:rPr lang="vi-VN" sz="3000" dirty="0">
                <a:solidFill>
                  <a:srgbClr val="0070C0"/>
                </a:solidFill>
              </a:rPr>
              <a:t>sắc đặc </a:t>
            </a:r>
            <a:r>
              <a:rPr lang="vi-VN" sz="3000" dirty="0" smtClean="0">
                <a:solidFill>
                  <a:srgbClr val="0070C0"/>
                </a:solidFill>
              </a:rPr>
              <a:t>trưng</a:t>
            </a:r>
            <a:r>
              <a:rPr lang="en-US" sz="3000" dirty="0" smtClean="0">
                <a:solidFill>
                  <a:srgbClr val="0070C0"/>
                </a:solidFill>
              </a:rPr>
              <a:t>.</a:t>
            </a:r>
            <a:r>
              <a:rPr lang="vi-VN" sz="3000" dirty="0" smtClean="0">
                <a:solidFill>
                  <a:srgbClr val="0070C0"/>
                </a:solidFill>
              </a:rPr>
              <a:t> </a:t>
            </a:r>
            <a:endParaRPr lang="en-US" altLang="vi-VN" sz="3000" dirty="0">
              <a:solidFill>
                <a:srgbClr val="0070C0"/>
              </a:solidFill>
            </a:endParaRPr>
          </a:p>
        </p:txBody>
      </p:sp>
    </p:spTree>
    <p:extLst>
      <p:ext uri="{BB962C8B-B14F-4D97-AF65-F5344CB8AC3E}">
        <p14:creationId xmlns:p14="http://schemas.microsoft.com/office/powerpoint/2010/main" val="214465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30417" y="57520"/>
            <a:ext cx="90743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800" b="1" dirty="0" err="1">
                <a:solidFill>
                  <a:srgbClr val="002060"/>
                </a:solidFill>
                <a:effectLst>
                  <a:outerShdw blurRad="38100" dist="38100" dir="2700000" algn="tl">
                    <a:srgbClr val="000000">
                      <a:alpha val="43137"/>
                    </a:srgbClr>
                  </a:outerShdw>
                </a:effectLst>
                <a:cs typeface="Arial" panose="020B0604020202020204" pitchFamily="34" charset="0"/>
              </a:rPr>
              <a:t>Tiết</a:t>
            </a:r>
            <a:r>
              <a:rPr lang="en-US" sz="2800" b="1" dirty="0">
                <a:solidFill>
                  <a:srgbClr val="002060"/>
                </a:solidFill>
                <a:effectLst>
                  <a:outerShdw blurRad="38100" dist="38100" dir="2700000" algn="tl">
                    <a:srgbClr val="000000">
                      <a:alpha val="43137"/>
                    </a:srgbClr>
                  </a:outerShdw>
                </a:effectLst>
                <a:cs typeface="Arial" panose="020B0604020202020204" pitchFamily="34" charset="0"/>
              </a:rPr>
              <a:t> </a:t>
            </a:r>
            <a:r>
              <a:rPr lang="en-US" sz="2800" b="1" dirty="0" smtClean="0">
                <a:solidFill>
                  <a:srgbClr val="002060"/>
                </a:solidFill>
                <a:effectLst>
                  <a:outerShdw blurRad="38100" dist="38100" dir="2700000" algn="tl">
                    <a:srgbClr val="000000">
                      <a:alpha val="43137"/>
                    </a:srgbClr>
                  </a:outerShdw>
                </a:effectLst>
                <a:cs typeface="Arial" panose="020B0604020202020204" pitchFamily="34" charset="0"/>
              </a:rPr>
              <a:t>3- </a:t>
            </a:r>
            <a:r>
              <a:rPr lang="en-US" sz="2800" b="1" dirty="0">
                <a:solidFill>
                  <a:srgbClr val="002060"/>
                </a:solidFill>
                <a:effectLst>
                  <a:outerShdw blurRad="38100" dist="38100" dir="2700000" algn="tl">
                    <a:srgbClr val="000000">
                      <a:alpha val="43137"/>
                    </a:srgbClr>
                  </a:outerShdw>
                </a:effectLst>
                <a:cs typeface="Arial" panose="020B0604020202020204" pitchFamily="34" charset="0"/>
              </a:rPr>
              <a:t>BÀI </a:t>
            </a:r>
            <a:r>
              <a:rPr lang="en-US" sz="2800" b="1" dirty="0" smtClean="0">
                <a:solidFill>
                  <a:srgbClr val="002060"/>
                </a:solidFill>
                <a:effectLst>
                  <a:outerShdw blurRad="38100" dist="38100" dir="2700000" algn="tl">
                    <a:srgbClr val="000000">
                      <a:alpha val="43137"/>
                    </a:srgbClr>
                  </a:outerShdw>
                </a:effectLst>
                <a:cs typeface="Arial" panose="020B0604020202020204" pitchFamily="34" charset="0"/>
              </a:rPr>
              <a:t>2: XÂY DỰNG NHÀ </a:t>
            </a:r>
            <a:r>
              <a:rPr lang="en-US" sz="2800" b="1" dirty="0">
                <a:solidFill>
                  <a:srgbClr val="002060"/>
                </a:solidFill>
                <a:effectLst>
                  <a:outerShdw blurRad="38100" dist="38100" dir="2700000" algn="tl">
                    <a:srgbClr val="000000">
                      <a:alpha val="43137"/>
                    </a:srgbClr>
                  </a:outerShdw>
                </a:effectLst>
                <a:cs typeface="Arial" panose="020B0604020202020204" pitchFamily="34" charset="0"/>
              </a:rPr>
              <a:t>Ở</a:t>
            </a:r>
          </a:p>
        </p:txBody>
      </p:sp>
      <p:pic>
        <p:nvPicPr>
          <p:cNvPr id="6" name="Picture 7" descr="Checklist-01-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156" y="5752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04800" y="990600"/>
            <a:ext cx="5372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sz="2800" b="1" dirty="0">
                <a:solidFill>
                  <a:srgbClr val="002060"/>
                </a:solidFill>
                <a:cs typeface="Arial" panose="020B0604020202020204" pitchFamily="34" charset="0"/>
              </a:rPr>
              <a:t>I. </a:t>
            </a:r>
            <a:r>
              <a:rPr lang="en-US" sz="2800" b="1" dirty="0" smtClean="0">
                <a:solidFill>
                  <a:srgbClr val="002060"/>
                </a:solidFill>
                <a:cs typeface="Arial" panose="020B0604020202020204" pitchFamily="34" charset="0"/>
              </a:rPr>
              <a:t>VẬT LIỆU LÀM NHÀ Ở</a:t>
            </a:r>
            <a:endParaRPr lang="en-US" sz="2800" b="1" dirty="0">
              <a:solidFill>
                <a:srgbClr val="002060"/>
              </a:solidFill>
              <a:cs typeface="Arial" panose="020B0604020202020204" pitchFamily="34" charset="0"/>
            </a:endParaRPr>
          </a:p>
        </p:txBody>
      </p:sp>
      <p:sp>
        <p:nvSpPr>
          <p:cNvPr id="2" name="Rectangle 1"/>
          <p:cNvSpPr/>
          <p:nvPr/>
        </p:nvSpPr>
        <p:spPr>
          <a:xfrm>
            <a:off x="1136984" y="1513820"/>
            <a:ext cx="4572000" cy="3711785"/>
          </a:xfrm>
          <a:prstGeom prst="rect">
            <a:avLst/>
          </a:prstGeom>
        </p:spPr>
        <p:txBody>
          <a:bodyPr>
            <a:spAutoFit/>
          </a:bodyPr>
          <a:lstStyle/>
          <a:p>
            <a:pPr>
              <a:lnSpc>
                <a:spcPct val="120000"/>
              </a:lnSpc>
            </a:pPr>
            <a:r>
              <a:rPr lang="nl-NL" sz="2800" dirty="0">
                <a:solidFill>
                  <a:srgbClr val="002060"/>
                </a:solidFill>
                <a:latin typeface="Arial" panose="020B0604020202020204" pitchFamily="34" charset="0"/>
                <a:ea typeface="Calibri" panose="020F0502020204030204" pitchFamily="34" charset="0"/>
                <a:cs typeface="Arial" panose="020B0604020202020204" pitchFamily="34" charset="0"/>
              </a:rPr>
              <a:t>- Gỗ</a:t>
            </a:r>
            <a:endParaRPr lang="en-US"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20000"/>
              </a:lnSpc>
            </a:pPr>
            <a:r>
              <a:rPr lang="nl-NL" sz="2800" dirty="0">
                <a:solidFill>
                  <a:srgbClr val="002060"/>
                </a:solidFill>
                <a:latin typeface="Arial" panose="020B0604020202020204" pitchFamily="34" charset="0"/>
                <a:ea typeface="Calibri" panose="020F0502020204030204" pitchFamily="34" charset="0"/>
                <a:cs typeface="Arial" panose="020B0604020202020204" pitchFamily="34" charset="0"/>
              </a:rPr>
              <a:t>- Gạch</a:t>
            </a:r>
            <a:endParaRPr lang="en-US"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20000"/>
              </a:lnSpc>
            </a:pPr>
            <a:r>
              <a:rPr lang="nl-NL" sz="2800" dirty="0">
                <a:solidFill>
                  <a:srgbClr val="002060"/>
                </a:solidFill>
                <a:latin typeface="Arial" panose="020B0604020202020204" pitchFamily="34" charset="0"/>
                <a:ea typeface="Calibri" panose="020F0502020204030204" pitchFamily="34" charset="0"/>
                <a:cs typeface="Arial" panose="020B0604020202020204" pitchFamily="34" charset="0"/>
              </a:rPr>
              <a:t>- Đá</a:t>
            </a:r>
            <a:endParaRPr lang="en-US"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20000"/>
              </a:lnSpc>
            </a:pPr>
            <a:r>
              <a:rPr lang="nl-NL" sz="2800" dirty="0">
                <a:solidFill>
                  <a:srgbClr val="002060"/>
                </a:solidFill>
                <a:latin typeface="Arial" panose="020B0604020202020204" pitchFamily="34" charset="0"/>
                <a:ea typeface="Calibri" panose="020F0502020204030204" pitchFamily="34" charset="0"/>
                <a:cs typeface="Arial" panose="020B0604020202020204" pitchFamily="34" charset="0"/>
              </a:rPr>
              <a:t>- Thép</a:t>
            </a:r>
            <a:endParaRPr lang="en-US"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20000"/>
              </a:lnSpc>
            </a:pPr>
            <a:r>
              <a:rPr lang="nl-NL" sz="2800" dirty="0">
                <a:solidFill>
                  <a:srgbClr val="002060"/>
                </a:solidFill>
                <a:latin typeface="Arial" panose="020B0604020202020204" pitchFamily="34" charset="0"/>
                <a:ea typeface="Calibri" panose="020F0502020204030204" pitchFamily="34" charset="0"/>
                <a:cs typeface="Arial" panose="020B0604020202020204" pitchFamily="34" charset="0"/>
              </a:rPr>
              <a:t>- Cát</a:t>
            </a:r>
            <a:endParaRPr lang="en-US"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20000"/>
              </a:lnSpc>
            </a:pPr>
            <a:r>
              <a:rPr lang="nl-NL" sz="2800" dirty="0">
                <a:solidFill>
                  <a:srgbClr val="002060"/>
                </a:solidFill>
                <a:latin typeface="Arial" panose="020B0604020202020204" pitchFamily="34" charset="0"/>
                <a:ea typeface="Calibri" panose="020F0502020204030204" pitchFamily="34" charset="0"/>
                <a:cs typeface="Arial" panose="020B0604020202020204" pitchFamily="34" charset="0"/>
              </a:rPr>
              <a:t>- Xi măng</a:t>
            </a:r>
            <a:endParaRPr lang="en-US"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20000"/>
              </a:lnSpc>
            </a:pPr>
            <a:r>
              <a:rPr lang="nl-NL" sz="28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7"/>
          <p:cNvSpPr txBox="1">
            <a:spLocks noChangeArrowheads="1"/>
          </p:cNvSpPr>
          <p:nvPr/>
        </p:nvSpPr>
        <p:spPr bwMode="auto">
          <a:xfrm>
            <a:off x="392906" y="4840884"/>
            <a:ext cx="8686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buNone/>
            </a:pPr>
            <a:r>
              <a:rPr lang="en-US" sz="2800" dirty="0" smtClean="0">
                <a:solidFill>
                  <a:srgbClr val="002060"/>
                </a:solidFill>
              </a:rPr>
              <a:t>=&gt; T</a:t>
            </a:r>
            <a:r>
              <a:rPr lang="vi-VN" sz="2800" dirty="0" smtClean="0">
                <a:solidFill>
                  <a:srgbClr val="002060"/>
                </a:solidFill>
              </a:rPr>
              <a:t>rong </a:t>
            </a:r>
            <a:r>
              <a:rPr lang="vi-VN" sz="2800" dirty="0">
                <a:solidFill>
                  <a:srgbClr val="002060"/>
                </a:solidFill>
              </a:rPr>
              <a:t>xây dựng nhà ở </a:t>
            </a:r>
            <a:r>
              <a:rPr lang="en-US" sz="2800" dirty="0" err="1" smtClean="0">
                <a:solidFill>
                  <a:srgbClr val="002060"/>
                </a:solidFill>
              </a:rPr>
              <a:t>vật</a:t>
            </a:r>
            <a:r>
              <a:rPr lang="vi-VN" sz="2800" dirty="0" smtClean="0">
                <a:solidFill>
                  <a:srgbClr val="002060"/>
                </a:solidFill>
              </a:rPr>
              <a:t> </a:t>
            </a:r>
            <a:r>
              <a:rPr lang="vi-VN" sz="2800" dirty="0">
                <a:solidFill>
                  <a:srgbClr val="002060"/>
                </a:solidFill>
              </a:rPr>
              <a:t>liệu đóng một vai trò quan trọng nó ảnh hưởng đến tuổi </a:t>
            </a:r>
            <a:r>
              <a:rPr lang="vi-VN" sz="2800" dirty="0" smtClean="0">
                <a:solidFill>
                  <a:srgbClr val="002060"/>
                </a:solidFill>
              </a:rPr>
              <a:t>thọ</a:t>
            </a:r>
            <a:r>
              <a:rPr lang="en-US" sz="2800" dirty="0" smtClean="0">
                <a:solidFill>
                  <a:srgbClr val="002060"/>
                </a:solidFill>
              </a:rPr>
              <a:t>,</a:t>
            </a:r>
            <a:r>
              <a:rPr lang="vi-VN" sz="2800" dirty="0" smtClean="0">
                <a:solidFill>
                  <a:srgbClr val="002060"/>
                </a:solidFill>
              </a:rPr>
              <a:t> </a:t>
            </a:r>
            <a:r>
              <a:rPr lang="vi-VN" sz="2800" dirty="0">
                <a:solidFill>
                  <a:srgbClr val="002060"/>
                </a:solidFill>
              </a:rPr>
              <a:t>chất lượng và tính thẩm mỹ của công </a:t>
            </a:r>
            <a:r>
              <a:rPr lang="vi-VN" sz="2800" dirty="0" smtClean="0">
                <a:solidFill>
                  <a:srgbClr val="002060"/>
                </a:solidFill>
              </a:rPr>
              <a:t>trình</a:t>
            </a:r>
            <a:r>
              <a:rPr lang="en-US" sz="2800" dirty="0" smtClean="0">
                <a:solidFill>
                  <a:srgbClr val="002060"/>
                </a:solidFill>
              </a:rPr>
              <a:t>. </a:t>
            </a:r>
            <a:r>
              <a:rPr lang="en-US" sz="2800" dirty="0">
                <a:solidFill>
                  <a:srgbClr val="002060"/>
                </a:solidFill>
                <a:latin typeface="Times New Roman" panose="02020603050405020304" pitchFamily="18" charset="0"/>
                <a:cs typeface="Times New Roman" panose="02020603050405020304" pitchFamily="18" charset="0"/>
              </a:rPr>
              <a:t>Đ</a:t>
            </a:r>
            <a:r>
              <a:rPr lang="vi-VN" sz="2800" dirty="0" smtClean="0">
                <a:solidFill>
                  <a:srgbClr val="002060"/>
                </a:solidFill>
              </a:rPr>
              <a:t>ể </a:t>
            </a:r>
            <a:r>
              <a:rPr lang="vi-VN" sz="2800" dirty="0">
                <a:solidFill>
                  <a:srgbClr val="002060"/>
                </a:solidFill>
              </a:rPr>
              <a:t>xây dựng nhà ở cần sử dụng những  loại vật liệu khác </a:t>
            </a:r>
            <a:r>
              <a:rPr lang="vi-VN" sz="2800" dirty="0" smtClean="0">
                <a:solidFill>
                  <a:srgbClr val="002060"/>
                </a:solidFill>
              </a:rPr>
              <a:t>nhau</a:t>
            </a:r>
            <a:r>
              <a:rPr lang="en-US" sz="2800" dirty="0" smtClean="0">
                <a:solidFill>
                  <a:srgbClr val="002060"/>
                </a:solidFill>
              </a:rPr>
              <a:t>.</a:t>
            </a:r>
            <a:endParaRPr lang="en-US" sz="2800" dirty="0">
              <a:solidFill>
                <a:srgbClr val="002060"/>
              </a:solidFill>
            </a:endParaRPr>
          </a:p>
        </p:txBody>
      </p:sp>
    </p:spTree>
    <p:extLst>
      <p:ext uri="{BB962C8B-B14F-4D97-AF65-F5344CB8AC3E}">
        <p14:creationId xmlns:p14="http://schemas.microsoft.com/office/powerpoint/2010/main" val="5305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4114800" y="1066800"/>
            <a:ext cx="4648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err="1" smtClean="0">
                <a:solidFill>
                  <a:srgbClr val="002060"/>
                </a:solidFill>
              </a:rPr>
              <a:t>Kĩ</a:t>
            </a:r>
            <a:r>
              <a:rPr lang="en-US" dirty="0" smtClean="0">
                <a:solidFill>
                  <a:srgbClr val="002060"/>
                </a:solidFill>
              </a:rPr>
              <a:t> </a:t>
            </a:r>
            <a:r>
              <a:rPr lang="en-US" dirty="0" err="1" smtClean="0">
                <a:solidFill>
                  <a:srgbClr val="002060"/>
                </a:solidFill>
              </a:rPr>
              <a:t>sư</a:t>
            </a:r>
            <a:r>
              <a:rPr lang="en-US" dirty="0" smtClean="0">
                <a:solidFill>
                  <a:srgbClr val="002060"/>
                </a:solidFill>
              </a:rPr>
              <a:t> </a:t>
            </a:r>
            <a:r>
              <a:rPr lang="en-US" dirty="0" err="1" smtClean="0">
                <a:solidFill>
                  <a:srgbClr val="002060"/>
                </a:solidFill>
              </a:rPr>
              <a:t>xây</a:t>
            </a:r>
            <a:r>
              <a:rPr lang="en-US" dirty="0" smtClean="0">
                <a:solidFill>
                  <a:srgbClr val="002060"/>
                </a:solidFill>
              </a:rPr>
              <a:t> </a:t>
            </a:r>
            <a:r>
              <a:rPr lang="en-US" dirty="0" err="1" smtClean="0">
                <a:solidFill>
                  <a:srgbClr val="002060"/>
                </a:solidFill>
              </a:rPr>
              <a:t>dựng</a:t>
            </a:r>
            <a:r>
              <a:rPr lang="en-US" dirty="0" smtClean="0">
                <a:solidFill>
                  <a:srgbClr val="002060"/>
                </a:solidFill>
              </a:rPr>
              <a:t> </a:t>
            </a:r>
            <a:r>
              <a:rPr lang="en-US" dirty="0" err="1" smtClean="0">
                <a:solidFill>
                  <a:srgbClr val="002060"/>
                </a:solidFill>
              </a:rPr>
              <a:t>là</a:t>
            </a:r>
            <a:r>
              <a:rPr lang="en-US" dirty="0" smtClean="0">
                <a:solidFill>
                  <a:srgbClr val="002060"/>
                </a:solidFill>
              </a:rPr>
              <a:t> </a:t>
            </a:r>
            <a:r>
              <a:rPr lang="vi-VN" dirty="0" smtClean="0">
                <a:solidFill>
                  <a:srgbClr val="002060"/>
                </a:solidFill>
              </a:rPr>
              <a:t>người </a:t>
            </a:r>
            <a:r>
              <a:rPr lang="vi-VN" dirty="0">
                <a:solidFill>
                  <a:srgbClr val="002060"/>
                </a:solidFill>
              </a:rPr>
              <a:t>tốt nghiệp chuyên ngành xây dựng trường Đại </a:t>
            </a:r>
            <a:r>
              <a:rPr lang="vi-VN" dirty="0" smtClean="0">
                <a:solidFill>
                  <a:srgbClr val="002060"/>
                </a:solidFill>
              </a:rPr>
              <a:t>học</a:t>
            </a:r>
            <a:r>
              <a:rPr lang="en-US" dirty="0" smtClean="0">
                <a:solidFill>
                  <a:srgbClr val="002060"/>
                </a:solidFill>
              </a:rPr>
              <a:t>.</a:t>
            </a:r>
            <a:r>
              <a:rPr lang="vi-VN" dirty="0" smtClean="0">
                <a:solidFill>
                  <a:srgbClr val="002060"/>
                </a:solidFill>
              </a:rPr>
              <a:t> </a:t>
            </a:r>
            <a:r>
              <a:rPr lang="vi-VN" dirty="0">
                <a:solidFill>
                  <a:srgbClr val="002060"/>
                </a:solidFill>
              </a:rPr>
              <a:t>Công việc chính của người kỹ sư xây dựng là thiết </a:t>
            </a:r>
            <a:r>
              <a:rPr lang="vi-VN" dirty="0" smtClean="0">
                <a:solidFill>
                  <a:srgbClr val="002060"/>
                </a:solidFill>
              </a:rPr>
              <a:t>kế</a:t>
            </a:r>
            <a:r>
              <a:rPr lang="en-US" dirty="0" smtClean="0">
                <a:solidFill>
                  <a:srgbClr val="002060"/>
                </a:solidFill>
              </a:rPr>
              <a:t>,</a:t>
            </a:r>
            <a:r>
              <a:rPr lang="vi-VN" dirty="0" smtClean="0">
                <a:solidFill>
                  <a:srgbClr val="002060"/>
                </a:solidFill>
              </a:rPr>
              <a:t> </a:t>
            </a:r>
            <a:r>
              <a:rPr lang="vi-VN" dirty="0">
                <a:solidFill>
                  <a:srgbClr val="002060"/>
                </a:solidFill>
              </a:rPr>
              <a:t>tổ </a:t>
            </a:r>
            <a:r>
              <a:rPr lang="vi-VN" dirty="0" smtClean="0">
                <a:solidFill>
                  <a:srgbClr val="002060"/>
                </a:solidFill>
              </a:rPr>
              <a:t>chức</a:t>
            </a:r>
            <a:r>
              <a:rPr lang="en-US" dirty="0" smtClean="0">
                <a:solidFill>
                  <a:srgbClr val="002060"/>
                </a:solidFill>
              </a:rPr>
              <a:t>,</a:t>
            </a:r>
            <a:r>
              <a:rPr lang="vi-VN" dirty="0" smtClean="0">
                <a:solidFill>
                  <a:srgbClr val="002060"/>
                </a:solidFill>
              </a:rPr>
              <a:t> </a:t>
            </a:r>
            <a:r>
              <a:rPr lang="vi-VN" dirty="0">
                <a:solidFill>
                  <a:srgbClr val="002060"/>
                </a:solidFill>
              </a:rPr>
              <a:t>thi </a:t>
            </a:r>
            <a:r>
              <a:rPr lang="vi-VN" dirty="0" smtClean="0">
                <a:solidFill>
                  <a:srgbClr val="002060"/>
                </a:solidFill>
              </a:rPr>
              <a:t>công</a:t>
            </a:r>
            <a:r>
              <a:rPr lang="en-US" dirty="0" smtClean="0">
                <a:solidFill>
                  <a:srgbClr val="002060"/>
                </a:solidFill>
              </a:rPr>
              <a:t>,</a:t>
            </a:r>
            <a:r>
              <a:rPr lang="vi-VN" dirty="0" smtClean="0">
                <a:solidFill>
                  <a:srgbClr val="002060"/>
                </a:solidFill>
              </a:rPr>
              <a:t> </a:t>
            </a:r>
            <a:r>
              <a:rPr lang="vi-VN" dirty="0">
                <a:solidFill>
                  <a:srgbClr val="002060"/>
                </a:solidFill>
              </a:rPr>
              <a:t>kiểm </a:t>
            </a:r>
            <a:r>
              <a:rPr lang="vi-VN" dirty="0" smtClean="0">
                <a:solidFill>
                  <a:srgbClr val="002060"/>
                </a:solidFill>
              </a:rPr>
              <a:t>tra</a:t>
            </a:r>
            <a:r>
              <a:rPr lang="en-US" dirty="0" smtClean="0">
                <a:solidFill>
                  <a:srgbClr val="002060"/>
                </a:solidFill>
              </a:rPr>
              <a:t>,</a:t>
            </a:r>
            <a:r>
              <a:rPr lang="vi-VN" dirty="0" smtClean="0">
                <a:solidFill>
                  <a:srgbClr val="002060"/>
                </a:solidFill>
              </a:rPr>
              <a:t> </a:t>
            </a:r>
            <a:r>
              <a:rPr lang="vi-VN" dirty="0">
                <a:solidFill>
                  <a:srgbClr val="002060"/>
                </a:solidFill>
              </a:rPr>
              <a:t>giám sát quá trình thi công các công trình xây dựng đảm bảo đúng thiết </a:t>
            </a:r>
            <a:r>
              <a:rPr lang="vi-VN" dirty="0" smtClean="0">
                <a:solidFill>
                  <a:srgbClr val="002060"/>
                </a:solidFill>
              </a:rPr>
              <a:t>kế</a:t>
            </a:r>
            <a:r>
              <a:rPr lang="en-US" dirty="0">
                <a:solidFill>
                  <a:srgbClr val="002060"/>
                </a:solidFill>
              </a:rPr>
              <a:t>.</a:t>
            </a:r>
          </a:p>
        </p:txBody>
      </p:sp>
      <p:sp>
        <p:nvSpPr>
          <p:cNvPr id="5" name="Rectangle: Top Corners Rounded 15">
            <a:extLst>
              <a:ext uri="{FF2B5EF4-FFF2-40B4-BE49-F238E27FC236}">
                <a16:creationId xmlns="" xmlns:a16="http://schemas.microsoft.com/office/drawing/2014/main" id="{64D87223-09CE-4DE3-AD12-5D12CBE4C9BA}"/>
              </a:ext>
            </a:extLst>
          </p:cNvPr>
          <p:cNvSpPr/>
          <p:nvPr/>
        </p:nvSpPr>
        <p:spPr>
          <a:xfrm rot="5400000">
            <a:off x="-1475581" y="346727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2060"/>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58" y="228600"/>
            <a:ext cx="866896" cy="625624"/>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606" y="1915774"/>
            <a:ext cx="2896004" cy="2381582"/>
          </a:xfrm>
          <a:prstGeom prst="rect">
            <a:avLst/>
          </a:prstGeom>
        </p:spPr>
      </p:pic>
      <p:sp>
        <p:nvSpPr>
          <p:cNvPr id="7" name="Title 13"/>
          <p:cNvSpPr txBox="1">
            <a:spLocks/>
          </p:cNvSpPr>
          <p:nvPr/>
        </p:nvSpPr>
        <p:spPr bwMode="auto">
          <a:xfrm>
            <a:off x="1295400" y="201834"/>
            <a:ext cx="586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smtClean="0">
                <a:solidFill>
                  <a:srgbClr val="C0B308"/>
                </a:solidFill>
                <a:latin typeface="#9Slide05 Garris" pitchFamily="2" charset="-93"/>
              </a:rPr>
              <a:t>* </a:t>
            </a:r>
            <a:r>
              <a:rPr lang="en-US" altLang="en-US" sz="3200" b="1" dirty="0" err="1" smtClean="0">
                <a:solidFill>
                  <a:srgbClr val="C0B308"/>
                </a:solidFill>
                <a:latin typeface="#9Slide05 Garris" pitchFamily="2" charset="-93"/>
              </a:rPr>
              <a:t>Kết</a:t>
            </a:r>
            <a:r>
              <a:rPr lang="en-US" altLang="en-US" sz="3200" b="1" dirty="0" smtClean="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smtClean="0">
                <a:solidFill>
                  <a:srgbClr val="C0B308"/>
                </a:solidFill>
                <a:latin typeface="#9Slide05 Garris" pitchFamily="2" charset="-93"/>
              </a:rPr>
              <a:t>nghề</a:t>
            </a:r>
            <a:r>
              <a:rPr lang="en-US" altLang="en-US" sz="3200" b="1" dirty="0" smtClean="0">
                <a:solidFill>
                  <a:srgbClr val="C0B308"/>
                </a:solidFill>
                <a:latin typeface="#9Slide05 Garris" pitchFamily="2" charset="-93"/>
              </a:rPr>
              <a:t> </a:t>
            </a:r>
            <a:r>
              <a:rPr lang="en-US" altLang="en-US" sz="3200" b="1" dirty="0" err="1" smtClean="0">
                <a:solidFill>
                  <a:srgbClr val="C0B308"/>
                </a:solidFill>
                <a:latin typeface="#9Slide05 Garris" pitchFamily="2" charset="-93"/>
              </a:rPr>
              <a:t>nghiệp</a:t>
            </a:r>
            <a:endParaRPr lang="en-US" altLang="en-US" sz="3200" b="1" dirty="0">
              <a:solidFill>
                <a:srgbClr val="C0B308"/>
              </a:solidFill>
              <a:latin typeface="#9Slide05 Garris" pitchFamily="2" charset="-93"/>
            </a:endParaRPr>
          </a:p>
        </p:txBody>
      </p:sp>
      <p:pic>
        <p:nvPicPr>
          <p:cNvPr id="8" name="Picture 7" descr="Checklist-01-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77279"/>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269715"/>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ẢN XUẤT XI MĂNG VÀ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91" y="304800"/>
            <a:ext cx="4317733" cy="3238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ó gì trong nước thải từ quá trình sản xuất xi măng? - Việt An Envi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0"/>
            <a:ext cx="4267200" cy="3200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186891" y="4267200"/>
            <a:ext cx="92964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buNone/>
            </a:pPr>
            <a:r>
              <a:rPr lang="en-US" dirty="0" smtClean="0">
                <a:solidFill>
                  <a:srgbClr val="0070C0"/>
                </a:solidFill>
              </a:rPr>
              <a:t>	</a:t>
            </a:r>
            <a:r>
              <a:rPr lang="en-US" sz="3000" dirty="0" err="1" smtClean="0">
                <a:solidFill>
                  <a:srgbClr val="0070C0"/>
                </a:solidFill>
              </a:rPr>
              <a:t>Để</a:t>
            </a:r>
            <a:r>
              <a:rPr lang="en-US" sz="3000" dirty="0" smtClean="0">
                <a:solidFill>
                  <a:srgbClr val="0070C0"/>
                </a:solidFill>
              </a:rPr>
              <a:t> </a:t>
            </a:r>
            <a:r>
              <a:rPr lang="vi-VN" sz="3000" dirty="0" smtClean="0">
                <a:solidFill>
                  <a:srgbClr val="0070C0"/>
                </a:solidFill>
              </a:rPr>
              <a:t>tạo </a:t>
            </a:r>
            <a:r>
              <a:rPr lang="vi-VN" sz="3000" dirty="0">
                <a:solidFill>
                  <a:srgbClr val="0070C0"/>
                </a:solidFill>
              </a:rPr>
              <a:t>ra một tấm xi măng thường sẽ thải ra môi trường hơn 1 tấn khí </a:t>
            </a:r>
            <a:r>
              <a:rPr lang="vi-VN" sz="3000" dirty="0" smtClean="0">
                <a:solidFill>
                  <a:srgbClr val="0070C0"/>
                </a:solidFill>
              </a:rPr>
              <a:t>cacbonic</a:t>
            </a:r>
            <a:r>
              <a:rPr lang="en-US" sz="3000" dirty="0" smtClean="0">
                <a:solidFill>
                  <a:srgbClr val="0070C0"/>
                </a:solidFill>
              </a:rPr>
              <a:t>, </a:t>
            </a:r>
            <a:r>
              <a:rPr lang="vi-VN" sz="3000" dirty="0" smtClean="0">
                <a:solidFill>
                  <a:srgbClr val="0070C0"/>
                </a:solidFill>
              </a:rPr>
              <a:t> </a:t>
            </a:r>
            <a:r>
              <a:rPr lang="en-US" sz="3000" dirty="0" smtClean="0">
                <a:solidFill>
                  <a:srgbClr val="0070C0"/>
                </a:solidFill>
              </a:rPr>
              <a:t>đ</a:t>
            </a:r>
            <a:r>
              <a:rPr lang="vi-VN" sz="3000" dirty="0" smtClean="0">
                <a:solidFill>
                  <a:srgbClr val="0070C0"/>
                </a:solidFill>
              </a:rPr>
              <a:t>iều </a:t>
            </a:r>
            <a:r>
              <a:rPr lang="vi-VN" sz="3000" dirty="0">
                <a:solidFill>
                  <a:srgbClr val="0070C0"/>
                </a:solidFill>
              </a:rPr>
              <a:t>này ảnh hưởng xấu đến môi </a:t>
            </a:r>
            <a:r>
              <a:rPr lang="vi-VN" sz="3000" dirty="0" smtClean="0">
                <a:solidFill>
                  <a:srgbClr val="0070C0"/>
                </a:solidFill>
              </a:rPr>
              <a:t>trường</a:t>
            </a:r>
            <a:r>
              <a:rPr lang="en-US" sz="3000" dirty="0" smtClean="0">
                <a:solidFill>
                  <a:srgbClr val="0070C0"/>
                </a:solidFill>
              </a:rPr>
              <a:t>.</a:t>
            </a:r>
            <a:r>
              <a:rPr lang="vi-VN" sz="3000" dirty="0" smtClean="0">
                <a:solidFill>
                  <a:srgbClr val="0070C0"/>
                </a:solidFill>
              </a:rPr>
              <a:t> </a:t>
            </a:r>
            <a:r>
              <a:rPr lang="en-US" sz="3000" dirty="0" smtClean="0">
                <a:solidFill>
                  <a:srgbClr val="0070C0"/>
                </a:solidFill>
              </a:rPr>
              <a:t>V</a:t>
            </a:r>
            <a:r>
              <a:rPr lang="vi-VN" sz="3000" dirty="0" smtClean="0">
                <a:solidFill>
                  <a:srgbClr val="0070C0"/>
                </a:solidFill>
              </a:rPr>
              <a:t>ì </a:t>
            </a:r>
            <a:r>
              <a:rPr lang="vi-VN" sz="3000" dirty="0">
                <a:solidFill>
                  <a:srgbClr val="0070C0"/>
                </a:solidFill>
              </a:rPr>
              <a:t>vậy công nghệ xi măng thân thiện với môi trường đang được nhiều nước trên thế giới và Việt Nam nghiên cứu </a:t>
            </a:r>
            <a:r>
              <a:rPr lang="en-US" sz="3000" dirty="0" err="1" smtClean="0">
                <a:solidFill>
                  <a:srgbClr val="0070C0"/>
                </a:solidFill>
              </a:rPr>
              <a:t>áp</a:t>
            </a:r>
            <a:r>
              <a:rPr lang="vi-VN" sz="3000" dirty="0" smtClean="0">
                <a:solidFill>
                  <a:srgbClr val="0070C0"/>
                </a:solidFill>
              </a:rPr>
              <a:t> </a:t>
            </a:r>
            <a:r>
              <a:rPr lang="vi-VN" sz="3000" dirty="0">
                <a:solidFill>
                  <a:srgbClr val="0070C0"/>
                </a:solidFill>
              </a:rPr>
              <a:t>dụng</a:t>
            </a:r>
            <a:endParaRPr lang="en-US" sz="3000" dirty="0">
              <a:solidFill>
                <a:srgbClr val="0070C0"/>
              </a:solidFill>
            </a:endParaRPr>
          </a:p>
        </p:txBody>
      </p:sp>
    </p:spTree>
    <p:extLst>
      <p:ext uri="{BB962C8B-B14F-4D97-AF65-F5344CB8AC3E}">
        <p14:creationId xmlns:p14="http://schemas.microsoft.com/office/powerpoint/2010/main" val="361285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1045370" y="-1220436"/>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1"/>
          <p:cNvSpPr>
            <a:spLocks noChangeArrowheads="1"/>
          </p:cNvSpPr>
          <p:nvPr/>
        </p:nvSpPr>
        <p:spPr bwMode="auto">
          <a:xfrm>
            <a:off x="762000" y="1184374"/>
            <a:ext cx="208550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200" dirty="0" smtClean="0">
                <a:solidFill>
                  <a:srgbClr val="0070C0"/>
                </a:solidFill>
                <a:latin typeface="Arial" panose="020B0604020202020204" pitchFamily="34" charset="0"/>
              </a:rPr>
              <a:t>X</a:t>
            </a:r>
            <a:r>
              <a:rPr lang="vi-VN" sz="3200" dirty="0" smtClean="0">
                <a:solidFill>
                  <a:srgbClr val="0070C0"/>
                </a:solidFill>
                <a:latin typeface="Arial" panose="020B0604020202020204" pitchFamily="34" charset="0"/>
              </a:rPr>
              <a:t>ác</a:t>
            </a:r>
            <a:r>
              <a:rPr lang="vi-VN" dirty="0" smtClean="0"/>
              <a:t> </a:t>
            </a:r>
            <a:r>
              <a:rPr lang="vi-VN" sz="3200" dirty="0">
                <a:solidFill>
                  <a:srgbClr val="0070C0"/>
                </a:solidFill>
                <a:latin typeface="Arial" panose="020B0604020202020204" pitchFamily="34" charset="0"/>
              </a:rPr>
              <a:t>định một số loại vật liệu cơ bản được dùng để xây dựng các  ngôi nhà trong Hình </a:t>
            </a:r>
            <a:r>
              <a:rPr lang="vi-VN" sz="3200" dirty="0" smtClean="0">
                <a:solidFill>
                  <a:srgbClr val="0070C0"/>
                </a:solidFill>
                <a:latin typeface="Arial" panose="020B0604020202020204" pitchFamily="34" charset="0"/>
              </a:rPr>
              <a:t>2.2</a:t>
            </a:r>
            <a:endParaRPr lang="en-US" altLang="en-US" sz="3200" dirty="0">
              <a:solidFill>
                <a:srgbClr val="0070C0"/>
              </a:solidFill>
              <a:latin typeface="Arial" panose="020B0604020202020204" pitchFamily="34" charset="0"/>
            </a:endParaRPr>
          </a:p>
        </p:txBody>
      </p:sp>
      <p:pic>
        <p:nvPicPr>
          <p:cNvPr id="2" name="Picture 1"/>
          <p:cNvPicPr>
            <a:picLocks noChangeAspect="1"/>
          </p:cNvPicPr>
          <p:nvPr/>
        </p:nvPicPr>
        <p:blipFill rotWithShape="1">
          <a:blip r:embed="rId4"/>
          <a:srcRect l="28492" t="-535" b="58422"/>
          <a:stretch/>
        </p:blipFill>
        <p:spPr>
          <a:xfrm>
            <a:off x="2943477" y="1184374"/>
            <a:ext cx="6258467" cy="2320826"/>
          </a:xfrm>
          <a:prstGeom prst="rect">
            <a:avLst/>
          </a:prstGeom>
        </p:spPr>
      </p:pic>
      <p:pic>
        <p:nvPicPr>
          <p:cNvPr id="3" name="Picture 2"/>
          <p:cNvPicPr>
            <a:picLocks noChangeAspect="1"/>
          </p:cNvPicPr>
          <p:nvPr/>
        </p:nvPicPr>
        <p:blipFill rotWithShape="1">
          <a:blip r:embed="rId4"/>
          <a:srcRect t="44947" b="7887"/>
          <a:stretch/>
        </p:blipFill>
        <p:spPr>
          <a:xfrm>
            <a:off x="2943477" y="3656364"/>
            <a:ext cx="6376969" cy="3142548"/>
          </a:xfrm>
          <a:prstGeom prst="rect">
            <a:avLst/>
          </a:prstGeom>
        </p:spPr>
      </p:pic>
    </p:spTree>
    <p:extLst>
      <p:ext uri="{BB962C8B-B14F-4D97-AF65-F5344CB8AC3E}">
        <p14:creationId xmlns:p14="http://schemas.microsoft.com/office/powerpoint/2010/main" val="98318258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fade">
                                      <p:cBhvr>
                                        <p:cTn id="7" dur="500"/>
                                        <p:tgtEl>
                                          <p:spTgt spid="194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extLst>
          </p:cNvPr>
          <p:cNvSpPr/>
          <p:nvPr/>
        </p:nvSpPr>
        <p:spPr>
          <a:xfrm>
            <a:off x="3286125" y="3416300"/>
            <a:ext cx="2520950" cy="342106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Rounded Corners 22">
            <a:extLst>
              <a:ext uri="{FF2B5EF4-FFF2-40B4-BE49-F238E27FC236}"/>
            </a:extLst>
          </p:cNvPr>
          <p:cNvSpPr/>
          <p:nvPr/>
        </p:nvSpPr>
        <p:spPr>
          <a:xfrm>
            <a:off x="3552825" y="1470025"/>
            <a:ext cx="2449513" cy="19589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72188" y="3956050"/>
            <a:ext cx="2998787"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25" y="1316038"/>
            <a:ext cx="3175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73025" y="261938"/>
            <a:ext cx="90709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sz="2200" b="1">
                <a:solidFill>
                  <a:srgbClr val="002060"/>
                </a:solidFill>
                <a:latin typeface="Times New Roman" panose="02020603050405020304" pitchFamily="18" charset="0"/>
                <a:cs typeface="Times New Roman" panose="02020603050405020304" pitchFamily="18" charset="0"/>
              </a:rPr>
              <a:t>Một số công trình kiến trúc nổi tiếng của kiến trúc sư Võ Trọng Nghĩa</a:t>
            </a:r>
          </a:p>
        </p:txBody>
      </p:sp>
      <p:sp>
        <p:nvSpPr>
          <p:cNvPr id="3" name="TextBox 2"/>
          <p:cNvSpPr txBox="1">
            <a:spLocks noChangeArrowheads="1"/>
          </p:cNvSpPr>
          <p:nvPr/>
        </p:nvSpPr>
        <p:spPr bwMode="auto">
          <a:xfrm>
            <a:off x="3649663" y="1606550"/>
            <a:ext cx="24225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sz="1500">
                <a:latin typeface="Times New Roman" panose="02020603050405020304" pitchFamily="18" charset="0"/>
                <a:cs typeface="Times New Roman" panose="02020603050405020304" pitchFamily="18" charset="0"/>
              </a:rPr>
              <a:t>Tên công trình:</a:t>
            </a:r>
            <a:r>
              <a:rPr lang="en-US" sz="1500">
                <a:solidFill>
                  <a:srgbClr val="222222"/>
                </a:solidFill>
                <a:latin typeface="Times New Roman" panose="02020603050405020304" pitchFamily="18" charset="0"/>
                <a:cs typeface="Times New Roman" panose="02020603050405020304" pitchFamily="18" charset="0"/>
              </a:rPr>
              <a:t>Đại học FPT</a:t>
            </a:r>
          </a:p>
          <a:p>
            <a:pPr>
              <a:lnSpc>
                <a:spcPct val="150000"/>
              </a:lnSpc>
              <a:spcBef>
                <a:spcPct val="0"/>
              </a:spcBef>
              <a:buFontTx/>
              <a:buNone/>
            </a:pPr>
            <a:r>
              <a:rPr lang="en-US" sz="1500">
                <a:solidFill>
                  <a:srgbClr val="222222"/>
                </a:solidFill>
                <a:latin typeface="Times New Roman" panose="02020603050405020304" pitchFamily="18" charset="0"/>
              </a:rPr>
              <a:t>-TOP 10 công trình giáo dục tiêu biểu của năm 2017 do Designboaom bình chọn</a:t>
            </a:r>
            <a:endParaRPr lang="en-US" sz="150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 y="3956050"/>
            <a:ext cx="31750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378200" y="3419475"/>
            <a:ext cx="24272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sz="1800">
                <a:solidFill>
                  <a:srgbClr val="FFFF00"/>
                </a:solidFill>
                <a:latin typeface="Times New Roman" panose="02020603050405020304" pitchFamily="18" charset="0"/>
                <a:cs typeface="Times New Roman" panose="02020603050405020304" pitchFamily="18" charset="0"/>
              </a:rPr>
              <a:t>Tên công trình:Nhà hàng tre Bamboo Wing </a:t>
            </a:r>
          </a:p>
          <a:p>
            <a:pPr>
              <a:lnSpc>
                <a:spcPct val="150000"/>
              </a:lnSpc>
              <a:spcBef>
                <a:spcPct val="0"/>
              </a:spcBef>
              <a:buFontTx/>
              <a:buNone/>
            </a:pPr>
            <a:r>
              <a:rPr lang="en-US" sz="1800">
                <a:solidFill>
                  <a:srgbClr val="FFFF00"/>
                </a:solidFill>
                <a:latin typeface="Times New Roman" panose="02020603050405020304" pitchFamily="18" charset="0"/>
                <a:cs typeface="Times New Roman" panose="02020603050405020304" pitchFamily="18" charset="0"/>
              </a:rPr>
              <a:t>-G</a:t>
            </a:r>
            <a:r>
              <a:rPr lang="vi-VN" sz="1800">
                <a:solidFill>
                  <a:srgbClr val="FFFF00"/>
                </a:solidFill>
                <a:latin typeface="Times New Roman" panose="02020603050405020304" pitchFamily="18" charset="0"/>
                <a:cs typeface="Times New Roman" panose="02020603050405020304" pitchFamily="18" charset="0"/>
              </a:rPr>
              <a:t>iải thưởng International Architecture Award (IAA) Good Design Award và FuturArc Prize</a:t>
            </a:r>
            <a:endParaRPr lang="en-US" sz="1800">
              <a:solidFill>
                <a:srgbClr val="FFFF00"/>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extLst>
          </p:cNvPr>
          <p:cNvSpPr/>
          <p:nvPr/>
        </p:nvSpPr>
        <p:spPr>
          <a:xfrm>
            <a:off x="3481388" y="1492250"/>
            <a:ext cx="2305050" cy="18319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endParaRPr lang="en-US" sz="1500">
              <a:solidFill>
                <a:srgbClr val="161616"/>
              </a:solidFill>
              <a:latin typeface="Times New Roman" panose="02020603050405020304" pitchFamily="18" charset="0"/>
              <a:cs typeface="Times New Roman" panose="02020603050405020304" pitchFamily="18" charset="0"/>
            </a:endParaRPr>
          </a:p>
          <a:p>
            <a:pPr>
              <a:lnSpc>
                <a:spcPct val="150000"/>
              </a:lnSpc>
              <a:defRPr/>
            </a:pPr>
            <a:endParaRPr lang="en-US" sz="1500">
              <a:solidFill>
                <a:srgbClr val="161616"/>
              </a:solidFill>
              <a:latin typeface="Times New Roman" panose="02020603050405020304" pitchFamily="18" charset="0"/>
              <a:cs typeface="Times New Roman" panose="02020603050405020304" pitchFamily="18" charset="0"/>
            </a:endParaRPr>
          </a:p>
          <a:p>
            <a:pPr>
              <a:lnSpc>
                <a:spcPct val="150000"/>
              </a:lnSpc>
              <a:defRPr/>
            </a:pPr>
            <a:r>
              <a:rPr lang="en-US" sz="1500">
                <a:solidFill>
                  <a:srgbClr val="FFFF00"/>
                </a:solidFill>
                <a:latin typeface="Times New Roman" panose="02020603050405020304" pitchFamily="18" charset="0"/>
                <a:cs typeface="Times New Roman" panose="02020603050405020304" pitchFamily="18" charset="0"/>
              </a:rPr>
              <a:t>-Tên công trình :Farming Kingder Garten</a:t>
            </a:r>
          </a:p>
          <a:p>
            <a:pPr>
              <a:lnSpc>
                <a:spcPct val="150000"/>
              </a:lnSpc>
              <a:defRPr/>
            </a:pPr>
            <a:r>
              <a:rPr lang="en-US" sz="1500">
                <a:solidFill>
                  <a:srgbClr val="FFFF00"/>
                </a:solidFill>
                <a:latin typeface="Times New Roman" panose="02020603050405020304" pitchFamily="18" charset="0"/>
                <a:cs typeface="Times New Roman" panose="02020603050405020304" pitchFamily="18" charset="0"/>
              </a:rPr>
              <a:t>Giải thưởng: h</a:t>
            </a:r>
            <a:r>
              <a:rPr lang="vi-VN" sz="1500">
                <a:solidFill>
                  <a:srgbClr val="FFFF00"/>
                </a:solidFill>
                <a:latin typeface="Times New Roman" panose="02020603050405020304" pitchFamily="18" charset="0"/>
                <a:cs typeface="Times New Roman" panose="02020603050405020304" pitchFamily="18" charset="0"/>
              </a:rPr>
              <a:t>uy chương Vàng Arcasia 2016 tại Hồng Kông</a:t>
            </a:r>
          </a:p>
          <a:p>
            <a:pPr>
              <a:lnSpc>
                <a:spcPct val="150000"/>
              </a:lnSpc>
              <a:defRPr/>
            </a:pPr>
            <a:r>
              <a:rPr lang="vi-VN" sz="1500">
                <a:latin typeface="Times New Roman" panose="02020603050405020304" pitchFamily="18" charset="0"/>
                <a:cs typeface="Times New Roman" panose="02020603050405020304" pitchFamily="18" charset="0"/>
              </a:rPr>
              <a:t/>
            </a:r>
            <a:br>
              <a:rPr lang="vi-VN" sz="1500">
                <a:latin typeface="Times New Roman" panose="02020603050405020304" pitchFamily="18" charset="0"/>
                <a:cs typeface="Times New Roman" panose="02020603050405020304" pitchFamily="18" charset="0"/>
              </a:rPr>
            </a:br>
            <a:endParaRPr lang="en-US" sz="1500">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extLst>
          </p:cNvPr>
          <p:cNvCxnSpPr>
            <a:cxnSpLocks/>
            <a:stCxn id="16" idx="3"/>
          </p:cNvCxnSpPr>
          <p:nvPr/>
        </p:nvCxnSpPr>
        <p:spPr>
          <a:xfrm>
            <a:off x="5786438" y="2408238"/>
            <a:ext cx="285750" cy="168275"/>
          </a:xfrm>
          <a:prstGeom prst="line">
            <a:avLst/>
          </a:prstGeom>
        </p:spPr>
        <p:style>
          <a:lnRef idx="3">
            <a:schemeClr val="dk1"/>
          </a:lnRef>
          <a:fillRef idx="0">
            <a:schemeClr val="dk1"/>
          </a:fillRef>
          <a:effectRef idx="2">
            <a:schemeClr val="dk1"/>
          </a:effectRef>
          <a:fontRef idx="minor">
            <a:schemeClr val="tx1"/>
          </a:fontRef>
        </p:style>
      </p:cxnSp>
      <p:pic>
        <p:nvPicPr>
          <p:cNvPr id="1028" name="Picture 4" descr="Công trình “Farming Kingder Garten” nhìn từ trên c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425" y="1316038"/>
            <a:ext cx="300355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a:extLst>
              <a:ext uri="{FF2B5EF4-FFF2-40B4-BE49-F238E27FC236}"/>
            </a:extLst>
          </p:cNvPr>
          <p:cNvCxnSpPr>
            <a:cxnSpLocks/>
          </p:cNvCxnSpPr>
          <p:nvPr/>
        </p:nvCxnSpPr>
        <p:spPr>
          <a:xfrm flipV="1">
            <a:off x="3248025" y="2408238"/>
            <a:ext cx="304800" cy="212725"/>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extLst>
          </p:cNvPr>
          <p:cNvCxnSpPr>
            <a:cxnSpLocks/>
            <a:endCxn id="13" idx="1"/>
          </p:cNvCxnSpPr>
          <p:nvPr/>
        </p:nvCxnSpPr>
        <p:spPr>
          <a:xfrm>
            <a:off x="3179763" y="4354513"/>
            <a:ext cx="198437" cy="7731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extLst>
          </p:cNvPr>
          <p:cNvSpPr/>
          <p:nvPr/>
        </p:nvSpPr>
        <p:spPr>
          <a:xfrm>
            <a:off x="3521075" y="3492500"/>
            <a:ext cx="2384425" cy="31400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rgbClr val="000000"/>
                </a:solidFill>
                <a:latin typeface="Times New Roman" panose="02020603050405020304" pitchFamily="18" charset="0"/>
                <a:cs typeface="Times New Roman" panose="02020603050405020304" pitchFamily="18" charset="0"/>
              </a:rPr>
              <a:t>-</a:t>
            </a:r>
            <a:r>
              <a:rPr lang="en-US" b="1" dirty="0" err="1">
                <a:solidFill>
                  <a:srgbClr val="000000"/>
                </a:solidFill>
                <a:latin typeface="Times New Roman" panose="02020603050405020304" pitchFamily="18" charset="0"/>
                <a:cs typeface="Times New Roman" panose="02020603050405020304" pitchFamily="18" charset="0"/>
              </a:rPr>
              <a:t>Tên</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công</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trình</a:t>
            </a:r>
            <a:r>
              <a:rPr lang="en-US" b="1" dirty="0">
                <a:solidFill>
                  <a:srgbClr val="000000"/>
                </a:solidFill>
                <a:latin typeface="Times New Roman" panose="02020603050405020304" pitchFamily="18" charset="0"/>
                <a:cs typeface="Times New Roman" panose="02020603050405020304" pitchFamily="18" charset="0"/>
              </a:rPr>
              <a:t>: q</a:t>
            </a:r>
            <a:r>
              <a:rPr lang="vi-VN" b="1" dirty="0">
                <a:solidFill>
                  <a:srgbClr val="000000"/>
                </a:solidFill>
                <a:latin typeface="Times New Roman" panose="02020603050405020304" pitchFamily="18" charset="0"/>
                <a:cs typeface="Times New Roman" panose="02020603050405020304" pitchFamily="18" charset="0"/>
              </a:rPr>
              <a:t>uán cà phê Gió và Nước </a:t>
            </a:r>
            <a:endParaRPr lang="en-US" b="1" dirty="0">
              <a:solidFill>
                <a:srgbClr val="000000"/>
              </a:solidFill>
              <a:latin typeface="Times New Roman" panose="02020603050405020304" pitchFamily="18" charset="0"/>
              <a:cs typeface="Times New Roman" panose="02020603050405020304" pitchFamily="18" charset="0"/>
            </a:endParaRPr>
          </a:p>
          <a:p>
            <a:pPr>
              <a:defRPr/>
            </a:pPr>
            <a:r>
              <a:rPr lang="vi-VN" b="1" dirty="0">
                <a:solidFill>
                  <a:srgbClr val="000000"/>
                </a:solidFill>
                <a:latin typeface="Times New Roman" panose="02020603050405020304" pitchFamily="18" charset="0"/>
                <a:cs typeface="Times New Roman" panose="02020603050405020304" pitchFamily="18" charset="0"/>
              </a:rPr>
              <a:t>Công trình đã đoạt giải thưởng kiến trúc quốc tế </a:t>
            </a:r>
            <a:r>
              <a:rPr lang="en-US" b="1" dirty="0">
                <a:solidFill>
                  <a:srgbClr val="000000"/>
                </a:solidFill>
                <a:latin typeface="Times New Roman" panose="02020603050405020304" pitchFamily="18" charset="0"/>
                <a:cs typeface="Times New Roman" panose="02020603050405020304" pitchFamily="18" charset="0"/>
              </a:rPr>
              <a:t>,</a:t>
            </a:r>
            <a:r>
              <a:rPr lang="vi-VN" b="1" dirty="0">
                <a:solidFill>
                  <a:srgbClr val="000000"/>
                </a:solidFill>
                <a:latin typeface="Times New Roman" panose="02020603050405020304" pitchFamily="18" charset="0"/>
                <a:cs typeface="Times New Roman" panose="02020603050405020304" pitchFamily="18" charset="0"/>
              </a:rPr>
              <a:t>huy chương vàng Giải thưởng ARCASIA và giải nhất Kiến trúc xanh tương lai.</a:t>
            </a:r>
            <a:endParaRPr lang="en-US" b="1" dirty="0">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extLst>
          </p:cNvPr>
          <p:cNvCxnSpPr>
            <a:cxnSpLocks/>
            <a:endCxn id="8" idx="1"/>
          </p:cNvCxnSpPr>
          <p:nvPr/>
        </p:nvCxnSpPr>
        <p:spPr>
          <a:xfrm>
            <a:off x="5895975" y="4824413"/>
            <a:ext cx="176213" cy="5556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5617" name="Graphic 40" descr="Classroom"/>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3775" y="823913"/>
            <a:ext cx="530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170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randombar(horizontal)">
                                      <p:cBhvr>
                                        <p:cTn id="19" dur="500"/>
                                        <p:tgtEl>
                                          <p:spTgt spid="10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xit" presetSubtype="0" fill="hold" nodeType="clickEffect">
                                  <p:stCondLst>
                                    <p:cond delay="0"/>
                                  </p:stCondLst>
                                  <p:childTnLst>
                                    <p:anim calcmode="lin" valueType="num">
                                      <p:cBhvr>
                                        <p:cTn id="34" dur="1000"/>
                                        <p:tgtEl>
                                          <p:spTgt spid="1028"/>
                                        </p:tgtEl>
                                        <p:attrNameLst>
                                          <p:attrName>ppt_w</p:attrName>
                                        </p:attrNameLst>
                                      </p:cBhvr>
                                      <p:tavLst>
                                        <p:tav tm="0">
                                          <p:val>
                                            <p:strVal val="ppt_w"/>
                                          </p:val>
                                        </p:tav>
                                        <p:tav tm="100000">
                                          <p:val>
                                            <p:fltVal val="0"/>
                                          </p:val>
                                        </p:tav>
                                      </p:tavLst>
                                    </p:anim>
                                    <p:anim calcmode="lin" valueType="num">
                                      <p:cBhvr>
                                        <p:cTn id="35" dur="1000"/>
                                        <p:tgtEl>
                                          <p:spTgt spid="1028"/>
                                        </p:tgtEl>
                                        <p:attrNameLst>
                                          <p:attrName>ppt_h</p:attrName>
                                        </p:attrNameLst>
                                      </p:cBhvr>
                                      <p:tavLst>
                                        <p:tav tm="0">
                                          <p:val>
                                            <p:strVal val="ppt_h"/>
                                          </p:val>
                                        </p:tav>
                                        <p:tav tm="100000">
                                          <p:val>
                                            <p:fltVal val="0"/>
                                          </p:val>
                                        </p:tav>
                                      </p:tavLst>
                                    </p:anim>
                                    <p:anim calcmode="lin" valueType="num">
                                      <p:cBhvr>
                                        <p:cTn id="36" dur="1000"/>
                                        <p:tgtEl>
                                          <p:spTgt spid="1028"/>
                                        </p:tgtEl>
                                        <p:attrNameLst>
                                          <p:attrName>style.rotation</p:attrName>
                                        </p:attrNameLst>
                                      </p:cBhvr>
                                      <p:tavLst>
                                        <p:tav tm="0">
                                          <p:val>
                                            <p:fltVal val="0"/>
                                          </p:val>
                                        </p:tav>
                                        <p:tav tm="100000">
                                          <p:val>
                                            <p:fltVal val="90"/>
                                          </p:val>
                                        </p:tav>
                                      </p:tavLst>
                                    </p:anim>
                                    <p:animEffect transition="out" filter="fade">
                                      <p:cBhvr>
                                        <p:cTn id="37" dur="1000"/>
                                        <p:tgtEl>
                                          <p:spTgt spid="1028"/>
                                        </p:tgtEl>
                                      </p:cBhvr>
                                    </p:animEffect>
                                    <p:set>
                                      <p:cBhvr>
                                        <p:cTn id="38" dur="1" fill="hold">
                                          <p:stCondLst>
                                            <p:cond delay="999"/>
                                          </p:stCondLst>
                                        </p:cTn>
                                        <p:tgtEl>
                                          <p:spTgt spid="1028"/>
                                        </p:tgtEl>
                                        <p:attrNameLst>
                                          <p:attrName>style.visibility</p:attrName>
                                        </p:attrNameLst>
                                      </p:cBhvr>
                                      <p:to>
                                        <p:strVal val="hidden"/>
                                      </p:to>
                                    </p:set>
                                  </p:childTnLst>
                                </p:cTn>
                              </p:par>
                              <p:par>
                                <p:cTn id="39" presetID="31" presetClass="exit" presetSubtype="0" fill="hold" nodeType="withEffect">
                                  <p:stCondLst>
                                    <p:cond delay="0"/>
                                  </p:stCondLst>
                                  <p:childTnLst>
                                    <p:anim calcmode="lin" valueType="num">
                                      <p:cBhvr>
                                        <p:cTn id="40" dur="1000"/>
                                        <p:tgtEl>
                                          <p:spTgt spid="1026"/>
                                        </p:tgtEl>
                                        <p:attrNameLst>
                                          <p:attrName>ppt_w</p:attrName>
                                        </p:attrNameLst>
                                      </p:cBhvr>
                                      <p:tavLst>
                                        <p:tav tm="0">
                                          <p:val>
                                            <p:strVal val="ppt_w"/>
                                          </p:val>
                                        </p:tav>
                                        <p:tav tm="100000">
                                          <p:val>
                                            <p:fltVal val="0"/>
                                          </p:val>
                                        </p:tav>
                                      </p:tavLst>
                                    </p:anim>
                                    <p:anim calcmode="lin" valueType="num">
                                      <p:cBhvr>
                                        <p:cTn id="41" dur="1000"/>
                                        <p:tgtEl>
                                          <p:spTgt spid="1026"/>
                                        </p:tgtEl>
                                        <p:attrNameLst>
                                          <p:attrName>ppt_h</p:attrName>
                                        </p:attrNameLst>
                                      </p:cBhvr>
                                      <p:tavLst>
                                        <p:tav tm="0">
                                          <p:val>
                                            <p:strVal val="ppt_h"/>
                                          </p:val>
                                        </p:tav>
                                        <p:tav tm="100000">
                                          <p:val>
                                            <p:fltVal val="0"/>
                                          </p:val>
                                        </p:tav>
                                      </p:tavLst>
                                    </p:anim>
                                    <p:anim calcmode="lin" valueType="num">
                                      <p:cBhvr>
                                        <p:cTn id="42" dur="1000"/>
                                        <p:tgtEl>
                                          <p:spTgt spid="1026"/>
                                        </p:tgtEl>
                                        <p:attrNameLst>
                                          <p:attrName>style.rotation</p:attrName>
                                        </p:attrNameLst>
                                      </p:cBhvr>
                                      <p:tavLst>
                                        <p:tav tm="0">
                                          <p:val>
                                            <p:fltVal val="0"/>
                                          </p:val>
                                        </p:tav>
                                        <p:tav tm="100000">
                                          <p:val>
                                            <p:fltVal val="90"/>
                                          </p:val>
                                        </p:tav>
                                      </p:tavLst>
                                    </p:anim>
                                    <p:animEffect transition="out" filter="fade">
                                      <p:cBhvr>
                                        <p:cTn id="43" dur="1000"/>
                                        <p:tgtEl>
                                          <p:spTgt spid="1026"/>
                                        </p:tgtEl>
                                      </p:cBhvr>
                                    </p:animEffect>
                                    <p:set>
                                      <p:cBhvr>
                                        <p:cTn id="44" dur="1" fill="hold">
                                          <p:stCondLst>
                                            <p:cond delay="999"/>
                                          </p:stCondLst>
                                        </p:cTn>
                                        <p:tgtEl>
                                          <p:spTgt spid="1026"/>
                                        </p:tgtEl>
                                        <p:attrNameLst>
                                          <p:attrName>style.visibility</p:attrName>
                                        </p:attrNameLst>
                                      </p:cBhvr>
                                      <p:to>
                                        <p:strVal val="hidden"/>
                                      </p:to>
                                    </p:set>
                                  </p:childTnLst>
                                </p:cTn>
                              </p:par>
                              <p:par>
                                <p:cTn id="45" presetID="31" presetClass="exit" presetSubtype="0" fill="hold" nodeType="withEffect">
                                  <p:stCondLst>
                                    <p:cond delay="0"/>
                                  </p:stCondLst>
                                  <p:childTnLst>
                                    <p:anim calcmode="lin" valueType="num">
                                      <p:cBhvr>
                                        <p:cTn id="46" dur="1000"/>
                                        <p:tgtEl>
                                          <p:spTgt spid="8"/>
                                        </p:tgtEl>
                                        <p:attrNameLst>
                                          <p:attrName>ppt_w</p:attrName>
                                        </p:attrNameLst>
                                      </p:cBhvr>
                                      <p:tavLst>
                                        <p:tav tm="0">
                                          <p:val>
                                            <p:strVal val="ppt_w"/>
                                          </p:val>
                                        </p:tav>
                                        <p:tav tm="100000">
                                          <p:val>
                                            <p:fltVal val="0"/>
                                          </p:val>
                                        </p:tav>
                                      </p:tavLst>
                                    </p:anim>
                                    <p:anim calcmode="lin" valueType="num">
                                      <p:cBhvr>
                                        <p:cTn id="47" dur="1000"/>
                                        <p:tgtEl>
                                          <p:spTgt spid="8"/>
                                        </p:tgtEl>
                                        <p:attrNameLst>
                                          <p:attrName>ppt_h</p:attrName>
                                        </p:attrNameLst>
                                      </p:cBhvr>
                                      <p:tavLst>
                                        <p:tav tm="0">
                                          <p:val>
                                            <p:strVal val="ppt_h"/>
                                          </p:val>
                                        </p:tav>
                                        <p:tav tm="100000">
                                          <p:val>
                                            <p:fltVal val="0"/>
                                          </p:val>
                                        </p:tav>
                                      </p:tavLst>
                                    </p:anim>
                                    <p:anim calcmode="lin" valueType="num">
                                      <p:cBhvr>
                                        <p:cTn id="48" dur="1000"/>
                                        <p:tgtEl>
                                          <p:spTgt spid="8"/>
                                        </p:tgtEl>
                                        <p:attrNameLst>
                                          <p:attrName>style.rotation</p:attrName>
                                        </p:attrNameLst>
                                      </p:cBhvr>
                                      <p:tavLst>
                                        <p:tav tm="0">
                                          <p:val>
                                            <p:fltVal val="0"/>
                                          </p:val>
                                        </p:tav>
                                        <p:tav tm="100000">
                                          <p:val>
                                            <p:fltVal val="90"/>
                                          </p:val>
                                        </p:tav>
                                      </p:tavLst>
                                    </p:anim>
                                    <p:animEffect transition="out" filter="fade">
                                      <p:cBhvr>
                                        <p:cTn id="49" dur="1000"/>
                                        <p:tgtEl>
                                          <p:spTgt spid="8"/>
                                        </p:tgtEl>
                                      </p:cBhvr>
                                    </p:animEffect>
                                    <p:set>
                                      <p:cBhvr>
                                        <p:cTn id="50" dur="1" fill="hold">
                                          <p:stCondLst>
                                            <p:cond delay="999"/>
                                          </p:stCondLst>
                                        </p:cTn>
                                        <p:tgtEl>
                                          <p:spTgt spid="8"/>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randombar(horizontal)">
                                      <p:cBhvr>
                                        <p:cTn id="55" dur="500"/>
                                        <p:tgtEl>
                                          <p:spTgt spid="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randombar(horizontal)">
                                      <p:cBhvr>
                                        <p:cTn id="58" dur="500"/>
                                        <p:tgtEl>
                                          <p:spTgt spid="23"/>
                                        </p:tgtEl>
                                      </p:cBhvr>
                                    </p:animEffect>
                                  </p:childTnLst>
                                </p:cTn>
                              </p:par>
                              <p:par>
                                <p:cTn id="59" presetID="14" presetClass="entr" presetSubtype="1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randombar(horizontal)">
                                      <p:cBhvr>
                                        <p:cTn id="61" dur="500"/>
                                        <p:tgtEl>
                                          <p:spTgt spid="2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1" presetClass="exit" presetSubtype="0" fill="hold" grpId="1" nodeType="clickEffect">
                                  <p:stCondLst>
                                    <p:cond delay="0"/>
                                  </p:stCondLst>
                                  <p:childTnLst>
                                    <p:anim calcmode="lin" valueType="num">
                                      <p:cBhvr>
                                        <p:cTn id="65" dur="1000"/>
                                        <p:tgtEl>
                                          <p:spTgt spid="3"/>
                                        </p:tgtEl>
                                        <p:attrNameLst>
                                          <p:attrName>ppt_w</p:attrName>
                                        </p:attrNameLst>
                                      </p:cBhvr>
                                      <p:tavLst>
                                        <p:tav tm="0">
                                          <p:val>
                                            <p:strVal val="ppt_w"/>
                                          </p:val>
                                        </p:tav>
                                        <p:tav tm="100000">
                                          <p:val>
                                            <p:fltVal val="0"/>
                                          </p:val>
                                        </p:tav>
                                      </p:tavLst>
                                    </p:anim>
                                    <p:anim calcmode="lin" valueType="num">
                                      <p:cBhvr>
                                        <p:cTn id="66" dur="1000"/>
                                        <p:tgtEl>
                                          <p:spTgt spid="3"/>
                                        </p:tgtEl>
                                        <p:attrNameLst>
                                          <p:attrName>ppt_h</p:attrName>
                                        </p:attrNameLst>
                                      </p:cBhvr>
                                      <p:tavLst>
                                        <p:tav tm="0">
                                          <p:val>
                                            <p:strVal val="ppt_h"/>
                                          </p:val>
                                        </p:tav>
                                        <p:tav tm="100000">
                                          <p:val>
                                            <p:fltVal val="0"/>
                                          </p:val>
                                        </p:tav>
                                      </p:tavLst>
                                    </p:anim>
                                    <p:anim calcmode="lin" valueType="num">
                                      <p:cBhvr>
                                        <p:cTn id="67" dur="1000"/>
                                        <p:tgtEl>
                                          <p:spTgt spid="3"/>
                                        </p:tgtEl>
                                        <p:attrNameLst>
                                          <p:attrName>style.rotation</p:attrName>
                                        </p:attrNameLst>
                                      </p:cBhvr>
                                      <p:tavLst>
                                        <p:tav tm="0">
                                          <p:val>
                                            <p:fltVal val="0"/>
                                          </p:val>
                                        </p:tav>
                                        <p:tav tm="100000">
                                          <p:val>
                                            <p:fltVal val="90"/>
                                          </p:val>
                                        </p:tav>
                                      </p:tavLst>
                                    </p:anim>
                                    <p:animEffect transition="out" filter="fade">
                                      <p:cBhvr>
                                        <p:cTn id="68" dur="1000"/>
                                        <p:tgtEl>
                                          <p:spTgt spid="3"/>
                                        </p:tgtEl>
                                      </p:cBhvr>
                                    </p:animEffect>
                                    <p:set>
                                      <p:cBhvr>
                                        <p:cTn id="69" dur="1" fill="hold">
                                          <p:stCondLst>
                                            <p:cond delay="999"/>
                                          </p:stCondLst>
                                        </p:cTn>
                                        <p:tgtEl>
                                          <p:spTgt spid="3"/>
                                        </p:tgtEl>
                                        <p:attrNameLst>
                                          <p:attrName>style.visibility</p:attrName>
                                        </p:attrNameLst>
                                      </p:cBhvr>
                                      <p:to>
                                        <p:strVal val="hidden"/>
                                      </p:to>
                                    </p:set>
                                  </p:childTnLst>
                                </p:cTn>
                              </p:par>
                              <p:par>
                                <p:cTn id="70" presetID="31" presetClass="exit" presetSubtype="0" fill="hold" grpId="1" nodeType="withEffect">
                                  <p:stCondLst>
                                    <p:cond delay="0"/>
                                  </p:stCondLst>
                                  <p:childTnLst>
                                    <p:anim calcmode="lin" valueType="num">
                                      <p:cBhvr>
                                        <p:cTn id="71" dur="1000"/>
                                        <p:tgtEl>
                                          <p:spTgt spid="23"/>
                                        </p:tgtEl>
                                        <p:attrNameLst>
                                          <p:attrName>ppt_w</p:attrName>
                                        </p:attrNameLst>
                                      </p:cBhvr>
                                      <p:tavLst>
                                        <p:tav tm="0">
                                          <p:val>
                                            <p:strVal val="ppt_w"/>
                                          </p:val>
                                        </p:tav>
                                        <p:tav tm="100000">
                                          <p:val>
                                            <p:fltVal val="0"/>
                                          </p:val>
                                        </p:tav>
                                      </p:tavLst>
                                    </p:anim>
                                    <p:anim calcmode="lin" valueType="num">
                                      <p:cBhvr>
                                        <p:cTn id="72" dur="1000"/>
                                        <p:tgtEl>
                                          <p:spTgt spid="23"/>
                                        </p:tgtEl>
                                        <p:attrNameLst>
                                          <p:attrName>ppt_h</p:attrName>
                                        </p:attrNameLst>
                                      </p:cBhvr>
                                      <p:tavLst>
                                        <p:tav tm="0">
                                          <p:val>
                                            <p:strVal val="ppt_h"/>
                                          </p:val>
                                        </p:tav>
                                        <p:tav tm="100000">
                                          <p:val>
                                            <p:fltVal val="0"/>
                                          </p:val>
                                        </p:tav>
                                      </p:tavLst>
                                    </p:anim>
                                    <p:anim calcmode="lin" valueType="num">
                                      <p:cBhvr>
                                        <p:cTn id="73" dur="1000"/>
                                        <p:tgtEl>
                                          <p:spTgt spid="23"/>
                                        </p:tgtEl>
                                        <p:attrNameLst>
                                          <p:attrName>style.rotation</p:attrName>
                                        </p:attrNameLst>
                                      </p:cBhvr>
                                      <p:tavLst>
                                        <p:tav tm="0">
                                          <p:val>
                                            <p:fltVal val="0"/>
                                          </p:val>
                                        </p:tav>
                                        <p:tav tm="100000">
                                          <p:val>
                                            <p:fltVal val="90"/>
                                          </p:val>
                                        </p:tav>
                                      </p:tavLst>
                                    </p:anim>
                                    <p:animEffect transition="out" filter="fade">
                                      <p:cBhvr>
                                        <p:cTn id="74" dur="1000"/>
                                        <p:tgtEl>
                                          <p:spTgt spid="23"/>
                                        </p:tgtEl>
                                      </p:cBhvr>
                                    </p:animEffect>
                                    <p:set>
                                      <p:cBhvr>
                                        <p:cTn id="75" dur="1" fill="hold">
                                          <p:stCondLst>
                                            <p:cond delay="999"/>
                                          </p:stCondLst>
                                        </p:cTn>
                                        <p:tgtEl>
                                          <p:spTgt spid="23"/>
                                        </p:tgtEl>
                                        <p:attrNameLst>
                                          <p:attrName>style.visibility</p:attrName>
                                        </p:attrNameLst>
                                      </p:cBhvr>
                                      <p:to>
                                        <p:strVal val="hidden"/>
                                      </p:to>
                                    </p:set>
                                  </p:childTnLst>
                                </p:cTn>
                              </p:par>
                              <p:par>
                                <p:cTn id="76" presetID="31" presetClass="exit" presetSubtype="0" fill="hold" nodeType="withEffect">
                                  <p:stCondLst>
                                    <p:cond delay="0"/>
                                  </p:stCondLst>
                                  <p:childTnLst>
                                    <p:anim calcmode="lin" valueType="num">
                                      <p:cBhvr>
                                        <p:cTn id="77" dur="1000"/>
                                        <p:tgtEl>
                                          <p:spTgt spid="25"/>
                                        </p:tgtEl>
                                        <p:attrNameLst>
                                          <p:attrName>ppt_w</p:attrName>
                                        </p:attrNameLst>
                                      </p:cBhvr>
                                      <p:tavLst>
                                        <p:tav tm="0">
                                          <p:val>
                                            <p:strVal val="ppt_w"/>
                                          </p:val>
                                        </p:tav>
                                        <p:tav tm="100000">
                                          <p:val>
                                            <p:fltVal val="0"/>
                                          </p:val>
                                        </p:tav>
                                      </p:tavLst>
                                    </p:anim>
                                    <p:anim calcmode="lin" valueType="num">
                                      <p:cBhvr>
                                        <p:cTn id="78" dur="1000"/>
                                        <p:tgtEl>
                                          <p:spTgt spid="25"/>
                                        </p:tgtEl>
                                        <p:attrNameLst>
                                          <p:attrName>ppt_h</p:attrName>
                                        </p:attrNameLst>
                                      </p:cBhvr>
                                      <p:tavLst>
                                        <p:tav tm="0">
                                          <p:val>
                                            <p:strVal val="ppt_h"/>
                                          </p:val>
                                        </p:tav>
                                        <p:tav tm="100000">
                                          <p:val>
                                            <p:fltVal val="0"/>
                                          </p:val>
                                        </p:tav>
                                      </p:tavLst>
                                    </p:anim>
                                    <p:anim calcmode="lin" valueType="num">
                                      <p:cBhvr>
                                        <p:cTn id="79" dur="1000"/>
                                        <p:tgtEl>
                                          <p:spTgt spid="25"/>
                                        </p:tgtEl>
                                        <p:attrNameLst>
                                          <p:attrName>style.rotation</p:attrName>
                                        </p:attrNameLst>
                                      </p:cBhvr>
                                      <p:tavLst>
                                        <p:tav tm="0">
                                          <p:val>
                                            <p:fltVal val="0"/>
                                          </p:val>
                                        </p:tav>
                                        <p:tav tm="100000">
                                          <p:val>
                                            <p:fltVal val="90"/>
                                          </p:val>
                                        </p:tav>
                                      </p:tavLst>
                                    </p:anim>
                                    <p:animEffect transition="out" filter="fade">
                                      <p:cBhvr>
                                        <p:cTn id="80" dur="1000"/>
                                        <p:tgtEl>
                                          <p:spTgt spid="25"/>
                                        </p:tgtEl>
                                      </p:cBhvr>
                                    </p:animEffect>
                                    <p:set>
                                      <p:cBhvr>
                                        <p:cTn id="81" dur="1" fill="hold">
                                          <p:stCondLst>
                                            <p:cond delay="999"/>
                                          </p:stCondLst>
                                        </p:cTn>
                                        <p:tgtEl>
                                          <p:spTgt spid="25"/>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1028"/>
                                        </p:tgtEl>
                                        <p:attrNameLst>
                                          <p:attrName>style.visibility</p:attrName>
                                        </p:attrNameLst>
                                      </p:cBhvr>
                                      <p:to>
                                        <p:strVal val="visible"/>
                                      </p:to>
                                    </p:set>
                                    <p:anim calcmode="lin" valueType="num">
                                      <p:cBhvr additive="base">
                                        <p:cTn id="86" dur="500" fill="hold"/>
                                        <p:tgtEl>
                                          <p:spTgt spid="1028"/>
                                        </p:tgtEl>
                                        <p:attrNameLst>
                                          <p:attrName>ppt_x</p:attrName>
                                        </p:attrNameLst>
                                      </p:cBhvr>
                                      <p:tavLst>
                                        <p:tav tm="0">
                                          <p:val>
                                            <p:strVal val="#ppt_x"/>
                                          </p:val>
                                        </p:tav>
                                        <p:tav tm="100000">
                                          <p:val>
                                            <p:strVal val="#ppt_x"/>
                                          </p:val>
                                        </p:tav>
                                      </p:tavLst>
                                    </p:anim>
                                    <p:anim calcmode="lin" valueType="num">
                                      <p:cBhvr additive="base">
                                        <p:cTn id="87"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circle(in)">
                                      <p:cBhvr>
                                        <p:cTn id="92" dur="800"/>
                                        <p:tgtEl>
                                          <p:spTgt spid="16"/>
                                        </p:tgtEl>
                                      </p:cBhvr>
                                    </p:animEffect>
                                  </p:childTnLst>
                                </p:cTn>
                              </p:par>
                              <p:par>
                                <p:cTn id="93" presetID="6" presetClass="entr" presetSubtype="16" fill="hold"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circle(in)">
                                      <p:cBhvr>
                                        <p:cTn id="95" dur="1000"/>
                                        <p:tgtEl>
                                          <p:spTgt spid="1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1" presetClass="exit" presetSubtype="0" fill="hold" grpId="1" nodeType="clickEffect">
                                  <p:stCondLst>
                                    <p:cond delay="0"/>
                                  </p:stCondLst>
                                  <p:childTnLst>
                                    <p:anim calcmode="lin" valueType="num">
                                      <p:cBhvr>
                                        <p:cTn id="99" dur="1000"/>
                                        <p:tgtEl>
                                          <p:spTgt spid="16"/>
                                        </p:tgtEl>
                                        <p:attrNameLst>
                                          <p:attrName>ppt_w</p:attrName>
                                        </p:attrNameLst>
                                      </p:cBhvr>
                                      <p:tavLst>
                                        <p:tav tm="0">
                                          <p:val>
                                            <p:strVal val="ppt_w"/>
                                          </p:val>
                                        </p:tav>
                                        <p:tav tm="100000">
                                          <p:val>
                                            <p:fltVal val="0"/>
                                          </p:val>
                                        </p:tav>
                                      </p:tavLst>
                                    </p:anim>
                                    <p:anim calcmode="lin" valueType="num">
                                      <p:cBhvr>
                                        <p:cTn id="100" dur="1000"/>
                                        <p:tgtEl>
                                          <p:spTgt spid="16"/>
                                        </p:tgtEl>
                                        <p:attrNameLst>
                                          <p:attrName>ppt_h</p:attrName>
                                        </p:attrNameLst>
                                      </p:cBhvr>
                                      <p:tavLst>
                                        <p:tav tm="0">
                                          <p:val>
                                            <p:strVal val="ppt_h"/>
                                          </p:val>
                                        </p:tav>
                                        <p:tav tm="100000">
                                          <p:val>
                                            <p:fltVal val="0"/>
                                          </p:val>
                                        </p:tav>
                                      </p:tavLst>
                                    </p:anim>
                                    <p:anim calcmode="lin" valueType="num">
                                      <p:cBhvr>
                                        <p:cTn id="101" dur="1000"/>
                                        <p:tgtEl>
                                          <p:spTgt spid="16"/>
                                        </p:tgtEl>
                                        <p:attrNameLst>
                                          <p:attrName>style.rotation</p:attrName>
                                        </p:attrNameLst>
                                      </p:cBhvr>
                                      <p:tavLst>
                                        <p:tav tm="0">
                                          <p:val>
                                            <p:fltVal val="0"/>
                                          </p:val>
                                        </p:tav>
                                        <p:tav tm="100000">
                                          <p:val>
                                            <p:fltVal val="90"/>
                                          </p:val>
                                        </p:tav>
                                      </p:tavLst>
                                    </p:anim>
                                    <p:animEffect transition="out" filter="fade">
                                      <p:cBhvr>
                                        <p:cTn id="102" dur="1000"/>
                                        <p:tgtEl>
                                          <p:spTgt spid="16"/>
                                        </p:tgtEl>
                                      </p:cBhvr>
                                    </p:animEffect>
                                    <p:set>
                                      <p:cBhvr>
                                        <p:cTn id="103" dur="1" fill="hold">
                                          <p:stCondLst>
                                            <p:cond delay="999"/>
                                          </p:stCondLst>
                                        </p:cTn>
                                        <p:tgtEl>
                                          <p:spTgt spid="16"/>
                                        </p:tgtEl>
                                        <p:attrNameLst>
                                          <p:attrName>style.visibility</p:attrName>
                                        </p:attrNameLst>
                                      </p:cBhvr>
                                      <p:to>
                                        <p:strVal val="hidden"/>
                                      </p:to>
                                    </p:set>
                                  </p:childTnLst>
                                </p:cTn>
                              </p:par>
                              <p:par>
                                <p:cTn id="104" presetID="31" presetClass="exit" presetSubtype="0" fill="hold" nodeType="withEffect">
                                  <p:stCondLst>
                                    <p:cond delay="0"/>
                                  </p:stCondLst>
                                  <p:childTnLst>
                                    <p:anim calcmode="lin" valueType="num">
                                      <p:cBhvr>
                                        <p:cTn id="105" dur="1000"/>
                                        <p:tgtEl>
                                          <p:spTgt spid="18"/>
                                        </p:tgtEl>
                                        <p:attrNameLst>
                                          <p:attrName>ppt_w</p:attrName>
                                        </p:attrNameLst>
                                      </p:cBhvr>
                                      <p:tavLst>
                                        <p:tav tm="0">
                                          <p:val>
                                            <p:strVal val="ppt_w"/>
                                          </p:val>
                                        </p:tav>
                                        <p:tav tm="100000">
                                          <p:val>
                                            <p:fltVal val="0"/>
                                          </p:val>
                                        </p:tav>
                                      </p:tavLst>
                                    </p:anim>
                                    <p:anim calcmode="lin" valueType="num">
                                      <p:cBhvr>
                                        <p:cTn id="106" dur="1000"/>
                                        <p:tgtEl>
                                          <p:spTgt spid="18"/>
                                        </p:tgtEl>
                                        <p:attrNameLst>
                                          <p:attrName>ppt_h</p:attrName>
                                        </p:attrNameLst>
                                      </p:cBhvr>
                                      <p:tavLst>
                                        <p:tav tm="0">
                                          <p:val>
                                            <p:strVal val="ppt_h"/>
                                          </p:val>
                                        </p:tav>
                                        <p:tav tm="100000">
                                          <p:val>
                                            <p:fltVal val="0"/>
                                          </p:val>
                                        </p:tav>
                                      </p:tavLst>
                                    </p:anim>
                                    <p:anim calcmode="lin" valueType="num">
                                      <p:cBhvr>
                                        <p:cTn id="107" dur="1000"/>
                                        <p:tgtEl>
                                          <p:spTgt spid="18"/>
                                        </p:tgtEl>
                                        <p:attrNameLst>
                                          <p:attrName>style.rotation</p:attrName>
                                        </p:attrNameLst>
                                      </p:cBhvr>
                                      <p:tavLst>
                                        <p:tav tm="0">
                                          <p:val>
                                            <p:fltVal val="0"/>
                                          </p:val>
                                        </p:tav>
                                        <p:tav tm="100000">
                                          <p:val>
                                            <p:fltVal val="90"/>
                                          </p:val>
                                        </p:tav>
                                      </p:tavLst>
                                    </p:anim>
                                    <p:animEffect transition="out" filter="fade">
                                      <p:cBhvr>
                                        <p:cTn id="108" dur="1000"/>
                                        <p:tgtEl>
                                          <p:spTgt spid="18"/>
                                        </p:tgtEl>
                                      </p:cBhvr>
                                    </p:animEffect>
                                    <p:set>
                                      <p:cBhvr>
                                        <p:cTn id="109" dur="1" fill="hold">
                                          <p:stCondLst>
                                            <p:cond delay="999"/>
                                          </p:stCondLst>
                                        </p:cTn>
                                        <p:tgtEl>
                                          <p:spTgt spid="18"/>
                                        </p:tgtEl>
                                        <p:attrNameLst>
                                          <p:attrName>style.visibility</p:attrName>
                                        </p:attrNameLst>
                                      </p:cBhvr>
                                      <p:to>
                                        <p:strVal val="hidden"/>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nodeType="clickEffect">
                                  <p:stCondLst>
                                    <p:cond delay="0"/>
                                  </p:stCondLst>
                                  <p:childTnLst>
                                    <p:set>
                                      <p:cBhvr>
                                        <p:cTn id="113" dur="1" fill="hold">
                                          <p:stCondLst>
                                            <p:cond delay="0"/>
                                          </p:stCondLst>
                                        </p:cTn>
                                        <p:tgtEl>
                                          <p:spTgt spid="1026"/>
                                        </p:tgtEl>
                                        <p:attrNameLst>
                                          <p:attrName>style.visibility</p:attrName>
                                        </p:attrNameLst>
                                      </p:cBhvr>
                                      <p:to>
                                        <p:strVal val="visible"/>
                                      </p:to>
                                    </p:set>
                                    <p:anim calcmode="lin" valueType="num">
                                      <p:cBhvr additive="base">
                                        <p:cTn id="114" dur="500" fill="hold"/>
                                        <p:tgtEl>
                                          <p:spTgt spid="1026"/>
                                        </p:tgtEl>
                                        <p:attrNameLst>
                                          <p:attrName>ppt_x</p:attrName>
                                        </p:attrNameLst>
                                      </p:cBhvr>
                                      <p:tavLst>
                                        <p:tav tm="0">
                                          <p:val>
                                            <p:strVal val="#ppt_x"/>
                                          </p:val>
                                        </p:tav>
                                        <p:tav tm="100000">
                                          <p:val>
                                            <p:strVal val="#ppt_x"/>
                                          </p:val>
                                        </p:tav>
                                      </p:tavLst>
                                    </p:anim>
                                    <p:anim calcmode="lin" valueType="num">
                                      <p:cBhvr additive="base">
                                        <p:cTn id="1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4" presetClass="entr" presetSubtype="10" fill="hold" grpId="0" nodeType="click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randombar(horizontal)">
                                      <p:cBhvr>
                                        <p:cTn id="120" dur="500"/>
                                        <p:tgtEl>
                                          <p:spTgt spid="13"/>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randombar(horizontal)">
                                      <p:cBhvr>
                                        <p:cTn id="123" dur="500"/>
                                        <p:tgtEl>
                                          <p:spTgt spid="27"/>
                                        </p:tgtEl>
                                      </p:cBhvr>
                                    </p:animEffect>
                                  </p:childTnLst>
                                </p:cTn>
                              </p:par>
                              <p:par>
                                <p:cTn id="124" presetID="14" presetClass="entr" presetSubtype="10" fill="hold"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randombar(horizontal)">
                                      <p:cBhvr>
                                        <p:cTn id="126" dur="500"/>
                                        <p:tgtEl>
                                          <p:spTgt spid="29"/>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1" presetClass="exit" presetSubtype="0" fill="hold" grpId="1" nodeType="clickEffect">
                                  <p:stCondLst>
                                    <p:cond delay="0"/>
                                  </p:stCondLst>
                                  <p:childTnLst>
                                    <p:anim calcmode="lin" valueType="num">
                                      <p:cBhvr>
                                        <p:cTn id="130" dur="1000"/>
                                        <p:tgtEl>
                                          <p:spTgt spid="13"/>
                                        </p:tgtEl>
                                        <p:attrNameLst>
                                          <p:attrName>ppt_w</p:attrName>
                                        </p:attrNameLst>
                                      </p:cBhvr>
                                      <p:tavLst>
                                        <p:tav tm="0">
                                          <p:val>
                                            <p:strVal val="ppt_w"/>
                                          </p:val>
                                        </p:tav>
                                        <p:tav tm="100000">
                                          <p:val>
                                            <p:fltVal val="0"/>
                                          </p:val>
                                        </p:tav>
                                      </p:tavLst>
                                    </p:anim>
                                    <p:anim calcmode="lin" valueType="num">
                                      <p:cBhvr>
                                        <p:cTn id="131" dur="1000"/>
                                        <p:tgtEl>
                                          <p:spTgt spid="13"/>
                                        </p:tgtEl>
                                        <p:attrNameLst>
                                          <p:attrName>ppt_h</p:attrName>
                                        </p:attrNameLst>
                                      </p:cBhvr>
                                      <p:tavLst>
                                        <p:tav tm="0">
                                          <p:val>
                                            <p:strVal val="ppt_h"/>
                                          </p:val>
                                        </p:tav>
                                        <p:tav tm="100000">
                                          <p:val>
                                            <p:fltVal val="0"/>
                                          </p:val>
                                        </p:tav>
                                      </p:tavLst>
                                    </p:anim>
                                    <p:anim calcmode="lin" valueType="num">
                                      <p:cBhvr>
                                        <p:cTn id="132" dur="1000"/>
                                        <p:tgtEl>
                                          <p:spTgt spid="13"/>
                                        </p:tgtEl>
                                        <p:attrNameLst>
                                          <p:attrName>style.rotation</p:attrName>
                                        </p:attrNameLst>
                                      </p:cBhvr>
                                      <p:tavLst>
                                        <p:tav tm="0">
                                          <p:val>
                                            <p:fltVal val="0"/>
                                          </p:val>
                                        </p:tav>
                                        <p:tav tm="100000">
                                          <p:val>
                                            <p:fltVal val="90"/>
                                          </p:val>
                                        </p:tav>
                                      </p:tavLst>
                                    </p:anim>
                                    <p:animEffect transition="out" filter="fade">
                                      <p:cBhvr>
                                        <p:cTn id="133" dur="1000"/>
                                        <p:tgtEl>
                                          <p:spTgt spid="13"/>
                                        </p:tgtEl>
                                      </p:cBhvr>
                                    </p:animEffect>
                                    <p:set>
                                      <p:cBhvr>
                                        <p:cTn id="134" dur="1" fill="hold">
                                          <p:stCondLst>
                                            <p:cond delay="999"/>
                                          </p:stCondLst>
                                        </p:cTn>
                                        <p:tgtEl>
                                          <p:spTgt spid="13"/>
                                        </p:tgtEl>
                                        <p:attrNameLst>
                                          <p:attrName>style.visibility</p:attrName>
                                        </p:attrNameLst>
                                      </p:cBhvr>
                                      <p:to>
                                        <p:strVal val="hidden"/>
                                      </p:to>
                                    </p:set>
                                  </p:childTnLst>
                                </p:cTn>
                              </p:par>
                              <p:par>
                                <p:cTn id="135" presetID="31" presetClass="exit" presetSubtype="0" fill="hold" grpId="1" nodeType="withEffect">
                                  <p:stCondLst>
                                    <p:cond delay="0"/>
                                  </p:stCondLst>
                                  <p:childTnLst>
                                    <p:anim calcmode="lin" valueType="num">
                                      <p:cBhvr>
                                        <p:cTn id="136" dur="1000"/>
                                        <p:tgtEl>
                                          <p:spTgt spid="27"/>
                                        </p:tgtEl>
                                        <p:attrNameLst>
                                          <p:attrName>ppt_w</p:attrName>
                                        </p:attrNameLst>
                                      </p:cBhvr>
                                      <p:tavLst>
                                        <p:tav tm="0">
                                          <p:val>
                                            <p:strVal val="ppt_w"/>
                                          </p:val>
                                        </p:tav>
                                        <p:tav tm="100000">
                                          <p:val>
                                            <p:fltVal val="0"/>
                                          </p:val>
                                        </p:tav>
                                      </p:tavLst>
                                    </p:anim>
                                    <p:anim calcmode="lin" valueType="num">
                                      <p:cBhvr>
                                        <p:cTn id="137" dur="1000"/>
                                        <p:tgtEl>
                                          <p:spTgt spid="27"/>
                                        </p:tgtEl>
                                        <p:attrNameLst>
                                          <p:attrName>ppt_h</p:attrName>
                                        </p:attrNameLst>
                                      </p:cBhvr>
                                      <p:tavLst>
                                        <p:tav tm="0">
                                          <p:val>
                                            <p:strVal val="ppt_h"/>
                                          </p:val>
                                        </p:tav>
                                        <p:tav tm="100000">
                                          <p:val>
                                            <p:fltVal val="0"/>
                                          </p:val>
                                        </p:tav>
                                      </p:tavLst>
                                    </p:anim>
                                    <p:anim calcmode="lin" valueType="num">
                                      <p:cBhvr>
                                        <p:cTn id="138" dur="1000"/>
                                        <p:tgtEl>
                                          <p:spTgt spid="27"/>
                                        </p:tgtEl>
                                        <p:attrNameLst>
                                          <p:attrName>style.rotation</p:attrName>
                                        </p:attrNameLst>
                                      </p:cBhvr>
                                      <p:tavLst>
                                        <p:tav tm="0">
                                          <p:val>
                                            <p:fltVal val="0"/>
                                          </p:val>
                                        </p:tav>
                                        <p:tav tm="100000">
                                          <p:val>
                                            <p:fltVal val="90"/>
                                          </p:val>
                                        </p:tav>
                                      </p:tavLst>
                                    </p:anim>
                                    <p:animEffect transition="out" filter="fade">
                                      <p:cBhvr>
                                        <p:cTn id="139" dur="1000"/>
                                        <p:tgtEl>
                                          <p:spTgt spid="27"/>
                                        </p:tgtEl>
                                      </p:cBhvr>
                                    </p:animEffect>
                                    <p:set>
                                      <p:cBhvr>
                                        <p:cTn id="140" dur="1" fill="hold">
                                          <p:stCondLst>
                                            <p:cond delay="999"/>
                                          </p:stCondLst>
                                        </p:cTn>
                                        <p:tgtEl>
                                          <p:spTgt spid="27"/>
                                        </p:tgtEl>
                                        <p:attrNameLst>
                                          <p:attrName>style.visibility</p:attrName>
                                        </p:attrNameLst>
                                      </p:cBhvr>
                                      <p:to>
                                        <p:strVal val="hidden"/>
                                      </p:to>
                                    </p:set>
                                  </p:childTnLst>
                                </p:cTn>
                              </p:par>
                              <p:par>
                                <p:cTn id="141" presetID="31" presetClass="exit" presetSubtype="0" fill="hold" nodeType="withEffect">
                                  <p:stCondLst>
                                    <p:cond delay="0"/>
                                  </p:stCondLst>
                                  <p:childTnLst>
                                    <p:anim calcmode="lin" valueType="num">
                                      <p:cBhvr>
                                        <p:cTn id="142" dur="1000"/>
                                        <p:tgtEl>
                                          <p:spTgt spid="29"/>
                                        </p:tgtEl>
                                        <p:attrNameLst>
                                          <p:attrName>ppt_w</p:attrName>
                                        </p:attrNameLst>
                                      </p:cBhvr>
                                      <p:tavLst>
                                        <p:tav tm="0">
                                          <p:val>
                                            <p:strVal val="ppt_w"/>
                                          </p:val>
                                        </p:tav>
                                        <p:tav tm="100000">
                                          <p:val>
                                            <p:fltVal val="0"/>
                                          </p:val>
                                        </p:tav>
                                      </p:tavLst>
                                    </p:anim>
                                    <p:anim calcmode="lin" valueType="num">
                                      <p:cBhvr>
                                        <p:cTn id="143" dur="1000"/>
                                        <p:tgtEl>
                                          <p:spTgt spid="29"/>
                                        </p:tgtEl>
                                        <p:attrNameLst>
                                          <p:attrName>ppt_h</p:attrName>
                                        </p:attrNameLst>
                                      </p:cBhvr>
                                      <p:tavLst>
                                        <p:tav tm="0">
                                          <p:val>
                                            <p:strVal val="ppt_h"/>
                                          </p:val>
                                        </p:tav>
                                        <p:tav tm="100000">
                                          <p:val>
                                            <p:fltVal val="0"/>
                                          </p:val>
                                        </p:tav>
                                      </p:tavLst>
                                    </p:anim>
                                    <p:anim calcmode="lin" valueType="num">
                                      <p:cBhvr>
                                        <p:cTn id="144" dur="1000"/>
                                        <p:tgtEl>
                                          <p:spTgt spid="29"/>
                                        </p:tgtEl>
                                        <p:attrNameLst>
                                          <p:attrName>style.rotation</p:attrName>
                                        </p:attrNameLst>
                                      </p:cBhvr>
                                      <p:tavLst>
                                        <p:tav tm="0">
                                          <p:val>
                                            <p:fltVal val="0"/>
                                          </p:val>
                                        </p:tav>
                                        <p:tav tm="100000">
                                          <p:val>
                                            <p:fltVal val="90"/>
                                          </p:val>
                                        </p:tav>
                                      </p:tavLst>
                                    </p:anim>
                                    <p:animEffect transition="out" filter="fade">
                                      <p:cBhvr>
                                        <p:cTn id="145" dur="1000"/>
                                        <p:tgtEl>
                                          <p:spTgt spid="29"/>
                                        </p:tgtEl>
                                      </p:cBhvr>
                                    </p:animEffect>
                                    <p:set>
                                      <p:cBhvr>
                                        <p:cTn id="146" dur="1" fill="hold">
                                          <p:stCondLst>
                                            <p:cond delay="999"/>
                                          </p:stCondLst>
                                        </p:cTn>
                                        <p:tgtEl>
                                          <p:spTgt spid="2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4" fill="hold" nodeType="clickEffect">
                                  <p:stCondLst>
                                    <p:cond delay="0"/>
                                  </p:stCondLst>
                                  <p:childTnLst>
                                    <p:set>
                                      <p:cBhvr>
                                        <p:cTn id="150" dur="1" fill="hold">
                                          <p:stCondLst>
                                            <p:cond delay="0"/>
                                          </p:stCondLst>
                                        </p:cTn>
                                        <p:tgtEl>
                                          <p:spTgt spid="8"/>
                                        </p:tgtEl>
                                        <p:attrNameLst>
                                          <p:attrName>style.visibility</p:attrName>
                                        </p:attrNameLst>
                                      </p:cBhvr>
                                      <p:to>
                                        <p:strVal val="visible"/>
                                      </p:to>
                                    </p:set>
                                    <p:anim calcmode="lin" valueType="num">
                                      <p:cBhvr additive="base">
                                        <p:cTn id="151" dur="500" fill="hold"/>
                                        <p:tgtEl>
                                          <p:spTgt spid="8"/>
                                        </p:tgtEl>
                                        <p:attrNameLst>
                                          <p:attrName>ppt_x</p:attrName>
                                        </p:attrNameLst>
                                      </p:cBhvr>
                                      <p:tavLst>
                                        <p:tav tm="0">
                                          <p:val>
                                            <p:strVal val="#ppt_x"/>
                                          </p:val>
                                        </p:tav>
                                        <p:tav tm="100000">
                                          <p:val>
                                            <p:strVal val="#ppt_x"/>
                                          </p:val>
                                        </p:tav>
                                      </p:tavLst>
                                    </p:anim>
                                    <p:anim calcmode="lin" valueType="num">
                                      <p:cBhvr additive="base">
                                        <p:cTn id="1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4" presetClass="entr" presetSubtype="10" fill="hold" grpId="0" nodeType="click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randombar(horizontal)">
                                      <p:cBhvr>
                                        <p:cTn id="157" dur="500"/>
                                        <p:tgtEl>
                                          <p:spTgt spid="31"/>
                                        </p:tgtEl>
                                      </p:cBhvr>
                                    </p:animEffect>
                                  </p:childTnLst>
                                </p:cTn>
                              </p:par>
                              <p:par>
                                <p:cTn id="158" presetID="14" presetClass="entr" presetSubtype="10" fill="hold" nodeType="withEffect">
                                  <p:stCondLst>
                                    <p:cond delay="0"/>
                                  </p:stCondLst>
                                  <p:childTnLst>
                                    <p:set>
                                      <p:cBhvr>
                                        <p:cTn id="159" dur="1" fill="hold">
                                          <p:stCondLst>
                                            <p:cond delay="0"/>
                                          </p:stCondLst>
                                        </p:cTn>
                                        <p:tgtEl>
                                          <p:spTgt spid="37"/>
                                        </p:tgtEl>
                                        <p:attrNameLst>
                                          <p:attrName>style.visibility</p:attrName>
                                        </p:attrNameLst>
                                      </p:cBhvr>
                                      <p:to>
                                        <p:strVal val="visible"/>
                                      </p:to>
                                    </p:set>
                                    <p:animEffect transition="in" filter="randombar(horizontal)">
                                      <p:cBhvr>
                                        <p:cTn id="160" dur="500"/>
                                        <p:tgtEl>
                                          <p:spTgt spid="37"/>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1" presetClass="exit" presetSubtype="0" fill="hold" grpId="1" nodeType="clickEffect">
                                  <p:stCondLst>
                                    <p:cond delay="0"/>
                                  </p:stCondLst>
                                  <p:childTnLst>
                                    <p:anim calcmode="lin" valueType="num">
                                      <p:cBhvr>
                                        <p:cTn id="164" dur="1000"/>
                                        <p:tgtEl>
                                          <p:spTgt spid="31"/>
                                        </p:tgtEl>
                                        <p:attrNameLst>
                                          <p:attrName>ppt_w</p:attrName>
                                        </p:attrNameLst>
                                      </p:cBhvr>
                                      <p:tavLst>
                                        <p:tav tm="0">
                                          <p:val>
                                            <p:strVal val="ppt_w"/>
                                          </p:val>
                                        </p:tav>
                                        <p:tav tm="100000">
                                          <p:val>
                                            <p:fltVal val="0"/>
                                          </p:val>
                                        </p:tav>
                                      </p:tavLst>
                                    </p:anim>
                                    <p:anim calcmode="lin" valueType="num">
                                      <p:cBhvr>
                                        <p:cTn id="165" dur="1000"/>
                                        <p:tgtEl>
                                          <p:spTgt spid="31"/>
                                        </p:tgtEl>
                                        <p:attrNameLst>
                                          <p:attrName>ppt_h</p:attrName>
                                        </p:attrNameLst>
                                      </p:cBhvr>
                                      <p:tavLst>
                                        <p:tav tm="0">
                                          <p:val>
                                            <p:strVal val="ppt_h"/>
                                          </p:val>
                                        </p:tav>
                                        <p:tav tm="100000">
                                          <p:val>
                                            <p:fltVal val="0"/>
                                          </p:val>
                                        </p:tav>
                                      </p:tavLst>
                                    </p:anim>
                                    <p:anim calcmode="lin" valueType="num">
                                      <p:cBhvr>
                                        <p:cTn id="166" dur="1000"/>
                                        <p:tgtEl>
                                          <p:spTgt spid="31"/>
                                        </p:tgtEl>
                                        <p:attrNameLst>
                                          <p:attrName>style.rotation</p:attrName>
                                        </p:attrNameLst>
                                      </p:cBhvr>
                                      <p:tavLst>
                                        <p:tav tm="0">
                                          <p:val>
                                            <p:fltVal val="0"/>
                                          </p:val>
                                        </p:tav>
                                        <p:tav tm="100000">
                                          <p:val>
                                            <p:fltVal val="90"/>
                                          </p:val>
                                        </p:tav>
                                      </p:tavLst>
                                    </p:anim>
                                    <p:animEffect transition="out" filter="fade">
                                      <p:cBhvr>
                                        <p:cTn id="167" dur="1000"/>
                                        <p:tgtEl>
                                          <p:spTgt spid="31"/>
                                        </p:tgtEl>
                                      </p:cBhvr>
                                    </p:animEffect>
                                    <p:set>
                                      <p:cBhvr>
                                        <p:cTn id="168" dur="1" fill="hold">
                                          <p:stCondLst>
                                            <p:cond delay="999"/>
                                          </p:stCondLst>
                                        </p:cTn>
                                        <p:tgtEl>
                                          <p:spTgt spid="31"/>
                                        </p:tgtEl>
                                        <p:attrNameLst>
                                          <p:attrName>style.visibility</p:attrName>
                                        </p:attrNameLst>
                                      </p:cBhvr>
                                      <p:to>
                                        <p:strVal val="hidden"/>
                                      </p:to>
                                    </p:set>
                                  </p:childTnLst>
                                </p:cTn>
                              </p:par>
                              <p:par>
                                <p:cTn id="169" presetID="31" presetClass="exit" presetSubtype="0" fill="hold" nodeType="withEffect">
                                  <p:stCondLst>
                                    <p:cond delay="0"/>
                                  </p:stCondLst>
                                  <p:childTnLst>
                                    <p:anim calcmode="lin" valueType="num">
                                      <p:cBhvr>
                                        <p:cTn id="170" dur="1000"/>
                                        <p:tgtEl>
                                          <p:spTgt spid="37"/>
                                        </p:tgtEl>
                                        <p:attrNameLst>
                                          <p:attrName>ppt_w</p:attrName>
                                        </p:attrNameLst>
                                      </p:cBhvr>
                                      <p:tavLst>
                                        <p:tav tm="0">
                                          <p:val>
                                            <p:strVal val="ppt_w"/>
                                          </p:val>
                                        </p:tav>
                                        <p:tav tm="100000">
                                          <p:val>
                                            <p:fltVal val="0"/>
                                          </p:val>
                                        </p:tav>
                                      </p:tavLst>
                                    </p:anim>
                                    <p:anim calcmode="lin" valueType="num">
                                      <p:cBhvr>
                                        <p:cTn id="171" dur="1000"/>
                                        <p:tgtEl>
                                          <p:spTgt spid="37"/>
                                        </p:tgtEl>
                                        <p:attrNameLst>
                                          <p:attrName>ppt_h</p:attrName>
                                        </p:attrNameLst>
                                      </p:cBhvr>
                                      <p:tavLst>
                                        <p:tav tm="0">
                                          <p:val>
                                            <p:strVal val="ppt_h"/>
                                          </p:val>
                                        </p:tav>
                                        <p:tav tm="100000">
                                          <p:val>
                                            <p:fltVal val="0"/>
                                          </p:val>
                                        </p:tav>
                                      </p:tavLst>
                                    </p:anim>
                                    <p:anim calcmode="lin" valueType="num">
                                      <p:cBhvr>
                                        <p:cTn id="172" dur="1000"/>
                                        <p:tgtEl>
                                          <p:spTgt spid="37"/>
                                        </p:tgtEl>
                                        <p:attrNameLst>
                                          <p:attrName>style.rotation</p:attrName>
                                        </p:attrNameLst>
                                      </p:cBhvr>
                                      <p:tavLst>
                                        <p:tav tm="0">
                                          <p:val>
                                            <p:fltVal val="0"/>
                                          </p:val>
                                        </p:tav>
                                        <p:tav tm="100000">
                                          <p:val>
                                            <p:fltVal val="90"/>
                                          </p:val>
                                        </p:tav>
                                      </p:tavLst>
                                    </p:anim>
                                    <p:animEffect transition="out" filter="fade">
                                      <p:cBhvr>
                                        <p:cTn id="173" dur="1000"/>
                                        <p:tgtEl>
                                          <p:spTgt spid="37"/>
                                        </p:tgtEl>
                                      </p:cBhvr>
                                    </p:animEffect>
                                    <p:set>
                                      <p:cBhvr>
                                        <p:cTn id="174" dur="1" fill="hold">
                                          <p:stCondLst>
                                            <p:cond delay="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3" grpId="0" animBg="1"/>
      <p:bldP spid="23" grpId="1" animBg="1"/>
      <p:bldP spid="15" grpId="0"/>
      <p:bldP spid="3" grpId="0"/>
      <p:bldP spid="3" grpId="1"/>
      <p:bldP spid="13" grpId="0"/>
      <p:bldP spid="13" grpId="1"/>
      <p:bldP spid="16" grpId="0" animBg="1"/>
      <p:bldP spid="16" grpId="1" animBg="1"/>
      <p:bldP spid="31" grpId="0" animBg="1"/>
      <p:bldP spid="3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032A4E62-3E7B-4923-9AE1-4A2905371F18}:348"/>
  <p:tag name="ISPRING_CUSTOM_TIMING_USED" val="1"/>
  <p:tag name="ISPRING_SLIDE_HAS_SCREEN_REC" val="1"/>
  <p:tag name="GENSWF_ADVANCE_TIME" val="8.424"/>
  <p:tag name="ISPRING_SLIDE_ID_2" val="{5418005C-B68E-4418-9253-ACA86801FB75}"/>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7.921"/>
  <p:tag name="ISPRING_SLIDE_ID_2" val="{11BF3286-BE00-4C32-B892-337089EA231F}"/>
  <p:tag name="GENSWF_SLIDE_UID" val="{E0AF2419-535F-486D-9D04-A99294C52187}:2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707</TotalTime>
  <Words>635</Words>
  <Application>Microsoft Office PowerPoint</Application>
  <PresentationFormat>On-screen Show (4:3)</PresentationFormat>
  <Paragraphs>62</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 Unicode MS</vt:lpstr>
      <vt:lpstr>#9Slide05 Garris</vt:lpstr>
      <vt:lpstr>Arial</vt:lpstr>
      <vt:lpstr>Calibri</vt:lpstr>
      <vt:lpstr>Lato Light</vt:lpstr>
      <vt:lpstr>Times New Roman</vt:lpstr>
      <vt:lpstr>Wingdings</vt:lpstr>
      <vt:lpstr>Office Theme</vt:lpstr>
      <vt:lpstr>PowerPoint Presentation</vt:lpstr>
      <vt:lpstr>PowerPoint Presentation</vt:lpstr>
      <vt:lpstr>Những yếu tố nào tạo nên một ngôi nhà bền đẹp?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letrungkien.nsrp@gmail.com</cp:lastModifiedBy>
  <cp:revision>55</cp:revision>
  <dcterms:created xsi:type="dcterms:W3CDTF">2013-08-28T08:21:51Z</dcterms:created>
  <dcterms:modified xsi:type="dcterms:W3CDTF">2023-04-09T11:01:10Z</dcterms:modified>
</cp:coreProperties>
</file>