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8" r:id="rId3"/>
    <p:sldMasterId id="2147483701" r:id="rId4"/>
    <p:sldMasterId id="2147483714" r:id="rId5"/>
    <p:sldMasterId id="2147483743" r:id="rId6"/>
    <p:sldMasterId id="2147483755" r:id="rId7"/>
    <p:sldMasterId id="2147483760" r:id="rId8"/>
  </p:sldMasterIdLst>
  <p:notesMasterIdLst>
    <p:notesMasterId r:id="rId49"/>
  </p:notesMasterIdLst>
  <p:sldIdLst>
    <p:sldId id="347" r:id="rId9"/>
    <p:sldId id="11088642" r:id="rId10"/>
    <p:sldId id="277" r:id="rId11"/>
    <p:sldId id="11088662" r:id="rId12"/>
    <p:sldId id="11088660" r:id="rId13"/>
    <p:sldId id="11088661" r:id="rId14"/>
    <p:sldId id="11088679" r:id="rId15"/>
    <p:sldId id="482" r:id="rId16"/>
    <p:sldId id="11088645" r:id="rId17"/>
    <p:sldId id="261" r:id="rId18"/>
    <p:sldId id="285" r:id="rId19"/>
    <p:sldId id="259" r:id="rId20"/>
    <p:sldId id="286" r:id="rId21"/>
    <p:sldId id="263" r:id="rId22"/>
    <p:sldId id="287" r:id="rId23"/>
    <p:sldId id="11088680" r:id="rId24"/>
    <p:sldId id="289" r:id="rId25"/>
    <p:sldId id="11088682" r:id="rId26"/>
    <p:sldId id="11088669" r:id="rId27"/>
    <p:sldId id="290" r:id="rId28"/>
    <p:sldId id="292" r:id="rId29"/>
    <p:sldId id="291" r:id="rId30"/>
    <p:sldId id="11088670" r:id="rId31"/>
    <p:sldId id="11088666" r:id="rId32"/>
    <p:sldId id="11088667" r:id="rId33"/>
    <p:sldId id="11088673" r:id="rId34"/>
    <p:sldId id="11088671" r:id="rId35"/>
    <p:sldId id="11088672" r:id="rId36"/>
    <p:sldId id="11088668" r:id="rId37"/>
    <p:sldId id="11088681" r:id="rId38"/>
    <p:sldId id="11088683" r:id="rId39"/>
    <p:sldId id="11088676" r:id="rId40"/>
    <p:sldId id="311" r:id="rId41"/>
    <p:sldId id="312" r:id="rId42"/>
    <p:sldId id="313" r:id="rId43"/>
    <p:sldId id="294" r:id="rId44"/>
    <p:sldId id="295" r:id="rId45"/>
    <p:sldId id="296" r:id="rId46"/>
    <p:sldId id="11088674" r:id="rId47"/>
    <p:sldId id="688" r:id="rId4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341"/>
  </p:normalViewPr>
  <p:slideViewPr>
    <p:cSldViewPr snapToGrid="0" snapToObjects="1">
      <p:cViewPr varScale="1">
        <p:scale>
          <a:sx n="82" d="100"/>
          <a:sy n="82" d="100"/>
        </p:scale>
        <p:origin x="91"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13913-0DA5-5B4F-B5D3-964C62266C81}" type="datetimeFigureOut">
              <a:rPr lang="en-VN" smtClean="0"/>
              <a:t>04/04/2023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18A81-B737-A949-B6DD-F9A2C821CFCB}" type="slidenum">
              <a:rPr lang="en-VN" smtClean="0"/>
              <a:t>‹#›</a:t>
            </a:fld>
            <a:endParaRPr lang="en-VN"/>
          </a:p>
        </p:txBody>
      </p:sp>
    </p:spTree>
    <p:extLst>
      <p:ext uri="{BB962C8B-B14F-4D97-AF65-F5344CB8AC3E}">
        <p14:creationId xmlns:p14="http://schemas.microsoft.com/office/powerpoint/2010/main" val="332401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E6218C6-C19C-9C4E-981C-847053C0710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8D92D2A-7812-E940-85CB-D2A85727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64086E6C-E778-294C-AEC9-87258C2DE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8349D7-1513-D84D-8F47-FFB64E15469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57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90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3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789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2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5178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8843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107159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3740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513079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78088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507929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90129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39458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423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161192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68124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957915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268865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416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4314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4782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4832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8186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0669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6374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245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439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7341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6189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Tree>
    <p:extLst>
      <p:ext uri="{BB962C8B-B14F-4D97-AF65-F5344CB8AC3E}">
        <p14:creationId xmlns:p14="http://schemas.microsoft.com/office/powerpoint/2010/main" val="1524896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257171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34505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16449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394496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499876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24541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88900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778684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60368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962304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713452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606482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779460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156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66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851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137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8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8452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31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424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637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744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073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80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232917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4/4/2023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1946953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4/4/2023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4249883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4/4/2023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0481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extLst>
      <p:ext uri="{BB962C8B-B14F-4D97-AF65-F5344CB8AC3E}">
        <p14:creationId xmlns:p14="http://schemas.microsoft.com/office/powerpoint/2010/main" val="2077599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4/4/2023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99754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4/4/2023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34485695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4/4/2023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2650935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4/4/2023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4264471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4/4/2023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3752145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4/4/2023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3961719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4/4/2023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437996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4/4/2023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2741084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8062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467"/>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718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029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4001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947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91352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57107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34853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20550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43609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97242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1208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1596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425118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35510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54970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6595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925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7.xml"/><Relationship Id="rId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6804233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301660515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1" r:id="rId5"/>
    <p:sldLayoutId id="2147483683" r:id="rId6"/>
    <p:sldLayoutId id="2147483684" r:id="rId7"/>
    <p:sldLayoutId id="2147483685"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60380458"/>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E3B5812-0966-4EC2-A6AF-DF13C4138783}" type="datetimeFigureOut">
              <a:rPr lang="en-US" smtClean="0"/>
              <a:pPr>
                <a:defRPr/>
              </a:pPr>
              <a:t>4/4/2023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4046611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750148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4/4/2023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4982623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1376237"/>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371322488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slide" Target="slide4.xml"/><Relationship Id="rId3" Type="http://schemas.openxmlformats.org/officeDocument/2006/relationships/slideLayout" Target="../slideLayouts/slideLayout73.xml"/><Relationship Id="rId21" Type="http://schemas.openxmlformats.org/officeDocument/2006/relationships/image" Target="../media/image19.png"/><Relationship Id="rId7" Type="http://schemas.openxmlformats.org/officeDocument/2006/relationships/image" Target="../media/image8.png"/><Relationship Id="rId12" Type="http://schemas.openxmlformats.org/officeDocument/2006/relationships/image" Target="../media/image13.gif"/><Relationship Id="rId17" Type="http://schemas.openxmlformats.org/officeDocument/2006/relationships/image" Target="../media/image16.png"/><Relationship Id="rId25" Type="http://schemas.openxmlformats.org/officeDocument/2006/relationships/slide" Target="slide5.xml"/><Relationship Id="rId2" Type="http://schemas.microsoft.com/office/2007/relationships/media" Target="../media/media1.WAV"/><Relationship Id="rId16" Type="http://schemas.openxmlformats.org/officeDocument/2006/relationships/slide" Target="slide3.xml"/><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gif"/><Relationship Id="rId24" Type="http://schemas.openxmlformats.org/officeDocument/2006/relationships/image" Target="../media/image21.png"/><Relationship Id="rId5" Type="http://schemas.openxmlformats.org/officeDocument/2006/relationships/image" Target="../media/image6.jpeg"/><Relationship Id="rId15" Type="http://schemas.openxmlformats.org/officeDocument/2006/relationships/image" Target="../media/image15.png"/><Relationship Id="rId23" Type="http://schemas.openxmlformats.org/officeDocument/2006/relationships/image" Target="../media/image20.png"/><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slide" Target="slide7.xml"/><Relationship Id="rId22"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6.png"/><Relationship Id="rId2" Type="http://schemas.openxmlformats.org/officeDocument/2006/relationships/tags" Target="../tags/tag2.xml"/><Relationship Id="rId16" Type="http://schemas.openxmlformats.org/officeDocument/2006/relationships/image" Target="../media/image6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56.xml"/><Relationship Id="rId5" Type="http://schemas.openxmlformats.org/officeDocument/2006/relationships/tags" Target="../tags/tag5.xml"/><Relationship Id="rId15" Type="http://schemas.openxmlformats.org/officeDocument/2006/relationships/image" Target="../media/image5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gif"/><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69.gif"/><Relationship Id="rId2" Type="http://schemas.openxmlformats.org/officeDocument/2006/relationships/notesSlide" Target="../notesSlides/notesSlide10.xml"/><Relationship Id="rId16" Type="http://schemas.openxmlformats.org/officeDocument/2006/relationships/image" Target="../media/image73.png"/><Relationship Id="rId1" Type="http://schemas.openxmlformats.org/officeDocument/2006/relationships/slideLayout" Target="../slideLayouts/slideLayout58.xml"/><Relationship Id="rId6" Type="http://schemas.openxmlformats.org/officeDocument/2006/relationships/image" Target="../media/image65.png"/><Relationship Id="rId11" Type="http://schemas.openxmlformats.org/officeDocument/2006/relationships/audio" Target="../media/audio3.wav"/><Relationship Id="rId5" Type="http://schemas.openxmlformats.org/officeDocument/2006/relationships/image" Target="../media/image64.png"/><Relationship Id="rId15" Type="http://schemas.openxmlformats.org/officeDocument/2006/relationships/image" Target="../media/image72.gif"/><Relationship Id="rId10" Type="http://schemas.openxmlformats.org/officeDocument/2006/relationships/slide" Target="slide34.xml"/><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1.gif"/></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audio" Target="../media/audio7.wav"/><Relationship Id="rId11" Type="http://schemas.openxmlformats.org/officeDocument/2006/relationships/image" Target="../media/image77.png"/><Relationship Id="rId5" Type="http://schemas.openxmlformats.org/officeDocument/2006/relationships/audio" Target="../media/audio6.wav"/><Relationship Id="rId10" Type="http://schemas.openxmlformats.org/officeDocument/2006/relationships/image" Target="../media/image76.png"/><Relationship Id="rId4" Type="http://schemas.openxmlformats.org/officeDocument/2006/relationships/audio" Target="../media/audio5.wav"/><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9.wav"/><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audio" Target="../media/audio6.wav"/><Relationship Id="rId11" Type="http://schemas.openxmlformats.org/officeDocument/2006/relationships/image" Target="../media/image78.png"/><Relationship Id="rId5" Type="http://schemas.openxmlformats.org/officeDocument/2006/relationships/audio" Target="../media/audio8.wav"/><Relationship Id="rId10" Type="http://schemas.openxmlformats.org/officeDocument/2006/relationships/image" Target="../media/image77.png"/><Relationship Id="rId4" Type="http://schemas.openxmlformats.org/officeDocument/2006/relationships/audio" Target="../media/audio7.wav"/><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audio" Target="../media/audio6.wav"/><Relationship Id="rId11" Type="http://schemas.openxmlformats.org/officeDocument/2006/relationships/image" Target="../media/image78.png"/><Relationship Id="rId5" Type="http://schemas.openxmlformats.org/officeDocument/2006/relationships/audio" Target="../media/audio7.wav"/><Relationship Id="rId10" Type="http://schemas.openxmlformats.org/officeDocument/2006/relationships/image" Target="../media/image77.png"/><Relationship Id="rId4" Type="http://schemas.openxmlformats.org/officeDocument/2006/relationships/audio" Target="../media/audio8.wav"/><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audio" Target="../media/audio5.wav"/><Relationship Id="rId11" Type="http://schemas.openxmlformats.org/officeDocument/2006/relationships/image" Target="../media/image78.png"/><Relationship Id="rId5" Type="http://schemas.openxmlformats.org/officeDocument/2006/relationships/audio" Target="../media/audio7.wav"/><Relationship Id="rId10" Type="http://schemas.openxmlformats.org/officeDocument/2006/relationships/image" Target="../media/image77.png"/><Relationship Id="rId4" Type="http://schemas.openxmlformats.org/officeDocument/2006/relationships/audio" Target="../media/audio8.wav"/><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audio" Target="../media/audio12.wav"/><Relationship Id="rId7" Type="http://schemas.openxmlformats.org/officeDocument/2006/relationships/audio" Target="../media/audio8.wav"/><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audio" Target="../media/audio7.wav"/><Relationship Id="rId11" Type="http://schemas.openxmlformats.org/officeDocument/2006/relationships/image" Target="../media/image78.png"/><Relationship Id="rId5" Type="http://schemas.openxmlformats.org/officeDocument/2006/relationships/audio" Target="../media/audio13.wav"/><Relationship Id="rId10" Type="http://schemas.openxmlformats.org/officeDocument/2006/relationships/image" Target="../media/image77.png"/><Relationship Id="rId4" Type="http://schemas.openxmlformats.org/officeDocument/2006/relationships/audio" Target="../media/audio6.wav"/><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94.png"/><Relationship Id="rId3" Type="http://schemas.openxmlformats.org/officeDocument/2006/relationships/tags" Target="../tags/tag11.xml"/><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17.xml"/><Relationship Id="rId11" Type="http://schemas.openxmlformats.org/officeDocument/2006/relationships/image" Target="../media/image92.png"/><Relationship Id="rId5" Type="http://schemas.openxmlformats.org/officeDocument/2006/relationships/slideLayout" Target="../slideLayouts/slideLayout71.xml"/><Relationship Id="rId10" Type="http://schemas.openxmlformats.org/officeDocument/2006/relationships/image" Target="../media/image91.png"/><Relationship Id="rId4" Type="http://schemas.openxmlformats.org/officeDocument/2006/relationships/tags" Target="../tags/tag12.xml"/><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1026" name="Picture 2" descr="Đức đầu hàng đồng minh: Vì sao Đức hai lần đầu hàng sau khi bại trận trong  Thế chiến 2?">
            <a:extLst>
              <a:ext uri="{FF2B5EF4-FFF2-40B4-BE49-F238E27FC236}">
                <a16:creationId xmlns:a16="http://schemas.microsoft.com/office/drawing/2014/main" id="{2C066A35-6E19-9F43-8252-0231E3BCB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849" y="691035"/>
            <a:ext cx="2558434" cy="1599054"/>
          </a:xfrm>
          <a:prstGeom prst="rect">
            <a:avLst/>
          </a:prstGeom>
          <a:noFill/>
          <a:extLst>
            <a:ext uri="{909E8E84-426E-40DD-AFC4-6F175D3DCCD1}">
              <a14:hiddenFill xmlns:a14="http://schemas.microsoft.com/office/drawing/2010/main">
                <a:solidFill>
                  <a:srgbClr val="FFFFFF"/>
                </a:solidFill>
              </a14:hiddenFill>
            </a:ext>
          </a:extLst>
        </p:spPr>
      </p:pic>
      <p:sp>
        <p:nvSpPr>
          <p:cNvPr id="221" name="Google Shape;221;p33"/>
          <p:cNvSpPr txBox="1">
            <a:spLocks noGrp="1"/>
          </p:cNvSpPr>
          <p:nvPr>
            <p:ph type="title"/>
          </p:nvPr>
        </p:nvSpPr>
        <p:spPr>
          <a:xfrm>
            <a:off x="618021" y="585427"/>
            <a:ext cx="5661409" cy="511181"/>
          </a:xfrm>
          <a:prstGeom prst="rect">
            <a:avLst/>
          </a:prstGeom>
        </p:spPr>
        <p:txBody>
          <a:bodyPr spcFirstLastPara="1" wrap="square" lIns="121900" tIns="121900" rIns="121900" bIns="121900" anchor="t" anchorCtr="0">
            <a:noAutofit/>
          </a:bodyPr>
          <a:lstStyle/>
          <a:p>
            <a:pPr algn="ctr"/>
            <a:r>
              <a:rPr lang="vi-VN" sz="3200" dirty="0">
                <a:latin typeface="Times New Roman" panose="02020603050405020304" pitchFamily="18" charset="0"/>
                <a:cs typeface="Times New Roman" panose="02020603050405020304" pitchFamily="18" charset="0"/>
              </a:rPr>
              <a:t>I. Lệnh tổng khởi nghĩa được ban bố</a:t>
            </a:r>
          </a:p>
        </p:txBody>
      </p:sp>
      <p:pic>
        <p:nvPicPr>
          <p:cNvPr id="222" name="Google Shape;222;p33"/>
          <p:cNvPicPr preferRelativeResize="0"/>
          <p:nvPr/>
        </p:nvPicPr>
        <p:blipFill>
          <a:blip r:embed="rId4">
            <a:alphaModFix amt="56000"/>
          </a:blip>
          <a:stretch>
            <a:fillRect/>
          </a:stretch>
        </p:blipFill>
        <p:spPr>
          <a:xfrm rot="10800000">
            <a:off x="2185649" y="1458079"/>
            <a:ext cx="2558433" cy="189529"/>
          </a:xfrm>
          <a:prstGeom prst="rect">
            <a:avLst/>
          </a:prstGeom>
          <a:noFill/>
          <a:ln>
            <a:noFill/>
          </a:ln>
        </p:spPr>
      </p:pic>
      <p:sp>
        <p:nvSpPr>
          <p:cNvPr id="226" name="Google Shape;226;p33"/>
          <p:cNvSpPr/>
          <p:nvPr/>
        </p:nvSpPr>
        <p:spPr>
          <a:xfrm rot="-2148808">
            <a:off x="6227143" y="623446"/>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27" name="Google Shape;227;p33"/>
          <p:cNvSpPr/>
          <p:nvPr/>
        </p:nvSpPr>
        <p:spPr>
          <a:xfrm>
            <a:off x="8837863" y="404460"/>
            <a:ext cx="672839" cy="875327"/>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228" name="Google Shape;228;p33"/>
          <p:cNvPicPr preferRelativeResize="0"/>
          <p:nvPr/>
        </p:nvPicPr>
        <p:blipFill>
          <a:blip r:embed="rId5">
            <a:alphaModFix amt="80000"/>
          </a:blip>
          <a:stretch>
            <a:fillRect/>
          </a:stretch>
        </p:blipFill>
        <p:spPr>
          <a:xfrm rot="7880634" flipV="1">
            <a:off x="8817846" y="4669673"/>
            <a:ext cx="1527504" cy="920575"/>
          </a:xfrm>
          <a:prstGeom prst="rect">
            <a:avLst/>
          </a:prstGeom>
          <a:noFill/>
          <a:ln>
            <a:noFill/>
          </a:ln>
        </p:spPr>
      </p:pic>
      <p:sp>
        <p:nvSpPr>
          <p:cNvPr id="4" name="Rectangle 3">
            <a:extLst>
              <a:ext uri="{FF2B5EF4-FFF2-40B4-BE49-F238E27FC236}">
                <a16:creationId xmlns:a16="http://schemas.microsoft.com/office/drawing/2014/main" id="{0C9791CC-3EDD-9042-AE68-1269D6DDA549}"/>
              </a:ext>
            </a:extLst>
          </p:cNvPr>
          <p:cNvSpPr/>
          <p:nvPr/>
        </p:nvSpPr>
        <p:spPr>
          <a:xfrm>
            <a:off x="700180" y="1546731"/>
            <a:ext cx="2023311" cy="4901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 Hoàn cảnh:</a:t>
            </a:r>
            <a:endParaRPr kumimoji="0" lang="en-VN"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Google Shape;228;p33">
            <a:extLst>
              <a:ext uri="{FF2B5EF4-FFF2-40B4-BE49-F238E27FC236}">
                <a16:creationId xmlns:a16="http://schemas.microsoft.com/office/drawing/2014/main" id="{5D2D0892-96C5-0B43-A2D6-AC4B9CF39111}"/>
              </a:ext>
            </a:extLst>
          </p:cNvPr>
          <p:cNvPicPr preferRelativeResize="0"/>
          <p:nvPr/>
        </p:nvPicPr>
        <p:blipFill>
          <a:blip r:embed="rId5">
            <a:alphaModFix amt="80000"/>
          </a:blip>
          <a:stretch>
            <a:fillRect/>
          </a:stretch>
        </p:blipFill>
        <p:spPr>
          <a:xfrm rot="12564979" flipH="1">
            <a:off x="9059693" y="1484602"/>
            <a:ext cx="1482261" cy="857688"/>
          </a:xfrm>
          <a:prstGeom prst="rect">
            <a:avLst/>
          </a:prstGeom>
          <a:noFill/>
          <a:ln>
            <a:noFill/>
          </a:ln>
        </p:spPr>
      </p:pic>
      <p:pic>
        <p:nvPicPr>
          <p:cNvPr id="1030" name="Picture 6" descr="LỊCH SỬ TIỀN CẬN ĐẠI VIỆT NAM ] GIAI ĐOẠN QUÂN PHIỆT NHẬT ĐẢO CHÁNH THỰC  DÂN PHÁP ( 9-3-1945) KIỂM SOÁT ĐÔNG DƯƠNG . - NHỮNG TIỂU MỤC THAM KHẢO - ÔN  NGUỒN SỬ VIỆT">
            <a:extLst>
              <a:ext uri="{FF2B5EF4-FFF2-40B4-BE49-F238E27FC236}">
                <a16:creationId xmlns:a16="http://schemas.microsoft.com/office/drawing/2014/main" id="{A144ED7C-7A4F-CC41-A143-10F3BE467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928" y="3984698"/>
            <a:ext cx="2558434" cy="234553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224;p33">
            <a:extLst>
              <a:ext uri="{FF2B5EF4-FFF2-40B4-BE49-F238E27FC236}">
                <a16:creationId xmlns:a16="http://schemas.microsoft.com/office/drawing/2014/main" id="{1220887A-7724-CC45-9568-2D7D4EF69E5A}"/>
              </a:ext>
            </a:extLst>
          </p:cNvPr>
          <p:cNvSpPr/>
          <p:nvPr/>
        </p:nvSpPr>
        <p:spPr>
          <a:xfrm rot="20807228">
            <a:off x="5916309" y="3609021"/>
            <a:ext cx="977090" cy="865333"/>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31272F5B-2E93-2E46-BAF9-8DBC5DE195F8}"/>
              </a:ext>
            </a:extLst>
          </p:cNvPr>
          <p:cNvSpPr/>
          <p:nvPr/>
        </p:nvSpPr>
        <p:spPr>
          <a:xfrm>
            <a:off x="679745" y="2290089"/>
            <a:ext cx="5340055"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Thế giới: </a:t>
            </a:r>
            <a:r>
              <a:rPr kumimoji="0" lang="vi-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Phát xít Nhật đầu hàng đồng minh vô điều kiện (14/8/1945).</a:t>
            </a:r>
          </a:p>
        </p:txBody>
      </p:sp>
      <p:sp>
        <p:nvSpPr>
          <p:cNvPr id="9" name="Rectangle 8">
            <a:extLst>
              <a:ext uri="{FF2B5EF4-FFF2-40B4-BE49-F238E27FC236}">
                <a16:creationId xmlns:a16="http://schemas.microsoft.com/office/drawing/2014/main" id="{F1B6B921-EC6B-1540-BB80-61CBA60552BA}"/>
              </a:ext>
            </a:extLst>
          </p:cNvPr>
          <p:cNvSpPr/>
          <p:nvPr/>
        </p:nvSpPr>
        <p:spPr>
          <a:xfrm>
            <a:off x="639287" y="3153700"/>
            <a:ext cx="5469729"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Trong nước: </a:t>
            </a:r>
            <a:r>
              <a:rPr kumimoji="0" lang="vi-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quân Nhật hoang mang, dao động cực độ.</a:t>
            </a:r>
          </a:p>
        </p:txBody>
      </p:sp>
      <p:sp>
        <p:nvSpPr>
          <p:cNvPr id="10" name="TextBox 9">
            <a:extLst>
              <a:ext uri="{FF2B5EF4-FFF2-40B4-BE49-F238E27FC236}">
                <a16:creationId xmlns:a16="http://schemas.microsoft.com/office/drawing/2014/main" id="{5DB6603B-B54C-7644-9FAB-07DE27DB37B7}"/>
              </a:ext>
            </a:extLst>
          </p:cNvPr>
          <p:cNvSpPr txBox="1"/>
          <p:nvPr/>
        </p:nvSpPr>
        <p:spPr>
          <a:xfrm>
            <a:off x="9617455" y="655312"/>
            <a:ext cx="17252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Phát xít Đức đầu hàng</a:t>
            </a:r>
          </a:p>
        </p:txBody>
      </p:sp>
      <p:sp>
        <p:nvSpPr>
          <p:cNvPr id="25" name="TextBox 24">
            <a:extLst>
              <a:ext uri="{FF2B5EF4-FFF2-40B4-BE49-F238E27FC236}">
                <a16:creationId xmlns:a16="http://schemas.microsoft.com/office/drawing/2014/main" id="{8865C5BA-4CC0-4D46-881D-8E261F7E0AAF}"/>
              </a:ext>
            </a:extLst>
          </p:cNvPr>
          <p:cNvSpPr txBox="1"/>
          <p:nvPr/>
        </p:nvSpPr>
        <p:spPr>
          <a:xfrm>
            <a:off x="6482180" y="2651009"/>
            <a:ext cx="17252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Phát xít Nhật đầu hàng</a:t>
            </a:r>
          </a:p>
        </p:txBody>
      </p:sp>
      <p:sp>
        <p:nvSpPr>
          <p:cNvPr id="26" name="TextBox 25">
            <a:extLst>
              <a:ext uri="{FF2B5EF4-FFF2-40B4-BE49-F238E27FC236}">
                <a16:creationId xmlns:a16="http://schemas.microsoft.com/office/drawing/2014/main" id="{C219CF99-3D35-A24D-B8B6-A7F1E1938B72}"/>
              </a:ext>
            </a:extLst>
          </p:cNvPr>
          <p:cNvSpPr txBox="1"/>
          <p:nvPr/>
        </p:nvSpPr>
        <p:spPr>
          <a:xfrm>
            <a:off x="9232867" y="5653466"/>
            <a:ext cx="23976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Phát xít Nhật ở Đông Dương hoang mang</a:t>
            </a:r>
          </a:p>
        </p:txBody>
      </p:sp>
      <p:pic>
        <p:nvPicPr>
          <p:cNvPr id="1028" name="Picture 4" descr="Nhật Bản đầu hàng – Wikipedia tiếng Việt">
            <a:extLst>
              <a:ext uri="{FF2B5EF4-FFF2-40B4-BE49-F238E27FC236}">
                <a16:creationId xmlns:a16="http://schemas.microsoft.com/office/drawing/2014/main" id="{7386E76F-097F-4548-8C55-61007A59AC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277850" flipV="1">
            <a:off x="8885914" y="2581958"/>
            <a:ext cx="2602818" cy="2227492"/>
          </a:xfrm>
          <a:prstGeom prst="rect">
            <a:avLst/>
          </a:prstGeom>
          <a:noFill/>
          <a:extLst>
            <a:ext uri="{909E8E84-426E-40DD-AFC4-6F175D3DCCD1}">
              <a14:hiddenFill xmlns:a14="http://schemas.microsoft.com/office/drawing/2010/main">
                <a:solidFill>
                  <a:srgbClr val="FFFFFF"/>
                </a:solidFill>
              </a14:hiddenFill>
            </a:ext>
          </a:extLst>
        </p:spPr>
      </p:pic>
      <p:sp>
        <p:nvSpPr>
          <p:cNvPr id="224" name="Google Shape;224;p33"/>
          <p:cNvSpPr/>
          <p:nvPr/>
        </p:nvSpPr>
        <p:spPr>
          <a:xfrm rot="-391042">
            <a:off x="8440111" y="2177186"/>
            <a:ext cx="1468344" cy="865333"/>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83504A6F-8144-5046-9693-BC5F060C7EA3}"/>
              </a:ext>
            </a:extLst>
          </p:cNvPr>
          <p:cNvGrpSpPr/>
          <p:nvPr/>
        </p:nvGrpSpPr>
        <p:grpSpPr>
          <a:xfrm>
            <a:off x="812033" y="2581389"/>
            <a:ext cx="5018314" cy="957943"/>
            <a:chOff x="816143" y="2631465"/>
            <a:chExt cx="5018314" cy="957943"/>
          </a:xfrm>
        </p:grpSpPr>
        <p:sp>
          <p:nvSpPr>
            <p:cNvPr id="5" name="Terminator 4">
              <a:extLst>
                <a:ext uri="{FF2B5EF4-FFF2-40B4-BE49-F238E27FC236}">
                  <a16:creationId xmlns:a16="http://schemas.microsoft.com/office/drawing/2014/main" id="{58476B29-5A50-B642-BD43-E5E75725EB0F}"/>
                </a:ext>
              </a:extLst>
            </p:cNvPr>
            <p:cNvSpPr/>
            <p:nvPr/>
          </p:nvSpPr>
          <p:spPr>
            <a:xfrm>
              <a:off x="816143" y="2631465"/>
              <a:ext cx="5018314" cy="957943"/>
            </a:xfrm>
            <a:prstGeom prst="flowChartTerminator">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595959"/>
                </a:solidFill>
                <a:effectLst/>
                <a:uLnTx/>
                <a:uFillTx/>
                <a:latin typeface="Arial"/>
                <a:ea typeface="+mn-ea"/>
                <a:cs typeface="+mn-cs"/>
              </a:endParaRPr>
            </a:p>
          </p:txBody>
        </p:sp>
        <p:sp>
          <p:nvSpPr>
            <p:cNvPr id="6" name="TextBox 5">
              <a:extLst>
                <a:ext uri="{FF2B5EF4-FFF2-40B4-BE49-F238E27FC236}">
                  <a16:creationId xmlns:a16="http://schemas.microsoft.com/office/drawing/2014/main" id="{FEF97024-D21C-EF41-9DD0-8C9C37959FAB}"/>
                </a:ext>
              </a:extLst>
            </p:cNvPr>
            <p:cNvSpPr txBox="1"/>
            <p:nvPr/>
          </p:nvSpPr>
          <p:spPr>
            <a:xfrm>
              <a:off x="1245723" y="2722370"/>
              <a:ext cx="41591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Lệnh tổng khởi nghĩa được ban bố trong hoàn cảnh nào?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4098" name="Picture 2">
            <a:extLst>
              <a:ext uri="{FF2B5EF4-FFF2-40B4-BE49-F238E27FC236}">
                <a16:creationId xmlns:a16="http://schemas.microsoft.com/office/drawing/2014/main" id="{AF9AC64D-8C6B-BC4E-A83C-95759ED35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059" y="719434"/>
            <a:ext cx="4937948" cy="4198700"/>
          </a:xfrm>
          <a:prstGeom prst="rect">
            <a:avLst/>
          </a:prstGeom>
          <a:noFill/>
          <a:extLst>
            <a:ext uri="{909E8E84-426E-40DD-AFC4-6F175D3DCCD1}">
              <a14:hiddenFill xmlns:a14="http://schemas.microsoft.com/office/drawing/2010/main">
                <a:solidFill>
                  <a:srgbClr val="FFFFFF"/>
                </a:solidFill>
              </a14:hiddenFill>
            </a:ext>
          </a:extLst>
        </p:spPr>
      </p:pic>
      <p:sp>
        <p:nvSpPr>
          <p:cNvPr id="221" name="Google Shape;221;p33"/>
          <p:cNvSpPr txBox="1">
            <a:spLocks noGrp="1"/>
          </p:cNvSpPr>
          <p:nvPr>
            <p:ph type="title"/>
          </p:nvPr>
        </p:nvSpPr>
        <p:spPr>
          <a:xfrm>
            <a:off x="543448" y="719434"/>
            <a:ext cx="5661409" cy="511181"/>
          </a:xfrm>
          <a:prstGeom prst="rect">
            <a:avLst/>
          </a:prstGeom>
        </p:spPr>
        <p:txBody>
          <a:bodyPr spcFirstLastPara="1" wrap="square" lIns="121900" tIns="121900" rIns="121900" bIns="121900" anchor="t" anchorCtr="0">
            <a:noAutofit/>
          </a:bodyPr>
          <a:lstStyle/>
          <a:p>
            <a:r>
              <a:rPr lang="vi-VN" dirty="0"/>
              <a:t>I. Lệnh tổng khởi nghĩa được ban bố</a:t>
            </a:r>
          </a:p>
        </p:txBody>
      </p:sp>
      <p:pic>
        <p:nvPicPr>
          <p:cNvPr id="222" name="Google Shape;222;p33"/>
          <p:cNvPicPr preferRelativeResize="0"/>
          <p:nvPr/>
        </p:nvPicPr>
        <p:blipFill>
          <a:blip r:embed="rId4">
            <a:alphaModFix amt="56000"/>
          </a:blip>
          <a:stretch>
            <a:fillRect/>
          </a:stretch>
        </p:blipFill>
        <p:spPr>
          <a:xfrm rot="10800000">
            <a:off x="1498901" y="1242258"/>
            <a:ext cx="2558433" cy="288267"/>
          </a:xfrm>
          <a:prstGeom prst="rect">
            <a:avLst/>
          </a:prstGeom>
          <a:noFill/>
          <a:ln>
            <a:noFill/>
          </a:ln>
        </p:spPr>
      </p:pic>
      <p:sp>
        <p:nvSpPr>
          <p:cNvPr id="226" name="Google Shape;226;p33"/>
          <p:cNvSpPr/>
          <p:nvPr/>
        </p:nvSpPr>
        <p:spPr>
          <a:xfrm rot="-2148808">
            <a:off x="6163962" y="710562"/>
            <a:ext cx="1160284"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27" name="Google Shape;227;p33"/>
          <p:cNvSpPr/>
          <p:nvPr/>
        </p:nvSpPr>
        <p:spPr>
          <a:xfrm>
            <a:off x="10693099" y="508549"/>
            <a:ext cx="898109" cy="96689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C9791CC-3EDD-9042-AE68-1269D6DDA549}"/>
              </a:ext>
            </a:extLst>
          </p:cNvPr>
          <p:cNvSpPr/>
          <p:nvPr/>
        </p:nvSpPr>
        <p:spPr>
          <a:xfrm>
            <a:off x="700180" y="1546731"/>
            <a:ext cx="2023311" cy="4901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 Hoàn cảnh:</a:t>
            </a:r>
            <a:endParaRPr kumimoji="0" lang="en-VN"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F5132F02-C5BF-4641-B5E1-84F2AF2B4B47}"/>
              </a:ext>
            </a:extLst>
          </p:cNvPr>
          <p:cNvSpPr/>
          <p:nvPr/>
        </p:nvSpPr>
        <p:spPr>
          <a:xfrm>
            <a:off x="700180" y="2036930"/>
            <a:ext cx="2943434" cy="4901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hủ trương của ta</a:t>
            </a:r>
            <a:endParaRPr kumimoji="0" lang="en-VN"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79D906F7-96E7-C94A-9C79-418C274410CA}"/>
              </a:ext>
            </a:extLst>
          </p:cNvPr>
          <p:cNvSpPr/>
          <p:nvPr/>
        </p:nvSpPr>
        <p:spPr>
          <a:xfrm>
            <a:off x="658027" y="2519642"/>
            <a:ext cx="5437973" cy="1339662"/>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 Hội nghị toàn quốc của Đảng họp tại Tân Trào (15/8/1945) quyết định Tổng khởi nghĩa trong cả nước .</a:t>
            </a:r>
            <a:endParaRPr kumimoji="0" lang="en-VN" sz="2400" b="0" i="0" u="none" strike="noStrike" kern="1200" cap="none" spc="0" normalizeH="0" baseline="0" noProof="0" dirty="0">
              <a:ln>
                <a:noFill/>
              </a:ln>
              <a:solidFill>
                <a:srgbClr val="595959">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3D295EE-F734-F94B-A6BF-B1C40E31175A}"/>
              </a:ext>
            </a:extLst>
          </p:cNvPr>
          <p:cNvSpPr/>
          <p:nvPr/>
        </p:nvSpPr>
        <p:spPr>
          <a:xfrm>
            <a:off x="647752" y="3929870"/>
            <a:ext cx="5437973" cy="91493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Quốc dân đại hội họp (16/8/1945) tán thành quyết định khởi nghĩa của Đảng.</a:t>
            </a:r>
            <a:endParaRPr kumimoji="0" lang="en-VN" sz="2400" b="0" i="0" u="none" strike="noStrike" kern="1200" cap="none" spc="0" normalizeH="0" baseline="0" noProof="0" dirty="0">
              <a:ln>
                <a:noFill/>
              </a:ln>
              <a:solidFill>
                <a:srgbClr val="595959">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A9938E1-86E0-154A-A2C9-51E4D519C5CA}"/>
              </a:ext>
            </a:extLst>
          </p:cNvPr>
          <p:cNvSpPr/>
          <p:nvPr/>
        </p:nvSpPr>
        <p:spPr>
          <a:xfrm>
            <a:off x="648011" y="5146145"/>
            <a:ext cx="5274046" cy="91493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Hồ Chí Minh gửi thư kêu gọi đồng bào cả nước nổi dậy khởi nghĩa</a:t>
            </a:r>
            <a:endParaRPr kumimoji="0" lang="en-VN" sz="2400" b="0" i="0" u="none" strike="noStrike" kern="1200" cap="none" spc="0" normalizeH="0" baseline="0" noProof="0" dirty="0">
              <a:ln>
                <a:noFill/>
              </a:ln>
              <a:solidFill>
                <a:srgbClr val="595959">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83504A6F-8144-5046-9693-BC5F060C7EA3}"/>
              </a:ext>
            </a:extLst>
          </p:cNvPr>
          <p:cNvGrpSpPr/>
          <p:nvPr/>
        </p:nvGrpSpPr>
        <p:grpSpPr>
          <a:xfrm>
            <a:off x="647752" y="3337184"/>
            <a:ext cx="5018314" cy="957943"/>
            <a:chOff x="816143" y="2631465"/>
            <a:chExt cx="5018314" cy="957943"/>
          </a:xfrm>
        </p:grpSpPr>
        <p:sp>
          <p:nvSpPr>
            <p:cNvPr id="5" name="Terminator 4">
              <a:extLst>
                <a:ext uri="{FF2B5EF4-FFF2-40B4-BE49-F238E27FC236}">
                  <a16:creationId xmlns:a16="http://schemas.microsoft.com/office/drawing/2014/main" id="{58476B29-5A50-B642-BD43-E5E75725EB0F}"/>
                </a:ext>
              </a:extLst>
            </p:cNvPr>
            <p:cNvSpPr/>
            <p:nvPr/>
          </p:nvSpPr>
          <p:spPr>
            <a:xfrm>
              <a:off x="816143" y="2631465"/>
              <a:ext cx="5018314" cy="957943"/>
            </a:xfrm>
            <a:prstGeom prst="flowChartTerminator">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595959"/>
                </a:solidFill>
                <a:effectLst/>
                <a:uLnTx/>
                <a:uFillTx/>
                <a:latin typeface="Arial"/>
                <a:ea typeface="+mn-ea"/>
                <a:cs typeface="+mn-cs"/>
              </a:endParaRPr>
            </a:p>
          </p:txBody>
        </p:sp>
        <p:sp>
          <p:nvSpPr>
            <p:cNvPr id="6" name="TextBox 5">
              <a:extLst>
                <a:ext uri="{FF2B5EF4-FFF2-40B4-BE49-F238E27FC236}">
                  <a16:creationId xmlns:a16="http://schemas.microsoft.com/office/drawing/2014/main" id="{FEF97024-D21C-EF41-9DD0-8C9C37959FAB}"/>
                </a:ext>
              </a:extLst>
            </p:cNvPr>
            <p:cNvSpPr txBox="1"/>
            <p:nvPr/>
          </p:nvSpPr>
          <p:spPr>
            <a:xfrm>
              <a:off x="1245723" y="2722370"/>
              <a:ext cx="41591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Trước tình hình đó Đảng đã có chủ trương gì? </a:t>
              </a:r>
            </a:p>
          </p:txBody>
        </p:sp>
      </p:grpSp>
      <p:sp>
        <p:nvSpPr>
          <p:cNvPr id="10" name="Rectangle 9">
            <a:extLst>
              <a:ext uri="{FF2B5EF4-FFF2-40B4-BE49-F238E27FC236}">
                <a16:creationId xmlns:a16="http://schemas.microsoft.com/office/drawing/2014/main" id="{7D0923B0-6154-D241-A009-4A4734D1DA56}"/>
              </a:ext>
            </a:extLst>
          </p:cNvPr>
          <p:cNvSpPr/>
          <p:nvPr/>
        </p:nvSpPr>
        <p:spPr>
          <a:xfrm>
            <a:off x="6269945" y="4864946"/>
            <a:ext cx="522970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Lán Nà Lừa, thôn Tân Lập, xã Tân Trào, huyện Sơn Dương, tỉnh Tuyên Quang,nơi Chủ tịch Hồ Chí Minh ở và làm việc trong những ngày Hội nghị toàn quốc của Đảng và Quốc dân Đại hội (1945).</a:t>
            </a:r>
          </a:p>
        </p:txBody>
      </p:sp>
    </p:spTree>
    <p:extLst>
      <p:ext uri="{BB962C8B-B14F-4D97-AF65-F5344CB8AC3E}">
        <p14:creationId xmlns:p14="http://schemas.microsoft.com/office/powerpoint/2010/main" val="393181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31"/>
          <p:cNvSpPr/>
          <p:nvPr/>
        </p:nvSpPr>
        <p:spPr>
          <a:xfrm>
            <a:off x="12877101" y="821233"/>
            <a:ext cx="899817" cy="651232"/>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31"/>
          <p:cNvSpPr/>
          <p:nvPr/>
        </p:nvSpPr>
        <p:spPr>
          <a:xfrm>
            <a:off x="12192000" y="599534"/>
            <a:ext cx="752045" cy="593831"/>
          </a:xfrm>
          <a:custGeom>
            <a:avLst/>
            <a:gdLst/>
            <a:ahLst/>
            <a:cxnLst/>
            <a:rect l="l" t="t" r="r" b="b"/>
            <a:pathLst>
              <a:path w="39020" h="30811" extrusionOk="0">
                <a:moveTo>
                  <a:pt x="30681" y="3474"/>
                </a:moveTo>
                <a:cubicBezTo>
                  <a:pt x="32090" y="5955"/>
                  <a:pt x="33478" y="8448"/>
                  <a:pt x="34883" y="10930"/>
                </a:cubicBezTo>
                <a:cubicBezTo>
                  <a:pt x="35369" y="11788"/>
                  <a:pt x="35855" y="12647"/>
                  <a:pt x="36340" y="13505"/>
                </a:cubicBezTo>
                <a:cubicBezTo>
                  <a:pt x="34784" y="12409"/>
                  <a:pt x="33095" y="11459"/>
                  <a:pt x="31412" y="10597"/>
                </a:cubicBezTo>
                <a:cubicBezTo>
                  <a:pt x="29978" y="9864"/>
                  <a:pt x="28301" y="8917"/>
                  <a:pt x="26670" y="8527"/>
                </a:cubicBezTo>
                <a:cubicBezTo>
                  <a:pt x="27959" y="6807"/>
                  <a:pt x="29296" y="5122"/>
                  <a:pt x="30681" y="3474"/>
                </a:cubicBezTo>
                <a:close/>
                <a:moveTo>
                  <a:pt x="29411" y="1254"/>
                </a:moveTo>
                <a:cubicBezTo>
                  <a:pt x="29708" y="1768"/>
                  <a:pt x="30001" y="2286"/>
                  <a:pt x="30296" y="2802"/>
                </a:cubicBezTo>
                <a:cubicBezTo>
                  <a:pt x="30250" y="2825"/>
                  <a:pt x="30209" y="2858"/>
                  <a:pt x="30176" y="2898"/>
                </a:cubicBezTo>
                <a:cubicBezTo>
                  <a:pt x="28464" y="4922"/>
                  <a:pt x="26824" y="7005"/>
                  <a:pt x="25256" y="9144"/>
                </a:cubicBezTo>
                <a:cubicBezTo>
                  <a:pt x="24435" y="10273"/>
                  <a:pt x="23639" y="11420"/>
                  <a:pt x="22870" y="12586"/>
                </a:cubicBezTo>
                <a:cubicBezTo>
                  <a:pt x="22370" y="13341"/>
                  <a:pt x="21985" y="14172"/>
                  <a:pt x="21048" y="14438"/>
                </a:cubicBezTo>
                <a:cubicBezTo>
                  <a:pt x="20343" y="14637"/>
                  <a:pt x="19521" y="14657"/>
                  <a:pt x="18799" y="14757"/>
                </a:cubicBezTo>
                <a:cubicBezTo>
                  <a:pt x="15724" y="15183"/>
                  <a:pt x="12643" y="15575"/>
                  <a:pt x="9548" y="15813"/>
                </a:cubicBezTo>
                <a:cubicBezTo>
                  <a:pt x="6956" y="16012"/>
                  <a:pt x="4377" y="15977"/>
                  <a:pt x="1788" y="16009"/>
                </a:cubicBezTo>
                <a:cubicBezTo>
                  <a:pt x="1837" y="15879"/>
                  <a:pt x="1855" y="15736"/>
                  <a:pt x="1816" y="15615"/>
                </a:cubicBezTo>
                <a:cubicBezTo>
                  <a:pt x="1798" y="15556"/>
                  <a:pt x="1778" y="15497"/>
                  <a:pt x="1759" y="15438"/>
                </a:cubicBezTo>
                <a:cubicBezTo>
                  <a:pt x="1745" y="15392"/>
                  <a:pt x="1726" y="15347"/>
                  <a:pt x="1703" y="15306"/>
                </a:cubicBezTo>
                <a:cubicBezTo>
                  <a:pt x="10986" y="10717"/>
                  <a:pt x="20120" y="5833"/>
                  <a:pt x="29411" y="1254"/>
                </a:cubicBezTo>
                <a:close/>
                <a:moveTo>
                  <a:pt x="26395" y="8892"/>
                </a:moveTo>
                <a:cubicBezTo>
                  <a:pt x="28004" y="9838"/>
                  <a:pt x="29911" y="10434"/>
                  <a:pt x="31549" y="11326"/>
                </a:cubicBezTo>
                <a:cubicBezTo>
                  <a:pt x="33390" y="12329"/>
                  <a:pt x="35083" y="13505"/>
                  <a:pt x="36814" y="14674"/>
                </a:cubicBezTo>
                <a:cubicBezTo>
                  <a:pt x="36810" y="14693"/>
                  <a:pt x="36810" y="14712"/>
                  <a:pt x="36805" y="14732"/>
                </a:cubicBezTo>
                <a:cubicBezTo>
                  <a:pt x="36673" y="15199"/>
                  <a:pt x="36153" y="15305"/>
                  <a:pt x="35745" y="15521"/>
                </a:cubicBezTo>
                <a:cubicBezTo>
                  <a:pt x="33939" y="16469"/>
                  <a:pt x="32140" y="17429"/>
                  <a:pt x="30339" y="18384"/>
                </a:cubicBezTo>
                <a:lnTo>
                  <a:pt x="10312" y="29005"/>
                </a:lnTo>
                <a:cubicBezTo>
                  <a:pt x="10650" y="26988"/>
                  <a:pt x="10593" y="24814"/>
                  <a:pt x="10861" y="22800"/>
                </a:cubicBezTo>
                <a:cubicBezTo>
                  <a:pt x="11148" y="20642"/>
                  <a:pt x="11717" y="18486"/>
                  <a:pt x="11935" y="16319"/>
                </a:cubicBezTo>
                <a:cubicBezTo>
                  <a:pt x="14570" y="16042"/>
                  <a:pt x="17185" y="15652"/>
                  <a:pt x="19712" y="15320"/>
                </a:cubicBezTo>
                <a:cubicBezTo>
                  <a:pt x="20602" y="15204"/>
                  <a:pt x="21612" y="15215"/>
                  <a:pt x="22318" y="14591"/>
                </a:cubicBezTo>
                <a:cubicBezTo>
                  <a:pt x="23239" y="13777"/>
                  <a:pt x="23839" y="12448"/>
                  <a:pt x="24543" y="11446"/>
                </a:cubicBezTo>
                <a:cubicBezTo>
                  <a:pt x="25149" y="10585"/>
                  <a:pt x="25769" y="9736"/>
                  <a:pt x="26395" y="8892"/>
                </a:cubicBezTo>
                <a:close/>
                <a:moveTo>
                  <a:pt x="11565" y="16355"/>
                </a:moveTo>
                <a:cubicBezTo>
                  <a:pt x="10848" y="18447"/>
                  <a:pt x="10590" y="20799"/>
                  <a:pt x="10286" y="22960"/>
                </a:cubicBezTo>
                <a:cubicBezTo>
                  <a:pt x="10010" y="24932"/>
                  <a:pt x="9540" y="27177"/>
                  <a:pt x="9673" y="29206"/>
                </a:cubicBezTo>
                <a:cubicBezTo>
                  <a:pt x="8215" y="27203"/>
                  <a:pt x="6825" y="25154"/>
                  <a:pt x="5529" y="23041"/>
                </a:cubicBezTo>
                <a:cubicBezTo>
                  <a:pt x="4815" y="21877"/>
                  <a:pt x="4127" y="20697"/>
                  <a:pt x="3466" y="19503"/>
                </a:cubicBezTo>
                <a:cubicBezTo>
                  <a:pt x="3136" y="18907"/>
                  <a:pt x="2811" y="18305"/>
                  <a:pt x="2495" y="17701"/>
                </a:cubicBezTo>
                <a:cubicBezTo>
                  <a:pt x="2372" y="17469"/>
                  <a:pt x="2008" y="16935"/>
                  <a:pt x="1782" y="16461"/>
                </a:cubicBezTo>
                <a:lnTo>
                  <a:pt x="1782" y="16461"/>
                </a:lnTo>
                <a:cubicBezTo>
                  <a:pt x="3104" y="16615"/>
                  <a:pt x="4445" y="16680"/>
                  <a:pt x="5796" y="16680"/>
                </a:cubicBezTo>
                <a:cubicBezTo>
                  <a:pt x="7709" y="16680"/>
                  <a:pt x="9641" y="16549"/>
                  <a:pt x="11565" y="16355"/>
                </a:cubicBezTo>
                <a:close/>
                <a:moveTo>
                  <a:pt x="29638" y="1"/>
                </a:moveTo>
                <a:cubicBezTo>
                  <a:pt x="29542" y="1"/>
                  <a:pt x="29444" y="23"/>
                  <a:pt x="29354" y="67"/>
                </a:cubicBezTo>
                <a:cubicBezTo>
                  <a:pt x="19808" y="4672"/>
                  <a:pt x="10218" y="9366"/>
                  <a:pt x="1071" y="14724"/>
                </a:cubicBezTo>
                <a:cubicBezTo>
                  <a:pt x="965" y="14785"/>
                  <a:pt x="908" y="14870"/>
                  <a:pt x="886" y="14959"/>
                </a:cubicBezTo>
                <a:cubicBezTo>
                  <a:pt x="700" y="14987"/>
                  <a:pt x="517" y="15082"/>
                  <a:pt x="443" y="15256"/>
                </a:cubicBezTo>
                <a:cubicBezTo>
                  <a:pt x="1" y="16298"/>
                  <a:pt x="752" y="17207"/>
                  <a:pt x="1237" y="18139"/>
                </a:cubicBezTo>
                <a:cubicBezTo>
                  <a:pt x="1987" y="19577"/>
                  <a:pt x="2773" y="20994"/>
                  <a:pt x="3599" y="22390"/>
                </a:cubicBezTo>
                <a:cubicBezTo>
                  <a:pt x="5248" y="25185"/>
                  <a:pt x="7051" y="27880"/>
                  <a:pt x="8980" y="30488"/>
                </a:cubicBezTo>
                <a:cubicBezTo>
                  <a:pt x="9128" y="30689"/>
                  <a:pt x="9332" y="30810"/>
                  <a:pt x="9556" y="30810"/>
                </a:cubicBezTo>
                <a:cubicBezTo>
                  <a:pt x="9661" y="30810"/>
                  <a:pt x="9771" y="30783"/>
                  <a:pt x="9882" y="30724"/>
                </a:cubicBezTo>
                <a:lnTo>
                  <a:pt x="33215" y="18348"/>
                </a:lnTo>
                <a:cubicBezTo>
                  <a:pt x="34116" y="17871"/>
                  <a:pt x="35016" y="17394"/>
                  <a:pt x="35917" y="16917"/>
                </a:cubicBezTo>
                <a:cubicBezTo>
                  <a:pt x="36568" y="16569"/>
                  <a:pt x="37474" y="16245"/>
                  <a:pt x="37968" y="15675"/>
                </a:cubicBezTo>
                <a:cubicBezTo>
                  <a:pt x="39019" y="14464"/>
                  <a:pt x="37236" y="12516"/>
                  <a:pt x="36631" y="11474"/>
                </a:cubicBezTo>
                <a:cubicBezTo>
                  <a:pt x="34460" y="7732"/>
                  <a:pt x="32244" y="4018"/>
                  <a:pt x="30100" y="262"/>
                </a:cubicBezTo>
                <a:cubicBezTo>
                  <a:pt x="29998" y="84"/>
                  <a:pt x="29822" y="1"/>
                  <a:pt x="2963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 name="Group 22">
            <a:extLst>
              <a:ext uri="{FF2B5EF4-FFF2-40B4-BE49-F238E27FC236}">
                <a16:creationId xmlns:a16="http://schemas.microsoft.com/office/drawing/2014/main" id="{9AE2A62D-79D0-FF4C-9FD9-FAE2BF1284CE}"/>
              </a:ext>
            </a:extLst>
          </p:cNvPr>
          <p:cNvGrpSpPr/>
          <p:nvPr/>
        </p:nvGrpSpPr>
        <p:grpSpPr>
          <a:xfrm>
            <a:off x="533400" y="469900"/>
            <a:ext cx="5219700" cy="1346200"/>
            <a:chOff x="533400" y="469900"/>
            <a:chExt cx="5219700" cy="1346200"/>
          </a:xfrm>
        </p:grpSpPr>
        <p:pic>
          <p:nvPicPr>
            <p:cNvPr id="37" name="Picture 36">
              <a:extLst>
                <a:ext uri="{FF2B5EF4-FFF2-40B4-BE49-F238E27FC236}">
                  <a16:creationId xmlns:a16="http://schemas.microsoft.com/office/drawing/2014/main" id="{E1C21849-621A-F948-AB79-9F020B71B653}"/>
                </a:ext>
              </a:extLst>
            </p:cNvPr>
            <p:cNvPicPr>
              <a:picLocks noChangeAspect="1"/>
            </p:cNvPicPr>
            <p:nvPr/>
          </p:nvPicPr>
          <p:blipFill rotWithShape="1">
            <a:blip r:embed="rId3"/>
            <a:srcRect l="11577" t="31950" r="11789" b="31728"/>
            <a:stretch/>
          </p:blipFill>
          <p:spPr>
            <a:xfrm>
              <a:off x="533400" y="469900"/>
              <a:ext cx="5219700" cy="1346200"/>
            </a:xfrm>
            <a:prstGeom prst="rect">
              <a:avLst/>
            </a:prstGeom>
          </p:spPr>
        </p:pic>
        <p:sp>
          <p:nvSpPr>
            <p:cNvPr id="22" name="Rectangle 21">
              <a:extLst>
                <a:ext uri="{FF2B5EF4-FFF2-40B4-BE49-F238E27FC236}">
                  <a16:creationId xmlns:a16="http://schemas.microsoft.com/office/drawing/2014/main" id="{B4D9779C-BF48-594C-82B6-B1CA8F2950EE}"/>
                </a:ext>
              </a:extLst>
            </p:cNvPr>
            <p:cNvSpPr/>
            <p:nvPr/>
          </p:nvSpPr>
          <p:spPr>
            <a:xfrm>
              <a:off x="1106082" y="497934"/>
              <a:ext cx="436761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Ngày 14-8, Hội nghị toàn quốc của Đảng khai mạc tại Tân Trào (Sơn Dương, Tuyên Quang)</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4" name="Pentagon 23">
            <a:extLst>
              <a:ext uri="{FF2B5EF4-FFF2-40B4-BE49-F238E27FC236}">
                <a16:creationId xmlns:a16="http://schemas.microsoft.com/office/drawing/2014/main" id="{499449EE-2237-FF4A-A1B4-F363AF415F24}"/>
              </a:ext>
            </a:extLst>
          </p:cNvPr>
          <p:cNvSpPr/>
          <p:nvPr/>
        </p:nvSpPr>
        <p:spPr>
          <a:xfrm>
            <a:off x="609600" y="1930399"/>
            <a:ext cx="4978398" cy="782269"/>
          </a:xfrm>
          <a:prstGeom prst="homePlate">
            <a:avLst/>
          </a:prstGeom>
          <a:solidFill>
            <a:schemeClr val="tx2">
              <a:lumMod val="20000"/>
              <a:lumOff val="80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nguyên</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tắc</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bảo</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đảm</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lãnh</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đạo</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Đảng</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Tổng</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khởi</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thắng</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lợi</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1772F677-08FC-0847-A543-C0D464A5EB40}"/>
              </a:ext>
            </a:extLst>
          </p:cNvPr>
          <p:cNvSpPr/>
          <p:nvPr/>
        </p:nvSpPr>
        <p:spPr>
          <a:xfrm>
            <a:off x="698500" y="2830505"/>
            <a:ext cx="4889500" cy="830997"/>
          </a:xfrm>
          <a:prstGeom prst="rect">
            <a:avLst/>
          </a:prstGeom>
        </p:spPr>
        <p:txBody>
          <a:bodyPr wrap="square">
            <a:spAutoFit/>
          </a:bodyPr>
          <a:lstStyle/>
          <a:p>
            <a:pPr marL="342900" marR="0" lvl="0" indent="-342900" algn="just" defTabSz="914400" rtl="0" eaLnBrk="1" fontAlgn="base" latinLnBrk="0" hangingPunct="1">
              <a:lnSpc>
                <a:spcPct val="100000"/>
              </a:lnSpc>
              <a:spcBef>
                <a:spcPts val="0"/>
              </a:spcBef>
              <a:spcAft>
                <a:spcPts val="0"/>
              </a:spcAft>
              <a:buClrTx/>
              <a:buSzTx/>
              <a:buFont typeface="Wingdings" pitchFamily="2" charset="2"/>
              <a:buChar char="v"/>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Tập trung - tập trung lực lượng vào những việc chính.</a:t>
            </a:r>
          </a:p>
        </p:txBody>
      </p:sp>
      <p:sp>
        <p:nvSpPr>
          <p:cNvPr id="26" name="Rectangle 25">
            <a:extLst>
              <a:ext uri="{FF2B5EF4-FFF2-40B4-BE49-F238E27FC236}">
                <a16:creationId xmlns:a16="http://schemas.microsoft.com/office/drawing/2014/main" id="{AC6766EE-ECC3-EC44-ACBE-FFCE4BAA1FB0}"/>
              </a:ext>
            </a:extLst>
          </p:cNvPr>
          <p:cNvSpPr/>
          <p:nvPr/>
        </p:nvSpPr>
        <p:spPr>
          <a:xfrm>
            <a:off x="698500" y="5254367"/>
            <a:ext cx="4889499" cy="830997"/>
          </a:xfrm>
          <a:prstGeom prst="rect">
            <a:avLst/>
          </a:prstGeom>
        </p:spPr>
        <p:txBody>
          <a:bodyPr wrap="square">
            <a:spAutoFit/>
          </a:bodyPr>
          <a:lstStyle/>
          <a:p>
            <a:pPr marL="342900" marR="0" lvl="0" indent="-342900" algn="just" defTabSz="914400" rtl="0" eaLnBrk="1" fontAlgn="base" latinLnBrk="0" hangingPunct="1">
              <a:lnSpc>
                <a:spcPct val="100000"/>
              </a:lnSpc>
              <a:spcBef>
                <a:spcPts val="0"/>
              </a:spcBef>
              <a:spcAft>
                <a:spcPts val="0"/>
              </a:spcAft>
              <a:buClrTx/>
              <a:buSzTx/>
              <a:buFont typeface="Wingdings" pitchFamily="2" charset="2"/>
              <a:buChar char="v"/>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Kịp thời - kịp thời hành động không bỏ lỡ cơ hội.</a:t>
            </a:r>
          </a:p>
        </p:txBody>
      </p:sp>
      <p:sp>
        <p:nvSpPr>
          <p:cNvPr id="27" name="Rectangle 26">
            <a:extLst>
              <a:ext uri="{FF2B5EF4-FFF2-40B4-BE49-F238E27FC236}">
                <a16:creationId xmlns:a16="http://schemas.microsoft.com/office/drawing/2014/main" id="{293A3279-5D55-A946-A69B-A73E030B9361}"/>
              </a:ext>
            </a:extLst>
          </p:cNvPr>
          <p:cNvSpPr/>
          <p:nvPr/>
        </p:nvSpPr>
        <p:spPr>
          <a:xfrm>
            <a:off x="698500" y="3857770"/>
            <a:ext cx="4889498" cy="1200329"/>
          </a:xfrm>
          <a:prstGeom prst="rect">
            <a:avLst/>
          </a:prstGeom>
        </p:spPr>
        <p:txBody>
          <a:bodyPr wrap="square">
            <a:spAutoFit/>
          </a:bodyPr>
          <a:lstStyle/>
          <a:p>
            <a:pPr marL="342900" marR="0" lvl="0" indent="-342900" algn="just" defTabSz="914400" rtl="0" eaLnBrk="1" fontAlgn="base" latinLnBrk="0" hangingPunct="1">
              <a:lnSpc>
                <a:spcPct val="100000"/>
              </a:lnSpc>
              <a:spcBef>
                <a:spcPts val="0"/>
              </a:spcBef>
              <a:spcAft>
                <a:spcPts val="0"/>
              </a:spcAft>
              <a:buClrTx/>
              <a:buSzTx/>
              <a:buFont typeface="Wingdings" pitchFamily="2" charset="2"/>
              <a:buChar char="v"/>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Thống nhất - thống nhất về mọi phương diện quân sự chính trị, hành động và chỉ huy.</a:t>
            </a:r>
          </a:p>
        </p:txBody>
      </p:sp>
      <p:sp>
        <p:nvSpPr>
          <p:cNvPr id="43" name="Pentagon 42">
            <a:extLst>
              <a:ext uri="{FF2B5EF4-FFF2-40B4-BE49-F238E27FC236}">
                <a16:creationId xmlns:a16="http://schemas.microsoft.com/office/drawing/2014/main" id="{EF8C0E58-274F-0143-8A35-530BFB5ADBA0}"/>
              </a:ext>
            </a:extLst>
          </p:cNvPr>
          <p:cNvSpPr/>
          <p:nvPr/>
        </p:nvSpPr>
        <p:spPr>
          <a:xfrm flipH="1">
            <a:off x="6604002" y="497934"/>
            <a:ext cx="4965697" cy="805437"/>
          </a:xfrm>
          <a:prstGeom prst="homePlate">
            <a:avLst/>
          </a:prstGeom>
          <a:solidFill>
            <a:srgbClr val="92D05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nghị</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khẩu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30" name="Group 29">
            <a:extLst>
              <a:ext uri="{FF2B5EF4-FFF2-40B4-BE49-F238E27FC236}">
                <a16:creationId xmlns:a16="http://schemas.microsoft.com/office/drawing/2014/main" id="{9184EF39-B9B0-B946-8E0F-9D112D209FC1}"/>
              </a:ext>
            </a:extLst>
          </p:cNvPr>
          <p:cNvGrpSpPr/>
          <p:nvPr/>
        </p:nvGrpSpPr>
        <p:grpSpPr>
          <a:xfrm>
            <a:off x="6870700" y="1472465"/>
            <a:ext cx="4699000" cy="1277273"/>
            <a:chOff x="6680200" y="1906316"/>
            <a:chExt cx="4699000" cy="1277273"/>
          </a:xfrm>
        </p:grpSpPr>
        <p:sp>
          <p:nvSpPr>
            <p:cNvPr id="28" name="Rounded Rectangle 27">
              <a:extLst>
                <a:ext uri="{FF2B5EF4-FFF2-40B4-BE49-F238E27FC236}">
                  <a16:creationId xmlns:a16="http://schemas.microsoft.com/office/drawing/2014/main" id="{ABDC1136-CB64-A244-8FC8-8338F8402598}"/>
                </a:ext>
              </a:extLst>
            </p:cNvPr>
            <p:cNvSpPr/>
            <p:nvPr/>
          </p:nvSpPr>
          <p:spPr>
            <a:xfrm>
              <a:off x="6680200" y="1906316"/>
              <a:ext cx="4699000" cy="1277273"/>
            </a:xfrm>
            <a:prstGeom prst="roundRect">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1C232"/>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071A48DC-A600-5948-B02F-5DC9081FA0EF}"/>
                </a:ext>
              </a:extLst>
            </p:cNvPr>
            <p:cNvSpPr/>
            <p:nvPr/>
          </p:nvSpPr>
          <p:spPr>
            <a:xfrm>
              <a:off x="7327900" y="1906316"/>
              <a:ext cx="3784600" cy="1200329"/>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“Phản đối xâm lược!</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Hoàn toàn độc lập</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Chính quyền nhân dân!".</a:t>
              </a:r>
            </a:p>
          </p:txBody>
        </p:sp>
      </p:grpSp>
      <p:sp>
        <p:nvSpPr>
          <p:cNvPr id="47" name="Pentagon 46">
            <a:extLst>
              <a:ext uri="{FF2B5EF4-FFF2-40B4-BE49-F238E27FC236}">
                <a16:creationId xmlns:a16="http://schemas.microsoft.com/office/drawing/2014/main" id="{41FCA913-FBEC-EE4A-8CF7-733046FA320C}"/>
              </a:ext>
            </a:extLst>
          </p:cNvPr>
          <p:cNvSpPr/>
          <p:nvPr/>
        </p:nvSpPr>
        <p:spPr>
          <a:xfrm flipH="1">
            <a:off x="7874000" y="2918832"/>
            <a:ext cx="3695700" cy="703837"/>
          </a:xfrm>
          <a:prstGeom prst="homePlate">
            <a:avLst/>
          </a:prstGeom>
          <a:solidFill>
            <a:srgbClr val="00B0F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Phương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châm</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EA39BC64-BA19-0340-9FE4-A2B3763F504F}"/>
              </a:ext>
            </a:extLst>
          </p:cNvPr>
          <p:cNvSpPr/>
          <p:nvPr/>
        </p:nvSpPr>
        <p:spPr>
          <a:xfrm>
            <a:off x="6604003" y="3780826"/>
            <a:ext cx="4889497" cy="2554545"/>
          </a:xfrm>
          <a:prstGeom prst="rect">
            <a:avLst/>
          </a:prstGeom>
          <a:ln w="38100">
            <a:solidFill>
              <a:srgbClr val="C0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“Đánh chiếm ngay những nơi chắc thắng, không kể thành phố hay thôn quê", "quân sự và chính trị phải phối hợp", "làm tan rã tinh thần quân địch và dụ chúng hàng trước khi đánh", “chớp lấy những căn cứ chính (cả các đô thị) trước khi quân Đồng minh vào", “thành lập những Uỷ ban Nhân dân ở những nơi ta làm chủ”.</a:t>
            </a:r>
            <a:endParaRPr kumimoji="0" lang="en-VN"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7"/>
                                        </p:tgtEl>
                                        <p:attrNameLst>
                                          <p:attrName>ppt_y</p:attrName>
                                        </p:attrNameLst>
                                      </p:cBhvr>
                                      <p:tavLst>
                                        <p:tav tm="0">
                                          <p:val>
                                            <p:strVal val="#ppt_y"/>
                                          </p:val>
                                        </p:tav>
                                        <p:tav tm="100000">
                                          <p:val>
                                            <p:strVal val="#ppt_y"/>
                                          </p:val>
                                        </p:tav>
                                      </p:tavLst>
                                    </p:anim>
                                    <p:anim calcmode="lin" valueType="num">
                                      <p:cBhvr>
                                        <p:cTn id="28"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6"/>
                                        </p:tgtEl>
                                        <p:attrNameLst>
                                          <p:attrName>ppt_y</p:attrName>
                                        </p:attrNameLst>
                                      </p:cBhvr>
                                      <p:tavLst>
                                        <p:tav tm="0">
                                          <p:val>
                                            <p:strVal val="#ppt_y"/>
                                          </p:val>
                                        </p:tav>
                                        <p:tav tm="100000">
                                          <p:val>
                                            <p:strVal val="#ppt_y"/>
                                          </p:val>
                                        </p:tav>
                                      </p:tavLst>
                                    </p:anim>
                                    <p:anim calcmode="lin" valueType="num">
                                      <p:cBhvr>
                                        <p:cTn id="37"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righ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right)">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1000" fill="hold"/>
                                        <p:tgtEl>
                                          <p:spTgt spid="31"/>
                                        </p:tgtEl>
                                        <p:attrNameLst>
                                          <p:attrName>ppt_w</p:attrName>
                                        </p:attrNameLst>
                                      </p:cBhvr>
                                      <p:tavLst>
                                        <p:tav tm="0">
                                          <p:val>
                                            <p:strVal val="#ppt_w*0.70"/>
                                          </p:val>
                                        </p:tav>
                                        <p:tav tm="100000">
                                          <p:val>
                                            <p:strVal val="#ppt_w"/>
                                          </p:val>
                                        </p:tav>
                                      </p:tavLst>
                                    </p:anim>
                                    <p:anim calcmode="lin" valueType="num">
                                      <p:cBhvr>
                                        <p:cTn id="60" dur="1000" fill="hold"/>
                                        <p:tgtEl>
                                          <p:spTgt spid="31"/>
                                        </p:tgtEl>
                                        <p:attrNameLst>
                                          <p:attrName>ppt_h</p:attrName>
                                        </p:attrNameLst>
                                      </p:cBhvr>
                                      <p:tavLst>
                                        <p:tav tm="0">
                                          <p:val>
                                            <p:strVal val="#ppt_h"/>
                                          </p:val>
                                        </p:tav>
                                        <p:tav tm="100000">
                                          <p:val>
                                            <p:strVal val="#ppt_h"/>
                                          </p:val>
                                        </p:tav>
                                      </p:tavLst>
                                    </p:anim>
                                    <p:animEffect transition="in" filter="fade">
                                      <p:cBhvr>
                                        <p:cTn id="6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43" grpId="0" animBg="1"/>
      <p:bldP spid="4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Đền Tân Trào, nơi cách đây 75 năm Bác Hồ chủ trì Đại hội quốc dân.">
            <a:extLst>
              <a:ext uri="{FF2B5EF4-FFF2-40B4-BE49-F238E27FC236}">
                <a16:creationId xmlns:a16="http://schemas.microsoft.com/office/drawing/2014/main" id="{B3AE6998-F0D3-EA48-BED5-018F517E9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6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9B98AB-2778-FB43-941C-1A972584F180}"/>
              </a:ext>
            </a:extLst>
          </p:cNvPr>
          <p:cNvSpPr/>
          <p:nvPr/>
        </p:nvSpPr>
        <p:spPr>
          <a:xfrm>
            <a:off x="139700" y="5969000"/>
            <a:ext cx="59563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35EB9"/>
                </a:solidFill>
                <a:effectLst/>
                <a:uLnTx/>
                <a:uFillTx/>
                <a:latin typeface="Times New Roman" panose="02020603050405020304" pitchFamily="18" charset="0"/>
                <a:ea typeface="+mn-ea"/>
                <a:cs typeface="Times New Roman" panose="02020603050405020304" pitchFamily="18" charset="0"/>
              </a:rPr>
              <a:t>Đền Tân Trào, nơi đây Bác Hồ chủ trì Đại hội quốc dân.</a:t>
            </a:r>
            <a:endParaRPr kumimoji="0" lang="en-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endParaRPr>
          </a:p>
        </p:txBody>
      </p:sp>
      <p:pic>
        <p:nvPicPr>
          <p:cNvPr id="5124" name="Picture 4" descr="Quốc dân Đại hội Tân Trào. Tranh minh họa từ Cổng TTĐT Tuyên Quang">
            <a:extLst>
              <a:ext uri="{FF2B5EF4-FFF2-40B4-BE49-F238E27FC236}">
                <a16:creationId xmlns:a16="http://schemas.microsoft.com/office/drawing/2014/main" id="{4BD57B40-65AC-F94C-960B-3896D278AB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4" b="3094"/>
          <a:stretch/>
        </p:blipFill>
        <p:spPr bwMode="auto">
          <a:xfrm>
            <a:off x="6096000" y="0"/>
            <a:ext cx="6096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D15B423-E72A-F14B-8FAA-38212A7D7C3C}"/>
              </a:ext>
            </a:extLst>
          </p:cNvPr>
          <p:cNvSpPr/>
          <p:nvPr/>
        </p:nvSpPr>
        <p:spPr>
          <a:xfrm>
            <a:off x="6165850" y="6146800"/>
            <a:ext cx="59563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35EB9"/>
                </a:solidFill>
                <a:effectLst/>
                <a:uLnTx/>
                <a:uFillTx/>
                <a:latin typeface="Times New Roman" panose="02020603050405020304" pitchFamily="18" charset="0"/>
                <a:ea typeface="+mn-ea"/>
                <a:cs typeface="Times New Roman" panose="02020603050405020304" pitchFamily="18" charset="0"/>
              </a:rPr>
              <a:t>Quốc dân Đại hội Tân Trào. (ảnh minh hoạ)</a:t>
            </a:r>
            <a:endParaRPr kumimoji="0" lang="en-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999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800" decel="100000"/>
                                        <p:tgtEl>
                                          <p:spTgt spid="5122"/>
                                        </p:tgtEl>
                                      </p:cBhvr>
                                    </p:animEffect>
                                    <p:anim calcmode="lin" valueType="num">
                                      <p:cBhvr>
                                        <p:cTn id="8" dur="800" decel="100000" fill="hold"/>
                                        <p:tgtEl>
                                          <p:spTgt spid="5122"/>
                                        </p:tgtEl>
                                        <p:attrNameLst>
                                          <p:attrName>style.rotation</p:attrName>
                                        </p:attrNameLst>
                                      </p:cBhvr>
                                      <p:tavLst>
                                        <p:tav tm="0">
                                          <p:val>
                                            <p:fltVal val="-90"/>
                                          </p:val>
                                        </p:tav>
                                        <p:tav tm="100000">
                                          <p:val>
                                            <p:fltVal val="0"/>
                                          </p:val>
                                        </p:tav>
                                      </p:tavLst>
                                    </p:anim>
                                    <p:anim calcmode="lin" valueType="num">
                                      <p:cBhvr>
                                        <p:cTn id="9" dur="800" decel="100000" fill="hold"/>
                                        <p:tgtEl>
                                          <p:spTgt spid="5122"/>
                                        </p:tgtEl>
                                        <p:attrNameLst>
                                          <p:attrName>ppt_x</p:attrName>
                                        </p:attrNameLst>
                                      </p:cBhvr>
                                      <p:tavLst>
                                        <p:tav tm="0">
                                          <p:val>
                                            <p:strVal val="#ppt_x+0.4"/>
                                          </p:val>
                                        </p:tav>
                                        <p:tav tm="100000">
                                          <p:val>
                                            <p:strVal val="#ppt_x-0.05"/>
                                          </p:val>
                                        </p:tav>
                                      </p:tavLst>
                                    </p:anim>
                                    <p:anim calcmode="lin" valueType="num">
                                      <p:cBhvr>
                                        <p:cTn id="10" dur="800" decel="100000" fill="hold"/>
                                        <p:tgtEl>
                                          <p:spTgt spid="51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800" decel="100000"/>
                                        <p:tgtEl>
                                          <p:spTgt spid="5124"/>
                                        </p:tgtEl>
                                      </p:cBhvr>
                                    </p:animEffect>
                                    <p:anim calcmode="lin" valueType="num">
                                      <p:cBhvr>
                                        <p:cTn id="24" dur="800" decel="100000" fill="hold"/>
                                        <p:tgtEl>
                                          <p:spTgt spid="5124"/>
                                        </p:tgtEl>
                                        <p:attrNameLst>
                                          <p:attrName>style.rotation</p:attrName>
                                        </p:attrNameLst>
                                      </p:cBhvr>
                                      <p:tavLst>
                                        <p:tav tm="0">
                                          <p:val>
                                            <p:fltVal val="-90"/>
                                          </p:val>
                                        </p:tav>
                                        <p:tav tm="100000">
                                          <p:val>
                                            <p:fltVal val="0"/>
                                          </p:val>
                                        </p:tav>
                                      </p:tavLst>
                                    </p:anim>
                                    <p:anim calcmode="lin" valueType="num">
                                      <p:cBhvr>
                                        <p:cTn id="25" dur="800" decel="100000" fill="hold"/>
                                        <p:tgtEl>
                                          <p:spTgt spid="5124"/>
                                        </p:tgtEl>
                                        <p:attrNameLst>
                                          <p:attrName>ppt_x</p:attrName>
                                        </p:attrNameLst>
                                      </p:cBhvr>
                                      <p:tavLst>
                                        <p:tav tm="0">
                                          <p:val>
                                            <p:strVal val="#ppt_x+0.4"/>
                                          </p:val>
                                        </p:tav>
                                        <p:tav tm="100000">
                                          <p:val>
                                            <p:strVal val="#ppt_x-0.05"/>
                                          </p:val>
                                        </p:tav>
                                      </p:tavLst>
                                    </p:anim>
                                    <p:anim calcmode="lin" valueType="num">
                                      <p:cBhvr>
                                        <p:cTn id="26" dur="800" decel="100000" fill="hold"/>
                                        <p:tgtEl>
                                          <p:spTgt spid="512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12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12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7" name="Google Shape;257;p35"/>
          <p:cNvPicPr preferRelativeResize="0"/>
          <p:nvPr/>
        </p:nvPicPr>
        <p:blipFill>
          <a:blip r:embed="rId3">
            <a:alphaModFix amt="80000"/>
          </a:blip>
          <a:stretch>
            <a:fillRect/>
          </a:stretch>
        </p:blipFill>
        <p:spPr>
          <a:xfrm rot="3867309" flipH="1">
            <a:off x="304565" y="2252206"/>
            <a:ext cx="2059263" cy="1001905"/>
          </a:xfrm>
          <a:prstGeom prst="rect">
            <a:avLst/>
          </a:prstGeom>
          <a:noFill/>
          <a:ln>
            <a:noFill/>
          </a:ln>
        </p:spPr>
      </p:pic>
      <p:pic>
        <p:nvPicPr>
          <p:cNvPr id="6146" name="Picture 2" descr="Tác phẩm &amp;quot;Lời kêu gọi đồng bào và chiến sĩ cả nước&amp;quot; kháng chiến của Bác Hồ  năm 1966 thể hiện ý chí Việt Nam">
            <a:extLst>
              <a:ext uri="{FF2B5EF4-FFF2-40B4-BE49-F238E27FC236}">
                <a16:creationId xmlns:a16="http://schemas.microsoft.com/office/drawing/2014/main" id="{B55AE04C-E1EC-834B-B4B2-B4F6F73A1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07" y="2318651"/>
            <a:ext cx="3841990" cy="3009559"/>
          </a:xfrm>
          <a:prstGeom prst="rect">
            <a:avLst/>
          </a:prstGeom>
          <a:noFill/>
          <a:extLst>
            <a:ext uri="{909E8E84-426E-40DD-AFC4-6F175D3DCCD1}">
              <a14:hiddenFill xmlns:a14="http://schemas.microsoft.com/office/drawing/2010/main">
                <a:solidFill>
                  <a:srgbClr val="FFFFFF"/>
                </a:solidFill>
              </a14:hiddenFill>
            </a:ext>
          </a:extLst>
        </p:spPr>
      </p:pic>
      <p:sp>
        <p:nvSpPr>
          <p:cNvPr id="253" name="Google Shape;253;p35"/>
          <p:cNvSpPr txBox="1">
            <a:spLocks noGrp="1"/>
          </p:cNvSpPr>
          <p:nvPr>
            <p:ph type="title"/>
          </p:nvPr>
        </p:nvSpPr>
        <p:spPr>
          <a:xfrm>
            <a:off x="838501" y="573604"/>
            <a:ext cx="4830701" cy="1093283"/>
          </a:xfrm>
          <a:prstGeom prst="rect">
            <a:avLst/>
          </a:prstGeom>
        </p:spPr>
        <p:txBody>
          <a:bodyPr spcFirstLastPara="1" wrap="square" lIns="121900" tIns="121900" rIns="121900" bIns="121900" anchor="t" anchorCtr="0">
            <a:noAutofit/>
          </a:bodyPr>
          <a:lstStyle/>
          <a:p>
            <a:pPr algn="just"/>
            <a:r>
              <a:rPr lang="vi-VN" sz="2400" dirty="0"/>
              <a:t>Ngày 16-8-1945, Chủ tịch Hồ Chí Minh đã gửi Thư kêu gọi Tổng khởi nghĩa, trong đó Người hiệu triệu:</a:t>
            </a:r>
            <a:endParaRPr sz="2400" dirty="0"/>
          </a:p>
        </p:txBody>
      </p:sp>
      <p:sp>
        <p:nvSpPr>
          <p:cNvPr id="255" name="Google Shape;255;p35"/>
          <p:cNvSpPr/>
          <p:nvPr/>
        </p:nvSpPr>
        <p:spPr>
          <a:xfrm rot="2773772">
            <a:off x="4810778" y="2141098"/>
            <a:ext cx="863248" cy="355107"/>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56" name="Google Shape;256;p35"/>
          <p:cNvSpPr/>
          <p:nvPr/>
        </p:nvSpPr>
        <p:spPr>
          <a:xfrm rot="-2700000">
            <a:off x="3356832" y="4233555"/>
            <a:ext cx="863248" cy="355107"/>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148" name="Picture 4">
            <a:extLst>
              <a:ext uri="{FF2B5EF4-FFF2-40B4-BE49-F238E27FC236}">
                <a16:creationId xmlns:a16="http://schemas.microsoft.com/office/drawing/2014/main" id="{72DE3B07-D505-4E44-89E0-20C3AD2286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94"/>
          <a:stretch/>
        </p:blipFill>
        <p:spPr bwMode="auto">
          <a:xfrm>
            <a:off x="6612000" y="469901"/>
            <a:ext cx="4944999" cy="5810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i kêu gọi tổng khởi nghĩa.mp4" descr="lời kêu gọi tổng khởi nghĩa.mp4">
            <a:hlinkClick r:id="" action="ppaction://media"/>
            <a:extLst>
              <a:ext uri="{FF2B5EF4-FFF2-40B4-BE49-F238E27FC236}">
                <a16:creationId xmlns:a16="http://schemas.microsoft.com/office/drawing/2014/main" id="{733AD79E-4F47-174A-8321-653116E5CC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842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130129" y="0"/>
            <a:ext cx="1232212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23: TỔNG KHỞI NGHĨA THÁNG TÁM NĂM 1945 VÀ SỰ THÀNH LẬP NƯỚC VIỆT NAM DÂN CHỦ CỘNG HOÀ</a:t>
            </a:r>
          </a:p>
        </p:txBody>
      </p:sp>
      <p:sp>
        <p:nvSpPr>
          <p:cNvPr id="6" name="Rectangle 5">
            <a:extLst>
              <a:ext uri="{FF2B5EF4-FFF2-40B4-BE49-F238E27FC236}">
                <a16:creationId xmlns:a16="http://schemas.microsoft.com/office/drawing/2014/main" id="{C1CF565D-139F-FA45-AEB1-6D9B9E5B05CF}"/>
              </a:ext>
            </a:extLst>
          </p:cNvPr>
          <p:cNvSpPr/>
          <p:nvPr/>
        </p:nvSpPr>
        <p:spPr>
          <a:xfrm>
            <a:off x="0" y="1077218"/>
            <a:ext cx="6096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 Lệnh tổng khởi nghĩa được ban bố</a:t>
            </a:r>
          </a:p>
        </p:txBody>
      </p:sp>
      <p:sp>
        <p:nvSpPr>
          <p:cNvPr id="2" name="Rectangle 1">
            <a:extLst>
              <a:ext uri="{FF2B5EF4-FFF2-40B4-BE49-F238E27FC236}">
                <a16:creationId xmlns:a16="http://schemas.microsoft.com/office/drawing/2014/main" id="{36EBF1BB-E7A5-7A44-9572-43237952973B}"/>
              </a:ext>
            </a:extLst>
          </p:cNvPr>
          <p:cNvSpPr/>
          <p:nvPr/>
        </p:nvSpPr>
        <p:spPr>
          <a:xfrm>
            <a:off x="-130129" y="1759635"/>
            <a:ext cx="1058066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 Diễn biến chính của cuộc Tổng cách mạng tháng Tám năm 1945</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1303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6"/>
          <p:cNvSpPr/>
          <p:nvPr/>
        </p:nvSpPr>
        <p:spPr>
          <a:xfrm>
            <a:off x="4884533" y="87768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36"/>
          <p:cNvSpPr/>
          <p:nvPr/>
        </p:nvSpPr>
        <p:spPr>
          <a:xfrm>
            <a:off x="4940633" y="851525"/>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6"/>
          <p:cNvSpPr/>
          <p:nvPr/>
        </p:nvSpPr>
        <p:spPr>
          <a:xfrm>
            <a:off x="4884533" y="204025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36"/>
          <p:cNvSpPr/>
          <p:nvPr/>
        </p:nvSpPr>
        <p:spPr>
          <a:xfrm>
            <a:off x="4884533" y="320503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4933149" y="3154104"/>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4;p36">
            <a:extLst>
              <a:ext uri="{FF2B5EF4-FFF2-40B4-BE49-F238E27FC236}">
                <a16:creationId xmlns:a16="http://schemas.microsoft.com/office/drawing/2014/main" id="{583E25DD-4B65-EC4A-ACE5-3A9D674B03F2}"/>
              </a:ext>
            </a:extLst>
          </p:cNvPr>
          <p:cNvSpPr/>
          <p:nvPr/>
        </p:nvSpPr>
        <p:spPr>
          <a:xfrm>
            <a:off x="4886090" y="447041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200" y="622300"/>
            <a:ext cx="4136658" cy="1816358"/>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Lập bảng thống kê các sự kiện khởi nghĩa giành chính quyền ở Hà Nội, Huế và Sài Gòn</a:t>
            </a:r>
          </a:p>
        </p:txBody>
      </p:sp>
      <p:sp>
        <p:nvSpPr>
          <p:cNvPr id="44" name="Google Shape;282;p36">
            <a:extLst>
              <a:ext uri="{FF2B5EF4-FFF2-40B4-BE49-F238E27FC236}">
                <a16:creationId xmlns:a16="http://schemas.microsoft.com/office/drawing/2014/main" id="{576F1D4E-E1CA-4346-A5CD-A931EE83B4CD}"/>
              </a:ext>
            </a:extLst>
          </p:cNvPr>
          <p:cNvSpPr/>
          <p:nvPr/>
        </p:nvSpPr>
        <p:spPr>
          <a:xfrm>
            <a:off x="4884533" y="563215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4933149" y="558122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1" name="Table 21">
            <a:extLst>
              <a:ext uri="{FF2B5EF4-FFF2-40B4-BE49-F238E27FC236}">
                <a16:creationId xmlns:a16="http://schemas.microsoft.com/office/drawing/2014/main" id="{C3FBEABA-F6F6-F84D-A0F9-CD52850762CB}"/>
              </a:ext>
            </a:extLst>
          </p:cNvPr>
          <p:cNvGraphicFramePr>
            <a:graphicFrameLocks noGrp="1"/>
          </p:cNvGraphicFramePr>
          <p:nvPr/>
        </p:nvGraphicFramePr>
        <p:xfrm>
          <a:off x="6515100" y="566508"/>
          <a:ext cx="5054600" cy="5796192"/>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939616316"/>
                    </a:ext>
                  </a:extLst>
                </a:gridCol>
                <a:gridCol w="1727200">
                  <a:extLst>
                    <a:ext uri="{9D8B030D-6E8A-4147-A177-3AD203B41FA5}">
                      <a16:colId xmlns:a16="http://schemas.microsoft.com/office/drawing/2014/main" val="1375358851"/>
                    </a:ext>
                  </a:extLst>
                </a:gridCol>
                <a:gridCol w="2159000">
                  <a:extLst>
                    <a:ext uri="{9D8B030D-6E8A-4147-A177-3AD203B41FA5}">
                      <a16:colId xmlns:a16="http://schemas.microsoft.com/office/drawing/2014/main" val="2457795035"/>
                    </a:ext>
                  </a:extLst>
                </a:gridCol>
              </a:tblGrid>
              <a:tr h="87252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T</a:t>
                      </a:r>
                      <a:r>
                        <a:rPr lang="en-VN" sz="2400" dirty="0">
                          <a:solidFill>
                            <a:srgbClr val="002060"/>
                          </a:solidFill>
                          <a:latin typeface="Times New Roman" panose="02020603050405020304" pitchFamily="18" charset="0"/>
                          <a:cs typeface="Times New Roman" panose="02020603050405020304" pitchFamily="18" charset="0"/>
                        </a:rPr>
                        <a: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S</a:t>
                      </a:r>
                      <a:r>
                        <a:rPr lang="en-VN" sz="2400" dirty="0">
                          <a:solidFill>
                            <a:srgbClr val="002060"/>
                          </a:solidFill>
                          <a:latin typeface="Times New Roman" panose="02020603050405020304" pitchFamily="18" charset="0"/>
                          <a:cs typeface="Times New Roman" panose="02020603050405020304" pitchFamily="18" charset="0"/>
                        </a:rPr>
                        <a:t>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97146781"/>
                  </a:ext>
                </a:extLst>
              </a:tr>
              <a:tr h="1651817">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343970"/>
                  </a:ext>
                </a:extLst>
              </a:tr>
              <a:tr h="1811753">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228425"/>
                  </a:ext>
                </a:extLst>
              </a:tr>
              <a:tr h="146010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891038"/>
                  </a:ext>
                </a:extLst>
              </a:tr>
            </a:tbl>
          </a:graphicData>
        </a:graphic>
      </p:graphicFrame>
      <p:cxnSp>
        <p:nvCxnSpPr>
          <p:cNvPr id="23" name="Straight Connector 22">
            <a:extLst>
              <a:ext uri="{FF2B5EF4-FFF2-40B4-BE49-F238E27FC236}">
                <a16:creationId xmlns:a16="http://schemas.microsoft.com/office/drawing/2014/main" id="{C69B387D-540E-DF41-88A1-237C0CE94035}"/>
              </a:ext>
            </a:extLst>
          </p:cNvPr>
          <p:cNvCxnSpPr>
            <a:cxnSpLocks/>
          </p:cNvCxnSpPr>
          <p:nvPr/>
        </p:nvCxnSpPr>
        <p:spPr>
          <a:xfrm flipV="1">
            <a:off x="6522584" y="566508"/>
            <a:ext cx="1148216" cy="8378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DB16DD-320C-CC45-89D7-C1CE650AED8A}"/>
              </a:ext>
            </a:extLst>
          </p:cNvPr>
          <p:cNvSpPr txBox="1"/>
          <p:nvPr/>
        </p:nvSpPr>
        <p:spPr>
          <a:xfrm>
            <a:off x="6629129" y="603250"/>
            <a:ext cx="762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Mục</a:t>
            </a:r>
          </a:p>
        </p:txBody>
      </p:sp>
      <p:sp>
        <p:nvSpPr>
          <p:cNvPr id="25" name="Rectangle 24">
            <a:extLst>
              <a:ext uri="{FF2B5EF4-FFF2-40B4-BE49-F238E27FC236}">
                <a16:creationId xmlns:a16="http://schemas.microsoft.com/office/drawing/2014/main" id="{98F3EF8A-BE68-AB4F-92BD-E139C90CC29D}"/>
              </a:ext>
            </a:extLst>
          </p:cNvPr>
          <p:cNvSpPr/>
          <p:nvPr/>
        </p:nvSpPr>
        <p:spPr>
          <a:xfrm>
            <a:off x="6954041" y="1049575"/>
            <a:ext cx="577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Nơi</a:t>
            </a:r>
          </a:p>
        </p:txBody>
      </p:sp>
      <p:sp>
        <p:nvSpPr>
          <p:cNvPr id="2" name="Rectangle 1">
            <a:extLst>
              <a:ext uri="{FF2B5EF4-FFF2-40B4-BE49-F238E27FC236}">
                <a16:creationId xmlns:a16="http://schemas.microsoft.com/office/drawing/2014/main" id="{C0CF45CA-A2BD-0344-8F34-FA410DD21C62}"/>
              </a:ext>
            </a:extLst>
          </p:cNvPr>
          <p:cNvSpPr/>
          <p:nvPr/>
        </p:nvSpPr>
        <p:spPr>
          <a:xfrm>
            <a:off x="6551776" y="1961942"/>
            <a:ext cx="10823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 Nội</a:t>
            </a:r>
          </a:p>
        </p:txBody>
      </p:sp>
      <p:sp>
        <p:nvSpPr>
          <p:cNvPr id="3" name="Rectangle 2">
            <a:extLst>
              <a:ext uri="{FF2B5EF4-FFF2-40B4-BE49-F238E27FC236}">
                <a16:creationId xmlns:a16="http://schemas.microsoft.com/office/drawing/2014/main" id="{331166A4-F6F7-CD46-90BE-EE0DF3767504}"/>
              </a:ext>
            </a:extLst>
          </p:cNvPr>
          <p:cNvSpPr/>
          <p:nvPr/>
        </p:nvSpPr>
        <p:spPr>
          <a:xfrm>
            <a:off x="6676350" y="3652708"/>
            <a:ext cx="6976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Huế</a:t>
            </a:r>
          </a:p>
        </p:txBody>
      </p:sp>
      <p:sp>
        <p:nvSpPr>
          <p:cNvPr id="4" name="Rectangle 3">
            <a:extLst>
              <a:ext uri="{FF2B5EF4-FFF2-40B4-BE49-F238E27FC236}">
                <a16:creationId xmlns:a16="http://schemas.microsoft.com/office/drawing/2014/main" id="{CD42C463-A75D-9B46-B7BF-8564D8DD1A7A}"/>
              </a:ext>
            </a:extLst>
          </p:cNvPr>
          <p:cNvSpPr/>
          <p:nvPr/>
        </p:nvSpPr>
        <p:spPr>
          <a:xfrm>
            <a:off x="6715308" y="5239244"/>
            <a:ext cx="7321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Sài Gòn</a:t>
            </a:r>
          </a:p>
        </p:txBody>
      </p:sp>
      <p:sp>
        <p:nvSpPr>
          <p:cNvPr id="5" name="Rectangle 4">
            <a:extLst>
              <a:ext uri="{FF2B5EF4-FFF2-40B4-BE49-F238E27FC236}">
                <a16:creationId xmlns:a16="http://schemas.microsoft.com/office/drawing/2014/main" id="{C7DCE7CD-7EFE-5247-AAD7-6CE2C133370C}"/>
              </a:ext>
            </a:extLst>
          </p:cNvPr>
          <p:cNvSpPr/>
          <p:nvPr/>
        </p:nvSpPr>
        <p:spPr>
          <a:xfrm>
            <a:off x="7670800" y="1449685"/>
            <a:ext cx="3898900" cy="1627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FF0000"/>
                </a:solidFill>
                <a:latin typeface="Times New Roman" panose="02020603050405020304" pitchFamily="18" charset="0"/>
                <a:cs typeface="Times New Roman" panose="02020603050405020304" pitchFamily="18" charset="0"/>
              </a:rPr>
              <a:t>NHÓM 1</a:t>
            </a:r>
          </a:p>
        </p:txBody>
      </p:sp>
      <p:sp>
        <p:nvSpPr>
          <p:cNvPr id="28" name="Rectangle 27">
            <a:extLst>
              <a:ext uri="{FF2B5EF4-FFF2-40B4-BE49-F238E27FC236}">
                <a16:creationId xmlns:a16="http://schemas.microsoft.com/office/drawing/2014/main" id="{F2B5FB22-00FA-1542-821A-A43F8999C9C5}"/>
              </a:ext>
            </a:extLst>
          </p:cNvPr>
          <p:cNvSpPr/>
          <p:nvPr/>
        </p:nvSpPr>
        <p:spPr>
          <a:xfrm>
            <a:off x="7670800" y="3121990"/>
            <a:ext cx="3898900" cy="174682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VN" sz="2800" b="1" dirty="0">
                <a:solidFill>
                  <a:srgbClr val="002060"/>
                </a:solidFill>
                <a:latin typeface="Times New Roman" panose="02020603050405020304" pitchFamily="18" charset="0"/>
                <a:cs typeface="Times New Roman" panose="02020603050405020304" pitchFamily="18" charset="0"/>
              </a:rPr>
              <a:t>NHÓM 2</a:t>
            </a:r>
          </a:p>
        </p:txBody>
      </p:sp>
      <p:sp>
        <p:nvSpPr>
          <p:cNvPr id="29" name="Rectangle 28">
            <a:extLst>
              <a:ext uri="{FF2B5EF4-FFF2-40B4-BE49-F238E27FC236}">
                <a16:creationId xmlns:a16="http://schemas.microsoft.com/office/drawing/2014/main" id="{1F1D246E-86DC-6F41-B282-02B34AF2AE78}"/>
              </a:ext>
            </a:extLst>
          </p:cNvPr>
          <p:cNvSpPr/>
          <p:nvPr/>
        </p:nvSpPr>
        <p:spPr>
          <a:xfrm>
            <a:off x="7670800" y="4914119"/>
            <a:ext cx="3898900" cy="144858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VN" sz="2800" b="1" dirty="0">
                <a:solidFill>
                  <a:schemeClr val="accent2">
                    <a:lumMod val="50000"/>
                  </a:schemeClr>
                </a:solidFill>
                <a:latin typeface="Times New Roman" panose="02020603050405020304" pitchFamily="18" charset="0"/>
                <a:cs typeface="Times New Roman" panose="02020603050405020304" pitchFamily="18" charset="0"/>
              </a:rPr>
              <a:t>NHÓM 3</a:t>
            </a:r>
          </a:p>
        </p:txBody>
      </p:sp>
    </p:spTree>
    <p:extLst>
      <p:ext uri="{BB962C8B-B14F-4D97-AF65-F5344CB8AC3E}">
        <p14:creationId xmlns:p14="http://schemas.microsoft.com/office/powerpoint/2010/main" val="93520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6"/>
          <p:cNvSpPr/>
          <p:nvPr/>
        </p:nvSpPr>
        <p:spPr>
          <a:xfrm>
            <a:off x="4884533" y="87768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36"/>
          <p:cNvSpPr/>
          <p:nvPr/>
        </p:nvSpPr>
        <p:spPr>
          <a:xfrm>
            <a:off x="4940633" y="851525"/>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6"/>
          <p:cNvSpPr/>
          <p:nvPr/>
        </p:nvSpPr>
        <p:spPr>
          <a:xfrm>
            <a:off x="4884533" y="204025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36"/>
          <p:cNvSpPr/>
          <p:nvPr/>
        </p:nvSpPr>
        <p:spPr>
          <a:xfrm>
            <a:off x="4884533" y="320503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4933149" y="3154104"/>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4;p36">
            <a:extLst>
              <a:ext uri="{FF2B5EF4-FFF2-40B4-BE49-F238E27FC236}">
                <a16:creationId xmlns:a16="http://schemas.microsoft.com/office/drawing/2014/main" id="{583E25DD-4B65-EC4A-ACE5-3A9D674B03F2}"/>
              </a:ext>
            </a:extLst>
          </p:cNvPr>
          <p:cNvSpPr/>
          <p:nvPr/>
        </p:nvSpPr>
        <p:spPr>
          <a:xfrm>
            <a:off x="4886090" y="447041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200" y="622300"/>
            <a:ext cx="4136658" cy="1816358"/>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Lập bảng thống kê các sự kiện khởi nghĩa giành chính quyền ở Hà Nội, Huế và Sài Gòn</a:t>
            </a:r>
          </a:p>
        </p:txBody>
      </p:sp>
      <p:sp>
        <p:nvSpPr>
          <p:cNvPr id="44" name="Google Shape;282;p36">
            <a:extLst>
              <a:ext uri="{FF2B5EF4-FFF2-40B4-BE49-F238E27FC236}">
                <a16:creationId xmlns:a16="http://schemas.microsoft.com/office/drawing/2014/main" id="{576F1D4E-E1CA-4346-A5CD-A931EE83B4CD}"/>
              </a:ext>
            </a:extLst>
          </p:cNvPr>
          <p:cNvSpPr/>
          <p:nvPr/>
        </p:nvSpPr>
        <p:spPr>
          <a:xfrm>
            <a:off x="4884533" y="563215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4933149" y="558122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1" name="Table 21">
            <a:extLst>
              <a:ext uri="{FF2B5EF4-FFF2-40B4-BE49-F238E27FC236}">
                <a16:creationId xmlns:a16="http://schemas.microsoft.com/office/drawing/2014/main" id="{C3FBEABA-F6F6-F84D-A0F9-CD52850762CB}"/>
              </a:ext>
            </a:extLst>
          </p:cNvPr>
          <p:cNvGraphicFramePr>
            <a:graphicFrameLocks noGrp="1"/>
          </p:cNvGraphicFramePr>
          <p:nvPr/>
        </p:nvGraphicFramePr>
        <p:xfrm>
          <a:off x="6515100" y="566508"/>
          <a:ext cx="5054600" cy="5796192"/>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939616316"/>
                    </a:ext>
                  </a:extLst>
                </a:gridCol>
                <a:gridCol w="1727200">
                  <a:extLst>
                    <a:ext uri="{9D8B030D-6E8A-4147-A177-3AD203B41FA5}">
                      <a16:colId xmlns:a16="http://schemas.microsoft.com/office/drawing/2014/main" val="1375358851"/>
                    </a:ext>
                  </a:extLst>
                </a:gridCol>
                <a:gridCol w="2159000">
                  <a:extLst>
                    <a:ext uri="{9D8B030D-6E8A-4147-A177-3AD203B41FA5}">
                      <a16:colId xmlns:a16="http://schemas.microsoft.com/office/drawing/2014/main" val="2457795035"/>
                    </a:ext>
                  </a:extLst>
                </a:gridCol>
              </a:tblGrid>
              <a:tr h="87252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T</a:t>
                      </a:r>
                      <a:r>
                        <a:rPr lang="en-VN" sz="2400" dirty="0">
                          <a:solidFill>
                            <a:srgbClr val="002060"/>
                          </a:solidFill>
                          <a:latin typeface="Times New Roman" panose="02020603050405020304" pitchFamily="18" charset="0"/>
                          <a:cs typeface="Times New Roman" panose="02020603050405020304" pitchFamily="18" charset="0"/>
                        </a:rPr>
                        <a: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S</a:t>
                      </a:r>
                      <a:r>
                        <a:rPr lang="en-VN" sz="2400" dirty="0">
                          <a:solidFill>
                            <a:srgbClr val="002060"/>
                          </a:solidFill>
                          <a:latin typeface="Times New Roman" panose="02020603050405020304" pitchFamily="18" charset="0"/>
                          <a:cs typeface="Times New Roman" panose="02020603050405020304" pitchFamily="18" charset="0"/>
                        </a:rPr>
                        <a:t>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97146781"/>
                  </a:ext>
                </a:extLst>
              </a:tr>
              <a:tr h="1651817">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343970"/>
                  </a:ext>
                </a:extLst>
              </a:tr>
              <a:tr h="1811753">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228425"/>
                  </a:ext>
                </a:extLst>
              </a:tr>
              <a:tr h="146010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891038"/>
                  </a:ext>
                </a:extLst>
              </a:tr>
            </a:tbl>
          </a:graphicData>
        </a:graphic>
      </p:graphicFrame>
      <p:cxnSp>
        <p:nvCxnSpPr>
          <p:cNvPr id="23" name="Straight Connector 22">
            <a:extLst>
              <a:ext uri="{FF2B5EF4-FFF2-40B4-BE49-F238E27FC236}">
                <a16:creationId xmlns:a16="http://schemas.microsoft.com/office/drawing/2014/main" id="{C69B387D-540E-DF41-88A1-237C0CE94035}"/>
              </a:ext>
            </a:extLst>
          </p:cNvPr>
          <p:cNvCxnSpPr>
            <a:cxnSpLocks/>
          </p:cNvCxnSpPr>
          <p:nvPr/>
        </p:nvCxnSpPr>
        <p:spPr>
          <a:xfrm flipV="1">
            <a:off x="6522584" y="566508"/>
            <a:ext cx="1148216" cy="8378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DB16DD-320C-CC45-89D7-C1CE650AED8A}"/>
              </a:ext>
            </a:extLst>
          </p:cNvPr>
          <p:cNvSpPr txBox="1"/>
          <p:nvPr/>
        </p:nvSpPr>
        <p:spPr>
          <a:xfrm>
            <a:off x="6629129" y="603250"/>
            <a:ext cx="762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Mục</a:t>
            </a:r>
          </a:p>
        </p:txBody>
      </p:sp>
      <p:sp>
        <p:nvSpPr>
          <p:cNvPr id="25" name="Rectangle 24">
            <a:extLst>
              <a:ext uri="{FF2B5EF4-FFF2-40B4-BE49-F238E27FC236}">
                <a16:creationId xmlns:a16="http://schemas.microsoft.com/office/drawing/2014/main" id="{98F3EF8A-BE68-AB4F-92BD-E139C90CC29D}"/>
              </a:ext>
            </a:extLst>
          </p:cNvPr>
          <p:cNvSpPr/>
          <p:nvPr/>
        </p:nvSpPr>
        <p:spPr>
          <a:xfrm>
            <a:off x="6954041" y="1049575"/>
            <a:ext cx="577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Nơi</a:t>
            </a:r>
          </a:p>
        </p:txBody>
      </p:sp>
      <p:sp>
        <p:nvSpPr>
          <p:cNvPr id="55" name="Rectangle 54">
            <a:extLst>
              <a:ext uri="{FF2B5EF4-FFF2-40B4-BE49-F238E27FC236}">
                <a16:creationId xmlns:a16="http://schemas.microsoft.com/office/drawing/2014/main" id="{985940C1-124B-1E49-B92E-4BF3031E3CB3}"/>
              </a:ext>
            </a:extLst>
          </p:cNvPr>
          <p:cNvSpPr/>
          <p:nvPr/>
        </p:nvSpPr>
        <p:spPr>
          <a:xfrm>
            <a:off x="7670800" y="1835995"/>
            <a:ext cx="1670650"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19/08/1945</a:t>
            </a: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56" name="Rectangle 55">
            <a:extLst>
              <a:ext uri="{FF2B5EF4-FFF2-40B4-BE49-F238E27FC236}">
                <a16:creationId xmlns:a16="http://schemas.microsoft.com/office/drawing/2014/main" id="{25DBA456-F7C8-934F-88E0-DBBB33BAA888}"/>
              </a:ext>
            </a:extLst>
          </p:cNvPr>
          <p:cNvSpPr/>
          <p:nvPr/>
        </p:nvSpPr>
        <p:spPr>
          <a:xfrm>
            <a:off x="9550867" y="1593125"/>
            <a:ext cx="180941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 nghĩa thắng lợi ở Hà Nội </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0CF45CA-A2BD-0344-8F34-FA410DD21C62}"/>
              </a:ext>
            </a:extLst>
          </p:cNvPr>
          <p:cNvSpPr/>
          <p:nvPr/>
        </p:nvSpPr>
        <p:spPr>
          <a:xfrm>
            <a:off x="6551776" y="1961942"/>
            <a:ext cx="10823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 Nội</a:t>
            </a:r>
          </a:p>
        </p:txBody>
      </p:sp>
      <p:sp>
        <p:nvSpPr>
          <p:cNvPr id="3" name="Rectangle 2">
            <a:extLst>
              <a:ext uri="{FF2B5EF4-FFF2-40B4-BE49-F238E27FC236}">
                <a16:creationId xmlns:a16="http://schemas.microsoft.com/office/drawing/2014/main" id="{331166A4-F6F7-CD46-90BE-EE0DF3767504}"/>
              </a:ext>
            </a:extLst>
          </p:cNvPr>
          <p:cNvSpPr/>
          <p:nvPr/>
        </p:nvSpPr>
        <p:spPr>
          <a:xfrm>
            <a:off x="6676350" y="3652708"/>
            <a:ext cx="6976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Huế</a:t>
            </a:r>
          </a:p>
        </p:txBody>
      </p:sp>
      <p:sp>
        <p:nvSpPr>
          <p:cNvPr id="4" name="Rectangle 3">
            <a:extLst>
              <a:ext uri="{FF2B5EF4-FFF2-40B4-BE49-F238E27FC236}">
                <a16:creationId xmlns:a16="http://schemas.microsoft.com/office/drawing/2014/main" id="{CD42C463-A75D-9B46-B7BF-8564D8DD1A7A}"/>
              </a:ext>
            </a:extLst>
          </p:cNvPr>
          <p:cNvSpPr/>
          <p:nvPr/>
        </p:nvSpPr>
        <p:spPr>
          <a:xfrm>
            <a:off x="6715308" y="5239244"/>
            <a:ext cx="7321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Sài Gòn</a:t>
            </a:r>
          </a:p>
        </p:txBody>
      </p:sp>
    </p:spTree>
    <p:extLst>
      <p:ext uri="{BB962C8B-B14F-4D97-AF65-F5344CB8AC3E}">
        <p14:creationId xmlns:p14="http://schemas.microsoft.com/office/powerpoint/2010/main" val="1269712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outVertical)">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FD318C3-C3BF-2747-983B-218C90F61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650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0E4E9B-2301-CA43-8ECB-8A01C716806C}"/>
              </a:ext>
            </a:extLst>
          </p:cNvPr>
          <p:cNvSpPr txBox="1"/>
          <p:nvPr/>
        </p:nvSpPr>
        <p:spPr>
          <a:xfrm>
            <a:off x="0" y="6032500"/>
            <a:ext cx="609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Quần chúng cách mạng chiếm Phủ khâm sai ở Hà Nội</a:t>
            </a:r>
          </a:p>
        </p:txBody>
      </p:sp>
      <p:pic>
        <p:nvPicPr>
          <p:cNvPr id="10244" name="Picture 4" descr="Hà Nội trong những ngày Cách mạng tháng 8 và Quốc khánh 2/9 lịch sử - Ảnh 1.">
            <a:extLst>
              <a:ext uri="{FF2B5EF4-FFF2-40B4-BE49-F238E27FC236}">
                <a16:creationId xmlns:a16="http://schemas.microsoft.com/office/drawing/2014/main" id="{AC620612-9A3C-7D46-8739-2480FB7F3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650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7374C7-C10B-284B-A095-BD928A8C6F26}"/>
              </a:ext>
            </a:extLst>
          </p:cNvPr>
          <p:cNvSpPr txBox="1"/>
          <p:nvPr/>
        </p:nvSpPr>
        <p:spPr>
          <a:xfrm>
            <a:off x="6096000" y="5688568"/>
            <a:ext cx="6096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Cuộc</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mít-tinh</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phát</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khởi</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giành</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do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mặt</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trận</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Minh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tổ</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chức</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Hà</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Nội</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95959"/>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 19-8-1945</a:t>
            </a:r>
            <a:endParaRPr kumimoji="0" lang="en-VN" sz="24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3420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1000" fill="hold"/>
                                        <p:tgtEl>
                                          <p:spTgt spid="10244"/>
                                        </p:tgtEl>
                                        <p:attrNameLst>
                                          <p:attrName>ppt_w</p:attrName>
                                        </p:attrNameLst>
                                      </p:cBhvr>
                                      <p:tavLst>
                                        <p:tav tm="0">
                                          <p:val>
                                            <p:fltVal val="0"/>
                                          </p:val>
                                        </p:tav>
                                        <p:tav tm="100000">
                                          <p:val>
                                            <p:strVal val="#ppt_w"/>
                                          </p:val>
                                        </p:tav>
                                      </p:tavLst>
                                    </p:anim>
                                    <p:anim calcmode="lin" valueType="num">
                                      <p:cBhvr>
                                        <p:cTn id="20" dur="1000" fill="hold"/>
                                        <p:tgtEl>
                                          <p:spTgt spid="10244"/>
                                        </p:tgtEl>
                                        <p:attrNameLst>
                                          <p:attrName>ppt_h</p:attrName>
                                        </p:attrNameLst>
                                      </p:cBhvr>
                                      <p:tavLst>
                                        <p:tav tm="0">
                                          <p:val>
                                            <p:fltVal val="0"/>
                                          </p:val>
                                        </p:tav>
                                        <p:tav tm="100000">
                                          <p:val>
                                            <p:strVal val="#ppt_h"/>
                                          </p:val>
                                        </p:tav>
                                      </p:tavLst>
                                    </p:anim>
                                    <p:anim calcmode="lin" valueType="num">
                                      <p:cBhvr>
                                        <p:cTn id="21" dur="1000" fill="hold"/>
                                        <p:tgtEl>
                                          <p:spTgt spid="10244"/>
                                        </p:tgtEl>
                                        <p:attrNameLst>
                                          <p:attrName>style.rotation</p:attrName>
                                        </p:attrNameLst>
                                      </p:cBhvr>
                                      <p:tavLst>
                                        <p:tav tm="0">
                                          <p:val>
                                            <p:fltVal val="90"/>
                                          </p:val>
                                        </p:tav>
                                        <p:tav tm="100000">
                                          <p:val>
                                            <p:fltVal val="0"/>
                                          </p:val>
                                        </p:tav>
                                      </p:tavLst>
                                    </p:anim>
                                    <p:animEffect transition="in" filter="fade">
                                      <p:cBhvr>
                                        <p:cTn id="22" dur="1000"/>
                                        <p:tgtEl>
                                          <p:spTgt spid="1024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ng mãi Lời thề Độc lập!">
            <a:extLst>
              <a:ext uri="{FF2B5EF4-FFF2-40B4-BE49-F238E27FC236}">
                <a16:creationId xmlns:a16="http://schemas.microsoft.com/office/drawing/2014/main" id="{36E40BB5-C5A6-7949-922D-BDF76E48E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4020" y="1091439"/>
            <a:ext cx="6043546" cy="464106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rotWithShape="1">
          <a:blip r:embed="rId6">
            <a:extLst>
              <a:ext uri="{28A0092B-C50C-407E-A947-70E740481C1C}">
                <a14:useLocalDpi xmlns:a14="http://schemas.microsoft.com/office/drawing/2010/main" val="0"/>
              </a:ext>
            </a:extLst>
          </a:blip>
          <a:srcRect r="24139"/>
          <a:stretch/>
        </p:blipFill>
        <p:spPr>
          <a:xfrm>
            <a:off x="-12702" y="2"/>
            <a:ext cx="12196943" cy="691426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8039" y="747065"/>
            <a:ext cx="3470069" cy="2654792"/>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6787" y="1091439"/>
            <a:ext cx="3589967" cy="2639811"/>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7607" y="2938952"/>
            <a:ext cx="3641941" cy="2793547"/>
          </a:xfrm>
          <a:prstGeom prst="rect">
            <a:avLst/>
          </a:prstGeom>
        </p:spPr>
      </p:pic>
      <p:pic>
        <p:nvPicPr>
          <p:cNvPr id="146" name="Picture 1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1969" y="1101453"/>
            <a:ext cx="1168595" cy="1168595"/>
          </a:xfrm>
          <a:prstGeom prst="rect">
            <a:avLst/>
          </a:prstGeom>
        </p:spPr>
      </p:pic>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3" y="883976"/>
            <a:ext cx="1061107" cy="1061107"/>
          </a:xfrm>
          <a:prstGeom prst="rect">
            <a:avLst/>
          </a:prstGeom>
        </p:spPr>
      </p:pic>
      <p:pic>
        <p:nvPicPr>
          <p:cNvPr id="148" name="Picture 1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88251" y="1738169"/>
            <a:ext cx="1127571" cy="1127571"/>
          </a:xfrm>
          <a:prstGeom prst="rect">
            <a:avLst/>
          </a:prstGeom>
        </p:spPr>
      </p:pic>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693" y="-974833"/>
            <a:ext cx="1761897" cy="6059949"/>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20" y="5852161"/>
            <a:ext cx="1180821" cy="99822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15131" y="730511"/>
            <a:ext cx="3472960" cy="2651991"/>
          </a:xfrm>
          <a:prstGeom prst="rect">
            <a:avLst/>
          </a:prstGeom>
        </p:spPr>
      </p:pic>
      <p:pic>
        <p:nvPicPr>
          <p:cNvPr id="140" name="mau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27592" y="1076240"/>
            <a:ext cx="3580203" cy="2639811"/>
          </a:xfrm>
          <a:prstGeom prst="rect">
            <a:avLst/>
          </a:prstGeom>
        </p:spPr>
      </p:pic>
      <p:sp>
        <p:nvSpPr>
          <p:cNvPr id="6" name="Rectangle 5">
            <a:extLst>
              <a:ext uri="{FF2B5EF4-FFF2-40B4-BE49-F238E27FC236}">
                <a16:creationId xmlns:a16="http://schemas.microsoft.com/office/drawing/2014/main" id="{DC29C6F9-1C1F-FB49-A60E-18DE54581B4E}"/>
              </a:ext>
            </a:extLst>
          </p:cNvPr>
          <p:cNvSpPr/>
          <p:nvPr/>
        </p:nvSpPr>
        <p:spPr>
          <a:xfrm>
            <a:off x="4418876" y="6463558"/>
            <a:ext cx="3090672" cy="170364"/>
          </a:xfrm>
          <a:prstGeom prst="rect">
            <a:avLst/>
          </a:pr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sp>
        <p:nvSpPr>
          <p:cNvPr id="28" name="Rectangle 27">
            <a:extLst>
              <a:ext uri="{FF2B5EF4-FFF2-40B4-BE49-F238E27FC236}">
                <a16:creationId xmlns:a16="http://schemas.microsoft.com/office/drawing/2014/main" id="{DA9CBD51-1AB9-5F49-BE1F-6272B5A6B3AB}"/>
              </a:ext>
            </a:extLst>
          </p:cNvPr>
          <p:cNvSpPr/>
          <p:nvPr/>
        </p:nvSpPr>
        <p:spPr>
          <a:xfrm>
            <a:off x="517850" y="5914511"/>
            <a:ext cx="1530407" cy="145440"/>
          </a:xfrm>
          <a:prstGeom prst="rect">
            <a:avLst/>
          </a:prstGeom>
          <a:solidFill>
            <a:srgbClr val="71C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pic>
        <p:nvPicPr>
          <p:cNvPr id="150" name="Picture 1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7939" y="5085117"/>
            <a:ext cx="647700" cy="904875"/>
          </a:xfrm>
          <a:prstGeom prst="rect">
            <a:avLst/>
          </a:prstGeom>
        </p:spPr>
      </p:pic>
      <p:pic>
        <p:nvPicPr>
          <p:cNvPr id="29" name="Picture 28">
            <a:extLst>
              <a:ext uri="{FF2B5EF4-FFF2-40B4-BE49-F238E27FC236}">
                <a16:creationId xmlns:a16="http://schemas.microsoft.com/office/drawing/2014/main" id="{B50E9EF0-7B18-F344-903B-08B1EF0DD47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5354" y="5239653"/>
            <a:ext cx="647700" cy="904875"/>
          </a:xfrm>
          <a:prstGeom prst="rect">
            <a:avLst/>
          </a:prstGeom>
        </p:spPr>
      </p:pic>
      <p:pic>
        <p:nvPicPr>
          <p:cNvPr id="25" name="VUIDEHOC.WAV">
            <a:hlinkClick r:id="" action="ppaction://media"/>
            <a:extLst>
              <a:ext uri="{FF2B5EF4-FFF2-40B4-BE49-F238E27FC236}">
                <a16:creationId xmlns:a16="http://schemas.microsoft.com/office/drawing/2014/main" id="{C9AC8D48-B85B-2242-9781-813860DFDD1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21"/>
          <a:stretch>
            <a:fillRect/>
          </a:stretch>
        </p:blipFill>
        <p:spPr>
          <a:xfrm>
            <a:off x="673453" y="-1188063"/>
            <a:ext cx="609600" cy="609600"/>
          </a:xfrm>
          <a:prstGeom prst="rect">
            <a:avLst/>
          </a:prstGeom>
        </p:spPr>
      </p:pic>
      <p:pic>
        <p:nvPicPr>
          <p:cNvPr id="30" name="mãu 4">
            <a:hlinkClick r:id="rId22" action="ppaction://hlinksldjump"/>
            <a:extLst>
              <a:ext uri="{FF2B5EF4-FFF2-40B4-BE49-F238E27FC236}">
                <a16:creationId xmlns:a16="http://schemas.microsoft.com/office/drawing/2014/main" id="{9FF5EBB1-3F55-D747-BCCB-12369AE0E54F}"/>
              </a:ext>
            </a:extLst>
          </p:cNvPr>
          <p:cNvPicPr>
            <a:picLocks noChangeAspect="1"/>
          </p:cNvPicPr>
          <p:nvPr/>
        </p:nvPicPr>
        <p:blipFill rotWithShape="1">
          <a:blip r:embed="rId23">
            <a:extLst>
              <a:ext uri="{28A0092B-C50C-407E-A947-70E740481C1C}">
                <a14:useLocalDpi xmlns:a14="http://schemas.microsoft.com/office/drawing/2010/main" val="0"/>
              </a:ext>
            </a:extLst>
          </a:blip>
          <a:srcRect l="58851" t="27929" r="7232" b="15072"/>
          <a:stretch/>
        </p:blipFill>
        <p:spPr>
          <a:xfrm>
            <a:off x="8643846" y="3258958"/>
            <a:ext cx="3682603" cy="2822939"/>
          </a:xfrm>
          <a:prstGeom prst="rect">
            <a:avLst/>
          </a:prstGeom>
        </p:spPr>
      </p:pic>
      <p:pic>
        <p:nvPicPr>
          <p:cNvPr id="9" name="Picture 3">
            <a:extLst>
              <a:ext uri="{FF2B5EF4-FFF2-40B4-BE49-F238E27FC236}">
                <a16:creationId xmlns:a16="http://schemas.microsoft.com/office/drawing/2014/main" id="{04DB257E-8E2F-7741-A88F-1C22AD831ACF}"/>
              </a:ext>
            </a:extLst>
          </p:cNvPr>
          <p:cNvPicPr>
            <a:picLocks noChangeAspect="1"/>
          </p:cNvPicPr>
          <p:nvPr/>
        </p:nvPicPr>
        <p:blipFill>
          <a:blip r:embed="rId24"/>
          <a:stretch>
            <a:fillRect/>
          </a:stretch>
        </p:blipFill>
        <p:spPr>
          <a:xfrm>
            <a:off x="5644178" y="3016623"/>
            <a:ext cx="3471333" cy="2675467"/>
          </a:xfrm>
          <a:prstGeom prst="rect">
            <a:avLst/>
          </a:prstGeom>
        </p:spPr>
      </p:pic>
      <p:pic>
        <p:nvPicPr>
          <p:cNvPr id="27" name="mau 3">
            <a:hlinkClick r:id="rId25" action="ppaction://hlinksldjump"/>
            <a:extLst>
              <a:ext uri="{FF2B5EF4-FFF2-40B4-BE49-F238E27FC236}">
                <a16:creationId xmlns:a16="http://schemas.microsoft.com/office/drawing/2014/main" id="{574267E6-FE27-2C46-9558-71DA75E3A410}"/>
              </a:ext>
            </a:extLst>
          </p:cNvPr>
          <p:cNvPicPr>
            <a:picLocks noChangeAspect="1"/>
          </p:cNvPicPr>
          <p:nvPr/>
        </p:nvPicPr>
        <p:blipFill rotWithShape="1">
          <a:blip r:embed="rId23">
            <a:extLst>
              <a:ext uri="{28A0092B-C50C-407E-A947-70E740481C1C}">
                <a14:useLocalDpi xmlns:a14="http://schemas.microsoft.com/office/drawing/2010/main" val="0"/>
              </a:ext>
            </a:extLst>
          </a:blip>
          <a:srcRect l="8653" t="20643" r="58593" b="22357"/>
          <a:stretch/>
        </p:blipFill>
        <p:spPr>
          <a:xfrm>
            <a:off x="5587620" y="2982497"/>
            <a:ext cx="3584448" cy="2777387"/>
          </a:xfrm>
          <a:prstGeom prst="rect">
            <a:avLst/>
          </a:prstGeom>
        </p:spPr>
      </p:pic>
    </p:spTree>
    <p:extLst>
      <p:ext uri="{BB962C8B-B14F-4D97-AF65-F5344CB8AC3E}">
        <p14:creationId xmlns:p14="http://schemas.microsoft.com/office/powerpoint/2010/main" val="200131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56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nodeType="clickEffect">
                                  <p:stCondLst>
                                    <p:cond delay="0"/>
                                  </p:stCondLst>
                                  <p:childTnLst>
                                    <p:animEffect transition="out" filter="checkerboard(across)">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5" presetClass="exit" presetSubtype="10" fill="hold" nodeType="clickEffect">
                                  <p:stCondLst>
                                    <p:cond delay="0"/>
                                  </p:stCondLst>
                                  <p:childTnLst>
                                    <p:animEffect transition="out" filter="checkerboard(across)">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6"/>
          <p:cNvSpPr/>
          <p:nvPr/>
        </p:nvSpPr>
        <p:spPr>
          <a:xfrm>
            <a:off x="4884533" y="87768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36"/>
          <p:cNvSpPr/>
          <p:nvPr/>
        </p:nvSpPr>
        <p:spPr>
          <a:xfrm>
            <a:off x="4940633" y="851525"/>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6"/>
          <p:cNvSpPr/>
          <p:nvPr/>
        </p:nvSpPr>
        <p:spPr>
          <a:xfrm>
            <a:off x="4884533" y="204025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36"/>
          <p:cNvSpPr/>
          <p:nvPr/>
        </p:nvSpPr>
        <p:spPr>
          <a:xfrm>
            <a:off x="4884533" y="320503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4933149" y="3154104"/>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4;p36">
            <a:extLst>
              <a:ext uri="{FF2B5EF4-FFF2-40B4-BE49-F238E27FC236}">
                <a16:creationId xmlns:a16="http://schemas.microsoft.com/office/drawing/2014/main" id="{583E25DD-4B65-EC4A-ACE5-3A9D674B03F2}"/>
              </a:ext>
            </a:extLst>
          </p:cNvPr>
          <p:cNvSpPr/>
          <p:nvPr/>
        </p:nvSpPr>
        <p:spPr>
          <a:xfrm>
            <a:off x="4886090" y="447041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200" y="622300"/>
            <a:ext cx="4076700" cy="1816358"/>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Lập bảng thống kê các sự kiện khởi nghĩa giành chính quyền ở Hà Nội, Huế và Sài Gòn</a:t>
            </a:r>
          </a:p>
        </p:txBody>
      </p:sp>
      <p:sp>
        <p:nvSpPr>
          <p:cNvPr id="44" name="Google Shape;282;p36">
            <a:extLst>
              <a:ext uri="{FF2B5EF4-FFF2-40B4-BE49-F238E27FC236}">
                <a16:creationId xmlns:a16="http://schemas.microsoft.com/office/drawing/2014/main" id="{576F1D4E-E1CA-4346-A5CD-A931EE83B4CD}"/>
              </a:ext>
            </a:extLst>
          </p:cNvPr>
          <p:cNvSpPr/>
          <p:nvPr/>
        </p:nvSpPr>
        <p:spPr>
          <a:xfrm>
            <a:off x="4884533" y="563215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4933149" y="558122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1" name="Table 21">
            <a:extLst>
              <a:ext uri="{FF2B5EF4-FFF2-40B4-BE49-F238E27FC236}">
                <a16:creationId xmlns:a16="http://schemas.microsoft.com/office/drawing/2014/main" id="{C3FBEABA-F6F6-F84D-A0F9-CD52850762CB}"/>
              </a:ext>
            </a:extLst>
          </p:cNvPr>
          <p:cNvGraphicFramePr>
            <a:graphicFrameLocks noGrp="1"/>
          </p:cNvGraphicFramePr>
          <p:nvPr/>
        </p:nvGraphicFramePr>
        <p:xfrm>
          <a:off x="6515100" y="566508"/>
          <a:ext cx="5054600" cy="5796192"/>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939616316"/>
                    </a:ext>
                  </a:extLst>
                </a:gridCol>
                <a:gridCol w="1727200">
                  <a:extLst>
                    <a:ext uri="{9D8B030D-6E8A-4147-A177-3AD203B41FA5}">
                      <a16:colId xmlns:a16="http://schemas.microsoft.com/office/drawing/2014/main" val="1375358851"/>
                    </a:ext>
                  </a:extLst>
                </a:gridCol>
                <a:gridCol w="2159000">
                  <a:extLst>
                    <a:ext uri="{9D8B030D-6E8A-4147-A177-3AD203B41FA5}">
                      <a16:colId xmlns:a16="http://schemas.microsoft.com/office/drawing/2014/main" val="2457795035"/>
                    </a:ext>
                  </a:extLst>
                </a:gridCol>
              </a:tblGrid>
              <a:tr h="87252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T</a:t>
                      </a:r>
                      <a:r>
                        <a:rPr lang="en-VN" sz="2400" dirty="0">
                          <a:solidFill>
                            <a:srgbClr val="002060"/>
                          </a:solidFill>
                          <a:latin typeface="Times New Roman" panose="02020603050405020304" pitchFamily="18" charset="0"/>
                          <a:cs typeface="Times New Roman" panose="02020603050405020304" pitchFamily="18" charset="0"/>
                        </a:rPr>
                        <a: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S</a:t>
                      </a:r>
                      <a:r>
                        <a:rPr lang="en-VN" sz="2400" dirty="0">
                          <a:solidFill>
                            <a:srgbClr val="002060"/>
                          </a:solidFill>
                          <a:latin typeface="Times New Roman" panose="02020603050405020304" pitchFamily="18" charset="0"/>
                          <a:cs typeface="Times New Roman" panose="02020603050405020304" pitchFamily="18" charset="0"/>
                        </a:rPr>
                        <a:t>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97146781"/>
                  </a:ext>
                </a:extLst>
              </a:tr>
              <a:tr h="1651817">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343970"/>
                  </a:ext>
                </a:extLst>
              </a:tr>
              <a:tr h="1811753">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228425"/>
                  </a:ext>
                </a:extLst>
              </a:tr>
              <a:tr h="146010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891038"/>
                  </a:ext>
                </a:extLst>
              </a:tr>
            </a:tbl>
          </a:graphicData>
        </a:graphic>
      </p:graphicFrame>
      <p:cxnSp>
        <p:nvCxnSpPr>
          <p:cNvPr id="23" name="Straight Connector 22">
            <a:extLst>
              <a:ext uri="{FF2B5EF4-FFF2-40B4-BE49-F238E27FC236}">
                <a16:creationId xmlns:a16="http://schemas.microsoft.com/office/drawing/2014/main" id="{C69B387D-540E-DF41-88A1-237C0CE94035}"/>
              </a:ext>
            </a:extLst>
          </p:cNvPr>
          <p:cNvCxnSpPr>
            <a:cxnSpLocks/>
          </p:cNvCxnSpPr>
          <p:nvPr/>
        </p:nvCxnSpPr>
        <p:spPr>
          <a:xfrm flipV="1">
            <a:off x="6522584" y="566508"/>
            <a:ext cx="1148216" cy="8378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DB16DD-320C-CC45-89D7-C1CE650AED8A}"/>
              </a:ext>
            </a:extLst>
          </p:cNvPr>
          <p:cNvSpPr txBox="1"/>
          <p:nvPr/>
        </p:nvSpPr>
        <p:spPr>
          <a:xfrm>
            <a:off x="6629129" y="603250"/>
            <a:ext cx="762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Mục</a:t>
            </a:r>
          </a:p>
        </p:txBody>
      </p:sp>
      <p:sp>
        <p:nvSpPr>
          <p:cNvPr id="25" name="Rectangle 24">
            <a:extLst>
              <a:ext uri="{FF2B5EF4-FFF2-40B4-BE49-F238E27FC236}">
                <a16:creationId xmlns:a16="http://schemas.microsoft.com/office/drawing/2014/main" id="{98F3EF8A-BE68-AB4F-92BD-E139C90CC29D}"/>
              </a:ext>
            </a:extLst>
          </p:cNvPr>
          <p:cNvSpPr/>
          <p:nvPr/>
        </p:nvSpPr>
        <p:spPr>
          <a:xfrm>
            <a:off x="6954041" y="1049575"/>
            <a:ext cx="577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Nơi</a:t>
            </a:r>
          </a:p>
        </p:txBody>
      </p:sp>
      <p:sp>
        <p:nvSpPr>
          <p:cNvPr id="55" name="Rectangle 54">
            <a:extLst>
              <a:ext uri="{FF2B5EF4-FFF2-40B4-BE49-F238E27FC236}">
                <a16:creationId xmlns:a16="http://schemas.microsoft.com/office/drawing/2014/main" id="{985940C1-124B-1E49-B92E-4BF3031E3CB3}"/>
              </a:ext>
            </a:extLst>
          </p:cNvPr>
          <p:cNvSpPr/>
          <p:nvPr/>
        </p:nvSpPr>
        <p:spPr>
          <a:xfrm>
            <a:off x="7670800" y="1731625"/>
            <a:ext cx="1670650"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19/08/1945</a:t>
            </a: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56" name="Rectangle 55">
            <a:extLst>
              <a:ext uri="{FF2B5EF4-FFF2-40B4-BE49-F238E27FC236}">
                <a16:creationId xmlns:a16="http://schemas.microsoft.com/office/drawing/2014/main" id="{25DBA456-F7C8-934F-88E0-DBBB33BAA888}"/>
              </a:ext>
            </a:extLst>
          </p:cNvPr>
          <p:cNvSpPr/>
          <p:nvPr/>
        </p:nvSpPr>
        <p:spPr>
          <a:xfrm>
            <a:off x="9550867" y="1593125"/>
            <a:ext cx="180941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 nghĩa thắng lợi ở Hà Nội </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799A309C-481C-444F-B0C3-231C0BB11816}"/>
              </a:ext>
            </a:extLst>
          </p:cNvPr>
          <p:cNvSpPr/>
          <p:nvPr/>
        </p:nvSpPr>
        <p:spPr>
          <a:xfrm>
            <a:off x="7798666" y="3516247"/>
            <a:ext cx="1662635"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23/08/1945</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27" name="Rectangle 26">
            <a:extLst>
              <a:ext uri="{FF2B5EF4-FFF2-40B4-BE49-F238E27FC236}">
                <a16:creationId xmlns:a16="http://schemas.microsoft.com/office/drawing/2014/main" id="{694CC9C7-3DBB-4141-BF0B-0140CC49A5A4}"/>
              </a:ext>
            </a:extLst>
          </p:cNvPr>
          <p:cNvSpPr/>
          <p:nvPr/>
        </p:nvSpPr>
        <p:spPr>
          <a:xfrm>
            <a:off x="9610792" y="3353156"/>
            <a:ext cx="180941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Giành chính quyền nhân dân ở Huế</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0CF45CA-A2BD-0344-8F34-FA410DD21C62}"/>
              </a:ext>
            </a:extLst>
          </p:cNvPr>
          <p:cNvSpPr/>
          <p:nvPr/>
        </p:nvSpPr>
        <p:spPr>
          <a:xfrm>
            <a:off x="6551776" y="1961942"/>
            <a:ext cx="10823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 Nội</a:t>
            </a:r>
          </a:p>
        </p:txBody>
      </p:sp>
      <p:sp>
        <p:nvSpPr>
          <p:cNvPr id="3" name="Rectangle 2">
            <a:extLst>
              <a:ext uri="{FF2B5EF4-FFF2-40B4-BE49-F238E27FC236}">
                <a16:creationId xmlns:a16="http://schemas.microsoft.com/office/drawing/2014/main" id="{331166A4-F6F7-CD46-90BE-EE0DF3767504}"/>
              </a:ext>
            </a:extLst>
          </p:cNvPr>
          <p:cNvSpPr/>
          <p:nvPr/>
        </p:nvSpPr>
        <p:spPr>
          <a:xfrm>
            <a:off x="6676350" y="3652708"/>
            <a:ext cx="6976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Huế</a:t>
            </a:r>
          </a:p>
        </p:txBody>
      </p:sp>
      <p:sp>
        <p:nvSpPr>
          <p:cNvPr id="4" name="Rectangle 3">
            <a:extLst>
              <a:ext uri="{FF2B5EF4-FFF2-40B4-BE49-F238E27FC236}">
                <a16:creationId xmlns:a16="http://schemas.microsoft.com/office/drawing/2014/main" id="{CD42C463-A75D-9B46-B7BF-8564D8DD1A7A}"/>
              </a:ext>
            </a:extLst>
          </p:cNvPr>
          <p:cNvSpPr/>
          <p:nvPr/>
        </p:nvSpPr>
        <p:spPr>
          <a:xfrm>
            <a:off x="6715308" y="5239244"/>
            <a:ext cx="7321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Sài Gòn</a:t>
            </a:r>
          </a:p>
        </p:txBody>
      </p:sp>
    </p:spTree>
    <p:extLst>
      <p:ext uri="{BB962C8B-B14F-4D97-AF65-F5344CB8AC3E}">
        <p14:creationId xmlns:p14="http://schemas.microsoft.com/office/powerpoint/2010/main" val="203665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C1F149D-0294-9148-BF9D-D8C0ED0E8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10252" cy="5753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2AD6B0-0EB0-E94A-9797-816327D78D00}"/>
              </a:ext>
            </a:extLst>
          </p:cNvPr>
          <p:cNvSpPr/>
          <p:nvPr/>
        </p:nvSpPr>
        <p:spPr>
          <a:xfrm>
            <a:off x="-1" y="5867905"/>
            <a:ext cx="5676901"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Nhân dân Thừa Thiên-Huế tham gia giành chính quyền và kéo vào cửa Thượng Tứ (Đông Nam Môn, Kinh thành Huế), ngày 23/8/1945</a:t>
            </a:r>
          </a:p>
        </p:txBody>
      </p:sp>
      <p:pic>
        <p:nvPicPr>
          <p:cNvPr id="11268" name="Picture 4" descr="Cách mạng Tháng Tám tại cố đô Huế: Khí thế những ngày mùa thu lịch sử - Ảnh 4">
            <a:extLst>
              <a:ext uri="{FF2B5EF4-FFF2-40B4-BE49-F238E27FC236}">
                <a16:creationId xmlns:a16="http://schemas.microsoft.com/office/drawing/2014/main" id="{1B942CED-DF8A-8843-8082-0CDFFEF5D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1" y="66765"/>
            <a:ext cx="6381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0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3)">
                                      <p:cBhvr>
                                        <p:cTn id="7" dur="2000"/>
                                        <p:tgtEl>
                                          <p:spTgt spid="1126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3)">
                                      <p:cBhvr>
                                        <p:cTn id="10" dur="2000"/>
                                        <p:tgtEl>
                                          <p:spTgt spid="2"/>
                                        </p:tgtEl>
                                      </p:cBhvr>
                                    </p:animEffect>
                                  </p:childTnLst>
                                </p:cTn>
                              </p:par>
                              <p:par>
                                <p:cTn id="11" presetID="21" presetClass="entr" presetSubtype="3"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wheel(3)">
                                      <p:cBhvr>
                                        <p:cTn id="13"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6"/>
          <p:cNvSpPr/>
          <p:nvPr/>
        </p:nvSpPr>
        <p:spPr>
          <a:xfrm>
            <a:off x="4884533" y="87768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36"/>
          <p:cNvSpPr/>
          <p:nvPr/>
        </p:nvSpPr>
        <p:spPr>
          <a:xfrm>
            <a:off x="4940633" y="851525"/>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36"/>
          <p:cNvSpPr/>
          <p:nvPr/>
        </p:nvSpPr>
        <p:spPr>
          <a:xfrm>
            <a:off x="4884533" y="204025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36"/>
          <p:cNvSpPr/>
          <p:nvPr/>
        </p:nvSpPr>
        <p:spPr>
          <a:xfrm>
            <a:off x="4884533" y="320503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4933149" y="3154104"/>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4;p36">
            <a:extLst>
              <a:ext uri="{FF2B5EF4-FFF2-40B4-BE49-F238E27FC236}">
                <a16:creationId xmlns:a16="http://schemas.microsoft.com/office/drawing/2014/main" id="{583E25DD-4B65-EC4A-ACE5-3A9D674B03F2}"/>
              </a:ext>
            </a:extLst>
          </p:cNvPr>
          <p:cNvSpPr/>
          <p:nvPr/>
        </p:nvSpPr>
        <p:spPr>
          <a:xfrm>
            <a:off x="4886090" y="447041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200" y="622300"/>
            <a:ext cx="4076700" cy="1816358"/>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Lập bảng thống kê các sự kiện khởi nghĩa giành chính quyền ở Hà Nội, Huế và Sài Gòn</a:t>
            </a:r>
          </a:p>
        </p:txBody>
      </p:sp>
      <p:sp>
        <p:nvSpPr>
          <p:cNvPr id="44" name="Google Shape;282;p36">
            <a:extLst>
              <a:ext uri="{FF2B5EF4-FFF2-40B4-BE49-F238E27FC236}">
                <a16:creationId xmlns:a16="http://schemas.microsoft.com/office/drawing/2014/main" id="{576F1D4E-E1CA-4346-A5CD-A931EE83B4CD}"/>
              </a:ext>
            </a:extLst>
          </p:cNvPr>
          <p:cNvSpPr/>
          <p:nvPr/>
        </p:nvSpPr>
        <p:spPr>
          <a:xfrm>
            <a:off x="4884533" y="563215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4933149" y="558122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1" name="Table 21">
            <a:extLst>
              <a:ext uri="{FF2B5EF4-FFF2-40B4-BE49-F238E27FC236}">
                <a16:creationId xmlns:a16="http://schemas.microsoft.com/office/drawing/2014/main" id="{C3FBEABA-F6F6-F84D-A0F9-CD52850762CB}"/>
              </a:ext>
            </a:extLst>
          </p:cNvPr>
          <p:cNvGraphicFramePr>
            <a:graphicFrameLocks noGrp="1"/>
          </p:cNvGraphicFramePr>
          <p:nvPr/>
        </p:nvGraphicFramePr>
        <p:xfrm>
          <a:off x="6515100" y="566508"/>
          <a:ext cx="5054600" cy="5796192"/>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3939616316"/>
                    </a:ext>
                  </a:extLst>
                </a:gridCol>
                <a:gridCol w="1587500">
                  <a:extLst>
                    <a:ext uri="{9D8B030D-6E8A-4147-A177-3AD203B41FA5}">
                      <a16:colId xmlns:a16="http://schemas.microsoft.com/office/drawing/2014/main" val="1375358851"/>
                    </a:ext>
                  </a:extLst>
                </a:gridCol>
                <a:gridCol w="2298700">
                  <a:extLst>
                    <a:ext uri="{9D8B030D-6E8A-4147-A177-3AD203B41FA5}">
                      <a16:colId xmlns:a16="http://schemas.microsoft.com/office/drawing/2014/main" val="2457795035"/>
                    </a:ext>
                  </a:extLst>
                </a:gridCol>
              </a:tblGrid>
              <a:tr h="87252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T</a:t>
                      </a:r>
                      <a:r>
                        <a:rPr lang="en-VN" sz="2400" dirty="0">
                          <a:solidFill>
                            <a:srgbClr val="002060"/>
                          </a:solidFill>
                          <a:latin typeface="Times New Roman" panose="02020603050405020304" pitchFamily="18" charset="0"/>
                          <a:cs typeface="Times New Roman" panose="02020603050405020304" pitchFamily="18" charset="0"/>
                        </a:rPr>
                        <a: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S</a:t>
                      </a:r>
                      <a:r>
                        <a:rPr lang="en-VN" sz="2400" dirty="0">
                          <a:solidFill>
                            <a:srgbClr val="002060"/>
                          </a:solidFill>
                          <a:latin typeface="Times New Roman" panose="02020603050405020304" pitchFamily="18" charset="0"/>
                          <a:cs typeface="Times New Roman" panose="02020603050405020304" pitchFamily="18" charset="0"/>
                        </a:rPr>
                        <a:t>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97146781"/>
                  </a:ext>
                </a:extLst>
              </a:tr>
              <a:tr h="1651817">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343970"/>
                  </a:ext>
                </a:extLst>
              </a:tr>
              <a:tr h="1811753">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228425"/>
                  </a:ext>
                </a:extLst>
              </a:tr>
              <a:tr h="1460101">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891038"/>
                  </a:ext>
                </a:extLst>
              </a:tr>
            </a:tbl>
          </a:graphicData>
        </a:graphic>
      </p:graphicFrame>
      <p:cxnSp>
        <p:nvCxnSpPr>
          <p:cNvPr id="23" name="Straight Connector 22">
            <a:extLst>
              <a:ext uri="{FF2B5EF4-FFF2-40B4-BE49-F238E27FC236}">
                <a16:creationId xmlns:a16="http://schemas.microsoft.com/office/drawing/2014/main" id="{C69B387D-540E-DF41-88A1-237C0CE94035}"/>
              </a:ext>
            </a:extLst>
          </p:cNvPr>
          <p:cNvCxnSpPr>
            <a:cxnSpLocks/>
          </p:cNvCxnSpPr>
          <p:nvPr/>
        </p:nvCxnSpPr>
        <p:spPr>
          <a:xfrm flipV="1">
            <a:off x="6522584" y="566508"/>
            <a:ext cx="1148216" cy="8378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DB16DD-320C-CC45-89D7-C1CE650AED8A}"/>
              </a:ext>
            </a:extLst>
          </p:cNvPr>
          <p:cNvSpPr txBox="1"/>
          <p:nvPr/>
        </p:nvSpPr>
        <p:spPr>
          <a:xfrm>
            <a:off x="6629129" y="603250"/>
            <a:ext cx="762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Mục</a:t>
            </a:r>
          </a:p>
        </p:txBody>
      </p:sp>
      <p:sp>
        <p:nvSpPr>
          <p:cNvPr id="25" name="Rectangle 24">
            <a:extLst>
              <a:ext uri="{FF2B5EF4-FFF2-40B4-BE49-F238E27FC236}">
                <a16:creationId xmlns:a16="http://schemas.microsoft.com/office/drawing/2014/main" id="{98F3EF8A-BE68-AB4F-92BD-E139C90CC29D}"/>
              </a:ext>
            </a:extLst>
          </p:cNvPr>
          <p:cNvSpPr/>
          <p:nvPr/>
        </p:nvSpPr>
        <p:spPr>
          <a:xfrm>
            <a:off x="6954041" y="1049575"/>
            <a:ext cx="577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Nơi</a:t>
            </a:r>
          </a:p>
        </p:txBody>
      </p:sp>
      <p:sp>
        <p:nvSpPr>
          <p:cNvPr id="55" name="Rectangle 54">
            <a:extLst>
              <a:ext uri="{FF2B5EF4-FFF2-40B4-BE49-F238E27FC236}">
                <a16:creationId xmlns:a16="http://schemas.microsoft.com/office/drawing/2014/main" id="{985940C1-124B-1E49-B92E-4BF3031E3CB3}"/>
              </a:ext>
            </a:extLst>
          </p:cNvPr>
          <p:cNvSpPr/>
          <p:nvPr/>
        </p:nvSpPr>
        <p:spPr>
          <a:xfrm>
            <a:off x="7670800" y="1731625"/>
            <a:ext cx="1670650"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19/08/1945</a:t>
            </a: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56" name="Rectangle 55">
            <a:extLst>
              <a:ext uri="{FF2B5EF4-FFF2-40B4-BE49-F238E27FC236}">
                <a16:creationId xmlns:a16="http://schemas.microsoft.com/office/drawing/2014/main" id="{25DBA456-F7C8-934F-88E0-DBBB33BAA888}"/>
              </a:ext>
            </a:extLst>
          </p:cNvPr>
          <p:cNvSpPr/>
          <p:nvPr/>
        </p:nvSpPr>
        <p:spPr>
          <a:xfrm>
            <a:off x="9435507" y="1593125"/>
            <a:ext cx="192477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Khởi nghĩa thắng lợi ở Hà Nội </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799A309C-481C-444F-B0C3-231C0BB11816}"/>
              </a:ext>
            </a:extLst>
          </p:cNvPr>
          <p:cNvSpPr/>
          <p:nvPr/>
        </p:nvSpPr>
        <p:spPr>
          <a:xfrm>
            <a:off x="7653863" y="3552209"/>
            <a:ext cx="1662635"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23/08/1945</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27" name="Rectangle 26">
            <a:extLst>
              <a:ext uri="{FF2B5EF4-FFF2-40B4-BE49-F238E27FC236}">
                <a16:creationId xmlns:a16="http://schemas.microsoft.com/office/drawing/2014/main" id="{694CC9C7-3DBB-4141-BF0B-0140CC49A5A4}"/>
              </a:ext>
            </a:extLst>
          </p:cNvPr>
          <p:cNvSpPr/>
          <p:nvPr/>
        </p:nvSpPr>
        <p:spPr>
          <a:xfrm>
            <a:off x="9341450" y="3310414"/>
            <a:ext cx="207875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hân dân ta đã giành chính quyền ở Huế.</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9EA51EE6-899A-A043-A468-0E61321D6EBC}"/>
              </a:ext>
            </a:extLst>
          </p:cNvPr>
          <p:cNvSpPr/>
          <p:nvPr/>
        </p:nvSpPr>
        <p:spPr>
          <a:xfrm>
            <a:off x="7772872" y="5215849"/>
            <a:ext cx="1662635"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25/08/1945</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29" name="Rectangle 28">
            <a:extLst>
              <a:ext uri="{FF2B5EF4-FFF2-40B4-BE49-F238E27FC236}">
                <a16:creationId xmlns:a16="http://schemas.microsoft.com/office/drawing/2014/main" id="{34A257B9-41DB-7547-8768-2B4EA32F5D79}"/>
              </a:ext>
            </a:extLst>
          </p:cNvPr>
          <p:cNvSpPr/>
          <p:nvPr/>
        </p:nvSpPr>
        <p:spPr>
          <a:xfrm>
            <a:off x="9301944" y="5031990"/>
            <a:ext cx="230726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hân dân ta đã giành chính quyền ở Sài Gòn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0CF45CA-A2BD-0344-8F34-FA410DD21C62}"/>
              </a:ext>
            </a:extLst>
          </p:cNvPr>
          <p:cNvSpPr/>
          <p:nvPr/>
        </p:nvSpPr>
        <p:spPr>
          <a:xfrm>
            <a:off x="6551776" y="1961942"/>
            <a:ext cx="10823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 Nội</a:t>
            </a:r>
          </a:p>
        </p:txBody>
      </p:sp>
      <p:sp>
        <p:nvSpPr>
          <p:cNvPr id="3" name="Rectangle 2">
            <a:extLst>
              <a:ext uri="{FF2B5EF4-FFF2-40B4-BE49-F238E27FC236}">
                <a16:creationId xmlns:a16="http://schemas.microsoft.com/office/drawing/2014/main" id="{331166A4-F6F7-CD46-90BE-EE0DF3767504}"/>
              </a:ext>
            </a:extLst>
          </p:cNvPr>
          <p:cNvSpPr/>
          <p:nvPr/>
        </p:nvSpPr>
        <p:spPr>
          <a:xfrm>
            <a:off x="6676350" y="3652708"/>
            <a:ext cx="6976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Huế</a:t>
            </a:r>
          </a:p>
        </p:txBody>
      </p:sp>
      <p:sp>
        <p:nvSpPr>
          <p:cNvPr id="4" name="Rectangle 3">
            <a:extLst>
              <a:ext uri="{FF2B5EF4-FFF2-40B4-BE49-F238E27FC236}">
                <a16:creationId xmlns:a16="http://schemas.microsoft.com/office/drawing/2014/main" id="{CD42C463-A75D-9B46-B7BF-8564D8DD1A7A}"/>
              </a:ext>
            </a:extLst>
          </p:cNvPr>
          <p:cNvSpPr/>
          <p:nvPr/>
        </p:nvSpPr>
        <p:spPr>
          <a:xfrm>
            <a:off x="6715308" y="5239244"/>
            <a:ext cx="7321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Sài Gòn</a:t>
            </a:r>
          </a:p>
        </p:txBody>
      </p:sp>
    </p:spTree>
    <p:extLst>
      <p:ext uri="{BB962C8B-B14F-4D97-AF65-F5344CB8AC3E}">
        <p14:creationId xmlns:p14="http://schemas.microsoft.com/office/powerpoint/2010/main" val="3470085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7EBD64D-4A6D-3E4D-8CE7-87130E9A1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03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0B6D54-FDE5-A143-8C85-4696022E2904}"/>
              </a:ext>
            </a:extLst>
          </p:cNvPr>
          <p:cNvSpPr/>
          <p:nvPr/>
        </p:nvSpPr>
        <p:spPr>
          <a:xfrm>
            <a:off x="228600" y="5887135"/>
            <a:ext cx="554990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Sài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Gòn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lộ</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Norodom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25/8/1945</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2292" name="Picture 4">
            <a:extLst>
              <a:ext uri="{FF2B5EF4-FFF2-40B4-BE49-F238E27FC236}">
                <a16:creationId xmlns:a16="http://schemas.microsoft.com/office/drawing/2014/main" id="{854B7EC5-07DC-314A-90DD-8DDD35E87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753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F9E5C-555B-1045-8459-A562F46D542A}"/>
              </a:ext>
            </a:extLst>
          </p:cNvPr>
          <p:cNvSpPr/>
          <p:nvPr/>
        </p:nvSpPr>
        <p:spPr>
          <a:xfrm>
            <a:off x="6413501" y="5933794"/>
            <a:ext cx="5549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Sài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Gòn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25/8/1945</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030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90"/>
                                          </p:val>
                                        </p:tav>
                                        <p:tav tm="100000">
                                          <p:val>
                                            <p:fltVal val="0"/>
                                          </p:val>
                                        </p:tav>
                                      </p:tavLst>
                                    </p:anim>
                                    <p:animEffect transition="in" filter="fade">
                                      <p:cBhvr>
                                        <p:cTn id="10" dur="1000"/>
                                        <p:tgtEl>
                                          <p:spTgt spid="1229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p:cTn id="19" dur="1000" fill="hold"/>
                                        <p:tgtEl>
                                          <p:spTgt spid="12292"/>
                                        </p:tgtEl>
                                        <p:attrNameLst>
                                          <p:attrName>ppt_w</p:attrName>
                                        </p:attrNameLst>
                                      </p:cBhvr>
                                      <p:tavLst>
                                        <p:tav tm="0">
                                          <p:val>
                                            <p:fltVal val="0"/>
                                          </p:val>
                                        </p:tav>
                                        <p:tav tm="100000">
                                          <p:val>
                                            <p:strVal val="#ppt_w"/>
                                          </p:val>
                                        </p:tav>
                                      </p:tavLst>
                                    </p:anim>
                                    <p:anim calcmode="lin" valueType="num">
                                      <p:cBhvr>
                                        <p:cTn id="20" dur="1000" fill="hold"/>
                                        <p:tgtEl>
                                          <p:spTgt spid="12292"/>
                                        </p:tgtEl>
                                        <p:attrNameLst>
                                          <p:attrName>ppt_h</p:attrName>
                                        </p:attrNameLst>
                                      </p:cBhvr>
                                      <p:tavLst>
                                        <p:tav tm="0">
                                          <p:val>
                                            <p:fltVal val="0"/>
                                          </p:val>
                                        </p:tav>
                                        <p:tav tm="100000">
                                          <p:val>
                                            <p:strVal val="#ppt_h"/>
                                          </p:val>
                                        </p:tav>
                                      </p:tavLst>
                                    </p:anim>
                                    <p:anim calcmode="lin" valueType="num">
                                      <p:cBhvr>
                                        <p:cTn id="21" dur="1000" fill="hold"/>
                                        <p:tgtEl>
                                          <p:spTgt spid="12292"/>
                                        </p:tgtEl>
                                        <p:attrNameLst>
                                          <p:attrName>style.rotation</p:attrName>
                                        </p:attrNameLst>
                                      </p:cBhvr>
                                      <p:tavLst>
                                        <p:tav tm="0">
                                          <p:val>
                                            <p:fltVal val="90"/>
                                          </p:val>
                                        </p:tav>
                                        <p:tav tm="100000">
                                          <p:val>
                                            <p:fltVal val="0"/>
                                          </p:val>
                                        </p:tav>
                                      </p:tavLst>
                                    </p:anim>
                                    <p:animEffect transition="in" filter="fade">
                                      <p:cBhvr>
                                        <p:cTn id="22" dur="1000"/>
                                        <p:tgtEl>
                                          <p:spTgt spid="1229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re You Ready? · AppID: 553180 · SteamDB">
            <a:extLst>
              <a:ext uri="{FF2B5EF4-FFF2-40B4-BE49-F238E27FC236}">
                <a16:creationId xmlns:a16="http://schemas.microsoft.com/office/drawing/2014/main" id="{964F1ADC-CF33-A848-BF0A-B2C62A74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8664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28BF7EA-E205-E74E-A6ED-B05E223AB7C4}"/>
              </a:ext>
            </a:extLst>
          </p:cNvPr>
          <p:cNvSpPr/>
          <p:nvPr/>
        </p:nvSpPr>
        <p:spPr>
          <a:xfrm>
            <a:off x="3146203" y="1187450"/>
            <a:ext cx="5829300" cy="4483099"/>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1C232"/>
              </a:solidFill>
              <a:effectLst/>
              <a:uLnTx/>
              <a:uFillTx/>
              <a:latin typeface="Arial"/>
              <a:ea typeface="+mn-ea"/>
              <a:cs typeface="+mn-cs"/>
            </a:endParaRPr>
          </a:p>
        </p:txBody>
      </p:sp>
      <p:sp>
        <p:nvSpPr>
          <p:cNvPr id="3" name="Rectangle 2">
            <a:extLst>
              <a:ext uri="{FF2B5EF4-FFF2-40B4-BE49-F238E27FC236}">
                <a16:creationId xmlns:a16="http://schemas.microsoft.com/office/drawing/2014/main" id="{30EAC8F2-5C67-174E-B0EA-9606D37F7812}"/>
              </a:ext>
            </a:extLst>
          </p:cNvPr>
          <p:cNvSpPr/>
          <p:nvPr/>
        </p:nvSpPr>
        <p:spPr>
          <a:xfrm>
            <a:off x="3346006" y="2256135"/>
            <a:ext cx="5429693"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0"/>
                <a:gradFill>
                  <a:gsLst>
                    <a:gs pos="0">
                      <a:srgbClr val="7A9E64">
                        <a:lumMod val="50000"/>
                      </a:srgbClr>
                    </a:gs>
                    <a:gs pos="50000">
                      <a:srgbClr val="7A9E64"/>
                    </a:gs>
                    <a:gs pos="100000">
                      <a:srgbClr val="7A9E6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2/9/1945</a:t>
            </a:r>
          </a:p>
        </p:txBody>
      </p:sp>
    </p:spTree>
    <p:extLst>
      <p:ext uri="{BB962C8B-B14F-4D97-AF65-F5344CB8AC3E}">
        <p14:creationId xmlns:p14="http://schemas.microsoft.com/office/powerpoint/2010/main" val="340513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uyên ngôn Độc lập - ý chí và khát vọng của dân tộc Việt Nam - Báo Bà Rịa  Vũng Tàu Online">
            <a:extLst>
              <a:ext uri="{FF2B5EF4-FFF2-40B4-BE49-F238E27FC236}">
                <a16:creationId xmlns:a16="http://schemas.microsoft.com/office/drawing/2014/main" id="{7FACF541-ED29-7D43-973E-8F9745379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89" y="546100"/>
            <a:ext cx="5273311" cy="5715000"/>
          </a:xfrm>
          <a:prstGeom prst="roundRect">
            <a:avLst>
              <a:gd name="adj" fmla="val 8104"/>
            </a:avLst>
          </a:prstGeom>
          <a:noFill/>
          <a:extLst>
            <a:ext uri="{909E8E84-426E-40DD-AFC4-6F175D3DCCD1}">
              <a14:hiddenFill xmlns:a14="http://schemas.microsoft.com/office/drawing/2010/main">
                <a:solidFill>
                  <a:srgbClr val="FFFFFF"/>
                </a:solidFill>
              </a14:hiddenFill>
            </a:ext>
          </a:extLst>
        </p:spPr>
      </p:pic>
      <p:pic>
        <p:nvPicPr>
          <p:cNvPr id="8196" name="Picture 4" descr="Hội thảo khoa học “75 năm bản Tuyên ngôn Độc lập của nước Việt Nam Dân">
            <a:extLst>
              <a:ext uri="{FF2B5EF4-FFF2-40B4-BE49-F238E27FC236}">
                <a16:creationId xmlns:a16="http://schemas.microsoft.com/office/drawing/2014/main" id="{2A6302C0-B42E-E54C-85EA-E76F2F8FA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28" y="596900"/>
            <a:ext cx="5129383" cy="5613400"/>
          </a:xfrm>
          <a:prstGeom prst="roundRect">
            <a:avLst>
              <a:gd name="adj" fmla="val 584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3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yên Ngôn Độc Lập 2-9-1945.mp4" descr="Tuyên Ngôn Độc Lập 2-9-1945.mp4">
            <a:hlinkClick r:id="" action="ppaction://media"/>
            <a:extLst>
              <a:ext uri="{FF2B5EF4-FFF2-40B4-BE49-F238E27FC236}">
                <a16:creationId xmlns:a16="http://schemas.microsoft.com/office/drawing/2014/main" id="{7BDB0CA2-0ECB-9B4B-BF87-E7F68FE976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 y="-1"/>
            <a:ext cx="12217400" cy="6848475"/>
          </a:xfrm>
          <a:prstGeom prst="rect">
            <a:avLst/>
          </a:prstGeom>
        </p:spPr>
      </p:pic>
    </p:spTree>
    <p:extLst>
      <p:ext uri="{BB962C8B-B14F-4D97-AF65-F5344CB8AC3E}">
        <p14:creationId xmlns:p14="http://schemas.microsoft.com/office/powerpoint/2010/main" val="392599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4A619C7-6B7D-4A4F-AA6E-FEE0ED066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EAA700-D18A-D346-B54E-E4923759E625}"/>
              </a:ext>
            </a:extLst>
          </p:cNvPr>
          <p:cNvSpPr/>
          <p:nvPr/>
        </p:nvSpPr>
        <p:spPr>
          <a:xfrm>
            <a:off x="0" y="6027003"/>
            <a:ext cx="6096000" cy="830997"/>
          </a:xfrm>
          <a:prstGeom prst="rect">
            <a:avLst/>
          </a:prstGeom>
          <a:solidFill>
            <a:schemeClr val="bg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Trụ</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sở</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phóng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20/8/1945</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3316" name="Picture 4">
            <a:extLst>
              <a:ext uri="{FF2B5EF4-FFF2-40B4-BE49-F238E27FC236}">
                <a16:creationId xmlns:a16="http://schemas.microsoft.com/office/drawing/2014/main" id="{4FF684DB-AF8B-C743-A146-0CB03E5B4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8C543A1-A82B-9F42-B92E-1B17F344BF41}"/>
              </a:ext>
            </a:extLst>
          </p:cNvPr>
          <p:cNvSpPr/>
          <p:nvPr/>
        </p:nvSpPr>
        <p:spPr>
          <a:xfrm>
            <a:off x="6096000" y="6042452"/>
            <a:ext cx="6096000" cy="830997"/>
          </a:xfrm>
          <a:prstGeom prst="rect">
            <a:avLst/>
          </a:prstGeom>
          <a:solidFill>
            <a:schemeClr val="bg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Hải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Phòng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mít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8/1945</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576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800" decel="100000"/>
                                        <p:tgtEl>
                                          <p:spTgt spid="13314"/>
                                        </p:tgtEl>
                                      </p:cBhvr>
                                    </p:animEffect>
                                    <p:anim calcmode="lin" valueType="num">
                                      <p:cBhvr>
                                        <p:cTn id="8" dur="800" decel="100000" fill="hold"/>
                                        <p:tgtEl>
                                          <p:spTgt spid="13314"/>
                                        </p:tgtEl>
                                        <p:attrNameLst>
                                          <p:attrName>style.rotation</p:attrName>
                                        </p:attrNameLst>
                                      </p:cBhvr>
                                      <p:tavLst>
                                        <p:tav tm="0">
                                          <p:val>
                                            <p:fltVal val="-90"/>
                                          </p:val>
                                        </p:tav>
                                        <p:tav tm="100000">
                                          <p:val>
                                            <p:fltVal val="0"/>
                                          </p:val>
                                        </p:tav>
                                      </p:tavLst>
                                    </p:anim>
                                    <p:anim calcmode="lin" valueType="num">
                                      <p:cBhvr>
                                        <p:cTn id="9" dur="800" decel="100000" fill="hold"/>
                                        <p:tgtEl>
                                          <p:spTgt spid="13314"/>
                                        </p:tgtEl>
                                        <p:attrNameLst>
                                          <p:attrName>ppt_x</p:attrName>
                                        </p:attrNameLst>
                                      </p:cBhvr>
                                      <p:tavLst>
                                        <p:tav tm="0">
                                          <p:val>
                                            <p:strVal val="#ppt_x+0.4"/>
                                          </p:val>
                                        </p:tav>
                                        <p:tav tm="100000">
                                          <p:val>
                                            <p:strVal val="#ppt_x-0.05"/>
                                          </p:val>
                                        </p:tav>
                                      </p:tavLst>
                                    </p:anim>
                                    <p:anim calcmode="lin" valueType="num">
                                      <p:cBhvr>
                                        <p:cTn id="10" dur="800" decel="100000" fill="hold"/>
                                        <p:tgtEl>
                                          <p:spTgt spid="133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3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31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fade">
                                      <p:cBhvr>
                                        <p:cTn id="23" dur="800" decel="100000"/>
                                        <p:tgtEl>
                                          <p:spTgt spid="13316"/>
                                        </p:tgtEl>
                                      </p:cBhvr>
                                    </p:animEffect>
                                    <p:anim calcmode="lin" valueType="num">
                                      <p:cBhvr>
                                        <p:cTn id="24" dur="800" decel="100000" fill="hold"/>
                                        <p:tgtEl>
                                          <p:spTgt spid="13316"/>
                                        </p:tgtEl>
                                        <p:attrNameLst>
                                          <p:attrName>style.rotation</p:attrName>
                                        </p:attrNameLst>
                                      </p:cBhvr>
                                      <p:tavLst>
                                        <p:tav tm="0">
                                          <p:val>
                                            <p:fltVal val="-90"/>
                                          </p:val>
                                        </p:tav>
                                        <p:tav tm="100000">
                                          <p:val>
                                            <p:fltVal val="0"/>
                                          </p:val>
                                        </p:tav>
                                      </p:tavLst>
                                    </p:anim>
                                    <p:anim calcmode="lin" valueType="num">
                                      <p:cBhvr>
                                        <p:cTn id="25" dur="800" decel="100000" fill="hold"/>
                                        <p:tgtEl>
                                          <p:spTgt spid="13316"/>
                                        </p:tgtEl>
                                        <p:attrNameLst>
                                          <p:attrName>ppt_x</p:attrName>
                                        </p:attrNameLst>
                                      </p:cBhvr>
                                      <p:tavLst>
                                        <p:tav tm="0">
                                          <p:val>
                                            <p:strVal val="#ppt_x+0.4"/>
                                          </p:val>
                                        </p:tav>
                                        <p:tav tm="100000">
                                          <p:val>
                                            <p:strVal val="#ppt_x-0.05"/>
                                          </p:val>
                                        </p:tav>
                                      </p:tavLst>
                                    </p:anim>
                                    <p:anim calcmode="lin" valueType="num">
                                      <p:cBhvr>
                                        <p:cTn id="26" dur="800" decel="100000" fill="hold"/>
                                        <p:tgtEl>
                                          <p:spTgt spid="1331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331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331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AB67CC2-AFE6-8A4C-A77D-5EFFADCCD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3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C7E674-972D-EC40-BC63-6E7C34E8C441}"/>
              </a:ext>
            </a:extLst>
          </p:cNvPr>
          <p:cNvSpPr/>
          <p:nvPr/>
        </p:nvSpPr>
        <p:spPr>
          <a:xfrm>
            <a:off x="114300" y="2967335"/>
            <a:ext cx="12077700" cy="830997"/>
          </a:xfrm>
          <a:prstGeom prst="rect">
            <a:avLst/>
          </a:prstGeom>
          <a:solidFill>
            <a:srgbClr val="FEFEF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Nhân dân các tỉnh Nam Bộ vùng lên giành chính quyền trong những ngày Cách mạng tháng Tám sôi sục. (Nguồn: Tư liệu TTXVN)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7323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800" decel="100000"/>
                                        <p:tgtEl>
                                          <p:spTgt spid="14338"/>
                                        </p:tgtEl>
                                      </p:cBhvr>
                                    </p:animEffect>
                                    <p:anim calcmode="lin" valueType="num">
                                      <p:cBhvr>
                                        <p:cTn id="8" dur="800" decel="100000" fill="hold"/>
                                        <p:tgtEl>
                                          <p:spTgt spid="14338"/>
                                        </p:tgtEl>
                                        <p:attrNameLst>
                                          <p:attrName>style.rotation</p:attrName>
                                        </p:attrNameLst>
                                      </p:cBhvr>
                                      <p:tavLst>
                                        <p:tav tm="0">
                                          <p:val>
                                            <p:fltVal val="-90"/>
                                          </p:val>
                                        </p:tav>
                                        <p:tav tm="100000">
                                          <p:val>
                                            <p:fltVal val="0"/>
                                          </p:val>
                                        </p:tav>
                                      </p:tavLst>
                                    </p:anim>
                                    <p:anim calcmode="lin" valueType="num">
                                      <p:cBhvr>
                                        <p:cTn id="9" dur="800" decel="100000" fill="hold"/>
                                        <p:tgtEl>
                                          <p:spTgt spid="14338"/>
                                        </p:tgtEl>
                                        <p:attrNameLst>
                                          <p:attrName>ppt_x</p:attrName>
                                        </p:attrNameLst>
                                      </p:cBhvr>
                                      <p:tavLst>
                                        <p:tav tm="0">
                                          <p:val>
                                            <p:strVal val="#ppt_x+0.4"/>
                                          </p:val>
                                        </p:tav>
                                        <p:tav tm="100000">
                                          <p:val>
                                            <p:strVal val="#ppt_x-0.05"/>
                                          </p:val>
                                        </p:tav>
                                      </p:tavLst>
                                    </p:anim>
                                    <p:anim calcmode="lin" valueType="num">
                                      <p:cBhvr>
                                        <p:cTn id="10" dur="800" decel="100000" fill="hold"/>
                                        <p:tgtEl>
                                          <p:spTgt spid="1433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33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33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F1DC4EB-1999-5A43-A1C6-E0DD17261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600" y="0"/>
            <a:ext cx="6375400" cy="68580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7">
            <a:extLst>
              <a:ext uri="{FF2B5EF4-FFF2-40B4-BE49-F238E27FC236}">
                <a16:creationId xmlns:a16="http://schemas.microsoft.com/office/drawing/2014/main" id="{2AEA9157-A252-D54E-BC82-0DCFAB357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0"/>
            <a:ext cx="5724525" cy="68580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58D7F112-8C5C-E54C-8BFC-83C6F9BE7BE9}"/>
              </a:ext>
            </a:extLst>
          </p:cNvPr>
          <p:cNvSpPr/>
          <p:nvPr/>
        </p:nvSpPr>
        <p:spPr>
          <a:xfrm>
            <a:off x="5816599" y="6350000"/>
            <a:ext cx="6375401" cy="508000"/>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Vua Bảo Đại thoái vị vào ngày 30/8/1945</a:t>
            </a:r>
          </a:p>
        </p:txBody>
      </p:sp>
    </p:spTree>
    <p:extLst>
      <p:ext uri="{BB962C8B-B14F-4D97-AF65-F5344CB8AC3E}">
        <p14:creationId xmlns:p14="http://schemas.microsoft.com/office/powerpoint/2010/main" val="38121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 y="410937"/>
            <a:ext cx="12153900"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err="1">
                <a:solidFill>
                  <a:prstClr val="black"/>
                </a:solidFill>
                <a:latin typeface="Times New Roman" panose="02020603050405020304" pitchFamily="18" charset="0"/>
                <a:cs typeface="Times New Roman" panose="02020603050405020304" pitchFamily="18" charset="0"/>
                <a:sym typeface="Arial"/>
              </a:rPr>
              <a:t>Câu</a:t>
            </a:r>
            <a:r>
              <a:rPr lang="en-US" sz="3733" b="1" dirty="0">
                <a:solidFill>
                  <a:prstClr val="black"/>
                </a:solidFill>
                <a:latin typeface="Times New Roman" panose="02020603050405020304" pitchFamily="18" charset="0"/>
                <a:cs typeface="Times New Roman" panose="02020603050405020304" pitchFamily="18" charset="0"/>
                <a:sym typeface="Arial"/>
              </a:rPr>
              <a:t> 1: </a:t>
            </a:r>
            <a:r>
              <a:rPr lang="vi-VN" sz="3733" b="1" dirty="0">
                <a:solidFill>
                  <a:prstClr val="black"/>
                </a:solidFill>
                <a:latin typeface="Times New Roman" panose="02020603050405020304" pitchFamily="18" charset="0"/>
                <a:cs typeface="Times New Roman" panose="02020603050405020304" pitchFamily="18" charset="0"/>
                <a:sym typeface="Arial"/>
              </a:rPr>
              <a:t>Đội Việt Nam tuyên truyền giải phóng quân do ai làm đội trưởng, lúc mới thành lập có bao nhiêu người?</a:t>
            </a:r>
            <a:endParaRPr lang="en-US"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3A64940-8ACA-BB49-80D3-1B4E8D1BE24B}"/>
              </a:ext>
            </a:extLst>
          </p:cNvPr>
          <p:cNvSpPr/>
          <p:nvPr/>
        </p:nvSpPr>
        <p:spPr>
          <a:xfrm>
            <a:off x="1016000" y="6212115"/>
            <a:ext cx="2249715"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sp>
        <p:nvSpPr>
          <p:cNvPr id="50" name="Snip Diagonal Corner Rectangle 49"/>
          <p:cNvSpPr/>
          <p:nvPr/>
        </p:nvSpPr>
        <p:spPr>
          <a:xfrm>
            <a:off x="1016000" y="2779627"/>
            <a:ext cx="9892632" cy="3427408"/>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A. Do đồng chí Võ Nguyên Giáp làm đội trưởng có 36 người</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B. Do đồng chí Trường Chinh làm đội trưởng có 34 người</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C. Do đồng chí Phạm Hùng làm đội trưởng có 35 người</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D. Do đồng chí Hoàng Sâm làm đội trưởng có 34 người</a:t>
            </a:r>
          </a:p>
        </p:txBody>
      </p:sp>
      <p:sp>
        <p:nvSpPr>
          <p:cNvPr id="3" name="Oval 2">
            <a:extLst>
              <a:ext uri="{FF2B5EF4-FFF2-40B4-BE49-F238E27FC236}">
                <a16:creationId xmlns:a16="http://schemas.microsoft.com/office/drawing/2014/main" id="{8479FF86-A895-8442-A606-5FAAAA317D90}"/>
              </a:ext>
            </a:extLst>
          </p:cNvPr>
          <p:cNvSpPr/>
          <p:nvPr/>
        </p:nvSpPr>
        <p:spPr>
          <a:xfrm>
            <a:off x="1283369" y="2990980"/>
            <a:ext cx="561474" cy="589280"/>
          </a:xfrm>
          <a:prstGeom prst="ellipse">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panose="020F0502020204030204"/>
              <a:sym typeface="Aria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2060" y="5601565"/>
            <a:ext cx="2054090" cy="1256435"/>
          </a:xfrm>
          <a:prstGeom prst="rect">
            <a:avLst/>
          </a:prstGeom>
        </p:spPr>
      </p:pic>
    </p:spTree>
    <p:extLst>
      <p:ext uri="{BB962C8B-B14F-4D97-AF65-F5344CB8AC3E}">
        <p14:creationId xmlns:p14="http://schemas.microsoft.com/office/powerpoint/2010/main" val="386737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130129" y="0"/>
            <a:ext cx="1232212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23: TỔNG KHỞI NGHĨA THÁNG TÁM NĂM 1945 VÀ SỰ THÀNH LẬP NƯỚC VIỆT NAM DÂN CHỦ CỘNG HOÀ</a:t>
            </a:r>
          </a:p>
        </p:txBody>
      </p:sp>
      <p:sp>
        <p:nvSpPr>
          <p:cNvPr id="6" name="Rectangle 5">
            <a:extLst>
              <a:ext uri="{FF2B5EF4-FFF2-40B4-BE49-F238E27FC236}">
                <a16:creationId xmlns:a16="http://schemas.microsoft.com/office/drawing/2014/main" id="{C1CF565D-139F-FA45-AEB1-6D9B9E5B05CF}"/>
              </a:ext>
            </a:extLst>
          </p:cNvPr>
          <p:cNvSpPr/>
          <p:nvPr/>
        </p:nvSpPr>
        <p:spPr>
          <a:xfrm>
            <a:off x="0" y="1154431"/>
            <a:ext cx="6096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 Lệnh tổng khởi nghĩa được ban bố</a:t>
            </a:r>
          </a:p>
        </p:txBody>
      </p:sp>
      <p:sp>
        <p:nvSpPr>
          <p:cNvPr id="2" name="Rectangle 1">
            <a:extLst>
              <a:ext uri="{FF2B5EF4-FFF2-40B4-BE49-F238E27FC236}">
                <a16:creationId xmlns:a16="http://schemas.microsoft.com/office/drawing/2014/main" id="{36EBF1BB-E7A5-7A44-9572-43237952973B}"/>
              </a:ext>
            </a:extLst>
          </p:cNvPr>
          <p:cNvSpPr/>
          <p:nvPr/>
        </p:nvSpPr>
        <p:spPr>
          <a:xfrm>
            <a:off x="-130129" y="1800627"/>
            <a:ext cx="1058066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 Diễn biến chính của cuộc Tổng cách mạng tháng Tám năm 1945</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86D8247-64F8-C540-A453-679D1167DDB3}"/>
              </a:ext>
            </a:extLst>
          </p:cNvPr>
          <p:cNvSpPr/>
          <p:nvPr/>
        </p:nvSpPr>
        <p:spPr>
          <a:xfrm>
            <a:off x="0" y="2446823"/>
            <a:ext cx="118237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Tám</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15512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98546" y="2766379"/>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91159" y="3309903"/>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603433" y="4044294"/>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76620" y="4417818"/>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7139336" y="3758531"/>
            <a:ext cx="4156907" cy="1107996"/>
          </a:xfrm>
          <a:prstGeom prst="rect">
            <a:avLst/>
          </a:prstGeom>
          <a:noFill/>
        </p:spPr>
        <p:txBody>
          <a:bodyPr wrap="none" lIns="91440" tIns="45720" rIns="91440" bIns="45720">
            <a:spAutoFit/>
          </a:bodyPr>
          <a:lstStyle/>
          <a:p>
            <a:pPr lvl="0" algn="ctr" defTabSz="457200">
              <a:defRPr/>
            </a:pPr>
            <a:r>
              <a:rPr lang="en-US" sz="6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outVertical)">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ộc Cách Mạng Tháng 8 1945.mp4" descr="Cuộc Cách Mạng Tháng 8 1945.mp4">
            <a:hlinkClick r:id="" action="ppaction://media"/>
            <a:extLst>
              <a:ext uri="{FF2B5EF4-FFF2-40B4-BE49-F238E27FC236}">
                <a16:creationId xmlns:a16="http://schemas.microsoft.com/office/drawing/2014/main" id="{9078CE03-8B4E-DB4F-B051-9136616DAF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507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6D01043-37E2-B544-B7BA-6FB19368BA8C}"/>
              </a:ext>
            </a:extLst>
          </p:cNvPr>
          <p:cNvGrpSpPr/>
          <p:nvPr/>
        </p:nvGrpSpPr>
        <p:grpSpPr>
          <a:xfrm>
            <a:off x="0" y="0"/>
            <a:ext cx="12192000" cy="6858000"/>
            <a:chOff x="1492250" y="0"/>
            <a:chExt cx="9224964" cy="6029325"/>
          </a:xfrm>
        </p:grpSpPr>
        <p:pic>
          <p:nvPicPr>
            <p:cNvPr id="5122" name="Picture 4">
              <a:extLst>
                <a:ext uri="{FF2B5EF4-FFF2-40B4-BE49-F238E27FC236}">
                  <a16:creationId xmlns:a16="http://schemas.microsoft.com/office/drawing/2014/main" id="{FBD920AE-C4C7-9444-9666-01133E0B74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43250"/>
              <a:ext cx="9153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7BBA2E-D167-B848-9992-9ED2AFC2EC59}"/>
                </a:ext>
              </a:extLst>
            </p:cNvPr>
            <p:cNvPicPr>
              <a:picLocks noChangeAspect="1"/>
            </p:cNvPicPr>
            <p:nvPr/>
          </p:nvPicPr>
          <p:blipFill>
            <a:blip r:embed="rId4"/>
            <a:stretch>
              <a:fillRect/>
            </a:stretch>
          </p:blipFill>
          <p:spPr>
            <a:xfrm>
              <a:off x="1524000" y="857250"/>
              <a:ext cx="9144000" cy="43434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9F39E4D6-EFDA-A74E-ABBC-42F7CF2D9C18}"/>
                </a:ext>
              </a:extLst>
            </p:cNvPr>
            <p:cNvSpPr/>
            <p:nvPr/>
          </p:nvSpPr>
          <p:spPr>
            <a:xfrm>
              <a:off x="8075613" y="4935538"/>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1        200</a:t>
              </a:r>
            </a:p>
          </p:txBody>
        </p:sp>
        <p:sp>
          <p:nvSpPr>
            <p:cNvPr id="8" name="Rounded Rectangle 7">
              <a:extLst>
                <a:ext uri="{FF2B5EF4-FFF2-40B4-BE49-F238E27FC236}">
                  <a16:creationId xmlns:a16="http://schemas.microsoft.com/office/drawing/2014/main" id="{00B002C8-24B1-1046-8040-CE1A28E50C80}"/>
                </a:ext>
              </a:extLst>
            </p:cNvPr>
            <p:cNvSpPr/>
            <p:nvPr/>
          </p:nvSpPr>
          <p:spPr>
            <a:xfrm>
              <a:off x="8066088" y="4686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2        400</a:t>
              </a:r>
            </a:p>
          </p:txBody>
        </p:sp>
        <p:sp>
          <p:nvSpPr>
            <p:cNvPr id="9" name="Rounded Rectangle 8">
              <a:extLst>
                <a:ext uri="{FF2B5EF4-FFF2-40B4-BE49-F238E27FC236}">
                  <a16:creationId xmlns:a16="http://schemas.microsoft.com/office/drawing/2014/main" id="{7B102678-1FCC-E24B-9CC7-1A6698E76959}"/>
                </a:ext>
              </a:extLst>
            </p:cNvPr>
            <p:cNvSpPr/>
            <p:nvPr/>
          </p:nvSpPr>
          <p:spPr>
            <a:xfrm>
              <a:off x="8064500" y="44005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3        600</a:t>
              </a:r>
            </a:p>
          </p:txBody>
        </p:sp>
        <p:sp>
          <p:nvSpPr>
            <p:cNvPr id="10" name="Rounded Rectangle 9">
              <a:extLst>
                <a:ext uri="{FF2B5EF4-FFF2-40B4-BE49-F238E27FC236}">
                  <a16:creationId xmlns:a16="http://schemas.microsoft.com/office/drawing/2014/main" id="{28FFB7EB-BC90-7F4D-B48F-6E32E372C972}"/>
                </a:ext>
              </a:extLst>
            </p:cNvPr>
            <p:cNvSpPr/>
            <p:nvPr/>
          </p:nvSpPr>
          <p:spPr>
            <a:xfrm>
              <a:off x="8107363" y="41148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4        1000</a:t>
              </a:r>
            </a:p>
          </p:txBody>
        </p:sp>
        <p:sp>
          <p:nvSpPr>
            <p:cNvPr id="13" name="Rounded Rectangle 12">
              <a:extLst>
                <a:ext uri="{FF2B5EF4-FFF2-40B4-BE49-F238E27FC236}">
                  <a16:creationId xmlns:a16="http://schemas.microsoft.com/office/drawing/2014/main" id="{55BECEAF-D595-3944-9937-D71F79889EA0}"/>
                </a:ext>
              </a:extLst>
            </p:cNvPr>
            <p:cNvSpPr/>
            <p:nvPr/>
          </p:nvSpPr>
          <p:spPr>
            <a:xfrm>
              <a:off x="8137525" y="38290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5        2,000</a:t>
              </a:r>
            </a:p>
          </p:txBody>
        </p:sp>
        <p:sp>
          <p:nvSpPr>
            <p:cNvPr id="24" name="Rounded Rectangle 23">
              <a:extLst>
                <a:ext uri="{FF2B5EF4-FFF2-40B4-BE49-F238E27FC236}">
                  <a16:creationId xmlns:a16="http://schemas.microsoft.com/office/drawing/2014/main" id="{578B6011-905F-194A-9A67-0A0F09D10A86}"/>
                </a:ext>
              </a:extLst>
            </p:cNvPr>
            <p:cNvSpPr/>
            <p:nvPr/>
          </p:nvSpPr>
          <p:spPr>
            <a:xfrm>
              <a:off x="8126413" y="3543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6        3,000</a:t>
              </a:r>
            </a:p>
          </p:txBody>
        </p:sp>
        <p:sp>
          <p:nvSpPr>
            <p:cNvPr id="25" name="Rounded Rectangle 24">
              <a:extLst>
                <a:ext uri="{FF2B5EF4-FFF2-40B4-BE49-F238E27FC236}">
                  <a16:creationId xmlns:a16="http://schemas.microsoft.com/office/drawing/2014/main" id="{4972D8EF-163D-E740-BF45-5361EE81B91E}"/>
                </a:ext>
              </a:extLst>
            </p:cNvPr>
            <p:cNvSpPr/>
            <p:nvPr/>
          </p:nvSpPr>
          <p:spPr>
            <a:xfrm>
              <a:off x="8126413" y="3314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7        6,000</a:t>
              </a:r>
            </a:p>
          </p:txBody>
        </p:sp>
        <p:sp>
          <p:nvSpPr>
            <p:cNvPr id="26" name="Rounded Rectangle 25">
              <a:extLst>
                <a:ext uri="{FF2B5EF4-FFF2-40B4-BE49-F238E27FC236}">
                  <a16:creationId xmlns:a16="http://schemas.microsoft.com/office/drawing/2014/main" id="{C0810DB4-2316-154B-8203-F01EDB7B1361}"/>
                </a:ext>
              </a:extLst>
            </p:cNvPr>
            <p:cNvSpPr/>
            <p:nvPr/>
          </p:nvSpPr>
          <p:spPr>
            <a:xfrm>
              <a:off x="8137525" y="30289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8        10,000</a:t>
              </a:r>
            </a:p>
          </p:txBody>
        </p:sp>
        <p:sp>
          <p:nvSpPr>
            <p:cNvPr id="27" name="Rounded Rectangle 26">
              <a:extLst>
                <a:ext uri="{FF2B5EF4-FFF2-40B4-BE49-F238E27FC236}">
                  <a16:creationId xmlns:a16="http://schemas.microsoft.com/office/drawing/2014/main" id="{4981B244-7A80-5047-99DF-1608F5A191A9}"/>
                </a:ext>
              </a:extLst>
            </p:cNvPr>
            <p:cNvSpPr/>
            <p:nvPr/>
          </p:nvSpPr>
          <p:spPr>
            <a:xfrm>
              <a:off x="8137525" y="27432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9        14,000</a:t>
              </a:r>
            </a:p>
          </p:txBody>
        </p:sp>
        <p:sp>
          <p:nvSpPr>
            <p:cNvPr id="28" name="Rounded Rectangle 27">
              <a:extLst>
                <a:ext uri="{FF2B5EF4-FFF2-40B4-BE49-F238E27FC236}">
                  <a16:creationId xmlns:a16="http://schemas.microsoft.com/office/drawing/2014/main" id="{FA9B0EA6-2EFC-454B-9263-8FAA06C4F517}"/>
                </a:ext>
              </a:extLst>
            </p:cNvPr>
            <p:cNvSpPr/>
            <p:nvPr/>
          </p:nvSpPr>
          <p:spPr>
            <a:xfrm>
              <a:off x="8096250" y="24574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10        20,000</a:t>
              </a:r>
            </a:p>
          </p:txBody>
        </p:sp>
        <p:sp>
          <p:nvSpPr>
            <p:cNvPr id="29" name="Rounded Rectangle 28">
              <a:extLst>
                <a:ext uri="{FF2B5EF4-FFF2-40B4-BE49-F238E27FC236}">
                  <a16:creationId xmlns:a16="http://schemas.microsoft.com/office/drawing/2014/main" id="{80FF22EB-DA03-A644-B0ED-E02D37B6C19B}"/>
                </a:ext>
              </a:extLst>
            </p:cNvPr>
            <p:cNvSpPr/>
            <p:nvPr/>
          </p:nvSpPr>
          <p:spPr>
            <a:xfrm>
              <a:off x="8096250" y="2171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11        30,000</a:t>
              </a:r>
            </a:p>
          </p:txBody>
        </p:sp>
        <p:sp>
          <p:nvSpPr>
            <p:cNvPr id="30" name="Rounded Rectangle 29">
              <a:extLst>
                <a:ext uri="{FF2B5EF4-FFF2-40B4-BE49-F238E27FC236}">
                  <a16:creationId xmlns:a16="http://schemas.microsoft.com/office/drawing/2014/main" id="{122F5011-6703-DE40-9E6E-DC98447F49D1}"/>
                </a:ext>
              </a:extLst>
            </p:cNvPr>
            <p:cNvSpPr/>
            <p:nvPr/>
          </p:nvSpPr>
          <p:spPr>
            <a:xfrm>
              <a:off x="8085138" y="19431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12        40,000</a:t>
              </a:r>
            </a:p>
          </p:txBody>
        </p:sp>
        <p:sp>
          <p:nvSpPr>
            <p:cNvPr id="31" name="Rounded Rectangle 30">
              <a:extLst>
                <a:ext uri="{FF2B5EF4-FFF2-40B4-BE49-F238E27FC236}">
                  <a16:creationId xmlns:a16="http://schemas.microsoft.com/office/drawing/2014/main" id="{07F91346-402A-BC49-AFE4-20BBF47F05BF}"/>
                </a:ext>
              </a:extLst>
            </p:cNvPr>
            <p:cNvSpPr/>
            <p:nvPr/>
          </p:nvSpPr>
          <p:spPr>
            <a:xfrm>
              <a:off x="8085138" y="16573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13        60,000</a:t>
              </a:r>
            </a:p>
          </p:txBody>
        </p:sp>
        <p:sp>
          <p:nvSpPr>
            <p:cNvPr id="32" name="Rounded Rectangle 31">
              <a:extLst>
                <a:ext uri="{FF2B5EF4-FFF2-40B4-BE49-F238E27FC236}">
                  <a16:creationId xmlns:a16="http://schemas.microsoft.com/office/drawing/2014/main" id="{4C287056-1D48-F049-B6A0-D5A9970340E5}"/>
                </a:ext>
              </a:extLst>
            </p:cNvPr>
            <p:cNvSpPr/>
            <p:nvPr/>
          </p:nvSpPr>
          <p:spPr>
            <a:xfrm>
              <a:off x="8080375" y="13716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14        85,000</a:t>
              </a:r>
            </a:p>
          </p:txBody>
        </p:sp>
        <p:sp>
          <p:nvSpPr>
            <p:cNvPr id="33" name="Rounded Rectangle 32">
              <a:extLst>
                <a:ext uri="{FF2B5EF4-FFF2-40B4-BE49-F238E27FC236}">
                  <a16:creationId xmlns:a16="http://schemas.microsoft.com/office/drawing/2014/main" id="{488DACEC-9033-4A44-86EC-4A06B3C8A9A1}"/>
                </a:ext>
              </a:extLst>
            </p:cNvPr>
            <p:cNvSpPr/>
            <p:nvPr/>
          </p:nvSpPr>
          <p:spPr>
            <a:xfrm>
              <a:off x="8096250" y="10858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prstClr val="white">
                      <a:lumMod val="95000"/>
                    </a:prstClr>
                  </a:solidFill>
                  <a:latin typeface=".VnArabia" pitchFamily="34" charset="0"/>
                </a:rPr>
                <a:t>15        100,000</a:t>
              </a:r>
            </a:p>
          </p:txBody>
        </p:sp>
        <p:sp>
          <p:nvSpPr>
            <p:cNvPr id="2" name="Rounded Rectangle 1">
              <a:extLst>
                <a:ext uri="{FF2B5EF4-FFF2-40B4-BE49-F238E27FC236}">
                  <a16:creationId xmlns:a16="http://schemas.microsoft.com/office/drawing/2014/main" id="{ABF01ADA-4ACE-A64B-8E28-3616002F8733}"/>
                </a:ext>
              </a:extLst>
            </p:cNvPr>
            <p:cNvSpPr/>
            <p:nvPr/>
          </p:nvSpPr>
          <p:spPr>
            <a:xfrm>
              <a:off x="8245476" y="497205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5" name="Rounded Rectangle 34">
              <a:extLst>
                <a:ext uri="{FF2B5EF4-FFF2-40B4-BE49-F238E27FC236}">
                  <a16:creationId xmlns:a16="http://schemas.microsoft.com/office/drawing/2014/main" id="{6ABAB1CA-919D-9E47-BD7D-806A0F082598}"/>
                </a:ext>
              </a:extLst>
            </p:cNvPr>
            <p:cNvSpPr/>
            <p:nvPr/>
          </p:nvSpPr>
          <p:spPr>
            <a:xfrm>
              <a:off x="8245476" y="4714875"/>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8" name="Rounded Rectangle 37">
              <a:extLst>
                <a:ext uri="{FF2B5EF4-FFF2-40B4-BE49-F238E27FC236}">
                  <a16:creationId xmlns:a16="http://schemas.microsoft.com/office/drawing/2014/main" id="{7A71A5E1-AA03-AC4D-A41D-BFFB11A690CF}"/>
                </a:ext>
              </a:extLst>
            </p:cNvPr>
            <p:cNvSpPr/>
            <p:nvPr/>
          </p:nvSpPr>
          <p:spPr>
            <a:xfrm>
              <a:off x="8235951" y="4449763"/>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9" name="Rounded Rectangle 38">
              <a:extLst>
                <a:ext uri="{FF2B5EF4-FFF2-40B4-BE49-F238E27FC236}">
                  <a16:creationId xmlns:a16="http://schemas.microsoft.com/office/drawing/2014/main" id="{49BDF888-7B7F-9642-9864-A380F0E09CAF}"/>
                </a:ext>
              </a:extLst>
            </p:cNvPr>
            <p:cNvSpPr/>
            <p:nvPr/>
          </p:nvSpPr>
          <p:spPr>
            <a:xfrm>
              <a:off x="8245476" y="417830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0" name="Rounded Rectangle 39">
              <a:extLst>
                <a:ext uri="{FF2B5EF4-FFF2-40B4-BE49-F238E27FC236}">
                  <a16:creationId xmlns:a16="http://schemas.microsoft.com/office/drawing/2014/main" id="{801806BC-311C-774D-9D35-44B2770CBE1E}"/>
                </a:ext>
              </a:extLst>
            </p:cNvPr>
            <p:cNvSpPr/>
            <p:nvPr/>
          </p:nvSpPr>
          <p:spPr>
            <a:xfrm>
              <a:off x="8245475" y="3892550"/>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1" name="Rounded Rectangle 40">
              <a:extLst>
                <a:ext uri="{FF2B5EF4-FFF2-40B4-BE49-F238E27FC236}">
                  <a16:creationId xmlns:a16="http://schemas.microsoft.com/office/drawing/2014/main" id="{796C8AE7-A5FE-DE4D-9D39-0F0232F545FB}"/>
                </a:ext>
              </a:extLst>
            </p:cNvPr>
            <p:cNvSpPr/>
            <p:nvPr/>
          </p:nvSpPr>
          <p:spPr>
            <a:xfrm>
              <a:off x="8245475" y="3611563"/>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2" name="Rounded Rectangle 41">
              <a:extLst>
                <a:ext uri="{FF2B5EF4-FFF2-40B4-BE49-F238E27FC236}">
                  <a16:creationId xmlns:a16="http://schemas.microsoft.com/office/drawing/2014/main" id="{5A2C750E-0249-8B41-B882-EDBDA1B1EB83}"/>
                </a:ext>
              </a:extLst>
            </p:cNvPr>
            <p:cNvSpPr/>
            <p:nvPr/>
          </p:nvSpPr>
          <p:spPr>
            <a:xfrm>
              <a:off x="8245475" y="3349625"/>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3" name="Rounded Rectangle 42">
              <a:extLst>
                <a:ext uri="{FF2B5EF4-FFF2-40B4-BE49-F238E27FC236}">
                  <a16:creationId xmlns:a16="http://schemas.microsoft.com/office/drawing/2014/main" id="{43C6A970-5931-E54F-8E7B-D27F5536532E}"/>
                </a:ext>
              </a:extLst>
            </p:cNvPr>
            <p:cNvSpPr/>
            <p:nvPr/>
          </p:nvSpPr>
          <p:spPr>
            <a:xfrm>
              <a:off x="8245475" y="3074988"/>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4" name="Rounded Rectangle 43">
              <a:extLst>
                <a:ext uri="{FF2B5EF4-FFF2-40B4-BE49-F238E27FC236}">
                  <a16:creationId xmlns:a16="http://schemas.microsoft.com/office/drawing/2014/main" id="{2E3CEFDF-05BA-DB4C-88F4-9B38FB9C9121}"/>
                </a:ext>
              </a:extLst>
            </p:cNvPr>
            <p:cNvSpPr/>
            <p:nvPr/>
          </p:nvSpPr>
          <p:spPr>
            <a:xfrm>
              <a:off x="8245475" y="2806700"/>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5" name="Rounded Rectangle 44">
              <a:extLst>
                <a:ext uri="{FF2B5EF4-FFF2-40B4-BE49-F238E27FC236}">
                  <a16:creationId xmlns:a16="http://schemas.microsoft.com/office/drawing/2014/main" id="{600E9C33-CC33-6349-BA0A-AA4AE90CA14B}"/>
                </a:ext>
              </a:extLst>
            </p:cNvPr>
            <p:cNvSpPr/>
            <p:nvPr/>
          </p:nvSpPr>
          <p:spPr>
            <a:xfrm>
              <a:off x="8245475" y="2525713"/>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6" name="Rounded Rectangle 45">
              <a:extLst>
                <a:ext uri="{FF2B5EF4-FFF2-40B4-BE49-F238E27FC236}">
                  <a16:creationId xmlns:a16="http://schemas.microsoft.com/office/drawing/2014/main" id="{7A79B64A-8F9F-7F4F-A352-4823644E98EC}"/>
                </a:ext>
              </a:extLst>
            </p:cNvPr>
            <p:cNvSpPr/>
            <p:nvPr/>
          </p:nvSpPr>
          <p:spPr>
            <a:xfrm>
              <a:off x="8232776" y="22352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7" name="Rounded Rectangle 46">
              <a:extLst>
                <a:ext uri="{FF2B5EF4-FFF2-40B4-BE49-F238E27FC236}">
                  <a16:creationId xmlns:a16="http://schemas.microsoft.com/office/drawing/2014/main" id="{D33B95D6-E97F-4249-9713-2BD4CED6A427}"/>
                </a:ext>
              </a:extLst>
            </p:cNvPr>
            <p:cNvSpPr/>
            <p:nvPr/>
          </p:nvSpPr>
          <p:spPr>
            <a:xfrm>
              <a:off x="8228014" y="1971675"/>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8" name="Rounded Rectangle 47">
              <a:extLst>
                <a:ext uri="{FF2B5EF4-FFF2-40B4-BE49-F238E27FC236}">
                  <a16:creationId xmlns:a16="http://schemas.microsoft.com/office/drawing/2014/main" id="{5576D1D1-7D4F-8E4F-922A-B675909C9FDE}"/>
                </a:ext>
              </a:extLst>
            </p:cNvPr>
            <p:cNvSpPr/>
            <p:nvPr/>
          </p:nvSpPr>
          <p:spPr>
            <a:xfrm>
              <a:off x="8228014" y="170815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9" name="Rounded Rectangle 48">
              <a:extLst>
                <a:ext uri="{FF2B5EF4-FFF2-40B4-BE49-F238E27FC236}">
                  <a16:creationId xmlns:a16="http://schemas.microsoft.com/office/drawing/2014/main" id="{2D16328C-BC1B-BD47-80C3-E34A317E1213}"/>
                </a:ext>
              </a:extLst>
            </p:cNvPr>
            <p:cNvSpPr/>
            <p:nvPr/>
          </p:nvSpPr>
          <p:spPr>
            <a:xfrm>
              <a:off x="8228014" y="14351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0" name="Rounded Rectangle 49">
              <a:extLst>
                <a:ext uri="{FF2B5EF4-FFF2-40B4-BE49-F238E27FC236}">
                  <a16:creationId xmlns:a16="http://schemas.microsoft.com/office/drawing/2014/main" id="{C94A00EA-E2C2-F240-B8D1-9CDABC9EB4E1}"/>
                </a:ext>
              </a:extLst>
            </p:cNvPr>
            <p:cNvSpPr/>
            <p:nvPr/>
          </p:nvSpPr>
          <p:spPr>
            <a:xfrm>
              <a:off x="8210550" y="1136650"/>
              <a:ext cx="12271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3" name="Rounded Rectangle 52">
              <a:extLst>
                <a:ext uri="{FF2B5EF4-FFF2-40B4-BE49-F238E27FC236}">
                  <a16:creationId xmlns:a16="http://schemas.microsoft.com/office/drawing/2014/main" id="{A3EFED1D-17DF-5A4C-8C6F-5BA83A098213}"/>
                </a:ext>
              </a:extLst>
            </p:cNvPr>
            <p:cNvSpPr/>
            <p:nvPr/>
          </p:nvSpPr>
          <p:spPr>
            <a:xfrm>
              <a:off x="8245476" y="3892550"/>
              <a:ext cx="12160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4" name="Rounded Rectangle 53">
              <a:extLst>
                <a:ext uri="{FF2B5EF4-FFF2-40B4-BE49-F238E27FC236}">
                  <a16:creationId xmlns:a16="http://schemas.microsoft.com/office/drawing/2014/main" id="{751FEB41-63CE-5F4C-B212-0C072740106D}"/>
                </a:ext>
              </a:extLst>
            </p:cNvPr>
            <p:cNvSpPr/>
            <p:nvPr/>
          </p:nvSpPr>
          <p:spPr>
            <a:xfrm>
              <a:off x="8240713" y="2525713"/>
              <a:ext cx="121285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5" name="Rounded Rectangle 54">
              <a:extLst>
                <a:ext uri="{FF2B5EF4-FFF2-40B4-BE49-F238E27FC236}">
                  <a16:creationId xmlns:a16="http://schemas.microsoft.com/office/drawing/2014/main" id="{61A33DF2-3542-F94D-A896-82DF7C44C8AD}"/>
                </a:ext>
              </a:extLst>
            </p:cNvPr>
            <p:cNvSpPr/>
            <p:nvPr/>
          </p:nvSpPr>
          <p:spPr>
            <a:xfrm>
              <a:off x="8208964" y="1141413"/>
              <a:ext cx="12287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57" name="Picture 55">
              <a:extLst>
                <a:ext uri="{FF2B5EF4-FFF2-40B4-BE49-F238E27FC236}">
                  <a16:creationId xmlns:a16="http://schemas.microsoft.com/office/drawing/2014/main" id="{1A390C6F-29CB-7A4A-845E-043E68B5C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4" y="5200651"/>
              <a:ext cx="18319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6">
              <a:extLst>
                <a:ext uri="{FF2B5EF4-FFF2-40B4-BE49-F238E27FC236}">
                  <a16:creationId xmlns:a16="http://schemas.microsoft.com/office/drawing/2014/main" id="{6319006F-9ADF-754B-9E6E-68A5CB287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2514" y="5278438"/>
              <a:ext cx="15446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33C126E3-59ED-DD4B-AC73-D17A6C40BF20}"/>
                </a:ext>
              </a:extLst>
            </p:cNvPr>
            <p:cNvGrpSpPr>
              <a:grpSpLocks/>
            </p:cNvGrpSpPr>
            <p:nvPr/>
          </p:nvGrpSpPr>
          <p:grpSpPr bwMode="auto">
            <a:xfrm>
              <a:off x="1766888" y="2573339"/>
              <a:ext cx="1287462" cy="1265237"/>
              <a:chOff x="274638" y="2590800"/>
              <a:chExt cx="1096962" cy="1096963"/>
            </a:xfrm>
          </p:grpSpPr>
          <p:sp>
            <p:nvSpPr>
              <p:cNvPr id="59" name="Oval 58">
                <a:extLst>
                  <a:ext uri="{FF2B5EF4-FFF2-40B4-BE49-F238E27FC236}">
                    <a16:creationId xmlns:a16="http://schemas.microsoft.com/office/drawing/2014/main" id="{FAFA98BD-1FC0-EF46-85DC-57B265834280}"/>
                  </a:ext>
                </a:extLst>
              </p:cNvPr>
              <p:cNvSpPr/>
              <p:nvPr/>
            </p:nvSpPr>
            <p:spPr>
              <a:xfrm>
                <a:off x="274638" y="25908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3" name="Picture 60">
                <a:extLst>
                  <a:ext uri="{FF2B5EF4-FFF2-40B4-BE49-F238E27FC236}">
                    <a16:creationId xmlns:a16="http://schemas.microsoft.com/office/drawing/2014/main" id="{256921C6-4623-CE4A-823B-E3588CC75B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E2C26DEB-1C76-BE4B-8665-0A4A73EEF5B4}"/>
                </a:ext>
              </a:extLst>
            </p:cNvPr>
            <p:cNvGrpSpPr>
              <a:grpSpLocks/>
            </p:cNvGrpSpPr>
            <p:nvPr/>
          </p:nvGrpSpPr>
          <p:grpSpPr bwMode="auto">
            <a:xfrm>
              <a:off x="1766888" y="3933826"/>
              <a:ext cx="1287462" cy="1254125"/>
              <a:chOff x="309563" y="4008438"/>
              <a:chExt cx="1096962" cy="1096962"/>
            </a:xfrm>
          </p:grpSpPr>
          <p:sp>
            <p:nvSpPr>
              <p:cNvPr id="60" name="Oval 59">
                <a:extLst>
                  <a:ext uri="{FF2B5EF4-FFF2-40B4-BE49-F238E27FC236}">
                    <a16:creationId xmlns:a16="http://schemas.microsoft.com/office/drawing/2014/main" id="{BFD5B214-E603-4E4B-9572-345A2522C9F5}"/>
                  </a:ext>
                </a:extLst>
              </p:cNvPr>
              <p:cNvSpPr/>
              <p:nvPr/>
            </p:nvSpPr>
            <p:spPr>
              <a:xfrm>
                <a:off x="309563" y="4008438"/>
                <a:ext cx="1096962" cy="10969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1" name="Picture 61">
                <a:extLst>
                  <a:ext uri="{FF2B5EF4-FFF2-40B4-BE49-F238E27FC236}">
                    <a16:creationId xmlns:a16="http://schemas.microsoft.com/office/drawing/2014/main" id="{125A9D3D-864A-DE42-A5FB-909F9C8B2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46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D3A341A0-C3FF-1248-8E3D-DE463671ABFF}"/>
                </a:ext>
              </a:extLst>
            </p:cNvPr>
            <p:cNvGrpSpPr>
              <a:grpSpLocks/>
            </p:cNvGrpSpPr>
            <p:nvPr/>
          </p:nvGrpSpPr>
          <p:grpSpPr bwMode="auto">
            <a:xfrm>
              <a:off x="1766889" y="1241425"/>
              <a:ext cx="1184275" cy="1176338"/>
              <a:chOff x="274638" y="1168400"/>
              <a:chExt cx="1096962" cy="1096963"/>
            </a:xfrm>
          </p:grpSpPr>
          <p:sp>
            <p:nvSpPr>
              <p:cNvPr id="12" name="Oval 11">
                <a:extLst>
                  <a:ext uri="{FF2B5EF4-FFF2-40B4-BE49-F238E27FC236}">
                    <a16:creationId xmlns:a16="http://schemas.microsoft.com/office/drawing/2014/main" id="{FBA91DA8-DF1F-5844-A3D8-6B20539C3955}"/>
                  </a:ext>
                </a:extLst>
              </p:cNvPr>
              <p:cNvSpPr/>
              <p:nvPr/>
            </p:nvSpPr>
            <p:spPr>
              <a:xfrm>
                <a:off x="274638" y="11684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99" name="Picture 62">
                <a:extLst>
                  <a:ext uri="{FF2B5EF4-FFF2-40B4-BE49-F238E27FC236}">
                    <a16:creationId xmlns:a16="http://schemas.microsoft.com/office/drawing/2014/main" id="{CB15C2DD-3908-B245-9969-A0E589ABD6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 y="1260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62" name="TextBox 63">
              <a:hlinkClick r:id="rId10" action="ppaction://hlinksldjump">
                <a:snd r:embed="rId11" name="bat-dau-di-tim-altp.wav"/>
              </a:hlinkClick>
              <a:extLst>
                <a:ext uri="{FF2B5EF4-FFF2-40B4-BE49-F238E27FC236}">
                  <a16:creationId xmlns:a16="http://schemas.microsoft.com/office/drawing/2014/main" id="{C672DD0C-7192-8E4E-BD0B-481091CEDCD3}"/>
                </a:ext>
              </a:extLst>
            </p:cNvPr>
            <p:cNvSpPr txBox="1">
              <a:spLocks noChangeArrowheads="1"/>
            </p:cNvSpPr>
            <p:nvPr/>
          </p:nvSpPr>
          <p:spPr bwMode="auto">
            <a:xfrm>
              <a:off x="5648325" y="5259388"/>
              <a:ext cx="1041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Chơi ngay</a:t>
              </a:r>
            </a:p>
          </p:txBody>
        </p:sp>
        <p:sp>
          <p:nvSpPr>
            <p:cNvPr id="5163" name="TextBox 64">
              <a:extLst>
                <a:ext uri="{FF2B5EF4-FFF2-40B4-BE49-F238E27FC236}">
                  <a16:creationId xmlns:a16="http://schemas.microsoft.com/office/drawing/2014/main" id="{8CA84040-5131-6947-A187-5DFAC9B32BF1}"/>
                </a:ext>
              </a:extLst>
            </p:cNvPr>
            <p:cNvSpPr txBox="1">
              <a:spLocks noChangeArrowheads="1"/>
            </p:cNvSpPr>
            <p:nvPr/>
          </p:nvSpPr>
          <p:spPr bwMode="auto">
            <a:xfrm>
              <a:off x="7853363" y="5307013"/>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Bỏ qua</a:t>
              </a:r>
            </a:p>
          </p:txBody>
        </p:sp>
        <p:pic>
          <p:nvPicPr>
            <p:cNvPr id="5164" name="Picture 10">
              <a:extLst>
                <a:ext uri="{FF2B5EF4-FFF2-40B4-BE49-F238E27FC236}">
                  <a16:creationId xmlns:a16="http://schemas.microsoft.com/office/drawing/2014/main" id="{7B3BAFB3-6483-A943-AFE1-C276DB2DF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6338" y="5686425"/>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13">
              <a:extLst>
                <a:ext uri="{FF2B5EF4-FFF2-40B4-BE49-F238E27FC236}">
                  <a16:creationId xmlns:a16="http://schemas.microsoft.com/office/drawing/2014/main" id="{CB60E4F7-3446-834D-88C2-4FC9F4DCDB7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92250" y="5775325"/>
              <a:ext cx="220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5">
              <a:extLst>
                <a:ext uri="{FF2B5EF4-FFF2-40B4-BE49-F238E27FC236}">
                  <a16:creationId xmlns:a16="http://schemas.microsoft.com/office/drawing/2014/main" id="{2FA889F9-14BC-EA4B-851F-6CD8B611DAE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32014" y="87788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16">
              <a:extLst>
                <a:ext uri="{FF2B5EF4-FFF2-40B4-BE49-F238E27FC236}">
                  <a16:creationId xmlns:a16="http://schemas.microsoft.com/office/drawing/2014/main" id="{E228099B-EAB2-344D-85BE-F0B70667F7C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14475"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56">
              <a:extLst>
                <a:ext uri="{FF2B5EF4-FFF2-40B4-BE49-F238E27FC236}">
                  <a16:creationId xmlns:a16="http://schemas.microsoft.com/office/drawing/2014/main" id="{31F30AE3-E34C-104B-B3BF-15AD68967B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9651" y="5791201"/>
              <a:ext cx="11207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57">
              <a:extLst>
                <a:ext uri="{FF2B5EF4-FFF2-40B4-BE49-F238E27FC236}">
                  <a16:creationId xmlns:a16="http://schemas.microsoft.com/office/drawing/2014/main" id="{E0EFF94E-1640-2C49-BD62-020F7AE053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8513" y="5791200"/>
              <a:ext cx="11223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60">
              <a:extLst>
                <a:ext uri="{FF2B5EF4-FFF2-40B4-BE49-F238E27FC236}">
                  <a16:creationId xmlns:a16="http://schemas.microsoft.com/office/drawing/2014/main" id="{57F2CB6D-CC00-8E42-83A4-427D91F48D6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07051" y="5794375"/>
              <a:ext cx="11207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61">
              <a:extLst>
                <a:ext uri="{FF2B5EF4-FFF2-40B4-BE49-F238E27FC236}">
                  <a16:creationId xmlns:a16="http://schemas.microsoft.com/office/drawing/2014/main" id="{4195006E-4546-1D44-B175-6421C3315BA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5802313"/>
              <a:ext cx="21320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62">
              <a:extLst>
                <a:ext uri="{FF2B5EF4-FFF2-40B4-BE49-F238E27FC236}">
                  <a16:creationId xmlns:a16="http://schemas.microsoft.com/office/drawing/2014/main" id="{A7283400-3D58-4048-8092-14B4FB9B9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83613" y="5802313"/>
              <a:ext cx="1122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63">
              <a:extLst>
                <a:ext uri="{FF2B5EF4-FFF2-40B4-BE49-F238E27FC236}">
                  <a16:creationId xmlns:a16="http://schemas.microsoft.com/office/drawing/2014/main" id="{E2B60F55-D83B-264F-91F1-4F6C1602FC9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1" y="5802313"/>
              <a:ext cx="11223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64">
              <a:extLst>
                <a:ext uri="{FF2B5EF4-FFF2-40B4-BE49-F238E27FC236}">
                  <a16:creationId xmlns:a16="http://schemas.microsoft.com/office/drawing/2014/main" id="{AC43C02B-EAC2-6F4A-BC0A-7851718C0E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92868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5" name="Picture 65">
              <a:extLst>
                <a:ext uri="{FF2B5EF4-FFF2-40B4-BE49-F238E27FC236}">
                  <a16:creationId xmlns:a16="http://schemas.microsoft.com/office/drawing/2014/main" id="{6E748092-2E4F-0347-8E24-11C766B039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608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66">
              <a:extLst>
                <a:ext uri="{FF2B5EF4-FFF2-40B4-BE49-F238E27FC236}">
                  <a16:creationId xmlns:a16="http://schemas.microsoft.com/office/drawing/2014/main" id="{A14692CC-7EBE-0246-BB2A-61555F97C8C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92233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 name="Picture 67">
              <a:extLst>
                <a:ext uri="{FF2B5EF4-FFF2-40B4-BE49-F238E27FC236}">
                  <a16:creationId xmlns:a16="http://schemas.microsoft.com/office/drawing/2014/main" id="{6969C331-68D4-3E44-B1FE-3F568E05743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50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68">
              <a:extLst>
                <a:ext uri="{FF2B5EF4-FFF2-40B4-BE49-F238E27FC236}">
                  <a16:creationId xmlns:a16="http://schemas.microsoft.com/office/drawing/2014/main" id="{FBF1DF28-FE54-C34F-96D6-47FA621E5C8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1239" y="8413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9" name="Picture 69">
              <a:extLst>
                <a:ext uri="{FF2B5EF4-FFF2-40B4-BE49-F238E27FC236}">
                  <a16:creationId xmlns:a16="http://schemas.microsoft.com/office/drawing/2014/main" id="{C96914F2-F8E9-4B49-9C89-5A821A36EC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8413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0" name="Picture 70">
              <a:extLst>
                <a:ext uri="{FF2B5EF4-FFF2-40B4-BE49-F238E27FC236}">
                  <a16:creationId xmlns:a16="http://schemas.microsoft.com/office/drawing/2014/main" id="{8E04010A-0A62-9247-83BD-65AA8E6436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31863"/>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 name="Picture 71">
              <a:extLst>
                <a:ext uri="{FF2B5EF4-FFF2-40B4-BE49-F238E27FC236}">
                  <a16:creationId xmlns:a16="http://schemas.microsoft.com/office/drawing/2014/main" id="{F79BB0C7-63FA-A345-9DC0-013CD228F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6813" y="836613"/>
              <a:ext cx="30718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2" name="Picture 72">
              <a:extLst>
                <a:ext uri="{FF2B5EF4-FFF2-40B4-BE49-F238E27FC236}">
                  <a16:creationId xmlns:a16="http://schemas.microsoft.com/office/drawing/2014/main" id="{FA6A733C-F9DB-7240-91B0-413342E930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823913"/>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3" name="Picture 73">
              <a:extLst>
                <a:ext uri="{FF2B5EF4-FFF2-40B4-BE49-F238E27FC236}">
                  <a16:creationId xmlns:a16="http://schemas.microsoft.com/office/drawing/2014/main" id="{B84235F3-5E62-D84C-9C93-05B40315586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93013" y="835026"/>
              <a:ext cx="30718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4" name="Picture 74">
              <a:extLst>
                <a:ext uri="{FF2B5EF4-FFF2-40B4-BE49-F238E27FC236}">
                  <a16:creationId xmlns:a16="http://schemas.microsoft.com/office/drawing/2014/main" id="{11B3AC4D-909B-7D48-907F-62B2C13487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9286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5" name="Picture 75">
              <a:extLst>
                <a:ext uri="{FF2B5EF4-FFF2-40B4-BE49-F238E27FC236}">
                  <a16:creationId xmlns:a16="http://schemas.microsoft.com/office/drawing/2014/main" id="{420E9268-31C2-0C45-B08D-9794095889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0664" y="928689"/>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6" name="Picture 76">
              <a:extLst>
                <a:ext uri="{FF2B5EF4-FFF2-40B4-BE49-F238E27FC236}">
                  <a16:creationId xmlns:a16="http://schemas.microsoft.com/office/drawing/2014/main" id="{4EB569E2-A2BE-FC40-8814-BDA7277866D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94239" y="920751"/>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7" name="Picture 77">
              <a:extLst>
                <a:ext uri="{FF2B5EF4-FFF2-40B4-BE49-F238E27FC236}">
                  <a16:creationId xmlns:a16="http://schemas.microsoft.com/office/drawing/2014/main" id="{E2F4A1FA-7DAF-0442-88EB-C4BDDAB266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78450" y="9159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8" name="Picture 78">
              <a:extLst>
                <a:ext uri="{FF2B5EF4-FFF2-40B4-BE49-F238E27FC236}">
                  <a16:creationId xmlns:a16="http://schemas.microsoft.com/office/drawing/2014/main" id="{D9DD6A77-2FF4-2D49-B437-820DF7E6649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42025" y="908051"/>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9" name="Picture 79">
              <a:extLst>
                <a:ext uri="{FF2B5EF4-FFF2-40B4-BE49-F238E27FC236}">
                  <a16:creationId xmlns:a16="http://schemas.microsoft.com/office/drawing/2014/main" id="{FBE75823-065F-EE47-8A9C-72D0DA4FCA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0" name="Picture 80">
              <a:extLst>
                <a:ext uri="{FF2B5EF4-FFF2-40B4-BE49-F238E27FC236}">
                  <a16:creationId xmlns:a16="http://schemas.microsoft.com/office/drawing/2014/main" id="{38B3DE5F-F1C7-BC48-8389-74906E11F53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3464" y="8985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 name="Picture 81">
              <a:extLst>
                <a:ext uri="{FF2B5EF4-FFF2-40B4-BE49-F238E27FC236}">
                  <a16:creationId xmlns:a16="http://schemas.microsoft.com/office/drawing/2014/main" id="{A2E6579F-63DB-BC4F-92BD-2D9C4B47F5C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4" y="8477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82">
              <a:extLst>
                <a:ext uri="{FF2B5EF4-FFF2-40B4-BE49-F238E27FC236}">
                  <a16:creationId xmlns:a16="http://schemas.microsoft.com/office/drawing/2014/main" id="{956DAC98-FB1E-1C45-AD50-86AB18A14C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6014" y="860426"/>
              <a:ext cx="644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83">
              <a:extLst>
                <a:ext uri="{FF2B5EF4-FFF2-40B4-BE49-F238E27FC236}">
                  <a16:creationId xmlns:a16="http://schemas.microsoft.com/office/drawing/2014/main" id="{939F33D3-C679-7C49-B881-C4637CFD6E4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5688013"/>
              <a:ext cx="30718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4">
              <a:extLst>
                <a:ext uri="{FF2B5EF4-FFF2-40B4-BE49-F238E27FC236}">
                  <a16:creationId xmlns:a16="http://schemas.microsoft.com/office/drawing/2014/main" id="{0A6537ED-3F46-7F45-AEF3-BC6E1DE942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35876" y="5697538"/>
              <a:ext cx="30718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55">
              <a:extLst>
                <a:ext uri="{FF2B5EF4-FFF2-40B4-BE49-F238E27FC236}">
                  <a16:creationId xmlns:a16="http://schemas.microsoft.com/office/drawing/2014/main" id="{DF72BE67-7FA4-6E48-B911-2C7AB6FCFCD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22638" y="5238751"/>
              <a:ext cx="15557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6" name="TextBox 63">
              <a:extLst>
                <a:ext uri="{FF2B5EF4-FFF2-40B4-BE49-F238E27FC236}">
                  <a16:creationId xmlns:a16="http://schemas.microsoft.com/office/drawing/2014/main" id="{20368967-F0D8-C143-8677-1F13E0947878}"/>
                </a:ext>
              </a:extLst>
            </p:cNvPr>
            <p:cNvSpPr txBox="1">
              <a:spLocks noChangeArrowheads="1"/>
            </p:cNvSpPr>
            <p:nvPr/>
          </p:nvSpPr>
          <p:spPr bwMode="auto">
            <a:xfrm>
              <a:off x="3643313" y="5259388"/>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Thông tin</a:t>
              </a:r>
            </a:p>
          </p:txBody>
        </p:sp>
        <p:sp>
          <p:nvSpPr>
            <p:cNvPr id="83" name="Rectangle 5">
              <a:extLst>
                <a:ext uri="{FF2B5EF4-FFF2-40B4-BE49-F238E27FC236}">
                  <a16:creationId xmlns:a16="http://schemas.microsoft.com/office/drawing/2014/main" id="{F24B5B98-D04D-514F-A5D1-C45590B59E29}"/>
                </a:ext>
              </a:extLst>
            </p:cNvPr>
            <p:cNvSpPr>
              <a:spLocks noChangeArrowheads="1"/>
            </p:cNvSpPr>
            <p:nvPr/>
          </p:nvSpPr>
          <p:spPr bwMode="auto">
            <a:xfrm>
              <a:off x="1524000" y="0"/>
              <a:ext cx="9144000" cy="1066800"/>
            </a:xfrm>
            <a:prstGeom prst="rect">
              <a:avLst/>
            </a:prstGeom>
            <a:solidFill>
              <a:srgbClr val="FFFFFF"/>
            </a:solidFill>
            <a:ln w="381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1800" b="1" kern="0" dirty="0">
                  <a:solidFill>
                    <a:srgbClr val="000000"/>
                  </a:solidFill>
                </a:rPr>
                <a:t> </a:t>
              </a:r>
              <a:r>
                <a:rPr lang="vi-VN" altLang="en-US" sz="5400" b="1" kern="0" dirty="0">
                  <a:solidFill>
                    <a:srgbClr val="0000FF"/>
                  </a:solidFill>
                  <a:latin typeface="Times New Roman" panose="02020603050405020304" pitchFamily="18" charset="0"/>
                  <a:cs typeface="Times New Roman" panose="02020603050405020304" pitchFamily="18" charset="0"/>
                </a:rPr>
                <a:t>LUYỆN TẬP</a:t>
              </a:r>
              <a:r>
                <a:rPr lang="en-US" altLang="en-US" sz="5400" b="1" kern="0" dirty="0">
                  <a:solidFill>
                    <a:srgbClr val="0000FF"/>
                  </a:solidFill>
                  <a:latin typeface="Times New Roman" panose="02020603050405020304" pitchFamily="18" charset="0"/>
                  <a:cs typeface="Times New Roman" panose="02020603050405020304" pitchFamily="18" charset="0"/>
                </a:rPr>
                <a:t>  </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9279731" y="6554787"/>
            <a:ext cx="1257300" cy="2857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a:defRPr/>
            </a:pPr>
            <a:r>
              <a:rPr lang="en-US" sz="1350" dirty="0" err="1">
                <a:solidFill>
                  <a:prstClr val="white"/>
                </a:solidFill>
                <a:latin typeface="Calibri"/>
              </a:rPr>
              <a:t>Dừng</a:t>
            </a:r>
            <a:r>
              <a:rPr lang="en-US" sz="1350" dirty="0">
                <a:solidFill>
                  <a:prstClr val="white"/>
                </a:solidFill>
                <a:latin typeface="Calibri"/>
              </a:rPr>
              <a:t> </a:t>
            </a:r>
            <a:r>
              <a:rPr lang="en-US" sz="1350" dirty="0" err="1">
                <a:solidFill>
                  <a:prstClr val="white"/>
                </a:solidFill>
                <a:latin typeface="Calibri"/>
              </a:rPr>
              <a:t>trò</a:t>
            </a:r>
            <a:r>
              <a:rPr lang="en-US" sz="1350" dirty="0">
                <a:solidFill>
                  <a:prstClr val="white"/>
                </a:solidFill>
                <a:latin typeface="Calibri"/>
              </a:rPr>
              <a:t> </a:t>
            </a:r>
            <a:r>
              <a:rPr lang="en-US" sz="1350" dirty="0" err="1">
                <a:solidFill>
                  <a:prstClr val="white"/>
                </a:solidFill>
                <a:latin typeface="Calibri"/>
              </a:rPr>
              <a:t>chơi</a:t>
            </a:r>
            <a:endParaRPr lang="en-US" sz="1350" dirty="0">
              <a:solidFill>
                <a:prstClr val="white"/>
              </a:solidFill>
              <a:latin typeface="Calibri"/>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575440" y="6523470"/>
            <a:ext cx="1257300" cy="28575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defTabSz="685800">
              <a:defRPr/>
            </a:pPr>
            <a:r>
              <a:rPr lang="en-US" sz="1350" dirty="0" err="1">
                <a:solidFill>
                  <a:prstClr val="white"/>
                </a:solidFill>
                <a:latin typeface="Calibri"/>
              </a:rPr>
              <a:t>Câu</a:t>
            </a:r>
            <a:r>
              <a:rPr lang="en-US" sz="1350" dirty="0">
                <a:solidFill>
                  <a:prstClr val="white"/>
                </a:solidFill>
                <a:latin typeface="Calibri"/>
              </a:rPr>
              <a:t> </a:t>
            </a:r>
            <a:r>
              <a:rPr lang="en-US" sz="1350" dirty="0" err="1">
                <a:solidFill>
                  <a:prstClr val="white"/>
                </a:solidFill>
                <a:latin typeface="Calibri"/>
              </a:rPr>
              <a:t>tiếp</a:t>
            </a:r>
            <a:r>
              <a:rPr lang="en-US" sz="1350" dirty="0">
                <a:solidFill>
                  <a:prstClr val="white"/>
                </a:solidFill>
                <a:latin typeface="Calibri"/>
              </a:rPr>
              <a:t> </a:t>
            </a:r>
            <a:r>
              <a:rPr lang="en-US" sz="1350" dirty="0" err="1">
                <a:solidFill>
                  <a:prstClr val="white"/>
                </a:solidFill>
                <a:latin typeface="Calibri"/>
              </a:rPr>
              <a:t>theo</a:t>
            </a:r>
            <a:endParaRPr lang="en-US" sz="1350" dirty="0">
              <a:solidFill>
                <a:prstClr val="white"/>
              </a:solidFill>
              <a:latin typeface="Calibri"/>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2"/>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061451" y="1706563"/>
            <a:ext cx="436563" cy="1287462"/>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437688" y="2465388"/>
            <a:ext cx="438150" cy="514350"/>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07576" y="1339850"/>
            <a:ext cx="434975" cy="1657350"/>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228264" y="1706563"/>
            <a:ext cx="439737" cy="1287462"/>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966201" y="300831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17664" y="4543425"/>
            <a:ext cx="42481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b="1" cap="all" dirty="0">
                <a:solidFill>
                  <a:prstClr val="white"/>
                </a:solidFill>
                <a:latin typeface="Times New Roman" pitchFamily="18" charset="0"/>
                <a:cs typeface="Times New Roman" pitchFamily="18" charset="0"/>
              </a:rPr>
              <a:t>c. </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Sự</a:t>
            </a:r>
            <a:r>
              <a:rPr lang="en-US" b="1" dirty="0">
                <a:solidFill>
                  <a:prstClr val="white"/>
                </a:solidFill>
                <a:latin typeface="Times New Roman" pitchFamily="18" charset="0"/>
                <a:cs typeface="Times New Roman" pitchFamily="18" charset="0"/>
              </a:rPr>
              <a:t> tan </a:t>
            </a:r>
            <a:r>
              <a:rPr lang="en-US" b="1" dirty="0" err="1">
                <a:solidFill>
                  <a:prstClr val="white"/>
                </a:solidFill>
                <a:latin typeface="Times New Roman" pitchFamily="18" charset="0"/>
                <a:cs typeface="Times New Roman" pitchFamily="18" charset="0"/>
              </a:rPr>
              <a:t>rã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của</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phát</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xít</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Đức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sự</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đầu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hàng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vô</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điều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kiện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của</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phát</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xít</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Nhật</a:t>
            </a:r>
            <a:endParaRPr lang="en-US" b="1" dirty="0">
              <a:solidFill>
                <a:prstClr val="white"/>
              </a:solidFill>
              <a:latin typeface="Calibri"/>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1662113" y="3649663"/>
            <a:ext cx="4351338" cy="7556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b="1" cap="all" dirty="0">
                <a:solidFill>
                  <a:prstClr val="white"/>
                </a:solidFill>
                <a:latin typeface="Times New Roman" pitchFamily="18" charset="0"/>
                <a:cs typeface="Times New Roman" pitchFamily="18" charset="0"/>
              </a:rPr>
              <a:t>a. </a:t>
            </a:r>
            <a:r>
              <a:rPr lang="vi-VN" b="1" dirty="0">
                <a:solidFill>
                  <a:prstClr val="white"/>
                </a:solidFill>
                <a:latin typeface="Times New Roman" pitchFamily="18" charset="0"/>
                <a:cs typeface="Times New Roman" pitchFamily="18" charset="0"/>
              </a:rPr>
              <a:t> Sự thất bại của phe phát xít ở chiến trường châu Âu</a:t>
            </a:r>
            <a:endParaRPr lang="en-US" b="1" dirty="0">
              <a:solidFill>
                <a:srgbClr val="FFFFFF"/>
              </a:solidFil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21413" y="3657601"/>
            <a:ext cx="3994150" cy="7477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a:defRPr/>
            </a:pPr>
            <a:r>
              <a:rPr lang="en-US" b="1" cap="all" dirty="0">
                <a:solidFill>
                  <a:prstClr val="white"/>
                </a:solidFill>
                <a:latin typeface="Times New Roman" pitchFamily="18" charset="0"/>
                <a:cs typeface="Times New Roman" pitchFamily="18" charset="0"/>
              </a:rPr>
              <a:t>B. </a:t>
            </a:r>
            <a:r>
              <a:rPr lang="en-US" b="1" dirty="0" err="1">
                <a:solidFill>
                  <a:prstClr val="white"/>
                </a:solidFill>
                <a:latin typeface="Times New Roman" pitchFamily="18" charset="0"/>
                <a:cs typeface="Times New Roman" pitchFamily="18" charset="0"/>
              </a:rPr>
              <a:t>Sự</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lợi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của</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Hồng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quân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Liên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Xô</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mặt</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trận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Xô</a:t>
            </a:r>
            <a:r>
              <a:rPr lang="en-US" b="1" dirty="0">
                <a:solidFill>
                  <a:prstClr val="white"/>
                </a:solidFill>
                <a:latin typeface="Times New Roman" pitchFamily="18" charset="0"/>
                <a:cs typeface="Times New Roman" pitchFamily="18" charset="0"/>
              </a:rPr>
              <a:t> - </a:t>
            </a:r>
            <a:r>
              <a:rPr lang="en-US" b="1" dirty="0" err="1">
                <a:solidFill>
                  <a:prstClr val="white"/>
                </a:solidFill>
                <a:latin typeface="Times New Roman" pitchFamily="18" charset="0"/>
                <a:cs typeface="Times New Roman" pitchFamily="18" charset="0"/>
              </a:rPr>
              <a:t>Đức</a:t>
            </a:r>
            <a:r>
              <a:rPr lang="en-US" b="1" dirty="0">
                <a:solidFill>
                  <a:prstClr val="white"/>
                </a:solidFill>
                <a:latin typeface="Times New Roman" pitchFamily="18" charset="0"/>
                <a:cs typeface="Times New Roman" pitchFamily="18" charset="0"/>
              </a:rPr>
              <a:t>.</a:t>
            </a: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221413" y="4543425"/>
            <a:ext cx="40068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en-US" b="1" cap="all" dirty="0">
                <a:solidFill>
                  <a:prstClr val="white"/>
                </a:solidFill>
                <a:latin typeface="Times New Roman" pitchFamily="18" charset="0"/>
                <a:cs typeface="Times New Roman" pitchFamily="18" charset="0"/>
              </a:rPr>
              <a:t>D. </a:t>
            </a:r>
            <a:r>
              <a:rPr lang="vi-VN" b="1" dirty="0">
                <a:solidFill>
                  <a:prstClr val="white"/>
                </a:solidFill>
                <a:latin typeface="Times New Roman" pitchFamily="18" charset="0"/>
                <a:cs typeface="Times New Roman" pitchFamily="18" charset="0"/>
              </a:rPr>
              <a:t>Sự nổi dậy giành thắng lợi của nhân dân các nước Đông Âu.</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2311400" y="2648499"/>
            <a:ext cx="7219950" cy="8794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vi-VN" b="1" dirty="0">
                <a:solidFill>
                  <a:prstClr val="white"/>
                </a:solidFill>
                <a:latin typeface="Times New Roman" pitchFamily="18" charset="0"/>
                <a:cs typeface="Times New Roman" pitchFamily="18" charset="0"/>
              </a:rPr>
              <a:t>Câu 1: Tháng 8/1945 điều kiện khách quan bên ngoài rất thuận lợi, tạo thời cơ cho nhân dân ta vùng lên giành lại độc lập, đó là:</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17664" y="2778126"/>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1439" y="5589588"/>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7551" y="5603876"/>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6551" y="5570539"/>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6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03"/>
                                        </p:tgtEl>
                                      </p:cBhvr>
                                    </p:animEffect>
                                    <p:set>
                                      <p:cBhvr>
                                        <p:cTn id="38" dur="1" fill="hold">
                                          <p:stCondLst>
                                            <p:cond delay="499"/>
                                          </p:stCondLst>
                                        </p:cTn>
                                        <p:tgtEl>
                                          <p:spTgt spid="603"/>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591"/>
                                        </p:tgtEl>
                                      </p:cBhvr>
                                    </p:animEffect>
                                    <p:set>
                                      <p:cBhvr>
                                        <p:cTn id="41" dur="1" fill="hold">
                                          <p:stCondLst>
                                            <p:cond delay="499"/>
                                          </p:stCondLst>
                                        </p:cTn>
                                        <p:tgtEl>
                                          <p:spTgt spid="59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87"/>
                                        </p:tgtEl>
                                      </p:cBhvr>
                                    </p:animEffect>
                                    <p:set>
                                      <p:cBhvr>
                                        <p:cTn id="44" dur="1" fill="hold">
                                          <p:stCondLst>
                                            <p:cond delay="499"/>
                                          </p:stCondLst>
                                        </p:cTn>
                                        <p:tgtEl>
                                          <p:spTgt spid="58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9"/>
                                        </p:tgtEl>
                                      </p:cBhvr>
                                    </p:animEffect>
                                    <p:set>
                                      <p:cBhvr>
                                        <p:cTn id="47" dur="1" fill="hold">
                                          <p:stCondLst>
                                            <p:cond delay="499"/>
                                          </p:stCondLst>
                                        </p:cTn>
                                        <p:tgtEl>
                                          <p:spTgt spid="58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88"/>
                                        </p:tgtEl>
                                      </p:cBhvr>
                                    </p:animEffect>
                                    <p:set>
                                      <p:cBhvr>
                                        <p:cTn id="50" dur="1" fill="hold">
                                          <p:stCondLst>
                                            <p:cond delay="499"/>
                                          </p:stCondLst>
                                        </p:cTn>
                                        <p:tgtEl>
                                          <p:spTgt spid="58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590"/>
                                        </p:tgtEl>
                                      </p:cBhvr>
                                    </p:animEffect>
                                    <p:set>
                                      <p:cBhvr>
                                        <p:cTn id="53" dur="1" fill="hold">
                                          <p:stCondLst>
                                            <p:cond delay="499"/>
                                          </p:stCondLst>
                                        </p:cTn>
                                        <p:tgtEl>
                                          <p:spTgt spid="59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5"/>
                                        </p:tgtEl>
                                      </p:cBhvr>
                                    </p:animEffect>
                                    <p:set>
                                      <p:cBhvr>
                                        <p:cTn id="56" dur="1" fill="hold">
                                          <p:stCondLst>
                                            <p:cond delay="499"/>
                                          </p:stCondLst>
                                        </p:cTn>
                                        <p:tgtEl>
                                          <p:spTgt spid="60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04"/>
                                        </p:tgtEl>
                                      </p:cBhvr>
                                    </p:animEffect>
                                    <p:set>
                                      <p:cBhvr>
                                        <p:cTn id="59" dur="1" fill="hold">
                                          <p:stCondLst>
                                            <p:cond delay="499"/>
                                          </p:stCondLst>
                                        </p:cTn>
                                        <p:tgtEl>
                                          <p:spTgt spid="604"/>
                                        </p:tgtEl>
                                        <p:attrNameLst>
                                          <p:attrName>style.visibility</p:attrName>
                                        </p:attrNameLst>
                                      </p:cBhvr>
                                      <p:to>
                                        <p:strVal val="hidden"/>
                                      </p:to>
                                    </p:set>
                                  </p:childTnLst>
                                </p:cTn>
                              </p:par>
                            </p:childTnLst>
                          </p:cTn>
                        </p:par>
                      </p:childTnLst>
                    </p:cTn>
                  </p:par>
                </p:childTnLst>
              </p:cTn>
              <p:nextCondLst>
                <p:cond evt="onClick" delay="0">
                  <p:tgtEl>
                    <p:spTgt spid="569"/>
                  </p:tgtEl>
                </p:cond>
              </p:nextCondLst>
            </p:seq>
            <p:seq concurrent="1" nextAc="seek">
              <p:cTn id="60" restart="whenNotActive" fill="hold" evtFilter="cancelBubble" nodeType="interactiveSeq">
                <p:stCondLst>
                  <p:cond evt="onClick" delay="0">
                    <p:tgtEl>
                      <p:spTgt spid="587"/>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21" presetClass="emph" presetSubtype="0" fill="hold" grpId="0" nodeType="clickEffect">
                                  <p:stCondLst>
                                    <p:cond delay="0"/>
                                  </p:stCondLst>
                                  <p:childTnLst>
                                    <p:animClr clrSpc="hsl" dir="cw">
                                      <p:cBhvr override="childStyle">
                                        <p:cTn id="64" dur="500" fill="hold"/>
                                        <p:tgtEl>
                                          <p:spTgt spid="587"/>
                                        </p:tgtEl>
                                        <p:attrNameLst>
                                          <p:attrName>style.color</p:attrName>
                                        </p:attrNameLst>
                                      </p:cBhvr>
                                      <p:by>
                                        <p:hsl h="7200000" s="0" l="0"/>
                                      </p:by>
                                    </p:animClr>
                                    <p:animClr clrSpc="hsl" dir="cw">
                                      <p:cBhvr>
                                        <p:cTn id="65" dur="500" fill="hold"/>
                                        <p:tgtEl>
                                          <p:spTgt spid="587"/>
                                        </p:tgtEl>
                                        <p:attrNameLst>
                                          <p:attrName>fillcolor</p:attrName>
                                        </p:attrNameLst>
                                      </p:cBhvr>
                                      <p:by>
                                        <p:hsl h="7200000" s="0" l="0"/>
                                      </p:by>
                                    </p:animClr>
                                    <p:animClr clrSpc="hsl" dir="cw">
                                      <p:cBhvr>
                                        <p:cTn id="66" dur="500" fill="hold"/>
                                        <p:tgtEl>
                                          <p:spTgt spid="587"/>
                                        </p:tgtEl>
                                        <p:attrNameLst>
                                          <p:attrName>stroke.color</p:attrName>
                                        </p:attrNameLst>
                                      </p:cBhvr>
                                      <p:by>
                                        <p:hsl h="7200000" s="0" l="0"/>
                                      </p:by>
                                    </p:animClr>
                                    <p:set>
                                      <p:cBhvr>
                                        <p:cTn id="67" dur="500" fill="hold"/>
                                        <p:tgtEl>
                                          <p:spTgt spid="58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8" restart="whenNotActive" fill="hold" evtFilter="cancelBubble" nodeType="interactiveSeq">
                <p:stCondLst>
                  <p:cond evt="onClick" delay="0">
                    <p:tgtEl>
                      <p:spTgt spid="58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emph" presetSubtype="2" fill="hold" nodeType="clickEffect">
                                  <p:stCondLst>
                                    <p:cond delay="0"/>
                                  </p:stCondLst>
                                  <p:childTnLst>
                                    <p:animClr clrSpc="rgb" dir="cw">
                                      <p:cBhvr>
                                        <p:cTn id="72" dur="5000" fill="hold"/>
                                        <p:tgtEl>
                                          <p:spTgt spid="589"/>
                                        </p:tgtEl>
                                        <p:attrNameLst>
                                          <p:attrName>fillcolor</p:attrName>
                                        </p:attrNameLst>
                                      </p:cBhvr>
                                      <p:to>
                                        <a:schemeClr val="accent2"/>
                                      </p:to>
                                    </p:animClr>
                                    <p:set>
                                      <p:cBhvr>
                                        <p:cTn id="73" dur="5000" fill="hold"/>
                                        <p:tgtEl>
                                          <p:spTgt spid="589"/>
                                        </p:tgtEl>
                                        <p:attrNameLst>
                                          <p:attrName>fill.type</p:attrName>
                                        </p:attrNameLst>
                                      </p:cBhvr>
                                      <p:to>
                                        <p:strVal val="solid"/>
                                      </p:to>
                                    </p:set>
                                    <p:set>
                                      <p:cBhvr>
                                        <p:cTn id="74" dur="5000" fill="hold"/>
                                        <p:tgtEl>
                                          <p:spTgt spid="58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5" restart="whenNotActive" fill="hold" evtFilter="cancelBubble" nodeType="interactiveSeq">
                <p:stCondLst>
                  <p:cond evt="onClick" delay="0">
                    <p:tgtEl>
                      <p:spTgt spid="5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5000" fill="hold"/>
                                        <p:tgtEl>
                                          <p:spTgt spid="588"/>
                                        </p:tgtEl>
                                        <p:attrNameLst>
                                          <p:attrName>fillcolor</p:attrName>
                                        </p:attrNameLst>
                                      </p:cBhvr>
                                      <p:to>
                                        <a:schemeClr val="accent2"/>
                                      </p:to>
                                    </p:animClr>
                                    <p:set>
                                      <p:cBhvr>
                                        <p:cTn id="80" dur="5000" fill="hold"/>
                                        <p:tgtEl>
                                          <p:spTgt spid="588"/>
                                        </p:tgtEl>
                                        <p:attrNameLst>
                                          <p:attrName>fill.type</p:attrName>
                                        </p:attrNameLst>
                                      </p:cBhvr>
                                      <p:to>
                                        <p:strVal val="solid"/>
                                      </p:to>
                                    </p:set>
                                    <p:set>
                                      <p:cBhvr>
                                        <p:cTn id="81" dur="5000" fill="hold"/>
                                        <p:tgtEl>
                                          <p:spTgt spid="58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82" restart="whenNotActive" fill="hold" evtFilter="cancelBubble" nodeType="interactiveSeq">
                <p:stCondLst>
                  <p:cond evt="onClick" delay="0">
                    <p:tgtEl>
                      <p:spTgt spid="59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mph" presetSubtype="2" fill="hold" nodeType="clickEffect">
                                  <p:stCondLst>
                                    <p:cond delay="0"/>
                                  </p:stCondLst>
                                  <p:childTnLst>
                                    <p:animClr clrSpc="rgb" dir="cw">
                                      <p:cBhvr>
                                        <p:cTn id="86" dur="5000" fill="hold"/>
                                        <p:tgtEl>
                                          <p:spTgt spid="590"/>
                                        </p:tgtEl>
                                        <p:attrNameLst>
                                          <p:attrName>fillcolor</p:attrName>
                                        </p:attrNameLst>
                                      </p:cBhvr>
                                      <p:to>
                                        <a:schemeClr val="accent2"/>
                                      </p:to>
                                    </p:animClr>
                                    <p:set>
                                      <p:cBhvr>
                                        <p:cTn id="87" dur="5000" fill="hold"/>
                                        <p:tgtEl>
                                          <p:spTgt spid="590"/>
                                        </p:tgtEl>
                                        <p:attrNameLst>
                                          <p:attrName>fill.type</p:attrName>
                                        </p:attrNameLst>
                                      </p:cBhvr>
                                      <p:to>
                                        <p:strVal val="solid"/>
                                      </p:to>
                                    </p:set>
                                    <p:set>
                                      <p:cBhvr>
                                        <p:cTn id="88" dur="5000" fill="hold"/>
                                        <p:tgtEl>
                                          <p:spTgt spid="590"/>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9" restart="whenNotActive" fill="hold" evtFilter="cancelBubble" nodeType="interactiveSeq">
                <p:stCondLst>
                  <p:cond evt="onClick" delay="0">
                    <p:tgtEl>
                      <p:spTgt spid="60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0" presetClass="exit" presetSubtype="0" fill="hold" nodeType="clickEffect">
                                  <p:stCondLst>
                                    <p:cond delay="0"/>
                                  </p:stCondLst>
                                  <p:childTnLst>
                                    <p:animEffect transition="out" filter="fade">
                                      <p:cBhvr>
                                        <p:cTn id="93" dur="5000"/>
                                        <p:tgtEl>
                                          <p:spTgt spid="589"/>
                                        </p:tgtEl>
                                      </p:cBhvr>
                                    </p:animEffect>
                                    <p:set>
                                      <p:cBhvr>
                                        <p:cTn id="94"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par>
                                <p:cTn id="95" presetID="10" presetClass="exit" presetSubtype="0" fill="hold" nodeType="withEffect">
                                  <p:stCondLst>
                                    <p:cond delay="0"/>
                                  </p:stCondLst>
                                  <p:childTnLst>
                                    <p:animEffect transition="out" filter="fade">
                                      <p:cBhvr>
                                        <p:cTn id="96" dur="5000"/>
                                        <p:tgtEl>
                                          <p:spTgt spid="588"/>
                                        </p:tgtEl>
                                      </p:cBhvr>
                                    </p:animEffect>
                                    <p:set>
                                      <p:cBhvr>
                                        <p:cTn id="97"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8" restart="whenNotActive" fill="hold" evtFilter="cancelBubble" nodeType="interactiveSeq">
                <p:stCondLst>
                  <p:cond evt="onClick" delay="0">
                    <p:tgtEl>
                      <p:spTgt spid="605"/>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ntr" presetSubtype="4" fill="hold" nodeType="clickEffect">
                                  <p:stCondLst>
                                    <p:cond delay="0"/>
                                  </p:stCondLst>
                                  <p:childTnLst>
                                    <p:set>
                                      <p:cBhvr>
                                        <p:cTn id="102" dur="1" fill="hold">
                                          <p:stCondLst>
                                            <p:cond delay="0"/>
                                          </p:stCondLst>
                                        </p:cTn>
                                        <p:tgtEl>
                                          <p:spTgt spid="574"/>
                                        </p:tgtEl>
                                        <p:attrNameLst>
                                          <p:attrName>style.visibility</p:attrName>
                                        </p:attrNameLst>
                                      </p:cBhvr>
                                      <p:to>
                                        <p:strVal val="visible"/>
                                      </p:to>
                                    </p:set>
                                    <p:animEffect transition="in" filter="wipe(down)">
                                      <p:cBhvr>
                                        <p:cTn id="103" dur="6000"/>
                                        <p:tgtEl>
                                          <p:spTgt spid="574"/>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77"/>
                                        </p:tgtEl>
                                        <p:attrNameLst>
                                          <p:attrName>style.visibility</p:attrName>
                                        </p:attrNameLst>
                                      </p:cBhvr>
                                      <p:to>
                                        <p:strVal val="visible"/>
                                      </p:to>
                                    </p:set>
                                    <p:animEffect transition="in" filter="wipe(down)">
                                      <p:cBhvr>
                                        <p:cTn id="106" dur="7000"/>
                                        <p:tgtEl>
                                          <p:spTgt spid="577"/>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0"/>
                                        </p:tgtEl>
                                        <p:attrNameLst>
                                          <p:attrName>style.visibility</p:attrName>
                                        </p:attrNameLst>
                                      </p:cBhvr>
                                      <p:to>
                                        <p:strVal val="visible"/>
                                      </p:to>
                                    </p:set>
                                    <p:animEffect transition="in" filter="wipe(down)">
                                      <p:cBhvr>
                                        <p:cTn id="109" dur="8000"/>
                                        <p:tgtEl>
                                          <p:spTgt spid="580"/>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3"/>
                                        </p:tgtEl>
                                        <p:attrNameLst>
                                          <p:attrName>style.visibility</p:attrName>
                                        </p:attrNameLst>
                                      </p:cBhvr>
                                      <p:to>
                                        <p:strVal val="visible"/>
                                      </p:to>
                                    </p:set>
                                    <p:animEffect transition="in" filter="wipe(down)">
                                      <p:cBhvr>
                                        <p:cTn id="112" dur="9000"/>
                                        <p:tgtEl>
                                          <p:spTgt spid="583"/>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22" presetClass="entr" presetSubtype="4" fill="hold" nodeType="withEffect">
                                  <p:stCondLst>
                                    <p:cond delay="0"/>
                                  </p:stCondLst>
                                  <p:childTnLst>
                                    <p:set>
                                      <p:cBhvr>
                                        <p:cTn id="114" dur="1" fill="hold">
                                          <p:stCondLst>
                                            <p:cond delay="0"/>
                                          </p:stCondLst>
                                        </p:cTn>
                                        <p:tgtEl>
                                          <p:spTgt spid="586"/>
                                        </p:tgtEl>
                                        <p:attrNameLst>
                                          <p:attrName>style.visibility</p:attrName>
                                        </p:attrNameLst>
                                      </p:cBhvr>
                                      <p:to>
                                        <p:strVal val="visible"/>
                                      </p:to>
                                    </p:set>
                                    <p:animEffect transition="in" filter="wipe(down)">
                                      <p:cBhvr>
                                        <p:cTn id="115" dur="10000"/>
                                        <p:tgtEl>
                                          <p:spTgt spid="586"/>
                                        </p:tgtEl>
                                      </p:cBhvr>
                                    </p:animEffect>
                                  </p:childTnLst>
                                  <p:subTnLst>
                                    <p:audio>
                                      <p:cMediaNode>
                                        <p:cTn display="0" masterRel="sameClick">
                                          <p:stCondLst>
                                            <p:cond evt="begin" delay="0">
                                              <p:tn val="113"/>
                                            </p:cond>
                                          </p:stCondLst>
                                          <p:endCondLst>
                                            <p:cond evt="onStopAudio" delay="0">
                                              <p:tgtEl>
                                                <p:sldTgt/>
                                              </p:tgtEl>
                                            </p:cond>
                                          </p:endCondLst>
                                        </p:cTn>
                                        <p:tgtEl>
                                          <p:sndTgt r:embed="rId7" name="hoi y kien khan gia.wav"/>
                                        </p:tgtEl>
                                      </p:cMediaNode>
                                    </p:audio>
                                  </p:subTnLst>
                                </p:cTn>
                              </p:par>
                              <p:par>
                                <p:cTn id="116" presetID="10" presetClass="exit" presetSubtype="0" fill="hold" nodeType="withEffect">
                                  <p:stCondLst>
                                    <p:cond delay="10000"/>
                                  </p:stCondLst>
                                  <p:childTnLst>
                                    <p:animEffect transition="out" filter="fade">
                                      <p:cBhvr>
                                        <p:cTn id="117" dur="500"/>
                                        <p:tgtEl>
                                          <p:spTgt spid="574"/>
                                        </p:tgtEl>
                                      </p:cBhvr>
                                    </p:animEffect>
                                    <p:set>
                                      <p:cBhvr>
                                        <p:cTn id="118" dur="1" fill="hold">
                                          <p:stCondLst>
                                            <p:cond delay="499"/>
                                          </p:stCondLst>
                                        </p:cTn>
                                        <p:tgtEl>
                                          <p:spTgt spid="574"/>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77"/>
                                        </p:tgtEl>
                                      </p:cBhvr>
                                    </p:animEffect>
                                    <p:set>
                                      <p:cBhvr>
                                        <p:cTn id="121" dur="1" fill="hold">
                                          <p:stCondLst>
                                            <p:cond delay="499"/>
                                          </p:stCondLst>
                                        </p:cTn>
                                        <p:tgtEl>
                                          <p:spTgt spid="577"/>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0"/>
                                        </p:tgtEl>
                                      </p:cBhvr>
                                    </p:animEffect>
                                    <p:set>
                                      <p:cBhvr>
                                        <p:cTn id="124" dur="1" fill="hold">
                                          <p:stCondLst>
                                            <p:cond delay="499"/>
                                          </p:stCondLst>
                                        </p:cTn>
                                        <p:tgtEl>
                                          <p:spTgt spid="580"/>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3"/>
                                        </p:tgtEl>
                                      </p:cBhvr>
                                    </p:animEffect>
                                    <p:set>
                                      <p:cBhvr>
                                        <p:cTn id="127" dur="1" fill="hold">
                                          <p:stCondLst>
                                            <p:cond delay="499"/>
                                          </p:stCondLst>
                                        </p:cTn>
                                        <p:tgtEl>
                                          <p:spTgt spid="583"/>
                                        </p:tgtEl>
                                        <p:attrNameLst>
                                          <p:attrName>style.visibility</p:attrName>
                                        </p:attrNameLst>
                                      </p:cBhvr>
                                      <p:to>
                                        <p:strVal val="hidden"/>
                                      </p:to>
                                    </p:set>
                                  </p:childTnLst>
                                </p:cTn>
                              </p:par>
                              <p:par>
                                <p:cTn id="128" presetID="10" presetClass="exit" presetSubtype="0" fill="hold" nodeType="withEffect">
                                  <p:stCondLst>
                                    <p:cond delay="10000"/>
                                  </p:stCondLst>
                                  <p:childTnLst>
                                    <p:animEffect transition="out" filter="fade">
                                      <p:cBhvr>
                                        <p:cTn id="129" dur="500"/>
                                        <p:tgtEl>
                                          <p:spTgt spid="586"/>
                                        </p:tgtEl>
                                      </p:cBhvr>
                                    </p:animEffect>
                                    <p:set>
                                      <p:cBhvr>
                                        <p:cTn id="130"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0" y="213360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4"/>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6" y="1504950"/>
            <a:ext cx="436563" cy="1466850"/>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8"/>
            <a:ext cx="436562"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8"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6" y="2992438"/>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1782764" y="4105275"/>
            <a:ext cx="4313237" cy="42703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cap="all" dirty="0">
                <a:solidFill>
                  <a:prstClr val="white"/>
                </a:solidFill>
                <a:latin typeface="Times New Roman" panose="02020603050405020304" pitchFamily="18" charset="0"/>
                <a:cs typeface="Times New Roman" panose="02020603050405020304" pitchFamily="18" charset="0"/>
              </a:rPr>
              <a:t>A. </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Phay</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Khắt</a:t>
            </a:r>
            <a:r>
              <a:rPr lang="en-US" sz="2400" dirty="0">
                <a:solidFill>
                  <a:prstClr val="white"/>
                </a:solidFill>
                <a:latin typeface="Times New Roman" panose="02020603050405020304" pitchFamily="18" charset="0"/>
                <a:cs typeface="Times New Roman" panose="02020603050405020304" pitchFamily="18" charset="0"/>
              </a:rPr>
              <a:t> (Cao </a:t>
            </a:r>
            <a:r>
              <a:rPr lang="en-US" sz="2400" dirty="0" err="1">
                <a:solidFill>
                  <a:prstClr val="white"/>
                </a:solidFill>
                <a:latin typeface="Times New Roman" panose="02020603050405020304" pitchFamily="18" charset="0"/>
                <a:cs typeface="Times New Roman" panose="02020603050405020304" pitchFamily="18" charset="0"/>
              </a:rPr>
              <a:t>Bằng</a:t>
            </a:r>
            <a:r>
              <a:rPr lang="en-US" sz="2400" dirty="0">
                <a:solidFill>
                  <a:prstClr val="white"/>
                </a:solidFill>
                <a:latin typeface="Times New Roman" panose="02020603050405020304" pitchFamily="18" charset="0"/>
                <a:cs typeface="Times New Roman" panose="02020603050405020304" pitchFamily="18" charset="0"/>
              </a:rPr>
              <a:t>)</a:t>
            </a:r>
          </a:p>
        </p:txBody>
      </p:sp>
      <p:sp>
        <p:nvSpPr>
          <p:cNvPr id="55" name="Hexagon 54">
            <a:extLst>
              <a:ext uri="{FF2B5EF4-FFF2-40B4-BE49-F238E27FC236}">
                <a16:creationId xmlns:a16="http://schemas.microsoft.com/office/drawing/2014/main" id="{A023898E-E767-F745-9057-F59891F315DA}"/>
              </a:ext>
            </a:extLst>
          </p:cNvPr>
          <p:cNvSpPr/>
          <p:nvPr/>
        </p:nvSpPr>
        <p:spPr bwMode="auto">
          <a:xfrm>
            <a:off x="1554163" y="4748214"/>
            <a:ext cx="4648200" cy="54931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400" dirty="0">
                <a:solidFill>
                  <a:srgbClr val="FFFFFF"/>
                </a:solidFill>
                <a:latin typeface="Times New Roman" panose="02020603050405020304" pitchFamily="18" charset="0"/>
                <a:cs typeface="Times New Roman" panose="02020603050405020304" pitchFamily="18" charset="0"/>
              </a:rPr>
              <a:t>C.</a:t>
            </a:r>
            <a:r>
              <a:rPr lang="en-US" sz="2400" dirty="0">
                <a:solidFill>
                  <a:srgbClr val="FFFFFF"/>
                </a:solidFill>
                <a:latin typeface="Times New Roman" panose="02020603050405020304" pitchFamily="18" charset="0"/>
                <a:cs typeface="Times New Roman" panose="02020603050405020304" pitchFamily="18" charset="0"/>
              </a:rPr>
              <a:t> </a:t>
            </a:r>
            <a:r>
              <a:rPr lang="vi-VN" sz="2400" dirty="0">
                <a:solidFill>
                  <a:srgbClr val="FFFFFF"/>
                </a:solidFill>
                <a:latin typeface="Times New Roman" panose="02020603050405020304" pitchFamily="18" charset="0"/>
                <a:cs typeface="Times New Roman" panose="02020603050405020304" pitchFamily="18" charset="0"/>
              </a:rPr>
              <a:t>Pác Bó (Cao Bằng)</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324599" y="4724400"/>
            <a:ext cx="4648199" cy="5842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en-US" sz="2400" cap="all" dirty="0">
                <a:solidFill>
                  <a:prstClr val="white"/>
                </a:solidFill>
                <a:latin typeface="Times New Roman" panose="02020603050405020304" pitchFamily="18" charset="0"/>
                <a:cs typeface="Times New Roman" pitchFamily="18" charset="0"/>
              </a:rPr>
              <a:t>D. </a:t>
            </a:r>
            <a:r>
              <a:rPr lang="en-US" sz="2400" dirty="0" err="1">
                <a:solidFill>
                  <a:prstClr val="white"/>
                </a:solidFill>
                <a:latin typeface="Times New Roman" pitchFamily="18" charset="0"/>
                <a:cs typeface="Times New Roman" pitchFamily="18" charset="0"/>
              </a:rPr>
              <a:t>Tân</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Trào</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Tuyên</a:t>
            </a:r>
            <a:r>
              <a:rPr lang="en-US" sz="2400" dirty="0">
                <a:solidFill>
                  <a:prstClr val="white"/>
                </a:solidFill>
                <a:latin typeface="Times New Roman" pitchFamily="18" charset="0"/>
                <a:cs typeface="Times New Roman" pitchFamily="18" charset="0"/>
              </a:rPr>
              <a:t> Quang)</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324600" y="4025901"/>
            <a:ext cx="4343400" cy="5064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400" dirty="0">
                <a:solidFill>
                  <a:prstClr val="white"/>
                </a:solidFill>
                <a:latin typeface="Times New Roman" panose="02020603050405020304" pitchFamily="18" charset="0"/>
                <a:cs typeface="Times New Roman" panose="02020603050405020304" pitchFamily="18" charset="0"/>
              </a:rPr>
              <a:t>B. Bắc Sơn (Võ Nhai)</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881189" y="3103563"/>
            <a:ext cx="8429625"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vi-VN" sz="2400" dirty="0">
                <a:solidFill>
                  <a:prstClr val="white"/>
                </a:solidFill>
                <a:latin typeface="Times New Roman" pitchFamily="18" charset="0"/>
                <a:cs typeface="Times New Roman" pitchFamily="18" charset="0"/>
              </a:rPr>
              <a:t>Câu 2: Hội nghị toàn quốc của Đảng Cộng sản Đông Dương họp từ ngày 13 đến 15/8/1945 ở đâu?</a:t>
            </a: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6" y="971551"/>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8"/>
            <a:ext cx="1651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8" y="230505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6" y="2132014"/>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8"/>
            <a:ext cx="436562"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8"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8" y="298132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156325" y="4710114"/>
            <a:ext cx="4292600"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400" b="1" dirty="0">
                <a:solidFill>
                  <a:prstClr val="white"/>
                </a:solidFill>
                <a:latin typeface="Times New Roman" panose="02020603050405020304" pitchFamily="18" charset="0"/>
                <a:cs typeface="Times New Roman" panose="02020603050405020304" pitchFamily="18" charset="0"/>
              </a:rPr>
              <a:t>D.</a:t>
            </a:r>
            <a:r>
              <a:rPr lang="en-US" sz="2400" b="1" dirty="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Chủ tịch Hồ Chí Minh đọc “Tuyên ngôn Độc lập-khai sinh nước VNDCCH”.</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689269" y="5259389"/>
            <a:ext cx="40417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400" b="1" dirty="0">
                <a:solidFill>
                  <a:prstClr val="white"/>
                </a:solidFill>
                <a:latin typeface="Times New Roman" panose="02020603050405020304" pitchFamily="18" charset="0"/>
                <a:cs typeface="Times New Roman" panose="02020603050405020304" pitchFamily="18" charset="0"/>
              </a:rPr>
              <a:t>C.</a:t>
            </a:r>
            <a:r>
              <a:rPr lang="en-US" sz="2400" b="1" dirty="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Ủy ban dân tộc giait phóng Việt Nam cải tổ thành Chính phủ lâm thời nước VNDCCH.</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165851" y="3998914"/>
            <a:ext cx="42830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400" b="1" dirty="0">
                <a:solidFill>
                  <a:prstClr val="white"/>
                </a:solidFill>
                <a:latin typeface="Times New Roman" panose="02020603050405020304" pitchFamily="18" charset="0"/>
                <a:cs typeface="Times New Roman" panose="02020603050405020304" pitchFamily="18" charset="0"/>
              </a:rPr>
              <a:t>B.</a:t>
            </a:r>
            <a:r>
              <a:rPr lang="en-US" sz="2400" b="1" dirty="0">
                <a:solidFill>
                  <a:prstClr val="white"/>
                </a:solidFill>
                <a:latin typeface="Times New Roman" panose="02020603050405020304" pitchFamily="18" charset="0"/>
                <a:cs typeface="Times New Roman" panose="02020603050405020304" pitchFamily="18" charset="0"/>
              </a:rPr>
              <a:t> </a:t>
            </a:r>
            <a:r>
              <a:rPr lang="vi-VN" sz="2400" b="1" dirty="0">
                <a:solidFill>
                  <a:prstClr val="white"/>
                </a:solidFill>
                <a:latin typeface="Times New Roman" panose="02020603050405020304" pitchFamily="18" charset="0"/>
                <a:cs typeface="Times New Roman" panose="02020603050405020304" pitchFamily="18" charset="0"/>
              </a:rPr>
              <a:t>Hai địa phương cuối cùng trên cả nước (Đồng Nai Thượng, Hà Tiên) giành được chính quyền.</a:t>
            </a:r>
          </a:p>
          <a:p>
            <a:pPr defTabSz="685800" eaLnBrk="1" hangingPunct="1">
              <a:defRPr/>
            </a:pP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743076" y="3979864"/>
            <a:ext cx="4041775" cy="5683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Vua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Bảo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tuyên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bố</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thoái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trao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ấn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tín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quyền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mạng</a:t>
            </a:r>
            <a:r>
              <a:rPr lang="en-US" sz="2400" b="1" dirty="0">
                <a:solidFill>
                  <a:prstClr val="white"/>
                </a:solidFill>
                <a:latin typeface="Times New Roman" panose="02020603050405020304" pitchFamily="18" charset="0"/>
                <a:cs typeface="Times New Roman" panose="02020603050405020304" pitchFamily="18" charset="0"/>
              </a:rPr>
              <a:t>.</a:t>
            </a:r>
          </a:p>
          <a:p>
            <a:pPr defTabSz="685800">
              <a:defRPr/>
            </a:pPr>
            <a:r>
              <a:rPr lang="en-US" sz="2400" b="1" dirty="0">
                <a:solidFill>
                  <a:prstClr val="white"/>
                </a:solidFill>
                <a:latin typeface="Times New Roman" panose="02020603050405020304" pitchFamily="18" charset="0"/>
                <a:cs typeface="Times New Roman" panose="02020603050405020304" pitchFamily="18" charset="0"/>
              </a:rPr>
              <a:t>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910556" y="3019529"/>
            <a:ext cx="837088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vi-VN" altLang="en-US" sz="2400" b="1" dirty="0">
                <a:solidFill>
                  <a:srgbClr val="FFFFFF"/>
                </a:solidFill>
                <a:latin typeface="Times New Roman" panose="02020603050405020304" pitchFamily="18" charset="0"/>
                <a:cs typeface="Times New Roman" panose="02020603050405020304" pitchFamily="18" charset="0"/>
              </a:rPr>
              <a:t>Câu 3: Sự kiện nào dưới đây đánh dấu Cách mạng tháng Tám 1945 đã thắng lợi hoàn toàn.   </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0"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5" y="1369332"/>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0"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2"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2"/>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0"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549730" y="3989388"/>
            <a:ext cx="4546270"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A. 18-8-1945.</a:t>
            </a: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549730" y="5105401"/>
            <a:ext cx="4546270"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dirty="0">
                <a:solidFill>
                  <a:srgbClr val="FFFFFF"/>
                </a:solidFill>
                <a:latin typeface="Times New Roman" panose="02020603050405020304" pitchFamily="18" charset="0"/>
                <a:cs typeface="Times New Roman" panose="02020603050405020304" pitchFamily="18" charset="0"/>
              </a:rPr>
              <a:t>C. 20-8-1945.</a:t>
            </a: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1" y="4057650"/>
            <a:ext cx="4546269"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dirty="0">
                <a:solidFill>
                  <a:srgbClr val="FFFFFF"/>
                </a:solidFill>
                <a:latin typeface="Times New Roman" panose="02020603050405020304" pitchFamily="18" charset="0"/>
                <a:cs typeface="Times New Roman" panose="02020603050405020304" pitchFamily="18" charset="0"/>
              </a:rPr>
              <a:t>B. </a:t>
            </a:r>
            <a:r>
              <a:rPr lang="vi-VN" sz="2800" dirty="0">
                <a:solidFill>
                  <a:srgbClr val="FFFFFF"/>
                </a:solidFill>
                <a:latin typeface="Times New Roman" panose="02020603050405020304" pitchFamily="18" charset="0"/>
                <a:cs typeface="Times New Roman" panose="02020603050405020304" pitchFamily="18" charset="0"/>
              </a:rPr>
              <a:t>19-8-1945.</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67253" y="5102907"/>
            <a:ext cx="4475016" cy="11429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dirty="0">
                <a:solidFill>
                  <a:prstClr val="white"/>
                </a:solidFill>
                <a:latin typeface="Times New Roman" panose="02020603050405020304" pitchFamily="18" charset="0"/>
                <a:cs typeface="Times New Roman" panose="02020603050405020304" pitchFamily="18" charset="0"/>
              </a:rPr>
              <a:t>D. 21-8-1945.</a:t>
            </a: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684196" y="2137866"/>
            <a:ext cx="8983805"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vi-VN" altLang="en-US" sz="2800" dirty="0">
                <a:solidFill>
                  <a:srgbClr val="FFFFFF"/>
                </a:solidFill>
                <a:latin typeface="Times New Roman" panose="02020603050405020304" pitchFamily="18" charset="0"/>
                <a:cs typeface="Times New Roman" panose="02020603050405020304" pitchFamily="18" charset="0"/>
              </a:rPr>
              <a:t>Câu 4: Cách mạng giành chính quyền ở Hà Nội nổ ra vào ngày tháng năm nào?</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3"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1627188" y="2484439"/>
            <a:ext cx="1485900" cy="427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810501" y="2457450"/>
            <a:ext cx="436563" cy="514350"/>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8201026" y="2457450"/>
            <a:ext cx="436563" cy="514350"/>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596313" y="1492250"/>
            <a:ext cx="436562" cy="1487488"/>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9032875" y="1338264"/>
            <a:ext cx="439738" cy="1652587"/>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843838" y="2973388"/>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1742807"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Từ</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ngày</a:t>
            </a:r>
            <a:r>
              <a:rPr lang="en-US" sz="2400" b="1" dirty="0">
                <a:solidFill>
                  <a:prstClr val="white"/>
                </a:solidFill>
                <a:latin typeface="Times New Roman" panose="02020603050405020304" pitchFamily="18" charset="0"/>
                <a:cs typeface="Times New Roman" panose="02020603050405020304" pitchFamily="18" charset="0"/>
              </a:rPr>
              <a:t> 13- 27/8/1945.</a:t>
            </a: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86220" y="5380124"/>
            <a:ext cx="4233863"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b="1" dirty="0">
                <a:solidFill>
                  <a:srgbClr val="FFFFFF"/>
                </a:solidFill>
                <a:latin typeface="Times New Roman" panose="02020603050405020304" pitchFamily="18" charset="0"/>
                <a:cs typeface="Times New Roman" panose="02020603050405020304" pitchFamily="18" charset="0"/>
              </a:rPr>
              <a:t>D. </a:t>
            </a:r>
            <a:r>
              <a:rPr lang="en-US" sz="2400" b="1" dirty="0" err="1">
                <a:solidFill>
                  <a:srgbClr val="FFFFFF"/>
                </a:solidFill>
                <a:latin typeface="Times New Roman" panose="02020603050405020304" pitchFamily="18" charset="0"/>
                <a:cs typeface="Times New Roman" panose="02020603050405020304" pitchFamily="18" charset="0"/>
              </a:rPr>
              <a:t>Từ</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ngày</a:t>
            </a:r>
            <a:r>
              <a:rPr lang="en-US" sz="2400" b="1" dirty="0">
                <a:solidFill>
                  <a:srgbClr val="FFFFFF"/>
                </a:solidFill>
                <a:latin typeface="Times New Roman" panose="02020603050405020304" pitchFamily="18" charset="0"/>
                <a:cs typeface="Times New Roman" panose="02020603050405020304" pitchFamily="18" charset="0"/>
              </a:rPr>
              <a:t> 14- 28/8/1945</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35432"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b="1" dirty="0">
                <a:solidFill>
                  <a:srgbClr val="FFFFFF"/>
                </a:solidFill>
                <a:latin typeface="Times New Roman" panose="02020603050405020304" pitchFamily="18" charset="0"/>
                <a:cs typeface="Times New Roman" panose="02020603050405020304" pitchFamily="18" charset="0"/>
              </a:rPr>
              <a:t>B</a:t>
            </a:r>
            <a:r>
              <a:rPr lang="vi-VN" sz="2400" b="1" dirty="0">
                <a:solidFill>
                  <a:srgbClr val="FFFFFF"/>
                </a:solidFill>
                <a:latin typeface="Times New Roman" panose="02020603050405020304" pitchFamily="18" charset="0"/>
                <a:cs typeface="Times New Roman" panose="02020603050405020304" pitchFamily="18" charset="0"/>
              </a:rPr>
              <a:t>.</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Từ</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ngày</a:t>
            </a:r>
            <a:r>
              <a:rPr lang="en-US" sz="2400" b="1" dirty="0">
                <a:solidFill>
                  <a:srgbClr val="FFFFFF"/>
                </a:solidFill>
                <a:latin typeface="Times New Roman" panose="02020603050405020304" pitchFamily="18" charset="0"/>
                <a:cs typeface="Times New Roman" panose="02020603050405020304" pitchFamily="18" charset="0"/>
              </a:rPr>
              <a:t> 16- 30/8/1945.</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1634857" y="5380124"/>
            <a:ext cx="4233862"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400" b="1" dirty="0">
                <a:solidFill>
                  <a:prstClr val="white"/>
                </a:solidFill>
                <a:latin typeface="Times New Roman" panose="02020603050405020304" pitchFamily="18" charset="0"/>
                <a:cs typeface="Times New Roman" panose="02020603050405020304" pitchFamily="18" charset="0"/>
              </a:rPr>
              <a:t>C</a:t>
            </a:r>
            <a:r>
              <a:rPr lang="vi-VN" sz="2400" b="1" dirty="0">
                <a:solidFill>
                  <a:prstClr val="white"/>
                </a:solidFill>
                <a:latin typeface="Times New Roman" panose="02020603050405020304" pitchFamily="18" charset="0"/>
                <a:cs typeface="Times New Roman" panose="02020603050405020304" pitchFamily="18" charset="0"/>
              </a:rPr>
              <a: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Từ</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ngày</a:t>
            </a:r>
            <a:r>
              <a:rPr lang="en-US" sz="2400" b="1" dirty="0">
                <a:solidFill>
                  <a:prstClr val="white"/>
                </a:solidFill>
                <a:latin typeface="Times New Roman" panose="02020603050405020304" pitchFamily="18" charset="0"/>
                <a:cs typeface="Times New Roman" panose="02020603050405020304" pitchFamily="18" charset="0"/>
              </a:rPr>
              <a:t> 15- 29/8/1945.</a:t>
            </a: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608139" y="3089275"/>
            <a:ext cx="8975725" cy="120996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vi-VN" altLang="en-US" sz="2400" b="1" dirty="0">
                <a:solidFill>
                  <a:srgbClr val="FFFFFF"/>
                </a:solidFill>
                <a:latin typeface="Times New Roman" panose="02020603050405020304" pitchFamily="18" charset="0"/>
                <a:cs typeface="Times New Roman" panose="02020603050405020304" pitchFamily="18" charset="0"/>
              </a:rPr>
              <a:t>Câu 5: Tổng khởi nghĩa đã nhanh chóng thành công trong cả nước, chỉ trong vòng 15 ngày:</a:t>
            </a: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0214" y="1338263"/>
            <a:ext cx="1019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8113" y="1127126"/>
            <a:ext cx="17145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8051" y="1144589"/>
            <a:ext cx="1700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10284"/>
                                        </p:tgtEl>
                                      </p:cBhvr>
                                    </p:animEffect>
                                    <p:set>
                                      <p:cBhvr>
                                        <p:cTn id="48" dur="1" fill="hold">
                                          <p:stCondLst>
                                            <p:cond delay="499"/>
                                          </p:stCondLst>
                                        </p:cTn>
                                        <p:tgtEl>
                                          <p:spTgt spid="1028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3"/>
                                        </p:tgtEl>
                                      </p:cBhvr>
                                    </p:animEffect>
                                    <p:set>
                                      <p:cBhvr>
                                        <p:cTn id="54" dur="1" fill="hold">
                                          <p:stCondLst>
                                            <p:cond delay="499"/>
                                          </p:stCondLst>
                                        </p:cTn>
                                        <p:tgtEl>
                                          <p:spTgt spid="6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6"/>
                                        </p:tgtEl>
                                      </p:cBhvr>
                                    </p:animEffect>
                                    <p:set>
                                      <p:cBhvr>
                                        <p:cTn id="60" dur="1" fill="hold">
                                          <p:stCondLst>
                                            <p:cond delay="499"/>
                                          </p:stCondLst>
                                        </p:cTn>
                                        <p:tgtEl>
                                          <p:spTgt spid="5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3"/>
                                        </p:tgtEl>
                                      </p:cBhvr>
                                    </p:animEffect>
                                    <p:set>
                                      <p:cBhvr>
                                        <p:cTn id="63" dur="1" fill="hold">
                                          <p:stCondLst>
                                            <p:cond delay="499"/>
                                          </p:stCondLst>
                                        </p:cTn>
                                        <p:tgtEl>
                                          <p:spTgt spid="43"/>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5"/>
                                        </p:tgtEl>
                                      </p:cBhvr>
                                    </p:animEffect>
                                    <p:set>
                                      <p:cBhvr>
                                        <p:cTn id="66" dur="1" fill="hold">
                                          <p:stCondLst>
                                            <p:cond delay="499"/>
                                          </p:stCondLst>
                                        </p:cTn>
                                        <p:tgtEl>
                                          <p:spTgt spid="55"/>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7"/>
                                        </p:tgtEl>
                                      </p:cBhvr>
                                    </p:animEffect>
                                    <p:set>
                                      <p:cBhvr>
                                        <p:cTn id="69"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000" fill="hold"/>
                                        <p:tgtEl>
                                          <p:spTgt spid="43"/>
                                        </p:tgtEl>
                                        <p:attrNameLst>
                                          <p:attrName>fillcolor</p:attrName>
                                        </p:attrNameLst>
                                      </p:cBhvr>
                                      <p:to>
                                        <a:schemeClr val="accent2"/>
                                      </p:to>
                                    </p:animClr>
                                    <p:set>
                                      <p:cBhvr>
                                        <p:cTn id="75" dur="2000" fill="hold"/>
                                        <p:tgtEl>
                                          <p:spTgt spid="43"/>
                                        </p:tgtEl>
                                        <p:attrNameLst>
                                          <p:attrName>fill.type</p:attrName>
                                        </p:attrNameLst>
                                      </p:cBhvr>
                                      <p:to>
                                        <p:strVal val="solid"/>
                                      </p:to>
                                    </p:set>
                                    <p:set>
                                      <p:cBhvr>
                                        <p:cTn id="76" dur="200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56"/>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mph" presetSubtype="2" fill="hold" nodeType="clickEffect">
                                  <p:stCondLst>
                                    <p:cond delay="0"/>
                                  </p:stCondLst>
                                  <p:childTnLst>
                                    <p:animClr clrSpc="rgb" dir="cw">
                                      <p:cBhvr>
                                        <p:cTn id="81" dur="2000" fill="hold"/>
                                        <p:tgtEl>
                                          <p:spTgt spid="56"/>
                                        </p:tgtEl>
                                        <p:attrNameLst>
                                          <p:attrName>fillcolor</p:attrName>
                                        </p:attrNameLst>
                                      </p:cBhvr>
                                      <p:to>
                                        <a:schemeClr val="accent2"/>
                                      </p:to>
                                    </p:animClr>
                                    <p:set>
                                      <p:cBhvr>
                                        <p:cTn id="82" dur="2000" fill="hold"/>
                                        <p:tgtEl>
                                          <p:spTgt spid="56"/>
                                        </p:tgtEl>
                                        <p:attrNameLst>
                                          <p:attrName>fill.type</p:attrName>
                                        </p:attrNameLst>
                                      </p:cBhvr>
                                      <p:to>
                                        <p:strVal val="solid"/>
                                      </p:to>
                                    </p:set>
                                    <p:set>
                                      <p:cBhvr>
                                        <p:cTn id="83" dur="2000" fill="hold"/>
                                        <p:tgtEl>
                                          <p:spTgt spid="56"/>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84" restart="whenNotActive" fill="hold" evtFilter="cancelBubble" nodeType="interactiveSeq">
                <p:stCondLst>
                  <p:cond evt="onClick" delay="0">
                    <p:tgtEl>
                      <p:spTgt spid="5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1" presetClass="emph" presetSubtype="0" fill="hold" grpId="1" nodeType="clickEffect">
                                  <p:stCondLst>
                                    <p:cond delay="0"/>
                                  </p:stCondLst>
                                  <p:childTnLst>
                                    <p:animClr clrSpc="hsl" dir="cw">
                                      <p:cBhvr override="childStyle">
                                        <p:cTn id="88" dur="500" fill="hold"/>
                                        <p:tgtEl>
                                          <p:spTgt spid="55"/>
                                        </p:tgtEl>
                                        <p:attrNameLst>
                                          <p:attrName>style.color</p:attrName>
                                        </p:attrNameLst>
                                      </p:cBhvr>
                                      <p:by>
                                        <p:hsl h="7200000" s="0" l="0"/>
                                      </p:by>
                                    </p:animClr>
                                    <p:animClr clrSpc="hsl" dir="cw">
                                      <p:cBhvr>
                                        <p:cTn id="89" dur="500" fill="hold"/>
                                        <p:tgtEl>
                                          <p:spTgt spid="55"/>
                                        </p:tgtEl>
                                        <p:attrNameLst>
                                          <p:attrName>fillcolor</p:attrName>
                                        </p:attrNameLst>
                                      </p:cBhvr>
                                      <p:by>
                                        <p:hsl h="7200000" s="0" l="0"/>
                                      </p:by>
                                    </p:animClr>
                                    <p:animClr clrSpc="hsl" dir="cw">
                                      <p:cBhvr>
                                        <p:cTn id="90" dur="500" fill="hold"/>
                                        <p:tgtEl>
                                          <p:spTgt spid="55"/>
                                        </p:tgtEl>
                                        <p:attrNameLst>
                                          <p:attrName>stroke.color</p:attrName>
                                        </p:attrNameLst>
                                      </p:cBhvr>
                                      <p:by>
                                        <p:hsl h="7200000" s="0" l="0"/>
                                      </p:by>
                                    </p:animClr>
                                    <p:set>
                                      <p:cBhvr>
                                        <p:cTn id="91" dur="500" fill="hold"/>
                                        <p:tgtEl>
                                          <p:spTgt spid="55"/>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mph" presetSubtype="2" fill="hold" nodeType="clickEffect">
                                  <p:stCondLst>
                                    <p:cond delay="0"/>
                                  </p:stCondLst>
                                  <p:childTnLst>
                                    <p:animClr clrSpc="rgb" dir="cw">
                                      <p:cBhvr>
                                        <p:cTn id="96" dur="2000" fill="hold"/>
                                        <p:tgtEl>
                                          <p:spTgt spid="57"/>
                                        </p:tgtEl>
                                        <p:attrNameLst>
                                          <p:attrName>fillcolor</p:attrName>
                                        </p:attrNameLst>
                                      </p:cBhvr>
                                      <p:to>
                                        <a:schemeClr val="accent2"/>
                                      </p:to>
                                    </p:animClr>
                                    <p:set>
                                      <p:cBhvr>
                                        <p:cTn id="97" dur="2000" fill="hold"/>
                                        <p:tgtEl>
                                          <p:spTgt spid="57"/>
                                        </p:tgtEl>
                                        <p:attrNameLst>
                                          <p:attrName>fill.type</p:attrName>
                                        </p:attrNameLst>
                                      </p:cBhvr>
                                      <p:to>
                                        <p:strVal val="solid"/>
                                      </p:to>
                                    </p:set>
                                    <p:set>
                                      <p:cBhvr>
                                        <p:cTn id="98" dur="2000" fill="hold"/>
                                        <p:tgtEl>
                                          <p:spTgt spid="57"/>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62"/>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5000"/>
                                        <p:tgtEl>
                                          <p:spTgt spid="56"/>
                                        </p:tgtEl>
                                      </p:cBhvr>
                                    </p:animEffect>
                                    <p:set>
                                      <p:cBhvr>
                                        <p:cTn id="10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6" name="bo  2 phuong an sai.wav"/>
                                        </p:tgtEl>
                                      </p:cMediaNode>
                                    </p:audio>
                                  </p:subTnLst>
                                </p:cTn>
                              </p:par>
                              <p:par>
                                <p:cTn id="105" presetID="10" presetClass="exit" presetSubtype="0" fill="hold" grpId="1" nodeType="withEffect">
                                  <p:stCondLst>
                                    <p:cond delay="0"/>
                                  </p:stCondLst>
                                  <p:childTnLst>
                                    <p:animEffect transition="out" filter="fade">
                                      <p:cBhvr>
                                        <p:cTn id="106" dur="5000"/>
                                        <p:tgtEl>
                                          <p:spTgt spid="57"/>
                                        </p:tgtEl>
                                      </p:cBhvr>
                                    </p:animEffect>
                                    <p:set>
                                      <p:cBhvr>
                                        <p:cTn id="107"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22" presetClass="entr" presetSubtype="4" fill="hold" nodeType="clickEffect">
                                  <p:stCondLst>
                                    <p:cond delay="0"/>
                                  </p:stCondLst>
                                  <p:childTnLst>
                                    <p:set>
                                      <p:cBhvr>
                                        <p:cTn id="112" dur="1" fill="hold">
                                          <p:stCondLst>
                                            <p:cond delay="0"/>
                                          </p:stCondLst>
                                        </p:cTn>
                                        <p:tgtEl>
                                          <p:spTgt spid="7181"/>
                                        </p:tgtEl>
                                        <p:attrNameLst>
                                          <p:attrName>style.visibility</p:attrName>
                                        </p:attrNameLst>
                                      </p:cBhvr>
                                      <p:to>
                                        <p:strVal val="visible"/>
                                      </p:to>
                                    </p:set>
                                    <p:animEffect transition="in" filter="wipe(down)">
                                      <p:cBhvr>
                                        <p:cTn id="113" dur="5000"/>
                                        <p:tgtEl>
                                          <p:spTgt spid="7181"/>
                                        </p:tgtEl>
                                      </p:cBhvr>
                                    </p:animEffect>
                                  </p:childTnLst>
                                  <p:subTnLst>
                                    <p:audio>
                                      <p:cMediaNode>
                                        <p:cTn display="0" masterRel="sameClick">
                                          <p:stCondLst>
                                            <p:cond evt="begin" delay="0">
                                              <p:tn val="111"/>
                                            </p:cond>
                                          </p:stCondLst>
                                          <p:endCondLst>
                                            <p:cond evt="onStopAudio" delay="0">
                                              <p:tgtEl>
                                                <p:sldTgt/>
                                              </p:tgtEl>
                                            </p:cond>
                                          </p:endCondLst>
                                        </p:cTn>
                                        <p:tgtEl>
                                          <p:sndTgt r:embed="rId7" name="hoi y kien khan gia.wav"/>
                                        </p:tgtEl>
                                      </p:cMediaNode>
                                    </p:audio>
                                  </p:subTnLst>
                                </p:cTn>
                              </p:par>
                              <p:par>
                                <p:cTn id="114" presetID="22" presetClass="entr" presetSubtype="4" fill="hold" nodeType="withEffect">
                                  <p:stCondLst>
                                    <p:cond delay="0"/>
                                  </p:stCondLst>
                                  <p:childTnLst>
                                    <p:set>
                                      <p:cBhvr>
                                        <p:cTn id="115" dur="1" fill="hold">
                                          <p:stCondLst>
                                            <p:cond delay="0"/>
                                          </p:stCondLst>
                                        </p:cTn>
                                        <p:tgtEl>
                                          <p:spTgt spid="7182"/>
                                        </p:tgtEl>
                                        <p:attrNameLst>
                                          <p:attrName>style.visibility</p:attrName>
                                        </p:attrNameLst>
                                      </p:cBhvr>
                                      <p:to>
                                        <p:strVal val="visible"/>
                                      </p:to>
                                    </p:set>
                                    <p:animEffect transition="in" filter="wipe(down)">
                                      <p:cBhvr>
                                        <p:cTn id="116" dur="5000"/>
                                        <p:tgtEl>
                                          <p:spTgt spid="7182"/>
                                        </p:tgtEl>
                                      </p:cBhvr>
                                    </p:animEffect>
                                  </p:childTnLst>
                                  <p:subTnLst>
                                    <p:audio>
                                      <p:cMediaNode>
                                        <p:cTn display="0" masterRel="sameClick">
                                          <p:stCondLst>
                                            <p:cond evt="begin" delay="0">
                                              <p:tn val="114"/>
                                            </p:cond>
                                          </p:stCondLst>
                                          <p:endCondLst>
                                            <p:cond evt="onStopAudio" delay="0">
                                              <p:tgtEl>
                                                <p:sldTgt/>
                                              </p:tgtEl>
                                            </p:cond>
                                          </p:endCondLst>
                                        </p:cTn>
                                        <p:tgtEl>
                                          <p:sndTgt r:embed="rId7" name="hoi y kien khan gia.wav"/>
                                        </p:tgtEl>
                                      </p:cMediaNode>
                                    </p:audio>
                                  </p:subTnLst>
                                </p:cTn>
                              </p:par>
                              <p:par>
                                <p:cTn id="117" presetID="22" presetClass="entr" presetSubtype="4" fill="hold" nodeType="withEffect">
                                  <p:stCondLst>
                                    <p:cond delay="0"/>
                                  </p:stCondLst>
                                  <p:childTnLst>
                                    <p:set>
                                      <p:cBhvr>
                                        <p:cTn id="118" dur="1" fill="hold">
                                          <p:stCondLst>
                                            <p:cond delay="0"/>
                                          </p:stCondLst>
                                        </p:cTn>
                                        <p:tgtEl>
                                          <p:spTgt spid="7184"/>
                                        </p:tgtEl>
                                        <p:attrNameLst>
                                          <p:attrName>style.visibility</p:attrName>
                                        </p:attrNameLst>
                                      </p:cBhvr>
                                      <p:to>
                                        <p:strVal val="visible"/>
                                      </p:to>
                                    </p:set>
                                    <p:animEffect transition="in" filter="wipe(down)">
                                      <p:cBhvr>
                                        <p:cTn id="119" dur="5000"/>
                                        <p:tgtEl>
                                          <p:spTgt spid="7184"/>
                                        </p:tgtEl>
                                      </p:cBhvr>
                                    </p:animEffect>
                                  </p:childTnLst>
                                  <p:subTnLst>
                                    <p:audio>
                                      <p:cMediaNode>
                                        <p:cTn display="0" masterRel="sameClick">
                                          <p:stCondLst>
                                            <p:cond evt="begin" delay="0">
                                              <p:tn val="117"/>
                                            </p:cond>
                                          </p:stCondLst>
                                          <p:endCondLst>
                                            <p:cond evt="onStopAudio" delay="0">
                                              <p:tgtEl>
                                                <p:sldTgt/>
                                              </p:tgtEl>
                                            </p:cond>
                                          </p:endCondLst>
                                        </p:cTn>
                                        <p:tgtEl>
                                          <p:sndTgt r:embed="rId7" name="hoi y kien khan gia.wav"/>
                                        </p:tgtEl>
                                      </p:cMediaNode>
                                    </p:audio>
                                  </p:subTnLst>
                                </p:cTn>
                              </p:par>
                              <p:par>
                                <p:cTn id="120" presetID="22" presetClass="entr" presetSubtype="4" fill="hold" nodeType="withEffect">
                                  <p:stCondLst>
                                    <p:cond delay="0"/>
                                  </p:stCondLst>
                                  <p:childTnLst>
                                    <p:set>
                                      <p:cBhvr>
                                        <p:cTn id="121" dur="1" fill="hold">
                                          <p:stCondLst>
                                            <p:cond delay="0"/>
                                          </p:stCondLst>
                                        </p:cTn>
                                        <p:tgtEl>
                                          <p:spTgt spid="4113"/>
                                        </p:tgtEl>
                                        <p:attrNameLst>
                                          <p:attrName>style.visibility</p:attrName>
                                        </p:attrNameLst>
                                      </p:cBhvr>
                                      <p:to>
                                        <p:strVal val="visible"/>
                                      </p:to>
                                    </p:set>
                                    <p:animEffect transition="in" filter="wipe(down)">
                                      <p:cBhvr>
                                        <p:cTn id="122" dur="5000"/>
                                        <p:tgtEl>
                                          <p:spTgt spid="4113"/>
                                        </p:tgtEl>
                                      </p:cBhvr>
                                    </p:animEffect>
                                  </p:childTnLst>
                                  <p:subTnLst>
                                    <p:audio>
                                      <p:cMediaNode>
                                        <p:cTn display="0" masterRel="sameClick">
                                          <p:stCondLst>
                                            <p:cond evt="begin" delay="0">
                                              <p:tn val="120"/>
                                            </p:cond>
                                          </p:stCondLst>
                                          <p:endCondLst>
                                            <p:cond evt="onStopAudio" delay="0">
                                              <p:tgtEl>
                                                <p:sldTgt/>
                                              </p:tgtEl>
                                            </p:cond>
                                          </p:endCondLst>
                                        </p:cTn>
                                        <p:tgtEl>
                                          <p:sndTgt r:embed="rId7" name="hoi y kien khan gia.wav"/>
                                        </p:tgtEl>
                                      </p:cMediaNode>
                                    </p:audio>
                                  </p:subTnLst>
                                </p:cTn>
                              </p:par>
                              <p:par>
                                <p:cTn id="123" presetID="22" presetClass="entr" presetSubtype="4" fill="hold" nodeType="withEffect">
                                  <p:stCondLst>
                                    <p:cond delay="0"/>
                                  </p:stCondLst>
                                  <p:childTnLst>
                                    <p:set>
                                      <p:cBhvr>
                                        <p:cTn id="124" dur="1" fill="hold">
                                          <p:stCondLst>
                                            <p:cond delay="0"/>
                                          </p:stCondLst>
                                        </p:cTn>
                                        <p:tgtEl>
                                          <p:spTgt spid="7183"/>
                                        </p:tgtEl>
                                        <p:attrNameLst>
                                          <p:attrName>style.visibility</p:attrName>
                                        </p:attrNameLst>
                                      </p:cBhvr>
                                      <p:to>
                                        <p:strVal val="visible"/>
                                      </p:to>
                                    </p:set>
                                    <p:animEffect transition="in" filter="wipe(down)">
                                      <p:cBhvr>
                                        <p:cTn id="125" dur="5000"/>
                                        <p:tgtEl>
                                          <p:spTgt spid="7183"/>
                                        </p:tgtEl>
                                      </p:cBhvr>
                                    </p:animEffect>
                                  </p:childTnLst>
                                  <p:subTnLst>
                                    <p:audio>
                                      <p:cMediaNode>
                                        <p:cTn display="0" masterRel="sameClick">
                                          <p:stCondLst>
                                            <p:cond evt="begin" delay="0">
                                              <p:tn val="123"/>
                                            </p:cond>
                                          </p:stCondLst>
                                          <p:endCondLst>
                                            <p:cond evt="onStopAudio" delay="0">
                                              <p:tgtEl>
                                                <p:sldTgt/>
                                              </p:tgtEl>
                                            </p:cond>
                                          </p:endCondLst>
                                        </p:cTn>
                                        <p:tgtEl>
                                          <p:sndTgt r:embed="rId7" name="hoi y kien khan gia.wav"/>
                                        </p:tgtEl>
                                      </p:cMediaNode>
                                    </p:audio>
                                  </p:subTnLst>
                                </p:cTn>
                              </p:par>
                            </p:childTnLst>
                          </p:cTn>
                        </p:par>
                        <p:par>
                          <p:cTn id="126" fill="hold" nodeType="afterGroup">
                            <p:stCondLst>
                              <p:cond delay="5000"/>
                            </p:stCondLst>
                            <p:childTnLst>
                              <p:par>
                                <p:cTn id="127" presetID="10" presetClass="exit" presetSubtype="0" fill="hold" nodeType="afterEffect">
                                  <p:stCondLst>
                                    <p:cond delay="3000"/>
                                  </p:stCondLst>
                                  <p:childTnLst>
                                    <p:animEffect transition="out" filter="fade">
                                      <p:cBhvr>
                                        <p:cTn id="128" dur="500"/>
                                        <p:tgtEl>
                                          <p:spTgt spid="7181"/>
                                        </p:tgtEl>
                                      </p:cBhvr>
                                    </p:animEffect>
                                    <p:set>
                                      <p:cBhvr>
                                        <p:cTn id="129" dur="1" fill="hold">
                                          <p:stCondLst>
                                            <p:cond delay="499"/>
                                          </p:stCondLst>
                                        </p:cTn>
                                        <p:tgtEl>
                                          <p:spTgt spid="7181"/>
                                        </p:tgtEl>
                                        <p:attrNameLst>
                                          <p:attrName>style.visibility</p:attrName>
                                        </p:attrNameLst>
                                      </p:cBhvr>
                                      <p:to>
                                        <p:strVal val="hidden"/>
                                      </p:to>
                                    </p:set>
                                  </p:childTnLst>
                                </p:cTn>
                              </p:par>
                              <p:par>
                                <p:cTn id="130" presetID="10" presetClass="exit" presetSubtype="0" fill="hold" nodeType="withEffect">
                                  <p:stCondLst>
                                    <p:cond delay="3000"/>
                                  </p:stCondLst>
                                  <p:childTnLst>
                                    <p:animEffect transition="out" filter="fade">
                                      <p:cBhvr>
                                        <p:cTn id="131" dur="500"/>
                                        <p:tgtEl>
                                          <p:spTgt spid="7182"/>
                                        </p:tgtEl>
                                      </p:cBhvr>
                                    </p:animEffect>
                                    <p:set>
                                      <p:cBhvr>
                                        <p:cTn id="132" dur="1" fill="hold">
                                          <p:stCondLst>
                                            <p:cond delay="499"/>
                                          </p:stCondLst>
                                        </p:cTn>
                                        <p:tgtEl>
                                          <p:spTgt spid="7182"/>
                                        </p:tgtEl>
                                        <p:attrNameLst>
                                          <p:attrName>style.visibility</p:attrName>
                                        </p:attrNameLst>
                                      </p:cBhvr>
                                      <p:to>
                                        <p:strVal val="hidden"/>
                                      </p:to>
                                    </p:set>
                                  </p:childTnLst>
                                </p:cTn>
                              </p:par>
                              <p:par>
                                <p:cTn id="133" presetID="10" presetClass="exit" presetSubtype="0" fill="hold" nodeType="withEffect">
                                  <p:stCondLst>
                                    <p:cond delay="3000"/>
                                  </p:stCondLst>
                                  <p:childTnLst>
                                    <p:animEffect transition="out" filter="fade">
                                      <p:cBhvr>
                                        <p:cTn id="134" dur="500"/>
                                        <p:tgtEl>
                                          <p:spTgt spid="7184"/>
                                        </p:tgtEl>
                                      </p:cBhvr>
                                    </p:animEffect>
                                    <p:set>
                                      <p:cBhvr>
                                        <p:cTn id="135" dur="1" fill="hold">
                                          <p:stCondLst>
                                            <p:cond delay="499"/>
                                          </p:stCondLst>
                                        </p:cTn>
                                        <p:tgtEl>
                                          <p:spTgt spid="7184"/>
                                        </p:tgtEl>
                                        <p:attrNameLst>
                                          <p:attrName>style.visibility</p:attrName>
                                        </p:attrNameLst>
                                      </p:cBhvr>
                                      <p:to>
                                        <p:strVal val="hidden"/>
                                      </p:to>
                                    </p:set>
                                  </p:childTnLst>
                                </p:cTn>
                              </p:par>
                              <p:par>
                                <p:cTn id="136" presetID="10" presetClass="exit" presetSubtype="0" fill="hold" nodeType="withEffect">
                                  <p:stCondLst>
                                    <p:cond delay="3000"/>
                                  </p:stCondLst>
                                  <p:childTnLst>
                                    <p:animEffect transition="out" filter="fade">
                                      <p:cBhvr>
                                        <p:cTn id="137" dur="500"/>
                                        <p:tgtEl>
                                          <p:spTgt spid="4113"/>
                                        </p:tgtEl>
                                      </p:cBhvr>
                                    </p:animEffect>
                                    <p:set>
                                      <p:cBhvr>
                                        <p:cTn id="138" dur="1" fill="hold">
                                          <p:stCondLst>
                                            <p:cond delay="499"/>
                                          </p:stCondLst>
                                        </p:cTn>
                                        <p:tgtEl>
                                          <p:spTgt spid="4113"/>
                                        </p:tgtEl>
                                        <p:attrNameLst>
                                          <p:attrName>style.visibility</p:attrName>
                                        </p:attrNameLst>
                                      </p:cBhvr>
                                      <p:to>
                                        <p:strVal val="hidden"/>
                                      </p:to>
                                    </p:set>
                                  </p:childTnLst>
                                </p:cTn>
                              </p:par>
                              <p:par>
                                <p:cTn id="139" presetID="10" presetClass="exit" presetSubtype="0" fill="hold" nodeType="withEffect">
                                  <p:stCondLst>
                                    <p:cond delay="3000"/>
                                  </p:stCondLst>
                                  <p:childTnLst>
                                    <p:animEffect transition="out" filter="fade">
                                      <p:cBhvr>
                                        <p:cTn id="140" dur="500"/>
                                        <p:tgtEl>
                                          <p:spTgt spid="7183"/>
                                        </p:tgtEl>
                                      </p:cBhvr>
                                    </p:animEffect>
                                    <p:set>
                                      <p:cBhvr>
                                        <p:cTn id="141"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43" grpId="1"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2" y="1871584"/>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a:t>Thanks!</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5" y="948242"/>
            <a:ext cx="3502836" cy="2480759"/>
            <a:chOff x="4773798" y="711181"/>
            <a:chExt cx="2627127" cy="1860569"/>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43462" y="1165792"/>
              <a:ext cx="2487798" cy="1292566"/>
            </a:xfrm>
            <a:prstGeom prst="rect">
              <a:avLst/>
            </a:prstGeom>
          </p:spPr>
          <p:txBody>
            <a:bodyPr wrap="square">
              <a:spAutoFit/>
            </a:bodyPr>
            <a:lstStyle/>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tập .</a:t>
              </a:r>
              <a:endParaRPr kumimoji="0" lang="en-VN" sz="1867"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kumimoji="0" lang="en-VN" sz="1867"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8353004" y="3298254"/>
            <a:ext cx="3134147" cy="2892997"/>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040622"/>
            </a:xfrm>
            <a:prstGeom prst="rect">
              <a:avLst/>
            </a:prstGeom>
          </p:spPr>
          <p:txBody>
            <a:bodyPr wrap="square">
              <a:spAutoFit/>
            </a:bodyPr>
            <a:lstStyle/>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Xem trước bài 24: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Cuộc</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đấu</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tranh</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bảo</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vệ</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xây</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dựng</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chính</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quyền</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dân</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chủ</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nhân</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867"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dân</a:t>
              </a: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(1945 - 1946)</a:t>
              </a: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0"/>
            <a:ext cx="5257800" cy="4084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 y="410937"/>
            <a:ext cx="12153900"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Câu 2: Hội nghị Ban Chấp hành Trung ương Đảng Cộng sản Đông Dương lần thư VIII tổ chức tại đâu?</a:t>
            </a:r>
            <a:endParaRPr lang="en-US"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3A64940-8ACA-BB49-80D3-1B4E8D1BE24B}"/>
              </a:ext>
            </a:extLst>
          </p:cNvPr>
          <p:cNvSpPr/>
          <p:nvPr/>
        </p:nvSpPr>
        <p:spPr>
          <a:xfrm>
            <a:off x="1016000" y="6212115"/>
            <a:ext cx="2249715"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sp>
        <p:nvSpPr>
          <p:cNvPr id="50" name="Snip Diagonal Corner Rectangle 49"/>
          <p:cNvSpPr/>
          <p:nvPr/>
        </p:nvSpPr>
        <p:spPr>
          <a:xfrm>
            <a:off x="2192613" y="2779627"/>
            <a:ext cx="8820827" cy="3427408"/>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sym typeface="Arial"/>
              </a:rPr>
              <a:t>A. Pác Bó (Cao Bằng)</a:t>
            </a:r>
          </a:p>
          <a:p>
            <a:pPr defTabSz="914377">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sym typeface="Arial"/>
              </a:rPr>
              <a:t>B. Bắc Cạn</a:t>
            </a:r>
          </a:p>
          <a:p>
            <a:pPr defTabSz="914377">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sym typeface="Arial"/>
              </a:rPr>
              <a:t>C. Bắc Sơn (Lạng sơn)</a:t>
            </a:r>
          </a:p>
          <a:p>
            <a:pPr defTabSz="914377">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sym typeface="Arial"/>
              </a:rPr>
              <a:t>D. Tân Trào (Tuyên Quang)</a:t>
            </a:r>
          </a:p>
        </p:txBody>
      </p:sp>
      <p:sp>
        <p:nvSpPr>
          <p:cNvPr id="3" name="Oval 2">
            <a:extLst>
              <a:ext uri="{FF2B5EF4-FFF2-40B4-BE49-F238E27FC236}">
                <a16:creationId xmlns:a16="http://schemas.microsoft.com/office/drawing/2014/main" id="{8479FF86-A895-8442-A606-5FAAAA317D90}"/>
              </a:ext>
            </a:extLst>
          </p:cNvPr>
          <p:cNvSpPr/>
          <p:nvPr/>
        </p:nvSpPr>
        <p:spPr>
          <a:xfrm>
            <a:off x="2359871" y="3134360"/>
            <a:ext cx="685075" cy="58928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panose="020F0502020204030204"/>
              <a:sym typeface="Aria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77050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1" y="4187236"/>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2"/>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1" y="433620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0"/>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5" y="4671886"/>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9" y="2345373"/>
            <a:ext cx="8986179" cy="1323439"/>
          </a:xfrm>
          <a:prstGeom prst="rect">
            <a:avLst/>
          </a:prstGeom>
          <a:noFill/>
        </p:spPr>
        <p:txBody>
          <a:bodyPr wrap="square" rtlCol="0">
            <a:spAutoFit/>
          </a:bodyPr>
          <a:lstStyle/>
          <a:p>
            <a:pPr algn="ctr" defTabSz="1219140">
              <a:buClr>
                <a:srgbClr val="000000"/>
              </a:buClr>
              <a:defRPr/>
            </a:pPr>
            <a:r>
              <a:rPr lang="en-US" sz="4000" b="1" kern="0" dirty="0">
                <a:solidFill>
                  <a:srgbClr val="FF0000"/>
                </a:solidFill>
                <a:latin typeface="Times New Roman" panose="02020603050405020304" pitchFamily="18" charset="0"/>
                <a:cs typeface="Times New Roman" panose="02020603050405020304" pitchFamily="18" charset="0"/>
                <a:sym typeface="Arial"/>
              </a:rPr>
              <a:t>XIN CHÂN THÀNH CẢM ƠN QUÝ THẦY, CÔ VÀ CÁC EM HỌC SINH.</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algn="ctr" defTabSz="1219140">
              <a:buClr>
                <a:srgbClr val="000000"/>
              </a:buClr>
              <a:defRPr/>
            </a:pPr>
            <a:r>
              <a:rPr lang="en-US" sz="4400" b="1" kern="0" dirty="0">
                <a:solidFill>
                  <a:srgbClr val="0070C0"/>
                </a:solidFill>
                <a:latin typeface="Times New Roman" panose="02020603050405020304" pitchFamily="18" charset="0"/>
                <a:cs typeface="Times New Roman" panose="02020603050405020304" pitchFamily="18" charset="0"/>
                <a:sym typeface="Arial"/>
              </a:rPr>
              <a:t>BÀI HỌC KẾT THÚC.</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 y="410937"/>
            <a:ext cx="12153900"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Câu 3:  Đội du kích đầu tiên của cách mạng Việt Nam là gì?</a:t>
            </a:r>
            <a:endParaRPr lang="en-US"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3A64940-8ACA-BB49-80D3-1B4E8D1BE24B}"/>
              </a:ext>
            </a:extLst>
          </p:cNvPr>
          <p:cNvSpPr/>
          <p:nvPr/>
        </p:nvSpPr>
        <p:spPr>
          <a:xfrm>
            <a:off x="1016000" y="6212115"/>
            <a:ext cx="2249715"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sp>
        <p:nvSpPr>
          <p:cNvPr id="50" name="Snip Diagonal Corner Rectangle 49"/>
          <p:cNvSpPr/>
          <p:nvPr/>
        </p:nvSpPr>
        <p:spPr>
          <a:xfrm>
            <a:off x="1256937" y="2692177"/>
            <a:ext cx="10505440" cy="3427408"/>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200" dirty="0">
                <a:solidFill>
                  <a:srgbClr val="FF0000"/>
                </a:solidFill>
                <a:latin typeface="Times New Roman" panose="02020603050405020304" pitchFamily="18" charset="0"/>
                <a:cs typeface="Times New Roman" panose="02020603050405020304" pitchFamily="18" charset="0"/>
                <a:sym typeface="Arial"/>
              </a:rPr>
              <a:t>A. Đội du kích Bắc Sơn.</a:t>
            </a:r>
          </a:p>
          <a:p>
            <a:pPr defTabSz="914377">
              <a:lnSpc>
                <a:spcPct val="150000"/>
              </a:lnSpc>
              <a:defRPr/>
            </a:pPr>
            <a:r>
              <a:rPr lang="vi-VN" sz="3200" dirty="0">
                <a:solidFill>
                  <a:srgbClr val="FF0000"/>
                </a:solidFill>
                <a:latin typeface="Times New Roman" panose="02020603050405020304" pitchFamily="18" charset="0"/>
                <a:cs typeface="Times New Roman" panose="02020603050405020304" pitchFamily="18" charset="0"/>
                <a:sym typeface="Arial"/>
              </a:rPr>
              <a:t>B. Đội du kích Ba Tơ.</a:t>
            </a:r>
          </a:p>
          <a:p>
            <a:pPr defTabSz="914377">
              <a:lnSpc>
                <a:spcPct val="150000"/>
              </a:lnSpc>
              <a:defRPr/>
            </a:pPr>
            <a:r>
              <a:rPr lang="vi-VN" sz="3200" dirty="0">
                <a:solidFill>
                  <a:srgbClr val="FF0000"/>
                </a:solidFill>
                <a:latin typeface="Times New Roman" panose="02020603050405020304" pitchFamily="18" charset="0"/>
                <a:cs typeface="Times New Roman" panose="02020603050405020304" pitchFamily="18" charset="0"/>
                <a:sym typeface="Arial"/>
              </a:rPr>
              <a:t>C. Đội du kích Võ Nhai.</a:t>
            </a:r>
          </a:p>
          <a:p>
            <a:pPr defTabSz="914377">
              <a:lnSpc>
                <a:spcPct val="150000"/>
              </a:lnSpc>
              <a:defRPr/>
            </a:pPr>
            <a:r>
              <a:rPr lang="vi-VN" sz="3200" dirty="0">
                <a:solidFill>
                  <a:srgbClr val="FF0000"/>
                </a:solidFill>
                <a:latin typeface="Times New Roman" panose="02020603050405020304" pitchFamily="18" charset="0"/>
                <a:cs typeface="Times New Roman" panose="02020603050405020304" pitchFamily="18" charset="0"/>
                <a:sym typeface="Arial"/>
              </a:rPr>
              <a:t>D. Đội du kích Đình Bảng.</a:t>
            </a:r>
          </a:p>
        </p:txBody>
      </p:sp>
      <p:sp>
        <p:nvSpPr>
          <p:cNvPr id="3" name="Oval 2">
            <a:extLst>
              <a:ext uri="{FF2B5EF4-FFF2-40B4-BE49-F238E27FC236}">
                <a16:creationId xmlns:a16="http://schemas.microsoft.com/office/drawing/2014/main" id="{8479FF86-A895-8442-A606-5FAAAA317D90}"/>
              </a:ext>
            </a:extLst>
          </p:cNvPr>
          <p:cNvSpPr/>
          <p:nvPr/>
        </p:nvSpPr>
        <p:spPr>
          <a:xfrm>
            <a:off x="1475874" y="3129622"/>
            <a:ext cx="527175" cy="58928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panose="020F0502020204030204"/>
              <a:sym typeface="Aria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269762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 y="410937"/>
            <a:ext cx="12153900"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err="1">
                <a:solidFill>
                  <a:prstClr val="black"/>
                </a:solidFill>
                <a:latin typeface="Times New Roman" panose="02020603050405020304" pitchFamily="18" charset="0"/>
                <a:cs typeface="Times New Roman" panose="02020603050405020304" pitchFamily="18" charset="0"/>
                <a:sym typeface="Arial"/>
              </a:rPr>
              <a:t>Câu</a:t>
            </a:r>
            <a:r>
              <a:rPr lang="en-US" sz="3733" b="1" dirty="0">
                <a:solidFill>
                  <a:prstClr val="black"/>
                </a:solidFill>
                <a:latin typeface="Times New Roman" panose="02020603050405020304" pitchFamily="18" charset="0"/>
                <a:cs typeface="Times New Roman" panose="02020603050405020304" pitchFamily="18" charset="0"/>
                <a:sym typeface="Arial"/>
              </a:rPr>
              <a:t> 4: </a:t>
            </a:r>
            <a:r>
              <a:rPr lang="vi-VN" sz="3733" b="1" dirty="0">
                <a:solidFill>
                  <a:prstClr val="black"/>
                </a:solidFill>
                <a:latin typeface="Times New Roman" panose="02020603050405020304" pitchFamily="18" charset="0"/>
                <a:cs typeface="Times New Roman" panose="02020603050405020304" pitchFamily="18" charset="0"/>
                <a:sym typeface="Arial"/>
              </a:rPr>
              <a:t>Nguyên nhân Nhật tiến hành đảo chính lật đổ Pháp vào đêm 9/3/1945?</a:t>
            </a:r>
            <a:endParaRPr lang="en-US"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3A64940-8ACA-BB49-80D3-1B4E8D1BE24B}"/>
              </a:ext>
            </a:extLst>
          </p:cNvPr>
          <p:cNvSpPr/>
          <p:nvPr/>
        </p:nvSpPr>
        <p:spPr>
          <a:xfrm>
            <a:off x="1016000" y="6212115"/>
            <a:ext cx="2249715"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panose="020F0502020204030204"/>
              <a:sym typeface="Arial"/>
            </a:endParaRPr>
          </a:p>
        </p:txBody>
      </p:sp>
      <p:sp>
        <p:nvSpPr>
          <p:cNvPr id="50" name="Snip Diagonal Corner Rectangle 49"/>
          <p:cNvSpPr/>
          <p:nvPr/>
        </p:nvSpPr>
        <p:spPr>
          <a:xfrm>
            <a:off x="1284420" y="2642283"/>
            <a:ext cx="10514644" cy="3804780"/>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A. Nhật đang khốn đốn trước các đòn tấn công dồn dập của Anh, Mĩ, phe phát xít đang thua to</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B. Ở Đông Dương, thực dân Pháp đang ráo riết hoạt động chờ đội quân Đồng minh.</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C. Để độc chiếm Đông Dương.</a:t>
            </a:r>
          </a:p>
          <a:p>
            <a:pPr defTabSz="914377">
              <a:defRPr/>
            </a:pPr>
            <a:r>
              <a:rPr lang="vi-VN" sz="3200" dirty="0">
                <a:solidFill>
                  <a:srgbClr val="FF0000"/>
                </a:solidFill>
                <a:latin typeface="Times New Roman" panose="02020603050405020304" pitchFamily="18" charset="0"/>
                <a:cs typeface="Times New Roman" panose="02020603050405020304" pitchFamily="18" charset="0"/>
                <a:sym typeface="Arial"/>
              </a:rPr>
              <a:t>D. Cả ba ý kiến trên.</a:t>
            </a:r>
          </a:p>
        </p:txBody>
      </p:sp>
      <p:sp>
        <p:nvSpPr>
          <p:cNvPr id="3" name="Oval 2">
            <a:extLst>
              <a:ext uri="{FF2B5EF4-FFF2-40B4-BE49-F238E27FC236}">
                <a16:creationId xmlns:a16="http://schemas.microsoft.com/office/drawing/2014/main" id="{8479FF86-A895-8442-A606-5FAAAA317D90}"/>
              </a:ext>
            </a:extLst>
          </p:cNvPr>
          <p:cNvSpPr/>
          <p:nvPr/>
        </p:nvSpPr>
        <p:spPr>
          <a:xfrm>
            <a:off x="1611466" y="5063084"/>
            <a:ext cx="497307" cy="48982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panose="020F0502020204030204"/>
              <a:sym typeface="Aria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197134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0" name="Google Shape;820;p36"/>
          <p:cNvGrpSpPr/>
          <p:nvPr/>
        </p:nvGrpSpPr>
        <p:grpSpPr>
          <a:xfrm>
            <a:off x="40437" y="4338086"/>
            <a:ext cx="2334463" cy="1293504"/>
            <a:chOff x="1267583" y="1668729"/>
            <a:chExt cx="5948938" cy="3766026"/>
          </a:xfrm>
        </p:grpSpPr>
        <p:sp>
          <p:nvSpPr>
            <p:cNvPr id="821" name="Google Shape;821;p36"/>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6"/>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6"/>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6"/>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6"/>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6"/>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6"/>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6"/>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6"/>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6"/>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6"/>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6"/>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6"/>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6"/>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6"/>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6"/>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6"/>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6"/>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6"/>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6"/>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6"/>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6"/>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 name="Google Shape;820;p36">
            <a:extLst>
              <a:ext uri="{FF2B5EF4-FFF2-40B4-BE49-F238E27FC236}">
                <a16:creationId xmlns:a16="http://schemas.microsoft.com/office/drawing/2014/main" id="{685C05BD-7E2E-B14E-9AE7-369BF732DE41}"/>
              </a:ext>
            </a:extLst>
          </p:cNvPr>
          <p:cNvGrpSpPr/>
          <p:nvPr/>
        </p:nvGrpSpPr>
        <p:grpSpPr>
          <a:xfrm>
            <a:off x="9875458" y="4338086"/>
            <a:ext cx="2334463" cy="1293504"/>
            <a:chOff x="1267583" y="1668729"/>
            <a:chExt cx="5948938" cy="3766026"/>
          </a:xfrm>
        </p:grpSpPr>
        <p:sp>
          <p:nvSpPr>
            <p:cNvPr id="98" name="Google Shape;821;p36">
              <a:extLst>
                <a:ext uri="{FF2B5EF4-FFF2-40B4-BE49-F238E27FC236}">
                  <a16:creationId xmlns:a16="http://schemas.microsoft.com/office/drawing/2014/main" id="{858B06B3-1D33-994D-97B2-D91775913DD9}"/>
                </a:ext>
              </a:extLst>
            </p:cNvPr>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22;p36">
              <a:extLst>
                <a:ext uri="{FF2B5EF4-FFF2-40B4-BE49-F238E27FC236}">
                  <a16:creationId xmlns:a16="http://schemas.microsoft.com/office/drawing/2014/main" id="{717463E0-9654-6543-A36C-56E85B2F63AC}"/>
                </a:ext>
              </a:extLst>
            </p:cNvPr>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23;p36">
              <a:extLst>
                <a:ext uri="{FF2B5EF4-FFF2-40B4-BE49-F238E27FC236}">
                  <a16:creationId xmlns:a16="http://schemas.microsoft.com/office/drawing/2014/main" id="{7A065B72-D723-CC4B-AAFD-7944F0B2CA94}"/>
                </a:ext>
              </a:extLst>
            </p:cNvPr>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24;p36">
              <a:extLst>
                <a:ext uri="{FF2B5EF4-FFF2-40B4-BE49-F238E27FC236}">
                  <a16:creationId xmlns:a16="http://schemas.microsoft.com/office/drawing/2014/main" id="{62F48F0A-5BD1-5148-85FE-7E8645CFA120}"/>
                </a:ext>
              </a:extLst>
            </p:cNvPr>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25;p36">
              <a:extLst>
                <a:ext uri="{FF2B5EF4-FFF2-40B4-BE49-F238E27FC236}">
                  <a16:creationId xmlns:a16="http://schemas.microsoft.com/office/drawing/2014/main" id="{E84B77F8-BEFC-BA4B-8F64-623D7AD4A0E5}"/>
                </a:ext>
              </a:extLst>
            </p:cNvPr>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26;p36">
              <a:extLst>
                <a:ext uri="{FF2B5EF4-FFF2-40B4-BE49-F238E27FC236}">
                  <a16:creationId xmlns:a16="http://schemas.microsoft.com/office/drawing/2014/main" id="{23A1AC73-483E-E247-B35A-47573F3867B4}"/>
                </a:ext>
              </a:extLst>
            </p:cNvPr>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27;p36">
              <a:extLst>
                <a:ext uri="{FF2B5EF4-FFF2-40B4-BE49-F238E27FC236}">
                  <a16:creationId xmlns:a16="http://schemas.microsoft.com/office/drawing/2014/main" id="{08FB7B00-93D3-F04C-9698-9A89053CEC51}"/>
                </a:ext>
              </a:extLst>
            </p:cNvPr>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28;p36">
              <a:extLst>
                <a:ext uri="{FF2B5EF4-FFF2-40B4-BE49-F238E27FC236}">
                  <a16:creationId xmlns:a16="http://schemas.microsoft.com/office/drawing/2014/main" id="{04D6287D-8225-CC46-96B9-99F9AE2E8B18}"/>
                </a:ext>
              </a:extLst>
            </p:cNvPr>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29;p36">
              <a:extLst>
                <a:ext uri="{FF2B5EF4-FFF2-40B4-BE49-F238E27FC236}">
                  <a16:creationId xmlns:a16="http://schemas.microsoft.com/office/drawing/2014/main" id="{301FA495-150B-A54C-A58F-BFAEA674791E}"/>
                </a:ext>
              </a:extLst>
            </p:cNvPr>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30;p36">
              <a:extLst>
                <a:ext uri="{FF2B5EF4-FFF2-40B4-BE49-F238E27FC236}">
                  <a16:creationId xmlns:a16="http://schemas.microsoft.com/office/drawing/2014/main" id="{A766B00F-D1B6-6A40-A4F0-DEC0421EF5C2}"/>
                </a:ext>
              </a:extLst>
            </p:cNvPr>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31;p36">
              <a:extLst>
                <a:ext uri="{FF2B5EF4-FFF2-40B4-BE49-F238E27FC236}">
                  <a16:creationId xmlns:a16="http://schemas.microsoft.com/office/drawing/2014/main" id="{BD9297AC-4183-6F42-B5F0-557FE6126C56}"/>
                </a:ext>
              </a:extLst>
            </p:cNvPr>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832;p36">
              <a:extLst>
                <a:ext uri="{FF2B5EF4-FFF2-40B4-BE49-F238E27FC236}">
                  <a16:creationId xmlns:a16="http://schemas.microsoft.com/office/drawing/2014/main" id="{E43F30DB-71FA-D747-BBEE-E3C2D2451635}"/>
                </a:ext>
              </a:extLst>
            </p:cNvPr>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833;p36">
              <a:extLst>
                <a:ext uri="{FF2B5EF4-FFF2-40B4-BE49-F238E27FC236}">
                  <a16:creationId xmlns:a16="http://schemas.microsoft.com/office/drawing/2014/main" id="{AA465C67-3857-B34C-8715-68310221D45A}"/>
                </a:ext>
              </a:extLst>
            </p:cNvPr>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834;p36">
              <a:extLst>
                <a:ext uri="{FF2B5EF4-FFF2-40B4-BE49-F238E27FC236}">
                  <a16:creationId xmlns:a16="http://schemas.microsoft.com/office/drawing/2014/main" id="{E3DABB8B-537A-2342-8AB0-151DFC59A7F7}"/>
                </a:ext>
              </a:extLst>
            </p:cNvPr>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835;p36">
              <a:extLst>
                <a:ext uri="{FF2B5EF4-FFF2-40B4-BE49-F238E27FC236}">
                  <a16:creationId xmlns:a16="http://schemas.microsoft.com/office/drawing/2014/main" id="{4F91F00E-D28C-E24E-BB9C-A5EF2FCBFB63}"/>
                </a:ext>
              </a:extLst>
            </p:cNvPr>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836;p36">
              <a:extLst>
                <a:ext uri="{FF2B5EF4-FFF2-40B4-BE49-F238E27FC236}">
                  <a16:creationId xmlns:a16="http://schemas.microsoft.com/office/drawing/2014/main" id="{81AE8971-FF17-934C-81EF-D1599DC5A142}"/>
                </a:ext>
              </a:extLst>
            </p:cNvPr>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837;p36">
              <a:extLst>
                <a:ext uri="{FF2B5EF4-FFF2-40B4-BE49-F238E27FC236}">
                  <a16:creationId xmlns:a16="http://schemas.microsoft.com/office/drawing/2014/main" id="{68C1C6EA-A8FE-F34D-B58C-8C54E1D9B3F4}"/>
                </a:ext>
              </a:extLst>
            </p:cNvPr>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838;p36">
              <a:extLst>
                <a:ext uri="{FF2B5EF4-FFF2-40B4-BE49-F238E27FC236}">
                  <a16:creationId xmlns:a16="http://schemas.microsoft.com/office/drawing/2014/main" id="{E170860B-81D5-D34A-A86A-61071C9DBDED}"/>
                </a:ext>
              </a:extLst>
            </p:cNvPr>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839;p36">
              <a:extLst>
                <a:ext uri="{FF2B5EF4-FFF2-40B4-BE49-F238E27FC236}">
                  <a16:creationId xmlns:a16="http://schemas.microsoft.com/office/drawing/2014/main" id="{384A2282-C7D9-7844-B1A7-E7A61AE3EF39}"/>
                </a:ext>
              </a:extLst>
            </p:cNvPr>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840;p36">
              <a:extLst>
                <a:ext uri="{FF2B5EF4-FFF2-40B4-BE49-F238E27FC236}">
                  <a16:creationId xmlns:a16="http://schemas.microsoft.com/office/drawing/2014/main" id="{E6AAC94A-192C-3749-AEB0-1A258BDBF75A}"/>
                </a:ext>
              </a:extLst>
            </p:cNvPr>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841;p36">
              <a:extLst>
                <a:ext uri="{FF2B5EF4-FFF2-40B4-BE49-F238E27FC236}">
                  <a16:creationId xmlns:a16="http://schemas.microsoft.com/office/drawing/2014/main" id="{1DBCB17F-B595-7140-ADAA-1C3ADA0F3F2C}"/>
                </a:ext>
              </a:extLst>
            </p:cNvPr>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842;p36">
              <a:extLst>
                <a:ext uri="{FF2B5EF4-FFF2-40B4-BE49-F238E27FC236}">
                  <a16:creationId xmlns:a16="http://schemas.microsoft.com/office/drawing/2014/main" id="{FA048476-BBF6-864A-A374-9D9469BFD340}"/>
                </a:ext>
              </a:extLst>
            </p:cNvPr>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843;p36">
              <a:extLst>
                <a:ext uri="{FF2B5EF4-FFF2-40B4-BE49-F238E27FC236}">
                  <a16:creationId xmlns:a16="http://schemas.microsoft.com/office/drawing/2014/main" id="{7074AADB-7B82-7748-B3C1-232C36767708}"/>
                </a:ext>
              </a:extLst>
            </p:cNvPr>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844;p36">
              <a:extLst>
                <a:ext uri="{FF2B5EF4-FFF2-40B4-BE49-F238E27FC236}">
                  <a16:creationId xmlns:a16="http://schemas.microsoft.com/office/drawing/2014/main" id="{57FD1342-D097-0344-87E5-64143CB86591}"/>
                </a:ext>
              </a:extLst>
            </p:cNvPr>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845;p36">
              <a:extLst>
                <a:ext uri="{FF2B5EF4-FFF2-40B4-BE49-F238E27FC236}">
                  <a16:creationId xmlns:a16="http://schemas.microsoft.com/office/drawing/2014/main" id="{F447B1AB-5FBB-FA47-A859-9049C99F139B}"/>
                </a:ext>
              </a:extLst>
            </p:cNvPr>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846;p36">
              <a:extLst>
                <a:ext uri="{FF2B5EF4-FFF2-40B4-BE49-F238E27FC236}">
                  <a16:creationId xmlns:a16="http://schemas.microsoft.com/office/drawing/2014/main" id="{78C52D14-C327-C34C-A295-51FBB2D014AC}"/>
                </a:ext>
              </a:extLst>
            </p:cNvPr>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847;p36">
              <a:extLst>
                <a:ext uri="{FF2B5EF4-FFF2-40B4-BE49-F238E27FC236}">
                  <a16:creationId xmlns:a16="http://schemas.microsoft.com/office/drawing/2014/main" id="{B839780F-BB4D-5848-A28A-FE26D271D8C5}"/>
                </a:ext>
              </a:extLst>
            </p:cNvPr>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848;p36">
              <a:extLst>
                <a:ext uri="{FF2B5EF4-FFF2-40B4-BE49-F238E27FC236}">
                  <a16:creationId xmlns:a16="http://schemas.microsoft.com/office/drawing/2014/main" id="{B8716738-9486-D248-9A09-88D3382FDAD5}"/>
                </a:ext>
              </a:extLst>
            </p:cNvPr>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849;p36">
              <a:extLst>
                <a:ext uri="{FF2B5EF4-FFF2-40B4-BE49-F238E27FC236}">
                  <a16:creationId xmlns:a16="http://schemas.microsoft.com/office/drawing/2014/main" id="{6CECAA95-A0F4-4843-854B-C56251F2BA4A}"/>
                </a:ext>
              </a:extLst>
            </p:cNvPr>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850;p36">
              <a:extLst>
                <a:ext uri="{FF2B5EF4-FFF2-40B4-BE49-F238E27FC236}">
                  <a16:creationId xmlns:a16="http://schemas.microsoft.com/office/drawing/2014/main" id="{850DF178-EAC6-B444-A918-33D3D5C37027}"/>
                </a:ext>
              </a:extLst>
            </p:cNvPr>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851;p36">
              <a:extLst>
                <a:ext uri="{FF2B5EF4-FFF2-40B4-BE49-F238E27FC236}">
                  <a16:creationId xmlns:a16="http://schemas.microsoft.com/office/drawing/2014/main" id="{1B3F979D-AE5C-E442-BAED-29F7CB97A32B}"/>
                </a:ext>
              </a:extLst>
            </p:cNvPr>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852;p36">
              <a:extLst>
                <a:ext uri="{FF2B5EF4-FFF2-40B4-BE49-F238E27FC236}">
                  <a16:creationId xmlns:a16="http://schemas.microsoft.com/office/drawing/2014/main" id="{75FB44E8-C39B-5249-81D2-E051C91DC730}"/>
                </a:ext>
              </a:extLst>
            </p:cNvPr>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Rectangle 7">
            <a:extLst>
              <a:ext uri="{FF2B5EF4-FFF2-40B4-BE49-F238E27FC236}">
                <a16:creationId xmlns:a16="http://schemas.microsoft.com/office/drawing/2014/main" id="{B0C2D0D6-5315-1B43-B96C-DDA8A5A8C7A2}"/>
              </a:ext>
            </a:extLst>
          </p:cNvPr>
          <p:cNvSpPr/>
          <p:nvPr/>
        </p:nvSpPr>
        <p:spPr>
          <a:xfrm>
            <a:off x="141121" y="1561960"/>
            <a:ext cx="1218933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TỔNG KHỞI NGHĨA THÁNG TÁM NĂM 1945 VÀ SỰ THÀNH LẬP NƯỚC VIỆT NAM DÂN CHỦ CỘNG HOÀ</a:t>
            </a:r>
          </a:p>
        </p:txBody>
      </p:sp>
      <p:sp>
        <p:nvSpPr>
          <p:cNvPr id="84" name="Rectangle 83">
            <a:extLst>
              <a:ext uri="{FF2B5EF4-FFF2-40B4-BE49-F238E27FC236}">
                <a16:creationId xmlns:a16="http://schemas.microsoft.com/office/drawing/2014/main" id="{623628E9-2763-6A40-A2EF-9DF9E4057CC7}"/>
              </a:ext>
            </a:extLst>
          </p:cNvPr>
          <p:cNvSpPr/>
          <p:nvPr/>
        </p:nvSpPr>
        <p:spPr>
          <a:xfrm>
            <a:off x="4955103" y="603865"/>
            <a:ext cx="22813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9525">
                  <a:solidFill>
                    <a:srgbClr val="F1C232"/>
                  </a:solidFill>
                  <a:prstDash val="solid"/>
                </a:ln>
                <a:solidFill>
                  <a:srgbClr val="7A9E64"/>
                </a:solidFill>
                <a:effectLst>
                  <a:outerShdw blurRad="12700" dist="38100" dir="2700000" algn="tl" rotWithShape="0">
                    <a:srgbClr val="7A9E64">
                      <a:lumMod val="60000"/>
                      <a:lumOff val="40000"/>
                    </a:srgbClr>
                  </a:outerShdw>
                </a:effectLst>
                <a:uLnTx/>
                <a:uFillTx/>
                <a:latin typeface="Times New Roman" panose="02020603050405020304" pitchFamily="18" charset="0"/>
                <a:ea typeface="+mn-ea"/>
                <a:cs typeface="Times New Roman" panose="02020603050405020304" pitchFamily="18" charset="0"/>
              </a:rPr>
              <a:t>BÀI 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 calcmode="lin" valueType="num">
                                      <p:cBhvr>
                                        <p:cTn id="10" dur="1000" fill="hold"/>
                                        <p:tgtEl>
                                          <p:spTgt spid="84"/>
                                        </p:tgtEl>
                                        <p:attrNameLst>
                                          <p:attrName>ppt_w</p:attrName>
                                        </p:attrNameLst>
                                      </p:cBhvr>
                                      <p:tavLst>
                                        <p:tav tm="0">
                                          <p:val>
                                            <p:strVal val="#ppt_w*0.70"/>
                                          </p:val>
                                        </p:tav>
                                        <p:tav tm="100000">
                                          <p:val>
                                            <p:strVal val="#ppt_w"/>
                                          </p:val>
                                        </p:tav>
                                      </p:tavLst>
                                    </p:anim>
                                    <p:anim calcmode="lin" valueType="num">
                                      <p:cBhvr>
                                        <p:cTn id="11" dur="1000" fill="hold"/>
                                        <p:tgtEl>
                                          <p:spTgt spid="84"/>
                                        </p:tgtEl>
                                        <p:attrNameLst>
                                          <p:attrName>ppt_h</p:attrName>
                                        </p:attrNameLst>
                                      </p:cBhvr>
                                      <p:tavLst>
                                        <p:tav tm="0">
                                          <p:val>
                                            <p:strVal val="#ppt_h"/>
                                          </p:val>
                                        </p:tav>
                                        <p:tav tm="100000">
                                          <p:val>
                                            <p:strVal val="#ppt_h"/>
                                          </p:val>
                                        </p:tav>
                                      </p:tavLst>
                                    </p:anim>
                                    <p:animEffect transition="in" filter="fade">
                                      <p:cBhvr>
                                        <p:cTn id="12"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438DF52-79CD-9D4B-8AF4-4895E3445927}"/>
              </a:ext>
            </a:extLst>
          </p:cNvPr>
          <p:cNvGrpSpPr/>
          <p:nvPr/>
        </p:nvGrpSpPr>
        <p:grpSpPr>
          <a:xfrm>
            <a:off x="1636295" y="176290"/>
            <a:ext cx="8646693" cy="1219200"/>
            <a:chOff x="2657474" y="176290"/>
            <a:chExt cx="6496050" cy="1219200"/>
          </a:xfrm>
        </p:grpSpPr>
        <p:grpSp>
          <p:nvGrpSpPr>
            <p:cNvPr id="51" name="Group 83"/>
            <p:cNvGrpSpPr/>
            <p:nvPr/>
          </p:nvGrpSpPr>
          <p:grpSpPr bwMode="auto">
            <a:xfrm>
              <a:off x="2657474" y="404890"/>
              <a:ext cx="6496050" cy="558800"/>
              <a:chOff x="1631147" y="1316985"/>
              <a:chExt cx="5761832" cy="559049"/>
            </a:xfrm>
          </p:grpSpPr>
          <p:sp>
            <p:nvSpPr>
              <p:cNvPr id="52" name="Freeform 51"/>
              <p:cNvSpPr/>
              <p:nvPr/>
            </p:nvSpPr>
            <p:spPr>
              <a:xfrm>
                <a:off x="1631147" y="1316985"/>
                <a:ext cx="5761832" cy="559049"/>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111" y="connsiteY11-112"/>
                  </a:cxn>
                  <a:cxn ang="0">
                    <a:pos x="connsiteX12-501" y="connsiteY12-502"/>
                  </a:cxn>
                  <a:cxn ang="0">
                    <a:pos x="connsiteX13-555" y="connsiteY13-556"/>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1000">
                    <a:srgbClr val="9DCA0D"/>
                  </a:gs>
                  <a:gs pos="14000">
                    <a:srgbClr val="84AA0B"/>
                  </a:gs>
                  <a:gs pos="50000">
                    <a:srgbClr val="9DCA0D"/>
                  </a:gs>
                  <a:gs pos="99000">
                    <a:srgbClr val="9DCA0D"/>
                  </a:gs>
                  <a:gs pos="86000">
                    <a:srgbClr val="9DCA0D">
                      <a:lumMod val="84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53" name="Freeform 52"/>
              <p:cNvSpPr/>
              <p:nvPr/>
            </p:nvSpPr>
            <p:spPr>
              <a:xfrm>
                <a:off x="1732528" y="1374160"/>
                <a:ext cx="5563294" cy="4526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111" y="connsiteY11-112"/>
                  </a:cxn>
                  <a:cxn ang="0">
                    <a:pos x="connsiteX12-501" y="connsiteY12-502"/>
                  </a:cxn>
                  <a:cxn ang="0">
                    <a:pos x="connsiteX13-555" y="connsiteY13-556"/>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68" name="Group 8"/>
            <p:cNvGrpSpPr/>
            <p:nvPr/>
          </p:nvGrpSpPr>
          <p:grpSpPr bwMode="auto">
            <a:xfrm>
              <a:off x="3578225" y="176290"/>
              <a:ext cx="4651375" cy="1219200"/>
              <a:chOff x="2530645" y="1066800"/>
              <a:chExt cx="4651820" cy="1220177"/>
            </a:xfrm>
          </p:grpSpPr>
          <p:pic>
            <p:nvPicPr>
              <p:cNvPr id="69" name="Picture 4" descr="C:\Users\dell\Desktop\Icon sale page\Icon tĩnh\200wide.jpg"/>
              <p:cNvPicPr>
                <a:picLocks noChangeAspect="1" noChangeArrowheads="1"/>
              </p:cNvPicPr>
              <p:nvPr/>
            </p:nvPicPr>
            <p:blipFill>
              <a:blip r:embed="rId3"/>
              <a:srcRect l="14159"/>
              <a:stretch>
                <a:fillRect/>
              </a:stretch>
            </p:blipFill>
            <p:spPr bwMode="auto">
              <a:xfrm flipH="1">
                <a:off x="2631272" y="2040885"/>
                <a:ext cx="3744118" cy="246092"/>
              </a:xfrm>
              <a:prstGeom prst="rect">
                <a:avLst/>
              </a:prstGeom>
              <a:noFill/>
              <a:ln w="9525">
                <a:noFill/>
                <a:miter lim="800000"/>
                <a:headEnd/>
                <a:tailEnd/>
              </a:ln>
            </p:spPr>
          </p:pic>
          <p:grpSp>
            <p:nvGrpSpPr>
              <p:cNvPr id="70" name="Group 10"/>
              <p:cNvGrpSpPr/>
              <p:nvPr/>
            </p:nvGrpSpPr>
            <p:grpSpPr bwMode="auto">
              <a:xfrm>
                <a:off x="2530645" y="1066800"/>
                <a:ext cx="4651820" cy="1220177"/>
                <a:chOff x="2671148" y="1311915"/>
                <a:chExt cx="3938587" cy="1220177"/>
              </a:xfrm>
            </p:grpSpPr>
            <p:pic>
              <p:nvPicPr>
                <p:cNvPr id="71" name="Picture 3"/>
                <p:cNvPicPr>
                  <a:picLocks noChangeAspect="1" noChangeArrowheads="1"/>
                </p:cNvPicPr>
                <p:nvPr/>
              </p:nvPicPr>
              <p:blipFill>
                <a:blip r:embed="rId4"/>
                <a:srcRect/>
                <a:stretch>
                  <a:fillRect/>
                </a:stretch>
              </p:blipFill>
              <p:spPr bwMode="auto">
                <a:xfrm>
                  <a:off x="2671148" y="1311915"/>
                  <a:ext cx="3938587" cy="1220177"/>
                </a:xfrm>
                <a:prstGeom prst="rect">
                  <a:avLst/>
                </a:prstGeom>
                <a:noFill/>
                <a:ln w="9525">
                  <a:noFill/>
                  <a:miter lim="800000"/>
                  <a:headEnd/>
                  <a:tailEnd/>
                </a:ln>
                <a:effectLst/>
              </p:spPr>
            </p:pic>
            <p:sp>
              <p:nvSpPr>
                <p:cNvPr id="72" name="Rounded Rectangle 71"/>
                <p:cNvSpPr/>
                <p:nvPr/>
              </p:nvSpPr>
              <p:spPr>
                <a:xfrm>
                  <a:off x="2762555" y="1386588"/>
                  <a:ext cx="3777280" cy="861115"/>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3" name="TextBox 82"/>
            <p:cNvSpPr txBox="1"/>
            <p:nvPr/>
          </p:nvSpPr>
          <p:spPr>
            <a:xfrm>
              <a:off x="3983291" y="340996"/>
              <a:ext cx="3835928"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innerShdw blurRad="63500" dist="50800" dir="13500000">
                      <a:prstClr val="black">
                        <a:alpha val="50000"/>
                      </a:prstClr>
                    </a:innerShdw>
                  </a:effectLst>
                  <a:uLnTx/>
                  <a:uFillTx/>
                  <a:latin typeface="Times New Roman" panose="02020603050405020304" pitchFamily="18" charset="0"/>
                  <a:ea typeface="Verdana" panose="020B0604030504040204" pitchFamily="34" charset="0"/>
                  <a:cs typeface="Times New Roman" panose="02020603050405020304" pitchFamily="18" charset="0"/>
                </a:rPr>
                <a:t>NỘI DUNG CHÍNH</a:t>
              </a:r>
            </a:p>
          </p:txBody>
        </p:sp>
      </p:grpSp>
      <p:grpSp>
        <p:nvGrpSpPr>
          <p:cNvPr id="5" name="Group 4">
            <a:extLst>
              <a:ext uri="{FF2B5EF4-FFF2-40B4-BE49-F238E27FC236}">
                <a16:creationId xmlns:a16="http://schemas.microsoft.com/office/drawing/2014/main" id="{C77865BA-DB31-584D-A4BD-605FD25908D5}"/>
              </a:ext>
            </a:extLst>
          </p:cNvPr>
          <p:cNvGrpSpPr/>
          <p:nvPr/>
        </p:nvGrpSpPr>
        <p:grpSpPr>
          <a:xfrm>
            <a:off x="2477498" y="3523774"/>
            <a:ext cx="8646692" cy="1511776"/>
            <a:chOff x="3463926" y="3715775"/>
            <a:chExt cx="5813424" cy="1256276"/>
          </a:xfrm>
        </p:grpSpPr>
        <p:grpSp>
          <p:nvGrpSpPr>
            <p:cNvPr id="57" name="Group 50"/>
            <p:cNvGrpSpPr/>
            <p:nvPr/>
          </p:nvGrpSpPr>
          <p:grpSpPr bwMode="auto">
            <a:xfrm flipH="1">
              <a:off x="8229600" y="3990975"/>
              <a:ext cx="1047750" cy="495300"/>
              <a:chOff x="1714500" y="3094038"/>
              <a:chExt cx="1047750" cy="551111"/>
            </a:xfrm>
          </p:grpSpPr>
          <p:sp>
            <p:nvSpPr>
              <p:cNvPr id="58" name="Freeform 57"/>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59" name="Freeform 58"/>
              <p:cNvSpPr/>
              <p:nvPr/>
            </p:nvSpPr>
            <p:spPr>
              <a:xfrm>
                <a:off x="1816100" y="3154095"/>
                <a:ext cx="919162"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73" name="Group 13"/>
            <p:cNvGrpSpPr/>
            <p:nvPr/>
          </p:nvGrpSpPr>
          <p:grpSpPr bwMode="auto">
            <a:xfrm>
              <a:off x="3702051" y="3732214"/>
              <a:ext cx="4651375" cy="1239837"/>
              <a:chOff x="2530645" y="3933371"/>
              <a:chExt cx="4651820" cy="1238901"/>
            </a:xfrm>
          </p:grpSpPr>
          <p:pic>
            <p:nvPicPr>
              <p:cNvPr id="74" name="Picture 4" descr="C:\Users\dell\Desktop\Icon sale page\Icon tĩnh\200wide.jpg"/>
              <p:cNvPicPr>
                <a:picLocks noChangeAspect="1" noChangeArrowheads="1"/>
              </p:cNvPicPr>
              <p:nvPr/>
            </p:nvPicPr>
            <p:blipFill>
              <a:blip r:embed="rId3"/>
              <a:srcRect l="14159"/>
              <a:stretch>
                <a:fillRect/>
              </a:stretch>
            </p:blipFill>
            <p:spPr bwMode="auto">
              <a:xfrm flipH="1">
                <a:off x="2656682" y="4926180"/>
                <a:ext cx="3744118" cy="246092"/>
              </a:xfrm>
              <a:prstGeom prst="rect">
                <a:avLst/>
              </a:prstGeom>
              <a:noFill/>
              <a:ln w="9525">
                <a:noFill/>
                <a:miter lim="800000"/>
                <a:headEnd/>
                <a:tailEnd/>
              </a:ln>
            </p:spPr>
          </p:pic>
          <p:grpSp>
            <p:nvGrpSpPr>
              <p:cNvPr id="75" name="Group 15"/>
              <p:cNvGrpSpPr/>
              <p:nvPr/>
            </p:nvGrpSpPr>
            <p:grpSpPr bwMode="auto">
              <a:xfrm>
                <a:off x="2530645" y="3933371"/>
                <a:ext cx="4651820" cy="1011238"/>
                <a:chOff x="2671148" y="1311915"/>
                <a:chExt cx="3938587" cy="1011238"/>
              </a:xfrm>
            </p:grpSpPr>
            <p:pic>
              <p:nvPicPr>
                <p:cNvPr id="76" name="Picture 3"/>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77" name="Rounded Rectangle 76"/>
                <p:cNvSpPr/>
                <p:nvPr/>
              </p:nvSpPr>
              <p:spPr>
                <a:xfrm>
                  <a:off x="2762555" y="1386471"/>
                  <a:ext cx="3777280" cy="86136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5" name="Rectangle 25"/>
            <p:cNvSpPr/>
            <p:nvPr/>
          </p:nvSpPr>
          <p:spPr>
            <a:xfrm>
              <a:off x="4778231" y="3715775"/>
              <a:ext cx="3543444" cy="115092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Tổng</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Tám</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1945</a:t>
              </a:r>
            </a:p>
          </p:txBody>
        </p:sp>
        <p:grpSp>
          <p:nvGrpSpPr>
            <p:cNvPr id="94" name="Group 92"/>
            <p:cNvGrpSpPr/>
            <p:nvPr/>
          </p:nvGrpSpPr>
          <p:grpSpPr bwMode="auto">
            <a:xfrm>
              <a:off x="3463926" y="3927476"/>
              <a:ext cx="1489075" cy="663575"/>
              <a:chOff x="2452688" y="2863775"/>
              <a:chExt cx="1819275" cy="662858"/>
            </a:xfrm>
          </p:grpSpPr>
          <p:sp>
            <p:nvSpPr>
              <p:cNvPr id="95" name="Freeform 94"/>
              <p:cNvSpPr/>
              <p:nvPr/>
            </p:nvSpPr>
            <p:spPr>
              <a:xfrm>
                <a:off x="2452688" y="2863775"/>
                <a:ext cx="1819275"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6" name="Freeform 95"/>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97" name="Rectangle 96"/>
            <p:cNvSpPr/>
            <p:nvPr/>
          </p:nvSpPr>
          <p:spPr>
            <a:xfrm>
              <a:off x="3752173" y="4002178"/>
              <a:ext cx="1143001" cy="43479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I</a:t>
              </a:r>
              <a:r>
                <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I</a:t>
              </a:r>
            </a:p>
          </p:txBody>
        </p:sp>
      </p:grpSp>
      <p:grpSp>
        <p:nvGrpSpPr>
          <p:cNvPr id="4" name="Group 3">
            <a:extLst>
              <a:ext uri="{FF2B5EF4-FFF2-40B4-BE49-F238E27FC236}">
                <a16:creationId xmlns:a16="http://schemas.microsoft.com/office/drawing/2014/main" id="{902095E8-2140-CF49-9D60-EC1E6CD149F8}"/>
              </a:ext>
            </a:extLst>
          </p:cNvPr>
          <p:cNvGrpSpPr/>
          <p:nvPr/>
        </p:nvGrpSpPr>
        <p:grpSpPr>
          <a:xfrm>
            <a:off x="2094217" y="1882680"/>
            <a:ext cx="7251032" cy="1576483"/>
            <a:chOff x="2781300" y="2259013"/>
            <a:chExt cx="7678153" cy="1219200"/>
          </a:xfrm>
        </p:grpSpPr>
        <p:grpSp>
          <p:nvGrpSpPr>
            <p:cNvPr id="60" name="Group 80"/>
            <p:cNvGrpSpPr/>
            <p:nvPr/>
          </p:nvGrpSpPr>
          <p:grpSpPr bwMode="auto">
            <a:xfrm>
              <a:off x="2781300" y="2630488"/>
              <a:ext cx="1047750" cy="493712"/>
              <a:chOff x="1714500" y="3094038"/>
              <a:chExt cx="1047750" cy="551111"/>
            </a:xfrm>
          </p:grpSpPr>
          <p:sp>
            <p:nvSpPr>
              <p:cNvPr id="61" name="Freeform 60"/>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62" name="Freeform 61"/>
              <p:cNvSpPr/>
              <p:nvPr/>
            </p:nvSpPr>
            <p:spPr>
              <a:xfrm>
                <a:off x="1816100" y="3152516"/>
                <a:ext cx="919163" cy="43770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3"/>
            <p:cNvGrpSpPr/>
            <p:nvPr/>
          </p:nvGrpSpPr>
          <p:grpSpPr bwMode="auto">
            <a:xfrm>
              <a:off x="3702051" y="2259013"/>
              <a:ext cx="6757402" cy="1219200"/>
              <a:chOff x="2530645" y="2460171"/>
              <a:chExt cx="4651820" cy="1219014"/>
            </a:xfrm>
          </p:grpSpPr>
          <p:pic>
            <p:nvPicPr>
              <p:cNvPr id="64" name="Picture 4" descr="C:\Users\dell\Desktop\Icon sale page\Icon tĩnh\200wide.jpg"/>
              <p:cNvPicPr>
                <a:picLocks noChangeAspect="1" noChangeArrowheads="1"/>
              </p:cNvPicPr>
              <p:nvPr/>
            </p:nvPicPr>
            <p:blipFill>
              <a:blip r:embed="rId3"/>
              <a:srcRect l="14159"/>
              <a:stretch>
                <a:fillRect/>
              </a:stretch>
            </p:blipFill>
            <p:spPr bwMode="auto">
              <a:xfrm>
                <a:off x="3233624" y="3433093"/>
                <a:ext cx="3744118" cy="246092"/>
              </a:xfrm>
              <a:prstGeom prst="rect">
                <a:avLst/>
              </a:prstGeom>
              <a:noFill/>
              <a:ln w="9525">
                <a:noFill/>
                <a:miter lim="800000"/>
                <a:headEnd/>
                <a:tailEnd/>
              </a:ln>
            </p:spPr>
          </p:pic>
          <p:grpSp>
            <p:nvGrpSpPr>
              <p:cNvPr id="65" name="Group 5"/>
              <p:cNvGrpSpPr/>
              <p:nvPr/>
            </p:nvGrpSpPr>
            <p:grpSpPr bwMode="auto">
              <a:xfrm>
                <a:off x="2530645" y="2460171"/>
                <a:ext cx="4651820" cy="1011238"/>
                <a:chOff x="2671148" y="1311915"/>
                <a:chExt cx="3938587" cy="1011238"/>
              </a:xfrm>
            </p:grpSpPr>
            <p:pic>
              <p:nvPicPr>
                <p:cNvPr id="66" name="Picture 3"/>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67" name="Rounded Rectangle 66"/>
                <p:cNvSpPr/>
                <p:nvPr/>
              </p:nvSpPr>
              <p:spPr>
                <a:xfrm>
                  <a:off x="2762555" y="1386516"/>
                  <a:ext cx="3777280" cy="86188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4" name="Rectangle 24"/>
            <p:cNvSpPr>
              <a:spLocks noChangeArrowheads="1"/>
            </p:cNvSpPr>
            <p:nvPr/>
          </p:nvSpPr>
          <p:spPr bwMode="auto">
            <a:xfrm>
              <a:off x="4816834" y="2371453"/>
              <a:ext cx="5582655" cy="737875"/>
            </a:xfrm>
            <a:prstGeom prst="rect">
              <a:avLst/>
            </a:prstGeom>
            <a:noFill/>
            <a:ln w="9525">
              <a:noFill/>
              <a:miter lim="800000"/>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
                  <a:srgbClr val="D7181F"/>
                </a:buClr>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Lệnh tổng khởi nghĩa được ban bố</a:t>
              </a:r>
            </a:p>
          </p:txBody>
        </p:sp>
        <p:grpSp>
          <p:nvGrpSpPr>
            <p:cNvPr id="88" name="Group 86"/>
            <p:cNvGrpSpPr/>
            <p:nvPr/>
          </p:nvGrpSpPr>
          <p:grpSpPr bwMode="auto">
            <a:xfrm>
              <a:off x="3505201" y="2438401"/>
              <a:ext cx="1371601" cy="663575"/>
              <a:chOff x="2452688" y="2863775"/>
              <a:chExt cx="1371601" cy="662858"/>
            </a:xfrm>
          </p:grpSpPr>
          <p:sp>
            <p:nvSpPr>
              <p:cNvPr id="89" name="Freeform 88"/>
              <p:cNvSpPr/>
              <p:nvPr/>
            </p:nvSpPr>
            <p:spPr>
              <a:xfrm>
                <a:off x="2452689" y="2863775"/>
                <a:ext cx="1371600"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0" name="Freeform 89"/>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98" name="Rectangle 97"/>
            <p:cNvSpPr/>
            <p:nvPr/>
          </p:nvSpPr>
          <p:spPr>
            <a:xfrm>
              <a:off x="3566009" y="2542859"/>
              <a:ext cx="1491447" cy="404641"/>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I</a:t>
              </a:r>
            </a:p>
          </p:txBody>
        </p:sp>
      </p:grpSp>
      <p:grpSp>
        <p:nvGrpSpPr>
          <p:cNvPr id="6" name="Group 5">
            <a:extLst>
              <a:ext uri="{FF2B5EF4-FFF2-40B4-BE49-F238E27FC236}">
                <a16:creationId xmlns:a16="http://schemas.microsoft.com/office/drawing/2014/main" id="{17840DAC-F130-0342-B359-AB89EF7DEDD8}"/>
              </a:ext>
            </a:extLst>
          </p:cNvPr>
          <p:cNvGrpSpPr/>
          <p:nvPr/>
        </p:nvGrpSpPr>
        <p:grpSpPr>
          <a:xfrm>
            <a:off x="3035872" y="5181595"/>
            <a:ext cx="8711628" cy="1676397"/>
            <a:chOff x="4494821" y="5181601"/>
            <a:chExt cx="4782529" cy="1225549"/>
          </a:xfrm>
        </p:grpSpPr>
        <p:grpSp>
          <p:nvGrpSpPr>
            <p:cNvPr id="54" name="Group 74"/>
            <p:cNvGrpSpPr/>
            <p:nvPr/>
          </p:nvGrpSpPr>
          <p:grpSpPr bwMode="auto">
            <a:xfrm flipH="1">
              <a:off x="8229600" y="5486401"/>
              <a:ext cx="1047750" cy="493713"/>
              <a:chOff x="1714500" y="3094038"/>
              <a:chExt cx="1047750" cy="551111"/>
            </a:xfrm>
          </p:grpSpPr>
          <p:sp>
            <p:nvSpPr>
              <p:cNvPr id="55" name="Freeform 54"/>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56" name="Freeform 55"/>
              <p:cNvSpPr/>
              <p:nvPr/>
            </p:nvSpPr>
            <p:spPr>
              <a:xfrm>
                <a:off x="1816100" y="3152517"/>
                <a:ext cx="919162" cy="437698"/>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78" name="Group 18"/>
            <p:cNvGrpSpPr/>
            <p:nvPr/>
          </p:nvGrpSpPr>
          <p:grpSpPr bwMode="auto">
            <a:xfrm>
              <a:off x="4512912" y="5181601"/>
              <a:ext cx="3948464" cy="1225549"/>
              <a:chOff x="3233624" y="5343072"/>
              <a:chExt cx="3948842" cy="1224997"/>
            </a:xfrm>
          </p:grpSpPr>
          <p:pic>
            <p:nvPicPr>
              <p:cNvPr id="79" name="Picture 4" descr="C:\Users\dell\Desktop\Icon sale page\Icon tĩnh\200wide.jpg"/>
              <p:cNvPicPr>
                <a:picLocks noChangeAspect="1" noChangeArrowheads="1"/>
              </p:cNvPicPr>
              <p:nvPr/>
            </p:nvPicPr>
            <p:blipFill>
              <a:blip r:embed="rId3"/>
              <a:srcRect l="14159"/>
              <a:stretch>
                <a:fillRect/>
              </a:stretch>
            </p:blipFill>
            <p:spPr bwMode="auto">
              <a:xfrm>
                <a:off x="3233624" y="6321977"/>
                <a:ext cx="3744118" cy="246092"/>
              </a:xfrm>
              <a:prstGeom prst="rect">
                <a:avLst/>
              </a:prstGeom>
              <a:noFill/>
              <a:ln w="9525">
                <a:noFill/>
                <a:miter lim="800000"/>
                <a:headEnd/>
                <a:tailEnd/>
              </a:ln>
            </p:spPr>
          </p:pic>
          <p:grpSp>
            <p:nvGrpSpPr>
              <p:cNvPr id="80" name="Group 20"/>
              <p:cNvGrpSpPr/>
              <p:nvPr/>
            </p:nvGrpSpPr>
            <p:grpSpPr bwMode="auto">
              <a:xfrm>
                <a:off x="3233625" y="5343072"/>
                <a:ext cx="3948841" cy="1011238"/>
                <a:chOff x="3266344" y="1311916"/>
                <a:chExt cx="3343391" cy="1011238"/>
              </a:xfrm>
            </p:grpSpPr>
            <p:pic>
              <p:nvPicPr>
                <p:cNvPr id="81" name="Picture 3"/>
                <p:cNvPicPr>
                  <a:picLocks noChangeAspect="1" noChangeArrowheads="1"/>
                </p:cNvPicPr>
                <p:nvPr/>
              </p:nvPicPr>
              <p:blipFill>
                <a:blip r:embed="rId5"/>
                <a:srcRect/>
                <a:stretch>
                  <a:fillRect/>
                </a:stretch>
              </p:blipFill>
              <p:spPr bwMode="auto">
                <a:xfrm>
                  <a:off x="3266344" y="1311916"/>
                  <a:ext cx="3343391" cy="1011238"/>
                </a:xfrm>
                <a:prstGeom prst="rect">
                  <a:avLst/>
                </a:prstGeom>
                <a:noFill/>
                <a:ln w="9525">
                  <a:noFill/>
                  <a:miter lim="800000"/>
                  <a:headEnd/>
                  <a:tailEnd/>
                </a:ln>
                <a:effectLst/>
              </p:spPr>
            </p:pic>
            <p:sp>
              <p:nvSpPr>
                <p:cNvPr id="82" name="Rounded Rectangle 81"/>
                <p:cNvSpPr/>
                <p:nvPr/>
              </p:nvSpPr>
              <p:spPr>
                <a:xfrm>
                  <a:off x="3286343" y="1386493"/>
                  <a:ext cx="3253491" cy="861624"/>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6" name="Rectangle 85"/>
            <p:cNvSpPr/>
            <p:nvPr/>
          </p:nvSpPr>
          <p:spPr>
            <a:xfrm>
              <a:off x="4494821" y="5338463"/>
              <a:ext cx="3374981" cy="6975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Ý</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lịch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Tám</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91" name="Group 89"/>
            <p:cNvGrpSpPr/>
            <p:nvPr/>
          </p:nvGrpSpPr>
          <p:grpSpPr bwMode="auto">
            <a:xfrm flipH="1">
              <a:off x="7804377" y="5311776"/>
              <a:ext cx="790349" cy="663575"/>
              <a:chOff x="2452688" y="2863775"/>
              <a:chExt cx="790349" cy="662858"/>
            </a:xfrm>
          </p:grpSpPr>
          <p:sp>
            <p:nvSpPr>
              <p:cNvPr id="92" name="Freeform 91"/>
              <p:cNvSpPr/>
              <p:nvPr/>
            </p:nvSpPr>
            <p:spPr>
              <a:xfrm>
                <a:off x="2452690" y="2863775"/>
                <a:ext cx="790347"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3" name="Freeform 92"/>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99" name="Rectangle 98"/>
            <p:cNvSpPr/>
            <p:nvPr/>
          </p:nvSpPr>
          <p:spPr>
            <a:xfrm>
              <a:off x="7266842" y="5454810"/>
              <a:ext cx="1491447" cy="382506"/>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       III</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130129" y="0"/>
            <a:ext cx="1232212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23: TỔNG KHỞI NGHĨA THÁNG TÁM NĂM 1945 VÀ SỰ THÀNH LẬP NƯỚC VIỆT NAM DÂN CHỦ CỘNG HOÀ</a:t>
            </a:r>
          </a:p>
        </p:txBody>
      </p:sp>
      <p:sp>
        <p:nvSpPr>
          <p:cNvPr id="6" name="Rectangle 5">
            <a:extLst>
              <a:ext uri="{FF2B5EF4-FFF2-40B4-BE49-F238E27FC236}">
                <a16:creationId xmlns:a16="http://schemas.microsoft.com/office/drawing/2014/main" id="{C1CF565D-139F-FA45-AEB1-6D9B9E5B05CF}"/>
              </a:ext>
            </a:extLst>
          </p:cNvPr>
          <p:cNvSpPr/>
          <p:nvPr/>
        </p:nvSpPr>
        <p:spPr>
          <a:xfrm>
            <a:off x="0" y="1077218"/>
            <a:ext cx="60960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 Lệnh tổng khởi nghĩa được ban bố</a:t>
            </a:r>
          </a:p>
        </p:txBody>
      </p:sp>
    </p:spTree>
    <p:extLst>
      <p:ext uri="{BB962C8B-B14F-4D97-AF65-F5344CB8AC3E}">
        <p14:creationId xmlns:p14="http://schemas.microsoft.com/office/powerpoint/2010/main" val="1066566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1569</Words>
  <Application>Microsoft Office PowerPoint</Application>
  <PresentationFormat>Màn hình rộng</PresentationFormat>
  <Paragraphs>216</Paragraphs>
  <Slides>40</Slides>
  <Notes>17</Notes>
  <HiddenSlides>0</HiddenSlides>
  <MMClips>5</MMClips>
  <ScaleCrop>false</ScaleCrop>
  <HeadingPairs>
    <vt:vector size="6" baseType="variant">
      <vt:variant>
        <vt:lpstr>Phông được Dùng</vt:lpstr>
      </vt:variant>
      <vt:variant>
        <vt:i4>24</vt:i4>
      </vt:variant>
      <vt:variant>
        <vt:lpstr>Chủ đề</vt:lpstr>
      </vt:variant>
      <vt:variant>
        <vt:i4>8</vt:i4>
      </vt:variant>
      <vt:variant>
        <vt:lpstr>Tiêu đề Bản chiếu</vt:lpstr>
      </vt:variant>
      <vt:variant>
        <vt:i4>40</vt:i4>
      </vt:variant>
    </vt:vector>
  </HeadingPairs>
  <TitlesOfParts>
    <vt:vector size="72" baseType="lpstr">
      <vt:lpstr>微软雅黑</vt:lpstr>
      <vt:lpstr>#9Slide05 Pattaya</vt:lpstr>
      <vt:lpstr>.VnArabia</vt:lpstr>
      <vt:lpstr>Anaheim</vt:lpstr>
      <vt:lpstr>Anonymous Pro</vt:lpstr>
      <vt:lpstr>Antic</vt:lpstr>
      <vt:lpstr>Arial</vt:lpstr>
      <vt:lpstr>Calibri</vt:lpstr>
      <vt:lpstr>Calibri Light</vt:lpstr>
      <vt:lpstr>Concert One</vt:lpstr>
      <vt:lpstr>等线</vt:lpstr>
      <vt:lpstr>Livvic</vt:lpstr>
      <vt:lpstr>Londrina Solid</vt:lpstr>
      <vt:lpstr>Montserrat</vt:lpstr>
      <vt:lpstr>Montserrat Medium</vt:lpstr>
      <vt:lpstr>Neucha</vt:lpstr>
      <vt:lpstr>Open Sans</vt:lpstr>
      <vt:lpstr>PT Serif</vt:lpstr>
      <vt:lpstr>Roboto Condensed Light</vt:lpstr>
      <vt:lpstr>Roboto Mono Medium</vt:lpstr>
      <vt:lpstr>Times New Roman</vt:lpstr>
      <vt:lpstr>Verdana</vt:lpstr>
      <vt:lpstr>Wingdings</vt:lpstr>
      <vt:lpstr>华康方圆体W7(P)</vt:lpstr>
      <vt:lpstr>Kawaii Scrapbook for College by Slidesgo</vt:lpstr>
      <vt:lpstr>Notebook Lesson by Slidesgo</vt:lpstr>
      <vt:lpstr>Lawn and Garden Month by Slidesgo</vt:lpstr>
      <vt:lpstr>4_Office Theme</vt:lpstr>
      <vt:lpstr>1_Office Theme</vt:lpstr>
      <vt:lpstr>2_Office Theme</vt:lpstr>
      <vt:lpstr>1_Lección de Historia de España by Slidesgo</vt:lpstr>
      <vt:lpstr>6_Office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 Lệnh tổng khởi nghĩa được ban bố</vt:lpstr>
      <vt:lpstr>I. Lệnh tổng khởi nghĩa được ban bố</vt:lpstr>
      <vt:lpstr>Bản trình bày PowerPoint</vt:lpstr>
      <vt:lpstr>Bản trình bày PowerPoint</vt:lpstr>
      <vt:lpstr>Ngày 16-8-1945, Chủ tịch Hồ Chí Minh đã gửi Thư kêu gọi Tổng khởi nghĩa, trong đó Người hiệu triệu:</vt:lpstr>
      <vt:lpstr>Bản trình bày PowerPoint</vt:lpstr>
      <vt:lpstr>Bản trình bày PowerPoint</vt:lpstr>
      <vt:lpstr>Exam content</vt:lpstr>
      <vt:lpstr>Exam content</vt:lpstr>
      <vt:lpstr>Bản trình bày PowerPoint</vt:lpstr>
      <vt:lpstr>Exam content</vt:lpstr>
      <vt:lpstr>Bản trình bày PowerPoint</vt:lpstr>
      <vt:lpstr>Exam content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Thanks!</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2</cp:revision>
  <dcterms:created xsi:type="dcterms:W3CDTF">2022-02-16T13:33:46Z</dcterms:created>
  <dcterms:modified xsi:type="dcterms:W3CDTF">2023-04-04T00:56:27Z</dcterms:modified>
</cp:coreProperties>
</file>