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60" r:id="rId4"/>
    <p:sldId id="261" r:id="rId5"/>
    <p:sldId id="263" r:id="rId6"/>
    <p:sldId id="262" r:id="rId7"/>
    <p:sldId id="264" r:id="rId8"/>
    <p:sldId id="265" r:id="rId9"/>
    <p:sldId id="266" r:id="rId10"/>
    <p:sldId id="268" r:id="rId11"/>
    <p:sldId id="270" r:id="rId12"/>
    <p:sldId id="272" r:id="rId13"/>
    <p:sldId id="274" r:id="rId14"/>
    <p:sldId id="278" r:id="rId15"/>
    <p:sldId id="27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C25955-FD94-4156-B271-452DB4571C08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84CC57-F26E-4D19-B8A4-535B479F0EAC}">
      <dgm:prSet phldrT="[Text]"/>
      <dgm:spPr/>
      <dgm:t>
        <a:bodyPr/>
        <a:lstStyle/>
        <a:p>
          <a:r>
            <a:rPr lang="en-US" dirty="0" err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Đa</a:t>
          </a:r>
          <a:r>
            <a:rPr 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dạng</a:t>
          </a:r>
          <a:r>
            <a:rPr 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sinh</a:t>
          </a:r>
          <a:r>
            <a:rPr 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endParaRPr lang="en-US" dirty="0">
            <a:solidFill>
              <a:srgbClr val="00B05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1BBFBD-8A47-4155-AF66-BBB4242C5F99}" type="parTrans" cxnId="{8B98B64F-1C18-4FB4-9B55-4EEA68711F0F}">
      <dgm:prSet/>
      <dgm:spPr/>
      <dgm:t>
        <a:bodyPr/>
        <a:lstStyle/>
        <a:p>
          <a:endParaRPr lang="en-US"/>
        </a:p>
      </dgm:t>
    </dgm:pt>
    <dgm:pt modelId="{6172902F-AEF6-452B-A2CB-B2F2631748E7}" type="sibTrans" cxnId="{8B98B64F-1C18-4FB4-9B55-4EEA68711F0F}">
      <dgm:prSet/>
      <dgm:spPr/>
      <dgm:t>
        <a:bodyPr/>
        <a:lstStyle/>
        <a:p>
          <a:endParaRPr lang="en-US"/>
        </a:p>
      </dgm:t>
    </dgm:pt>
    <dgm:pt modelId="{0A106FAF-17AB-43A4-8199-14EC4324E18C}">
      <dgm:prSet phldrT="[Text]" custT="1"/>
      <dgm:spPr/>
      <dgm:t>
        <a:bodyPr/>
        <a:lstStyle/>
        <a:p>
          <a:r>
            <a:rPr lang="en-US" sz="24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Đặc</a:t>
          </a:r>
          <a:r>
            <a: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điểm</a:t>
          </a:r>
          <a:r>
            <a: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đặc</a:t>
          </a:r>
          <a:r>
            <a: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trưng</a:t>
          </a:r>
          <a:endParaRPr lang="en-US" sz="2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997349-D08C-45A8-B4FB-9026025E252D}" type="parTrans" cxnId="{C348F956-A9C2-457D-8DB2-7CE485D9A1DE}">
      <dgm:prSet/>
      <dgm:spPr/>
      <dgm:t>
        <a:bodyPr/>
        <a:lstStyle/>
        <a:p>
          <a:endParaRPr lang="en-US"/>
        </a:p>
      </dgm:t>
    </dgm:pt>
    <dgm:pt modelId="{5BC7B2A8-1B71-45B1-BEFA-9BE83876CB05}" type="sibTrans" cxnId="{C348F956-A9C2-457D-8DB2-7CE485D9A1DE}">
      <dgm:prSet/>
      <dgm:spPr/>
      <dgm:t>
        <a:bodyPr/>
        <a:lstStyle/>
        <a:p>
          <a:endParaRPr lang="en-US"/>
        </a:p>
      </dgm:t>
    </dgm:pt>
    <dgm:pt modelId="{EFA40013-C7BF-4A67-AEC5-47D1CF2E8673}">
      <dgm:prSet phldrT="[Text]" custT="1"/>
      <dgm:spPr/>
      <dgm:t>
        <a:bodyPr/>
        <a:lstStyle/>
        <a:p>
          <a:r>
            <a:rPr lang="en-US" sz="2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Vai</a:t>
          </a:r>
          <a:r>
            <a: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trò</a:t>
          </a:r>
          <a:endParaRPr lang="en-US" sz="28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4FF105-4D02-4270-930F-D4E8A9A59EEB}" type="parTrans" cxnId="{C0FE3EB1-C19A-415A-9EE7-510BD27F54BB}">
      <dgm:prSet/>
      <dgm:spPr/>
      <dgm:t>
        <a:bodyPr/>
        <a:lstStyle/>
        <a:p>
          <a:endParaRPr lang="en-US"/>
        </a:p>
      </dgm:t>
    </dgm:pt>
    <dgm:pt modelId="{01735AF9-88DB-4760-A49E-B3C6F366D3BA}" type="sibTrans" cxnId="{C0FE3EB1-C19A-415A-9EE7-510BD27F54BB}">
      <dgm:prSet/>
      <dgm:spPr/>
      <dgm:t>
        <a:bodyPr/>
        <a:lstStyle/>
        <a:p>
          <a:endParaRPr lang="en-US"/>
        </a:p>
      </dgm:t>
    </dgm:pt>
    <dgm:pt modelId="{DD9E598A-F7A1-4F17-B8EB-55CD28AEB0D2}">
      <dgm:prSet phldrT="[Text]" custT="1"/>
      <dgm:spPr/>
      <dgm:t>
        <a:bodyPr/>
        <a:lstStyle/>
        <a:p>
          <a:r>
            <a:rPr lang="en-US" sz="20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Nguyên</a:t>
          </a:r>
          <a:r>
            <a: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suy</a:t>
          </a:r>
          <a:r>
            <a: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giảm</a:t>
          </a:r>
          <a:r>
            <a: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hậu</a:t>
          </a:r>
          <a:r>
            <a: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quả</a:t>
          </a:r>
          <a:endParaRPr lang="en-US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4540DB-904E-4BC8-B713-3C2E01C275AF}" type="parTrans" cxnId="{E2FAF83D-FBC8-496C-94FE-6919712F842A}">
      <dgm:prSet/>
      <dgm:spPr/>
      <dgm:t>
        <a:bodyPr/>
        <a:lstStyle/>
        <a:p>
          <a:endParaRPr lang="en-US"/>
        </a:p>
      </dgm:t>
    </dgm:pt>
    <dgm:pt modelId="{87CE5A96-B28A-43D3-9DD9-0A390944FD1D}" type="sibTrans" cxnId="{E2FAF83D-FBC8-496C-94FE-6919712F842A}">
      <dgm:prSet/>
      <dgm:spPr/>
      <dgm:t>
        <a:bodyPr/>
        <a:lstStyle/>
        <a:p>
          <a:endParaRPr lang="en-US"/>
        </a:p>
      </dgm:t>
    </dgm:pt>
    <dgm:pt modelId="{C7566543-C886-44D1-B647-3827EC482FAB}">
      <dgm:prSet phldrT="[Text]" custT="1"/>
      <dgm:spPr/>
      <dgm:t>
        <a:bodyPr/>
        <a:lstStyle/>
        <a:p>
          <a:r>
            <a:rPr lang="en-US" sz="2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Biện</a:t>
          </a:r>
          <a:r>
            <a: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pháp</a:t>
          </a:r>
          <a:r>
            <a: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bảo</a:t>
          </a:r>
          <a:r>
            <a: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vệ</a:t>
          </a:r>
          <a:endParaRPr lang="en-US" sz="28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3574BF-4B8B-42E9-A3F2-27DB452926AE}" type="parTrans" cxnId="{019E3183-7849-4D07-9752-B4C33D3E3294}">
      <dgm:prSet/>
      <dgm:spPr/>
      <dgm:t>
        <a:bodyPr/>
        <a:lstStyle/>
        <a:p>
          <a:endParaRPr lang="en-US"/>
        </a:p>
      </dgm:t>
    </dgm:pt>
    <dgm:pt modelId="{9A5B5FCA-D8F2-44E5-B969-59727EB5C3CC}" type="sibTrans" cxnId="{019E3183-7849-4D07-9752-B4C33D3E3294}">
      <dgm:prSet/>
      <dgm:spPr/>
      <dgm:t>
        <a:bodyPr/>
        <a:lstStyle/>
        <a:p>
          <a:endParaRPr lang="en-US"/>
        </a:p>
      </dgm:t>
    </dgm:pt>
    <dgm:pt modelId="{4EB2B7BB-B0CD-4ACC-AA8A-6C5526B6D8E8}" type="pres">
      <dgm:prSet presAssocID="{4AC25955-FD94-4156-B271-452DB4571C0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8DCF91-1D11-4458-B130-532530AD5A8C}" type="pres">
      <dgm:prSet presAssocID="{4AC25955-FD94-4156-B271-452DB4571C08}" presName="radial" presStyleCnt="0">
        <dgm:presLayoutVars>
          <dgm:animLvl val="ctr"/>
        </dgm:presLayoutVars>
      </dgm:prSet>
      <dgm:spPr/>
    </dgm:pt>
    <dgm:pt modelId="{C451B1FA-272B-44DE-B483-239565954DB4}" type="pres">
      <dgm:prSet presAssocID="{9684CC57-F26E-4D19-B8A4-535B479F0EAC}" presName="centerShape" presStyleLbl="vennNode1" presStyleIdx="0" presStyleCnt="5" custScaleX="90588" custScaleY="82405"/>
      <dgm:spPr/>
      <dgm:t>
        <a:bodyPr/>
        <a:lstStyle/>
        <a:p>
          <a:endParaRPr lang="en-US"/>
        </a:p>
      </dgm:t>
    </dgm:pt>
    <dgm:pt modelId="{270642CC-819E-4A41-97A3-3797BCFE7E57}" type="pres">
      <dgm:prSet presAssocID="{0A106FAF-17AB-43A4-8199-14EC4324E18C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3B4E48-6011-4EEB-A3E2-7BC8ED4F27A3}" type="pres">
      <dgm:prSet presAssocID="{EFA40013-C7BF-4A67-AEC5-47D1CF2E8673}" presName="node" presStyleLbl="vennNode1" presStyleIdx="2" presStyleCnt="5" custRadScaleRad="1009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4E38D5-44A5-4289-A471-FADD4CE2447F}" type="pres">
      <dgm:prSet presAssocID="{DD9E598A-F7A1-4F17-B8EB-55CD28AEB0D2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AA00A7-D65D-4882-97A2-342973DF0444}" type="pres">
      <dgm:prSet presAssocID="{C7566543-C886-44D1-B647-3827EC482FAB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B793E7-0936-4378-BAE6-61126B0724AA}" type="presOf" srcId="{0A106FAF-17AB-43A4-8199-14EC4324E18C}" destId="{270642CC-819E-4A41-97A3-3797BCFE7E57}" srcOrd="0" destOrd="0" presId="urn:microsoft.com/office/officeart/2005/8/layout/radial3"/>
    <dgm:cxn modelId="{FF406C15-DEC9-448B-B9E7-81EBC0C73FFF}" type="presOf" srcId="{DD9E598A-F7A1-4F17-B8EB-55CD28AEB0D2}" destId="{8D4E38D5-44A5-4289-A471-FADD4CE2447F}" srcOrd="0" destOrd="0" presId="urn:microsoft.com/office/officeart/2005/8/layout/radial3"/>
    <dgm:cxn modelId="{8B98B64F-1C18-4FB4-9B55-4EEA68711F0F}" srcId="{4AC25955-FD94-4156-B271-452DB4571C08}" destId="{9684CC57-F26E-4D19-B8A4-535B479F0EAC}" srcOrd="0" destOrd="0" parTransId="{E01BBFBD-8A47-4155-AF66-BBB4242C5F99}" sibTransId="{6172902F-AEF6-452B-A2CB-B2F2631748E7}"/>
    <dgm:cxn modelId="{39686B35-8503-4AB5-BE32-02AE049A53F8}" type="presOf" srcId="{EFA40013-C7BF-4A67-AEC5-47D1CF2E8673}" destId="{4E3B4E48-6011-4EEB-A3E2-7BC8ED4F27A3}" srcOrd="0" destOrd="0" presId="urn:microsoft.com/office/officeart/2005/8/layout/radial3"/>
    <dgm:cxn modelId="{C348F956-A9C2-457D-8DB2-7CE485D9A1DE}" srcId="{9684CC57-F26E-4D19-B8A4-535B479F0EAC}" destId="{0A106FAF-17AB-43A4-8199-14EC4324E18C}" srcOrd="0" destOrd="0" parTransId="{54997349-D08C-45A8-B4FB-9026025E252D}" sibTransId="{5BC7B2A8-1B71-45B1-BEFA-9BE83876CB05}"/>
    <dgm:cxn modelId="{248A6BD2-D9A1-4206-9463-4CF38B825BBE}" type="presOf" srcId="{C7566543-C886-44D1-B647-3827EC482FAB}" destId="{C5AA00A7-D65D-4882-97A2-342973DF0444}" srcOrd="0" destOrd="0" presId="urn:microsoft.com/office/officeart/2005/8/layout/radial3"/>
    <dgm:cxn modelId="{E2FAF83D-FBC8-496C-94FE-6919712F842A}" srcId="{9684CC57-F26E-4D19-B8A4-535B479F0EAC}" destId="{DD9E598A-F7A1-4F17-B8EB-55CD28AEB0D2}" srcOrd="2" destOrd="0" parTransId="{A24540DB-904E-4BC8-B713-3C2E01C275AF}" sibTransId="{87CE5A96-B28A-43D3-9DD9-0A390944FD1D}"/>
    <dgm:cxn modelId="{6194E3F3-2DA6-4772-A8DA-7130066F20A7}" type="presOf" srcId="{9684CC57-F26E-4D19-B8A4-535B479F0EAC}" destId="{C451B1FA-272B-44DE-B483-239565954DB4}" srcOrd="0" destOrd="0" presId="urn:microsoft.com/office/officeart/2005/8/layout/radial3"/>
    <dgm:cxn modelId="{9B9AB8C6-5D40-4900-A4D7-641C7A738217}" type="presOf" srcId="{4AC25955-FD94-4156-B271-452DB4571C08}" destId="{4EB2B7BB-B0CD-4ACC-AA8A-6C5526B6D8E8}" srcOrd="0" destOrd="0" presId="urn:microsoft.com/office/officeart/2005/8/layout/radial3"/>
    <dgm:cxn modelId="{C0FE3EB1-C19A-415A-9EE7-510BD27F54BB}" srcId="{9684CC57-F26E-4D19-B8A4-535B479F0EAC}" destId="{EFA40013-C7BF-4A67-AEC5-47D1CF2E8673}" srcOrd="1" destOrd="0" parTransId="{5F4FF105-4D02-4270-930F-D4E8A9A59EEB}" sibTransId="{01735AF9-88DB-4760-A49E-B3C6F366D3BA}"/>
    <dgm:cxn modelId="{019E3183-7849-4D07-9752-B4C33D3E3294}" srcId="{9684CC57-F26E-4D19-B8A4-535B479F0EAC}" destId="{C7566543-C886-44D1-B647-3827EC482FAB}" srcOrd="3" destOrd="0" parTransId="{3B3574BF-4B8B-42E9-A3F2-27DB452926AE}" sibTransId="{9A5B5FCA-D8F2-44E5-B969-59727EB5C3CC}"/>
    <dgm:cxn modelId="{E873249B-C47E-4DF4-970B-EBE76CF6C9C7}" type="presParOf" srcId="{4EB2B7BB-B0CD-4ACC-AA8A-6C5526B6D8E8}" destId="{3D8DCF91-1D11-4458-B130-532530AD5A8C}" srcOrd="0" destOrd="0" presId="urn:microsoft.com/office/officeart/2005/8/layout/radial3"/>
    <dgm:cxn modelId="{E0E982C8-5D2A-449F-B1A9-2FECCDD7267D}" type="presParOf" srcId="{3D8DCF91-1D11-4458-B130-532530AD5A8C}" destId="{C451B1FA-272B-44DE-B483-239565954DB4}" srcOrd="0" destOrd="0" presId="urn:microsoft.com/office/officeart/2005/8/layout/radial3"/>
    <dgm:cxn modelId="{FA6FD08C-778D-4EF1-B3E2-8A2938B8C29E}" type="presParOf" srcId="{3D8DCF91-1D11-4458-B130-532530AD5A8C}" destId="{270642CC-819E-4A41-97A3-3797BCFE7E57}" srcOrd="1" destOrd="0" presId="urn:microsoft.com/office/officeart/2005/8/layout/radial3"/>
    <dgm:cxn modelId="{EBDCD49C-C48C-4E16-BECD-17F16C245616}" type="presParOf" srcId="{3D8DCF91-1D11-4458-B130-532530AD5A8C}" destId="{4E3B4E48-6011-4EEB-A3E2-7BC8ED4F27A3}" srcOrd="2" destOrd="0" presId="urn:microsoft.com/office/officeart/2005/8/layout/radial3"/>
    <dgm:cxn modelId="{A2A9BFA0-82F3-4346-999B-FC7DD5CCD35B}" type="presParOf" srcId="{3D8DCF91-1D11-4458-B130-532530AD5A8C}" destId="{8D4E38D5-44A5-4289-A471-FADD4CE2447F}" srcOrd="3" destOrd="0" presId="urn:microsoft.com/office/officeart/2005/8/layout/radial3"/>
    <dgm:cxn modelId="{934E655E-8E52-46D2-9367-8E3B88D4B823}" type="presParOf" srcId="{3D8DCF91-1D11-4458-B130-532530AD5A8C}" destId="{C5AA00A7-D65D-4882-97A2-342973DF0444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51B1FA-272B-44DE-B483-239565954DB4}">
      <dsp:nvSpPr>
        <dsp:cNvPr id="0" name=""/>
        <dsp:cNvSpPr/>
      </dsp:nvSpPr>
      <dsp:spPr>
        <a:xfrm>
          <a:off x="3366366" y="1440641"/>
          <a:ext cx="2666718" cy="242582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err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Đa</a:t>
          </a:r>
          <a:r>
            <a:rPr lang="en-US" sz="4100" kern="1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100" kern="1200" dirty="0" err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dạng</a:t>
          </a:r>
          <a:r>
            <a:rPr lang="en-US" sz="4100" kern="1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100" kern="1200" dirty="0" err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sinh</a:t>
          </a:r>
          <a:r>
            <a:rPr lang="en-US" sz="4100" kern="1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100" kern="1200" dirty="0" err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endParaRPr lang="en-US" sz="4100" kern="1200" dirty="0">
            <a:solidFill>
              <a:srgbClr val="00B05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56898" y="1795895"/>
        <a:ext cx="1885654" cy="1715320"/>
      </dsp:txXfrm>
    </dsp:sp>
    <dsp:sp modelId="{270642CC-819E-4A41-97A3-3797BCFE7E57}">
      <dsp:nvSpPr>
        <dsp:cNvPr id="0" name=""/>
        <dsp:cNvSpPr/>
      </dsp:nvSpPr>
      <dsp:spPr>
        <a:xfrm>
          <a:off x="3963778" y="525"/>
          <a:ext cx="1471894" cy="147189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Đặc</a:t>
          </a:r>
          <a:r>
            <a:rPr lang="en-US" sz="24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điểm</a:t>
          </a:r>
          <a:r>
            <a:rPr lang="en-US" sz="24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đặc</a:t>
          </a:r>
          <a:r>
            <a:rPr lang="en-US" sz="24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trưng</a:t>
          </a:r>
          <a:endParaRPr lang="en-US" sz="24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79332" y="216079"/>
        <a:ext cx="1040786" cy="1040786"/>
      </dsp:txXfrm>
    </dsp:sp>
    <dsp:sp modelId="{4E3B4E48-6011-4EEB-A3E2-7BC8ED4F27A3}">
      <dsp:nvSpPr>
        <dsp:cNvPr id="0" name=""/>
        <dsp:cNvSpPr/>
      </dsp:nvSpPr>
      <dsp:spPr>
        <a:xfrm>
          <a:off x="5898287" y="1917608"/>
          <a:ext cx="1471894" cy="147189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Vai</a:t>
          </a:r>
          <a:r>
            <a:rPr lang="en-US" sz="2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trò</a:t>
          </a:r>
          <a:endParaRPr lang="en-US" sz="28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13841" y="2133162"/>
        <a:ext cx="1040786" cy="1040786"/>
      </dsp:txXfrm>
    </dsp:sp>
    <dsp:sp modelId="{8D4E38D5-44A5-4289-A471-FADD4CE2447F}">
      <dsp:nvSpPr>
        <dsp:cNvPr id="0" name=""/>
        <dsp:cNvSpPr/>
      </dsp:nvSpPr>
      <dsp:spPr>
        <a:xfrm>
          <a:off x="3963778" y="3834691"/>
          <a:ext cx="1471894" cy="147189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Nguyên</a:t>
          </a:r>
          <a:r>
            <a:rPr lang="en-US" sz="20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20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suy</a:t>
          </a:r>
          <a:r>
            <a:rPr lang="en-US" sz="20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giảm</a:t>
          </a:r>
          <a:r>
            <a:rPr lang="en-US" sz="20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0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hậu</a:t>
          </a:r>
          <a:r>
            <a:rPr lang="en-US" sz="20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quả</a:t>
          </a:r>
          <a:endParaRPr lang="en-US" sz="2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79332" y="4050245"/>
        <a:ext cx="1040786" cy="1040786"/>
      </dsp:txXfrm>
    </dsp:sp>
    <dsp:sp modelId="{C5AA00A7-D65D-4882-97A2-342973DF0444}">
      <dsp:nvSpPr>
        <dsp:cNvPr id="0" name=""/>
        <dsp:cNvSpPr/>
      </dsp:nvSpPr>
      <dsp:spPr>
        <a:xfrm>
          <a:off x="2046695" y="1917608"/>
          <a:ext cx="1471894" cy="147189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Biện</a:t>
          </a:r>
          <a:r>
            <a:rPr lang="en-US" sz="2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pháp</a:t>
          </a:r>
          <a:r>
            <a:rPr lang="en-US" sz="2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bảo</a:t>
          </a:r>
          <a:r>
            <a:rPr lang="en-US" sz="2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vệ</a:t>
          </a:r>
          <a:endParaRPr lang="en-US" sz="28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62249" y="2133162"/>
        <a:ext cx="1040786" cy="10407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99E2DB-A6C1-48FB-BC28-8516748AB6E3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A651B-AA10-4B34-95DB-3EC101584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94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4F08F361-E7BC-4422-A347-7558B822336C}" type="slidenum">
              <a:rPr lang="en-US" altLang="vi-VN" sz="1200">
                <a:cs typeface="Arial" panose="020B0604020202020204" pitchFamily="34" charset="0"/>
              </a:rPr>
              <a:pPr algn="r" eaLnBrk="1" hangingPunct="1"/>
              <a:t>1</a:t>
            </a:fld>
            <a:endParaRPr lang="en-US" altLang="vi-VN" sz="1200">
              <a:cs typeface="Arial" panose="020B0604020202020204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vi-V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691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0DA490-5FB8-498A-9411-3B2086015FE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2782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Hội</a:t>
            </a:r>
            <a:r>
              <a:rPr lang="en-US" baseline="0" dirty="0"/>
              <a:t> thảo.</a:t>
            </a:r>
          </a:p>
          <a:p>
            <a:r>
              <a:rPr lang="en-US" baseline="0" dirty="0"/>
              <a:t>2. Tổ chức các dịp kỉ niệm</a:t>
            </a:r>
          </a:p>
          <a:p>
            <a:r>
              <a:rPr lang="en-US" baseline="0" dirty="0"/>
              <a:t>3654. Sáng tạo các tài liệu tuyên truyền ấn tượng.</a:t>
            </a:r>
          </a:p>
          <a:p>
            <a:r>
              <a:rPr lang="en-US" baseline="0" dirty="0"/>
              <a:t>7,8. Phát động lễ mít tinh  ra quân tuyên truyền với thanh niên, học sinh ...</a:t>
            </a:r>
          </a:p>
          <a:p>
            <a:r>
              <a:rPr lang="en-US" baseline="0" dirty="0"/>
              <a:t>10. Đưa vào các điều luật để bảo vệ sinh vật hoang dã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9C2D6-3237-4821-A715-CF9D7ED8E65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775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08C668-3377-4AEC-8906-7535CA30A8B5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365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D2747-C814-463E-AC3F-4B6C711A5498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F1EF-33FF-458F-8B23-8F02B13CB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53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D2747-C814-463E-AC3F-4B6C711A5498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F1EF-33FF-458F-8B23-8F02B13CB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881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D2747-C814-463E-AC3F-4B6C711A5498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F1EF-33FF-458F-8B23-8F02B13CB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54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D2747-C814-463E-AC3F-4B6C711A5498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F1EF-33FF-458F-8B23-8F02B13CB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33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D2747-C814-463E-AC3F-4B6C711A5498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F1EF-33FF-458F-8B23-8F02B13CB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22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D2747-C814-463E-AC3F-4B6C711A5498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F1EF-33FF-458F-8B23-8F02B13CB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761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D2747-C814-463E-AC3F-4B6C711A5498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F1EF-33FF-458F-8B23-8F02B13CB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162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D2747-C814-463E-AC3F-4B6C711A5498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F1EF-33FF-458F-8B23-8F02B13CB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310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D2747-C814-463E-AC3F-4B6C711A5498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F1EF-33FF-458F-8B23-8F02B13CB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04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D2747-C814-463E-AC3F-4B6C711A5498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F1EF-33FF-458F-8B23-8F02B13CB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122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D2747-C814-463E-AC3F-4B6C711A5498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F1EF-33FF-458F-8B23-8F02B13CB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914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D2747-C814-463E-AC3F-4B6C711A5498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9F1EF-33FF-458F-8B23-8F02B13CB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09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6.emf"/><Relationship Id="rId3" Type="http://schemas.openxmlformats.org/officeDocument/2006/relationships/audio" Target="../media/media1.WAV"/><Relationship Id="rId7" Type="http://schemas.openxmlformats.org/officeDocument/2006/relationships/image" Target="../media/image4.png"/><Relationship Id="rId12" Type="http://schemas.openxmlformats.org/officeDocument/2006/relationships/image" Target="../media/image2.wmf"/><Relationship Id="rId2" Type="http://schemas.microsoft.com/office/2007/relationships/media" Target="../media/media1.WAV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11" Type="http://schemas.openxmlformats.org/officeDocument/2006/relationships/oleObject" Target="../embeddings/oleObject2.bin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1.wmf"/><Relationship Id="rId4" Type="http://schemas.openxmlformats.org/officeDocument/2006/relationships/slideLayout" Target="../slideLayouts/slideLayout7.xml"/><Relationship Id="rId9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2.jpeg"/><Relationship Id="rId3" Type="http://schemas.openxmlformats.org/officeDocument/2006/relationships/image" Target="../media/image14.jpeg"/><Relationship Id="rId7" Type="http://schemas.microsoft.com/office/2007/relationships/hdphoto" Target="../media/hdphoto2.wdp"/><Relationship Id="rId12" Type="http://schemas.microsoft.com/office/2007/relationships/hdphoto" Target="../media/hdphoto3.wdp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11" Type="http://schemas.openxmlformats.org/officeDocument/2006/relationships/image" Target="../media/image21.jpeg"/><Relationship Id="rId5" Type="http://schemas.openxmlformats.org/officeDocument/2006/relationships/image" Target="../media/image16.png"/><Relationship Id="rId15" Type="http://schemas.openxmlformats.org/officeDocument/2006/relationships/image" Target="../media/image23.jpeg"/><Relationship Id="rId10" Type="http://schemas.openxmlformats.org/officeDocument/2006/relationships/image" Target="../media/image20.jpeg"/><Relationship Id="rId4" Type="http://schemas.openxmlformats.org/officeDocument/2006/relationships/image" Target="../media/image15.jpeg"/><Relationship Id="rId9" Type="http://schemas.openxmlformats.org/officeDocument/2006/relationships/image" Target="../media/image19.jpeg"/><Relationship Id="rId1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itter-graphics.com/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3" name="Clap365.wav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667" y="6472184"/>
            <a:ext cx="4746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7756" y="152400"/>
            <a:ext cx="4630989" cy="5983640"/>
          </a:xfrm>
          <a:prstGeom prst="rect">
            <a:avLst/>
          </a:prstGeom>
        </p:spPr>
      </p:pic>
      <p:pic>
        <p:nvPicPr>
          <p:cNvPr id="1027" name="Picture 3" descr="xsgs_900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64420">
            <a:off x="9293789" y="-4084"/>
            <a:ext cx="1169988" cy="225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1731936" y="0"/>
            <a:ext cx="8967962" cy="10097946"/>
            <a:chOff x="2158" y="680"/>
            <a:chExt cx="12266" cy="12946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>
              <p:extLst/>
            </p:nvPr>
          </p:nvGraphicFramePr>
          <p:xfrm>
            <a:off x="2158" y="680"/>
            <a:ext cx="3055" cy="30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2" r:id="rId9" imgW="1278360" imgH="1274040" progId="">
                    <p:embed/>
                  </p:oleObj>
                </mc:Choice>
                <mc:Fallback>
                  <p:oleObj r:id="rId9" imgW="1278360" imgH="1274040" progId="">
                    <p:embed/>
                    <p:pic>
                      <p:nvPicPr>
                        <p:cNvPr id="4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8" y="680"/>
                          <a:ext cx="3055" cy="30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4"/>
            <p:cNvGraphicFramePr>
              <a:graphicFrameLocks noChangeAspect="1"/>
            </p:cNvGraphicFramePr>
            <p:nvPr>
              <p:extLst/>
            </p:nvPr>
          </p:nvGraphicFramePr>
          <p:xfrm>
            <a:off x="11275" y="6289"/>
            <a:ext cx="3149" cy="28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3" r:id="rId11" imgW="1999440" imgH="1831320" progId="">
                    <p:embed/>
                  </p:oleObj>
                </mc:Choice>
                <mc:Fallback>
                  <p:oleObj r:id="rId11" imgW="1999440" imgH="1831320" progId="">
                    <p:embed/>
                    <p:pic>
                      <p:nvPicPr>
                        <p:cNvPr id="5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275" y="6289"/>
                          <a:ext cx="3149" cy="288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Line 7"/>
            <p:cNvSpPr>
              <a:spLocks noChangeShapeType="1"/>
            </p:cNvSpPr>
            <p:nvPr/>
          </p:nvSpPr>
          <p:spPr bwMode="auto">
            <a:xfrm flipH="1">
              <a:off x="2363" y="3361"/>
              <a:ext cx="27" cy="5930"/>
            </a:xfrm>
            <a:prstGeom prst="line">
              <a:avLst/>
            </a:prstGeom>
            <a:noFill/>
            <a:ln w="57150" cmpd="thinThick">
              <a:solidFill>
                <a:srgbClr val="00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2448" y="13626"/>
              <a:ext cx="5184" cy="0"/>
            </a:xfrm>
            <a:prstGeom prst="line">
              <a:avLst/>
            </a:prstGeom>
            <a:noFill/>
            <a:ln w="57150" cmpd="thinThick">
              <a:solidFill>
                <a:srgbClr val="00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31936" y="4793314"/>
            <a:ext cx="2611526" cy="2068230"/>
          </a:xfrm>
          <a:prstGeom prst="rect">
            <a:avLst/>
          </a:prstGeom>
        </p:spPr>
      </p:pic>
      <p:sp>
        <p:nvSpPr>
          <p:cNvPr id="9" name="Flowchart: Sequential Access Storage 8"/>
          <p:cNvSpPr/>
          <p:nvPr/>
        </p:nvSpPr>
        <p:spPr>
          <a:xfrm>
            <a:off x="1646678" y="914400"/>
            <a:ext cx="4296922" cy="4585416"/>
          </a:xfrm>
          <a:prstGeom prst="flowChartMagneticTape">
            <a:avLst/>
          </a:prstGeom>
          <a:gradFill>
            <a:gsLst>
              <a:gs pos="2000">
                <a:srgbClr val="F6FBFC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2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 DẠNG THẾ GIỚI SỐNG</a:t>
            </a:r>
            <a:endParaRPr lang="vi-V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vi-V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vi-V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 DẠNG SINH HỌC</a:t>
            </a:r>
          </a:p>
          <a:p>
            <a:pPr algn="ctr"/>
            <a:r>
              <a:rPr lang="vi-V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</a:t>
            </a:r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 thực hiện: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</a:p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859974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16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69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65B6F6B-E289-4B74-8681-FF2D542B8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56672"/>
            <a:ext cx="10972800" cy="1143000"/>
          </a:xfrm>
        </p:spPr>
        <p:txBody>
          <a:bodyPr>
            <a:normAutofit/>
          </a:bodyPr>
          <a:lstStyle/>
          <a:p>
            <a:pPr algn="just"/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KẾT ĐA DẠNG SINH HỌC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A20137C2-2ED4-4419-BC2C-0A5E2F10FE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9160364"/>
              </p:ext>
            </p:extLst>
          </p:nvPr>
        </p:nvGraphicFramePr>
        <p:xfrm>
          <a:off x="3300549" y="1053736"/>
          <a:ext cx="9399451" cy="5307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280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gray">
          <a:xfrm>
            <a:off x="5746642" y="2453437"/>
            <a:ext cx="1265237" cy="2844800"/>
          </a:xfrm>
          <a:custGeom>
            <a:avLst/>
            <a:gdLst/>
            <a:ahLst/>
            <a:cxnLst>
              <a:cxn ang="0">
                <a:pos x="451" y="1158"/>
              </a:cxn>
              <a:cxn ang="0">
                <a:pos x="359" y="1072"/>
              </a:cxn>
              <a:cxn ang="0">
                <a:pos x="281" y="983"/>
              </a:cxn>
              <a:cxn ang="0">
                <a:pos x="217" y="896"/>
              </a:cxn>
              <a:cxn ang="0">
                <a:pos x="167" y="814"/>
              </a:cxn>
              <a:cxn ang="0">
                <a:pos x="129" y="743"/>
              </a:cxn>
              <a:cxn ang="0">
                <a:pos x="105" y="689"/>
              </a:cxn>
              <a:cxn ang="0">
                <a:pos x="92" y="654"/>
              </a:cxn>
              <a:cxn ang="0">
                <a:pos x="56" y="518"/>
              </a:cxn>
              <a:cxn ang="0">
                <a:pos x="39" y="396"/>
              </a:cxn>
              <a:cxn ang="0">
                <a:pos x="36" y="294"/>
              </a:cxn>
              <a:cxn ang="0">
                <a:pos x="41" y="212"/>
              </a:cxn>
              <a:cxn ang="0">
                <a:pos x="52" y="151"/>
              </a:cxn>
              <a:cxn ang="0">
                <a:pos x="61" y="114"/>
              </a:cxn>
              <a:cxn ang="0">
                <a:pos x="66" y="101"/>
              </a:cxn>
              <a:cxn ang="0">
                <a:pos x="241" y="0"/>
              </a:cxn>
              <a:cxn ang="0">
                <a:pos x="230" y="200"/>
              </a:cxn>
              <a:cxn ang="0">
                <a:pos x="226" y="208"/>
              </a:cxn>
              <a:cxn ang="0">
                <a:pos x="216" y="231"/>
              </a:cxn>
              <a:cxn ang="0">
                <a:pos x="203" y="272"/>
              </a:cxn>
              <a:cxn ang="0">
                <a:pos x="192" y="332"/>
              </a:cxn>
              <a:cxn ang="0">
                <a:pos x="187" y="413"/>
              </a:cxn>
              <a:cxn ang="0">
                <a:pos x="191" y="516"/>
              </a:cxn>
              <a:cxn ang="0">
                <a:pos x="209" y="638"/>
              </a:cxn>
              <a:cxn ang="0">
                <a:pos x="239" y="751"/>
              </a:cxn>
              <a:cxn ang="0">
                <a:pos x="278" y="854"/>
              </a:cxn>
              <a:cxn ang="0">
                <a:pos x="323" y="946"/>
              </a:cxn>
              <a:cxn ang="0">
                <a:pos x="369" y="1025"/>
              </a:cxn>
              <a:cxn ang="0">
                <a:pos x="414" y="1091"/>
              </a:cxn>
              <a:cxn ang="0">
                <a:pos x="453" y="1142"/>
              </a:cxn>
              <a:cxn ang="0">
                <a:pos x="483" y="1178"/>
              </a:cxn>
              <a:cxn ang="0">
                <a:pos x="500" y="1196"/>
              </a:cxn>
            </a:cxnLst>
            <a:rect l="0" t="0" r="r" b="b"/>
            <a:pathLst>
              <a:path w="501" h="1198">
                <a:moveTo>
                  <a:pt x="501" y="1198"/>
                </a:moveTo>
                <a:lnTo>
                  <a:pt x="451" y="1158"/>
                </a:lnTo>
                <a:lnTo>
                  <a:pt x="403" y="1115"/>
                </a:lnTo>
                <a:lnTo>
                  <a:pt x="359" y="1072"/>
                </a:lnTo>
                <a:lnTo>
                  <a:pt x="318" y="1027"/>
                </a:lnTo>
                <a:lnTo>
                  <a:pt x="281" y="983"/>
                </a:lnTo>
                <a:lnTo>
                  <a:pt x="248" y="938"/>
                </a:lnTo>
                <a:lnTo>
                  <a:pt x="217" y="896"/>
                </a:lnTo>
                <a:lnTo>
                  <a:pt x="190" y="853"/>
                </a:lnTo>
                <a:lnTo>
                  <a:pt x="167" y="814"/>
                </a:lnTo>
                <a:lnTo>
                  <a:pt x="147" y="777"/>
                </a:lnTo>
                <a:lnTo>
                  <a:pt x="129" y="743"/>
                </a:lnTo>
                <a:lnTo>
                  <a:pt x="115" y="714"/>
                </a:lnTo>
                <a:lnTo>
                  <a:pt x="105" y="689"/>
                </a:lnTo>
                <a:lnTo>
                  <a:pt x="97" y="669"/>
                </a:lnTo>
                <a:lnTo>
                  <a:pt x="92" y="654"/>
                </a:lnTo>
                <a:lnTo>
                  <a:pt x="71" y="583"/>
                </a:lnTo>
                <a:lnTo>
                  <a:pt x="56" y="518"/>
                </a:lnTo>
                <a:lnTo>
                  <a:pt x="45" y="454"/>
                </a:lnTo>
                <a:lnTo>
                  <a:pt x="39" y="396"/>
                </a:lnTo>
                <a:lnTo>
                  <a:pt x="36" y="343"/>
                </a:lnTo>
                <a:lnTo>
                  <a:pt x="36" y="294"/>
                </a:lnTo>
                <a:lnTo>
                  <a:pt x="37" y="251"/>
                </a:lnTo>
                <a:lnTo>
                  <a:pt x="41" y="212"/>
                </a:lnTo>
                <a:lnTo>
                  <a:pt x="46" y="180"/>
                </a:lnTo>
                <a:lnTo>
                  <a:pt x="52" y="151"/>
                </a:lnTo>
                <a:lnTo>
                  <a:pt x="57" y="129"/>
                </a:lnTo>
                <a:lnTo>
                  <a:pt x="61" y="114"/>
                </a:lnTo>
                <a:lnTo>
                  <a:pt x="65" y="105"/>
                </a:lnTo>
                <a:lnTo>
                  <a:pt x="66" y="101"/>
                </a:lnTo>
                <a:lnTo>
                  <a:pt x="0" y="63"/>
                </a:lnTo>
                <a:lnTo>
                  <a:pt x="241" y="0"/>
                </a:lnTo>
                <a:lnTo>
                  <a:pt x="306" y="245"/>
                </a:lnTo>
                <a:lnTo>
                  <a:pt x="230" y="200"/>
                </a:lnTo>
                <a:lnTo>
                  <a:pt x="229" y="203"/>
                </a:lnTo>
                <a:lnTo>
                  <a:pt x="226" y="208"/>
                </a:lnTo>
                <a:lnTo>
                  <a:pt x="221" y="217"/>
                </a:lnTo>
                <a:lnTo>
                  <a:pt x="216" y="231"/>
                </a:lnTo>
                <a:lnTo>
                  <a:pt x="209" y="249"/>
                </a:lnTo>
                <a:lnTo>
                  <a:pt x="203" y="272"/>
                </a:lnTo>
                <a:lnTo>
                  <a:pt x="196" y="300"/>
                </a:lnTo>
                <a:lnTo>
                  <a:pt x="192" y="332"/>
                </a:lnTo>
                <a:lnTo>
                  <a:pt x="189" y="369"/>
                </a:lnTo>
                <a:lnTo>
                  <a:pt x="187" y="413"/>
                </a:lnTo>
                <a:lnTo>
                  <a:pt x="187" y="462"/>
                </a:lnTo>
                <a:lnTo>
                  <a:pt x="191" y="516"/>
                </a:lnTo>
                <a:lnTo>
                  <a:pt x="199" y="578"/>
                </a:lnTo>
                <a:lnTo>
                  <a:pt x="209" y="638"/>
                </a:lnTo>
                <a:lnTo>
                  <a:pt x="222" y="696"/>
                </a:lnTo>
                <a:lnTo>
                  <a:pt x="239" y="751"/>
                </a:lnTo>
                <a:lnTo>
                  <a:pt x="257" y="804"/>
                </a:lnTo>
                <a:lnTo>
                  <a:pt x="278" y="854"/>
                </a:lnTo>
                <a:lnTo>
                  <a:pt x="300" y="901"/>
                </a:lnTo>
                <a:lnTo>
                  <a:pt x="323" y="946"/>
                </a:lnTo>
                <a:lnTo>
                  <a:pt x="346" y="987"/>
                </a:lnTo>
                <a:lnTo>
                  <a:pt x="369" y="1025"/>
                </a:lnTo>
                <a:lnTo>
                  <a:pt x="392" y="1060"/>
                </a:lnTo>
                <a:lnTo>
                  <a:pt x="414" y="1091"/>
                </a:lnTo>
                <a:lnTo>
                  <a:pt x="434" y="1119"/>
                </a:lnTo>
                <a:lnTo>
                  <a:pt x="453" y="1142"/>
                </a:lnTo>
                <a:lnTo>
                  <a:pt x="469" y="1161"/>
                </a:lnTo>
                <a:lnTo>
                  <a:pt x="483" y="1178"/>
                </a:lnTo>
                <a:lnTo>
                  <a:pt x="493" y="1189"/>
                </a:lnTo>
                <a:lnTo>
                  <a:pt x="500" y="1196"/>
                </a:lnTo>
                <a:lnTo>
                  <a:pt x="501" y="1198"/>
                </a:lnTo>
                <a:close/>
              </a:path>
            </a:pathLst>
          </a:custGeom>
          <a:gradFill rotWithShape="1">
            <a:gsLst>
              <a:gs pos="0">
                <a:srgbClr val="34A4DC">
                  <a:shade val="51000"/>
                  <a:satMod val="130000"/>
                </a:srgbClr>
              </a:gs>
              <a:gs pos="80000">
                <a:srgbClr val="34A4DC">
                  <a:shade val="93000"/>
                  <a:satMod val="130000"/>
                </a:srgbClr>
              </a:gs>
              <a:gs pos="100000">
                <a:srgbClr val="34A4DC">
                  <a:lumMod val="60000"/>
                  <a:lumOff val="40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1400000"/>
            </a:lightRig>
          </a:scene3d>
          <a:sp3d prstMaterial="metal">
            <a:bevelT w="88900" h="88900"/>
          </a:sp3d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gray">
          <a:xfrm rot="366251">
            <a:off x="4012353" y="1212143"/>
            <a:ext cx="3101975" cy="1104900"/>
          </a:xfrm>
          <a:custGeom>
            <a:avLst/>
            <a:gdLst/>
            <a:ahLst/>
            <a:cxnLst>
              <a:cxn ang="0">
                <a:pos x="2" y="102"/>
              </a:cxn>
              <a:cxn ang="0">
                <a:pos x="26" y="91"/>
              </a:cxn>
              <a:cxn ang="0">
                <a:pos x="71" y="71"/>
              </a:cxn>
              <a:cxn ang="0">
                <a:pos x="135" y="49"/>
              </a:cxn>
              <a:cxn ang="0">
                <a:pos x="218" y="27"/>
              </a:cxn>
              <a:cxn ang="0">
                <a:pos x="316" y="9"/>
              </a:cxn>
              <a:cxn ang="0">
                <a:pos x="427" y="0"/>
              </a:cxn>
              <a:cxn ang="0">
                <a:pos x="552" y="3"/>
              </a:cxn>
              <a:cxn ang="0">
                <a:pos x="687" y="22"/>
              </a:cxn>
              <a:cxn ang="0">
                <a:pos x="821" y="60"/>
              </a:cxn>
              <a:cxn ang="0">
                <a:pos x="929" y="104"/>
              </a:cxn>
              <a:cxn ang="0">
                <a:pos x="1015" y="150"/>
              </a:cxn>
              <a:cxn ang="0">
                <a:pos x="1078" y="195"/>
              </a:cxn>
              <a:cxn ang="0">
                <a:pos x="1122" y="233"/>
              </a:cxn>
              <a:cxn ang="0">
                <a:pos x="1146" y="258"/>
              </a:cxn>
              <a:cxn ang="0">
                <a:pos x="1154" y="269"/>
              </a:cxn>
              <a:cxn ang="0">
                <a:pos x="1162" y="467"/>
              </a:cxn>
              <a:cxn ang="0">
                <a:pos x="990" y="356"/>
              </a:cxn>
              <a:cxn ang="0">
                <a:pos x="982" y="346"/>
              </a:cxn>
              <a:cxn ang="0">
                <a:pos x="960" y="319"/>
              </a:cxn>
              <a:cxn ang="0">
                <a:pos x="922" y="280"/>
              </a:cxn>
              <a:cxn ang="0">
                <a:pos x="863" y="235"/>
              </a:cxn>
              <a:cxn ang="0">
                <a:pos x="785" y="187"/>
              </a:cxn>
              <a:cxn ang="0">
                <a:pos x="683" y="142"/>
              </a:cxn>
              <a:cxn ang="0">
                <a:pos x="554" y="106"/>
              </a:cxn>
              <a:cxn ang="0">
                <a:pos x="425" y="83"/>
              </a:cxn>
              <a:cxn ang="0">
                <a:pos x="307" y="74"/>
              </a:cxn>
              <a:cxn ang="0">
                <a:pos x="205" y="75"/>
              </a:cxn>
              <a:cxn ang="0">
                <a:pos x="120" y="82"/>
              </a:cxn>
              <a:cxn ang="0">
                <a:pos x="55" y="92"/>
              </a:cxn>
              <a:cxn ang="0">
                <a:pos x="14" y="100"/>
              </a:cxn>
              <a:cxn ang="0">
                <a:pos x="0" y="104"/>
              </a:cxn>
            </a:cxnLst>
            <a:rect l="0" t="0" r="r" b="b"/>
            <a:pathLst>
              <a:path w="1225" h="467">
                <a:moveTo>
                  <a:pt x="0" y="104"/>
                </a:moveTo>
                <a:lnTo>
                  <a:pt x="2" y="102"/>
                </a:lnTo>
                <a:lnTo>
                  <a:pt x="11" y="97"/>
                </a:lnTo>
                <a:lnTo>
                  <a:pt x="26" y="91"/>
                </a:lnTo>
                <a:lnTo>
                  <a:pt x="46" y="82"/>
                </a:lnTo>
                <a:lnTo>
                  <a:pt x="71" y="71"/>
                </a:lnTo>
                <a:lnTo>
                  <a:pt x="100" y="61"/>
                </a:lnTo>
                <a:lnTo>
                  <a:pt x="135" y="49"/>
                </a:lnTo>
                <a:lnTo>
                  <a:pt x="174" y="38"/>
                </a:lnTo>
                <a:lnTo>
                  <a:pt x="218" y="27"/>
                </a:lnTo>
                <a:lnTo>
                  <a:pt x="264" y="17"/>
                </a:lnTo>
                <a:lnTo>
                  <a:pt x="316" y="9"/>
                </a:lnTo>
                <a:lnTo>
                  <a:pt x="370" y="3"/>
                </a:lnTo>
                <a:lnTo>
                  <a:pt x="427" y="0"/>
                </a:lnTo>
                <a:lnTo>
                  <a:pt x="489" y="0"/>
                </a:lnTo>
                <a:lnTo>
                  <a:pt x="552" y="3"/>
                </a:lnTo>
                <a:lnTo>
                  <a:pt x="618" y="11"/>
                </a:lnTo>
                <a:lnTo>
                  <a:pt x="687" y="22"/>
                </a:lnTo>
                <a:lnTo>
                  <a:pt x="758" y="40"/>
                </a:lnTo>
                <a:lnTo>
                  <a:pt x="821" y="60"/>
                </a:lnTo>
                <a:lnTo>
                  <a:pt x="879" y="80"/>
                </a:lnTo>
                <a:lnTo>
                  <a:pt x="929" y="104"/>
                </a:lnTo>
                <a:lnTo>
                  <a:pt x="975" y="127"/>
                </a:lnTo>
                <a:lnTo>
                  <a:pt x="1015" y="150"/>
                </a:lnTo>
                <a:lnTo>
                  <a:pt x="1049" y="173"/>
                </a:lnTo>
                <a:lnTo>
                  <a:pt x="1078" y="195"/>
                </a:lnTo>
                <a:lnTo>
                  <a:pt x="1102" y="214"/>
                </a:lnTo>
                <a:lnTo>
                  <a:pt x="1122" y="233"/>
                </a:lnTo>
                <a:lnTo>
                  <a:pt x="1136" y="247"/>
                </a:lnTo>
                <a:lnTo>
                  <a:pt x="1146" y="258"/>
                </a:lnTo>
                <a:lnTo>
                  <a:pt x="1153" y="266"/>
                </a:lnTo>
                <a:lnTo>
                  <a:pt x="1154" y="269"/>
                </a:lnTo>
                <a:lnTo>
                  <a:pt x="1225" y="227"/>
                </a:lnTo>
                <a:lnTo>
                  <a:pt x="1162" y="467"/>
                </a:lnTo>
                <a:lnTo>
                  <a:pt x="916" y="407"/>
                </a:lnTo>
                <a:lnTo>
                  <a:pt x="990" y="356"/>
                </a:lnTo>
                <a:lnTo>
                  <a:pt x="987" y="354"/>
                </a:lnTo>
                <a:lnTo>
                  <a:pt x="982" y="346"/>
                </a:lnTo>
                <a:lnTo>
                  <a:pt x="973" y="334"/>
                </a:lnTo>
                <a:lnTo>
                  <a:pt x="960" y="319"/>
                </a:lnTo>
                <a:lnTo>
                  <a:pt x="944" y="301"/>
                </a:lnTo>
                <a:lnTo>
                  <a:pt x="922" y="280"/>
                </a:lnTo>
                <a:lnTo>
                  <a:pt x="896" y="258"/>
                </a:lnTo>
                <a:lnTo>
                  <a:pt x="863" y="235"/>
                </a:lnTo>
                <a:lnTo>
                  <a:pt x="827" y="211"/>
                </a:lnTo>
                <a:lnTo>
                  <a:pt x="785" y="187"/>
                </a:lnTo>
                <a:lnTo>
                  <a:pt x="737" y="164"/>
                </a:lnTo>
                <a:lnTo>
                  <a:pt x="683" y="142"/>
                </a:lnTo>
                <a:lnTo>
                  <a:pt x="622" y="123"/>
                </a:lnTo>
                <a:lnTo>
                  <a:pt x="554" y="106"/>
                </a:lnTo>
                <a:lnTo>
                  <a:pt x="488" y="92"/>
                </a:lnTo>
                <a:lnTo>
                  <a:pt x="425" y="83"/>
                </a:lnTo>
                <a:lnTo>
                  <a:pt x="365" y="76"/>
                </a:lnTo>
                <a:lnTo>
                  <a:pt x="307" y="74"/>
                </a:lnTo>
                <a:lnTo>
                  <a:pt x="254" y="73"/>
                </a:lnTo>
                <a:lnTo>
                  <a:pt x="205" y="75"/>
                </a:lnTo>
                <a:lnTo>
                  <a:pt x="160" y="78"/>
                </a:lnTo>
                <a:lnTo>
                  <a:pt x="120" y="82"/>
                </a:lnTo>
                <a:lnTo>
                  <a:pt x="85" y="87"/>
                </a:lnTo>
                <a:lnTo>
                  <a:pt x="55" y="92"/>
                </a:lnTo>
                <a:lnTo>
                  <a:pt x="31" y="96"/>
                </a:lnTo>
                <a:lnTo>
                  <a:pt x="14" y="100"/>
                </a:lnTo>
                <a:lnTo>
                  <a:pt x="4" y="102"/>
                </a:lnTo>
                <a:lnTo>
                  <a:pt x="0" y="104"/>
                </a:lnTo>
                <a:close/>
              </a:path>
            </a:pathLst>
          </a:custGeom>
          <a:gradFill rotWithShape="1">
            <a:gsLst>
              <a:gs pos="0">
                <a:srgbClr val="FFC000"/>
              </a:gs>
              <a:gs pos="46000">
                <a:srgbClr val="D4C612"/>
              </a:gs>
              <a:gs pos="100000">
                <a:srgbClr val="D4C612">
                  <a:lumMod val="75000"/>
                </a:srgbClr>
              </a:gs>
            </a:gsLst>
            <a:lin ang="13200000" scaled="0"/>
          </a:gradFill>
          <a:ln w="9525" cap="flat" cmpd="sng" algn="ctr">
            <a:noFill/>
            <a:prstDash val="solid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6600000"/>
            </a:lightRig>
          </a:scene3d>
          <a:sp3d prstMaterial="metal">
            <a:bevelT w="88900" h="88900"/>
          </a:sp3d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gray">
          <a:xfrm>
            <a:off x="6661042" y="1081837"/>
            <a:ext cx="2408237" cy="2251075"/>
          </a:xfrm>
          <a:custGeom>
            <a:avLst/>
            <a:gdLst/>
            <a:ahLst/>
            <a:cxnLst>
              <a:cxn ang="0">
                <a:pos x="0" y="756"/>
              </a:cxn>
              <a:cxn ang="0">
                <a:pos x="191" y="591"/>
              </a:cxn>
              <a:cxn ang="0">
                <a:pos x="190" y="672"/>
              </a:cxn>
              <a:cxn ang="0">
                <a:pos x="194" y="672"/>
              </a:cxn>
              <a:cxn ang="0">
                <a:pos x="205" y="672"/>
              </a:cxn>
              <a:cxn ang="0">
                <a:pos x="225" y="671"/>
              </a:cxn>
              <a:cxn ang="0">
                <a:pos x="250" y="667"/>
              </a:cxn>
              <a:cxn ang="0">
                <a:pos x="281" y="662"/>
              </a:cxn>
              <a:cxn ang="0">
                <a:pos x="316" y="653"/>
              </a:cxn>
              <a:cxn ang="0">
                <a:pos x="356" y="641"/>
              </a:cxn>
              <a:cxn ang="0">
                <a:pos x="399" y="626"/>
              </a:cxn>
              <a:cxn ang="0">
                <a:pos x="444" y="605"/>
              </a:cxn>
              <a:cxn ang="0">
                <a:pos x="492" y="578"/>
              </a:cxn>
              <a:cxn ang="0">
                <a:pos x="540" y="547"/>
              </a:cxn>
              <a:cxn ang="0">
                <a:pos x="587" y="508"/>
              </a:cxn>
              <a:cxn ang="0">
                <a:pos x="635" y="463"/>
              </a:cxn>
              <a:cxn ang="0">
                <a:pos x="689" y="405"/>
              </a:cxn>
              <a:cxn ang="0">
                <a:pos x="737" y="350"/>
              </a:cxn>
              <a:cxn ang="0">
                <a:pos x="780" y="298"/>
              </a:cxn>
              <a:cxn ang="0">
                <a:pos x="816" y="249"/>
              </a:cxn>
              <a:cxn ang="0">
                <a:pos x="847" y="204"/>
              </a:cxn>
              <a:cxn ang="0">
                <a:pos x="873" y="164"/>
              </a:cxn>
              <a:cxn ang="0">
                <a:pos x="895" y="126"/>
              </a:cxn>
              <a:cxn ang="0">
                <a:pos x="913" y="94"/>
              </a:cxn>
              <a:cxn ang="0">
                <a:pos x="926" y="66"/>
              </a:cxn>
              <a:cxn ang="0">
                <a:pos x="936" y="42"/>
              </a:cxn>
              <a:cxn ang="0">
                <a:pos x="944" y="24"/>
              </a:cxn>
              <a:cxn ang="0">
                <a:pos x="949" y="12"/>
              </a:cxn>
              <a:cxn ang="0">
                <a:pos x="952" y="2"/>
              </a:cxn>
              <a:cxn ang="0">
                <a:pos x="952" y="0"/>
              </a:cxn>
              <a:cxn ang="0">
                <a:pos x="952" y="4"/>
              </a:cxn>
              <a:cxn ang="0">
                <a:pos x="950" y="17"/>
              </a:cxn>
              <a:cxn ang="0">
                <a:pos x="948" y="36"/>
              </a:cxn>
              <a:cxn ang="0">
                <a:pos x="942" y="62"/>
              </a:cxn>
              <a:cxn ang="0">
                <a:pos x="936" y="93"/>
              </a:cxn>
              <a:cxn ang="0">
                <a:pos x="927" y="130"/>
              </a:cxn>
              <a:cxn ang="0">
                <a:pos x="914" y="172"/>
              </a:cxn>
              <a:cxn ang="0">
                <a:pos x="899" y="217"/>
              </a:cxn>
              <a:cxn ang="0">
                <a:pos x="881" y="264"/>
              </a:cxn>
              <a:cxn ang="0">
                <a:pos x="857" y="315"/>
              </a:cxn>
              <a:cxn ang="0">
                <a:pos x="830" y="368"/>
              </a:cxn>
              <a:cxn ang="0">
                <a:pos x="798" y="421"/>
              </a:cxn>
              <a:cxn ang="0">
                <a:pos x="762" y="475"/>
              </a:cxn>
              <a:cxn ang="0">
                <a:pos x="719" y="529"/>
              </a:cxn>
              <a:cxn ang="0">
                <a:pos x="671" y="582"/>
              </a:cxn>
              <a:cxn ang="0">
                <a:pos x="613" y="637"/>
              </a:cxn>
              <a:cxn ang="0">
                <a:pos x="555" y="685"/>
              </a:cxn>
              <a:cxn ang="0">
                <a:pos x="500" y="726"/>
              </a:cxn>
              <a:cxn ang="0">
                <a:pos x="447" y="761"/>
              </a:cxn>
              <a:cxn ang="0">
                <a:pos x="396" y="790"/>
              </a:cxn>
              <a:cxn ang="0">
                <a:pos x="350" y="813"/>
              </a:cxn>
              <a:cxn ang="0">
                <a:pos x="307" y="831"/>
              </a:cxn>
              <a:cxn ang="0">
                <a:pos x="270" y="845"/>
              </a:cxn>
              <a:cxn ang="0">
                <a:pos x="238" y="855"/>
              </a:cxn>
              <a:cxn ang="0">
                <a:pos x="212" y="862"/>
              </a:cxn>
              <a:cxn ang="0">
                <a:pos x="192" y="866"/>
              </a:cxn>
              <a:cxn ang="0">
                <a:pos x="181" y="868"/>
              </a:cxn>
              <a:cxn ang="0">
                <a:pos x="176" y="868"/>
              </a:cxn>
              <a:cxn ang="0">
                <a:pos x="167" y="947"/>
              </a:cxn>
              <a:cxn ang="0">
                <a:pos x="0" y="756"/>
              </a:cxn>
            </a:cxnLst>
            <a:rect l="0" t="0" r="r" b="b"/>
            <a:pathLst>
              <a:path w="952" h="947">
                <a:moveTo>
                  <a:pt x="0" y="756"/>
                </a:moveTo>
                <a:lnTo>
                  <a:pt x="191" y="591"/>
                </a:lnTo>
                <a:lnTo>
                  <a:pt x="190" y="672"/>
                </a:lnTo>
                <a:lnTo>
                  <a:pt x="194" y="672"/>
                </a:lnTo>
                <a:lnTo>
                  <a:pt x="205" y="672"/>
                </a:lnTo>
                <a:lnTo>
                  <a:pt x="225" y="671"/>
                </a:lnTo>
                <a:lnTo>
                  <a:pt x="250" y="667"/>
                </a:lnTo>
                <a:lnTo>
                  <a:pt x="281" y="662"/>
                </a:lnTo>
                <a:lnTo>
                  <a:pt x="316" y="653"/>
                </a:lnTo>
                <a:lnTo>
                  <a:pt x="356" y="641"/>
                </a:lnTo>
                <a:lnTo>
                  <a:pt x="399" y="626"/>
                </a:lnTo>
                <a:lnTo>
                  <a:pt x="444" y="605"/>
                </a:lnTo>
                <a:lnTo>
                  <a:pt x="492" y="578"/>
                </a:lnTo>
                <a:lnTo>
                  <a:pt x="540" y="547"/>
                </a:lnTo>
                <a:lnTo>
                  <a:pt x="587" y="508"/>
                </a:lnTo>
                <a:lnTo>
                  <a:pt x="635" y="463"/>
                </a:lnTo>
                <a:lnTo>
                  <a:pt x="689" y="405"/>
                </a:lnTo>
                <a:lnTo>
                  <a:pt x="737" y="350"/>
                </a:lnTo>
                <a:lnTo>
                  <a:pt x="780" y="298"/>
                </a:lnTo>
                <a:lnTo>
                  <a:pt x="816" y="249"/>
                </a:lnTo>
                <a:lnTo>
                  <a:pt x="847" y="204"/>
                </a:lnTo>
                <a:lnTo>
                  <a:pt x="873" y="164"/>
                </a:lnTo>
                <a:lnTo>
                  <a:pt x="895" y="126"/>
                </a:lnTo>
                <a:lnTo>
                  <a:pt x="913" y="94"/>
                </a:lnTo>
                <a:lnTo>
                  <a:pt x="926" y="66"/>
                </a:lnTo>
                <a:lnTo>
                  <a:pt x="936" y="42"/>
                </a:lnTo>
                <a:lnTo>
                  <a:pt x="944" y="24"/>
                </a:lnTo>
                <a:lnTo>
                  <a:pt x="949" y="12"/>
                </a:lnTo>
                <a:lnTo>
                  <a:pt x="952" y="2"/>
                </a:lnTo>
                <a:lnTo>
                  <a:pt x="952" y="0"/>
                </a:lnTo>
                <a:lnTo>
                  <a:pt x="952" y="4"/>
                </a:lnTo>
                <a:lnTo>
                  <a:pt x="950" y="17"/>
                </a:lnTo>
                <a:lnTo>
                  <a:pt x="948" y="36"/>
                </a:lnTo>
                <a:lnTo>
                  <a:pt x="942" y="62"/>
                </a:lnTo>
                <a:lnTo>
                  <a:pt x="936" y="93"/>
                </a:lnTo>
                <a:lnTo>
                  <a:pt x="927" y="130"/>
                </a:lnTo>
                <a:lnTo>
                  <a:pt x="914" y="172"/>
                </a:lnTo>
                <a:lnTo>
                  <a:pt x="899" y="217"/>
                </a:lnTo>
                <a:lnTo>
                  <a:pt x="881" y="264"/>
                </a:lnTo>
                <a:lnTo>
                  <a:pt x="857" y="315"/>
                </a:lnTo>
                <a:lnTo>
                  <a:pt x="830" y="368"/>
                </a:lnTo>
                <a:lnTo>
                  <a:pt x="798" y="421"/>
                </a:lnTo>
                <a:lnTo>
                  <a:pt x="762" y="475"/>
                </a:lnTo>
                <a:lnTo>
                  <a:pt x="719" y="529"/>
                </a:lnTo>
                <a:lnTo>
                  <a:pt x="671" y="582"/>
                </a:lnTo>
                <a:lnTo>
                  <a:pt x="613" y="637"/>
                </a:lnTo>
                <a:lnTo>
                  <a:pt x="555" y="685"/>
                </a:lnTo>
                <a:lnTo>
                  <a:pt x="500" y="726"/>
                </a:lnTo>
                <a:lnTo>
                  <a:pt x="447" y="761"/>
                </a:lnTo>
                <a:lnTo>
                  <a:pt x="396" y="790"/>
                </a:lnTo>
                <a:lnTo>
                  <a:pt x="350" y="813"/>
                </a:lnTo>
                <a:lnTo>
                  <a:pt x="307" y="831"/>
                </a:lnTo>
                <a:lnTo>
                  <a:pt x="270" y="845"/>
                </a:lnTo>
                <a:lnTo>
                  <a:pt x="238" y="855"/>
                </a:lnTo>
                <a:lnTo>
                  <a:pt x="212" y="862"/>
                </a:lnTo>
                <a:lnTo>
                  <a:pt x="192" y="866"/>
                </a:lnTo>
                <a:lnTo>
                  <a:pt x="181" y="868"/>
                </a:lnTo>
                <a:lnTo>
                  <a:pt x="176" y="868"/>
                </a:lnTo>
                <a:lnTo>
                  <a:pt x="167" y="947"/>
                </a:lnTo>
                <a:lnTo>
                  <a:pt x="0" y="756"/>
                </a:lnTo>
                <a:close/>
              </a:path>
            </a:pathLst>
          </a:custGeom>
          <a:gradFill rotWithShape="1">
            <a:gsLst>
              <a:gs pos="0">
                <a:srgbClr val="EA7310">
                  <a:lumMod val="60000"/>
                  <a:lumOff val="40000"/>
                </a:srgbClr>
              </a:gs>
              <a:gs pos="24000">
                <a:srgbClr val="EA7310">
                  <a:shade val="93000"/>
                  <a:satMod val="130000"/>
                </a:srgbClr>
              </a:gs>
              <a:gs pos="100000">
                <a:srgbClr val="EA7310"/>
              </a:gs>
            </a:gsLst>
            <a:lin ang="16200000" scaled="0"/>
          </a:gradFill>
          <a:ln w="9525" cap="flat" cmpd="sng" algn="ctr">
            <a:noFill/>
            <a:prstDash val="solid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metal">
            <a:bevelT w="88900" h="88900"/>
          </a:sp3d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226258" y="1571434"/>
            <a:ext cx="1540122" cy="649188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5400" cap="flat" cmpd="sng" algn="ctr">
            <a:solidFill>
              <a:srgbClr val="D4C612"/>
            </a:solidFill>
            <a:prstDash val="solid"/>
          </a:ln>
          <a:effectLst/>
        </p:spPr>
        <p:txBody>
          <a:bodyPr wrap="none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SzPct val="80000"/>
            </a:pPr>
            <a:r>
              <a:rPr lang="en-US" altLang="en-US" sz="2400" b="1" dirty="0" err="1">
                <a:solidFill>
                  <a:srgbClr val="D4C61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400" b="1" dirty="0">
                <a:solidFill>
                  <a:srgbClr val="D4C61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D4C61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endParaRPr lang="en-US" sz="2400" b="1" kern="10" dirty="0">
              <a:solidFill>
                <a:srgbClr val="D4C612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426058" y="3192133"/>
            <a:ext cx="1951244" cy="649188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5400" cap="flat" cmpd="sng" algn="ctr">
            <a:solidFill>
              <a:srgbClr val="EA7310"/>
            </a:solidFill>
            <a:prstDash val="solid"/>
          </a:ln>
          <a:effectLst/>
        </p:spPr>
        <p:txBody>
          <a:bodyPr wrap="none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SzPct val="80000"/>
            </a:pPr>
            <a:r>
              <a:rPr lang="en-US" sz="2400" b="1" dirty="0" err="1">
                <a:solidFill>
                  <a:srgbClr val="EA73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rgbClr val="EA73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EA73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endParaRPr lang="en-US" sz="2400" b="1" kern="10" dirty="0">
              <a:solidFill>
                <a:srgbClr val="EA73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832072" y="4106532"/>
            <a:ext cx="2670515" cy="649188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5400" cap="flat" cmpd="sng" algn="ctr">
            <a:solidFill>
              <a:srgbClr val="34A4DC"/>
            </a:solidFill>
            <a:prstDash val="solid"/>
          </a:ln>
          <a:effectLst/>
        </p:spPr>
        <p:txBody>
          <a:bodyPr wrap="square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SzPct val="80000"/>
            </a:pPr>
            <a:r>
              <a:rPr lang="en-US" sz="2400" b="1" dirty="0">
                <a:solidFill>
                  <a:srgbClr val="34A4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sz="2400" b="1" dirty="0" err="1">
                <a:solidFill>
                  <a:srgbClr val="34A4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2400" b="1" dirty="0">
                <a:solidFill>
                  <a:srgbClr val="34A4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 </a:t>
            </a:r>
            <a:r>
              <a:rPr lang="en-US" sz="2400" b="1" dirty="0" err="1">
                <a:solidFill>
                  <a:srgbClr val="34A4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endParaRPr lang="en-US" sz="2400" b="1" kern="10" dirty="0">
              <a:solidFill>
                <a:srgbClr val="34A4D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1844987" y="2445101"/>
            <a:ext cx="3657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48" indent="-120648" algn="just">
              <a:spcBef>
                <a:spcPct val="50000"/>
              </a:spcBef>
              <a:buSzPct val="80000"/>
            </a:pPr>
            <a:r>
              <a:rPr lang="vi-VN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kết lại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6689656" y="3927890"/>
            <a:ext cx="419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48" indent="-120648" algn="just">
              <a:spcBef>
                <a:spcPct val="50000"/>
              </a:spcBef>
              <a:buSzPct val="80000"/>
            </a:pP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endParaRPr lang="vi-VN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1981200" y="4920064"/>
            <a:ext cx="3962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vi-VN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lần 3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91" indent="-342891" algn="just">
              <a:buFont typeface="Wingdings" panose="05000000000000000000" pitchFamily="2" charset="2"/>
              <a:buChar char="ü"/>
            </a:pPr>
            <a:r>
              <a:rPr lang="vi-VN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điều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91" indent="-342891" algn="just">
              <a:buFont typeface="Wingdings" panose="05000000000000000000" pitchFamily="2" charset="2"/>
              <a:buChar char="ü"/>
            </a:pPr>
            <a:r>
              <a:rPr lang="vi-VN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điều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vi-VN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91" indent="-342891" algn="just">
              <a:buFont typeface="Wingdings" panose="05000000000000000000" pitchFamily="2" charset="2"/>
              <a:buChar char="ü"/>
            </a:pPr>
            <a:r>
              <a:rPr lang="vi-VN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thắc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endParaRPr lang="vi-VN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gray">
          <a:xfrm>
            <a:off x="1676400" y="222311"/>
            <a:ext cx="8839200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377">
              <a:defRPr/>
            </a:pPr>
            <a:r>
              <a:rPr lang="en-US" sz="400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KẾT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5181600"/>
            <a:ext cx="1834656" cy="1666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340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Cách nuôi chó BULLDOG chuẩn khuyến cáo"/>
          <p:cNvSpPr>
            <a:spLocks noChangeAspect="1" noChangeArrowheads="1"/>
          </p:cNvSpPr>
          <p:nvPr/>
        </p:nvSpPr>
        <p:spPr bwMode="auto">
          <a:xfrm>
            <a:off x="207434" y="-182033"/>
            <a:ext cx="397933" cy="39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21" name="Rectangle 20"/>
          <p:cNvSpPr/>
          <p:nvPr/>
        </p:nvSpPr>
        <p:spPr>
          <a:xfrm>
            <a:off x="924075" y="5969001"/>
            <a:ext cx="106725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hoạt động hưởng ứng ngày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Đa dạng sinh học (22/5).</a:t>
            </a:r>
          </a:p>
        </p:txBody>
      </p:sp>
      <p:pic>
        <p:nvPicPr>
          <p:cNvPr id="7170" name="Picture 2" descr="Kỷ niệm Ngày Quốc tế về Đa dạng sinh học 2017: “Đa dạng sinh học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393" y="315718"/>
            <a:ext cx="3145367" cy="20849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172" name="Picture 4" descr="Trang chủ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347" y="376698"/>
            <a:ext cx="2916767" cy="15038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174" name="Picture 6" descr="Bộ TN&amp;MT tổ chức Lễ kỷ niệm Ngày quốc tế đa dạng sinh học năm 201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759" y="837268"/>
            <a:ext cx="2333776" cy="22964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176" name="Picture 8" descr="Đắk Lắk tổ chức các hoạt động hưởng ứng Ngày Quốc tế đa dạng sinh ...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275" y="2215914"/>
            <a:ext cx="3098800" cy="21082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AutoShape 10" descr="NGÀY ĐA DẠNG SINH HỌC QUA CÁC NĂM"/>
          <p:cNvSpPr>
            <a:spLocks noChangeAspect="1" noChangeArrowheads="1"/>
          </p:cNvSpPr>
          <p:nvPr/>
        </p:nvSpPr>
        <p:spPr bwMode="auto">
          <a:xfrm>
            <a:off x="410634" y="21167"/>
            <a:ext cx="397933" cy="39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pic>
        <p:nvPicPr>
          <p:cNvPr id="7180" name="Picture 12" descr="NGÀY ĐA DẠNG SINH HỌC QUA CÁC NĂ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09" y="837268"/>
            <a:ext cx="2916767" cy="21875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182" name="Picture 14" descr="Bilateria - Simple English Wikipedia, the free encyclopedi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643" y="921247"/>
            <a:ext cx="3015912" cy="36193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184" name="Picture 16" descr="Thầy và trò trường Everest hưởng ứng Ngày quốc tế đa dạng sinh học ..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189" y="2738074"/>
            <a:ext cx="3834907" cy="24644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186" name="Picture 18" descr="Tin tức chi tiế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573" y="3600698"/>
            <a:ext cx="3477167" cy="18603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188" name="Picture 20" descr="Hôm nay kỉ niệm Ngày Đa dạng Sinh học Quốc tế | UNDP tại Việt Nam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67" y="2692731"/>
            <a:ext cx="2984476" cy="19831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0" name="Picture 2" descr="Phá chuyên án chuyên mua bán động vật hoang dã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784" y="3844183"/>
            <a:ext cx="2943313" cy="19073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2" name="Picture 4" descr="Kiến nghị cấm buôn bán động vật hoang dã ngăn chặn Covid - 1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44183"/>
            <a:ext cx="3352800" cy="21085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3234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65B6F6B-E289-4B74-8681-FF2D542B8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999" y="256672"/>
            <a:ext cx="5239657" cy="937128"/>
          </a:xfrm>
          <a:prstGeom prst="homePlate">
            <a:avLst/>
          </a:prstGeom>
          <a:solidFill>
            <a:srgbClr val="002060"/>
          </a:solidFill>
          <a:ln w="19050">
            <a:solidFill>
              <a:srgbClr val="FFFFFF"/>
            </a:solidFill>
          </a:ln>
        </p:spPr>
        <p:txBody>
          <a:bodyPr>
            <a:normAutofit fontScale="90000"/>
          </a:bodyPr>
          <a:lstStyle/>
          <a:p>
            <a:pPr algn="just"/>
            <a:r>
              <a:rPr lang="en-US" sz="3733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  <a:r>
              <a:rPr lang="en-US" sz="3733" b="1" dirty="0">
                <a:solidFill>
                  <a:srgbClr val="FFFFFF"/>
                </a:solidFill>
              </a:rPr>
              <a:t>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ACFC4F-826B-404C-B1E3-4CDAE0693EC5}"/>
              </a:ext>
            </a:extLst>
          </p:cNvPr>
          <p:cNvSpPr txBox="1"/>
          <p:nvPr/>
        </p:nvSpPr>
        <p:spPr>
          <a:xfrm>
            <a:off x="1365231" y="3428458"/>
            <a:ext cx="9461539" cy="276998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914377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defTabSz="914377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20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377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Workshop, </a:t>
            </a:r>
            <a:r>
              <a:rPr lang="en-US" alt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video, infographic, poster.</a:t>
            </a:r>
            <a:endParaRPr lang="en-US" alt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377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10HS/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914377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Deadline: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E844A4FB-3760-42B6-B5C5-5F1E23145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7201" y="1642419"/>
            <a:ext cx="6409975" cy="1952975"/>
          </a:xfrm>
          <a:prstGeom prst="ellipse">
            <a:avLst/>
          </a:prstGeom>
          <a:solidFill>
            <a:srgbClr val="F4ECD5"/>
          </a:solidFill>
          <a:ln>
            <a:noFill/>
          </a:ln>
        </p:spPr>
        <p:txBody>
          <a:bodyPr wrap="square">
            <a:sp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 ÁN: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 DẠNG SINH HỌC</a:t>
            </a:r>
          </a:p>
        </p:txBody>
      </p:sp>
    </p:spTree>
    <p:extLst>
      <p:ext uri="{BB962C8B-B14F-4D97-AF65-F5344CB8AC3E}">
        <p14:creationId xmlns:p14="http://schemas.microsoft.com/office/powerpoint/2010/main" val="175309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88219" y="213323"/>
            <a:ext cx="6676828" cy="666786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  <a:tabLst>
                <a:tab pos="9612073" algn="l"/>
              </a:tabLst>
              <a:defRPr/>
            </a:pPr>
            <a:r>
              <a:rPr lang="en-US" altLang="vi-VN" sz="3733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 CHÍ CHẤM SẢN PHẨM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9482A87-BCFA-485C-A2D4-2CE53959B1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009938"/>
              </p:ext>
            </p:extLst>
          </p:nvPr>
        </p:nvGraphicFramePr>
        <p:xfrm>
          <a:off x="920143" y="1193801"/>
          <a:ext cx="10351714" cy="5242102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772044">
                  <a:extLst>
                    <a:ext uri="{9D8B030D-6E8A-4147-A177-3AD203B41FA5}">
                      <a16:colId xmlns:a16="http://schemas.microsoft.com/office/drawing/2014/main" val="2113466805"/>
                    </a:ext>
                  </a:extLst>
                </a:gridCol>
                <a:gridCol w="2436057">
                  <a:extLst>
                    <a:ext uri="{9D8B030D-6E8A-4147-A177-3AD203B41FA5}">
                      <a16:colId xmlns:a16="http://schemas.microsoft.com/office/drawing/2014/main" val="2808072247"/>
                    </a:ext>
                  </a:extLst>
                </a:gridCol>
                <a:gridCol w="5731132">
                  <a:extLst>
                    <a:ext uri="{9D8B030D-6E8A-4147-A177-3AD203B41FA5}">
                      <a16:colId xmlns:a16="http://schemas.microsoft.com/office/drawing/2014/main" val="1459252735"/>
                    </a:ext>
                  </a:extLst>
                </a:gridCol>
                <a:gridCol w="1412481">
                  <a:extLst>
                    <a:ext uri="{9D8B030D-6E8A-4147-A177-3AD203B41FA5}">
                      <a16:colId xmlns:a16="http://schemas.microsoft.com/office/drawing/2014/main" val="2744524918"/>
                    </a:ext>
                  </a:extLst>
                </a:gridCol>
              </a:tblGrid>
              <a:tr h="7603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 cầu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điểm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93412626"/>
                  </a:ext>
                </a:extLst>
              </a:tr>
              <a:tr h="152298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2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127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24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</a:t>
                      </a:r>
                      <a:endParaRPr lang="en-US" sz="2400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127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24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en-US" sz="2400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4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tiễn</a:t>
                      </a:r>
                      <a:r>
                        <a:rPr lang="en-US" sz="24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4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(3 </a:t>
                      </a:r>
                      <a:r>
                        <a:rPr lang="en-US" sz="2400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endParaRPr lang="en-US" sz="2400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24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24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4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24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4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(3 </a:t>
                      </a:r>
                      <a:r>
                        <a:rPr lang="en-US" sz="2400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endParaRPr lang="en-US" sz="2400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127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240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94249"/>
                  </a:ext>
                </a:extLst>
              </a:tr>
              <a:tr h="12874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24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127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2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 thức</a:t>
                      </a:r>
                      <a:endParaRPr lang="en-US" sz="240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127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4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4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en-US" sz="24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4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4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tiễn</a:t>
                      </a:r>
                      <a:r>
                        <a:rPr lang="en-US" sz="24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ra (3 </a:t>
                      </a:r>
                      <a:r>
                        <a:rPr lang="en-US" sz="2400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endParaRPr lang="en-US" sz="2400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127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240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510503"/>
                  </a:ext>
                </a:extLst>
              </a:tr>
              <a:tr h="11099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24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127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24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Ý thức học tập</a:t>
                      </a:r>
                      <a:endParaRPr lang="en-US" sz="240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127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vi-VN" sz="24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Hoàn thành đúng thời gian cho phép </a:t>
                      </a:r>
                      <a:endParaRPr lang="en-US" sz="2400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vi-VN" sz="24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 điểm).</a:t>
                      </a:r>
                      <a:endParaRPr lang="en-US" sz="2400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127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240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630740"/>
                  </a:ext>
                </a:extLst>
              </a:tr>
              <a:tr h="561340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Tổng điểm:</a:t>
                      </a:r>
                      <a:endParaRPr lang="en-US" sz="2400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127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240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2784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5370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638"/>
            <a:ext cx="9144000" cy="683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 Box 3"/>
          <p:cNvSpPr txBox="1">
            <a:spLocks noChangeArrowheads="1"/>
          </p:cNvSpPr>
          <p:nvPr/>
        </p:nvSpPr>
        <p:spPr bwMode="auto">
          <a:xfrm rot="568546">
            <a:off x="3198813" y="2842330"/>
            <a:ext cx="5867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7200" b="1" dirty="0">
                <a:solidFill>
                  <a:srgbClr val="FF0000"/>
                </a:solidFill>
                <a:latin typeface=".VnPark" pitchFamily="34" charset="0"/>
                <a:cs typeface="Arial" panose="020B0604020202020204" pitchFamily="34" charset="0"/>
              </a:rPr>
              <a:t>Thank you!</a:t>
            </a:r>
          </a:p>
        </p:txBody>
      </p:sp>
      <p:pic>
        <p:nvPicPr>
          <p:cNvPr id="51204" name="Picture 4" descr="1228823feg8tq6pvi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76801"/>
            <a:ext cx="7620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5" descr="1231920c3jsezi3i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685800"/>
            <a:ext cx="76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6" descr="1231920c3jsezi3i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-609600"/>
            <a:ext cx="76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Picture 7" descr="1228823feg8tq6pvi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4562476"/>
            <a:ext cx="7620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077005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5412" y="837514"/>
            <a:ext cx="9141179" cy="514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Administrator\Desktop\2017051002.png"/>
          <p:cNvPicPr>
            <a:picLocks noChangeAspect="1" noChangeArrowheads="1"/>
          </p:cNvPicPr>
          <p:nvPr/>
        </p:nvPicPr>
        <p:blipFill>
          <a:blip r:embed="rId4" cstate="print"/>
          <a:srcRect l="30313"/>
          <a:stretch>
            <a:fillRect/>
          </a:stretch>
        </p:blipFill>
        <p:spPr bwMode="auto">
          <a:xfrm>
            <a:off x="4296356" y="873506"/>
            <a:ext cx="6370234" cy="5146675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4543136" y="1897839"/>
            <a:ext cx="2966219" cy="761599"/>
          </a:xfrm>
          <a:prstGeom prst="rect">
            <a:avLst/>
          </a:prstGeom>
        </p:spPr>
        <p:txBody>
          <a:bodyPr wrap="none" lIns="68559" tIns="34280" rIns="68559" bIns="34280">
            <a:spAutoFit/>
          </a:bodyPr>
          <a:lstStyle/>
          <a:p>
            <a:pPr algn="r" defTabSz="914103"/>
            <a:r>
              <a:rPr lang="en-US" altLang="zh-CN" sz="4499" b="1" spc="45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ĐẤU TRÍ</a:t>
            </a:r>
            <a:endParaRPr lang="zh-CN" altLang="en-US" sz="4499" b="1" spc="450" dirty="0">
              <a:solidFill>
                <a:srgbClr val="FF0000"/>
              </a:solidFill>
              <a:latin typeface="Times New Roman" panose="02020603050405020304" pitchFamily="18" charset="0"/>
              <a:ea typeface="方正清刻本悦宋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矩形 6">
            <a:extLst>
              <a:ext uri="{FF2B5EF4-FFF2-40B4-BE49-F238E27FC236}">
                <a16:creationId xmlns:a16="http://schemas.microsoft.com/office/drawing/2014/main" id="{947B32C3-582A-4E0B-B058-66F5C6AFEB23}"/>
              </a:ext>
            </a:extLst>
          </p:cNvPr>
          <p:cNvSpPr/>
          <p:nvPr/>
        </p:nvSpPr>
        <p:spPr>
          <a:xfrm>
            <a:off x="2680711" y="1117927"/>
            <a:ext cx="4027343" cy="761599"/>
          </a:xfrm>
          <a:prstGeom prst="rect">
            <a:avLst/>
          </a:prstGeom>
        </p:spPr>
        <p:txBody>
          <a:bodyPr wrap="none" lIns="68559" tIns="34280" rIns="68559" bIns="34280">
            <a:spAutoFit/>
          </a:bodyPr>
          <a:lstStyle/>
          <a:p>
            <a:pPr algn="r" defTabSz="914103"/>
            <a:r>
              <a:rPr lang="en-US" altLang="zh-CN" sz="4499" b="1" spc="300" dirty="0">
                <a:solidFill>
                  <a:srgbClr val="2697D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KHỞI</a:t>
            </a:r>
            <a:r>
              <a:rPr lang="en-US" altLang="zh-CN" sz="4499" b="1" spc="450" dirty="0">
                <a:solidFill>
                  <a:srgbClr val="2697D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ĐỘNG</a:t>
            </a:r>
            <a:endParaRPr lang="zh-CN" altLang="en-US" sz="4499" b="1" spc="450" dirty="0">
              <a:solidFill>
                <a:srgbClr val="FF0003"/>
              </a:solidFill>
              <a:latin typeface="Times New Roman" panose="02020603050405020304" pitchFamily="18" charset="0"/>
              <a:ea typeface="方正清刻本悦宋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27ADCA-D2A8-4BFE-8769-252AD9104DFD}"/>
              </a:ext>
            </a:extLst>
          </p:cNvPr>
          <p:cNvSpPr txBox="1"/>
          <p:nvPr/>
        </p:nvSpPr>
        <p:spPr>
          <a:xfrm>
            <a:off x="3382518" y="2659325"/>
            <a:ext cx="555498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1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14313" indent="-214313">
              <a:buFontTx/>
              <a:buChar char="-"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>
              <a:buFontTx/>
              <a:buChar char="-"/>
            </a:pP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>
              <a:buFontTx/>
              <a:buChar char="-"/>
            </a:pPr>
            <a:r>
              <a:rPr lang="en-US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tục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endParaRPr lang="it-IT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4313" indent="-214313">
              <a:buFontTx/>
              <a:buChar char="-"/>
            </a:pP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5s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4FC33777-BEA9-4181-89DB-3013A2145A3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902" y="2623331"/>
            <a:ext cx="1289781" cy="70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36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350"/>
                            </p:stCondLst>
                            <p:childTnLst>
                              <p:par>
                                <p:cTn id="2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574800" y="38100"/>
            <a:ext cx="9067800" cy="6794500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CA" altLang="vi-VN"/>
          </a:p>
        </p:txBody>
      </p:sp>
      <p:sp>
        <p:nvSpPr>
          <p:cNvPr id="3" name="Oval Callout 2"/>
          <p:cNvSpPr/>
          <p:nvPr/>
        </p:nvSpPr>
        <p:spPr>
          <a:xfrm>
            <a:off x="3352800" y="1295400"/>
            <a:ext cx="6629400" cy="3886200"/>
          </a:xfrm>
          <a:prstGeom prst="wedgeEllipseCallout">
            <a:avLst>
              <a:gd name="adj1" fmla="val -47136"/>
              <a:gd name="adj2" fmla="val 679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bài học này chúng ta cần tìm hiểu những vấn đề gì?</a:t>
            </a:r>
            <a:endParaRPr lang="vi-VN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3200" dirty="0"/>
          </a:p>
        </p:txBody>
      </p:sp>
      <p:pic>
        <p:nvPicPr>
          <p:cNvPr id="11" name="Picture 20" descr="questionbig_w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4953001"/>
            <a:ext cx="1492811" cy="152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9"/>
          <p:cNvSpPr>
            <a:spLocks noChangeArrowheads="1"/>
          </p:cNvSpPr>
          <p:nvPr/>
        </p:nvSpPr>
        <p:spPr bwMode="auto">
          <a:xfrm>
            <a:off x="1614488" y="0"/>
            <a:ext cx="9053513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vi-VN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vi-VN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 DẠNG SINH HỌC</a:t>
            </a:r>
          </a:p>
        </p:txBody>
      </p:sp>
    </p:spTree>
    <p:extLst>
      <p:ext uri="{BB962C8B-B14F-4D97-AF65-F5344CB8AC3E}">
        <p14:creationId xmlns:p14="http://schemas.microsoft.com/office/powerpoint/2010/main" val="20480768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55914" y="668383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431080"/>
              </p:ext>
            </p:extLst>
          </p:nvPr>
        </p:nvGraphicFramePr>
        <p:xfrm>
          <a:off x="150223" y="1510937"/>
          <a:ext cx="5937068" cy="449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8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85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2006">
                <a:tc gridSpan="2">
                  <a:txBody>
                    <a:bodyPr/>
                    <a:lstStyle/>
                    <a:p>
                      <a:pPr algn="ctr"/>
                      <a:r>
                        <a:rPr lang="vi-VN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</a:t>
                      </a:r>
                      <a:r>
                        <a:rPr lang="vi-VN" sz="20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HỌC TẬP</a:t>
                      </a:r>
                      <a:endParaRPr lang="vi-VN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914">
                <a:tc>
                  <a:txBody>
                    <a:bodyPr/>
                    <a:lstStyle/>
                    <a:p>
                      <a:r>
                        <a:rPr lang="vi-VN" sz="18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180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lang="en-US" sz="1800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1800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1800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800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800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800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1800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1800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180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đặ</a:t>
                      </a:r>
                      <a:r>
                        <a:rPr lang="en-US" sz="1800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800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vi-VN" sz="18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  <a:endParaRPr lang="vi-VN" sz="1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6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8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180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18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18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8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lang="en-US" sz="18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18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18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8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18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18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ở 4 </a:t>
                      </a:r>
                      <a:r>
                        <a:rPr lang="en-US" sz="180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18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18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hoang</a:t>
                      </a:r>
                      <a:r>
                        <a:rPr lang="en-US" sz="18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mạc</a:t>
                      </a:r>
                      <a:r>
                        <a:rPr lang="en-US" sz="18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18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dương</a:t>
                      </a:r>
                      <a:r>
                        <a:rPr lang="en-US" sz="18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rừng</a:t>
                      </a:r>
                      <a:r>
                        <a:rPr lang="en-US" sz="18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mưa</a:t>
                      </a:r>
                      <a:r>
                        <a:rPr lang="en-US" sz="18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18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đới</a:t>
                      </a:r>
                      <a:r>
                        <a:rPr lang="en-US" sz="18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bắc</a:t>
                      </a:r>
                      <a:r>
                        <a:rPr lang="en-US" sz="18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cực</a:t>
                      </a:r>
                      <a:endParaRPr lang="vi-VN" sz="18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vi-VN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16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0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khu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vực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khu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vực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thấp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  <a:r>
                        <a:rPr lang="vi-VN" sz="20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endParaRPr lang="vi-VN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19"/>
          <p:cNvSpPr>
            <a:spLocks noChangeArrowheads="1"/>
          </p:cNvSpPr>
          <p:nvPr/>
        </p:nvSpPr>
        <p:spPr bwMode="auto">
          <a:xfrm>
            <a:off x="1614488" y="-17417"/>
            <a:ext cx="9053513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vi-VN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vi-VN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 DẠNG SINH HỌC</a:t>
            </a:r>
          </a:p>
        </p:txBody>
      </p:sp>
      <p:pic>
        <p:nvPicPr>
          <p:cNvPr id="7" name="Picture 4" descr="C:\Users\Admin\Desktop\ngat\bài 33\z2515082622287_afad0954592695b394907701f7f21e3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61554"/>
            <a:ext cx="5719355" cy="611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38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ở: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1614488" y="-17417"/>
            <a:ext cx="9053513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vi-VN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vi-VN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 DẠNG SINH HỌC</a:t>
            </a:r>
          </a:p>
        </p:txBody>
      </p:sp>
    </p:spTree>
    <p:extLst>
      <p:ext uri="{BB962C8B-B14F-4D97-AF65-F5344CB8AC3E}">
        <p14:creationId xmlns:p14="http://schemas.microsoft.com/office/powerpoint/2010/main" val="173127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471D88D-D866-44EB-80B7-4225F3C3D5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984" y="1306286"/>
            <a:ext cx="9662035" cy="5551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361BEBD4-DC4B-4A17-8D59-4224F8447C0F}"/>
              </a:ext>
            </a:extLst>
          </p:cNvPr>
          <p:cNvSpPr/>
          <p:nvPr/>
        </p:nvSpPr>
        <p:spPr>
          <a:xfrm>
            <a:off x="2944617" y="1417769"/>
            <a:ext cx="609600" cy="609600"/>
          </a:xfrm>
          <a:prstGeom prst="ellipse">
            <a:avLst/>
          </a:prstGeom>
          <a:solidFill>
            <a:srgbClr val="003600"/>
          </a:solidFill>
          <a:ln>
            <a:solidFill>
              <a:srgbClr val="003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8EED238-DEE2-43D7-8122-65BC9611CDE5}"/>
              </a:ext>
            </a:extLst>
          </p:cNvPr>
          <p:cNvSpPr/>
          <p:nvPr/>
        </p:nvSpPr>
        <p:spPr>
          <a:xfrm>
            <a:off x="5930537" y="2427514"/>
            <a:ext cx="609600" cy="609600"/>
          </a:xfrm>
          <a:prstGeom prst="ellipse">
            <a:avLst/>
          </a:prstGeom>
          <a:solidFill>
            <a:srgbClr val="003600"/>
          </a:solidFill>
          <a:ln>
            <a:solidFill>
              <a:srgbClr val="003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AD7E08A-B2D5-4769-A014-174B603DDEAF}"/>
              </a:ext>
            </a:extLst>
          </p:cNvPr>
          <p:cNvSpPr/>
          <p:nvPr/>
        </p:nvSpPr>
        <p:spPr>
          <a:xfrm>
            <a:off x="8601165" y="3690257"/>
            <a:ext cx="609600" cy="609600"/>
          </a:xfrm>
          <a:prstGeom prst="ellipse">
            <a:avLst/>
          </a:prstGeom>
          <a:solidFill>
            <a:srgbClr val="01481F"/>
          </a:solidFill>
          <a:ln>
            <a:solidFill>
              <a:srgbClr val="003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80951" y="352179"/>
            <a:ext cx="10658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28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đạng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hoc.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05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indent="0">
              <a:lnSpc>
                <a:spcPct val="130000"/>
              </a:lnSpc>
              <a:buNone/>
            </a:pP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indent="0">
              <a:lnSpc>
                <a:spcPct val="130000"/>
              </a:lnSpc>
              <a:buNone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vi-VN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 sinh trong 1 nhóm tự đánh số từ 1 đến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vi-VN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Nếu thừa HS thì đánh số lại từ 1.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30000"/>
              </a:lnSpc>
              <a:buNone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vi-VN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 sinh có số giống nhau sẽ tập hợp thành nhóm mới (nhóm 1, 2,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  <a:r>
              <a:rPr lang="vi-VN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30000"/>
              </a:lnSpc>
              <a:buNone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Mỗi nhóm về vị trí 1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Nhóm 1 về vị trí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Nhóm 2 về vị trí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B, Nhóm 3 về vị trí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0" algn="just">
              <a:lnSpc>
                <a:spcPct val="130000"/>
              </a:lnSpc>
              <a:buNone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viên của nhóm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thuyết trình về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nhóm mình.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30000"/>
              </a:lnSpc>
              <a:buNone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Sau 5 phút, các nhóm mới dịch chuyển vị trí theo vòng tròn: nhóm 1 đến vị trí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B, nhóm 2 đến vị trí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C, … Thành viên của nhóm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thuyết trình về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nhóm mình.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C2F9589C-4D01-45E5-B20F-D5B02FC19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246" y="735027"/>
            <a:ext cx="10515600" cy="638008"/>
          </a:xfrm>
          <a:prstGeom prst="horizontalScroll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“ĐA DẠNG SINH HỌC”</a:t>
            </a:r>
          </a:p>
        </p:txBody>
      </p:sp>
    </p:spTree>
    <p:extLst>
      <p:ext uri="{BB962C8B-B14F-4D97-AF65-F5344CB8AC3E}">
        <p14:creationId xmlns:p14="http://schemas.microsoft.com/office/powerpoint/2010/main" val="17034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1412" y="1158240"/>
            <a:ext cx="10515600" cy="53496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…</a:t>
            </a:r>
          </a:p>
          <a:p>
            <a:endParaRPr lang="en-US" dirty="0"/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838200" y="277777"/>
            <a:ext cx="10099766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28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74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</a:t>
            </a: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bừa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79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1010</Words>
  <Application>Microsoft Office PowerPoint</Application>
  <PresentationFormat>Widescreen</PresentationFormat>
  <Paragraphs>113</Paragraphs>
  <Slides>15</Slides>
  <Notes>4</Notes>
  <HiddenSlides>0</HiddenSlides>
  <MMClips>1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微软雅黑</vt:lpstr>
      <vt:lpstr>宋体</vt:lpstr>
      <vt:lpstr>.VnPark</vt:lpstr>
      <vt:lpstr>Arial</vt:lpstr>
      <vt:lpstr>Calibri</vt:lpstr>
      <vt:lpstr>Calibri Light</vt:lpstr>
      <vt:lpstr>等线</vt:lpstr>
      <vt:lpstr>Times New Roman</vt:lpstr>
      <vt:lpstr>Wingdings</vt:lpstr>
      <vt:lpstr>方正清刻本悦宋简体</vt:lpstr>
      <vt:lpstr>Office Theme</vt:lpstr>
      <vt:lpstr>PowerPoint Presentation</vt:lpstr>
      <vt:lpstr>PowerPoint Presentation</vt:lpstr>
      <vt:lpstr>PowerPoint Presentation</vt:lpstr>
      <vt:lpstr>PowerPoint Presentation</vt:lpstr>
      <vt:lpstr>I. Đa dạng sinh học là gì?</vt:lpstr>
      <vt:lpstr>PowerPoint Presentation</vt:lpstr>
      <vt:lpstr>Hội thảo “ĐA DẠNG SINH HỌC”</vt:lpstr>
      <vt:lpstr>PowerPoint Presentation</vt:lpstr>
      <vt:lpstr>PowerPoint Presentation</vt:lpstr>
      <vt:lpstr>TỔNG KẾT ĐA DẠNG SINH HỌC</vt:lpstr>
      <vt:lpstr>PowerPoint Presentation</vt:lpstr>
      <vt:lpstr>PowerPoint Presentation</vt:lpstr>
      <vt:lpstr>HƯỚNG DẪN VỀ NHÀ: 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hang</dc:creator>
  <cp:lastModifiedBy>hang</cp:lastModifiedBy>
  <cp:revision>10</cp:revision>
  <dcterms:created xsi:type="dcterms:W3CDTF">2021-09-02T05:10:18Z</dcterms:created>
  <dcterms:modified xsi:type="dcterms:W3CDTF">2021-09-02T07:16:27Z</dcterms:modified>
</cp:coreProperties>
</file>