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82" r:id="rId3"/>
    <p:sldMasterId id="2147483699" r:id="rId4"/>
    <p:sldMasterId id="2147483712" r:id="rId5"/>
  </p:sldMasterIdLst>
  <p:notesMasterIdLst>
    <p:notesMasterId r:id="rId36"/>
  </p:notesMasterIdLst>
  <p:sldIdLst>
    <p:sldId id="11088516" r:id="rId6"/>
    <p:sldId id="308" r:id="rId7"/>
    <p:sldId id="259" r:id="rId8"/>
    <p:sldId id="11088523" r:id="rId9"/>
    <p:sldId id="11088526" r:id="rId10"/>
    <p:sldId id="11088623" r:id="rId11"/>
    <p:sldId id="11088517" r:id="rId12"/>
    <p:sldId id="11088627" r:id="rId13"/>
    <p:sldId id="11088527" r:id="rId14"/>
    <p:sldId id="11088624" r:id="rId15"/>
    <p:sldId id="11088518" r:id="rId16"/>
    <p:sldId id="295" r:id="rId17"/>
    <p:sldId id="11088528" r:id="rId18"/>
    <p:sldId id="11088525" r:id="rId19"/>
    <p:sldId id="11088519" r:id="rId20"/>
    <p:sldId id="11088529" r:id="rId21"/>
    <p:sldId id="11088531" r:id="rId22"/>
    <p:sldId id="291" r:id="rId23"/>
    <p:sldId id="11088532" r:id="rId24"/>
    <p:sldId id="11088621" r:id="rId25"/>
    <p:sldId id="11088625" r:id="rId26"/>
    <p:sldId id="286" r:id="rId27"/>
    <p:sldId id="11088626" r:id="rId28"/>
    <p:sldId id="11088622" r:id="rId29"/>
    <p:sldId id="258" r:id="rId30"/>
    <p:sldId id="11088618" r:id="rId31"/>
    <p:sldId id="260" r:id="rId32"/>
    <p:sldId id="11088619" r:id="rId33"/>
    <p:sldId id="262" r:id="rId34"/>
    <p:sldId id="11088620" r:id="rId3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D2"/>
    <a:srgbClr val="B8E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41"/>
  </p:normalViewPr>
  <p:slideViewPr>
    <p:cSldViewPr snapToGrid="0" snapToObjects="1" showGuides="1">
      <p:cViewPr varScale="1">
        <p:scale>
          <a:sx n="88" d="100"/>
          <a:sy n="88" d="100"/>
        </p:scale>
        <p:origin x="466" y="72"/>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A641C-E18A-E546-8D51-DD71F4816545}" type="datetimeFigureOut">
              <a:rPr lang="en-VN" smtClean="0"/>
              <a:t>03/01/2023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B0F4-190C-5341-81B3-04848118049A}" type="slidenum">
              <a:rPr lang="en-VN" smtClean="0"/>
              <a:t>‹#›</a:t>
            </a:fld>
            <a:endParaRPr lang="en-VN"/>
          </a:p>
        </p:txBody>
      </p:sp>
    </p:spTree>
    <p:extLst>
      <p:ext uri="{BB962C8B-B14F-4D97-AF65-F5344CB8AC3E}">
        <p14:creationId xmlns:p14="http://schemas.microsoft.com/office/powerpoint/2010/main" val="354235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54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2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1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80025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33440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58"/>
        <p:cNvGrpSpPr/>
        <p:nvPr/>
      </p:nvGrpSpPr>
      <p:grpSpPr>
        <a:xfrm>
          <a:off x="0" y="0"/>
          <a:ext cx="0" cy="0"/>
          <a:chOff x="0" y="0"/>
          <a:chExt cx="0" cy="0"/>
        </a:xfrm>
      </p:grpSpPr>
      <p:sp>
        <p:nvSpPr>
          <p:cNvPr id="359" name="Google Shape;359;p42"/>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60" name="Google Shape;360;p42"/>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61" name="Google Shape;361;p42"/>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62" name="Google Shape;362;p42"/>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63" name="Google Shape;363;p42"/>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64" name="Google Shape;364;p4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42"/>
          <p:cNvSpPr txBox="1">
            <a:spLocks noGrp="1"/>
          </p:cNvSpPr>
          <p:nvPr>
            <p:ph type="body" idx="1"/>
          </p:nvPr>
        </p:nvSpPr>
        <p:spPr>
          <a:xfrm>
            <a:off x="950967" y="1797967"/>
            <a:ext cx="10290000" cy="43404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Font typeface="Barlow"/>
              <a:buAutoNum type="arabicPeriod"/>
              <a:defRPr sz="1467">
                <a:latin typeface="Barlow"/>
                <a:ea typeface="Barlow"/>
                <a:cs typeface="Barlow"/>
                <a:sym typeface="Barlow"/>
              </a:defRPr>
            </a:lvl1pPr>
            <a:lvl2pPr marL="1219170" lvl="1" indent="-423323" rtl="0">
              <a:lnSpc>
                <a:spcPct val="100000"/>
              </a:lnSpc>
              <a:spcBef>
                <a:spcPts val="2133"/>
              </a:spcBef>
              <a:spcAft>
                <a:spcPts val="0"/>
              </a:spcAft>
              <a:buSzPts val="1400"/>
              <a:buChar char="○"/>
              <a:defRPr sz="1467">
                <a:latin typeface="Barlow"/>
                <a:ea typeface="Barlow"/>
                <a:cs typeface="Barlow"/>
                <a:sym typeface="Barlow"/>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6" name="Google Shape;366;p42"/>
          <p:cNvSpPr txBox="1">
            <a:spLocks noGrp="1"/>
          </p:cNvSpPr>
          <p:nvPr>
            <p:ph type="title"/>
          </p:nvPr>
        </p:nvSpPr>
        <p:spPr>
          <a:xfrm>
            <a:off x="1941000" y="910833"/>
            <a:ext cx="83100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367" name="Google Shape;367;p4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68" name="Google Shape;368;p4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5297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1688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47"/>
          <p:cNvGrpSpPr/>
          <p:nvPr/>
        </p:nvGrpSpPr>
        <p:grpSpPr>
          <a:xfrm>
            <a:off x="-316234" y="-282966"/>
            <a:ext cx="12650859" cy="7382276"/>
            <a:chOff x="-237175" y="-212225"/>
            <a:chExt cx="9488144" cy="5536707"/>
          </a:xfrm>
        </p:grpSpPr>
        <p:sp>
          <p:nvSpPr>
            <p:cNvPr id="415" name="Google Shape;415;p47"/>
            <p:cNvSpPr/>
            <p:nvPr/>
          </p:nvSpPr>
          <p:spPr>
            <a:xfrm>
              <a:off x="-237175" y="2127600"/>
              <a:ext cx="8462695" cy="3196882"/>
            </a:xfrm>
            <a:custGeom>
              <a:avLst/>
              <a:gdLst/>
              <a:ahLst/>
              <a:cxnLst/>
              <a:rect l="l" t="t" r="r" b="b"/>
              <a:pathLst>
                <a:path w="345064" h="110361" extrusionOk="0">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47"/>
          <p:cNvSpPr txBox="1">
            <a:spLocks noGrp="1"/>
          </p:cNvSpPr>
          <p:nvPr>
            <p:ph type="ctrTitle"/>
          </p:nvPr>
        </p:nvSpPr>
        <p:spPr>
          <a:xfrm>
            <a:off x="4109400" y="2086139"/>
            <a:ext cx="397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20" name="Google Shape;420;p47"/>
          <p:cNvSpPr txBox="1">
            <a:spLocks noGrp="1"/>
          </p:cNvSpPr>
          <p:nvPr>
            <p:ph type="subTitle" idx="1"/>
          </p:nvPr>
        </p:nvSpPr>
        <p:spPr>
          <a:xfrm>
            <a:off x="3586200" y="3711772"/>
            <a:ext cx="50196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421" name="Google Shape;421;p47"/>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22" name="Google Shape;422;p47"/>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177551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627399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323379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466"/>
        <p:cNvGrpSpPr/>
        <p:nvPr/>
      </p:nvGrpSpPr>
      <p:grpSpPr>
        <a:xfrm>
          <a:off x="0" y="0"/>
          <a:ext cx="0" cy="0"/>
          <a:chOff x="0" y="0"/>
          <a:chExt cx="0" cy="0"/>
        </a:xfrm>
      </p:grpSpPr>
      <p:grpSp>
        <p:nvGrpSpPr>
          <p:cNvPr id="467" name="Google Shape;467;p53"/>
          <p:cNvGrpSpPr/>
          <p:nvPr/>
        </p:nvGrpSpPr>
        <p:grpSpPr>
          <a:xfrm>
            <a:off x="-399505" y="-183099"/>
            <a:ext cx="12733933" cy="7224188"/>
            <a:chOff x="-124850" y="-137325"/>
            <a:chExt cx="9550450" cy="5418141"/>
          </a:xfrm>
        </p:grpSpPr>
        <p:sp>
          <p:nvSpPr>
            <p:cNvPr id="468" name="Google Shape;468;p53"/>
            <p:cNvSpPr/>
            <p:nvPr/>
          </p:nvSpPr>
          <p:spPr>
            <a:xfrm flipH="1">
              <a:off x="5180950" y="-137325"/>
              <a:ext cx="4244650" cy="5405675"/>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9" name="Google Shape;469;p53"/>
            <p:cNvSpPr/>
            <p:nvPr/>
          </p:nvSpPr>
          <p:spPr>
            <a:xfrm flipH="1">
              <a:off x="-124850" y="1323316"/>
              <a:ext cx="8239600" cy="3957500"/>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70" name="Google Shape;470;p53"/>
            <p:cNvSpPr/>
            <p:nvPr/>
          </p:nvSpPr>
          <p:spPr>
            <a:xfrm flipH="1">
              <a:off x="87400" y="-112350"/>
              <a:ext cx="4419400" cy="295875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grpSp>
      <p:sp>
        <p:nvSpPr>
          <p:cNvPr id="471" name="Google Shape;471;p53"/>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53"/>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73" name="Google Shape;473;p53"/>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74" name="Google Shape;474;p53"/>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47112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73"/>
          <p:cNvSpPr/>
          <p:nvPr/>
        </p:nvSpPr>
        <p:spPr>
          <a:xfrm>
            <a:off x="-166467" y="-168477"/>
            <a:ext cx="11502133" cy="4577533"/>
          </a:xfrm>
          <a:custGeom>
            <a:avLst/>
            <a:gdLst/>
            <a:ahLst/>
            <a:cxnLst/>
            <a:rect l="l" t="t" r="r" b="b"/>
            <a:pathLst>
              <a:path w="345064" h="137326" extrusionOk="0">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7781609" y="-109987"/>
            <a:ext cx="4594200" cy="6907933"/>
          </a:xfrm>
          <a:custGeom>
            <a:avLst/>
            <a:gdLst/>
            <a:ahLst/>
            <a:cxnLst/>
            <a:rect l="l" t="t" r="r" b="b"/>
            <a:pathLst>
              <a:path w="137826" h="207238" extrusionOk="0">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83100" y="-166466"/>
            <a:ext cx="5026967" cy="5160167"/>
          </a:xfrm>
          <a:custGeom>
            <a:avLst/>
            <a:gdLst/>
            <a:ahLst/>
            <a:cxnLst/>
            <a:rect l="l" t="t" r="r" b="b"/>
            <a:pathLst>
              <a:path w="150809" h="154805" extrusionOk="0">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87733" y="3041500"/>
            <a:ext cx="7135833" cy="3889600"/>
          </a:xfrm>
          <a:custGeom>
            <a:avLst/>
            <a:gdLst/>
            <a:ahLst/>
            <a:cxnLst/>
            <a:rect l="l" t="t" r="r" b="b"/>
            <a:pathLst>
              <a:path w="214075" h="116688" extrusionOk="0">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extLst>
      <p:ext uri="{BB962C8B-B14F-4D97-AF65-F5344CB8AC3E}">
        <p14:creationId xmlns:p14="http://schemas.microsoft.com/office/powerpoint/2010/main" val="115969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2867826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360768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6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203583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43006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24446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24012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52239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945241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58341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97696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57507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708698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7871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82122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2031762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3678691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575917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564976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096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394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16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0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93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5938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671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43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721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346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731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111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551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987148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305D-490C-DA4A-B864-DA7A01E01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70E3EC22-72CB-924B-AAE7-7C72124A7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F6AB2C3-10AB-D744-BBC1-B7EE5EEC8ACD}"/>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5" name="Footer Placeholder 4">
            <a:extLst>
              <a:ext uri="{FF2B5EF4-FFF2-40B4-BE49-F238E27FC236}">
                <a16:creationId xmlns:a16="http://schemas.microsoft.com/office/drawing/2014/main" id="{21592DB6-F868-0440-A076-6133D2809C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86FC14-61C9-EB4C-8FF3-99488C736EED}"/>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60386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66F7-75AC-194C-A802-4850F99D5D3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058DF81-28B3-1745-8FC6-959CE3780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04F2E56-E659-1B44-8C59-8731322990D2}"/>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5" name="Footer Placeholder 4">
            <a:extLst>
              <a:ext uri="{FF2B5EF4-FFF2-40B4-BE49-F238E27FC236}">
                <a16:creationId xmlns:a16="http://schemas.microsoft.com/office/drawing/2014/main" id="{E7276D1D-2945-5D4A-AFCB-73779517427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37A3FC6-8780-A348-852F-DDE40A19735F}"/>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4975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078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11B3-56CC-9845-AB9F-7FA44AF6F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EC74ACD4-2EED-604F-8D30-4DDDE79A1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12433-7033-F94F-A622-09D7FB446A33}"/>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5" name="Footer Placeholder 4">
            <a:extLst>
              <a:ext uri="{FF2B5EF4-FFF2-40B4-BE49-F238E27FC236}">
                <a16:creationId xmlns:a16="http://schemas.microsoft.com/office/drawing/2014/main" id="{375EB4FD-CF76-BB40-88BD-EE9D080EB02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8AF376F-1321-C74C-ADD7-ECAC262573EF}"/>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639055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6FDD-C235-AB42-B3A5-256A715BFCD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9DECBBE-1A3C-9942-8159-7E640D1D6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CBF55FD-99DB-9A4C-81AB-BEAC5B76F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18A6A4E-1918-9A4B-AA35-5D89BA6459BD}"/>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6" name="Footer Placeholder 5">
            <a:extLst>
              <a:ext uri="{FF2B5EF4-FFF2-40B4-BE49-F238E27FC236}">
                <a16:creationId xmlns:a16="http://schemas.microsoft.com/office/drawing/2014/main" id="{E3CBB6C3-31FF-904D-BAD1-415D9F7A0D8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DAD3C0E-2BE4-E549-BF60-5C462E5F42ED}"/>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14440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54C9-F884-F145-8EBB-FFB42D3302C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B09E77E-2DCE-994E-9AAD-688A8F3F1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25131-7CB8-0D48-9900-759FDF12D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BA15807-8FCC-224F-A301-38473EBE8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D59E4C-81FD-CB42-B064-61B2BFEEA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389BFEC-120A-284F-B420-AFE74FFC4761}"/>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8" name="Footer Placeholder 7">
            <a:extLst>
              <a:ext uri="{FF2B5EF4-FFF2-40B4-BE49-F238E27FC236}">
                <a16:creationId xmlns:a16="http://schemas.microsoft.com/office/drawing/2014/main" id="{C09437BE-DDC3-B941-9547-6BE88A1ED49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0AFFCF7C-4342-F84C-A309-02E181CADC3B}"/>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8684478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BAAD-82BD-8849-85B7-15482B44BC6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7FF3BC7-3F0D-1543-8DE4-41632998D980}"/>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4" name="Footer Placeholder 3">
            <a:extLst>
              <a:ext uri="{FF2B5EF4-FFF2-40B4-BE49-F238E27FC236}">
                <a16:creationId xmlns:a16="http://schemas.microsoft.com/office/drawing/2014/main" id="{9414FCA6-DBF6-0249-B29C-0F93AA75A322}"/>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2D9F4FA-4E78-5641-A344-90287085E879}"/>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376314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9B3F2-8B57-8E4A-A19E-760C0F36AFE3}"/>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3" name="Footer Placeholder 2">
            <a:extLst>
              <a:ext uri="{FF2B5EF4-FFF2-40B4-BE49-F238E27FC236}">
                <a16:creationId xmlns:a16="http://schemas.microsoft.com/office/drawing/2014/main" id="{13DED753-ECF9-1B4E-8FF9-BB89E955F6E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42E21256-C4C1-A942-9B61-D83AA1988E9C}"/>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506638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8E3C-8879-FD43-8BF1-F12E0BD0D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A40F0597-093E-6B47-816E-B9080FFF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F28E1805-351D-2643-97D6-6AB0FBC84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FDB32-BED5-EA41-A97C-23D57548A64C}"/>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6" name="Footer Placeholder 5">
            <a:extLst>
              <a:ext uri="{FF2B5EF4-FFF2-40B4-BE49-F238E27FC236}">
                <a16:creationId xmlns:a16="http://schemas.microsoft.com/office/drawing/2014/main" id="{38D5A5E5-5CC6-0E4E-A117-968A7DAF5F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ACE7582-08A8-7F45-A43E-68D3CE637925}"/>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785088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178B-EFA3-D34B-9210-4B7EEC709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691C5F8-A517-7E4B-96EE-777C063AF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04E2752-937C-4547-8F20-AE8AB0EE7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AAFF8-7F2D-A544-8602-357958E8E81A}"/>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6" name="Footer Placeholder 5">
            <a:extLst>
              <a:ext uri="{FF2B5EF4-FFF2-40B4-BE49-F238E27FC236}">
                <a16:creationId xmlns:a16="http://schemas.microsoft.com/office/drawing/2014/main" id="{C16C213C-4201-AA47-ADEA-517A8453215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E688EA3-3473-5B4D-81CD-651FC5AF00FA}"/>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685351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B47C-63B1-6149-824B-622AFD90374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1C16694-4C33-1E40-ACCF-837D5082E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B80737A-05C7-4D48-B95B-2E3AB7367E29}"/>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5" name="Footer Placeholder 4">
            <a:extLst>
              <a:ext uri="{FF2B5EF4-FFF2-40B4-BE49-F238E27FC236}">
                <a16:creationId xmlns:a16="http://schemas.microsoft.com/office/drawing/2014/main" id="{BAB5EE82-A06C-6744-8E36-1247C7160F9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4DC12D9-BF78-F240-8939-8BFD7C2E9C6B}"/>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73911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4C617-A362-954B-A379-245E659EA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322DDE-E4A7-AE43-8F6E-67995E6A6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88756E-DC47-3C49-B317-5E442DF00962}"/>
              </a:ext>
            </a:extLst>
          </p:cNvPr>
          <p:cNvSpPr>
            <a:spLocks noGrp="1"/>
          </p:cNvSpPr>
          <p:nvPr>
            <p:ph type="dt" sz="half" idx="10"/>
          </p:nvPr>
        </p:nvSpPr>
        <p:spPr/>
        <p:txBody>
          <a:bodyPr/>
          <a:lstStyle/>
          <a:p>
            <a:fld id="{046306F5-A2DE-914A-AD41-3A1430615ADC}" type="datetimeFigureOut">
              <a:rPr lang="en-VN" smtClean="0"/>
              <a:t>03/01/2023</a:t>
            </a:fld>
            <a:endParaRPr lang="en-VN"/>
          </a:p>
        </p:txBody>
      </p:sp>
      <p:sp>
        <p:nvSpPr>
          <p:cNvPr id="5" name="Footer Placeholder 4">
            <a:extLst>
              <a:ext uri="{FF2B5EF4-FFF2-40B4-BE49-F238E27FC236}">
                <a16:creationId xmlns:a16="http://schemas.microsoft.com/office/drawing/2014/main" id="{874128C4-1C6F-2347-A238-125E446096E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1626680-ACE3-034C-9385-EF49FA1E8F8E}"/>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75921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750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3/1/2023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97251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074723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74395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956443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8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89085284"/>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2452538781"/>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3000182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BEF55-3478-2648-B16B-C964E326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94CAAD-1B96-DE4D-9C91-09509708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F31F4D2-23F5-E74E-9D6E-73F8106BB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306F5-A2DE-914A-AD41-3A1430615ADC}" type="datetimeFigureOut">
              <a:rPr lang="en-VN" smtClean="0"/>
              <a:t>03/01/2023</a:t>
            </a:fld>
            <a:endParaRPr lang="en-VN"/>
          </a:p>
        </p:txBody>
      </p:sp>
      <p:sp>
        <p:nvSpPr>
          <p:cNvPr id="5" name="Footer Placeholder 4">
            <a:extLst>
              <a:ext uri="{FF2B5EF4-FFF2-40B4-BE49-F238E27FC236}">
                <a16:creationId xmlns:a16="http://schemas.microsoft.com/office/drawing/2014/main" id="{7F9CABEA-4A9B-FE43-9EF7-0F703721D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6C25840-4BA5-EF44-AEFC-B96D49750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24798-0819-274C-88AA-5ACCCA3BD51B}" type="slidenum">
              <a:rPr lang="en-VN" smtClean="0"/>
              <a:t>‹#›</a:t>
            </a:fld>
            <a:endParaRPr lang="en-VN"/>
          </a:p>
        </p:txBody>
      </p:sp>
    </p:spTree>
    <p:extLst>
      <p:ext uri="{BB962C8B-B14F-4D97-AF65-F5344CB8AC3E}">
        <p14:creationId xmlns:p14="http://schemas.microsoft.com/office/powerpoint/2010/main" val="42800174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tags" Target="../tags/tag2.xml"/><Relationship Id="rId16" Type="http://schemas.openxmlformats.org/officeDocument/2006/relationships/image" Target="../media/image4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7.xml"/><Relationship Id="rId5" Type="http://schemas.openxmlformats.org/officeDocument/2006/relationships/tags" Target="../tags/tag5.xml"/><Relationship Id="rId15" Type="http://schemas.openxmlformats.org/officeDocument/2006/relationships/image" Target="../media/image4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slide" Target="slide29.xml"/><Relationship Id="rId17" Type="http://schemas.openxmlformats.org/officeDocument/2006/relationships/image" Target="../media/image60.png"/><Relationship Id="rId2" Type="http://schemas.openxmlformats.org/officeDocument/2006/relationships/image" Target="../media/image51.png"/><Relationship Id="rId16" Type="http://schemas.openxmlformats.org/officeDocument/2006/relationships/slide" Target="slide25.xml"/><Relationship Id="rId1" Type="http://schemas.openxmlformats.org/officeDocument/2006/relationships/slideLayout" Target="../slideLayouts/slideLayout49.xml"/><Relationship Id="rId6" Type="http://schemas.openxmlformats.org/officeDocument/2006/relationships/slide" Target="slide26.xml"/><Relationship Id="rId11" Type="http://schemas.openxmlformats.org/officeDocument/2006/relationships/image" Target="../media/image57.png"/><Relationship Id="rId5" Type="http://schemas.openxmlformats.org/officeDocument/2006/relationships/image" Target="../media/image54.gif"/><Relationship Id="rId15" Type="http://schemas.openxmlformats.org/officeDocument/2006/relationships/image" Target="../media/image59.png"/><Relationship Id="rId10" Type="http://schemas.openxmlformats.org/officeDocument/2006/relationships/slide" Target="slide28.xml"/><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slide" Target="slide30.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3.pn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5.png"/><Relationship Id="rId11" Type="http://schemas.openxmlformats.org/officeDocument/2006/relationships/slide" Target="slide23.xm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5.png"/><Relationship Id="rId11" Type="http://schemas.openxmlformats.org/officeDocument/2006/relationships/slide" Target="slide23.xm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5.png"/><Relationship Id="rId11" Type="http://schemas.openxmlformats.org/officeDocument/2006/relationships/slide" Target="slide23.xm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5.png"/><Relationship Id="rId11" Type="http://schemas.openxmlformats.org/officeDocument/2006/relationships/slide" Target="slide23.xm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slide" Target="slide23.xml"/><Relationship Id="rId4" Type="http://schemas.openxmlformats.org/officeDocument/2006/relationships/audio" Target="../media/audio3.wav"/><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slide" Target="slide23.xml"/><Relationship Id="rId4" Type="http://schemas.openxmlformats.org/officeDocument/2006/relationships/audio" Target="../media/audio3.wav"/><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4743A9-B76F-2944-9515-81A70DEA75C2}"/>
              </a:ext>
            </a:extLst>
          </p:cNvPr>
          <p:cNvGrpSpPr/>
          <p:nvPr/>
        </p:nvGrpSpPr>
        <p:grpSpPr>
          <a:xfrm>
            <a:off x="127523" y="1252743"/>
            <a:ext cx="4499813" cy="3525093"/>
            <a:chOff x="0" y="717550"/>
            <a:chExt cx="5626100" cy="5422900"/>
          </a:xfrm>
        </p:grpSpPr>
        <p:pic>
          <p:nvPicPr>
            <p:cNvPr id="4" name="Picture 2">
              <a:extLst>
                <a:ext uri="{FF2B5EF4-FFF2-40B4-BE49-F238E27FC236}">
                  <a16:creationId xmlns:a16="http://schemas.microsoft.com/office/drawing/2014/main" id="{78348E1D-499B-4D48-B7F9-E904AAC5E1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0" t="8200" r="5200" b="6400"/>
            <a:stretch/>
          </p:blipFill>
          <p:spPr bwMode="auto">
            <a:xfrm>
              <a:off x="0" y="717550"/>
              <a:ext cx="5626100" cy="54229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id="{DF098F7C-6569-474E-AB0A-AF0CA1B617F1}"/>
                </a:ext>
              </a:extLst>
            </p:cNvPr>
            <p:cNvSpPr/>
            <p:nvPr/>
          </p:nvSpPr>
          <p:spPr>
            <a:xfrm rot="1847337">
              <a:off x="1087643" y="1806250"/>
              <a:ext cx="3530279" cy="3488743"/>
            </a:xfrm>
            <a:prstGeom prst="hexagon">
              <a:avLst>
                <a:gd name="adj" fmla="val 27103"/>
                <a:gd name="vf" fmla="val 115470"/>
              </a:avLst>
            </a:prstGeom>
            <a:blipFill dpi="0" rotWithShape="0">
              <a:blip r:embed="rId3"/>
              <a:srcRect/>
              <a:stretch>
                <a:fillRect t="10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
        <p:nvSpPr>
          <p:cNvPr id="6" name="TextBox 5">
            <a:extLst>
              <a:ext uri="{FF2B5EF4-FFF2-40B4-BE49-F238E27FC236}">
                <a16:creationId xmlns:a16="http://schemas.microsoft.com/office/drawing/2014/main" id="{127B5FD2-64B8-1346-8E6D-CC589F9A630E}"/>
              </a:ext>
            </a:extLst>
          </p:cNvPr>
          <p:cNvSpPr txBox="1"/>
          <p:nvPr/>
        </p:nvSpPr>
        <p:spPr>
          <a:xfrm>
            <a:off x="828439" y="4854920"/>
            <a:ext cx="3586444" cy="523220"/>
          </a:xfrm>
          <a:prstGeom prst="rect">
            <a:avLst/>
          </a:prstGeom>
          <a:noFill/>
        </p:spPr>
        <p:txBody>
          <a:bodyPr wrap="square" rtlCol="0">
            <a:spAutoFit/>
          </a:bodyPr>
          <a:lstStyle/>
          <a:p>
            <a:r>
              <a:rPr lang="en-VN" sz="2800" dirty="0">
                <a:solidFill>
                  <a:srgbClr val="FF0000"/>
                </a:solidFill>
                <a:latin typeface="Times New Roman" panose="02020603050405020304" pitchFamily="18" charset="0"/>
                <a:cs typeface="Times New Roman" panose="02020603050405020304" pitchFamily="18" charset="0"/>
              </a:rPr>
              <a:t>Nguyễn Thiện Thuật</a:t>
            </a:r>
          </a:p>
        </p:txBody>
      </p:sp>
      <p:sp>
        <p:nvSpPr>
          <p:cNvPr id="7" name="Rounded Rectangle 6">
            <a:extLst>
              <a:ext uri="{FF2B5EF4-FFF2-40B4-BE49-F238E27FC236}">
                <a16:creationId xmlns:a16="http://schemas.microsoft.com/office/drawing/2014/main" id="{32C0CC8F-8DA4-A448-9F73-336D88FB5E3D}"/>
              </a:ext>
            </a:extLst>
          </p:cNvPr>
          <p:cNvSpPr/>
          <p:nvPr/>
        </p:nvSpPr>
        <p:spPr>
          <a:xfrm>
            <a:off x="4627336" y="914399"/>
            <a:ext cx="7437141" cy="5101389"/>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DC48DEB6-4A1D-9B4C-AC4C-244EF8ADA907}"/>
              </a:ext>
            </a:extLst>
          </p:cNvPr>
          <p:cNvSpPr>
            <a:spLocks noChangeArrowheads="1"/>
          </p:cNvSpPr>
          <p:nvPr/>
        </p:nvSpPr>
        <p:spPr bwMode="auto">
          <a:xfrm>
            <a:off x="4854285" y="961061"/>
            <a:ext cx="6983243" cy="2802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v"/>
              <a:tabLst/>
            </a:pP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Nguyễn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Thiện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Thuật</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sinh</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năm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1884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mất</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năm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1929.</a:t>
            </a:r>
            <a:endParaRPr kumimoji="0" lang="en-GB" sz="2400" b="0" i="0" u="none" strike="noStrike" cap="none" normalizeH="0" baseline="0" dirty="0">
              <a:ln>
                <a:noFill/>
              </a:ln>
              <a:solidFill>
                <a:srgbClr val="FF0000"/>
              </a:solidFill>
              <a:effectLst/>
              <a:latin typeface="Arial" pitchFamily="34" charset="0"/>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itchFamily="2" charset="2"/>
              <a:buChar char="v"/>
              <a:tabLst/>
            </a:pP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Ông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từng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à</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á</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tương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quân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vụ</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tỉnh</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Hải</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Dương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endParaRPr kumimoji="0" lang="en-GB" sz="2400" b="0" i="0" u="none" strike="noStrike" cap="none" normalizeH="0" baseline="0" dirty="0">
              <a:ln>
                <a:noFill/>
              </a:ln>
              <a:solidFill>
                <a:srgbClr val="FF0000"/>
              </a:solidFill>
              <a:effectLst/>
              <a:latin typeface="Arial" pitchFamily="34" charset="0"/>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itchFamily="2" charset="2"/>
              <a:buChar char="v"/>
              <a:tabLst/>
            </a:pP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Khi</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triều</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ì</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nh</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í</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hiệu</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ước</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năm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1883,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Nguyễn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Thiện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Thuật</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trở</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quê</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Mĩ</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à</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o</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Hưng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Yên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mộ</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quân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lập</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căn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cứ</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kh</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á</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chiến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rgbClr val="FF0000"/>
              </a:solidFill>
              <a:effectLst/>
              <a:latin typeface="Arial" pitchFamily="34" charset="0"/>
              <a:cs typeface="Arial" pitchFamily="34" charset="0"/>
            </a:endParaRPr>
          </a:p>
        </p:txBody>
      </p:sp>
      <p:sp>
        <p:nvSpPr>
          <p:cNvPr id="10" name="Rectangle 9">
            <a:extLst>
              <a:ext uri="{FF2B5EF4-FFF2-40B4-BE49-F238E27FC236}">
                <a16:creationId xmlns:a16="http://schemas.microsoft.com/office/drawing/2014/main" id="{A5FD9F7A-6B3A-3E42-8B6C-D49157CDC476}"/>
              </a:ext>
            </a:extLst>
          </p:cNvPr>
          <p:cNvSpPr/>
          <p:nvPr/>
        </p:nvSpPr>
        <p:spPr>
          <a:xfrm>
            <a:off x="5429520" y="4114837"/>
            <a:ext cx="5382859" cy="1569660"/>
          </a:xfrm>
          <a:prstGeom prst="rect">
            <a:avLst/>
          </a:prstGeom>
          <a:solidFill>
            <a:schemeClr val="accent1">
              <a:lumMod val="20000"/>
              <a:lumOff val="80000"/>
            </a:schemeClr>
          </a:solidFill>
        </p:spPr>
        <p:txBody>
          <a:bodyPr wrap="square">
            <a:spAutoFit/>
          </a:bodyPr>
          <a:lstStyle/>
          <a:p>
            <a:pPr algn="ctr"/>
            <a:r>
              <a:rPr lang="vi-VN" sz="2400" dirty="0">
                <a:solidFill>
                  <a:srgbClr val="002060"/>
                </a:solidFill>
                <a:latin typeface="Times New Roman" panose="02020603050405020304" pitchFamily="18" charset="0"/>
                <a:cs typeface="Times New Roman" panose="02020603050405020304" pitchFamily="18" charset="0"/>
              </a:rPr>
              <a:t>“Quan Tán Thuật tài kiêm văn võ</a:t>
            </a:r>
          </a:p>
          <a:p>
            <a:pPr algn="ctr"/>
            <a:r>
              <a:rPr lang="vi-VN" sz="2400" dirty="0">
                <a:solidFill>
                  <a:srgbClr val="002060"/>
                </a:solidFill>
                <a:latin typeface="Times New Roman" panose="02020603050405020304" pitchFamily="18" charset="0"/>
                <a:cs typeface="Times New Roman" panose="02020603050405020304" pitchFamily="18" charset="0"/>
              </a:rPr>
              <a:t>Vốn khi xưa cùng Đức bộ Hoàng</a:t>
            </a:r>
          </a:p>
          <a:p>
            <a:pPr algn="ctr"/>
            <a:r>
              <a:rPr lang="vi-VN" sz="2400" dirty="0">
                <a:solidFill>
                  <a:srgbClr val="002060"/>
                </a:solidFill>
                <a:latin typeface="Times New Roman" panose="02020603050405020304" pitchFamily="18" charset="0"/>
                <a:cs typeface="Times New Roman" panose="02020603050405020304" pitchFamily="18" charset="0"/>
              </a:rPr>
              <a:t>Kinh thiên nhất tục chi nan</a:t>
            </a:r>
          </a:p>
          <a:p>
            <a:pPr algn="ctr"/>
            <a:r>
              <a:rPr lang="vi-VN" sz="2400" dirty="0">
                <a:solidFill>
                  <a:srgbClr val="002060"/>
                </a:solidFill>
                <a:latin typeface="Times New Roman" panose="02020603050405020304" pitchFamily="18" charset="0"/>
                <a:cs typeface="Times New Roman" panose="02020603050405020304" pitchFamily="18" charset="0"/>
              </a:rPr>
              <a:t>Sơn Tây một dải ngang tàng lưỡi gươm”.</a:t>
            </a:r>
          </a:p>
        </p:txBody>
      </p:sp>
    </p:spTree>
    <p:extLst>
      <p:ext uri="{BB962C8B-B14F-4D97-AF65-F5344CB8AC3E}">
        <p14:creationId xmlns:p14="http://schemas.microsoft.com/office/powerpoint/2010/main" val="11409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ppt_w</p:attrName>
                                        </p:attrNameLst>
                                      </p:cBhvr>
                                      <p:tavLst>
                                        <p:tav tm="0">
                                          <p:val>
                                            <p:fltVal val="0"/>
                                          </p:val>
                                        </p:tav>
                                        <p:tav tm="100000">
                                          <p:val>
                                            <p:strVal val="#ppt_w"/>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2C094C4-2CE1-7949-B839-BA261213814E}"/>
              </a:ext>
            </a:extLst>
          </p:cNvPr>
          <p:cNvGraphicFramePr>
            <a:graphicFrameLocks noGrp="1"/>
          </p:cNvGraphicFramePr>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a16="http://schemas.microsoft.com/office/drawing/2014/main" val="3584916572"/>
                    </a:ext>
                  </a:extLst>
                </a:gridCol>
                <a:gridCol w="1143000">
                  <a:extLst>
                    <a:ext uri="{9D8B030D-6E8A-4147-A177-3AD203B41FA5}">
                      <a16:colId xmlns:a16="http://schemas.microsoft.com/office/drawing/2014/main" val="2842019225"/>
                    </a:ext>
                  </a:extLst>
                </a:gridCol>
                <a:gridCol w="1612900">
                  <a:extLst>
                    <a:ext uri="{9D8B030D-6E8A-4147-A177-3AD203B41FA5}">
                      <a16:colId xmlns:a16="http://schemas.microsoft.com/office/drawing/2014/main" val="845174243"/>
                    </a:ext>
                  </a:extLst>
                </a:gridCol>
                <a:gridCol w="1905000">
                  <a:extLst>
                    <a:ext uri="{9D8B030D-6E8A-4147-A177-3AD203B41FA5}">
                      <a16:colId xmlns:a16="http://schemas.microsoft.com/office/drawing/2014/main" val="234632662"/>
                    </a:ext>
                  </a:extLst>
                </a:gridCol>
                <a:gridCol w="5270500">
                  <a:extLst>
                    <a:ext uri="{9D8B030D-6E8A-4147-A177-3AD203B41FA5}">
                      <a16:colId xmlns:a16="http://schemas.microsoft.com/office/drawing/2014/main" val="1321652068"/>
                    </a:ext>
                  </a:extLst>
                </a:gridCol>
                <a:gridCol w="1152401">
                  <a:extLst>
                    <a:ext uri="{9D8B030D-6E8A-4147-A177-3AD203B41FA5}">
                      <a16:colId xmlns:a16="http://schemas.microsoft.com/office/drawing/2014/main" val="1694316258"/>
                    </a:ext>
                  </a:extLst>
                </a:gridCol>
              </a:tblGrid>
              <a:tr h="948447">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805804"/>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86893"/>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233797"/>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606238"/>
                  </a:ext>
                </a:extLst>
              </a:tr>
            </a:tbl>
          </a:graphicData>
        </a:graphic>
      </p:graphicFrame>
      <p:sp>
        <p:nvSpPr>
          <p:cNvPr id="4" name="Rectangle 3">
            <a:extLst>
              <a:ext uri="{FF2B5EF4-FFF2-40B4-BE49-F238E27FC236}">
                <a16:creationId xmlns:a16="http://schemas.microsoft.com/office/drawing/2014/main" id="{BEF5A38C-6E9F-C34A-B387-7112D3ECD019}"/>
              </a:ext>
            </a:extLst>
          </p:cNvPr>
          <p:cNvSpPr/>
          <p:nvPr/>
        </p:nvSpPr>
        <p:spPr>
          <a:xfrm>
            <a:off x="-174273" y="44604"/>
            <a:ext cx="1323146"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Khởi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nghĩa</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9FE319-399B-684C-91FC-DA7E003F245D}"/>
              </a:ext>
            </a:extLst>
          </p:cNvPr>
          <p:cNvSpPr/>
          <p:nvPr/>
        </p:nvSpPr>
        <p:spPr>
          <a:xfrm>
            <a:off x="1143821" y="67269"/>
            <a:ext cx="1065452" cy="830997"/>
          </a:xfrm>
          <a:prstGeom prst="rect">
            <a:avLst/>
          </a:prstGeom>
        </p:spPr>
        <p:txBody>
          <a:bodyPr wrap="square">
            <a:spAutoFit/>
          </a:bodyPr>
          <a:lstStyle/>
          <a:p>
            <a:pPr algn="ctr"/>
            <a:r>
              <a:rPr lang="en-US" sz="2400" b="0" i="0" dirty="0" err="1">
                <a:solidFill>
                  <a:srgbClr val="C00000"/>
                </a:solidFill>
                <a:effectLst/>
                <a:latin typeface="Times New Roman" panose="02020603050405020304" pitchFamily="18" charset="0"/>
                <a:cs typeface="Times New Roman" panose="02020603050405020304" pitchFamily="18" charset="0"/>
              </a:rPr>
              <a:t>Thời</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gian</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15AEBDB-C873-D048-B74C-954F9977C990}"/>
              </a:ext>
            </a:extLst>
          </p:cNvPr>
          <p:cNvSpPr/>
          <p:nvPr/>
        </p:nvSpPr>
        <p:spPr>
          <a:xfrm>
            <a:off x="2473939" y="273208"/>
            <a:ext cx="1337226"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Lãnh</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đạo</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F23B69A-B536-8345-800C-CB2FABE05346}"/>
              </a:ext>
            </a:extLst>
          </p:cNvPr>
          <p:cNvSpPr/>
          <p:nvPr/>
        </p:nvSpPr>
        <p:spPr>
          <a:xfrm>
            <a:off x="4224928" y="273208"/>
            <a:ext cx="1149674"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Địa</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bàn</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C0D3964-6787-634B-9FA7-F75901F10ACA}"/>
              </a:ext>
            </a:extLst>
          </p:cNvPr>
          <p:cNvSpPr/>
          <p:nvPr/>
        </p:nvSpPr>
        <p:spPr>
          <a:xfrm>
            <a:off x="7438308" y="279716"/>
            <a:ext cx="2234907"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Hoạt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động</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chính</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FAF78EC-DF7C-B740-969E-9BE4636FC592}"/>
              </a:ext>
            </a:extLst>
          </p:cNvPr>
          <p:cNvSpPr/>
          <p:nvPr/>
        </p:nvSpPr>
        <p:spPr>
          <a:xfrm>
            <a:off x="11236652" y="68301"/>
            <a:ext cx="806939" cy="830997"/>
          </a:xfrm>
          <a:prstGeom prst="rect">
            <a:avLst/>
          </a:prstGeom>
        </p:spPr>
        <p:txBody>
          <a:bodyPr wrap="squar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Kết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quả</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algn="ctr"/>
            <a:r>
              <a:rPr lang="en-US" sz="2400" dirty="0">
                <a:solidFill>
                  <a:srgbClr val="C00000"/>
                </a:solidFill>
                <a:latin typeface="Times New Roman" panose="02020603050405020304" pitchFamily="18" charset="0"/>
                <a:cs typeface="Times New Roman" panose="02020603050405020304" pitchFamily="18" charset="0"/>
              </a:rPr>
              <a:t>Ba </a:t>
            </a:r>
            <a:r>
              <a:rPr lang="en-US" sz="2400" dirty="0" err="1">
                <a:solidFill>
                  <a:srgbClr val="C00000"/>
                </a:solidFill>
                <a:latin typeface="Times New Roman" panose="02020603050405020304" pitchFamily="18" charset="0"/>
                <a:cs typeface="Times New Roman" panose="02020603050405020304" pitchFamily="18" charset="0"/>
              </a:rPr>
              <a:t>Đình</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19BC43D-4C24-9D4A-868C-DBEC5468DD37}"/>
              </a:ext>
            </a:extLst>
          </p:cNvPr>
          <p:cNvSpPr/>
          <p:nvPr/>
        </p:nvSpPr>
        <p:spPr>
          <a:xfrm>
            <a:off x="-3299" y="3465513"/>
            <a:ext cx="981199"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Bãi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Sậy</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277913A-B3E6-F84F-9D0A-041B9955E1B2}"/>
              </a:ext>
            </a:extLst>
          </p:cNvPr>
          <p:cNvSpPr/>
          <p:nvPr/>
        </p:nvSpPr>
        <p:spPr>
          <a:xfrm>
            <a:off x="-45426" y="5473624"/>
            <a:ext cx="1065452"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Hương Khê</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BD8C1D5-58AE-9947-BA36-512A77BE4BB9}"/>
              </a:ext>
            </a:extLst>
          </p:cNvPr>
          <p:cNvSpPr/>
          <p:nvPr/>
        </p:nvSpPr>
        <p:spPr>
          <a:xfrm>
            <a:off x="1169221" y="1268078"/>
            <a:ext cx="927347"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1886   - 1887</a:t>
            </a:r>
            <a:endParaRPr lang="en-VN"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38BA5D1-0554-A543-B5DB-5F2832CE14F0}"/>
              </a:ext>
            </a:extLst>
          </p:cNvPr>
          <p:cNvSpPr/>
          <p:nvPr/>
        </p:nvSpPr>
        <p:spPr>
          <a:xfrm>
            <a:off x="2239138" y="966580"/>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BE57AB8-128F-A941-99EB-794E49D4F156}"/>
              </a:ext>
            </a:extLst>
          </p:cNvPr>
          <p:cNvSpPr/>
          <p:nvPr/>
        </p:nvSpPr>
        <p:spPr>
          <a:xfrm>
            <a:off x="3739471" y="1027608"/>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en-VN"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FE17B57-5B18-A348-987B-181BD43969CE}"/>
              </a:ext>
            </a:extLst>
          </p:cNvPr>
          <p:cNvSpPr/>
          <p:nvPr/>
        </p:nvSpPr>
        <p:spPr>
          <a:xfrm>
            <a:off x="5841823" y="1145205"/>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0EA6122-DD2A-5E4D-BEE0-3E0AA322932B}"/>
              </a:ext>
            </a:extLst>
          </p:cNvPr>
          <p:cNvSpPr/>
          <p:nvPr/>
        </p:nvSpPr>
        <p:spPr>
          <a:xfrm>
            <a:off x="11040437" y="1569121"/>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25A18A5-FDEF-F34F-8EC1-4C6E598F0F1F}"/>
              </a:ext>
            </a:extLst>
          </p:cNvPr>
          <p:cNvSpPr/>
          <p:nvPr/>
        </p:nvSpPr>
        <p:spPr>
          <a:xfrm>
            <a:off x="1197676" y="3185299"/>
            <a:ext cx="811643"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1885</a:t>
            </a:r>
          </a:p>
          <a:p>
            <a:pPr algn="ctr"/>
            <a:r>
              <a:rPr lang="en-VN" sz="2400" b="0" i="0" dirty="0">
                <a:solidFill>
                  <a:srgbClr val="313131"/>
                </a:solidFill>
                <a:effectLst/>
                <a:latin typeface="Times New Roman" panose="02020603050405020304" pitchFamily="18" charset="0"/>
                <a:cs typeface="Times New Roman" panose="02020603050405020304" pitchFamily="18" charset="0"/>
              </a:rPr>
              <a:t>- 1892</a:t>
            </a:r>
            <a:endParaRPr lang="en-VN" sz="24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25AD509-7C71-1C4A-8538-7ACA2EB27117}"/>
              </a:ext>
            </a:extLst>
          </p:cNvPr>
          <p:cNvSpPr/>
          <p:nvPr/>
        </p:nvSpPr>
        <p:spPr>
          <a:xfrm>
            <a:off x="2248819" y="3243273"/>
            <a:ext cx="1302963" cy="1200329"/>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Nguyễn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Thiện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Thuật</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E98B471-422B-4042-8079-239BC8530FC4}"/>
              </a:ext>
            </a:extLst>
          </p:cNvPr>
          <p:cNvSpPr/>
          <p:nvPr/>
        </p:nvSpPr>
        <p:spPr>
          <a:xfrm>
            <a:off x="3922312" y="3073532"/>
            <a:ext cx="1511057" cy="1569660"/>
          </a:xfrm>
          <a:prstGeom prst="rect">
            <a:avLst/>
          </a:prstGeom>
        </p:spPr>
        <p:txBody>
          <a:bodyPr wrap="square">
            <a:spAutoFit/>
          </a:bodyPr>
          <a:lstStyle/>
          <a:p>
            <a:pPr algn="ctr"/>
            <a:r>
              <a:rPr lang="vi-VN" sz="2400" b="0" i="0" dirty="0">
                <a:solidFill>
                  <a:srgbClr val="313131"/>
                </a:solidFill>
                <a:effectLst/>
                <a:latin typeface="Times New Roman" panose="02020603050405020304" pitchFamily="18" charset="0"/>
                <a:cs typeface="Times New Roman" panose="02020603050405020304" pitchFamily="18" charset="0"/>
              </a:rPr>
              <a:t>Vùng lau sậy thuộc tỉnh Hưng Yên</a:t>
            </a:r>
            <a:endParaRPr lang="en-VN" sz="2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D1BA1144-5D95-F24B-98AE-C0CC4AF99051}"/>
              </a:ext>
            </a:extLst>
          </p:cNvPr>
          <p:cNvSpPr/>
          <p:nvPr/>
        </p:nvSpPr>
        <p:spPr>
          <a:xfrm>
            <a:off x="5841823" y="3000633"/>
            <a:ext cx="5073304" cy="1569660"/>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+ 1883 –1889: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1889 - 1892: </a:t>
            </a:r>
            <a:r>
              <a:rPr lang="en-US" sz="2400" dirty="0" err="1">
                <a:solidFill>
                  <a:srgbClr val="FF0000"/>
                </a:solidFill>
                <a:latin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=&gt; </a:t>
            </a: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trào</a:t>
            </a:r>
            <a:r>
              <a:rPr lang="en-US" sz="2400" dirty="0">
                <a:solidFill>
                  <a:srgbClr val="FF0000"/>
                </a:solidFill>
                <a:latin typeface="Times New Roman" panose="02020603050405020304" pitchFamily="18" charset="0"/>
                <a:cs typeface="Times New Roman" panose="02020603050405020304" pitchFamily="18" charset="0"/>
              </a:rPr>
              <a:t> tan </a:t>
            </a:r>
            <a:r>
              <a:rPr lang="en-US" sz="2400" dirty="0" err="1">
                <a:solidFill>
                  <a:srgbClr val="FF0000"/>
                </a:solidFill>
                <a:latin typeface="Times New Roman" panose="02020603050405020304" pitchFamily="18" charset="0"/>
                <a:cs typeface="Times New Roman" panose="02020603050405020304" pitchFamily="18" charset="0"/>
              </a:rPr>
              <a:t>rã</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C0332FCC-0876-9246-BD4A-26D5A53062D2}"/>
              </a:ext>
            </a:extLst>
          </p:cNvPr>
          <p:cNvSpPr/>
          <p:nvPr/>
        </p:nvSpPr>
        <p:spPr>
          <a:xfrm>
            <a:off x="11026770" y="3612606"/>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4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out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Luoc do khoi nghia Huong K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951" y="0"/>
            <a:ext cx="9144000" cy="5943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AutoShape 16"/>
          <p:cNvSpPr>
            <a:spLocks noChangeArrowheads="1"/>
          </p:cNvSpPr>
          <p:nvPr/>
        </p:nvSpPr>
        <p:spPr bwMode="auto">
          <a:xfrm>
            <a:off x="5990922" y="3068960"/>
            <a:ext cx="1682751" cy="1117600"/>
          </a:xfrm>
          <a:prstGeom prst="star32">
            <a:avLst>
              <a:gd name="adj" fmla="val 37500"/>
            </a:avLst>
          </a:prstGeom>
          <a:solidFill>
            <a:srgbClr val="663300"/>
          </a:solidFill>
          <a:ln w="38100">
            <a:solidFill>
              <a:srgbClr val="0000FF"/>
            </a:solidFill>
            <a:miter lim="800000"/>
            <a:headEnd/>
            <a:tailEnd/>
          </a:ln>
        </p:spPr>
        <p:txBody>
          <a:bodyPr wrap="none" anchor="ctr"/>
          <a:lstStyle/>
          <a:p>
            <a:pPr algn="ctr" fontAlgn="base">
              <a:spcBef>
                <a:spcPct val="0"/>
              </a:spcBef>
              <a:spcAft>
                <a:spcPct val="0"/>
              </a:spcAft>
            </a:pPr>
            <a:r>
              <a:rPr lang="en-US" sz="2000" b="1" dirty="0">
                <a:solidFill>
                  <a:srgbClr val="F8F8F8"/>
                </a:solidFill>
                <a:latin typeface="Times New Roman" pitchFamily="18" charset="0"/>
                <a:cs typeface="Times New Roman" pitchFamily="18" charset="0"/>
              </a:rPr>
              <a:t>NÚI</a:t>
            </a:r>
          </a:p>
          <a:p>
            <a:pPr algn="ctr" fontAlgn="base">
              <a:spcBef>
                <a:spcPct val="0"/>
              </a:spcBef>
              <a:spcAft>
                <a:spcPct val="0"/>
              </a:spcAft>
            </a:pPr>
            <a:r>
              <a:rPr lang="en-US" sz="2000" b="1" dirty="0" err="1">
                <a:solidFill>
                  <a:srgbClr val="F8F8F8"/>
                </a:solidFill>
                <a:latin typeface="Times New Roman" pitchFamily="18" charset="0"/>
                <a:cs typeface="Times New Roman" pitchFamily="18" charset="0"/>
              </a:rPr>
              <a:t>Vụ</a:t>
            </a:r>
            <a:r>
              <a:rPr lang="en-US" sz="2000" b="1" dirty="0">
                <a:solidFill>
                  <a:srgbClr val="F8F8F8"/>
                </a:solidFill>
                <a:latin typeface="Times New Roman" pitchFamily="18" charset="0"/>
                <a:cs typeface="Times New Roman" pitchFamily="18" charset="0"/>
              </a:rPr>
              <a:t> </a:t>
            </a:r>
            <a:r>
              <a:rPr lang="en-US" sz="2000" b="1" dirty="0" err="1">
                <a:solidFill>
                  <a:srgbClr val="F8F8F8"/>
                </a:solidFill>
                <a:latin typeface="Times New Roman" pitchFamily="18" charset="0"/>
                <a:cs typeface="Times New Roman" pitchFamily="18" charset="0"/>
              </a:rPr>
              <a:t>Quang</a:t>
            </a:r>
            <a:endParaRPr lang="en-US" sz="2000" b="1" dirty="0">
              <a:solidFill>
                <a:srgbClr val="F8F8F8"/>
              </a:solidFill>
              <a:latin typeface="Times New Roman" pitchFamily="18" charset="0"/>
              <a:cs typeface="Times New Roman" pitchFamily="18" charset="0"/>
            </a:endParaRPr>
          </a:p>
        </p:txBody>
      </p:sp>
      <p:sp>
        <p:nvSpPr>
          <p:cNvPr id="4" name="AutoShape 20"/>
          <p:cNvSpPr>
            <a:spLocks noChangeArrowheads="1"/>
          </p:cNvSpPr>
          <p:nvPr/>
        </p:nvSpPr>
        <p:spPr bwMode="auto">
          <a:xfrm>
            <a:off x="8509252" y="4532313"/>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Quảng Bình</a:t>
            </a:r>
          </a:p>
        </p:txBody>
      </p:sp>
      <p:sp>
        <p:nvSpPr>
          <p:cNvPr id="5" name="AutoShape 21"/>
          <p:cNvSpPr>
            <a:spLocks noChangeArrowheads="1"/>
          </p:cNvSpPr>
          <p:nvPr/>
        </p:nvSpPr>
        <p:spPr bwMode="auto">
          <a:xfrm>
            <a:off x="7607552" y="4572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Thanh Hóa</a:t>
            </a:r>
          </a:p>
        </p:txBody>
      </p:sp>
      <p:sp>
        <p:nvSpPr>
          <p:cNvPr id="6" name="Line 22"/>
          <p:cNvSpPr>
            <a:spLocks noChangeShapeType="1"/>
          </p:cNvSpPr>
          <p:nvPr/>
        </p:nvSpPr>
        <p:spPr bwMode="auto">
          <a:xfrm>
            <a:off x="8064751" y="838200"/>
            <a:ext cx="0" cy="129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rgbClr val="000000"/>
              </a:solidFill>
            </a:endParaRPr>
          </a:p>
        </p:txBody>
      </p:sp>
      <p:sp>
        <p:nvSpPr>
          <p:cNvPr id="7" name="Line 23"/>
          <p:cNvSpPr>
            <a:spLocks noChangeShapeType="1"/>
          </p:cNvSpPr>
          <p:nvPr/>
        </p:nvSpPr>
        <p:spPr bwMode="auto">
          <a:xfrm>
            <a:off x="9523665" y="3536950"/>
            <a:ext cx="1587" cy="990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rgbClr val="000000"/>
              </a:solidFill>
            </a:endParaRPr>
          </a:p>
        </p:txBody>
      </p:sp>
      <p:sp>
        <p:nvSpPr>
          <p:cNvPr id="8" name="Freeform 24"/>
          <p:cNvSpPr>
            <a:spLocks/>
          </p:cNvSpPr>
          <p:nvPr/>
        </p:nvSpPr>
        <p:spPr bwMode="auto">
          <a:xfrm>
            <a:off x="8064751" y="2590800"/>
            <a:ext cx="914400" cy="1143000"/>
          </a:xfrm>
          <a:custGeom>
            <a:avLst/>
            <a:gdLst>
              <a:gd name="T0" fmla="*/ 0 w 624"/>
              <a:gd name="T1" fmla="*/ 0 h 576"/>
              <a:gd name="T2" fmla="*/ 0 w 624"/>
              <a:gd name="T3" fmla="*/ 576 h 576"/>
              <a:gd name="T4" fmla="*/ 624 w 624"/>
              <a:gd name="T5" fmla="*/ 432 h 576"/>
              <a:gd name="T6" fmla="*/ 0 60000 65536"/>
              <a:gd name="T7" fmla="*/ 0 60000 65536"/>
              <a:gd name="T8" fmla="*/ 0 60000 65536"/>
              <a:gd name="T9" fmla="*/ 0 w 624"/>
              <a:gd name="T10" fmla="*/ 0 h 576"/>
              <a:gd name="T11" fmla="*/ 624 w 624"/>
              <a:gd name="T12" fmla="*/ 576 h 576"/>
            </a:gdLst>
            <a:ahLst/>
            <a:cxnLst>
              <a:cxn ang="T6">
                <a:pos x="T0" y="T1"/>
              </a:cxn>
              <a:cxn ang="T7">
                <a:pos x="T2" y="T3"/>
              </a:cxn>
              <a:cxn ang="T8">
                <a:pos x="T4" y="T5"/>
              </a:cxn>
            </a:cxnLst>
            <a:rect l="T9" t="T10" r="T11" b="T12"/>
            <a:pathLst>
              <a:path w="624" h="576">
                <a:moveTo>
                  <a:pt x="0" y="0"/>
                </a:moveTo>
                <a:lnTo>
                  <a:pt x="0" y="576"/>
                </a:lnTo>
                <a:lnTo>
                  <a:pt x="624" y="432"/>
                </a:lnTo>
              </a:path>
            </a:pathLst>
          </a:custGeom>
          <a:noFill/>
          <a:ln w="762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kern="0">
              <a:solidFill>
                <a:srgbClr val="000000"/>
              </a:solidFill>
            </a:endParaRPr>
          </a:p>
        </p:txBody>
      </p:sp>
      <p:sp>
        <p:nvSpPr>
          <p:cNvPr id="9" name="AutoShape 25"/>
          <p:cNvSpPr>
            <a:spLocks noChangeArrowheads="1"/>
          </p:cNvSpPr>
          <p:nvPr/>
        </p:nvSpPr>
        <p:spPr bwMode="auto">
          <a:xfrm>
            <a:off x="8979152" y="31242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Hà Tĩnh</a:t>
            </a:r>
          </a:p>
        </p:txBody>
      </p:sp>
      <p:sp>
        <p:nvSpPr>
          <p:cNvPr id="10" name="AutoShape 26"/>
          <p:cNvSpPr>
            <a:spLocks noChangeArrowheads="1"/>
          </p:cNvSpPr>
          <p:nvPr/>
        </p:nvSpPr>
        <p:spPr bwMode="auto">
          <a:xfrm>
            <a:off x="7912352" y="21336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Nghệ An</a:t>
            </a:r>
          </a:p>
        </p:txBody>
      </p:sp>
      <p:pic>
        <p:nvPicPr>
          <p:cNvPr id="11"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40552" y="1143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3552" y="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40752" y="533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31152" y="1600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7552" y="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2152" y="1905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4152" y="1600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5552" y="2057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952" y="2362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69552" y="28956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93352" y="3962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0552" y="3962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8352" y="2667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5152" y="2057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40352" y="5257800"/>
            <a:ext cx="46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6">
            <a:hlinkClick r:id="" action="ppaction://noaction"/>
          </p:cNvPr>
          <p:cNvSpPr>
            <a:spLocks noChangeArrowheads="1"/>
          </p:cNvSpPr>
          <p:nvPr/>
        </p:nvSpPr>
        <p:spPr bwMode="auto">
          <a:xfrm>
            <a:off x="5269957" y="6172200"/>
            <a:ext cx="4754563" cy="40005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fontAlgn="base">
              <a:spcBef>
                <a:spcPct val="0"/>
              </a:spcBef>
              <a:spcAft>
                <a:spcPct val="0"/>
              </a:spcAft>
            </a:pPr>
            <a:r>
              <a:rPr lang="en-US" sz="2000" b="1">
                <a:solidFill>
                  <a:srgbClr val="0000FF"/>
                </a:solidFill>
                <a:latin typeface="Times New Roman" pitchFamily="18" charset="0"/>
                <a:cs typeface="Times New Roman" pitchFamily="18" charset="0"/>
              </a:rPr>
              <a:t>LƯỢC ĐỒ KHỞI NGHĨA HƯƠNG KHÊ</a:t>
            </a:r>
          </a:p>
        </p:txBody>
      </p:sp>
      <p:grpSp>
        <p:nvGrpSpPr>
          <p:cNvPr id="27" name="Group 26">
            <a:extLst>
              <a:ext uri="{FF2B5EF4-FFF2-40B4-BE49-F238E27FC236}">
                <a16:creationId xmlns:a16="http://schemas.microsoft.com/office/drawing/2014/main" id="{E3357B91-DBB9-0C4C-B765-2FFD9EB7D447}"/>
              </a:ext>
            </a:extLst>
          </p:cNvPr>
          <p:cNvGrpSpPr/>
          <p:nvPr/>
        </p:nvGrpSpPr>
        <p:grpSpPr>
          <a:xfrm>
            <a:off x="130556" y="-264695"/>
            <a:ext cx="2800264" cy="1636295"/>
            <a:chOff x="1142127" y="-385011"/>
            <a:chExt cx="2830508" cy="1636295"/>
          </a:xfrm>
        </p:grpSpPr>
        <p:grpSp>
          <p:nvGrpSpPr>
            <p:cNvPr id="28" name="Group 27">
              <a:extLst>
                <a:ext uri="{FF2B5EF4-FFF2-40B4-BE49-F238E27FC236}">
                  <a16:creationId xmlns:a16="http://schemas.microsoft.com/office/drawing/2014/main" id="{9BE318B5-24D8-A14B-A4E3-56D79CEF33BB}"/>
                </a:ext>
              </a:extLst>
            </p:cNvPr>
            <p:cNvGrpSpPr/>
            <p:nvPr/>
          </p:nvGrpSpPr>
          <p:grpSpPr>
            <a:xfrm>
              <a:off x="1142127" y="-385011"/>
              <a:ext cx="2830508" cy="1636295"/>
              <a:chOff x="489285" y="962526"/>
              <a:chExt cx="3682261" cy="3128211"/>
            </a:xfrm>
          </p:grpSpPr>
          <p:sp>
            <p:nvSpPr>
              <p:cNvPr id="30" name="Rounded Rectangle 29">
                <a:extLst>
                  <a:ext uri="{FF2B5EF4-FFF2-40B4-BE49-F238E27FC236}">
                    <a16:creationId xmlns:a16="http://schemas.microsoft.com/office/drawing/2014/main" id="{FECB7EBC-1888-0C45-9B21-999EDF59B072}"/>
                  </a:ext>
                </a:extLst>
              </p:cNvPr>
              <p:cNvSpPr/>
              <p:nvPr/>
            </p:nvSpPr>
            <p:spPr>
              <a:xfrm>
                <a:off x="505326" y="1636295"/>
                <a:ext cx="3666220"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31" name="Picture 4">
                <a:extLst>
                  <a:ext uri="{FF2B5EF4-FFF2-40B4-BE49-F238E27FC236}">
                    <a16:creationId xmlns:a16="http://schemas.microsoft.com/office/drawing/2014/main" id="{873ADDBE-A481-644F-9A59-AC34810A0D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6" t="26316" r="5789" b="24421"/>
              <a:stretch/>
            </p:blipFill>
            <p:spPr bwMode="auto">
              <a:xfrm>
                <a:off x="489285" y="962526"/>
                <a:ext cx="3682261"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A7E20DAE-D331-3C48-B27A-C6E865373138}"/>
                </a:ext>
              </a:extLst>
            </p:cNvPr>
            <p:cNvSpPr/>
            <p:nvPr/>
          </p:nvSpPr>
          <p:spPr>
            <a:xfrm>
              <a:off x="1607207" y="193854"/>
              <a:ext cx="190034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Hương Khê</a:t>
              </a:r>
            </a:p>
          </p:txBody>
        </p:sp>
      </p:grpSp>
    </p:spTree>
    <p:extLst>
      <p:ext uri="{BB962C8B-B14F-4D97-AF65-F5344CB8AC3E}">
        <p14:creationId xmlns:p14="http://schemas.microsoft.com/office/powerpoint/2010/main" val="371264047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
                                          </p:val>
                                        </p:tav>
                                        <p:tav tm="100000">
                                          <p:val>
                                            <p:strVal val="#ppt_y"/>
                                          </p:val>
                                        </p:tav>
                                      </p:tavLst>
                                    </p:anim>
                                  </p:childTnLst>
                                </p:cTn>
                              </p:par>
                              <p:par>
                                <p:cTn id="47" presetID="39" presetClass="entr" presetSubtype="0" accel="10000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7"/>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9"/>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childTnLst>
                                </p:cTn>
                              </p:par>
                              <p:par>
                                <p:cTn id="77" presetID="39" presetClass="entr" presetSubtype="0" accel="10000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childTnLst>
                                </p:cTn>
                              </p:par>
                              <p:par>
                                <p:cTn id="83" presetID="39" presetClass="entr" presetSubtype="0" accel="10000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2"/>
                                        </p:tgtEl>
                                        <p:attrNameLst>
                                          <p:attrName>ppt_y</p:attrName>
                                        </p:attrNameLst>
                                      </p:cBhvr>
                                      <p:tavLst>
                                        <p:tav tm="0">
                                          <p:val>
                                            <p:strVal val="#ppt_y"/>
                                          </p:val>
                                        </p:tav>
                                        <p:tav tm="100000">
                                          <p:val>
                                            <p:strVal val="#ppt_y"/>
                                          </p:val>
                                        </p:tav>
                                      </p:tavLst>
                                    </p:anim>
                                  </p:childTnLst>
                                </p:cTn>
                              </p:par>
                              <p:par>
                                <p:cTn id="89" presetID="39" presetClass="entr" presetSubtype="0" accel="10000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3"/>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4"/>
                                        </p:tgtEl>
                                        <p:attrNameLst>
                                          <p:attrName>ppt_y</p:attrName>
                                        </p:attrNameLst>
                                      </p:cBhvr>
                                      <p:tavLst>
                                        <p:tav tm="0">
                                          <p:val>
                                            <p:strVal val="#ppt_y"/>
                                          </p:val>
                                        </p:tav>
                                        <p:tav tm="100000">
                                          <p:val>
                                            <p:strVal val="#ppt_y"/>
                                          </p:val>
                                        </p:tav>
                                      </p:tavLst>
                                    </p:anim>
                                  </p:childTnLst>
                                </p:cTn>
                              </p:par>
                              <p:par>
                                <p:cTn id="101" presetID="39" presetClass="entr" presetSubtype="0" ac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5"/>
                                        </p:tgtEl>
                                        <p:attrNameLst>
                                          <p:attrName>ppt_y</p:attrName>
                                        </p:attrNameLst>
                                      </p:cBhvr>
                                      <p:tavLst>
                                        <p:tav tm="0">
                                          <p:val>
                                            <p:strVal val="#ppt_y"/>
                                          </p:val>
                                        </p:tav>
                                        <p:tav tm="100000">
                                          <p:val>
                                            <p:strVal val="#ppt_y"/>
                                          </p:val>
                                        </p:tav>
                                      </p:tavLst>
                                    </p:anim>
                                  </p:childTnLst>
                                </p:cTn>
                              </p:par>
                            </p:childTnLst>
                          </p:cTn>
                        </p:par>
                        <p:par>
                          <p:cTn id="107" fill="hold">
                            <p:stCondLst>
                              <p:cond delay="500"/>
                            </p:stCondLst>
                            <p:childTnLst>
                              <p:par>
                                <p:cTn id="108" presetID="23" presetClass="entr" presetSubtype="16" fill="hold"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childTnLst>
                                </p:cTn>
                              </p:par>
                            </p:childTnLst>
                          </p:cTn>
                        </p:par>
                        <p:par>
                          <p:cTn id="112" fill="hold">
                            <p:stCondLst>
                              <p:cond delay="1000"/>
                            </p:stCondLst>
                            <p:childTnLst>
                              <p:par>
                                <p:cTn id="113" presetID="23" presetClass="entr" presetSubtype="16" fill="hold" grpId="0" nodeType="after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500" fill="hold"/>
                                        <p:tgtEl>
                                          <p:spTgt spid="5"/>
                                        </p:tgtEl>
                                        <p:attrNameLst>
                                          <p:attrName>ppt_w</p:attrName>
                                        </p:attrNameLst>
                                      </p:cBhvr>
                                      <p:tavLst>
                                        <p:tav tm="0">
                                          <p:val>
                                            <p:fltVal val="0"/>
                                          </p:val>
                                        </p:tav>
                                        <p:tav tm="100000">
                                          <p:val>
                                            <p:strVal val="#ppt_w"/>
                                          </p:val>
                                        </p:tav>
                                      </p:tavLst>
                                    </p:anim>
                                    <p:anim calcmode="lin" valueType="num">
                                      <p:cBhvr>
                                        <p:cTn id="116" dur="500" fill="hold"/>
                                        <p:tgtEl>
                                          <p:spTgt spid="5"/>
                                        </p:tgtEl>
                                        <p:attrNameLst>
                                          <p:attrName>ppt_h</p:attrName>
                                        </p:attrNameLst>
                                      </p:cBhvr>
                                      <p:tavLst>
                                        <p:tav tm="0">
                                          <p:val>
                                            <p:fltVal val="0"/>
                                          </p:val>
                                        </p:tav>
                                        <p:tav tm="100000">
                                          <p:val>
                                            <p:strVal val="#ppt_h"/>
                                          </p:val>
                                        </p:tav>
                                      </p:tavLst>
                                    </p:anim>
                                  </p:childTnLst>
                                </p:cTn>
                              </p:par>
                            </p:childTnLst>
                          </p:cTn>
                        </p:par>
                        <p:par>
                          <p:cTn id="117" fill="hold">
                            <p:stCondLst>
                              <p:cond delay="1500"/>
                            </p:stCondLst>
                            <p:childTnLst>
                              <p:par>
                                <p:cTn id="118" presetID="23" presetClass="entr" presetSubtype="16" fill="hold" grpId="0" nodeType="afterEffect">
                                  <p:stCondLst>
                                    <p:cond delay="0"/>
                                  </p:stCondLst>
                                  <p:childTnLst>
                                    <p:set>
                                      <p:cBhvr>
                                        <p:cTn id="119" dur="1" fill="hold">
                                          <p:stCondLst>
                                            <p:cond delay="0"/>
                                          </p:stCondLst>
                                        </p:cTn>
                                        <p:tgtEl>
                                          <p:spTgt spid="10"/>
                                        </p:tgtEl>
                                        <p:attrNameLst>
                                          <p:attrName>style.visibility</p:attrName>
                                        </p:attrNameLst>
                                      </p:cBhvr>
                                      <p:to>
                                        <p:strVal val="visible"/>
                                      </p:to>
                                    </p:set>
                                    <p:anim calcmode="lin" valueType="num">
                                      <p:cBhvr>
                                        <p:cTn id="120" dur="500" fill="hold"/>
                                        <p:tgtEl>
                                          <p:spTgt spid="10"/>
                                        </p:tgtEl>
                                        <p:attrNameLst>
                                          <p:attrName>ppt_w</p:attrName>
                                        </p:attrNameLst>
                                      </p:cBhvr>
                                      <p:tavLst>
                                        <p:tav tm="0">
                                          <p:val>
                                            <p:fltVal val="0"/>
                                          </p:val>
                                        </p:tav>
                                        <p:tav tm="100000">
                                          <p:val>
                                            <p:strVal val="#ppt_w"/>
                                          </p:val>
                                        </p:tav>
                                      </p:tavLst>
                                    </p:anim>
                                    <p:anim calcmode="lin" valueType="num">
                                      <p:cBhvr>
                                        <p:cTn id="121" dur="500" fill="hold"/>
                                        <p:tgtEl>
                                          <p:spTgt spid="10"/>
                                        </p:tgtEl>
                                        <p:attrNameLst>
                                          <p:attrName>ppt_h</p:attrName>
                                        </p:attrNameLst>
                                      </p:cBhvr>
                                      <p:tavLst>
                                        <p:tav tm="0">
                                          <p:val>
                                            <p:fltVal val="0"/>
                                          </p:val>
                                        </p:tav>
                                        <p:tav tm="100000">
                                          <p:val>
                                            <p:strVal val="#ppt_h"/>
                                          </p:val>
                                        </p:tav>
                                      </p:tavLst>
                                    </p:anim>
                                  </p:childTnLst>
                                </p:cTn>
                              </p:par>
                            </p:childTnLst>
                          </p:cTn>
                        </p:par>
                        <p:par>
                          <p:cTn id="122" fill="hold">
                            <p:stCondLst>
                              <p:cond delay="2000"/>
                            </p:stCondLst>
                            <p:childTnLst>
                              <p:par>
                                <p:cTn id="123" presetID="23" presetClass="entr" presetSubtype="16" fill="hold" grpId="0" nodeType="after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500" fill="hold"/>
                                        <p:tgtEl>
                                          <p:spTgt spid="9"/>
                                        </p:tgtEl>
                                        <p:attrNameLst>
                                          <p:attrName>ppt_w</p:attrName>
                                        </p:attrNameLst>
                                      </p:cBhvr>
                                      <p:tavLst>
                                        <p:tav tm="0">
                                          <p:val>
                                            <p:fltVal val="0"/>
                                          </p:val>
                                        </p:tav>
                                        <p:tav tm="100000">
                                          <p:val>
                                            <p:strVal val="#ppt_w"/>
                                          </p:val>
                                        </p:tav>
                                      </p:tavLst>
                                    </p:anim>
                                    <p:anim calcmode="lin" valueType="num">
                                      <p:cBhvr>
                                        <p:cTn id="126" dur="500" fill="hold"/>
                                        <p:tgtEl>
                                          <p:spTgt spid="9"/>
                                        </p:tgtEl>
                                        <p:attrNameLst>
                                          <p:attrName>ppt_h</p:attrName>
                                        </p:attrNameLst>
                                      </p:cBhvr>
                                      <p:tavLst>
                                        <p:tav tm="0">
                                          <p:val>
                                            <p:fltVal val="0"/>
                                          </p:val>
                                        </p:tav>
                                        <p:tav tm="100000">
                                          <p:val>
                                            <p:strVal val="#ppt_h"/>
                                          </p:val>
                                        </p:tav>
                                      </p:tavLst>
                                    </p:anim>
                                  </p:childTnLst>
                                </p:cTn>
                              </p:par>
                            </p:childTnLst>
                          </p:cTn>
                        </p:par>
                        <p:par>
                          <p:cTn id="127" fill="hold">
                            <p:stCondLst>
                              <p:cond delay="2500"/>
                            </p:stCondLst>
                            <p:childTnLst>
                              <p:par>
                                <p:cTn id="128" presetID="23" presetClass="entr" presetSubtype="16" fill="hold" grpId="0" nodeType="afterEffect">
                                  <p:stCondLst>
                                    <p:cond delay="0"/>
                                  </p:stCondLst>
                                  <p:childTnLst>
                                    <p:set>
                                      <p:cBhvr>
                                        <p:cTn id="129" dur="1" fill="hold">
                                          <p:stCondLst>
                                            <p:cond delay="0"/>
                                          </p:stCondLst>
                                        </p:cTn>
                                        <p:tgtEl>
                                          <p:spTgt spid="4"/>
                                        </p:tgtEl>
                                        <p:attrNameLst>
                                          <p:attrName>style.visibility</p:attrName>
                                        </p:attrNameLst>
                                      </p:cBhvr>
                                      <p:to>
                                        <p:strVal val="visible"/>
                                      </p:to>
                                    </p:set>
                                    <p:anim calcmode="lin" valueType="num">
                                      <p:cBhvr>
                                        <p:cTn id="130" dur="500" fill="hold"/>
                                        <p:tgtEl>
                                          <p:spTgt spid="4"/>
                                        </p:tgtEl>
                                        <p:attrNameLst>
                                          <p:attrName>ppt_w</p:attrName>
                                        </p:attrNameLst>
                                      </p:cBhvr>
                                      <p:tavLst>
                                        <p:tav tm="0">
                                          <p:val>
                                            <p:fltVal val="0"/>
                                          </p:val>
                                        </p:tav>
                                        <p:tav tm="100000">
                                          <p:val>
                                            <p:strVal val="#ppt_w"/>
                                          </p:val>
                                        </p:tav>
                                      </p:tavLst>
                                    </p:anim>
                                    <p:anim calcmode="lin" valueType="num">
                                      <p:cBhvr>
                                        <p:cTn id="131" dur="500" fill="hold"/>
                                        <p:tgtEl>
                                          <p:spTgt spid="4"/>
                                        </p:tgtEl>
                                        <p:attrNameLst>
                                          <p:attrName>ppt_h</p:attrName>
                                        </p:attrNameLst>
                                      </p:cBhvr>
                                      <p:tavLst>
                                        <p:tav tm="0">
                                          <p:val>
                                            <p:fltVal val="0"/>
                                          </p:val>
                                        </p:tav>
                                        <p:tav tm="100000">
                                          <p:val>
                                            <p:strVal val="#ppt_h"/>
                                          </p:val>
                                        </p:tav>
                                      </p:tavLst>
                                    </p:anim>
                                  </p:childTnLst>
                                </p:cTn>
                              </p:par>
                            </p:childTnLst>
                          </p:cTn>
                        </p:par>
                        <p:par>
                          <p:cTn id="132" fill="hold">
                            <p:stCondLst>
                              <p:cond delay="3000"/>
                            </p:stCondLst>
                            <p:childTnLst>
                              <p:par>
                                <p:cTn id="133" presetID="18" presetClass="entr" presetSubtype="12" repeatCount="100000" fill="hold" grpId="0" nodeType="after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strips(downLeft)">
                                      <p:cBhvr>
                                        <p:cTn id="135" dur="1000"/>
                                        <p:tgtEl>
                                          <p:spTgt spid="6"/>
                                        </p:tgtEl>
                                      </p:cBhvr>
                                    </p:animEffect>
                                  </p:childTnLst>
                                </p:cTn>
                              </p:par>
                              <p:par>
                                <p:cTn id="136" presetID="5" presetClass="entr" presetSubtype="10" repeatCount="100000" fill="hold" grpId="0" nodeType="withEffect">
                                  <p:stCondLst>
                                    <p:cond delay="0"/>
                                  </p:stCondLst>
                                  <p:childTnLst>
                                    <p:set>
                                      <p:cBhvr>
                                        <p:cTn id="137" dur="1" fill="hold">
                                          <p:stCondLst>
                                            <p:cond delay="0"/>
                                          </p:stCondLst>
                                        </p:cTn>
                                        <p:tgtEl>
                                          <p:spTgt spid="8"/>
                                        </p:tgtEl>
                                        <p:attrNameLst>
                                          <p:attrName>style.visibility</p:attrName>
                                        </p:attrNameLst>
                                      </p:cBhvr>
                                      <p:to>
                                        <p:strVal val="visible"/>
                                      </p:to>
                                    </p:set>
                                    <p:animEffect transition="in" filter="checkerboard(across)">
                                      <p:cBhvr>
                                        <p:cTn id="138" dur="1000"/>
                                        <p:tgtEl>
                                          <p:spTgt spid="8"/>
                                        </p:tgtEl>
                                      </p:cBhvr>
                                    </p:animEffect>
                                  </p:childTnLst>
                                </p:cTn>
                              </p:par>
                              <p:par>
                                <p:cTn id="139" presetID="18" presetClass="entr" presetSubtype="12" repeatCount="100000" fill="hold" grpId="0"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strips(downLeft)">
                                      <p:cBhvr>
                                        <p:cTn id="141" dur="1000"/>
                                        <p:tgtEl>
                                          <p:spTgt spid="7"/>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animEffect transition="in" filter="blinds(horizontal)">
                                      <p:cBhvr>
                                        <p:cTn id="144" dur="500"/>
                                        <p:tgtEl>
                                          <p:spTgt spid="3"/>
                                        </p:tgtEl>
                                      </p:cBhvr>
                                    </p:animEffect>
                                  </p:childTnLst>
                                </p:cTn>
                              </p:par>
                              <p:par>
                                <p:cTn id="145" presetID="3" presetClass="entr" presetSubtype="10" fill="hold" grpId="1"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blinds(horizontal)">
                                      <p:cBhvr>
                                        <p:cTn id="147" dur="500"/>
                                        <p:tgtEl>
                                          <p:spTgt spid="5"/>
                                        </p:tgtEl>
                                      </p:cBhvr>
                                    </p:animEffect>
                                  </p:childTnLst>
                                </p:cTn>
                              </p:par>
                              <p:par>
                                <p:cTn id="148" presetID="3" presetClass="entr" presetSubtype="10" fill="hold" grpId="1" nodeType="with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blinds(horizontal)">
                                      <p:cBhvr>
                                        <p:cTn id="150" dur="500"/>
                                        <p:tgtEl>
                                          <p:spTgt spid="10"/>
                                        </p:tgtEl>
                                      </p:cBhvr>
                                    </p:animEffect>
                                  </p:childTnLst>
                                </p:cTn>
                              </p:par>
                              <p:par>
                                <p:cTn id="151" presetID="3" presetClass="entr" presetSubtype="10" fill="hold" grpId="1" nodeType="withEffect">
                                  <p:stCondLst>
                                    <p:cond delay="0"/>
                                  </p:stCondLst>
                                  <p:childTnLst>
                                    <p:set>
                                      <p:cBhvr>
                                        <p:cTn id="152" dur="1" fill="hold">
                                          <p:stCondLst>
                                            <p:cond delay="0"/>
                                          </p:stCondLst>
                                        </p:cTn>
                                        <p:tgtEl>
                                          <p:spTgt spid="4"/>
                                        </p:tgtEl>
                                        <p:attrNameLst>
                                          <p:attrName>style.visibility</p:attrName>
                                        </p:attrNameLst>
                                      </p:cBhvr>
                                      <p:to>
                                        <p:strVal val="visible"/>
                                      </p:to>
                                    </p:set>
                                    <p:animEffect transition="in" filter="blinds(horizontal)">
                                      <p:cBhvr>
                                        <p:cTn id="153" dur="500"/>
                                        <p:tgtEl>
                                          <p:spTgt spid="4"/>
                                        </p:tgtEl>
                                      </p:cBhvr>
                                    </p:animEffect>
                                  </p:childTnLst>
                                </p:cTn>
                              </p:par>
                              <p:par>
                                <p:cTn id="154" presetID="3" presetClass="entr" presetSubtype="10" fill="hold" grpId="1" nodeType="with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blinds(horizontal)">
                                      <p:cBhvr>
                                        <p:cTn id="156" dur="500"/>
                                        <p:tgtEl>
                                          <p:spTgt spid="6"/>
                                        </p:tgtEl>
                                      </p:cBhvr>
                                    </p:animEffect>
                                  </p:childTnLst>
                                </p:cTn>
                              </p:par>
                              <p:par>
                                <p:cTn id="157" presetID="3" presetClass="entr" presetSubtype="10" fill="hold" grpId="1" nodeType="withEffect">
                                  <p:stCondLst>
                                    <p:cond delay="0"/>
                                  </p:stCondLst>
                                  <p:childTnLst>
                                    <p:set>
                                      <p:cBhvr>
                                        <p:cTn id="158" dur="1" fill="hold">
                                          <p:stCondLst>
                                            <p:cond delay="0"/>
                                          </p:stCondLst>
                                        </p:cTn>
                                        <p:tgtEl>
                                          <p:spTgt spid="7"/>
                                        </p:tgtEl>
                                        <p:attrNameLst>
                                          <p:attrName>style.visibility</p:attrName>
                                        </p:attrNameLst>
                                      </p:cBhvr>
                                      <p:to>
                                        <p:strVal val="visible"/>
                                      </p:to>
                                    </p:set>
                                    <p:animEffect transition="in" filter="blinds(horizontal)">
                                      <p:cBhvr>
                                        <p:cTn id="159" dur="500"/>
                                        <p:tgtEl>
                                          <p:spTgt spid="7"/>
                                        </p:tgtEl>
                                      </p:cBhvr>
                                    </p:animEffect>
                                  </p:childTnLst>
                                </p:cTn>
                              </p:par>
                              <p:par>
                                <p:cTn id="160" presetID="3" presetClass="entr" presetSubtype="10" fill="hold" grpId="1" nodeType="with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blinds(horizontal)">
                                      <p:cBhvr>
                                        <p:cTn id="162" dur="500"/>
                                        <p:tgtEl>
                                          <p:spTgt spid="8"/>
                                        </p:tgtEl>
                                      </p:cBhvr>
                                    </p:animEffect>
                                  </p:childTnLst>
                                </p:cTn>
                              </p:par>
                              <p:par>
                                <p:cTn id="163" presetID="3" presetClass="entr" presetSubtype="10" fill="hold" grpId="1" nodeType="withEffect">
                                  <p:stCondLst>
                                    <p:cond delay="0"/>
                                  </p:stCondLst>
                                  <p:childTnLst>
                                    <p:set>
                                      <p:cBhvr>
                                        <p:cTn id="164" dur="1" fill="hold">
                                          <p:stCondLst>
                                            <p:cond delay="0"/>
                                          </p:stCondLst>
                                        </p:cTn>
                                        <p:tgtEl>
                                          <p:spTgt spid="9"/>
                                        </p:tgtEl>
                                        <p:attrNameLst>
                                          <p:attrName>style.visibility</p:attrName>
                                        </p:attrNameLst>
                                      </p:cBhvr>
                                      <p:to>
                                        <p:strVal val="visible"/>
                                      </p:to>
                                    </p:set>
                                    <p:animEffect transition="in" filter="blinds(horizontal)">
                                      <p:cBhvr>
                                        <p:cTn id="1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958A07-66A8-9549-9950-EDDCCA859BBF}"/>
              </a:ext>
            </a:extLst>
          </p:cNvPr>
          <p:cNvGrpSpPr/>
          <p:nvPr/>
        </p:nvGrpSpPr>
        <p:grpSpPr>
          <a:xfrm>
            <a:off x="-256674" y="304800"/>
            <a:ext cx="3497179" cy="3560764"/>
            <a:chOff x="-256674" y="304800"/>
            <a:chExt cx="3497179" cy="3560764"/>
          </a:xfrm>
        </p:grpSpPr>
        <p:pic>
          <p:nvPicPr>
            <p:cNvPr id="3" name="Picture 2">
              <a:extLst>
                <a:ext uri="{FF2B5EF4-FFF2-40B4-BE49-F238E27FC236}">
                  <a16:creationId xmlns:a16="http://schemas.microsoft.com/office/drawing/2014/main" id="{76B1FDCD-C3DA-FB43-BF89-5BD3D604E25D}"/>
                </a:ext>
              </a:extLst>
            </p:cNvPr>
            <p:cNvPicPr>
              <a:picLocks noChangeAspect="1"/>
            </p:cNvPicPr>
            <p:nvPr/>
          </p:nvPicPr>
          <p:blipFill rotWithShape="1">
            <a:blip r:embed="rId2"/>
            <a:srcRect l="7978" t="7115" r="8486" b="8000"/>
            <a:stretch/>
          </p:blipFill>
          <p:spPr>
            <a:xfrm>
              <a:off x="-256674" y="304800"/>
              <a:ext cx="3497179" cy="3560764"/>
            </a:xfrm>
            <a:prstGeom prst="rect">
              <a:avLst/>
            </a:prstGeom>
          </p:spPr>
        </p:pic>
        <p:sp>
          <p:nvSpPr>
            <p:cNvPr id="5" name="Hexagon 4">
              <a:extLst>
                <a:ext uri="{FF2B5EF4-FFF2-40B4-BE49-F238E27FC236}">
                  <a16:creationId xmlns:a16="http://schemas.microsoft.com/office/drawing/2014/main" id="{FCF648D7-5889-D542-8223-A43FBF01C2C7}"/>
                </a:ext>
              </a:extLst>
            </p:cNvPr>
            <p:cNvSpPr/>
            <p:nvPr/>
          </p:nvSpPr>
          <p:spPr>
            <a:xfrm rot="1847337">
              <a:off x="539403" y="1211983"/>
              <a:ext cx="2052989" cy="1809541"/>
            </a:xfrm>
            <a:prstGeom prst="hexagon">
              <a:avLst>
                <a:gd name="adj" fmla="val 27103"/>
                <a:gd name="vf" fmla="val 115470"/>
              </a:avLst>
            </a:prstGeom>
            <a:blipFill dpi="0" rotWithShape="0">
              <a:blip r:embed="rId3"/>
              <a:srcRect/>
              <a:stretch>
                <a:fillRect t="-2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grpSp>
        <p:nvGrpSpPr>
          <p:cNvPr id="7" name="Group 6">
            <a:extLst>
              <a:ext uri="{FF2B5EF4-FFF2-40B4-BE49-F238E27FC236}">
                <a16:creationId xmlns:a16="http://schemas.microsoft.com/office/drawing/2014/main" id="{DEAC0296-2C66-5E4B-850C-AE113913F34A}"/>
              </a:ext>
            </a:extLst>
          </p:cNvPr>
          <p:cNvGrpSpPr/>
          <p:nvPr/>
        </p:nvGrpSpPr>
        <p:grpSpPr>
          <a:xfrm>
            <a:off x="-256673" y="4003090"/>
            <a:ext cx="3497179" cy="3560764"/>
            <a:chOff x="-256673" y="4003090"/>
            <a:chExt cx="3497179" cy="3560764"/>
          </a:xfrm>
        </p:grpSpPr>
        <p:pic>
          <p:nvPicPr>
            <p:cNvPr id="4" name="Picture 3">
              <a:extLst>
                <a:ext uri="{FF2B5EF4-FFF2-40B4-BE49-F238E27FC236}">
                  <a16:creationId xmlns:a16="http://schemas.microsoft.com/office/drawing/2014/main" id="{9F2BFA6D-08B4-3B43-95DC-FE46991598C4}"/>
                </a:ext>
              </a:extLst>
            </p:cNvPr>
            <p:cNvPicPr>
              <a:picLocks noChangeAspect="1"/>
            </p:cNvPicPr>
            <p:nvPr/>
          </p:nvPicPr>
          <p:blipFill rotWithShape="1">
            <a:blip r:embed="rId2"/>
            <a:srcRect l="7978" t="7115" r="8486" b="8000"/>
            <a:stretch/>
          </p:blipFill>
          <p:spPr>
            <a:xfrm>
              <a:off x="-256673" y="4003090"/>
              <a:ext cx="3497179" cy="3560764"/>
            </a:xfrm>
            <a:prstGeom prst="rect">
              <a:avLst/>
            </a:prstGeom>
          </p:spPr>
        </p:pic>
        <p:sp>
          <p:nvSpPr>
            <p:cNvPr id="6" name="Hexagon 5">
              <a:extLst>
                <a:ext uri="{FF2B5EF4-FFF2-40B4-BE49-F238E27FC236}">
                  <a16:creationId xmlns:a16="http://schemas.microsoft.com/office/drawing/2014/main" id="{D6DDFA11-C51F-0742-A19B-906AE4A72CC8}"/>
                </a:ext>
              </a:extLst>
            </p:cNvPr>
            <p:cNvSpPr/>
            <p:nvPr/>
          </p:nvSpPr>
          <p:spPr>
            <a:xfrm rot="1847337">
              <a:off x="539402" y="4878701"/>
              <a:ext cx="2052989" cy="1809541"/>
            </a:xfrm>
            <a:prstGeom prst="hexagon">
              <a:avLst>
                <a:gd name="adj" fmla="val 27103"/>
                <a:gd name="vf" fmla="val 115470"/>
              </a:avLst>
            </a:prstGeom>
            <a:blipFill dpi="0" rotWithShape="0">
              <a:blip r:embed="rId4"/>
              <a:srcRect/>
              <a:stretch>
                <a:fillRect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grpSp>
        <p:nvGrpSpPr>
          <p:cNvPr id="10" name="Group 9">
            <a:extLst>
              <a:ext uri="{FF2B5EF4-FFF2-40B4-BE49-F238E27FC236}">
                <a16:creationId xmlns:a16="http://schemas.microsoft.com/office/drawing/2014/main" id="{FF2580D6-E2DC-8B4A-A30F-72B9F75D3B72}"/>
              </a:ext>
            </a:extLst>
          </p:cNvPr>
          <p:cNvGrpSpPr/>
          <p:nvPr/>
        </p:nvGrpSpPr>
        <p:grpSpPr>
          <a:xfrm>
            <a:off x="3240505" y="814063"/>
            <a:ext cx="8951495" cy="2828441"/>
            <a:chOff x="3240505" y="814063"/>
            <a:chExt cx="8951495" cy="2828441"/>
          </a:xfrm>
        </p:grpSpPr>
        <p:sp>
          <p:nvSpPr>
            <p:cNvPr id="8" name="Rounded Rectangle 7">
              <a:extLst>
                <a:ext uri="{FF2B5EF4-FFF2-40B4-BE49-F238E27FC236}">
                  <a16:creationId xmlns:a16="http://schemas.microsoft.com/office/drawing/2014/main" id="{973D7C6E-4469-BE4D-B87C-B6910BEB0B61}"/>
                </a:ext>
              </a:extLst>
            </p:cNvPr>
            <p:cNvSpPr/>
            <p:nvPr/>
          </p:nvSpPr>
          <p:spPr>
            <a:xfrm>
              <a:off x="3240505" y="814063"/>
              <a:ext cx="8951495" cy="2605381"/>
            </a:xfrm>
            <a:prstGeom prst="round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FD3B94C5-A969-5B44-B116-3FA4534E5225}"/>
                </a:ext>
              </a:extLst>
            </p:cNvPr>
            <p:cNvSpPr/>
            <p:nvPr/>
          </p:nvSpPr>
          <p:spPr>
            <a:xfrm>
              <a:off x="3240505" y="964848"/>
              <a:ext cx="8864057" cy="2677656"/>
            </a:xfrm>
            <a:prstGeom prst="rect">
              <a:avLst/>
            </a:prstGeom>
          </p:spPr>
          <p:txBody>
            <a:bodyPr wrap="square">
              <a:spAutoFit/>
            </a:bodyPr>
            <a:lstStyle/>
            <a:p>
              <a:pPr algn="just"/>
              <a:r>
                <a:rPr lang="en-VN" sz="2400" dirty="0">
                  <a:latin typeface="Times New Roman" panose="02020603050405020304" pitchFamily="18" charset="0"/>
                  <a:cs typeface="Times New Roman" panose="02020603050405020304" pitchFamily="18" charset="0"/>
                </a:rPr>
                <a:t>Phan Đình Phùng sinh ra và lớn lên tại làng Đông Thái, huyện La Sơn (nay là xã Tùng Ảnh, huyện Đức Thọ), tỉnh Hà Tĩnh, trong một gia đình nho học. </a:t>
              </a:r>
            </a:p>
            <a:p>
              <a:pPr algn="just"/>
              <a:r>
                <a:rPr lang="en-VN" sz="2400" dirty="0">
                  <a:latin typeface="Times New Roman" panose="02020603050405020304" pitchFamily="18" charset="0"/>
                  <a:cs typeface="Times New Roman" panose="02020603050405020304" pitchFamily="18" charset="0"/>
                </a:rPr>
                <a:t>Phan Đình Phùng (1847 - 1895) hiệu: Châu Phong, là nhà thơ và là lãnh tụ cuộc khởi nghĩa Hương Khê (1885-1896) trong phong trào Cần Vương chống Pháp ở cuối thế kỷ 19 trong lịch sử Việt Nam.</a:t>
              </a:r>
            </a:p>
            <a:p>
              <a:pPr algn="just"/>
              <a:endParaRPr lang="en-VN" sz="2400"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4D196255-D091-9345-8207-339F7A98DD20}"/>
              </a:ext>
            </a:extLst>
          </p:cNvPr>
          <p:cNvGrpSpPr/>
          <p:nvPr/>
        </p:nvGrpSpPr>
        <p:grpSpPr>
          <a:xfrm>
            <a:off x="3240505" y="4258989"/>
            <a:ext cx="8951495" cy="2721219"/>
            <a:chOff x="3240505" y="4258989"/>
            <a:chExt cx="8951495" cy="2721219"/>
          </a:xfrm>
        </p:grpSpPr>
        <p:sp>
          <p:nvSpPr>
            <p:cNvPr id="9" name="Rounded Rectangle 8">
              <a:extLst>
                <a:ext uri="{FF2B5EF4-FFF2-40B4-BE49-F238E27FC236}">
                  <a16:creationId xmlns:a16="http://schemas.microsoft.com/office/drawing/2014/main" id="{519CFE6D-C4BD-754C-8FAB-4D6493A06C5F}"/>
                </a:ext>
              </a:extLst>
            </p:cNvPr>
            <p:cNvSpPr/>
            <p:nvPr/>
          </p:nvSpPr>
          <p:spPr>
            <a:xfrm>
              <a:off x="3240505" y="4258989"/>
              <a:ext cx="8951495" cy="2721219"/>
            </a:xfrm>
            <a:prstGeom prst="roundRect">
              <a:avLst/>
            </a:prstGeom>
            <a:solidFill>
              <a:srgbClr val="FFF8D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963C639E-41CB-C64B-84B8-B63B0F30DD03}"/>
                </a:ext>
              </a:extLst>
            </p:cNvPr>
            <p:cNvSpPr/>
            <p:nvPr/>
          </p:nvSpPr>
          <p:spPr>
            <a:xfrm>
              <a:off x="3424959" y="4302552"/>
              <a:ext cx="8582588" cy="2677656"/>
            </a:xfrm>
            <a:prstGeom prst="rect">
              <a:avLst/>
            </a:prstGeom>
          </p:spPr>
          <p:txBody>
            <a:bodyPr wrap="square">
              <a:spAutoFit/>
            </a:bodyPr>
            <a:lstStyle/>
            <a:p>
              <a:pPr algn="just"/>
              <a:r>
                <a:rPr lang="vi-VN" sz="2400" dirty="0">
                  <a:solidFill>
                    <a:srgbClr val="0000CC"/>
                  </a:solidFill>
                  <a:latin typeface="Times New Roman" panose="02020603050405020304" pitchFamily="18" charset="0"/>
                </a:rPr>
                <a:t>Ông Cao Thắng (1864-1893)  sinh trưởng trong một gia đình nông dân tại làng Tuần Lễ, Hương Sơn, Hà Tỉnh.</a:t>
              </a:r>
            </a:p>
            <a:p>
              <a:pPr algn="just"/>
              <a:r>
                <a:rPr lang="vi-VN" sz="2400" dirty="0">
                  <a:solidFill>
                    <a:srgbClr val="0000CC"/>
                  </a:solidFill>
                  <a:latin typeface="Times New Roman" panose="02020603050405020304" pitchFamily="18" charset="0"/>
                </a:rPr>
                <a:t>Năm 1885, cụ Phan Đình Phùng hưởng ứng chiếu Cần vương, được vua Hàm Nghi giao trọng trách tổ chức phong trào kháng Pháp ở Hà Tĩnh.  Ông Cao Thắng gia nhập nghĩa quân. Ông được cụ Phan Đình Phùng phong chức Quản cơ, lo việc đôn đốc tổ chức nghĩa quân.</a:t>
              </a:r>
            </a:p>
            <a:p>
              <a:pPr algn="just"/>
              <a:r>
                <a:rPr lang="vi-VN" sz="2400" dirty="0">
                  <a:solidFill>
                    <a:srgbClr val="0000CC"/>
                  </a:solidFill>
                  <a:latin typeface="Times New Roman" panose="02020603050405020304" pitchFamily="18" charset="0"/>
                </a:rPr>
                <a:t>Năm 1893 ông bị trúng đạn mà mất.</a:t>
              </a:r>
              <a:endParaRPr lang="en-VN" sz="2400" dirty="0"/>
            </a:p>
          </p:txBody>
        </p:sp>
      </p:grpSp>
    </p:spTree>
    <p:extLst>
      <p:ext uri="{BB962C8B-B14F-4D97-AF65-F5344CB8AC3E}">
        <p14:creationId xmlns:p14="http://schemas.microsoft.com/office/powerpoint/2010/main" val="38404695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14:presetBounceEnd="5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o Thắng">
            <a:extLst>
              <a:ext uri="{FF2B5EF4-FFF2-40B4-BE49-F238E27FC236}">
                <a16:creationId xmlns:a16="http://schemas.microsoft.com/office/drawing/2014/main" id="{3AD9225F-0398-E142-B6C5-4437FF098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7515"/>
            <a:ext cx="6059488" cy="57591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99DF87-2BC8-4E4F-A8A6-9DDBF94C6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7515"/>
            <a:ext cx="6096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1CDC0D-DCFB-1A49-BC7D-C206F5DA4843}"/>
              </a:ext>
            </a:extLst>
          </p:cNvPr>
          <p:cNvSpPr/>
          <p:nvPr/>
        </p:nvSpPr>
        <p:spPr>
          <a:xfrm>
            <a:off x="6949695" y="2114215"/>
            <a:ext cx="4884671" cy="523220"/>
          </a:xfrm>
          <a:prstGeom prst="rect">
            <a:avLst/>
          </a:prstGeom>
        </p:spPr>
        <p:txBody>
          <a:bodyPr wrap="none">
            <a:spAutoFit/>
          </a:bodyPr>
          <a:lstStyle/>
          <a:p>
            <a:r>
              <a:rPr lang="vi-VN" sz="2800" dirty="0">
                <a:solidFill>
                  <a:srgbClr val="111111"/>
                </a:solidFill>
                <a:latin typeface="Times New Roman" panose="02020603050405020304" pitchFamily="18" charset="0"/>
                <a:cs typeface="Times New Roman" panose="02020603050405020304" pitchFamily="18" charset="0"/>
              </a:rPr>
              <a:t>Súng trường kiểu 1874 của Pháp</a:t>
            </a:r>
            <a:endParaRPr lang="en-VN" sz="28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F17DE41-6306-4C49-99D8-797054497DDD}"/>
              </a:ext>
            </a:extLst>
          </p:cNvPr>
          <p:cNvGrpSpPr/>
          <p:nvPr/>
        </p:nvGrpSpPr>
        <p:grpSpPr>
          <a:xfrm>
            <a:off x="6091292" y="2637435"/>
            <a:ext cx="6096000" cy="3643050"/>
            <a:chOff x="6096000" y="2637436"/>
            <a:chExt cx="6096000" cy="3643050"/>
          </a:xfrm>
        </p:grpSpPr>
        <p:sp>
          <p:nvSpPr>
            <p:cNvPr id="3" name="Rounded Rectangle 2">
              <a:extLst>
                <a:ext uri="{FF2B5EF4-FFF2-40B4-BE49-F238E27FC236}">
                  <a16:creationId xmlns:a16="http://schemas.microsoft.com/office/drawing/2014/main" id="{AF112D1E-9AC3-B847-8C82-1CCC3D264E83}"/>
                </a:ext>
              </a:extLst>
            </p:cNvPr>
            <p:cNvSpPr/>
            <p:nvPr/>
          </p:nvSpPr>
          <p:spPr>
            <a:xfrm>
              <a:off x="6096000" y="2637436"/>
              <a:ext cx="6096000" cy="3643050"/>
            </a:xfrm>
            <a:prstGeom prst="roundRect">
              <a:avLst>
                <a:gd name="adj" fmla="val 953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1F5FA719-76C0-F24D-A4A8-693D7F1EBD82}"/>
                </a:ext>
              </a:extLst>
            </p:cNvPr>
            <p:cNvSpPr/>
            <p:nvPr/>
          </p:nvSpPr>
          <p:spPr>
            <a:xfrm>
              <a:off x="6170404" y="2750801"/>
              <a:ext cx="5947191" cy="3416320"/>
            </a:xfrm>
            <a:prstGeom prst="rect">
              <a:avLst/>
            </a:prstGeom>
          </p:spPr>
          <p:txBody>
            <a:bodyPr wrap="square">
              <a:spAutoFit/>
            </a:bodyPr>
            <a:lstStyle/>
            <a:p>
              <a:pPr algn="just"/>
              <a:r>
                <a:rPr lang="vi-VN" sz="2400" dirty="0">
                  <a:solidFill>
                    <a:srgbClr val="CC0000"/>
                  </a:solidFill>
                  <a:latin typeface="Times New Roman" panose="02020603050405020304" pitchFamily="18" charset="0"/>
                  <a:cs typeface="Times New Roman" panose="02020603050405020304" pitchFamily="18" charset="0"/>
                </a:rPr>
                <a:t>Sử gia Phạm Văn Sơn kể:  </a:t>
              </a:r>
              <a:r>
                <a:rPr lang="vi-VN" sz="2400" dirty="0">
                  <a:solidFill>
                    <a:srgbClr val="0070C0"/>
                  </a:solidFill>
                  <a:latin typeface="Times New Roman" panose="02020603050405020304" pitchFamily="18" charset="0"/>
                  <a:cs typeface="Times New Roman" panose="02020603050405020304" pitchFamily="18" charset="0"/>
                </a:rPr>
                <a:t>"Ở đồn Nỏ chỉ có trăm quân. Liệu sức không chống nổi, thiếu úy đồn trưởng tên Phiến chia quân ra làm hai, một nửa ở giữ đồn, một nửa ra ngoài mai phục. Khi Cao Thắng phát lệnh tấn công, thì quân ông bất ngờ bị hỏa lực của đối phương đánh kẹp từ cả hai phía trước và sau. Cao Thắng không may bị đạn, chết tại trận tiền lúc 29 tuổi, gây tổn thất lớn cho nghĩa quân Hương Khê..."</a:t>
              </a:r>
              <a:endParaRPr lang="en-VN" sz="2400"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982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2DEB6-EEF1-BA4B-8625-7CADFF6A87BA}"/>
              </a:ext>
            </a:extLst>
          </p:cNvPr>
          <p:cNvSpPr>
            <a:spLocks noGrp="1"/>
          </p:cNvSpPr>
          <p:nvPr>
            <p:ph type="sldNum" sz="quarter" idx="12"/>
          </p:nvPr>
        </p:nvSpPr>
        <p:spPr/>
        <p:txBody>
          <a:bodyPr/>
          <a:lstStyle/>
          <a:p>
            <a:fld id="{90D46CB0-7E42-404D-B51B-DABF1D5C97FD}" type="slidenum">
              <a:rPr lang="en-US" altLang="en-VN" sz="2400" smtClean="0">
                <a:latin typeface="Times New Roman" panose="02020603050405020304" pitchFamily="18" charset="0"/>
                <a:cs typeface="Times New Roman" panose="02020603050405020304" pitchFamily="18" charset="0"/>
              </a:rPr>
              <a:pPr/>
              <a:t>15</a:t>
            </a:fld>
            <a:endParaRPr lang="en-US" altLang="en-VN" sz="2400">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2C094C4-2CE1-7949-B839-BA261213814E}"/>
              </a:ext>
            </a:extLst>
          </p:cNvPr>
          <p:cNvGraphicFramePr>
            <a:graphicFrameLocks noGrp="1"/>
          </p:cNvGraphicFramePr>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a16="http://schemas.microsoft.com/office/drawing/2014/main" val="3584916572"/>
                    </a:ext>
                  </a:extLst>
                </a:gridCol>
                <a:gridCol w="1143000">
                  <a:extLst>
                    <a:ext uri="{9D8B030D-6E8A-4147-A177-3AD203B41FA5}">
                      <a16:colId xmlns:a16="http://schemas.microsoft.com/office/drawing/2014/main" val="2842019225"/>
                    </a:ext>
                  </a:extLst>
                </a:gridCol>
                <a:gridCol w="1612900">
                  <a:extLst>
                    <a:ext uri="{9D8B030D-6E8A-4147-A177-3AD203B41FA5}">
                      <a16:colId xmlns:a16="http://schemas.microsoft.com/office/drawing/2014/main" val="845174243"/>
                    </a:ext>
                  </a:extLst>
                </a:gridCol>
                <a:gridCol w="1905000">
                  <a:extLst>
                    <a:ext uri="{9D8B030D-6E8A-4147-A177-3AD203B41FA5}">
                      <a16:colId xmlns:a16="http://schemas.microsoft.com/office/drawing/2014/main" val="234632662"/>
                    </a:ext>
                  </a:extLst>
                </a:gridCol>
                <a:gridCol w="5270500">
                  <a:extLst>
                    <a:ext uri="{9D8B030D-6E8A-4147-A177-3AD203B41FA5}">
                      <a16:colId xmlns:a16="http://schemas.microsoft.com/office/drawing/2014/main" val="1321652068"/>
                    </a:ext>
                  </a:extLst>
                </a:gridCol>
                <a:gridCol w="1152401">
                  <a:extLst>
                    <a:ext uri="{9D8B030D-6E8A-4147-A177-3AD203B41FA5}">
                      <a16:colId xmlns:a16="http://schemas.microsoft.com/office/drawing/2014/main" val="1694316258"/>
                    </a:ext>
                  </a:extLst>
                </a:gridCol>
              </a:tblGrid>
              <a:tr h="948447">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805804"/>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86893"/>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233797"/>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606238"/>
                  </a:ext>
                </a:extLst>
              </a:tr>
            </a:tbl>
          </a:graphicData>
        </a:graphic>
      </p:graphicFrame>
      <p:sp>
        <p:nvSpPr>
          <p:cNvPr id="4" name="Rectangle 3">
            <a:extLst>
              <a:ext uri="{FF2B5EF4-FFF2-40B4-BE49-F238E27FC236}">
                <a16:creationId xmlns:a16="http://schemas.microsoft.com/office/drawing/2014/main" id="{BEF5A38C-6E9F-C34A-B387-7112D3ECD019}"/>
              </a:ext>
            </a:extLst>
          </p:cNvPr>
          <p:cNvSpPr/>
          <p:nvPr/>
        </p:nvSpPr>
        <p:spPr>
          <a:xfrm>
            <a:off x="-174273" y="44604"/>
            <a:ext cx="1323146"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Khởi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nghĩa</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9FE319-399B-684C-91FC-DA7E003F245D}"/>
              </a:ext>
            </a:extLst>
          </p:cNvPr>
          <p:cNvSpPr/>
          <p:nvPr/>
        </p:nvSpPr>
        <p:spPr>
          <a:xfrm>
            <a:off x="1143821" y="67269"/>
            <a:ext cx="1065452" cy="830997"/>
          </a:xfrm>
          <a:prstGeom prst="rect">
            <a:avLst/>
          </a:prstGeom>
        </p:spPr>
        <p:txBody>
          <a:bodyPr wrap="square">
            <a:spAutoFit/>
          </a:bodyPr>
          <a:lstStyle/>
          <a:p>
            <a:pPr algn="ctr"/>
            <a:r>
              <a:rPr lang="en-US" sz="2400" b="0" i="0" dirty="0" err="1">
                <a:solidFill>
                  <a:srgbClr val="C00000"/>
                </a:solidFill>
                <a:effectLst/>
                <a:latin typeface="Times New Roman" panose="02020603050405020304" pitchFamily="18" charset="0"/>
                <a:cs typeface="Times New Roman" panose="02020603050405020304" pitchFamily="18" charset="0"/>
              </a:rPr>
              <a:t>Thời</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gian</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15AEBDB-C873-D048-B74C-954F9977C990}"/>
              </a:ext>
            </a:extLst>
          </p:cNvPr>
          <p:cNvSpPr/>
          <p:nvPr/>
        </p:nvSpPr>
        <p:spPr>
          <a:xfrm>
            <a:off x="2473939" y="273208"/>
            <a:ext cx="1337226"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Lãnh</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đạo</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F23B69A-B536-8345-800C-CB2FABE05346}"/>
              </a:ext>
            </a:extLst>
          </p:cNvPr>
          <p:cNvSpPr/>
          <p:nvPr/>
        </p:nvSpPr>
        <p:spPr>
          <a:xfrm>
            <a:off x="4224928" y="273208"/>
            <a:ext cx="1149674"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Địa</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bàn</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C0D3964-6787-634B-9FA7-F75901F10ACA}"/>
              </a:ext>
            </a:extLst>
          </p:cNvPr>
          <p:cNvSpPr/>
          <p:nvPr/>
        </p:nvSpPr>
        <p:spPr>
          <a:xfrm>
            <a:off x="7438308" y="279716"/>
            <a:ext cx="2234907"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Hoạt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động</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chính</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FAF78EC-DF7C-B740-969E-9BE4636FC592}"/>
              </a:ext>
            </a:extLst>
          </p:cNvPr>
          <p:cNvSpPr/>
          <p:nvPr/>
        </p:nvSpPr>
        <p:spPr>
          <a:xfrm>
            <a:off x="11236652" y="68301"/>
            <a:ext cx="806939" cy="830997"/>
          </a:xfrm>
          <a:prstGeom prst="rect">
            <a:avLst/>
          </a:prstGeom>
        </p:spPr>
        <p:txBody>
          <a:bodyPr wrap="squar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Kết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quả</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algn="ctr"/>
            <a:r>
              <a:rPr lang="en-US" sz="2400" dirty="0">
                <a:solidFill>
                  <a:srgbClr val="C00000"/>
                </a:solidFill>
                <a:latin typeface="Times New Roman" panose="02020603050405020304" pitchFamily="18" charset="0"/>
                <a:cs typeface="Times New Roman" panose="02020603050405020304" pitchFamily="18" charset="0"/>
              </a:rPr>
              <a:t>Ba </a:t>
            </a:r>
            <a:r>
              <a:rPr lang="en-US" sz="2400" dirty="0" err="1">
                <a:solidFill>
                  <a:srgbClr val="C00000"/>
                </a:solidFill>
                <a:latin typeface="Times New Roman" panose="02020603050405020304" pitchFamily="18" charset="0"/>
                <a:cs typeface="Times New Roman" panose="02020603050405020304" pitchFamily="18" charset="0"/>
              </a:rPr>
              <a:t>Đình</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19BC43D-4C24-9D4A-868C-DBEC5468DD37}"/>
              </a:ext>
            </a:extLst>
          </p:cNvPr>
          <p:cNvSpPr/>
          <p:nvPr/>
        </p:nvSpPr>
        <p:spPr>
          <a:xfrm>
            <a:off x="-3299" y="3465513"/>
            <a:ext cx="981199"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Bãi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Sậy</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277913A-B3E6-F84F-9D0A-041B9955E1B2}"/>
              </a:ext>
            </a:extLst>
          </p:cNvPr>
          <p:cNvSpPr/>
          <p:nvPr/>
        </p:nvSpPr>
        <p:spPr>
          <a:xfrm>
            <a:off x="-45426" y="5473624"/>
            <a:ext cx="1065452"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Hương Khê</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BD8C1D5-58AE-9947-BA36-512A77BE4BB9}"/>
              </a:ext>
            </a:extLst>
          </p:cNvPr>
          <p:cNvSpPr/>
          <p:nvPr/>
        </p:nvSpPr>
        <p:spPr>
          <a:xfrm>
            <a:off x="1169221" y="1268078"/>
            <a:ext cx="927347"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1886   - 1887</a:t>
            </a:r>
            <a:endParaRPr lang="en-VN"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38BA5D1-0554-A543-B5DB-5F2832CE14F0}"/>
              </a:ext>
            </a:extLst>
          </p:cNvPr>
          <p:cNvSpPr/>
          <p:nvPr/>
        </p:nvSpPr>
        <p:spPr>
          <a:xfrm>
            <a:off x="2239138" y="966580"/>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BE57AB8-128F-A941-99EB-794E49D4F156}"/>
              </a:ext>
            </a:extLst>
          </p:cNvPr>
          <p:cNvSpPr/>
          <p:nvPr/>
        </p:nvSpPr>
        <p:spPr>
          <a:xfrm>
            <a:off x="3739471" y="1027608"/>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en-VN"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FE17B57-5B18-A348-987B-181BD43969CE}"/>
              </a:ext>
            </a:extLst>
          </p:cNvPr>
          <p:cNvSpPr/>
          <p:nvPr/>
        </p:nvSpPr>
        <p:spPr>
          <a:xfrm>
            <a:off x="5841823" y="1145205"/>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0EA6122-DD2A-5E4D-BEE0-3E0AA322932B}"/>
              </a:ext>
            </a:extLst>
          </p:cNvPr>
          <p:cNvSpPr/>
          <p:nvPr/>
        </p:nvSpPr>
        <p:spPr>
          <a:xfrm>
            <a:off x="11040437" y="1569121"/>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25A18A5-FDEF-F34F-8EC1-4C6E598F0F1F}"/>
              </a:ext>
            </a:extLst>
          </p:cNvPr>
          <p:cNvSpPr/>
          <p:nvPr/>
        </p:nvSpPr>
        <p:spPr>
          <a:xfrm>
            <a:off x="1197676" y="3185299"/>
            <a:ext cx="811643"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1885</a:t>
            </a:r>
          </a:p>
          <a:p>
            <a:pPr algn="ctr"/>
            <a:r>
              <a:rPr lang="en-VN" sz="2400" b="0" i="0" dirty="0">
                <a:solidFill>
                  <a:srgbClr val="313131"/>
                </a:solidFill>
                <a:effectLst/>
                <a:latin typeface="Times New Roman" panose="02020603050405020304" pitchFamily="18" charset="0"/>
                <a:cs typeface="Times New Roman" panose="02020603050405020304" pitchFamily="18" charset="0"/>
              </a:rPr>
              <a:t>- 1892</a:t>
            </a:r>
            <a:endParaRPr lang="en-VN" sz="24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25AD509-7C71-1C4A-8538-7ACA2EB27117}"/>
              </a:ext>
            </a:extLst>
          </p:cNvPr>
          <p:cNvSpPr/>
          <p:nvPr/>
        </p:nvSpPr>
        <p:spPr>
          <a:xfrm>
            <a:off x="2248819" y="3243273"/>
            <a:ext cx="1302963" cy="1200329"/>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Nguyễn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Thiện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Thuật</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E98B471-422B-4042-8079-239BC8530FC4}"/>
              </a:ext>
            </a:extLst>
          </p:cNvPr>
          <p:cNvSpPr/>
          <p:nvPr/>
        </p:nvSpPr>
        <p:spPr>
          <a:xfrm>
            <a:off x="3922312" y="3073532"/>
            <a:ext cx="1511057" cy="1569660"/>
          </a:xfrm>
          <a:prstGeom prst="rect">
            <a:avLst/>
          </a:prstGeom>
        </p:spPr>
        <p:txBody>
          <a:bodyPr wrap="square">
            <a:spAutoFit/>
          </a:bodyPr>
          <a:lstStyle/>
          <a:p>
            <a:pPr algn="ctr"/>
            <a:r>
              <a:rPr lang="vi-VN" sz="2400" b="0" i="0" dirty="0">
                <a:solidFill>
                  <a:srgbClr val="313131"/>
                </a:solidFill>
                <a:effectLst/>
                <a:latin typeface="Times New Roman" panose="02020603050405020304" pitchFamily="18" charset="0"/>
                <a:cs typeface="Times New Roman" panose="02020603050405020304" pitchFamily="18" charset="0"/>
              </a:rPr>
              <a:t>Vùng lau sậy thuộc tỉnh Hưng Yên</a:t>
            </a:r>
            <a:endParaRPr lang="en-VN" sz="2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D1BA1144-5D95-F24B-98AE-C0CC4AF99051}"/>
              </a:ext>
            </a:extLst>
          </p:cNvPr>
          <p:cNvSpPr/>
          <p:nvPr/>
        </p:nvSpPr>
        <p:spPr>
          <a:xfrm>
            <a:off x="5841823" y="3000633"/>
            <a:ext cx="5073304" cy="1569660"/>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+ 1883 –1889: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1889 - 1892: </a:t>
            </a:r>
            <a:r>
              <a:rPr lang="en-US" sz="2400" dirty="0" err="1">
                <a:solidFill>
                  <a:srgbClr val="FF0000"/>
                </a:solidFill>
                <a:latin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=&gt; </a:t>
            </a: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trào</a:t>
            </a:r>
            <a:r>
              <a:rPr lang="en-US" sz="2400" dirty="0">
                <a:solidFill>
                  <a:srgbClr val="FF0000"/>
                </a:solidFill>
                <a:latin typeface="Times New Roman" panose="02020603050405020304" pitchFamily="18" charset="0"/>
                <a:cs typeface="Times New Roman" panose="02020603050405020304" pitchFamily="18" charset="0"/>
              </a:rPr>
              <a:t> tan </a:t>
            </a:r>
            <a:r>
              <a:rPr lang="en-US" sz="2400" dirty="0" err="1">
                <a:solidFill>
                  <a:srgbClr val="FF0000"/>
                </a:solidFill>
                <a:latin typeface="Times New Roman" panose="02020603050405020304" pitchFamily="18" charset="0"/>
                <a:cs typeface="Times New Roman" panose="02020603050405020304" pitchFamily="18" charset="0"/>
              </a:rPr>
              <a:t>rã</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C0332FCC-0876-9246-BD4A-26D5A53062D2}"/>
              </a:ext>
            </a:extLst>
          </p:cNvPr>
          <p:cNvSpPr/>
          <p:nvPr/>
        </p:nvSpPr>
        <p:spPr>
          <a:xfrm>
            <a:off x="11026770" y="3612606"/>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5994ED4D-141F-554B-ABBB-7F222F5EDAA3}"/>
              </a:ext>
            </a:extLst>
          </p:cNvPr>
          <p:cNvSpPr/>
          <p:nvPr/>
        </p:nvSpPr>
        <p:spPr>
          <a:xfrm>
            <a:off x="1104653" y="5280800"/>
            <a:ext cx="927347"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1885   -    1896</a:t>
            </a:r>
            <a:endParaRPr lang="en-VN" sz="24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65DC9B7-C434-EC48-8D19-33B27DB34090}"/>
              </a:ext>
            </a:extLst>
          </p:cNvPr>
          <p:cNvSpPr/>
          <p:nvPr/>
        </p:nvSpPr>
        <p:spPr>
          <a:xfrm>
            <a:off x="2287690" y="4906308"/>
            <a:ext cx="1365791" cy="1938992"/>
          </a:xfrm>
          <a:prstGeom prst="rect">
            <a:avLst/>
          </a:prstGeom>
        </p:spPr>
        <p:txBody>
          <a:bodyPr wrap="square">
            <a:spAutoFit/>
          </a:bodyPr>
          <a:lstStyle/>
          <a:p>
            <a:pPr algn="ctr"/>
            <a:r>
              <a:rPr lang="en-US" sz="2400" b="0" i="0" dirty="0">
                <a:solidFill>
                  <a:srgbClr val="0070C0"/>
                </a:solidFill>
                <a:effectLst/>
                <a:latin typeface="Times New Roman" panose="02020603050405020304" pitchFamily="18" charset="0"/>
                <a:cs typeface="Times New Roman" panose="02020603050405020304" pitchFamily="18" charset="0"/>
              </a:rPr>
              <a:t>Phan </a:t>
            </a:r>
            <a:r>
              <a:rPr lang="en-US" sz="2400" b="0" i="0" dirty="0" err="1">
                <a:solidFill>
                  <a:srgbClr val="0070C0"/>
                </a:solidFill>
                <a:effectLst/>
                <a:latin typeface="Times New Roman" panose="02020603050405020304" pitchFamily="18" charset="0"/>
                <a:cs typeface="Times New Roman" panose="02020603050405020304" pitchFamily="18" charset="0"/>
              </a:rPr>
              <a:t>Đình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Phùng</a:t>
            </a:r>
            <a:r>
              <a:rPr lang="en-US" sz="2400" b="0" i="0" dirty="0">
                <a:solidFill>
                  <a:srgbClr val="0070C0"/>
                </a:solidFill>
                <a:effectLst/>
                <a:latin typeface="Times New Roman" panose="02020603050405020304" pitchFamily="18" charset="0"/>
                <a:cs typeface="Times New Roman" panose="02020603050405020304" pitchFamily="18" charset="0"/>
              </a:rPr>
              <a:t>, Cao </a:t>
            </a:r>
            <a:r>
              <a:rPr lang="en-US" sz="2400" b="0" i="0" dirty="0" err="1">
                <a:solidFill>
                  <a:srgbClr val="0070C0"/>
                </a:solidFill>
                <a:effectLst/>
                <a:latin typeface="Times New Roman" panose="02020603050405020304" pitchFamily="18" charset="0"/>
                <a:cs typeface="Times New Roman" panose="02020603050405020304" pitchFamily="18" charset="0"/>
              </a:rPr>
              <a:t>Thắng</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15E6F9E2-08B9-674C-96CA-B20BD653E004}"/>
              </a:ext>
            </a:extLst>
          </p:cNvPr>
          <p:cNvSpPr/>
          <p:nvPr/>
        </p:nvSpPr>
        <p:spPr>
          <a:xfrm>
            <a:off x="3946047" y="5043933"/>
            <a:ext cx="1765095" cy="1569660"/>
          </a:xfrm>
          <a:prstGeom prst="rect">
            <a:avLst/>
          </a:prstGeom>
        </p:spPr>
        <p:txBody>
          <a:bodyPr wrap="square">
            <a:spAutoFit/>
          </a:bodyPr>
          <a:lstStyle/>
          <a:p>
            <a:r>
              <a:rPr lang="en-US" sz="2400" b="0" i="0" dirty="0">
                <a:solidFill>
                  <a:srgbClr val="313131"/>
                </a:solidFill>
                <a:effectLst/>
                <a:latin typeface="Times New Roman" panose="02020603050405020304" pitchFamily="18" charset="0"/>
                <a:cs typeface="Times New Roman" panose="02020603050405020304" pitchFamily="18" charset="0"/>
              </a:rPr>
              <a:t>Thanh </a:t>
            </a:r>
            <a:r>
              <a:rPr lang="en-US" sz="2400" b="0" i="0" dirty="0" err="1">
                <a:solidFill>
                  <a:srgbClr val="313131"/>
                </a:solidFill>
                <a:effectLst/>
                <a:latin typeface="Times New Roman" panose="02020603050405020304" pitchFamily="18" charset="0"/>
                <a:cs typeface="Times New Roman" panose="02020603050405020304" pitchFamily="18" charset="0"/>
              </a:rPr>
              <a:t>Hóa</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Nghệ</a:t>
            </a:r>
            <a:r>
              <a:rPr lang="en-US" sz="2400" b="0" i="0" dirty="0">
                <a:solidFill>
                  <a:srgbClr val="313131"/>
                </a:solidFill>
                <a:effectLst/>
                <a:latin typeface="Times New Roman" panose="02020603050405020304" pitchFamily="18" charset="0"/>
                <a:cs typeface="Times New Roman" panose="02020603050405020304" pitchFamily="18" charset="0"/>
              </a:rPr>
              <a:t> An, </a:t>
            </a:r>
            <a:r>
              <a:rPr lang="en-US" sz="2400" b="0" i="0" dirty="0" err="1">
                <a:solidFill>
                  <a:srgbClr val="313131"/>
                </a:solidFill>
                <a:effectLst/>
                <a:latin typeface="Times New Roman" panose="02020603050405020304" pitchFamily="18" charset="0"/>
                <a:cs typeface="Times New Roman" panose="02020603050405020304" pitchFamily="18" charset="0"/>
              </a:rPr>
              <a:t>Hà</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Tĩnh</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Quảng</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Bình</a:t>
            </a:r>
            <a:r>
              <a:rPr lang="en-US" sz="2400" b="0" i="0" dirty="0">
                <a:solidFill>
                  <a:srgbClr val="313131"/>
                </a:solidFill>
                <a:effectLst/>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CCC77323-2F29-C84C-BC35-2B956335F70C}"/>
              </a:ext>
            </a:extLst>
          </p:cNvPr>
          <p:cNvSpPr/>
          <p:nvPr/>
        </p:nvSpPr>
        <p:spPr>
          <a:xfrm>
            <a:off x="5841823" y="5112630"/>
            <a:ext cx="4864277" cy="1200329"/>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+ 1885 –1888: xây dựng lực lượng . </a:t>
            </a:r>
          </a:p>
          <a:p>
            <a:pPr algn="just"/>
            <a:r>
              <a:rPr lang="vi-VN" sz="2400" dirty="0">
                <a:solidFill>
                  <a:srgbClr val="FF0000"/>
                </a:solidFill>
                <a:latin typeface="Times New Roman" panose="02020603050405020304" pitchFamily="18" charset="0"/>
                <a:cs typeface="Times New Roman" panose="02020603050405020304" pitchFamily="18" charset="0"/>
              </a:rPr>
              <a:t>+ 1889 –1896: Chiến đấu ác liệt giữa nghĩa quân và Pháp.</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675B0143-624B-AC48-A49B-A7671F2559CB}"/>
              </a:ext>
            </a:extLst>
          </p:cNvPr>
          <p:cNvSpPr/>
          <p:nvPr/>
        </p:nvSpPr>
        <p:spPr>
          <a:xfrm>
            <a:off x="11026770" y="5540076"/>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61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16E9A21-ABAB-104B-9BAF-87FA34982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159"/>
            <a:ext cx="6059488" cy="5877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F45FB5C-D0BA-B940-8A14-7F6C5E841EAF}"/>
              </a:ext>
            </a:extLst>
          </p:cNvPr>
          <p:cNvSpPr/>
          <p:nvPr/>
        </p:nvSpPr>
        <p:spPr>
          <a:xfrm>
            <a:off x="0" y="6262104"/>
            <a:ext cx="6096000" cy="1015663"/>
          </a:xfrm>
          <a:prstGeom prst="rect">
            <a:avLst/>
          </a:prstGeom>
        </p:spPr>
        <p:txBody>
          <a:bodyPr>
            <a:spAutoFit/>
          </a:bodyPr>
          <a:lstStyle/>
          <a:p>
            <a:pPr algn="ctr"/>
            <a:r>
              <a:rPr lang="vi-VN" sz="2000" dirty="0">
                <a:solidFill>
                  <a:srgbClr val="333333"/>
                </a:solidFill>
                <a:latin typeface="Times New Roman" panose="02020603050405020304" pitchFamily="18" charset="0"/>
                <a:cs typeface="Times New Roman" panose="02020603050405020304" pitchFamily="18" charset="0"/>
              </a:rPr>
              <a:t>Đài tưởng niệm chí sĩ yêu nước Phan Đình Phùng và nghĩa quân tham gia khởi nghĩa Hương Khê tại thị trấn Vũ Quang, huyện Vũ Quang, tỉnh Hà Tĩnh.</a:t>
            </a:r>
            <a:endParaRPr lang="en-VN" sz="2000" dirty="0">
              <a:latin typeface="Times New Roman" panose="02020603050405020304" pitchFamily="18" charset="0"/>
              <a:cs typeface="Times New Roman" panose="02020603050405020304" pitchFamily="18" charset="0"/>
            </a:endParaRPr>
          </a:p>
        </p:txBody>
      </p:sp>
      <p:pic>
        <p:nvPicPr>
          <p:cNvPr id="4100" name="Picture 4" descr="phan đình phùng 1">
            <a:extLst>
              <a:ext uri="{FF2B5EF4-FFF2-40B4-BE49-F238E27FC236}">
                <a16:creationId xmlns:a16="http://schemas.microsoft.com/office/drawing/2014/main" id="{2DCCCC4E-43AD-D24A-9B9E-15384369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371306"/>
            <a:ext cx="6132512" cy="5877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C75094E-87A2-E04F-9D2D-B8AB4694438C}"/>
              </a:ext>
            </a:extLst>
          </p:cNvPr>
          <p:cNvSpPr/>
          <p:nvPr/>
        </p:nvSpPr>
        <p:spPr>
          <a:xfrm>
            <a:off x="7734497" y="6354437"/>
            <a:ext cx="3041217" cy="400110"/>
          </a:xfrm>
          <a:prstGeom prst="rect">
            <a:avLst/>
          </a:prstGeom>
        </p:spPr>
        <p:txBody>
          <a:bodyPr wrap="none">
            <a:spAutoFit/>
          </a:bodyPr>
          <a:lstStyle/>
          <a:p>
            <a:pPr algn="ctr"/>
            <a:r>
              <a:rPr lang="vi-VN" sz="2000" dirty="0">
                <a:solidFill>
                  <a:srgbClr val="333333"/>
                </a:solidFill>
                <a:latin typeface="Times New Roman" panose="02020603050405020304" pitchFamily="18" charset="0"/>
                <a:cs typeface="Times New Roman" panose="02020603050405020304" pitchFamily="18" charset="0"/>
              </a:rPr>
              <a:t>Lăng mộ Phan Đình Phùng </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8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8E125-AF0B-074C-9F49-74B5A3A719C9}"/>
              </a:ext>
            </a:extLst>
          </p:cNvPr>
          <p:cNvPicPr>
            <a:picLocks noChangeAspect="1"/>
          </p:cNvPicPr>
          <p:nvPr/>
        </p:nvPicPr>
        <p:blipFill>
          <a:blip r:embed="rId2"/>
          <a:stretch>
            <a:fillRect/>
          </a:stretch>
        </p:blipFill>
        <p:spPr>
          <a:xfrm>
            <a:off x="-176463" y="254000"/>
            <a:ext cx="12737431" cy="6350000"/>
          </a:xfrm>
          <a:prstGeom prst="rect">
            <a:avLst/>
          </a:prstGeom>
        </p:spPr>
      </p:pic>
      <p:sp>
        <p:nvSpPr>
          <p:cNvPr id="5" name="TextBox 4">
            <a:extLst>
              <a:ext uri="{FF2B5EF4-FFF2-40B4-BE49-F238E27FC236}">
                <a16:creationId xmlns:a16="http://schemas.microsoft.com/office/drawing/2014/main" id="{4A5EBF82-5CCE-554B-B2D8-7B8AF041E1C0}"/>
              </a:ext>
            </a:extLst>
          </p:cNvPr>
          <p:cNvSpPr txBox="1"/>
          <p:nvPr/>
        </p:nvSpPr>
        <p:spPr>
          <a:xfrm>
            <a:off x="2091280" y="2387497"/>
            <a:ext cx="8201944" cy="1754326"/>
          </a:xfrm>
          <a:prstGeom prst="rect">
            <a:avLst/>
          </a:prstGeom>
          <a:noFill/>
        </p:spPr>
        <p:txBody>
          <a:bodyPr wrap="square" rtlCol="0">
            <a:spAutoFit/>
          </a:bodyPr>
          <a:lstStyle/>
          <a:p>
            <a:pPr algn="ctr"/>
            <a:r>
              <a:rPr lang="en-VN" sz="3600" b="1" dirty="0">
                <a:solidFill>
                  <a:srgbClr val="FF0000"/>
                </a:solidFill>
                <a:latin typeface="Times New Roman" panose="02020603050405020304" pitchFamily="18" charset="0"/>
                <a:cs typeface="Times New Roman" panose="02020603050405020304" pitchFamily="18" charset="0"/>
              </a:rPr>
              <a:t>Tại sao các cuộc khởi nghĩa trong phong trào Cần Vương đều thất bại? </a:t>
            </a:r>
            <a:r>
              <a:rPr lang="en-US" sz="3600" b="1" dirty="0">
                <a:solidFill>
                  <a:srgbClr val="FF0000"/>
                </a:solidFill>
                <a:latin typeface="Times New Roman" panose="02020603050405020304" pitchFamily="18" charset="0"/>
                <a:cs typeface="Times New Roman" panose="02020603050405020304" pitchFamily="18" charset="0"/>
              </a:rPr>
              <a:t>V</a:t>
            </a:r>
            <a:r>
              <a:rPr lang="en-VN" sz="3600" b="1" dirty="0">
                <a:solidFill>
                  <a:srgbClr val="FF0000"/>
                </a:solidFill>
                <a:latin typeface="Times New Roman" panose="02020603050405020304" pitchFamily="18" charset="0"/>
                <a:cs typeface="Times New Roman" panose="02020603050405020304" pitchFamily="18" charset="0"/>
              </a:rPr>
              <a:t>à cho biết ý nghĩa của các phong trào này?</a:t>
            </a:r>
          </a:p>
        </p:txBody>
      </p:sp>
    </p:spTree>
    <p:extLst>
      <p:ext uri="{BB962C8B-B14F-4D97-AF65-F5344CB8AC3E}">
        <p14:creationId xmlns:p14="http://schemas.microsoft.com/office/powerpoint/2010/main" val="3397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 name="Group 3">
            <a:extLst>
              <a:ext uri="{FF2B5EF4-FFF2-40B4-BE49-F238E27FC236}">
                <a16:creationId xmlns:a16="http://schemas.microsoft.com/office/drawing/2014/main" id="{9343B939-F529-9B49-B78B-0E10AE0B7D1C}"/>
              </a:ext>
            </a:extLst>
          </p:cNvPr>
          <p:cNvGrpSpPr/>
          <p:nvPr/>
        </p:nvGrpSpPr>
        <p:grpSpPr>
          <a:xfrm>
            <a:off x="6681248" y="4543043"/>
            <a:ext cx="591948" cy="424560"/>
            <a:chOff x="6681248" y="4543043"/>
            <a:chExt cx="591948" cy="424560"/>
          </a:xfrm>
        </p:grpSpPr>
        <p:sp>
          <p:nvSpPr>
            <p:cNvPr id="263" name="Google Shape;263;p36"/>
            <p:cNvSpPr/>
            <p:nvPr/>
          </p:nvSpPr>
          <p:spPr>
            <a:xfrm>
              <a:off x="6681248" y="4569203"/>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36"/>
            <p:cNvSpPr/>
            <p:nvPr/>
          </p:nvSpPr>
          <p:spPr>
            <a:xfrm>
              <a:off x="6737348" y="4543043"/>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2817232D-B13E-EB47-87E9-BB45E148C585}"/>
              </a:ext>
            </a:extLst>
          </p:cNvPr>
          <p:cNvGrpSpPr/>
          <p:nvPr/>
        </p:nvGrpSpPr>
        <p:grpSpPr>
          <a:xfrm>
            <a:off x="6681248" y="3186188"/>
            <a:ext cx="584464" cy="449327"/>
            <a:chOff x="6681248" y="3186188"/>
            <a:chExt cx="584464" cy="449327"/>
          </a:xfrm>
        </p:grpSpPr>
        <p:sp>
          <p:nvSpPr>
            <p:cNvPr id="282" name="Google Shape;282;p36"/>
            <p:cNvSpPr/>
            <p:nvPr/>
          </p:nvSpPr>
          <p:spPr>
            <a:xfrm>
              <a:off x="6681248" y="323711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6729864" y="318618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 name="Terminator 19">
            <a:extLst>
              <a:ext uri="{FF2B5EF4-FFF2-40B4-BE49-F238E27FC236}">
                <a16:creationId xmlns:a16="http://schemas.microsoft.com/office/drawing/2014/main" id="{CBE09705-7CC8-2D4D-8B1C-0178AC5C2645}"/>
              </a:ext>
            </a:extLst>
          </p:cNvPr>
          <p:cNvSpPr/>
          <p:nvPr/>
        </p:nvSpPr>
        <p:spPr>
          <a:xfrm>
            <a:off x="711199" y="622300"/>
            <a:ext cx="4799553" cy="2806700"/>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nhân thất bại và ý nghĩa lịch sử của các cuộc khởi nghĩa trong phong trào Cần Vương</a:t>
            </a:r>
          </a:p>
        </p:txBody>
      </p:sp>
      <p:grpSp>
        <p:nvGrpSpPr>
          <p:cNvPr id="5" name="Group 4">
            <a:extLst>
              <a:ext uri="{FF2B5EF4-FFF2-40B4-BE49-F238E27FC236}">
                <a16:creationId xmlns:a16="http://schemas.microsoft.com/office/drawing/2014/main" id="{DA83242B-D71E-B240-B0D4-0EB5D6D87E16}"/>
              </a:ext>
            </a:extLst>
          </p:cNvPr>
          <p:cNvGrpSpPr/>
          <p:nvPr/>
        </p:nvGrpSpPr>
        <p:grpSpPr>
          <a:xfrm>
            <a:off x="6681248" y="5613312"/>
            <a:ext cx="584464" cy="449327"/>
            <a:chOff x="6681248" y="5613312"/>
            <a:chExt cx="584464" cy="449327"/>
          </a:xfrm>
        </p:grpSpPr>
        <p:sp>
          <p:nvSpPr>
            <p:cNvPr id="44" name="Google Shape;282;p36">
              <a:extLst>
                <a:ext uri="{FF2B5EF4-FFF2-40B4-BE49-F238E27FC236}">
                  <a16:creationId xmlns:a16="http://schemas.microsoft.com/office/drawing/2014/main" id="{576F1D4E-E1CA-4346-A5CD-A931EE83B4CD}"/>
                </a:ext>
              </a:extLst>
            </p:cNvPr>
            <p:cNvSpPr/>
            <p:nvPr/>
          </p:nvSpPr>
          <p:spPr>
            <a:xfrm>
              <a:off x="6681248" y="5664239"/>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a16="http://schemas.microsoft.com/office/drawing/2014/main" id="{C57755D5-9FAC-9D4E-8B2C-771C442AF1A1}"/>
                </a:ext>
              </a:extLst>
            </p:cNvPr>
            <p:cNvSpPr/>
            <p:nvPr/>
          </p:nvSpPr>
          <p:spPr>
            <a:xfrm>
              <a:off x="6729864" y="5613312"/>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normalizeH="0" baseline="0" noProof="0">
                <a:ln w="22225">
                  <a:solidFill>
                    <a:schemeClr val="accent2"/>
                  </a:solidFill>
                  <a:prstDash val="solid"/>
                </a:ln>
                <a:solidFill>
                  <a:schemeClr val="accent2">
                    <a:lumMod val="40000"/>
                    <a:lumOff val="60000"/>
                  </a:schemeClr>
                </a:solidFill>
                <a:uLnTx/>
                <a:uFillTx/>
                <a:latin typeface="Arial"/>
                <a:ea typeface="+mn-ea"/>
                <a:cs typeface="Arial"/>
                <a:sym typeface="Arial"/>
              </a:endParaRPr>
            </a:p>
          </p:txBody>
        </p:sp>
      </p:grpSp>
      <p:sp>
        <p:nvSpPr>
          <p:cNvPr id="31" name="Rectangle 30">
            <a:extLst>
              <a:ext uri="{FF2B5EF4-FFF2-40B4-BE49-F238E27FC236}">
                <a16:creationId xmlns:a16="http://schemas.microsoft.com/office/drawing/2014/main" id="{41F239A4-42E5-D140-ABB2-E5F600DDC0A3}"/>
              </a:ext>
            </a:extLst>
          </p:cNvPr>
          <p:cNvSpPr/>
          <p:nvPr/>
        </p:nvSpPr>
        <p:spPr>
          <a:xfrm>
            <a:off x="7314328" y="3077347"/>
            <a:ext cx="4332240" cy="1200329"/>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 Diễn ra lẻ tẻ, mang tính địa phương, chưa phát triển thành cuộc kháng chiến toàn quốc</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8DCB78CB-BBC0-4E47-927E-5FC223906F9D}"/>
              </a:ext>
            </a:extLst>
          </p:cNvPr>
          <p:cNvSpPr/>
          <p:nvPr/>
        </p:nvSpPr>
        <p:spPr>
          <a:xfrm>
            <a:off x="7442175" y="4442599"/>
            <a:ext cx="4191211" cy="1200329"/>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Chưa có sự lãnh đạo và đường lối đúng đắn (những hạn chế của thời đại).</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C526D1D2-FFBA-254C-81AF-29864417B379}"/>
              </a:ext>
            </a:extLst>
          </p:cNvPr>
          <p:cNvSpPr/>
          <p:nvPr/>
        </p:nvSpPr>
        <p:spPr>
          <a:xfrm>
            <a:off x="7265712" y="5725968"/>
            <a:ext cx="4191210" cy="461665"/>
          </a:xfrm>
          <a:prstGeom prst="rect">
            <a:avLst/>
          </a:prstGeom>
        </p:spPr>
        <p:txBody>
          <a:bodyPr wrap="square">
            <a:spAutoFit/>
          </a:bodyPr>
          <a:lstStyle/>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đàn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dã</a:t>
            </a:r>
            <a:r>
              <a:rPr lang="en-US" sz="2400" dirty="0">
                <a:solidFill>
                  <a:srgbClr val="0070C0"/>
                </a:solidFill>
                <a:latin typeface="Times New Roman" panose="02020603050405020304" pitchFamily="18" charset="0"/>
                <a:cs typeface="Times New Roman" panose="02020603050405020304" pitchFamily="18" charset="0"/>
              </a:rPr>
              <a:t> man.</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56E15DE8-4AFC-7C46-A367-D2EB58CB10C7}"/>
              </a:ext>
            </a:extLst>
          </p:cNvPr>
          <p:cNvSpPr/>
          <p:nvPr/>
        </p:nvSpPr>
        <p:spPr>
          <a:xfrm>
            <a:off x="7273196" y="2081427"/>
            <a:ext cx="4373372" cy="830997"/>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Tổ chức, lực lượng còn yếu kém</a:t>
            </a:r>
            <a:br>
              <a:rPr lang="vi-VN" sz="2400" dirty="0">
                <a:solidFill>
                  <a:srgbClr val="FF0000"/>
                </a:solidFill>
                <a:latin typeface="Times New Roman" panose="02020603050405020304" pitchFamily="18" charset="0"/>
                <a:cs typeface="Times New Roman" panose="02020603050405020304" pitchFamily="18" charset="0"/>
              </a:rPr>
            </a:br>
            <a:endParaRPr lang="en-VN" sz="2400" dirty="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2AEB6276-4601-C547-B336-C9151E25D12C}"/>
              </a:ext>
            </a:extLst>
          </p:cNvPr>
          <p:cNvGrpSpPr/>
          <p:nvPr/>
        </p:nvGrpSpPr>
        <p:grpSpPr>
          <a:xfrm>
            <a:off x="6673764" y="2093938"/>
            <a:ext cx="591948" cy="424560"/>
            <a:chOff x="6673764" y="2093938"/>
            <a:chExt cx="591948" cy="424560"/>
          </a:xfrm>
        </p:grpSpPr>
        <p:sp>
          <p:nvSpPr>
            <p:cNvPr id="35" name="Google Shape;263;p36">
              <a:extLst>
                <a:ext uri="{FF2B5EF4-FFF2-40B4-BE49-F238E27FC236}">
                  <a16:creationId xmlns:a16="http://schemas.microsoft.com/office/drawing/2014/main" id="{2E48FE31-2A05-5E44-8763-E9D14B7148AB}"/>
                </a:ext>
              </a:extLst>
            </p:cNvPr>
            <p:cNvSpPr/>
            <p:nvPr/>
          </p:nvSpPr>
          <p:spPr>
            <a:xfrm>
              <a:off x="6673764" y="212009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72;p36">
              <a:extLst>
                <a:ext uri="{FF2B5EF4-FFF2-40B4-BE49-F238E27FC236}">
                  <a16:creationId xmlns:a16="http://schemas.microsoft.com/office/drawing/2014/main" id="{4AFBA7BA-A857-D049-9622-04862C247CB6}"/>
                </a:ext>
              </a:extLst>
            </p:cNvPr>
            <p:cNvSpPr/>
            <p:nvPr/>
          </p:nvSpPr>
          <p:spPr>
            <a:xfrm>
              <a:off x="6729864" y="209393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roup 39">
            <a:extLst>
              <a:ext uri="{FF2B5EF4-FFF2-40B4-BE49-F238E27FC236}">
                <a16:creationId xmlns:a16="http://schemas.microsoft.com/office/drawing/2014/main" id="{2CA7BE00-2B86-6049-AA36-CE82139F9AAF}"/>
              </a:ext>
            </a:extLst>
          </p:cNvPr>
          <p:cNvGrpSpPr/>
          <p:nvPr/>
        </p:nvGrpSpPr>
        <p:grpSpPr>
          <a:xfrm>
            <a:off x="6872964" y="477121"/>
            <a:ext cx="4607837" cy="1388598"/>
            <a:chOff x="2414015" y="-20906"/>
            <a:chExt cx="2935223" cy="769643"/>
          </a:xfrm>
        </p:grpSpPr>
        <p:pic>
          <p:nvPicPr>
            <p:cNvPr id="41" name="Picture 40">
              <a:extLst>
                <a:ext uri="{FF2B5EF4-FFF2-40B4-BE49-F238E27FC236}">
                  <a16:creationId xmlns:a16="http://schemas.microsoft.com/office/drawing/2014/main" id="{F6470592-357B-5D4A-AB00-6793005177C4}"/>
                </a:ext>
              </a:extLst>
            </p:cNvPr>
            <p:cNvPicPr>
              <a:picLocks noChangeAspect="1"/>
            </p:cNvPicPr>
            <p:nvPr/>
          </p:nvPicPr>
          <p:blipFill rotWithShape="1">
            <a:blip r:embed="rId4"/>
            <a:srcRect l="13023" t="37333" r="12845" b="37600"/>
            <a:stretch/>
          </p:blipFill>
          <p:spPr>
            <a:xfrm>
              <a:off x="2414015" y="-20906"/>
              <a:ext cx="2935223" cy="769643"/>
            </a:xfrm>
            <a:prstGeom prst="rect">
              <a:avLst/>
            </a:prstGeom>
          </p:spPr>
        </p:pic>
        <p:sp>
          <p:nvSpPr>
            <p:cNvPr id="43" name="TextBox 42">
              <a:extLst>
                <a:ext uri="{FF2B5EF4-FFF2-40B4-BE49-F238E27FC236}">
                  <a16:creationId xmlns:a16="http://schemas.microsoft.com/office/drawing/2014/main" id="{812535A7-9F53-B448-90C7-E33687CBBE65}"/>
                </a:ext>
              </a:extLst>
            </p:cNvPr>
            <p:cNvSpPr txBox="1"/>
            <p:nvPr/>
          </p:nvSpPr>
          <p:spPr>
            <a:xfrm>
              <a:off x="2930650" y="208992"/>
              <a:ext cx="1901952" cy="358235"/>
            </a:xfrm>
            <a:prstGeom prst="rect">
              <a:avLst/>
            </a:prstGeom>
            <a:noFill/>
          </p:spPr>
          <p:txBody>
            <a:bodyPr wrap="square" rtlCol="0">
              <a:spAutoFit/>
            </a:bodyPr>
            <a:lstStyle/>
            <a:p>
              <a:pPr algn="ctr">
                <a:buClr>
                  <a:srgbClr val="000000"/>
                </a:buClr>
                <a:buFont typeface="Arial"/>
                <a:buNone/>
              </a:pPr>
              <a:r>
                <a:rPr lang="en-VN" sz="3600" b="1" kern="0" dirty="0">
                  <a:solidFill>
                    <a:srgbClr val="FF0000"/>
                  </a:solidFill>
                  <a:latin typeface="Times New Roman" panose="02020603050405020304" pitchFamily="18" charset="0"/>
                  <a:cs typeface="Times New Roman" panose="02020603050405020304" pitchFamily="18" charset="0"/>
                  <a:sym typeface="Arial"/>
                </a:rPr>
                <a:t>Nguyên nhân</a:t>
              </a:r>
            </a:p>
          </p:txBody>
        </p:sp>
      </p:grpSp>
    </p:spTree>
    <p:extLst>
      <p:ext uri="{BB962C8B-B14F-4D97-AF65-F5344CB8AC3E}">
        <p14:creationId xmlns:p14="http://schemas.microsoft.com/office/powerpoint/2010/main" val="3470085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 name="Google Shape;282;p36"/>
          <p:cNvSpPr/>
          <p:nvPr/>
        </p:nvSpPr>
        <p:spPr>
          <a:xfrm>
            <a:off x="6639575" y="484415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6688191" y="4793229"/>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a16="http://schemas.microsoft.com/office/drawing/2014/main" id="{CBE09705-7CC8-2D4D-8B1C-0178AC5C2645}"/>
              </a:ext>
            </a:extLst>
          </p:cNvPr>
          <p:cNvSpPr/>
          <p:nvPr/>
        </p:nvSpPr>
        <p:spPr>
          <a:xfrm>
            <a:off x="711199" y="622300"/>
            <a:ext cx="4799553" cy="2806700"/>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nhân thất bại và ý nghĩa lịch sử của các cuộc khởi nghĩa trong phong trào Cần Vương</a:t>
            </a:r>
          </a:p>
        </p:txBody>
      </p:sp>
      <p:sp>
        <p:nvSpPr>
          <p:cNvPr id="31" name="Rectangle 30">
            <a:extLst>
              <a:ext uri="{FF2B5EF4-FFF2-40B4-BE49-F238E27FC236}">
                <a16:creationId xmlns:a16="http://schemas.microsoft.com/office/drawing/2014/main" id="{41F239A4-42E5-D140-ABB2-E5F600DDC0A3}"/>
              </a:ext>
            </a:extLst>
          </p:cNvPr>
          <p:cNvSpPr/>
          <p:nvPr/>
        </p:nvSpPr>
        <p:spPr>
          <a:xfrm>
            <a:off x="7262130" y="4475776"/>
            <a:ext cx="4332240" cy="1200329"/>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 Để lại bài học về xây dựng căn cứ, tổ chức kháng chiến trong giai đoạn sau.</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56E15DE8-4AFC-7C46-A367-D2EB58CB10C7}"/>
              </a:ext>
            </a:extLst>
          </p:cNvPr>
          <p:cNvSpPr/>
          <p:nvPr/>
        </p:nvSpPr>
        <p:spPr>
          <a:xfrm>
            <a:off x="7273196" y="2081427"/>
            <a:ext cx="4373372" cy="1569660"/>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Thể hiện tinh thần yêu nước, kiên cường, bất khuất của dân tộc. Làm chậm lại quá trình bình định của thực dân Pháp.</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35" name="Google Shape;263;p36">
            <a:extLst>
              <a:ext uri="{FF2B5EF4-FFF2-40B4-BE49-F238E27FC236}">
                <a16:creationId xmlns:a16="http://schemas.microsoft.com/office/drawing/2014/main" id="{2E48FE31-2A05-5E44-8763-E9D14B7148AB}"/>
              </a:ext>
            </a:extLst>
          </p:cNvPr>
          <p:cNvSpPr/>
          <p:nvPr/>
        </p:nvSpPr>
        <p:spPr>
          <a:xfrm>
            <a:off x="6576532" y="260136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72;p36">
            <a:extLst>
              <a:ext uri="{FF2B5EF4-FFF2-40B4-BE49-F238E27FC236}">
                <a16:creationId xmlns:a16="http://schemas.microsoft.com/office/drawing/2014/main" id="{4AFBA7BA-A857-D049-9622-04862C247CB6}"/>
              </a:ext>
            </a:extLst>
          </p:cNvPr>
          <p:cNvSpPr/>
          <p:nvPr/>
        </p:nvSpPr>
        <p:spPr>
          <a:xfrm>
            <a:off x="6632632" y="2575201"/>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 name="Group 39">
            <a:extLst>
              <a:ext uri="{FF2B5EF4-FFF2-40B4-BE49-F238E27FC236}">
                <a16:creationId xmlns:a16="http://schemas.microsoft.com/office/drawing/2014/main" id="{2CA7BE00-2B86-6049-AA36-CE82139F9AAF}"/>
              </a:ext>
            </a:extLst>
          </p:cNvPr>
          <p:cNvGrpSpPr/>
          <p:nvPr/>
        </p:nvGrpSpPr>
        <p:grpSpPr>
          <a:xfrm>
            <a:off x="6872964" y="477121"/>
            <a:ext cx="4607837" cy="1388598"/>
            <a:chOff x="2414015" y="-20906"/>
            <a:chExt cx="2935223" cy="769643"/>
          </a:xfrm>
        </p:grpSpPr>
        <p:pic>
          <p:nvPicPr>
            <p:cNvPr id="41" name="Picture 40">
              <a:extLst>
                <a:ext uri="{FF2B5EF4-FFF2-40B4-BE49-F238E27FC236}">
                  <a16:creationId xmlns:a16="http://schemas.microsoft.com/office/drawing/2014/main" id="{F6470592-357B-5D4A-AB00-6793005177C4}"/>
                </a:ext>
              </a:extLst>
            </p:cNvPr>
            <p:cNvPicPr>
              <a:picLocks noChangeAspect="1"/>
            </p:cNvPicPr>
            <p:nvPr/>
          </p:nvPicPr>
          <p:blipFill rotWithShape="1">
            <a:blip r:embed="rId4"/>
            <a:srcRect l="13023" t="37333" r="12845" b="37600"/>
            <a:stretch/>
          </p:blipFill>
          <p:spPr>
            <a:xfrm>
              <a:off x="2414015" y="-20906"/>
              <a:ext cx="2935223" cy="769643"/>
            </a:xfrm>
            <a:prstGeom prst="rect">
              <a:avLst/>
            </a:prstGeom>
          </p:spPr>
        </p:pic>
        <p:sp>
          <p:nvSpPr>
            <p:cNvPr id="43" name="TextBox 42">
              <a:extLst>
                <a:ext uri="{FF2B5EF4-FFF2-40B4-BE49-F238E27FC236}">
                  <a16:creationId xmlns:a16="http://schemas.microsoft.com/office/drawing/2014/main" id="{812535A7-9F53-B448-90C7-E33687CBBE65}"/>
                </a:ext>
              </a:extLst>
            </p:cNvPr>
            <p:cNvSpPr txBox="1"/>
            <p:nvPr/>
          </p:nvSpPr>
          <p:spPr>
            <a:xfrm>
              <a:off x="2930650" y="208992"/>
              <a:ext cx="1901952" cy="358235"/>
            </a:xfrm>
            <a:prstGeom prst="rect">
              <a:avLst/>
            </a:prstGeom>
            <a:noFill/>
          </p:spPr>
          <p:txBody>
            <a:bodyPr wrap="square" rtlCol="0">
              <a:spAutoFit/>
            </a:bodyPr>
            <a:lstStyle/>
            <a:p>
              <a:pPr algn="ctr">
                <a:buClr>
                  <a:srgbClr val="000000"/>
                </a:buClr>
                <a:buFont typeface="Arial"/>
                <a:buNone/>
              </a:pPr>
              <a:r>
                <a:rPr lang="en-US" sz="3600" b="1" kern="0" dirty="0" err="1">
                  <a:solidFill>
                    <a:srgbClr val="FF0000"/>
                  </a:solidFill>
                  <a:latin typeface="Times New Roman" panose="02020603050405020304" pitchFamily="18" charset="0"/>
                  <a:cs typeface="Times New Roman" panose="02020603050405020304" pitchFamily="18" charset="0"/>
                  <a:sym typeface="Arial"/>
                </a:rPr>
                <a:t>Ý</a:t>
              </a:r>
              <a:r>
                <a:rPr lang="en-VN" sz="3600" b="1" kern="0" dirty="0">
                  <a:solidFill>
                    <a:srgbClr val="FF0000"/>
                  </a:solidFill>
                  <a:latin typeface="Times New Roman" panose="02020603050405020304" pitchFamily="18" charset="0"/>
                  <a:cs typeface="Times New Roman" panose="02020603050405020304" pitchFamily="18" charset="0"/>
                  <a:sym typeface="Arial"/>
                </a:rPr>
                <a:t> NGHĨA </a:t>
              </a:r>
            </a:p>
          </p:txBody>
        </p:sp>
      </p:grpSp>
    </p:spTree>
    <p:extLst>
      <p:ext uri="{BB962C8B-B14F-4D97-AF65-F5344CB8AC3E}">
        <p14:creationId xmlns:p14="http://schemas.microsoft.com/office/powerpoint/2010/main" val="3512936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wipe(down)">
                                      <p:cBhvr>
                                        <p:cTn id="18" dur="500"/>
                                        <p:tgtEl>
                                          <p:spTgt spid="28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3"/>
                                        </p:tgtEl>
                                        <p:attrNameLst>
                                          <p:attrName>style.visibility</p:attrName>
                                        </p:attrNameLst>
                                      </p:cBhvr>
                                      <p:to>
                                        <p:strVal val="visible"/>
                                      </p:to>
                                    </p:set>
                                    <p:animEffect transition="in" filter="wipe(down)">
                                      <p:cBhvr>
                                        <p:cTn id="21" dur="500"/>
                                        <p:tgtEl>
                                          <p:spTgt spid="28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P spid="283" grpId="0" animBg="1"/>
      <p:bldP spid="31" grpId="0"/>
      <p:bldP spid="34" grpId="0"/>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2" name="Preparation 1">
            <a:extLst>
              <a:ext uri="{FF2B5EF4-FFF2-40B4-BE49-F238E27FC236}">
                <a16:creationId xmlns:a16="http://schemas.microsoft.com/office/drawing/2014/main" id="{719A143E-F508-FD4F-84BF-792387174BCB}"/>
              </a:ext>
            </a:extLst>
          </p:cNvPr>
          <p:cNvSpPr/>
          <p:nvPr/>
        </p:nvSpPr>
        <p:spPr>
          <a:xfrm>
            <a:off x="7972425" y="771527"/>
            <a:ext cx="1785938" cy="1571625"/>
          </a:xfrm>
          <a:prstGeom prst="flowChartPreparation">
            <a:avLst/>
          </a:prstGeom>
          <a:blipFill>
            <a:blip r:embed="rId3"/>
            <a:stretch>
              <a:fillRect t="-4000" r="-6000" b="-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Preparation 7">
            <a:extLst>
              <a:ext uri="{FF2B5EF4-FFF2-40B4-BE49-F238E27FC236}">
                <a16:creationId xmlns:a16="http://schemas.microsoft.com/office/drawing/2014/main" id="{134BD655-8873-1044-BBB7-7FD28B2953F0}"/>
              </a:ext>
            </a:extLst>
          </p:cNvPr>
          <p:cNvSpPr/>
          <p:nvPr/>
        </p:nvSpPr>
        <p:spPr>
          <a:xfrm>
            <a:off x="9396411" y="1500187"/>
            <a:ext cx="1785938" cy="1571625"/>
          </a:xfrm>
          <a:prstGeom prst="flowChartPreparation">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74F36927-5E83-C340-8E87-85A98D6688CB}"/>
              </a:ext>
            </a:extLst>
          </p:cNvPr>
          <p:cNvSpPr/>
          <p:nvPr/>
        </p:nvSpPr>
        <p:spPr>
          <a:xfrm>
            <a:off x="10820397" y="2285999"/>
            <a:ext cx="1438276" cy="1571625"/>
          </a:xfrm>
          <a:custGeom>
            <a:avLst/>
            <a:gdLst>
              <a:gd name="connsiteX0" fmla="*/ 357188 w 1438276"/>
              <a:gd name="connsiteY0" fmla="*/ 0 h 1571625"/>
              <a:gd name="connsiteX1" fmla="*/ 1428750 w 1438276"/>
              <a:gd name="connsiteY1" fmla="*/ 0 h 1571625"/>
              <a:gd name="connsiteX2" fmla="*/ 1438276 w 1438276"/>
              <a:gd name="connsiteY2" fmla="*/ 20957 h 1571625"/>
              <a:gd name="connsiteX3" fmla="*/ 1438276 w 1438276"/>
              <a:gd name="connsiteY3" fmla="*/ 1550668 h 1571625"/>
              <a:gd name="connsiteX4" fmla="*/ 1428750 w 1438276"/>
              <a:gd name="connsiteY4" fmla="*/ 1571625 h 1571625"/>
              <a:gd name="connsiteX5" fmla="*/ 357188 w 1438276"/>
              <a:gd name="connsiteY5" fmla="*/ 1571625 h 1571625"/>
              <a:gd name="connsiteX6" fmla="*/ 0 w 1438276"/>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6" h="1571625">
                <a:moveTo>
                  <a:pt x="357188" y="0"/>
                </a:moveTo>
                <a:lnTo>
                  <a:pt x="1428750" y="0"/>
                </a:lnTo>
                <a:lnTo>
                  <a:pt x="1438276" y="20957"/>
                </a:lnTo>
                <a:lnTo>
                  <a:pt x="1438276" y="1550668"/>
                </a:lnTo>
                <a:lnTo>
                  <a:pt x="1428750" y="1571625"/>
                </a:lnTo>
                <a:lnTo>
                  <a:pt x="357188" y="1571625"/>
                </a:lnTo>
                <a:lnTo>
                  <a:pt x="0" y="785813"/>
                </a:lnTo>
                <a:close/>
              </a:path>
            </a:pathLst>
          </a:custGeom>
          <a:blipFill dpi="0" rotWithShape="1">
            <a:blip r:embed="rId5"/>
            <a:srcRect/>
            <a:stretch>
              <a:fillRect b="-15000"/>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Preparation 9">
            <a:extLst>
              <a:ext uri="{FF2B5EF4-FFF2-40B4-BE49-F238E27FC236}">
                <a16:creationId xmlns:a16="http://schemas.microsoft.com/office/drawing/2014/main" id="{146EE025-2AA9-3A4D-AF66-B3AEC67A4242}"/>
              </a:ext>
            </a:extLst>
          </p:cNvPr>
          <p:cNvSpPr/>
          <p:nvPr/>
        </p:nvSpPr>
        <p:spPr>
          <a:xfrm>
            <a:off x="7972425" y="2285999"/>
            <a:ext cx="1785938" cy="1571625"/>
          </a:xfrm>
          <a:prstGeom prst="flowChartPreparation">
            <a:avLst/>
          </a:prstGeom>
          <a:blipFill dpi="0" rotWithShape="1">
            <a:blip r:embed="rId6"/>
            <a:srcRect/>
            <a:stretch>
              <a:fillRect r="-6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Preparation 10">
            <a:extLst>
              <a:ext uri="{FF2B5EF4-FFF2-40B4-BE49-F238E27FC236}">
                <a16:creationId xmlns:a16="http://schemas.microsoft.com/office/drawing/2014/main" id="{E3425214-ABC8-B04D-AAAE-C5AACECD4B93}"/>
              </a:ext>
            </a:extLst>
          </p:cNvPr>
          <p:cNvSpPr/>
          <p:nvPr/>
        </p:nvSpPr>
        <p:spPr>
          <a:xfrm>
            <a:off x="9396411" y="3071811"/>
            <a:ext cx="1785938" cy="1571625"/>
          </a:xfrm>
          <a:prstGeom prst="flowChartPreparation">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a16="http://schemas.microsoft.com/office/drawing/2014/main" id="{2A0BD8F6-901C-8146-9BE9-E894B9F88685}"/>
              </a:ext>
            </a:extLst>
          </p:cNvPr>
          <p:cNvSpPr/>
          <p:nvPr/>
        </p:nvSpPr>
        <p:spPr>
          <a:xfrm>
            <a:off x="10820398" y="3857623"/>
            <a:ext cx="1452557" cy="1571625"/>
          </a:xfrm>
          <a:custGeom>
            <a:avLst/>
            <a:gdLst>
              <a:gd name="connsiteX0" fmla="*/ 357188 w 1452557"/>
              <a:gd name="connsiteY0" fmla="*/ 0 h 1571625"/>
              <a:gd name="connsiteX1" fmla="*/ 1428750 w 1452557"/>
              <a:gd name="connsiteY1" fmla="*/ 0 h 1571625"/>
              <a:gd name="connsiteX2" fmla="*/ 1452557 w 1452557"/>
              <a:gd name="connsiteY2" fmla="*/ 52376 h 1571625"/>
              <a:gd name="connsiteX3" fmla="*/ 1452557 w 1452557"/>
              <a:gd name="connsiteY3" fmla="*/ 1519250 h 1571625"/>
              <a:gd name="connsiteX4" fmla="*/ 1428750 w 1452557"/>
              <a:gd name="connsiteY4" fmla="*/ 1571625 h 1571625"/>
              <a:gd name="connsiteX5" fmla="*/ 357188 w 1452557"/>
              <a:gd name="connsiteY5" fmla="*/ 1571625 h 1571625"/>
              <a:gd name="connsiteX6" fmla="*/ 0 w 1452557"/>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57" h="1571625">
                <a:moveTo>
                  <a:pt x="357188" y="0"/>
                </a:moveTo>
                <a:lnTo>
                  <a:pt x="1428750" y="0"/>
                </a:lnTo>
                <a:lnTo>
                  <a:pt x="1452557" y="52376"/>
                </a:lnTo>
                <a:lnTo>
                  <a:pt x="1452557" y="1519250"/>
                </a:lnTo>
                <a:lnTo>
                  <a:pt x="1428750" y="1571625"/>
                </a:lnTo>
                <a:lnTo>
                  <a:pt x="357188" y="1571625"/>
                </a:lnTo>
                <a:lnTo>
                  <a:pt x="0" y="785813"/>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Preparation 12">
            <a:extLst>
              <a:ext uri="{FF2B5EF4-FFF2-40B4-BE49-F238E27FC236}">
                <a16:creationId xmlns:a16="http://schemas.microsoft.com/office/drawing/2014/main" id="{A4938C30-3E89-FE44-8EC8-69C9445B4CD3}"/>
              </a:ext>
            </a:extLst>
          </p:cNvPr>
          <p:cNvSpPr/>
          <p:nvPr/>
        </p:nvSpPr>
        <p:spPr>
          <a:xfrm>
            <a:off x="7972425" y="3857623"/>
            <a:ext cx="1785938" cy="1571625"/>
          </a:xfrm>
          <a:prstGeom prst="flowChartPreparation">
            <a:avLst/>
          </a:prstGeom>
          <a:blipFill dpi="0" rotWithShape="1">
            <a:blip r:embed="rId9"/>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Preparation 13">
            <a:extLst>
              <a:ext uri="{FF2B5EF4-FFF2-40B4-BE49-F238E27FC236}">
                <a16:creationId xmlns:a16="http://schemas.microsoft.com/office/drawing/2014/main" id="{B65739E1-9DBC-CD4E-839F-C208E86E1A25}"/>
              </a:ext>
            </a:extLst>
          </p:cNvPr>
          <p:cNvSpPr/>
          <p:nvPr/>
        </p:nvSpPr>
        <p:spPr>
          <a:xfrm>
            <a:off x="9396411" y="4643436"/>
            <a:ext cx="1785938" cy="1500190"/>
          </a:xfrm>
          <a:prstGeom prst="flowChartPreparation">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24">
            <a:extLst>
              <a:ext uri="{FF2B5EF4-FFF2-40B4-BE49-F238E27FC236}">
                <a16:creationId xmlns:a16="http://schemas.microsoft.com/office/drawing/2014/main" id="{9AD5641E-FF71-7F48-85ED-53805DC2ED5D}"/>
              </a:ext>
            </a:extLst>
          </p:cNvPr>
          <p:cNvSpPr/>
          <p:nvPr/>
        </p:nvSpPr>
        <p:spPr>
          <a:xfrm>
            <a:off x="10820398" y="785809"/>
            <a:ext cx="1423987" cy="1500190"/>
          </a:xfrm>
          <a:custGeom>
            <a:avLst/>
            <a:gdLst>
              <a:gd name="connsiteX0" fmla="*/ 357188 w 1423987"/>
              <a:gd name="connsiteY0" fmla="*/ 0 h 1500190"/>
              <a:gd name="connsiteX1" fmla="*/ 1423987 w 1423987"/>
              <a:gd name="connsiteY1" fmla="*/ 0 h 1500190"/>
              <a:gd name="connsiteX2" fmla="*/ 1423987 w 1423987"/>
              <a:gd name="connsiteY2" fmla="*/ 1500190 h 1500190"/>
              <a:gd name="connsiteX3" fmla="*/ 357188 w 1423987"/>
              <a:gd name="connsiteY3" fmla="*/ 1500190 h 1500190"/>
              <a:gd name="connsiteX4" fmla="*/ 0 w 1423987"/>
              <a:gd name="connsiteY4" fmla="*/ 750095 h 150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87" h="1500190">
                <a:moveTo>
                  <a:pt x="357188" y="0"/>
                </a:moveTo>
                <a:lnTo>
                  <a:pt x="1423987" y="0"/>
                </a:lnTo>
                <a:lnTo>
                  <a:pt x="1423987" y="1500190"/>
                </a:lnTo>
                <a:lnTo>
                  <a:pt x="357188" y="1500190"/>
                </a:lnTo>
                <a:lnTo>
                  <a:pt x="0" y="750095"/>
                </a:lnTo>
                <a:close/>
              </a:path>
            </a:pathLst>
          </a:cu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16">
            <a:extLst>
              <a:ext uri="{FF2B5EF4-FFF2-40B4-BE49-F238E27FC236}">
                <a16:creationId xmlns:a16="http://schemas.microsoft.com/office/drawing/2014/main" id="{8E06B869-5359-7949-ACF5-A1F4A9D41179}"/>
              </a:ext>
            </a:extLst>
          </p:cNvPr>
          <p:cNvSpPr/>
          <p:nvPr/>
        </p:nvSpPr>
        <p:spPr>
          <a:xfrm>
            <a:off x="9406618" y="771526"/>
            <a:ext cx="1765524" cy="728660"/>
          </a:xfrm>
          <a:custGeom>
            <a:avLst/>
            <a:gdLst>
              <a:gd name="connsiteX0" fmla="*/ 0 w 1765524"/>
              <a:gd name="connsiteY0" fmla="*/ 0 h 728660"/>
              <a:gd name="connsiteX1" fmla="*/ 1765524 w 1765524"/>
              <a:gd name="connsiteY1" fmla="*/ 0 h 728660"/>
              <a:gd name="connsiteX2" fmla="*/ 1418543 w 1765524"/>
              <a:gd name="connsiteY2" fmla="*/ 728660 h 728660"/>
              <a:gd name="connsiteX3" fmla="*/ 346981 w 1765524"/>
              <a:gd name="connsiteY3" fmla="*/ 728660 h 728660"/>
            </a:gdLst>
            <a:ahLst/>
            <a:cxnLst>
              <a:cxn ang="0">
                <a:pos x="connsiteX0" y="connsiteY0"/>
              </a:cxn>
              <a:cxn ang="0">
                <a:pos x="connsiteX1" y="connsiteY1"/>
              </a:cxn>
              <a:cxn ang="0">
                <a:pos x="connsiteX2" y="connsiteY2"/>
              </a:cxn>
              <a:cxn ang="0">
                <a:pos x="connsiteX3" y="connsiteY3"/>
              </a:cxn>
            </a:cxnLst>
            <a:rect l="l" t="t" r="r" b="b"/>
            <a:pathLst>
              <a:path w="1765524" h="728660">
                <a:moveTo>
                  <a:pt x="0" y="0"/>
                </a:moveTo>
                <a:lnTo>
                  <a:pt x="1765524" y="0"/>
                </a:lnTo>
                <a:lnTo>
                  <a:pt x="1418543" y="728660"/>
                </a:lnTo>
                <a:lnTo>
                  <a:pt x="346981" y="728660"/>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Freeform 19">
            <a:extLst>
              <a:ext uri="{FF2B5EF4-FFF2-40B4-BE49-F238E27FC236}">
                <a16:creationId xmlns:a16="http://schemas.microsoft.com/office/drawing/2014/main" id="{B329B11D-4E8F-7A4B-81DA-941973346C6E}"/>
              </a:ext>
            </a:extLst>
          </p:cNvPr>
          <p:cNvSpPr/>
          <p:nvPr/>
        </p:nvSpPr>
        <p:spPr>
          <a:xfrm>
            <a:off x="8004897" y="5429248"/>
            <a:ext cx="1720997" cy="714378"/>
          </a:xfrm>
          <a:custGeom>
            <a:avLst/>
            <a:gdLst>
              <a:gd name="connsiteX0" fmla="*/ 324717 w 1720997"/>
              <a:gd name="connsiteY0" fmla="*/ 0 h 714378"/>
              <a:gd name="connsiteX1" fmla="*/ 1396279 w 1720997"/>
              <a:gd name="connsiteY1" fmla="*/ 0 h 714378"/>
              <a:gd name="connsiteX2" fmla="*/ 1720997 w 1720997"/>
              <a:gd name="connsiteY2" fmla="*/ 714378 h 714378"/>
              <a:gd name="connsiteX3" fmla="*/ 0 w 1720997"/>
              <a:gd name="connsiteY3" fmla="*/ 714378 h 714378"/>
            </a:gdLst>
            <a:ahLst/>
            <a:cxnLst>
              <a:cxn ang="0">
                <a:pos x="connsiteX0" y="connsiteY0"/>
              </a:cxn>
              <a:cxn ang="0">
                <a:pos x="connsiteX1" y="connsiteY1"/>
              </a:cxn>
              <a:cxn ang="0">
                <a:pos x="connsiteX2" y="connsiteY2"/>
              </a:cxn>
              <a:cxn ang="0">
                <a:pos x="connsiteX3" y="connsiteY3"/>
              </a:cxn>
            </a:cxnLst>
            <a:rect l="l" t="t" r="r" b="b"/>
            <a:pathLst>
              <a:path w="1720997" h="714378">
                <a:moveTo>
                  <a:pt x="324717" y="0"/>
                </a:moveTo>
                <a:lnTo>
                  <a:pt x="1396279" y="0"/>
                </a:lnTo>
                <a:lnTo>
                  <a:pt x="1720997" y="714378"/>
                </a:lnTo>
                <a:lnTo>
                  <a:pt x="0" y="714378"/>
                </a:lnTo>
                <a:close/>
              </a:path>
            </a:pathLst>
          </a:cu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4CDEAE81-B56D-0642-8F44-3F5A88ABADD6}"/>
              </a:ext>
            </a:extLst>
          </p:cNvPr>
          <p:cNvSpPr/>
          <p:nvPr/>
        </p:nvSpPr>
        <p:spPr>
          <a:xfrm>
            <a:off x="10820397" y="5429248"/>
            <a:ext cx="1452558" cy="714378"/>
          </a:xfrm>
          <a:custGeom>
            <a:avLst/>
            <a:gdLst>
              <a:gd name="connsiteX0" fmla="*/ 324717 w 1452558"/>
              <a:gd name="connsiteY0" fmla="*/ 0 h 714378"/>
              <a:gd name="connsiteX1" fmla="*/ 1396279 w 1452558"/>
              <a:gd name="connsiteY1" fmla="*/ 0 h 714378"/>
              <a:gd name="connsiteX2" fmla="*/ 1452558 w 1452558"/>
              <a:gd name="connsiteY2" fmla="*/ 123814 h 714378"/>
              <a:gd name="connsiteX3" fmla="*/ 1452558 w 1452558"/>
              <a:gd name="connsiteY3" fmla="*/ 714378 h 714378"/>
              <a:gd name="connsiteX4" fmla="*/ 0 w 1452558"/>
              <a:gd name="connsiteY4" fmla="*/ 714378 h 71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58" h="714378">
                <a:moveTo>
                  <a:pt x="324717" y="0"/>
                </a:moveTo>
                <a:lnTo>
                  <a:pt x="1396279" y="0"/>
                </a:lnTo>
                <a:lnTo>
                  <a:pt x="1452558" y="123814"/>
                </a:lnTo>
                <a:lnTo>
                  <a:pt x="1452558" y="714378"/>
                </a:lnTo>
                <a:lnTo>
                  <a:pt x="0" y="714378"/>
                </a:lnTo>
                <a:close/>
              </a:path>
            </a:pathLst>
          </a:cu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1D35A2EC-6D85-F343-93EA-9D3E4C91A08E}"/>
              </a:ext>
            </a:extLst>
          </p:cNvPr>
          <p:cNvSpPr/>
          <p:nvPr/>
        </p:nvSpPr>
        <p:spPr>
          <a:xfrm>
            <a:off x="-139501" y="2343152"/>
            <a:ext cx="8097638"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PHONG TRÀO KHÁNG CHIẾN CHỐNG PHÁP TRONG NHỮNG NĂM CUỐI THẾ KỶ XIX (t2)</a:t>
            </a:r>
            <a:endParaRPr kumimoji="0" lang="en-VN" sz="4000" b="0" i="0" u="none" strike="noStrike" kern="1200" cap="none" spc="0" normalizeH="0" baseline="0" noProof="0" dirty="0">
              <a:ln>
                <a:noFill/>
              </a:ln>
              <a:solidFill>
                <a:srgbClr val="696E72"/>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01399312-FA15-844E-9994-6F6557ABAE79}"/>
              </a:ext>
            </a:extLst>
          </p:cNvPr>
          <p:cNvSpPr/>
          <p:nvPr/>
        </p:nvSpPr>
        <p:spPr>
          <a:xfrm>
            <a:off x="2676448" y="946188"/>
            <a:ext cx="2465740"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26</a:t>
            </a:r>
          </a:p>
        </p:txBody>
      </p:sp>
    </p:spTree>
    <p:extLst>
      <p:ext uri="{BB962C8B-B14F-4D97-AF65-F5344CB8AC3E}">
        <p14:creationId xmlns:p14="http://schemas.microsoft.com/office/powerpoint/2010/main" val="11086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grpId="0" nodeType="withEffect">
                                  <p:stCondLst>
                                    <p:cond delay="0"/>
                                  </p:stCondLst>
                                  <p:iterate type="lt">
                                    <p:tmPct val="10000"/>
                                  </p:iterate>
                                  <p:childTnLst>
                                    <p:animScale>
                                      <p:cBhvr>
                                        <p:cTn id="6" dur="250" autoRev="1" fill="hold">
                                          <p:stCondLst>
                                            <p:cond delay="0"/>
                                          </p:stCondLst>
                                        </p:cTn>
                                        <p:tgtEl>
                                          <p:spTgt spid="32"/>
                                        </p:tgtEl>
                                      </p:cBhvr>
                                      <p:to x="80000" y="100000"/>
                                    </p:animScale>
                                    <p:anim by="(#ppt_w*0.10)" calcmode="lin" valueType="num">
                                      <p:cBhvr>
                                        <p:cTn id="7" dur="250" autoRev="1" fill="hold">
                                          <p:stCondLst>
                                            <p:cond delay="0"/>
                                          </p:stCondLst>
                                        </p:cTn>
                                        <p:tgtEl>
                                          <p:spTgt spid="32"/>
                                        </p:tgtEl>
                                        <p:attrNameLst>
                                          <p:attrName>ppt_x</p:attrName>
                                        </p:attrNameLst>
                                      </p:cBhvr>
                                    </p:anim>
                                    <p:anim by="(-#ppt_w*0.10)" calcmode="lin" valueType="num">
                                      <p:cBhvr>
                                        <p:cTn id="8" dur="250" autoRev="1" fill="hold">
                                          <p:stCondLst>
                                            <p:cond delay="0"/>
                                          </p:stCondLst>
                                        </p:cTn>
                                        <p:tgtEl>
                                          <p:spTgt spid="32"/>
                                        </p:tgtEl>
                                        <p:attrNameLst>
                                          <p:attrName>ppt_y</p:attrName>
                                        </p:attrNameLst>
                                      </p:cBhvr>
                                    </p:anim>
                                    <p:animRot by="-480000">
                                      <p:cBhvr>
                                        <p:cTn id="9" dur="250" autoRev="1" fill="hold">
                                          <p:stCondLst>
                                            <p:cond delay="0"/>
                                          </p:stCondLst>
                                        </p:cTn>
                                        <p:tgtEl>
                                          <p:spTgt spid="32"/>
                                        </p:tgtEl>
                                        <p:attrNameLst>
                                          <p:attrName>r</p:attrName>
                                        </p:attrNameLst>
                                      </p:cBhvr>
                                    </p:animRot>
                                  </p:childTnLst>
                                </p:cTn>
                              </p:par>
                              <p:par>
                                <p:cTn id="10" presetID="36" presetClass="emph" presetSubtype="0" repeatCount="3000" fill="hold" grpId="0" nodeType="withEffect">
                                  <p:stCondLst>
                                    <p:cond delay="0"/>
                                  </p:stCondLst>
                                  <p:iterate type="lt">
                                    <p:tmPct val="10000"/>
                                  </p:iterate>
                                  <p:childTnLst>
                                    <p:animScale>
                                      <p:cBhvr>
                                        <p:cTn id="11" dur="250" autoRev="1" fill="hold">
                                          <p:stCondLst>
                                            <p:cond delay="0"/>
                                          </p:stCondLst>
                                        </p:cTn>
                                        <p:tgtEl>
                                          <p:spTgt spid="33"/>
                                        </p:tgtEl>
                                      </p:cBhvr>
                                      <p:to x="80000" y="100000"/>
                                    </p:animScale>
                                    <p:anim by="(#ppt_w*0.10)" calcmode="lin" valueType="num">
                                      <p:cBhvr>
                                        <p:cTn id="12" dur="250" autoRev="1" fill="hold">
                                          <p:stCondLst>
                                            <p:cond delay="0"/>
                                          </p:stCondLst>
                                        </p:cTn>
                                        <p:tgtEl>
                                          <p:spTgt spid="33"/>
                                        </p:tgtEl>
                                        <p:attrNameLst>
                                          <p:attrName>ppt_x</p:attrName>
                                        </p:attrNameLst>
                                      </p:cBhvr>
                                    </p:anim>
                                    <p:anim by="(-#ppt_w*0.10)" calcmode="lin" valueType="num">
                                      <p:cBhvr>
                                        <p:cTn id="13" dur="250" autoRev="1" fill="hold">
                                          <p:stCondLst>
                                            <p:cond delay="0"/>
                                          </p:stCondLst>
                                        </p:cTn>
                                        <p:tgtEl>
                                          <p:spTgt spid="33"/>
                                        </p:tgtEl>
                                        <p:attrNameLst>
                                          <p:attrName>ppt_y</p:attrName>
                                        </p:attrNameLst>
                                      </p:cBhvr>
                                    </p:anim>
                                    <p:animRot by="-480000">
                                      <p:cBhvr>
                                        <p:cTn id="14" dur="250" autoRev="1" fill="hold">
                                          <p:stCondLst>
                                            <p:cond delay="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m thế nào để xây dựng và củng cố lòng tự tôn cho trẻ vị thành niên – TÂM  LÝ VÀ ĐỜI SỐNG">
            <a:extLst>
              <a:ext uri="{FF2B5EF4-FFF2-40B4-BE49-F238E27FC236}">
                <a16:creationId xmlns:a16="http://schemas.microsoft.com/office/drawing/2014/main" id="{104DDA5A-4A94-6540-A872-48B20482D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9404"/>
            <a:ext cx="12192000" cy="53065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FBFA23-919B-6540-803F-1F0B3BFBF71B}"/>
              </a:ext>
            </a:extLst>
          </p:cNvPr>
          <p:cNvSpPr/>
          <p:nvPr/>
        </p:nvSpPr>
        <p:spPr>
          <a:xfrm>
            <a:off x="4193878" y="2967335"/>
            <a:ext cx="3804248" cy="1323439"/>
          </a:xfrm>
          <a:prstGeom prst="rect">
            <a:avLst/>
          </a:prstGeom>
          <a:noFill/>
        </p:spPr>
        <p:txBody>
          <a:bodyPr wrap="none" lIns="91440" tIns="45720" rIns="91440" bIns="45720">
            <a:spAutoFit/>
          </a:bodyPr>
          <a:lstStyle/>
          <a:p>
            <a:pPr algn="ctr"/>
            <a:r>
              <a:rPr lang="en-US" sz="8000" b="1" cap="none" spc="0" dirty="0" err="1">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rPr>
              <a:t>Củng</a:t>
            </a:r>
            <a:r>
              <a:rPr lang="en-US" sz="8000" b="1" cap="none" spc="0" dirty="0">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rPr>
              <a:t> </a:t>
            </a:r>
            <a:r>
              <a:rPr lang="en-US" sz="8000" b="1" cap="none" spc="0" dirty="0" err="1">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rPr>
              <a:t>cố</a:t>
            </a:r>
            <a:endParaRPr lang="en-US" sz="8000" b="1" cap="none" spc="0" dirty="0">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3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4"/>
                                        </p:tgtEl>
                                        <p:attrNameLst>
                                          <p:attrName>ppt_x</p:attrName>
                                          <p:attrName>ppt_y</p:attrName>
                                        </p:attrNameLst>
                                      </p:cBhvr>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0DE0935-4FDA-2E4D-A90A-77AE0219BDF9}"/>
              </a:ext>
            </a:extLst>
          </p:cNvPr>
          <p:cNvGraphicFramePr>
            <a:graphicFrameLocks noGrp="1"/>
          </p:cNvGraphicFramePr>
          <p:nvPr>
            <p:extLst>
              <p:ext uri="{D42A27DB-BD31-4B8C-83A1-F6EECF244321}">
                <p14:modId xmlns:p14="http://schemas.microsoft.com/office/powerpoint/2010/main" val="813112887"/>
              </p:ext>
            </p:extLst>
          </p:nvPr>
        </p:nvGraphicFramePr>
        <p:xfrm>
          <a:off x="0" y="1075201"/>
          <a:ext cx="12047621" cy="5694567"/>
        </p:xfrm>
        <a:graphic>
          <a:graphicData uri="http://schemas.openxmlformats.org/drawingml/2006/table">
            <a:tbl>
              <a:tblPr firstRow="1" bandRow="1">
                <a:tableStyleId>{5940675A-B579-460E-94D1-54222C63F5DA}</a:tableStyleId>
              </a:tblPr>
              <a:tblGrid>
                <a:gridCol w="1753562">
                  <a:extLst>
                    <a:ext uri="{9D8B030D-6E8A-4147-A177-3AD203B41FA5}">
                      <a16:colId xmlns:a16="http://schemas.microsoft.com/office/drawing/2014/main" val="20000"/>
                    </a:ext>
                  </a:extLst>
                </a:gridCol>
                <a:gridCol w="10294059">
                  <a:extLst>
                    <a:ext uri="{9D8B030D-6E8A-4147-A177-3AD203B41FA5}">
                      <a16:colId xmlns:a16="http://schemas.microsoft.com/office/drawing/2014/main" val="20001"/>
                    </a:ext>
                  </a:extLst>
                </a:gridCol>
              </a:tblGrid>
              <a:tr h="811203">
                <a:tc>
                  <a:txBody>
                    <a:bodyPr/>
                    <a:lstStyle/>
                    <a:p>
                      <a:pPr algn="ctr"/>
                      <a:r>
                        <a:rPr lang="en-US" sz="2400" b="1" dirty="0">
                          <a:solidFill>
                            <a:srgbClr val="0070C0"/>
                          </a:solidFill>
                          <a:latin typeface="Times New Roman" pitchFamily="18" charset="0"/>
                          <a:cs typeface="Times New Roman" pitchFamily="18" charset="0"/>
                        </a:rPr>
                        <a:t>-</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Lãnh</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đạo</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1203">
                <a:tc>
                  <a:txBody>
                    <a:bodyPr/>
                    <a:lstStyle/>
                    <a:p>
                      <a:pPr algn="ct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gian</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70788">
                <a:tc>
                  <a:txBody>
                    <a:bodyPr/>
                    <a:lstStyle/>
                    <a:p>
                      <a:pPr algn="ct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lượng</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tham</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gia</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24694">
                <a:tc>
                  <a:txBody>
                    <a:bodyPr/>
                    <a:lstStyle/>
                    <a:p>
                      <a:pPr algn="ct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Tính</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chất</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811203">
                <a:tc>
                  <a:txBody>
                    <a:bodyPr/>
                    <a:lstStyle/>
                    <a:p>
                      <a:pPr algn="ct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Kết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quả</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265476">
                <a:tc>
                  <a:txBody>
                    <a:bodyPr/>
                    <a:lstStyle/>
                    <a:p>
                      <a:pPr algn="ctr"/>
                      <a:r>
                        <a:rPr lang="en-US" sz="2400" b="1" dirty="0">
                          <a:solidFill>
                            <a:srgbClr val="0070C0"/>
                          </a:solidFill>
                          <a:latin typeface="Times New Roman" pitchFamily="18" charset="0"/>
                          <a:cs typeface="Times New Roman" pitchFamily="18" charset="0"/>
                        </a:rPr>
                        <a:t>- Ý</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nghĩa</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163F7CE0-5C4C-2E4F-A5E4-FC3CB2DC61BC}"/>
              </a:ext>
            </a:extLst>
          </p:cNvPr>
          <p:cNvSpPr/>
          <p:nvPr/>
        </p:nvSpPr>
        <p:spPr>
          <a:xfrm>
            <a:off x="144379" y="210542"/>
            <a:ext cx="11903242" cy="584775"/>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kỷ</a:t>
            </a:r>
            <a:r>
              <a:rPr lang="en-US" sz="3200" b="1" dirty="0">
                <a:solidFill>
                  <a:srgbClr val="FF0000"/>
                </a:solidFill>
                <a:latin typeface="Times New Roman" panose="02020603050405020304" pitchFamily="18" charset="0"/>
                <a:cs typeface="Times New Roman" panose="02020603050405020304" pitchFamily="18" charset="0"/>
              </a:rPr>
              <a:t> XIX</a:t>
            </a:r>
          </a:p>
        </p:txBody>
      </p:sp>
      <p:sp>
        <p:nvSpPr>
          <p:cNvPr id="6" name="TextBox 5">
            <a:extLst>
              <a:ext uri="{FF2B5EF4-FFF2-40B4-BE49-F238E27FC236}">
                <a16:creationId xmlns:a16="http://schemas.microsoft.com/office/drawing/2014/main" id="{90B0F43A-A367-8048-B6EA-A754FCCEA3B3}"/>
              </a:ext>
            </a:extLst>
          </p:cNvPr>
          <p:cNvSpPr txBox="1"/>
          <p:nvPr/>
        </p:nvSpPr>
        <p:spPr>
          <a:xfrm>
            <a:off x="1903995" y="1265054"/>
            <a:ext cx="7279105" cy="523220"/>
          </a:xfrm>
          <a:prstGeom prst="rect">
            <a:avLst/>
          </a:prstGeom>
          <a:noFill/>
        </p:spPr>
        <p:txBody>
          <a:bodyPr wrap="square" rtlCol="0">
            <a:spAutoFit/>
          </a:bodyPr>
          <a:lstStyle/>
          <a:p>
            <a:pPr lvl="0"/>
            <a:r>
              <a:rPr lang="en-US" sz="2800" dirty="0" err="1">
                <a:solidFill>
                  <a:srgbClr val="009900"/>
                </a:solidFill>
                <a:latin typeface="Times New Roman" pitchFamily="18" charset="0"/>
                <a:cs typeface="Times New Roman" pitchFamily="18" charset="0"/>
              </a:rPr>
              <a:t>Tầng</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lớp</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văn</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thân</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sĩ</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phu</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yêu</a:t>
            </a:r>
            <a:r>
              <a:rPr lang="en-US" sz="2800" dirty="0">
                <a:solidFill>
                  <a:srgbClr val="009900"/>
                </a:solidFill>
                <a:latin typeface="Times New Roman" pitchFamily="18" charset="0"/>
                <a:cs typeface="Times New Roman" pitchFamily="18" charset="0"/>
              </a:rPr>
              <a:t> </a:t>
            </a:r>
            <a:r>
              <a:rPr lang="en-US" sz="2800" dirty="0" err="1">
                <a:solidFill>
                  <a:srgbClr val="009900"/>
                </a:solidFill>
                <a:latin typeface="Times New Roman" pitchFamily="18" charset="0"/>
                <a:cs typeface="Times New Roman" pitchFamily="18" charset="0"/>
              </a:rPr>
              <a:t>nước</a:t>
            </a:r>
            <a:r>
              <a:rPr lang="en-US" sz="2800" dirty="0">
                <a:solidFill>
                  <a:srgbClr val="00990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DF75B486-0266-1E4C-ABDE-5F435EAA08E3}"/>
              </a:ext>
            </a:extLst>
          </p:cNvPr>
          <p:cNvSpPr txBox="1"/>
          <p:nvPr/>
        </p:nvSpPr>
        <p:spPr>
          <a:xfrm>
            <a:off x="2128584" y="2019854"/>
            <a:ext cx="4771858" cy="523220"/>
          </a:xfrm>
          <a:prstGeom prst="rect">
            <a:avLst/>
          </a:prstGeom>
          <a:noFill/>
        </p:spPr>
        <p:txBody>
          <a:bodyPr wrap="square" rtlCol="0">
            <a:spAutoFit/>
          </a:bodyPr>
          <a:lstStyle/>
          <a:p>
            <a:pPr lvl="0"/>
            <a:r>
              <a:rPr lang="en-US" sz="2800" dirty="0">
                <a:solidFill>
                  <a:srgbClr val="009900"/>
                </a:solidFill>
                <a:latin typeface="Times New Roman" panose="02020603050405020304" pitchFamily="18" charset="0"/>
                <a:cs typeface="Times New Roman" panose="02020603050405020304" pitchFamily="18" charset="0"/>
              </a:rPr>
              <a:t>1885-1896.</a:t>
            </a:r>
          </a:p>
        </p:txBody>
      </p:sp>
      <p:sp>
        <p:nvSpPr>
          <p:cNvPr id="8" name="TextBox 7">
            <a:extLst>
              <a:ext uri="{FF2B5EF4-FFF2-40B4-BE49-F238E27FC236}">
                <a16:creationId xmlns:a16="http://schemas.microsoft.com/office/drawing/2014/main" id="{4EB9C164-9C3F-384B-97E9-81B6B975F931}"/>
              </a:ext>
            </a:extLst>
          </p:cNvPr>
          <p:cNvSpPr txBox="1"/>
          <p:nvPr/>
        </p:nvSpPr>
        <p:spPr>
          <a:xfrm>
            <a:off x="1903995" y="2989248"/>
            <a:ext cx="5823284" cy="523220"/>
          </a:xfrm>
          <a:prstGeom prst="rect">
            <a:avLst/>
          </a:prstGeom>
          <a:noFill/>
        </p:spPr>
        <p:txBody>
          <a:bodyPr wrap="square" rtlCol="0">
            <a:spAutoFit/>
          </a:bodyPr>
          <a:lstStyle/>
          <a:p>
            <a:pPr lvl="0"/>
            <a:r>
              <a:rPr lang="en-US" sz="2800" dirty="0" err="1">
                <a:solidFill>
                  <a:srgbClr val="009900"/>
                </a:solidFill>
                <a:latin typeface="Times New Roman" panose="02020603050405020304" pitchFamily="18" charset="0"/>
                <a:cs typeface="Times New Roman" panose="02020603050405020304" pitchFamily="18" charset="0"/>
              </a:rPr>
              <a:t>Đông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đảo</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quần</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chúng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nhân</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dân</a:t>
            </a:r>
            <a:r>
              <a:rPr lang="en-US" sz="2800" dirty="0">
                <a:solidFill>
                  <a:srgbClr val="0099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7FCF58A-AB41-2248-B550-E400E2366E59}"/>
              </a:ext>
            </a:extLst>
          </p:cNvPr>
          <p:cNvSpPr txBox="1"/>
          <p:nvPr/>
        </p:nvSpPr>
        <p:spPr>
          <a:xfrm>
            <a:off x="1903995" y="4014194"/>
            <a:ext cx="9068805" cy="523220"/>
          </a:xfrm>
          <a:prstGeom prst="rect">
            <a:avLst/>
          </a:prstGeom>
          <a:noFill/>
        </p:spPr>
        <p:txBody>
          <a:bodyPr wrap="square" rtlCol="0">
            <a:spAutoFit/>
          </a:bodyPr>
          <a:lstStyle/>
          <a:p>
            <a:pPr lvl="0">
              <a:defRPr/>
            </a:pPr>
            <a:r>
              <a:rPr lang="en-US" sz="2800" dirty="0" err="1">
                <a:solidFill>
                  <a:srgbClr val="009900"/>
                </a:solidFill>
                <a:latin typeface="Times New Roman" panose="02020603050405020304" pitchFamily="18" charset="0"/>
                <a:cs typeface="Times New Roman" panose="02020603050405020304" pitchFamily="18" charset="0"/>
              </a:rPr>
              <a:t>Yêu</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nước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chống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xâm</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lược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mang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màu</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sắc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phong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kiến</a:t>
            </a:r>
            <a:r>
              <a:rPr lang="en-US" sz="2800" dirty="0">
                <a:solidFill>
                  <a:srgbClr val="0099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456FBFA-45FE-754C-BF3B-A437DB4BE39F}"/>
              </a:ext>
            </a:extLst>
          </p:cNvPr>
          <p:cNvSpPr txBox="1"/>
          <p:nvPr/>
        </p:nvSpPr>
        <p:spPr>
          <a:xfrm>
            <a:off x="1903994" y="4803158"/>
            <a:ext cx="8764005" cy="523220"/>
          </a:xfrm>
          <a:prstGeom prst="rect">
            <a:avLst/>
          </a:prstGeom>
          <a:noFill/>
        </p:spPr>
        <p:txBody>
          <a:bodyPr wrap="square" rtlCol="0">
            <a:spAutoFit/>
          </a:bodyPr>
          <a:lstStyle/>
          <a:p>
            <a:pPr lvl="0"/>
            <a:r>
              <a:rPr lang="en-US" sz="2800" dirty="0" err="1">
                <a:solidFill>
                  <a:srgbClr val="009900"/>
                </a:solidFill>
                <a:latin typeface="Times New Roman" panose="02020603050405020304" pitchFamily="18" charset="0"/>
                <a:cs typeface="Times New Roman" panose="02020603050405020304" pitchFamily="18" charset="0"/>
              </a:rPr>
              <a:t>Thất</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bại</a:t>
            </a:r>
            <a:r>
              <a:rPr lang="en-US" sz="2800" dirty="0">
                <a:solidFill>
                  <a:srgbClr val="009900"/>
                </a:solidFill>
                <a:latin typeface="Times New Roman" panose="02020603050405020304" pitchFamily="18" charset="0"/>
                <a:cs typeface="Times New Roman" panose="02020603050405020304" pitchFamily="18" charset="0"/>
              </a:rPr>
              <a:t> (do </a:t>
            </a:r>
            <a:r>
              <a:rPr lang="en-US" sz="2800" dirty="0" err="1">
                <a:solidFill>
                  <a:srgbClr val="009900"/>
                </a:solidFill>
                <a:latin typeface="Times New Roman" panose="02020603050405020304" pitchFamily="18" charset="0"/>
                <a:cs typeface="Times New Roman" panose="02020603050405020304" pitchFamily="18" charset="0"/>
              </a:rPr>
              <a:t>ý</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thức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hệ</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lãnh</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đạo</a:t>
            </a:r>
            <a:r>
              <a:rPr lang="en-US" sz="2800" dirty="0">
                <a:solidFill>
                  <a:srgbClr val="009900"/>
                </a:solidFill>
                <a:latin typeface="Times New Roman" panose="02020603050405020304" pitchFamily="18" charset="0"/>
                <a:cs typeface="Times New Roman" panose="02020603050405020304" pitchFamily="18" charset="0"/>
              </a:rPr>
              <a:t>, so </a:t>
            </a:r>
            <a:r>
              <a:rPr lang="en-US" sz="2800" dirty="0" err="1">
                <a:solidFill>
                  <a:srgbClr val="009900"/>
                </a:solidFill>
                <a:latin typeface="Times New Roman" panose="02020603050405020304" pitchFamily="18" charset="0"/>
                <a:cs typeface="Times New Roman" panose="02020603050405020304" pitchFamily="18" charset="0"/>
              </a:rPr>
              <a:t>sánh</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lực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lượng</a:t>
            </a:r>
            <a:r>
              <a:rPr lang="en-US" sz="2800" dirty="0">
                <a:solidFill>
                  <a:srgbClr val="0099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2C0EE495-741B-B94A-989B-44D0A89C2018}"/>
              </a:ext>
            </a:extLst>
          </p:cNvPr>
          <p:cNvSpPr txBox="1"/>
          <p:nvPr/>
        </p:nvSpPr>
        <p:spPr>
          <a:xfrm>
            <a:off x="1903995" y="5719791"/>
            <a:ext cx="9268328" cy="954107"/>
          </a:xfrm>
          <a:prstGeom prst="rect">
            <a:avLst/>
          </a:prstGeom>
          <a:noFill/>
        </p:spPr>
        <p:txBody>
          <a:bodyPr wrap="square" rtlCol="0">
            <a:spAutoFit/>
          </a:bodyPr>
          <a:lstStyle/>
          <a:p>
            <a:pPr lvl="0" algn="ctr"/>
            <a:r>
              <a:rPr lang="en-US" sz="2800" dirty="0" err="1">
                <a:solidFill>
                  <a:srgbClr val="009900"/>
                </a:solidFill>
                <a:latin typeface="Times New Roman" panose="02020603050405020304" pitchFamily="18" charset="0"/>
                <a:cs typeface="Times New Roman" panose="02020603050405020304" pitchFamily="18" charset="0"/>
              </a:rPr>
              <a:t>Có</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vị</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trí</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lớn</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trong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sự</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nghiệp</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đấu</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tranh</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chống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đế</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quốc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để</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lại</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nhiều</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tấm</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gương</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bài</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học</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kinh</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nghiệm</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quý</a:t>
            </a:r>
            <a:r>
              <a:rPr lang="en-US" sz="2800" dirty="0">
                <a:solidFill>
                  <a:srgbClr val="009900"/>
                </a:solidFill>
                <a:latin typeface="Times New Roman" panose="02020603050405020304" pitchFamily="18" charset="0"/>
                <a:cs typeface="Times New Roman" panose="02020603050405020304" pitchFamily="18" charset="0"/>
              </a:rPr>
              <a:t> </a:t>
            </a:r>
            <a:r>
              <a:rPr lang="en-US" sz="2800" dirty="0" err="1">
                <a:solidFill>
                  <a:srgbClr val="009900"/>
                </a:solidFill>
                <a:latin typeface="Times New Roman" panose="02020603050405020304" pitchFamily="18" charset="0"/>
                <a:cs typeface="Times New Roman" panose="02020603050405020304" pitchFamily="18" charset="0"/>
              </a:rPr>
              <a:t>báu</a:t>
            </a:r>
            <a:r>
              <a:rPr lang="en-US" sz="2800"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516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iterate type="lt">
                                    <p:tmPct val="1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iterate type="lt">
                                    <p:tmPct val="1000"/>
                                  </p:iterate>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iterate type="lt">
                                    <p:tmPct val="1000"/>
                                  </p:iterate>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iterate type="lt">
                                    <p:tmPct val="1000"/>
                                  </p:iterate>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iterate type="lt">
                                    <p:tmPct val="1000"/>
                                  </p:iterate>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iterate type="lt">
                                    <p:tmPct val="1000"/>
                                  </p:iterate>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1"/>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529587" y="2194050"/>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541861" y="2928441"/>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4515048" y="3301965"/>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t="27007" b="28470"/>
          <a:stretch/>
        </p:blipFill>
        <p:spPr>
          <a:xfrm>
            <a:off x="1171852" y="4567891"/>
            <a:ext cx="4358095" cy="1940349"/>
          </a:xfrm>
          <a:prstGeom prst="rect">
            <a:avLst/>
          </a:prstGeom>
        </p:spPr>
      </p:pic>
      <p:pic>
        <p:nvPicPr>
          <p:cNvPr id="2"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Vector bé nấu bánh chưng ngày tết">
            <a:extLst>
              <a:ext uri="{FF2B5EF4-FFF2-40B4-BE49-F238E27FC236}">
                <a16:creationId xmlns:a16="http://schemas.microsoft.com/office/drawing/2014/main" id="{8FA5B4F4-0D9E-F349-BE4E-8C969F413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4" b="9380"/>
          <a:stretch/>
        </p:blipFill>
        <p:spPr bwMode="auto">
          <a:xfrm>
            <a:off x="24484" y="50527"/>
            <a:ext cx="6040614" cy="4139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A0B5EE8-91BB-794E-97FB-5D6100E0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52" y="2048256"/>
            <a:ext cx="6632448" cy="5099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E7225F7-9ACE-B445-89D0-3299DF23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2" r="12585"/>
          <a:stretch/>
        </p:blipFill>
        <p:spPr bwMode="auto">
          <a:xfrm>
            <a:off x="7845552" y="0"/>
            <a:ext cx="4346448" cy="3163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8A5BE2-F8C3-1F43-9739-C29B00D6406B}"/>
              </a:ext>
            </a:extLst>
          </p:cNvPr>
          <p:cNvSpPr/>
          <p:nvPr/>
        </p:nvSpPr>
        <p:spPr>
          <a:xfrm>
            <a:off x="5512842" y="13135"/>
            <a:ext cx="233271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NẤU BÁNH CHƯNG</a:t>
            </a:r>
          </a:p>
        </p:txBody>
      </p:sp>
      <p:pic>
        <p:nvPicPr>
          <p:cNvPr id="2056" name="Picture 8" descr="Ảnh động Powerpoint CTU">
            <a:extLst>
              <a:ext uri="{FF2B5EF4-FFF2-40B4-BE49-F238E27FC236}">
                <a16:creationId xmlns:a16="http://schemas.microsoft.com/office/drawing/2014/main" id="{C085ABE5-1997-B74A-93FB-669748EC8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332" y="601620"/>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động Powerpoint CTU">
            <a:extLst>
              <a:ext uri="{FF2B5EF4-FFF2-40B4-BE49-F238E27FC236}">
                <a16:creationId xmlns:a16="http://schemas.microsoft.com/office/drawing/2014/main" id="{076C831C-5665-334E-9A8B-ED5AB94C0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674" y="1138214"/>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động Powerpoint CTU">
            <a:extLst>
              <a:ext uri="{FF2B5EF4-FFF2-40B4-BE49-F238E27FC236}">
                <a16:creationId xmlns:a16="http://schemas.microsoft.com/office/drawing/2014/main" id="{FFF1EB1A-28E6-D743-8F1F-06CB2365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108666" y="314112"/>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động Powerpoint CTU">
            <a:extLst>
              <a:ext uri="{FF2B5EF4-FFF2-40B4-BE49-F238E27FC236}">
                <a16:creationId xmlns:a16="http://schemas.microsoft.com/office/drawing/2014/main" id="{658C3240-9839-F14B-8AB1-D0DC259BF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1677267" y="92353"/>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 name="2">
            <a:hlinkClick r:id="rId6" action="ppaction://hlinksldjump"/>
            <a:extLst>
              <a:ext uri="{FF2B5EF4-FFF2-40B4-BE49-F238E27FC236}">
                <a16:creationId xmlns:a16="http://schemas.microsoft.com/office/drawing/2014/main" id="{3608BB3D-5649-734C-8F95-BA382E3D60C7}"/>
              </a:ext>
            </a:extLst>
          </p:cNvPr>
          <p:cNvPicPr>
            <a:picLocks noChangeAspect="1"/>
          </p:cNvPicPr>
          <p:nvPr/>
        </p:nvPicPr>
        <p:blipFill>
          <a:blip r:embed="rId7"/>
          <a:stretch>
            <a:fillRect/>
          </a:stretch>
        </p:blipFill>
        <p:spPr>
          <a:xfrm>
            <a:off x="2171211" y="3665500"/>
            <a:ext cx="1701800" cy="1803400"/>
          </a:xfrm>
          <a:prstGeom prst="rect">
            <a:avLst/>
          </a:prstGeom>
        </p:spPr>
      </p:pic>
      <p:pic>
        <p:nvPicPr>
          <p:cNvPr id="6" name="3">
            <a:hlinkClick r:id="rId8" action="ppaction://hlinksldjump"/>
            <a:extLst>
              <a:ext uri="{FF2B5EF4-FFF2-40B4-BE49-F238E27FC236}">
                <a16:creationId xmlns:a16="http://schemas.microsoft.com/office/drawing/2014/main" id="{C5DAF064-8051-474F-B4D5-741B1805AC3F}"/>
              </a:ext>
            </a:extLst>
          </p:cNvPr>
          <p:cNvPicPr>
            <a:picLocks noChangeAspect="1"/>
          </p:cNvPicPr>
          <p:nvPr/>
        </p:nvPicPr>
        <p:blipFill>
          <a:blip r:embed="rId9"/>
          <a:stretch>
            <a:fillRect/>
          </a:stretch>
        </p:blipFill>
        <p:spPr>
          <a:xfrm>
            <a:off x="4165365" y="3803073"/>
            <a:ext cx="1701800" cy="1676400"/>
          </a:xfrm>
          <a:prstGeom prst="rect">
            <a:avLst/>
          </a:prstGeom>
        </p:spPr>
      </p:pic>
      <p:pic>
        <p:nvPicPr>
          <p:cNvPr id="27" name="4">
            <a:hlinkClick r:id="rId10" action="ppaction://hlinksldjump"/>
            <a:extLst>
              <a:ext uri="{FF2B5EF4-FFF2-40B4-BE49-F238E27FC236}">
                <a16:creationId xmlns:a16="http://schemas.microsoft.com/office/drawing/2014/main" id="{F247F270-8FF1-9140-9F07-E91B93A89974}"/>
              </a:ext>
            </a:extLst>
          </p:cNvPr>
          <p:cNvPicPr>
            <a:picLocks noChangeAspect="1"/>
          </p:cNvPicPr>
          <p:nvPr/>
        </p:nvPicPr>
        <p:blipFill>
          <a:blip r:embed="rId11"/>
          <a:stretch>
            <a:fillRect/>
          </a:stretch>
        </p:blipFill>
        <p:spPr>
          <a:xfrm>
            <a:off x="101020" y="5219700"/>
            <a:ext cx="1689100" cy="1676400"/>
          </a:xfrm>
          <a:prstGeom prst="rect">
            <a:avLst/>
          </a:prstGeom>
        </p:spPr>
      </p:pic>
      <p:pic>
        <p:nvPicPr>
          <p:cNvPr id="32" name="5">
            <a:hlinkClick r:id="rId12" action="ppaction://hlinksldjump"/>
            <a:extLst>
              <a:ext uri="{FF2B5EF4-FFF2-40B4-BE49-F238E27FC236}">
                <a16:creationId xmlns:a16="http://schemas.microsoft.com/office/drawing/2014/main" id="{6A096AB8-CDBA-D64E-BAD8-28D164906C50}"/>
              </a:ext>
            </a:extLst>
          </p:cNvPr>
          <p:cNvPicPr>
            <a:picLocks noChangeAspect="1"/>
          </p:cNvPicPr>
          <p:nvPr/>
        </p:nvPicPr>
        <p:blipFill>
          <a:blip r:embed="rId13"/>
          <a:stretch>
            <a:fillRect/>
          </a:stretch>
        </p:blipFill>
        <p:spPr>
          <a:xfrm>
            <a:off x="2002763" y="5092700"/>
            <a:ext cx="1701800" cy="1803400"/>
          </a:xfrm>
          <a:prstGeom prst="rect">
            <a:avLst/>
          </a:prstGeom>
        </p:spPr>
      </p:pic>
      <p:pic>
        <p:nvPicPr>
          <p:cNvPr id="34" name="6">
            <a:hlinkClick r:id="rId14" action="ppaction://hlinksldjump"/>
            <a:extLst>
              <a:ext uri="{FF2B5EF4-FFF2-40B4-BE49-F238E27FC236}">
                <a16:creationId xmlns:a16="http://schemas.microsoft.com/office/drawing/2014/main" id="{CC0D2A62-5373-2146-B4E1-D279F5659CC5}"/>
              </a:ext>
            </a:extLst>
          </p:cNvPr>
          <p:cNvPicPr>
            <a:picLocks noChangeAspect="1"/>
          </p:cNvPicPr>
          <p:nvPr/>
        </p:nvPicPr>
        <p:blipFill>
          <a:blip r:embed="rId15"/>
          <a:stretch>
            <a:fillRect/>
          </a:stretch>
        </p:blipFill>
        <p:spPr>
          <a:xfrm>
            <a:off x="4026814" y="5168900"/>
            <a:ext cx="1701800" cy="1727200"/>
          </a:xfrm>
          <a:prstGeom prst="rect">
            <a:avLst/>
          </a:prstGeom>
        </p:spPr>
      </p:pic>
      <p:pic>
        <p:nvPicPr>
          <p:cNvPr id="36" name="1">
            <a:hlinkClick r:id="rId16" action="ppaction://hlinksldjump"/>
            <a:extLst>
              <a:ext uri="{FF2B5EF4-FFF2-40B4-BE49-F238E27FC236}">
                <a16:creationId xmlns:a16="http://schemas.microsoft.com/office/drawing/2014/main" id="{FD58A08A-84EC-154E-A9C4-56417761F765}"/>
              </a:ext>
            </a:extLst>
          </p:cNvPr>
          <p:cNvPicPr>
            <a:picLocks noChangeAspect="1"/>
          </p:cNvPicPr>
          <p:nvPr/>
        </p:nvPicPr>
        <p:blipFill>
          <a:blip r:embed="rId17"/>
          <a:stretch>
            <a:fillRect/>
          </a:stretch>
        </p:blipFill>
        <p:spPr>
          <a:xfrm>
            <a:off x="71825" y="3621050"/>
            <a:ext cx="1701800" cy="1892300"/>
          </a:xfrm>
          <a:prstGeom prst="rect">
            <a:avLst/>
          </a:prstGeom>
        </p:spPr>
      </p:pic>
    </p:spTree>
    <p:extLst>
      <p:ext uri="{BB962C8B-B14F-4D97-AF65-F5344CB8AC3E}">
        <p14:creationId xmlns:p14="http://schemas.microsoft.com/office/powerpoint/2010/main" val="127286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1" restart="whenNotActive" fill="hold" evtFilter="cancelBubble" nodeType="interactiveSeq">
                <p:stCondLst>
                  <p:cond evt="onClick" delay="0">
                    <p:tgtEl>
                      <p:spTgt spid="34"/>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2" y="1871584"/>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a:t>Thanks!</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5" y="948242"/>
            <a:ext cx="3502836" cy="2480759"/>
            <a:chOff x="4773798" y="711181"/>
            <a:chExt cx="2627127" cy="1860569"/>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43462" y="1165792"/>
              <a:ext cx="2487798" cy="1292614"/>
            </a:xfrm>
            <a:prstGeom prst="rect">
              <a:avLst/>
            </a:prstGeom>
          </p:spPr>
          <p:txBody>
            <a:bodyPr wrap="square">
              <a:spAutoFit/>
            </a:bodyPr>
            <a:lstStyle/>
            <a:p>
              <a:pPr algn="just" defTabSz="1219170">
                <a:lnSpc>
                  <a:spcPct val="115000"/>
                </a:lnSpc>
                <a:buClr>
                  <a:srgbClr val="000000"/>
                </a:buClr>
              </a:pPr>
              <a:r>
                <a:rPr lang="en-VN"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tập .</a:t>
              </a:r>
              <a:endParaRPr lang="en-VN"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70">
                <a:lnSpc>
                  <a:spcPct val="115000"/>
                </a:lnSpc>
                <a:buClr>
                  <a:srgbClr val="000000"/>
                </a:buClr>
              </a:pPr>
              <a:r>
                <a:rPr lang="en-VN"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lang="en-VN"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8353004" y="3298254"/>
            <a:ext cx="3134147" cy="3185985"/>
            <a:chOff x="6264753" y="2473690"/>
            <a:chExt cx="2350610" cy="238948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364765" y="3073794"/>
              <a:ext cx="2150585" cy="1789384"/>
            </a:xfrm>
            <a:prstGeom prst="rect">
              <a:avLst/>
            </a:prstGeom>
          </p:spPr>
          <p:txBody>
            <a:bodyPr wrap="square">
              <a:spAutoFit/>
            </a:bodyPr>
            <a:lstStyle/>
            <a:p>
              <a:pPr algn="just" defTabSz="1219170">
                <a:lnSpc>
                  <a:spcPct val="115000"/>
                </a:lnSpc>
                <a:buClr>
                  <a:srgbClr val="000000"/>
                </a:buClr>
              </a:pPr>
              <a:r>
                <a:rPr lang="en-VN"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Đọc và tim kiếm các thông tin bài tiếp theo. Bài 27: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Khởi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Yên</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Thế</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và</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phong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trào</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chống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Pháp</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đồng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bào</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miền</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núi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cuối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thế</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kỉ</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XIX</a:t>
              </a:r>
            </a:p>
            <a:p>
              <a:pPr algn="just" defTabSz="1219170">
                <a:lnSpc>
                  <a:spcPct val="115000"/>
                </a:lnSpc>
                <a:buClr>
                  <a:srgbClr val="000000"/>
                </a:buClr>
              </a:pPr>
              <a:endParaRPr lang="en-VN"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0"/>
            <a:ext cx="5257800" cy="4084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Địa hình bất lợi trong quá trình đấu tranh.</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4891993" y="2626154"/>
            <a:ext cx="3424490"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Thiếu một giai cấp tiên tiến đủ sức lãnh đạo.</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Vua Hàm Nghi bị thực dân Pháp bắt.</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847628" y="3864958"/>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dirty="0">
                <a:solidFill>
                  <a:prstClr val="black"/>
                </a:solidFill>
                <a:latin typeface="Times New Roman" panose="02020603050405020304" pitchFamily="18" charset="0"/>
                <a:cs typeface="Times New Roman" panose="02020603050405020304" pitchFamily="18" charset="0"/>
              </a:rPr>
              <a:t>Không được tầng lớp nhân dân ủng hộ.</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3834" y="4134297"/>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583" y="2782600"/>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lvl="0" algn="ctr" defTabSz="914377">
                <a:defRPr/>
              </a:pPr>
              <a:r>
                <a:rPr lang="vi-VN" sz="3600" b="1" dirty="0">
                  <a:solidFill>
                    <a:prstClr val="black"/>
                  </a:solidFill>
                  <a:latin typeface="Times New Roman" panose="02020603050405020304" pitchFamily="18" charset="0"/>
                  <a:cs typeface="Times New Roman" panose="02020603050405020304" pitchFamily="18" charset="0"/>
                </a:rPr>
                <a:t>Vì sao phong trào Cần vương thất bại?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 name="về" descr="Free Download Of - Clipart Icon Home Png Transparent Png (#425245) -  PinClipart">
            <a:hlinkClick r:id="rId11" action="ppaction://hlinksldjump"/>
            <a:extLst>
              <a:ext uri="{FF2B5EF4-FFF2-40B4-BE49-F238E27FC236}">
                <a16:creationId xmlns:a16="http://schemas.microsoft.com/office/drawing/2014/main" id="{41B6588A-B119-484A-B41C-11B77AA980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EA3636-5701-0341-87D6-07A01EA8ED06}"/>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58597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0"/>
                                        </p:tgtEl>
                                        <p:attrNameLst>
                                          <p:attrName>style.visibility</p:attrName>
                                        </p:attrNameLst>
                                      </p:cBhvr>
                                      <p:to>
                                        <p:strVal val="visible"/>
                                      </p:to>
                                    </p:set>
                                    <p:animEffect transition="in" filter="barn(out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715447" y="46495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Phong trào nông dân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4663840" y="3999090"/>
            <a:ext cx="3708464"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Phong trào Cần vương.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Phong trào Duy Tân</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708464"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Phong trào nông dân Yên Thế</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3605" y="2947945"/>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7430" y="4155536"/>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lvl="0" algn="ctr" defTabSz="914377">
                <a:defRPr/>
              </a:pPr>
              <a:r>
                <a:rPr lang="vi-VN" sz="2400" b="1" dirty="0">
                  <a:solidFill>
                    <a:prstClr val="black"/>
                  </a:solidFill>
                  <a:latin typeface="Times New Roman" panose="02020603050405020304" pitchFamily="18" charset="0"/>
                  <a:cs typeface="Times New Roman" panose="02020603050405020304" pitchFamily="18" charset="0"/>
                </a:rPr>
                <a:t>Phong trào yêu nước chống xâm lược đã dâng lên sôi nổi, kéo dài từ năm 1885 đến cuối thế kỉ XIX được gọi là phong trào gì?</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B851F86D-5AD4-1F42-B969-C131103472AF}"/>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5CBC8414-A526-0B46-BE03-7AB8F3DA746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Khởi nghĩa Ba Đình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3796825"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Khởi nghĩa Hương Khê</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Khởi nghĩa Yên Thế</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Khởi nghĩa Bãi Sậy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4277" y="4238876"/>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674460" y="326340"/>
              <a:ext cx="6991618" cy="954107"/>
            </a:xfrm>
            <a:prstGeom prst="rect">
              <a:avLst/>
            </a:prstGeom>
          </p:spPr>
          <p:txBody>
            <a:bodyPr wrap="square">
              <a:spAutoFit/>
            </a:bodyPr>
            <a:lstStyle/>
            <a:p>
              <a:pPr lvl="0" algn="ctr" defTabSz="914377">
                <a:defRPr/>
              </a:pPr>
              <a:r>
                <a:rPr lang="vi-VN" sz="2800" b="1" dirty="0">
                  <a:solidFill>
                    <a:prstClr val="black"/>
                  </a:solidFill>
                  <a:latin typeface="Times New Roman" panose="02020603050405020304" pitchFamily="18" charset="0"/>
                  <a:cs typeface="Times New Roman" panose="02020603050405020304" pitchFamily="18" charset="0"/>
                </a:rPr>
                <a:t>Cuộc khởi nghĩa tiêu biểu nhất trong phong trào Cần vương là cuộc khởi nghĩa nào?</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0E3009D2-8DF9-B94C-9CD2-200E20E067A3}"/>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85FE9E6F-B85A-5C4A-B1F0-2FFB037EEB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6629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14688" y="4262322"/>
            <a:ext cx="3796825" cy="15246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quốc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4688" y="2377036"/>
            <a:ext cx="3796825" cy="173091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quốc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khôi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phục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657398" y="4235373"/>
            <a:ext cx="3796825" cy="15515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Đánh đế quốc thành lập nước cộng hòa.</a:t>
            </a:r>
            <a:endParaRPr kumimoji="0" lang="en-US" sz="28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377036"/>
            <a:ext cx="3796825" cy="166016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Lật</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507" y="5078894"/>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434071" y="5060109"/>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2295" y="3352800"/>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54" y="3455069"/>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926054"/>
            <a:chOff x="-91545" y="1"/>
            <a:chExt cx="8357616" cy="1926054"/>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235751"/>
              <a:ext cx="6713132" cy="1200329"/>
            </a:xfrm>
            <a:prstGeom prst="rect">
              <a:avLst/>
            </a:prstGeom>
          </p:spPr>
          <p:txBody>
            <a:bodyPr wrap="square">
              <a:spAutoFit/>
            </a:bodyPr>
            <a:lstStyle/>
            <a:p>
              <a:pPr lvl="0" algn="ctr" defTabSz="914377">
                <a:defRPr/>
              </a:pPr>
              <a:r>
                <a:rPr lang="vi-VN" sz="3600" b="1" dirty="0">
                  <a:solidFill>
                    <a:prstClr val="black"/>
                  </a:solidFill>
                  <a:latin typeface="Times New Roman" panose="02020603050405020304" pitchFamily="18" charset="0"/>
                  <a:cs typeface="Times New Roman" panose="02020603050405020304" pitchFamily="18" charset="0"/>
                </a:rPr>
                <a:t>Mục tiêu của phong trào yêu nước Cần Vương là gì?</a:t>
              </a:r>
              <a:endParaRPr lang="en-US" sz="3600" b="1" dirty="0">
                <a:solidFill>
                  <a:prstClr val="black"/>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59C84D68-B7A2-0642-B9DB-B53E93FBD77B}"/>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E3FCAC7D-E74E-D542-8DCA-C10C26532A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655916" y="5836974"/>
            <a:ext cx="1343208" cy="112242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0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5"/>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6"/>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6"/>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Vua Hàm Nghi bị thực dân Pháp bắt.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3796825"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lumMod val="95000"/>
                    <a:lumOff val="5000"/>
                  </a:prstClr>
                </a:solidFill>
                <a:latin typeface="Times New Roman" panose="02020603050405020304" pitchFamily="18" charset="0"/>
                <a:cs typeface="Times New Roman" panose="02020603050405020304" pitchFamily="18" charset="0"/>
              </a:rPr>
              <a:t>Khởi nghĩa Hương Khê thất bại.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3629469"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Khởi nghĩa Bãi Sậy thất bại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Khởi nghĩa Ba Đình thất bại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4277" y="4238876"/>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94429"/>
              <a:ext cx="6713132" cy="1569660"/>
            </a:xfrm>
            <a:prstGeom prst="rect">
              <a:avLst/>
            </a:prstGeom>
          </p:spPr>
          <p:txBody>
            <a:bodyPr wrap="square">
              <a:spAutoFit/>
            </a:bodyPr>
            <a:lstStyle/>
            <a:p>
              <a:pPr lvl="0" algn="ctr" defTabSz="914377">
                <a:defRPr/>
              </a:pPr>
              <a:r>
                <a:rPr lang="vi-VN" sz="3200" dirty="0">
                  <a:solidFill>
                    <a:prstClr val="black"/>
                  </a:solidFill>
                  <a:latin typeface="Times New Roman" panose="02020603050405020304" pitchFamily="18" charset="0"/>
                  <a:cs typeface="Times New Roman" panose="02020603050405020304" pitchFamily="18" charset="0"/>
                </a:rPr>
                <a:t>Sự kiện nào đánh dấu sự chấm dứt của phong trào Cần Vương ở Việt Nam vào cuối thế kỉ XIX?</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a:extLst>
              <a:ext uri="{FF2B5EF4-FFF2-40B4-BE49-F238E27FC236}">
                <a16:creationId xmlns:a16="http://schemas.microsoft.com/office/drawing/2014/main" id="{4F141035-93B0-B946-AB04-AA93AD2BB0DC}"/>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0" action="ppaction://hlinksldjump"/>
            <a:extLst>
              <a:ext uri="{FF2B5EF4-FFF2-40B4-BE49-F238E27FC236}">
                <a16:creationId xmlns:a16="http://schemas.microsoft.com/office/drawing/2014/main" id="{EC302354-E895-8A4E-8C83-96204A63A8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(T2)</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6" name="TextBox 5">
            <a:extLst>
              <a:ext uri="{FF2B5EF4-FFF2-40B4-BE49-F238E27FC236}">
                <a16:creationId xmlns:a16="http://schemas.microsoft.com/office/drawing/2014/main" id="{E716A5FA-7CEE-7742-9CD3-9C0F4C247CD4}"/>
              </a:ext>
            </a:extLst>
          </p:cNvPr>
          <p:cNvSpPr txBox="1"/>
          <p:nvPr/>
        </p:nvSpPr>
        <p:spPr>
          <a:xfrm>
            <a:off x="0" y="1709091"/>
            <a:ext cx="660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oàn cảnh của phong trào Cần Vương</a:t>
            </a:r>
          </a:p>
        </p:txBody>
      </p:sp>
      <p:sp>
        <p:nvSpPr>
          <p:cNvPr id="4" name="TextBox 3">
            <a:extLst>
              <a:ext uri="{FF2B5EF4-FFF2-40B4-BE49-F238E27FC236}">
                <a16:creationId xmlns:a16="http://schemas.microsoft.com/office/drawing/2014/main" id="{CD8D596F-1FE0-0349-965A-8E886D20D803}"/>
              </a:ext>
            </a:extLst>
          </p:cNvPr>
          <p:cNvSpPr txBox="1"/>
          <p:nvPr/>
        </p:nvSpPr>
        <p:spPr>
          <a:xfrm>
            <a:off x="-112677" y="2237789"/>
            <a:ext cx="68311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2800" b="1" dirty="0">
                <a:solidFill>
                  <a:srgbClr val="0070C0"/>
                </a:solidFill>
                <a:latin typeface="Times New Roman" panose="02020603050405020304" pitchFamily="18" charset="0"/>
                <a:cs typeface="Times New Roman" panose="02020603050405020304" pitchFamily="18" charset="0"/>
              </a:rPr>
              <a:t>2</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Những cuộc khởi nghĩa lớn trong phong trào Cần Vương</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CBA2FC20-D90C-F74F-A09A-883E7497B12D}"/>
              </a:ext>
            </a:extLst>
          </p:cNvPr>
          <p:cNvCxnSpPr>
            <a:cxnSpLocks/>
          </p:cNvCxnSpPr>
          <p:nvPr/>
        </p:nvCxnSpPr>
        <p:spPr>
          <a:xfrm flipH="1">
            <a:off x="6618455" y="1613647"/>
            <a:ext cx="1" cy="448936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217795-9EB9-8A4A-998E-D787C1CF7258}"/>
              </a:ext>
            </a:extLst>
          </p:cNvPr>
          <p:cNvPicPr>
            <a:picLocks noChangeAspect="1"/>
          </p:cNvPicPr>
          <p:nvPr/>
        </p:nvPicPr>
        <p:blipFill rotWithShape="1">
          <a:blip r:embed="rId3"/>
          <a:srcRect t="4802" b="5029"/>
          <a:stretch/>
        </p:blipFill>
        <p:spPr>
          <a:xfrm>
            <a:off x="6618455" y="1709092"/>
            <a:ext cx="5565916" cy="4393924"/>
          </a:xfrm>
          <a:prstGeom prst="rect">
            <a:avLst/>
          </a:prstGeom>
          <a:ln>
            <a:solidFill>
              <a:srgbClr val="FF0000"/>
            </a:solidFill>
          </a:ln>
        </p:spPr>
      </p:pic>
      <p:grpSp>
        <p:nvGrpSpPr>
          <p:cNvPr id="11" name="Group 10">
            <a:extLst>
              <a:ext uri="{FF2B5EF4-FFF2-40B4-BE49-F238E27FC236}">
                <a16:creationId xmlns:a16="http://schemas.microsoft.com/office/drawing/2014/main" id="{0A98CAF2-C354-8446-B66E-66EECA594D79}"/>
              </a:ext>
            </a:extLst>
          </p:cNvPr>
          <p:cNvGrpSpPr/>
          <p:nvPr/>
        </p:nvGrpSpPr>
        <p:grpSpPr>
          <a:xfrm>
            <a:off x="240632" y="3465514"/>
            <a:ext cx="5438273" cy="2486108"/>
            <a:chOff x="240632" y="3465514"/>
            <a:chExt cx="5438273" cy="2486108"/>
          </a:xfrm>
        </p:grpSpPr>
        <p:sp>
          <p:nvSpPr>
            <p:cNvPr id="7" name="Preparation 6">
              <a:extLst>
                <a:ext uri="{FF2B5EF4-FFF2-40B4-BE49-F238E27FC236}">
                  <a16:creationId xmlns:a16="http://schemas.microsoft.com/office/drawing/2014/main" id="{3946FFD2-79C0-9345-8A03-BEE7989843E3}"/>
                </a:ext>
              </a:extLst>
            </p:cNvPr>
            <p:cNvSpPr/>
            <p:nvPr/>
          </p:nvSpPr>
          <p:spPr>
            <a:xfrm>
              <a:off x="240632" y="3465514"/>
              <a:ext cx="5438273" cy="2486108"/>
            </a:xfrm>
            <a:prstGeom prst="flowChartPreparation">
              <a:avLst/>
            </a:prstGeom>
            <a:solidFill>
              <a:schemeClr val="accent1">
                <a:lumMod val="40000"/>
                <a:lumOff val="60000"/>
              </a:schemeClr>
            </a:solidFill>
            <a:ln w="12700">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TextBox 9">
              <a:extLst>
                <a:ext uri="{FF2B5EF4-FFF2-40B4-BE49-F238E27FC236}">
                  <a16:creationId xmlns:a16="http://schemas.microsoft.com/office/drawing/2014/main" id="{C1E405DC-C2E2-0147-9BBA-5BD013EF7E8F}"/>
                </a:ext>
              </a:extLst>
            </p:cNvPr>
            <p:cNvSpPr txBox="1"/>
            <p:nvPr/>
          </p:nvSpPr>
          <p:spPr>
            <a:xfrm>
              <a:off x="947571" y="4016070"/>
              <a:ext cx="4024394" cy="1384995"/>
            </a:xfrm>
            <a:prstGeom prst="rect">
              <a:avLst/>
            </a:prstGeom>
            <a:noFill/>
          </p:spPr>
          <p:txBody>
            <a:bodyPr wrap="square" rtlCol="0">
              <a:spAutoFit/>
            </a:bodyPr>
            <a:lstStyle/>
            <a:p>
              <a:pPr algn="ctr"/>
              <a:r>
                <a:rPr lang="en-VN" sz="2800" dirty="0">
                  <a:solidFill>
                    <a:srgbClr val="FF0000"/>
                  </a:solidFill>
                  <a:latin typeface="Times New Roman" panose="02020603050405020304" pitchFamily="18" charset="0"/>
                  <a:cs typeface="Times New Roman" panose="02020603050405020304" pitchFamily="18" charset="0"/>
                </a:rPr>
                <a:t>Lập bảng thống kê các cuộc khởi nghĩa lớn trong phong trào Cần Vương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5"/>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6"/>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6"/>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4204340"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Có sự ãnh đạo của văn thân sĩ phu yêu nước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4204341"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b="1" dirty="0">
                <a:solidFill>
                  <a:prstClr val="black">
                    <a:lumMod val="95000"/>
                    <a:lumOff val="5000"/>
                  </a:prstClr>
                </a:solidFill>
                <a:latin typeface="Times New Roman" panose="02020603050405020304" pitchFamily="18" charset="0"/>
                <a:cs typeface="Times New Roman" panose="02020603050405020304" pitchFamily="18" charset="0"/>
              </a:rPr>
              <a:t>Thời gian tồn tại hơn 10 năm.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3629469"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Được trang bị vũ khí hiện đại.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Quy mô rộng lớn khắp cả nước.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7773" y="2860566"/>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5604" y="4196257"/>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98943"/>
            <a:chOff x="-91545" y="1"/>
            <a:chExt cx="8357616" cy="1698943"/>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129284"/>
              <a:ext cx="6713132" cy="1569660"/>
            </a:xfrm>
            <a:prstGeom prst="rect">
              <a:avLst/>
            </a:prstGeom>
          </p:spPr>
          <p:txBody>
            <a:bodyPr wrap="square">
              <a:spAutoFit/>
            </a:bodyPr>
            <a:lstStyle/>
            <a:p>
              <a:pPr lvl="0" algn="ctr" defTabSz="914377">
                <a:defRPr/>
              </a:pPr>
              <a:r>
                <a:rPr lang="vi-VN" sz="3200" dirty="0">
                  <a:solidFill>
                    <a:prstClr val="black"/>
                  </a:solidFill>
                  <a:latin typeface="Times New Roman" panose="02020603050405020304" pitchFamily="18" charset="0"/>
                  <a:cs typeface="Times New Roman" panose="02020603050405020304" pitchFamily="18" charset="0"/>
                </a:rPr>
                <a:t>Vì sao cuộc khởi nghĩa Hương Khê là khởi nghĩa tiêu biểu nhất trong phong trào Cần Vương?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a:extLst>
              <a:ext uri="{FF2B5EF4-FFF2-40B4-BE49-F238E27FC236}">
                <a16:creationId xmlns:a16="http://schemas.microsoft.com/office/drawing/2014/main" id="{DCABDF79-A1E4-2A4E-B68E-F1FC945B4960}"/>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Tết</a:t>
            </a:r>
          </a:p>
        </p:txBody>
      </p:sp>
      <p:pic>
        <p:nvPicPr>
          <p:cNvPr id="22" name="về" descr="Free Download Of - Clipart Icon Home Png Transparent Png (#425245) -  PinClipart">
            <a:hlinkClick r:id="rId10" action="ppaction://hlinksldjump"/>
            <a:extLst>
              <a:ext uri="{FF2B5EF4-FFF2-40B4-BE49-F238E27FC236}">
                <a16:creationId xmlns:a16="http://schemas.microsoft.com/office/drawing/2014/main" id="{408A110E-E738-7942-8888-E789C6CD71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3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ể căn cứ Ba Đình trở thành một Bảo tàng xứng tầm">
            <a:extLst>
              <a:ext uri="{FF2B5EF4-FFF2-40B4-BE49-F238E27FC236}">
                <a16:creationId xmlns:a16="http://schemas.microsoft.com/office/drawing/2014/main" id="{971A179F-71B6-154F-951D-D98B04329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32578"/>
            <a:ext cx="5270500" cy="68905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308B719-6DA5-2947-BE44-EDFD16BF54F2}"/>
              </a:ext>
            </a:extLst>
          </p:cNvPr>
          <p:cNvGrpSpPr/>
          <p:nvPr/>
        </p:nvGrpSpPr>
        <p:grpSpPr>
          <a:xfrm>
            <a:off x="1142126" y="-385011"/>
            <a:ext cx="4309812" cy="1636295"/>
            <a:chOff x="489284" y="962526"/>
            <a:chExt cx="5606716" cy="3128211"/>
          </a:xfrm>
        </p:grpSpPr>
        <p:sp>
          <p:nvSpPr>
            <p:cNvPr id="7" name="Rounded Rectangle 6">
              <a:extLst>
                <a:ext uri="{FF2B5EF4-FFF2-40B4-BE49-F238E27FC236}">
                  <a16:creationId xmlns:a16="http://schemas.microsoft.com/office/drawing/2014/main" id="{C91468D2-8B5C-FE44-BF12-6339431C8498}"/>
                </a:ext>
              </a:extLst>
            </p:cNvPr>
            <p:cNvSpPr/>
            <p:nvPr/>
          </p:nvSpPr>
          <p:spPr>
            <a:xfrm>
              <a:off x="505326" y="1636295"/>
              <a:ext cx="5590674"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28" name="Picture 4">
              <a:extLst>
                <a:ext uri="{FF2B5EF4-FFF2-40B4-BE49-F238E27FC236}">
                  <a16:creationId xmlns:a16="http://schemas.microsoft.com/office/drawing/2014/main" id="{D508812C-230B-194C-A2A4-19C2093E9A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6" t="26316" r="5789" b="24421"/>
            <a:stretch/>
          </p:blipFill>
          <p:spPr bwMode="auto">
            <a:xfrm>
              <a:off x="489284" y="962526"/>
              <a:ext cx="5606716"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9857EB88-5246-D544-B2BE-C6B87AF516AD}"/>
              </a:ext>
            </a:extLst>
          </p:cNvPr>
          <p:cNvSpPr/>
          <p:nvPr/>
        </p:nvSpPr>
        <p:spPr>
          <a:xfrm>
            <a:off x="1444602" y="297190"/>
            <a:ext cx="3704861" cy="584775"/>
          </a:xfrm>
          <a:prstGeom prst="rect">
            <a:avLst/>
          </a:prstGeom>
        </p:spPr>
        <p:txBody>
          <a:bodyPr wrap="none">
            <a:spAutoFit/>
          </a:bodyPr>
          <a:lstStyle/>
          <a:p>
            <a:pPr lvl="0" algn="ctr"/>
            <a:r>
              <a:rPr lang="en-VN" sz="3200" b="1" dirty="0">
                <a:solidFill>
                  <a:srgbClr val="0070C0"/>
                </a:solidFill>
                <a:latin typeface="Times New Roman" panose="02020603050405020304" pitchFamily="18" charset="0"/>
                <a:cs typeface="Times New Roman" panose="02020603050405020304" pitchFamily="18" charset="0"/>
              </a:rPr>
              <a:t>Khởi nghĩa Ba Đình</a:t>
            </a:r>
          </a:p>
        </p:txBody>
      </p:sp>
      <p:pic>
        <p:nvPicPr>
          <p:cNvPr id="11" name="Picture 10">
            <a:extLst>
              <a:ext uri="{FF2B5EF4-FFF2-40B4-BE49-F238E27FC236}">
                <a16:creationId xmlns:a16="http://schemas.microsoft.com/office/drawing/2014/main" id="{F466AED8-C77D-F04B-B10D-891ABD5196E6}"/>
              </a:ext>
            </a:extLst>
          </p:cNvPr>
          <p:cNvPicPr>
            <a:picLocks noChangeAspect="1"/>
          </p:cNvPicPr>
          <p:nvPr/>
        </p:nvPicPr>
        <p:blipFill rotWithShape="1">
          <a:blip r:embed="rId4"/>
          <a:srcRect t="12854" r="50000"/>
          <a:stretch/>
        </p:blipFill>
        <p:spPr>
          <a:xfrm flipH="1">
            <a:off x="9664700" y="1682088"/>
            <a:ext cx="533554" cy="831849"/>
          </a:xfrm>
          <a:prstGeom prst="rect">
            <a:avLst/>
          </a:prstGeom>
        </p:spPr>
      </p:pic>
      <p:pic>
        <p:nvPicPr>
          <p:cNvPr id="12" name="Picture 11">
            <a:extLst>
              <a:ext uri="{FF2B5EF4-FFF2-40B4-BE49-F238E27FC236}">
                <a16:creationId xmlns:a16="http://schemas.microsoft.com/office/drawing/2014/main" id="{7F18B355-5F7E-744A-ADD6-05AF871B4516}"/>
              </a:ext>
            </a:extLst>
          </p:cNvPr>
          <p:cNvPicPr>
            <a:picLocks noChangeAspect="1"/>
          </p:cNvPicPr>
          <p:nvPr/>
        </p:nvPicPr>
        <p:blipFill rotWithShape="1">
          <a:blip r:embed="rId4"/>
          <a:srcRect t="12854" r="50000"/>
          <a:stretch/>
        </p:blipFill>
        <p:spPr>
          <a:xfrm flipH="1">
            <a:off x="10843794" y="2513937"/>
            <a:ext cx="533554" cy="831849"/>
          </a:xfrm>
          <a:prstGeom prst="rect">
            <a:avLst/>
          </a:prstGeom>
        </p:spPr>
      </p:pic>
      <p:pic>
        <p:nvPicPr>
          <p:cNvPr id="13" name="Picture 12">
            <a:extLst>
              <a:ext uri="{FF2B5EF4-FFF2-40B4-BE49-F238E27FC236}">
                <a16:creationId xmlns:a16="http://schemas.microsoft.com/office/drawing/2014/main" id="{00A9689F-EE63-EF4E-BB26-EB324DBFF033}"/>
              </a:ext>
            </a:extLst>
          </p:cNvPr>
          <p:cNvPicPr>
            <a:picLocks noChangeAspect="1"/>
          </p:cNvPicPr>
          <p:nvPr/>
        </p:nvPicPr>
        <p:blipFill rotWithShape="1">
          <a:blip r:embed="rId4"/>
          <a:srcRect t="12854" r="50000"/>
          <a:stretch/>
        </p:blipFill>
        <p:spPr>
          <a:xfrm flipH="1">
            <a:off x="8782383" y="2633664"/>
            <a:ext cx="533554" cy="831849"/>
          </a:xfrm>
          <a:prstGeom prst="rect">
            <a:avLst/>
          </a:prstGeom>
        </p:spPr>
      </p:pic>
      <p:sp>
        <p:nvSpPr>
          <p:cNvPr id="4" name="Freeform 3">
            <a:extLst>
              <a:ext uri="{FF2B5EF4-FFF2-40B4-BE49-F238E27FC236}">
                <a16:creationId xmlns:a16="http://schemas.microsoft.com/office/drawing/2014/main" id="{554567E9-F300-3740-9557-A7313038C00F}"/>
              </a:ext>
            </a:extLst>
          </p:cNvPr>
          <p:cNvSpPr/>
          <p:nvPr/>
        </p:nvSpPr>
        <p:spPr>
          <a:xfrm>
            <a:off x="7988968" y="368968"/>
            <a:ext cx="4251158" cy="5823285"/>
          </a:xfrm>
          <a:custGeom>
            <a:avLst/>
            <a:gdLst>
              <a:gd name="connsiteX0" fmla="*/ 4291052 w 4291052"/>
              <a:gd name="connsiteY0" fmla="*/ 0 h 5823285"/>
              <a:gd name="connsiteX1" fmla="*/ 4210842 w 4291052"/>
              <a:gd name="connsiteY1" fmla="*/ 48127 h 5823285"/>
              <a:gd name="connsiteX2" fmla="*/ 4050421 w 4291052"/>
              <a:gd name="connsiteY2" fmla="*/ 96253 h 5823285"/>
              <a:gd name="connsiteX3" fmla="*/ 3954168 w 4291052"/>
              <a:gd name="connsiteY3" fmla="*/ 128337 h 5823285"/>
              <a:gd name="connsiteX4" fmla="*/ 3857915 w 4291052"/>
              <a:gd name="connsiteY4" fmla="*/ 160421 h 5823285"/>
              <a:gd name="connsiteX5" fmla="*/ 3809789 w 4291052"/>
              <a:gd name="connsiteY5" fmla="*/ 176464 h 5823285"/>
              <a:gd name="connsiteX6" fmla="*/ 3745621 w 4291052"/>
              <a:gd name="connsiteY6" fmla="*/ 192506 h 5823285"/>
              <a:gd name="connsiteX7" fmla="*/ 3649368 w 4291052"/>
              <a:gd name="connsiteY7" fmla="*/ 224590 h 5823285"/>
              <a:gd name="connsiteX8" fmla="*/ 3280400 w 4291052"/>
              <a:gd name="connsiteY8" fmla="*/ 272716 h 5823285"/>
              <a:gd name="connsiteX9" fmla="*/ 3071852 w 4291052"/>
              <a:gd name="connsiteY9" fmla="*/ 304800 h 5823285"/>
              <a:gd name="connsiteX10" fmla="*/ 2702884 w 4291052"/>
              <a:gd name="connsiteY10" fmla="*/ 336885 h 5823285"/>
              <a:gd name="connsiteX11" fmla="*/ 2478294 w 4291052"/>
              <a:gd name="connsiteY11" fmla="*/ 385011 h 5823285"/>
              <a:gd name="connsiteX12" fmla="*/ 2414126 w 4291052"/>
              <a:gd name="connsiteY12" fmla="*/ 401053 h 5823285"/>
              <a:gd name="connsiteX13" fmla="*/ 2269747 w 4291052"/>
              <a:gd name="connsiteY13" fmla="*/ 449179 h 5823285"/>
              <a:gd name="connsiteX14" fmla="*/ 2221621 w 4291052"/>
              <a:gd name="connsiteY14" fmla="*/ 465221 h 5823285"/>
              <a:gd name="connsiteX15" fmla="*/ 2157452 w 4291052"/>
              <a:gd name="connsiteY15" fmla="*/ 481264 h 5823285"/>
              <a:gd name="connsiteX16" fmla="*/ 2109326 w 4291052"/>
              <a:gd name="connsiteY16" fmla="*/ 497306 h 5823285"/>
              <a:gd name="connsiteX17" fmla="*/ 1948905 w 4291052"/>
              <a:gd name="connsiteY17" fmla="*/ 545432 h 5823285"/>
              <a:gd name="connsiteX18" fmla="*/ 1900779 w 4291052"/>
              <a:gd name="connsiteY18" fmla="*/ 561474 h 5823285"/>
              <a:gd name="connsiteX19" fmla="*/ 1852652 w 4291052"/>
              <a:gd name="connsiteY19" fmla="*/ 577516 h 5823285"/>
              <a:gd name="connsiteX20" fmla="*/ 1804526 w 4291052"/>
              <a:gd name="connsiteY20" fmla="*/ 609600 h 5823285"/>
              <a:gd name="connsiteX21" fmla="*/ 1708273 w 4291052"/>
              <a:gd name="connsiteY21" fmla="*/ 641685 h 5823285"/>
              <a:gd name="connsiteX22" fmla="*/ 1612021 w 4291052"/>
              <a:gd name="connsiteY22" fmla="*/ 673769 h 5823285"/>
              <a:gd name="connsiteX23" fmla="*/ 1515768 w 4291052"/>
              <a:gd name="connsiteY23" fmla="*/ 705853 h 5823285"/>
              <a:gd name="connsiteX24" fmla="*/ 1419515 w 4291052"/>
              <a:gd name="connsiteY24" fmla="*/ 770021 h 5823285"/>
              <a:gd name="connsiteX25" fmla="*/ 1387431 w 4291052"/>
              <a:gd name="connsiteY25" fmla="*/ 802106 h 5823285"/>
              <a:gd name="connsiteX26" fmla="*/ 1291179 w 4291052"/>
              <a:gd name="connsiteY26" fmla="*/ 850232 h 5823285"/>
              <a:gd name="connsiteX27" fmla="*/ 1210968 w 4291052"/>
              <a:gd name="connsiteY27" fmla="*/ 930443 h 5823285"/>
              <a:gd name="connsiteX28" fmla="*/ 1162842 w 4291052"/>
              <a:gd name="connsiteY28" fmla="*/ 962527 h 5823285"/>
              <a:gd name="connsiteX29" fmla="*/ 1114715 w 4291052"/>
              <a:gd name="connsiteY29" fmla="*/ 1010653 h 5823285"/>
              <a:gd name="connsiteX30" fmla="*/ 1066589 w 4291052"/>
              <a:gd name="connsiteY30" fmla="*/ 1026695 h 5823285"/>
              <a:gd name="connsiteX31" fmla="*/ 922210 w 4291052"/>
              <a:gd name="connsiteY31" fmla="*/ 1106906 h 5823285"/>
              <a:gd name="connsiteX32" fmla="*/ 825958 w 4291052"/>
              <a:gd name="connsiteY32" fmla="*/ 1171074 h 5823285"/>
              <a:gd name="connsiteX33" fmla="*/ 761789 w 4291052"/>
              <a:gd name="connsiteY33" fmla="*/ 1235243 h 5823285"/>
              <a:gd name="connsiteX34" fmla="*/ 665537 w 4291052"/>
              <a:gd name="connsiteY34" fmla="*/ 1299411 h 5823285"/>
              <a:gd name="connsiteX35" fmla="*/ 601368 w 4291052"/>
              <a:gd name="connsiteY35" fmla="*/ 1379621 h 5823285"/>
              <a:gd name="connsiteX36" fmla="*/ 521158 w 4291052"/>
              <a:gd name="connsiteY36" fmla="*/ 1459832 h 5823285"/>
              <a:gd name="connsiteX37" fmla="*/ 489073 w 4291052"/>
              <a:gd name="connsiteY37" fmla="*/ 1507958 h 5823285"/>
              <a:gd name="connsiteX38" fmla="*/ 392821 w 4291052"/>
              <a:gd name="connsiteY38" fmla="*/ 1636295 h 5823285"/>
              <a:gd name="connsiteX39" fmla="*/ 360737 w 4291052"/>
              <a:gd name="connsiteY39" fmla="*/ 1732548 h 5823285"/>
              <a:gd name="connsiteX40" fmla="*/ 344694 w 4291052"/>
              <a:gd name="connsiteY40" fmla="*/ 1780674 h 5823285"/>
              <a:gd name="connsiteX41" fmla="*/ 312610 w 4291052"/>
              <a:gd name="connsiteY41" fmla="*/ 1828800 h 5823285"/>
              <a:gd name="connsiteX42" fmla="*/ 296568 w 4291052"/>
              <a:gd name="connsiteY42" fmla="*/ 1876927 h 5823285"/>
              <a:gd name="connsiteX43" fmla="*/ 248442 w 4291052"/>
              <a:gd name="connsiteY43" fmla="*/ 1973179 h 5823285"/>
              <a:gd name="connsiteX44" fmla="*/ 216358 w 4291052"/>
              <a:gd name="connsiteY44" fmla="*/ 2117558 h 5823285"/>
              <a:gd name="connsiteX45" fmla="*/ 184273 w 4291052"/>
              <a:gd name="connsiteY45" fmla="*/ 2149643 h 5823285"/>
              <a:gd name="connsiteX46" fmla="*/ 152189 w 4291052"/>
              <a:gd name="connsiteY46" fmla="*/ 2245895 h 5823285"/>
              <a:gd name="connsiteX47" fmla="*/ 120105 w 4291052"/>
              <a:gd name="connsiteY47" fmla="*/ 2390274 h 5823285"/>
              <a:gd name="connsiteX48" fmla="*/ 88021 w 4291052"/>
              <a:gd name="connsiteY48" fmla="*/ 2534653 h 5823285"/>
              <a:gd name="connsiteX49" fmla="*/ 39894 w 4291052"/>
              <a:gd name="connsiteY49" fmla="*/ 2679032 h 5823285"/>
              <a:gd name="connsiteX50" fmla="*/ 23852 w 4291052"/>
              <a:gd name="connsiteY50" fmla="*/ 2727158 h 5823285"/>
              <a:gd name="connsiteX51" fmla="*/ 23852 w 4291052"/>
              <a:gd name="connsiteY51" fmla="*/ 3801979 h 5823285"/>
              <a:gd name="connsiteX52" fmla="*/ 39894 w 4291052"/>
              <a:gd name="connsiteY52" fmla="*/ 3866148 h 5823285"/>
              <a:gd name="connsiteX53" fmla="*/ 88021 w 4291052"/>
              <a:gd name="connsiteY53" fmla="*/ 4042611 h 5823285"/>
              <a:gd name="connsiteX54" fmla="*/ 136147 w 4291052"/>
              <a:gd name="connsiteY54" fmla="*/ 4074695 h 5823285"/>
              <a:gd name="connsiteX55" fmla="*/ 184273 w 4291052"/>
              <a:gd name="connsiteY55" fmla="*/ 4170948 h 5823285"/>
              <a:gd name="connsiteX56" fmla="*/ 200315 w 4291052"/>
              <a:gd name="connsiteY56" fmla="*/ 4219074 h 5823285"/>
              <a:gd name="connsiteX57" fmla="*/ 264484 w 4291052"/>
              <a:gd name="connsiteY57" fmla="*/ 4283243 h 5823285"/>
              <a:gd name="connsiteX58" fmla="*/ 408863 w 4291052"/>
              <a:gd name="connsiteY58" fmla="*/ 4395537 h 5823285"/>
              <a:gd name="connsiteX59" fmla="*/ 456989 w 4291052"/>
              <a:gd name="connsiteY59" fmla="*/ 4427621 h 5823285"/>
              <a:gd name="connsiteX60" fmla="*/ 489073 w 4291052"/>
              <a:gd name="connsiteY60" fmla="*/ 4459706 h 5823285"/>
              <a:gd name="connsiteX61" fmla="*/ 537200 w 4291052"/>
              <a:gd name="connsiteY61" fmla="*/ 4475748 h 5823285"/>
              <a:gd name="connsiteX62" fmla="*/ 633452 w 4291052"/>
              <a:gd name="connsiteY62" fmla="*/ 4539916 h 5823285"/>
              <a:gd name="connsiteX63" fmla="*/ 777831 w 4291052"/>
              <a:gd name="connsiteY63" fmla="*/ 4588043 h 5823285"/>
              <a:gd name="connsiteX64" fmla="*/ 874084 w 4291052"/>
              <a:gd name="connsiteY64" fmla="*/ 4620127 h 5823285"/>
              <a:gd name="connsiteX65" fmla="*/ 922210 w 4291052"/>
              <a:gd name="connsiteY65" fmla="*/ 4636169 h 5823285"/>
              <a:gd name="connsiteX66" fmla="*/ 970337 w 4291052"/>
              <a:gd name="connsiteY66" fmla="*/ 4668253 h 5823285"/>
              <a:gd name="connsiteX67" fmla="*/ 1066589 w 4291052"/>
              <a:gd name="connsiteY67" fmla="*/ 4700337 h 5823285"/>
              <a:gd name="connsiteX68" fmla="*/ 1114715 w 4291052"/>
              <a:gd name="connsiteY68" fmla="*/ 4732421 h 5823285"/>
              <a:gd name="connsiteX69" fmla="*/ 1210968 w 4291052"/>
              <a:gd name="connsiteY69" fmla="*/ 4764506 h 5823285"/>
              <a:gd name="connsiteX70" fmla="*/ 1259094 w 4291052"/>
              <a:gd name="connsiteY70" fmla="*/ 4780548 h 5823285"/>
              <a:gd name="connsiteX71" fmla="*/ 1307221 w 4291052"/>
              <a:gd name="connsiteY71" fmla="*/ 4812632 h 5823285"/>
              <a:gd name="connsiteX72" fmla="*/ 1403473 w 4291052"/>
              <a:gd name="connsiteY72" fmla="*/ 4844716 h 5823285"/>
              <a:gd name="connsiteX73" fmla="*/ 1435558 w 4291052"/>
              <a:gd name="connsiteY73" fmla="*/ 4876800 h 5823285"/>
              <a:gd name="connsiteX74" fmla="*/ 1531810 w 4291052"/>
              <a:gd name="connsiteY74" fmla="*/ 4908885 h 5823285"/>
              <a:gd name="connsiteX75" fmla="*/ 1628063 w 4291052"/>
              <a:gd name="connsiteY75" fmla="*/ 4940969 h 5823285"/>
              <a:gd name="connsiteX76" fmla="*/ 1724315 w 4291052"/>
              <a:gd name="connsiteY76" fmla="*/ 4973053 h 5823285"/>
              <a:gd name="connsiteX77" fmla="*/ 1772442 w 4291052"/>
              <a:gd name="connsiteY77" fmla="*/ 4989095 h 5823285"/>
              <a:gd name="connsiteX78" fmla="*/ 1836610 w 4291052"/>
              <a:gd name="connsiteY78" fmla="*/ 5005137 h 5823285"/>
              <a:gd name="connsiteX79" fmla="*/ 1932863 w 4291052"/>
              <a:gd name="connsiteY79" fmla="*/ 5037221 h 5823285"/>
              <a:gd name="connsiteX80" fmla="*/ 2013073 w 4291052"/>
              <a:gd name="connsiteY80" fmla="*/ 5053264 h 5823285"/>
              <a:gd name="connsiteX81" fmla="*/ 2109326 w 4291052"/>
              <a:gd name="connsiteY81" fmla="*/ 5069306 h 5823285"/>
              <a:gd name="connsiteX82" fmla="*/ 2173494 w 4291052"/>
              <a:gd name="connsiteY82" fmla="*/ 5085348 h 5823285"/>
              <a:gd name="connsiteX83" fmla="*/ 2398084 w 4291052"/>
              <a:gd name="connsiteY83" fmla="*/ 5117432 h 5823285"/>
              <a:gd name="connsiteX84" fmla="*/ 2574547 w 4291052"/>
              <a:gd name="connsiteY84" fmla="*/ 5149516 h 5823285"/>
              <a:gd name="connsiteX85" fmla="*/ 2670800 w 4291052"/>
              <a:gd name="connsiteY85" fmla="*/ 5181600 h 5823285"/>
              <a:gd name="connsiteX86" fmla="*/ 2767052 w 4291052"/>
              <a:gd name="connsiteY86" fmla="*/ 5213685 h 5823285"/>
              <a:gd name="connsiteX87" fmla="*/ 2863305 w 4291052"/>
              <a:gd name="connsiteY87" fmla="*/ 5245769 h 5823285"/>
              <a:gd name="connsiteX88" fmla="*/ 2959558 w 4291052"/>
              <a:gd name="connsiteY88" fmla="*/ 5293895 h 5823285"/>
              <a:gd name="connsiteX89" fmla="*/ 3007684 w 4291052"/>
              <a:gd name="connsiteY89" fmla="*/ 5325979 h 5823285"/>
              <a:gd name="connsiteX90" fmla="*/ 3103937 w 4291052"/>
              <a:gd name="connsiteY90" fmla="*/ 5358064 h 5823285"/>
              <a:gd name="connsiteX91" fmla="*/ 3248315 w 4291052"/>
              <a:gd name="connsiteY91" fmla="*/ 5422232 h 5823285"/>
              <a:gd name="connsiteX92" fmla="*/ 3344568 w 4291052"/>
              <a:gd name="connsiteY92" fmla="*/ 5454316 h 5823285"/>
              <a:gd name="connsiteX93" fmla="*/ 3392694 w 4291052"/>
              <a:gd name="connsiteY93" fmla="*/ 5470358 h 5823285"/>
              <a:gd name="connsiteX94" fmla="*/ 3424779 w 4291052"/>
              <a:gd name="connsiteY94" fmla="*/ 5502443 h 5823285"/>
              <a:gd name="connsiteX95" fmla="*/ 3472905 w 4291052"/>
              <a:gd name="connsiteY95" fmla="*/ 5518485 h 5823285"/>
              <a:gd name="connsiteX96" fmla="*/ 3633326 w 4291052"/>
              <a:gd name="connsiteY96" fmla="*/ 5566611 h 5823285"/>
              <a:gd name="connsiteX97" fmla="*/ 3729579 w 4291052"/>
              <a:gd name="connsiteY97" fmla="*/ 5630779 h 5823285"/>
              <a:gd name="connsiteX98" fmla="*/ 3841873 w 4291052"/>
              <a:gd name="connsiteY98" fmla="*/ 5759116 h 5823285"/>
              <a:gd name="connsiteX99" fmla="*/ 3873958 w 4291052"/>
              <a:gd name="connsiteY99" fmla="*/ 5791200 h 5823285"/>
              <a:gd name="connsiteX100" fmla="*/ 3922084 w 4291052"/>
              <a:gd name="connsiteY100" fmla="*/ 5823285 h 5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291052" h="5823285">
                <a:moveTo>
                  <a:pt x="4291052" y="0"/>
                </a:moveTo>
                <a:cubicBezTo>
                  <a:pt x="4264315" y="16042"/>
                  <a:pt x="4239227" y="35224"/>
                  <a:pt x="4210842" y="48127"/>
                </a:cubicBezTo>
                <a:cubicBezTo>
                  <a:pt x="4137448" y="81488"/>
                  <a:pt x="4118862" y="75721"/>
                  <a:pt x="4050421" y="96253"/>
                </a:cubicBezTo>
                <a:cubicBezTo>
                  <a:pt x="4018027" y="105971"/>
                  <a:pt x="3986252" y="117642"/>
                  <a:pt x="3954168" y="128337"/>
                </a:cubicBezTo>
                <a:lnTo>
                  <a:pt x="3857915" y="160421"/>
                </a:lnTo>
                <a:cubicBezTo>
                  <a:pt x="3841873" y="165768"/>
                  <a:pt x="3826194" y="172363"/>
                  <a:pt x="3809789" y="176464"/>
                </a:cubicBezTo>
                <a:cubicBezTo>
                  <a:pt x="3788400" y="181811"/>
                  <a:pt x="3766739" y="186171"/>
                  <a:pt x="3745621" y="192506"/>
                </a:cubicBezTo>
                <a:cubicBezTo>
                  <a:pt x="3713227" y="202224"/>
                  <a:pt x="3682981" y="220855"/>
                  <a:pt x="3649368" y="224590"/>
                </a:cubicBezTo>
                <a:cubicBezTo>
                  <a:pt x="3504613" y="240674"/>
                  <a:pt x="3436132" y="246761"/>
                  <a:pt x="3280400" y="272716"/>
                </a:cubicBezTo>
                <a:cubicBezTo>
                  <a:pt x="3226755" y="281657"/>
                  <a:pt x="3123459" y="299639"/>
                  <a:pt x="3071852" y="304800"/>
                </a:cubicBezTo>
                <a:cubicBezTo>
                  <a:pt x="2949011" y="317084"/>
                  <a:pt x="2824658" y="316590"/>
                  <a:pt x="2702884" y="336885"/>
                </a:cubicBezTo>
                <a:cubicBezTo>
                  <a:pt x="2563136" y="360176"/>
                  <a:pt x="2638185" y="345038"/>
                  <a:pt x="2478294" y="385011"/>
                </a:cubicBezTo>
                <a:cubicBezTo>
                  <a:pt x="2456905" y="390358"/>
                  <a:pt x="2435042" y="394081"/>
                  <a:pt x="2414126" y="401053"/>
                </a:cubicBezTo>
                <a:lnTo>
                  <a:pt x="2269747" y="449179"/>
                </a:lnTo>
                <a:cubicBezTo>
                  <a:pt x="2253705" y="454526"/>
                  <a:pt x="2238026" y="461120"/>
                  <a:pt x="2221621" y="465221"/>
                </a:cubicBezTo>
                <a:cubicBezTo>
                  <a:pt x="2200231" y="470569"/>
                  <a:pt x="2178652" y="475207"/>
                  <a:pt x="2157452" y="481264"/>
                </a:cubicBezTo>
                <a:cubicBezTo>
                  <a:pt x="2141193" y="485910"/>
                  <a:pt x="2125585" y="492661"/>
                  <a:pt x="2109326" y="497306"/>
                </a:cubicBezTo>
                <a:cubicBezTo>
                  <a:pt x="1939613" y="545796"/>
                  <a:pt x="2177646" y="469186"/>
                  <a:pt x="1948905" y="545432"/>
                </a:cubicBezTo>
                <a:lnTo>
                  <a:pt x="1900779" y="561474"/>
                </a:lnTo>
                <a:lnTo>
                  <a:pt x="1852652" y="577516"/>
                </a:lnTo>
                <a:cubicBezTo>
                  <a:pt x="1836610" y="588211"/>
                  <a:pt x="1822144" y="601770"/>
                  <a:pt x="1804526" y="609600"/>
                </a:cubicBezTo>
                <a:cubicBezTo>
                  <a:pt x="1773621" y="623336"/>
                  <a:pt x="1740357" y="630990"/>
                  <a:pt x="1708273" y="641685"/>
                </a:cubicBezTo>
                <a:lnTo>
                  <a:pt x="1612021" y="673769"/>
                </a:lnTo>
                <a:cubicBezTo>
                  <a:pt x="1612020" y="673769"/>
                  <a:pt x="1515769" y="705852"/>
                  <a:pt x="1515768" y="705853"/>
                </a:cubicBezTo>
                <a:cubicBezTo>
                  <a:pt x="1483684" y="727242"/>
                  <a:pt x="1446781" y="742754"/>
                  <a:pt x="1419515" y="770021"/>
                </a:cubicBezTo>
                <a:cubicBezTo>
                  <a:pt x="1408820" y="780716"/>
                  <a:pt x="1400400" y="794324"/>
                  <a:pt x="1387431" y="802106"/>
                </a:cubicBezTo>
                <a:cubicBezTo>
                  <a:pt x="1297932" y="855807"/>
                  <a:pt x="1379693" y="772782"/>
                  <a:pt x="1291179" y="850232"/>
                </a:cubicBezTo>
                <a:cubicBezTo>
                  <a:pt x="1262723" y="875131"/>
                  <a:pt x="1242429" y="909469"/>
                  <a:pt x="1210968" y="930443"/>
                </a:cubicBezTo>
                <a:cubicBezTo>
                  <a:pt x="1194926" y="941138"/>
                  <a:pt x="1177653" y="950184"/>
                  <a:pt x="1162842" y="962527"/>
                </a:cubicBezTo>
                <a:cubicBezTo>
                  <a:pt x="1145413" y="977051"/>
                  <a:pt x="1133592" y="998069"/>
                  <a:pt x="1114715" y="1010653"/>
                </a:cubicBezTo>
                <a:cubicBezTo>
                  <a:pt x="1100645" y="1020033"/>
                  <a:pt x="1081371" y="1018483"/>
                  <a:pt x="1066589" y="1026695"/>
                </a:cubicBezTo>
                <a:cubicBezTo>
                  <a:pt x="901108" y="1118630"/>
                  <a:pt x="1031108" y="1070607"/>
                  <a:pt x="922210" y="1106906"/>
                </a:cubicBezTo>
                <a:cubicBezTo>
                  <a:pt x="890126" y="1128295"/>
                  <a:pt x="853224" y="1143808"/>
                  <a:pt x="825958" y="1171074"/>
                </a:cubicBezTo>
                <a:cubicBezTo>
                  <a:pt x="804568" y="1192464"/>
                  <a:pt x="786958" y="1218464"/>
                  <a:pt x="761789" y="1235243"/>
                </a:cubicBezTo>
                <a:cubicBezTo>
                  <a:pt x="729705" y="1256632"/>
                  <a:pt x="692804" y="1272145"/>
                  <a:pt x="665537" y="1299411"/>
                </a:cubicBezTo>
                <a:cubicBezTo>
                  <a:pt x="540466" y="1424478"/>
                  <a:pt x="742995" y="1217760"/>
                  <a:pt x="601368" y="1379621"/>
                </a:cubicBezTo>
                <a:cubicBezTo>
                  <a:pt x="576469" y="1408077"/>
                  <a:pt x="542133" y="1428371"/>
                  <a:pt x="521158" y="1459832"/>
                </a:cubicBezTo>
                <a:cubicBezTo>
                  <a:pt x="510463" y="1475874"/>
                  <a:pt x="501117" y="1492903"/>
                  <a:pt x="489073" y="1507958"/>
                </a:cubicBezTo>
                <a:cubicBezTo>
                  <a:pt x="445640" y="1562249"/>
                  <a:pt x="424799" y="1540361"/>
                  <a:pt x="392821" y="1636295"/>
                </a:cubicBezTo>
                <a:lnTo>
                  <a:pt x="360737" y="1732548"/>
                </a:lnTo>
                <a:cubicBezTo>
                  <a:pt x="355390" y="1748590"/>
                  <a:pt x="354074" y="1766604"/>
                  <a:pt x="344694" y="1780674"/>
                </a:cubicBezTo>
                <a:lnTo>
                  <a:pt x="312610" y="1828800"/>
                </a:lnTo>
                <a:cubicBezTo>
                  <a:pt x="307263" y="1844842"/>
                  <a:pt x="304130" y="1861802"/>
                  <a:pt x="296568" y="1876927"/>
                </a:cubicBezTo>
                <a:cubicBezTo>
                  <a:pt x="234371" y="2001322"/>
                  <a:pt x="288765" y="1852210"/>
                  <a:pt x="248442" y="1973179"/>
                </a:cubicBezTo>
                <a:cubicBezTo>
                  <a:pt x="245203" y="1992616"/>
                  <a:pt x="234585" y="2087180"/>
                  <a:pt x="216358" y="2117558"/>
                </a:cubicBezTo>
                <a:cubicBezTo>
                  <a:pt x="208576" y="2130528"/>
                  <a:pt x="194968" y="2138948"/>
                  <a:pt x="184273" y="2149643"/>
                </a:cubicBezTo>
                <a:cubicBezTo>
                  <a:pt x="173578" y="2181727"/>
                  <a:pt x="158821" y="2212732"/>
                  <a:pt x="152189" y="2245895"/>
                </a:cubicBezTo>
                <a:cubicBezTo>
                  <a:pt x="103805" y="2487816"/>
                  <a:pt x="165415" y="2186377"/>
                  <a:pt x="120105" y="2390274"/>
                </a:cubicBezTo>
                <a:cubicBezTo>
                  <a:pt x="107020" y="2449157"/>
                  <a:pt x="104789" y="2478760"/>
                  <a:pt x="88021" y="2534653"/>
                </a:cubicBezTo>
                <a:cubicBezTo>
                  <a:pt x="87992" y="2534750"/>
                  <a:pt x="47931" y="2654921"/>
                  <a:pt x="39894" y="2679032"/>
                </a:cubicBezTo>
                <a:lnTo>
                  <a:pt x="23852" y="2727158"/>
                </a:lnTo>
                <a:cubicBezTo>
                  <a:pt x="-11850" y="3191283"/>
                  <a:pt x="-3798" y="3000121"/>
                  <a:pt x="23852" y="3801979"/>
                </a:cubicBezTo>
                <a:cubicBezTo>
                  <a:pt x="24612" y="3824014"/>
                  <a:pt x="35111" y="3844625"/>
                  <a:pt x="39894" y="3866148"/>
                </a:cubicBezTo>
                <a:cubicBezTo>
                  <a:pt x="45550" y="3891597"/>
                  <a:pt x="68426" y="4029548"/>
                  <a:pt x="88021" y="4042611"/>
                </a:cubicBezTo>
                <a:lnTo>
                  <a:pt x="136147" y="4074695"/>
                </a:lnTo>
                <a:cubicBezTo>
                  <a:pt x="176469" y="4195660"/>
                  <a:pt x="122077" y="4046556"/>
                  <a:pt x="184273" y="4170948"/>
                </a:cubicBezTo>
                <a:cubicBezTo>
                  <a:pt x="191835" y="4186073"/>
                  <a:pt x="190486" y="4205314"/>
                  <a:pt x="200315" y="4219074"/>
                </a:cubicBezTo>
                <a:cubicBezTo>
                  <a:pt x="217897" y="4243689"/>
                  <a:pt x="243094" y="4261853"/>
                  <a:pt x="264484" y="4283243"/>
                </a:cubicBezTo>
                <a:cubicBezTo>
                  <a:pt x="339877" y="4358636"/>
                  <a:pt x="293733" y="4318784"/>
                  <a:pt x="408863" y="4395537"/>
                </a:cubicBezTo>
                <a:cubicBezTo>
                  <a:pt x="424905" y="4406232"/>
                  <a:pt x="443356" y="4413988"/>
                  <a:pt x="456989" y="4427621"/>
                </a:cubicBezTo>
                <a:cubicBezTo>
                  <a:pt x="467684" y="4438316"/>
                  <a:pt x="476104" y="4451924"/>
                  <a:pt x="489073" y="4459706"/>
                </a:cubicBezTo>
                <a:cubicBezTo>
                  <a:pt x="503573" y="4468406"/>
                  <a:pt x="521158" y="4470401"/>
                  <a:pt x="537200" y="4475748"/>
                </a:cubicBezTo>
                <a:cubicBezTo>
                  <a:pt x="569284" y="4497137"/>
                  <a:pt x="596871" y="4527722"/>
                  <a:pt x="633452" y="4539916"/>
                </a:cubicBezTo>
                <a:lnTo>
                  <a:pt x="777831" y="4588043"/>
                </a:lnTo>
                <a:lnTo>
                  <a:pt x="874084" y="4620127"/>
                </a:lnTo>
                <a:cubicBezTo>
                  <a:pt x="890126" y="4625474"/>
                  <a:pt x="908140" y="4626789"/>
                  <a:pt x="922210" y="4636169"/>
                </a:cubicBezTo>
                <a:cubicBezTo>
                  <a:pt x="938252" y="4646864"/>
                  <a:pt x="952718" y="4660423"/>
                  <a:pt x="970337" y="4668253"/>
                </a:cubicBezTo>
                <a:cubicBezTo>
                  <a:pt x="1001242" y="4681988"/>
                  <a:pt x="1038449" y="4681577"/>
                  <a:pt x="1066589" y="4700337"/>
                </a:cubicBezTo>
                <a:cubicBezTo>
                  <a:pt x="1082631" y="4711032"/>
                  <a:pt x="1097097" y="4724591"/>
                  <a:pt x="1114715" y="4732421"/>
                </a:cubicBezTo>
                <a:cubicBezTo>
                  <a:pt x="1145620" y="4746157"/>
                  <a:pt x="1178884" y="4753811"/>
                  <a:pt x="1210968" y="4764506"/>
                </a:cubicBezTo>
                <a:cubicBezTo>
                  <a:pt x="1227010" y="4769853"/>
                  <a:pt x="1245024" y="4771168"/>
                  <a:pt x="1259094" y="4780548"/>
                </a:cubicBezTo>
                <a:cubicBezTo>
                  <a:pt x="1275136" y="4791243"/>
                  <a:pt x="1289602" y="4804802"/>
                  <a:pt x="1307221" y="4812632"/>
                </a:cubicBezTo>
                <a:cubicBezTo>
                  <a:pt x="1338126" y="4826367"/>
                  <a:pt x="1403473" y="4844716"/>
                  <a:pt x="1403473" y="4844716"/>
                </a:cubicBezTo>
                <a:cubicBezTo>
                  <a:pt x="1414168" y="4855411"/>
                  <a:pt x="1422030" y="4870036"/>
                  <a:pt x="1435558" y="4876800"/>
                </a:cubicBezTo>
                <a:cubicBezTo>
                  <a:pt x="1465807" y="4891925"/>
                  <a:pt x="1499726" y="4898190"/>
                  <a:pt x="1531810" y="4908885"/>
                </a:cubicBezTo>
                <a:lnTo>
                  <a:pt x="1628063" y="4940969"/>
                </a:lnTo>
                <a:lnTo>
                  <a:pt x="1724315" y="4973053"/>
                </a:lnTo>
                <a:cubicBezTo>
                  <a:pt x="1740357" y="4978400"/>
                  <a:pt x="1756037" y="4984994"/>
                  <a:pt x="1772442" y="4989095"/>
                </a:cubicBezTo>
                <a:cubicBezTo>
                  <a:pt x="1793831" y="4994442"/>
                  <a:pt x="1815492" y="4998802"/>
                  <a:pt x="1836610" y="5005137"/>
                </a:cubicBezTo>
                <a:cubicBezTo>
                  <a:pt x="1869004" y="5014855"/>
                  <a:pt x="1899700" y="5030588"/>
                  <a:pt x="1932863" y="5037221"/>
                </a:cubicBezTo>
                <a:lnTo>
                  <a:pt x="2013073" y="5053264"/>
                </a:lnTo>
                <a:cubicBezTo>
                  <a:pt x="2045075" y="5059083"/>
                  <a:pt x="2077431" y="5062927"/>
                  <a:pt x="2109326" y="5069306"/>
                </a:cubicBezTo>
                <a:cubicBezTo>
                  <a:pt x="2130945" y="5073630"/>
                  <a:pt x="2151746" y="5081723"/>
                  <a:pt x="2173494" y="5085348"/>
                </a:cubicBezTo>
                <a:cubicBezTo>
                  <a:pt x="2248088" y="5097780"/>
                  <a:pt x="2398084" y="5117432"/>
                  <a:pt x="2398084" y="5117432"/>
                </a:cubicBezTo>
                <a:cubicBezTo>
                  <a:pt x="2529798" y="5161337"/>
                  <a:pt x="2320597" y="5095099"/>
                  <a:pt x="2574547" y="5149516"/>
                </a:cubicBezTo>
                <a:cubicBezTo>
                  <a:pt x="2607616" y="5156602"/>
                  <a:pt x="2638716" y="5170905"/>
                  <a:pt x="2670800" y="5181600"/>
                </a:cubicBezTo>
                <a:lnTo>
                  <a:pt x="2767052" y="5213685"/>
                </a:lnTo>
                <a:cubicBezTo>
                  <a:pt x="2767053" y="5213685"/>
                  <a:pt x="2863304" y="5245768"/>
                  <a:pt x="2863305" y="5245769"/>
                </a:cubicBezTo>
                <a:cubicBezTo>
                  <a:pt x="2925501" y="5287233"/>
                  <a:pt x="2893140" y="5271756"/>
                  <a:pt x="2959558" y="5293895"/>
                </a:cubicBezTo>
                <a:cubicBezTo>
                  <a:pt x="2975600" y="5304590"/>
                  <a:pt x="2990066" y="5318149"/>
                  <a:pt x="3007684" y="5325979"/>
                </a:cubicBezTo>
                <a:cubicBezTo>
                  <a:pt x="3038589" y="5339715"/>
                  <a:pt x="3075797" y="5339304"/>
                  <a:pt x="3103937" y="5358064"/>
                </a:cubicBezTo>
                <a:cubicBezTo>
                  <a:pt x="3180202" y="5408907"/>
                  <a:pt x="3133773" y="5384052"/>
                  <a:pt x="3248315" y="5422232"/>
                </a:cubicBezTo>
                <a:lnTo>
                  <a:pt x="3344568" y="5454316"/>
                </a:lnTo>
                <a:lnTo>
                  <a:pt x="3392694" y="5470358"/>
                </a:lnTo>
                <a:cubicBezTo>
                  <a:pt x="3403389" y="5481053"/>
                  <a:pt x="3411809" y="5494661"/>
                  <a:pt x="3424779" y="5502443"/>
                </a:cubicBezTo>
                <a:cubicBezTo>
                  <a:pt x="3439279" y="5511143"/>
                  <a:pt x="3456646" y="5513840"/>
                  <a:pt x="3472905" y="5518485"/>
                </a:cubicBezTo>
                <a:cubicBezTo>
                  <a:pt x="3512138" y="5529694"/>
                  <a:pt x="3604734" y="5547550"/>
                  <a:pt x="3633326" y="5566611"/>
                </a:cubicBezTo>
                <a:lnTo>
                  <a:pt x="3729579" y="5630779"/>
                </a:lnTo>
                <a:cubicBezTo>
                  <a:pt x="3834995" y="5788904"/>
                  <a:pt x="3746386" y="5682728"/>
                  <a:pt x="3841873" y="5759116"/>
                </a:cubicBezTo>
                <a:cubicBezTo>
                  <a:pt x="3853684" y="5768564"/>
                  <a:pt x="3862148" y="5781752"/>
                  <a:pt x="3873958" y="5791200"/>
                </a:cubicBezTo>
                <a:cubicBezTo>
                  <a:pt x="3889013" y="5803244"/>
                  <a:pt x="3922084" y="5823285"/>
                  <a:pt x="3922084" y="582328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Shape 255">
            <a:extLst>
              <a:ext uri="{FF2B5EF4-FFF2-40B4-BE49-F238E27FC236}">
                <a16:creationId xmlns:a16="http://schemas.microsoft.com/office/drawing/2014/main" id="{820ED678-6945-6249-9143-819C2E77AF8A}"/>
              </a:ext>
            </a:extLst>
          </p:cNvPr>
          <p:cNvSpPr txBox="1"/>
          <p:nvPr/>
        </p:nvSpPr>
        <p:spPr>
          <a:xfrm>
            <a:off x="-73224" y="1211733"/>
            <a:ext cx="7029450" cy="2057400"/>
          </a:xfrm>
          <a:prstGeom prst="rect">
            <a:avLst/>
          </a:prstGeom>
          <a:noFill/>
          <a:ln>
            <a:noFill/>
          </a:ln>
        </p:spPr>
        <p:txBody>
          <a:bodyPr lIns="91425" tIns="45700" rIns="91425" bIns="45700" anchor="t" anchorCtr="0">
            <a:noAutofit/>
          </a:bodyPr>
          <a:lstStyle/>
          <a:p>
            <a:pPr marL="342900" marR="0" lvl="0" indent="-342900" algn="just" rtl="0">
              <a:lnSpc>
                <a:spcPct val="90000"/>
              </a:lnSpc>
              <a:spcBef>
                <a:spcPts val="0"/>
              </a:spcBef>
              <a:spcAft>
                <a:spcPts val="0"/>
              </a:spcAft>
              <a:buClr>
                <a:schemeClr val="dk1"/>
              </a:buClr>
              <a:buSzPct val="25000"/>
              <a:buFont typeface="Arial"/>
              <a:buNone/>
            </a:pPr>
            <a:r>
              <a:rPr lang="en-US" sz="3200" b="1" i="0" u="none" dirty="0">
                <a:solidFill>
                  <a:srgbClr val="C00000"/>
                </a:solidFill>
                <a:latin typeface="Times New Roman" panose="02020603050405020304" pitchFamily="18" charset="0"/>
                <a:ea typeface="Arial"/>
                <a:cs typeface="Times New Roman" panose="02020603050405020304" pitchFamily="18" charset="0"/>
                <a:sym typeface="Arial"/>
              </a:rPr>
              <a:t>- </a:t>
            </a:r>
            <a:r>
              <a:rPr lang="en-US" sz="3200" b="1" i="0" u="none" dirty="0" err="1">
                <a:solidFill>
                  <a:srgbClr val="C00000"/>
                </a:solidFill>
                <a:latin typeface="Times New Roman" pitchFamily="18" charset="0"/>
                <a:cs typeface="Times New Roman" pitchFamily="18" charset="0"/>
                <a:sym typeface="Arial"/>
              </a:rPr>
              <a:t>Điểm</a:t>
            </a:r>
            <a:r>
              <a:rPr lang="en-US" sz="3200" b="1" i="0" u="none" dirty="0">
                <a:solidFill>
                  <a:srgbClr val="C00000"/>
                </a:solidFill>
                <a:latin typeface="Times New Roman" pitchFamily="18" charset="0"/>
                <a:cs typeface="Times New Roman" pitchFamily="18" charset="0"/>
                <a:sym typeface="Arial"/>
              </a:rPr>
              <a:t> </a:t>
            </a:r>
            <a:r>
              <a:rPr lang="en-US" sz="3200" b="1" i="0" u="none" dirty="0" err="1">
                <a:solidFill>
                  <a:srgbClr val="C00000"/>
                </a:solidFill>
                <a:latin typeface="Times New Roman" pitchFamily="18" charset="0"/>
                <a:cs typeface="Times New Roman" pitchFamily="18" charset="0"/>
                <a:sym typeface="Arial"/>
              </a:rPr>
              <a:t>mạnh</a:t>
            </a:r>
            <a:r>
              <a:rPr lang="en-US" sz="3200" b="1" i="0" u="none" dirty="0">
                <a:solidFill>
                  <a:srgbClr val="C00000"/>
                </a:solidFill>
                <a:latin typeface="Times New Roman" pitchFamily="18" charset="0"/>
                <a:cs typeface="Times New Roman" pitchFamily="18" charset="0"/>
                <a:sym typeface="Arial"/>
              </a:rPr>
              <a:t>:</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Vị</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trí</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cứ</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điểm</a:t>
            </a:r>
            <a:r>
              <a:rPr lang="en-US" sz="3200" b="0" i="0" u="none" dirty="0">
                <a:solidFill>
                  <a:srgbClr val="C00000"/>
                </a:solidFill>
                <a:latin typeface="Times New Roman" pitchFamily="18" charset="0"/>
                <a:cs typeface="Times New Roman" pitchFamily="18" charset="0"/>
                <a:sym typeface="Arial"/>
              </a:rPr>
              <a:t> Ba</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Đình</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án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ngữ</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đường</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số</a:t>
            </a:r>
            <a:r>
              <a:rPr lang="en-US" sz="3200" b="0" i="0" u="none" dirty="0">
                <a:solidFill>
                  <a:srgbClr val="C00000"/>
                </a:solidFill>
                <a:latin typeface="Times New Roman" pitchFamily="18" charset="0"/>
                <a:cs typeface="Times New Roman" pitchFamily="18" charset="0"/>
                <a:sym typeface="Arial"/>
              </a:rPr>
              <a:t> 1, </a:t>
            </a:r>
            <a:r>
              <a:rPr lang="en-US" sz="3200" b="0" i="0" u="none" dirty="0" err="1">
                <a:solidFill>
                  <a:srgbClr val="C00000"/>
                </a:solidFill>
                <a:latin typeface="Times New Roman" pitchFamily="18" charset="0"/>
                <a:cs typeface="Times New Roman" pitchFamily="18" charset="0"/>
                <a:sym typeface="Arial"/>
              </a:rPr>
              <a:t>có</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thể</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tiếp</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tế</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lương</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thực</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vũ</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khí</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từ</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biển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vào</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có</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lợi</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cho</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phòng</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thủ</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chiến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đấu</a:t>
            </a:r>
            <a:r>
              <a:rPr lang="en-US" sz="3200" b="0" i="0" u="none" dirty="0">
                <a:solidFill>
                  <a:srgbClr val="C00000"/>
                </a:solidFill>
                <a:latin typeface="Times New Roman" pitchFamily="18" charset="0"/>
                <a:cs typeface="Times New Roman" pitchFamily="18" charset="0"/>
                <a:sym typeface="Arial"/>
              </a:rPr>
              <a:t>.</a:t>
            </a:r>
          </a:p>
        </p:txBody>
      </p:sp>
      <p:sp>
        <p:nvSpPr>
          <p:cNvPr id="15" name="Shape 256">
            <a:extLst>
              <a:ext uri="{FF2B5EF4-FFF2-40B4-BE49-F238E27FC236}">
                <a16:creationId xmlns:a16="http://schemas.microsoft.com/office/drawing/2014/main" id="{67CF8F26-C67E-E94D-ABE4-0D6F0BD64EA4}"/>
              </a:ext>
            </a:extLst>
          </p:cNvPr>
          <p:cNvSpPr txBox="1"/>
          <p:nvPr/>
        </p:nvSpPr>
        <p:spPr>
          <a:xfrm>
            <a:off x="-73224" y="3345786"/>
            <a:ext cx="7029450" cy="990600"/>
          </a:xfrm>
          <a:prstGeom prst="rect">
            <a:avLst/>
          </a:prstGeom>
          <a:noFill/>
          <a:ln>
            <a:noFill/>
          </a:ln>
        </p:spPr>
        <p:txBody>
          <a:bodyPr lIns="91425" tIns="45700" rIns="91425" bIns="45700" anchor="t" anchorCtr="0">
            <a:noAutofit/>
          </a:bodyPr>
          <a:lstStyle/>
          <a:p>
            <a:pPr marL="342900" marR="0" lvl="0" indent="-342900" algn="just" rtl="0">
              <a:lnSpc>
                <a:spcPct val="90000"/>
              </a:lnSpc>
              <a:spcBef>
                <a:spcPts val="0"/>
              </a:spcBef>
              <a:spcAft>
                <a:spcPts val="0"/>
              </a:spcAft>
              <a:buClr>
                <a:schemeClr val="dk1"/>
              </a:buClr>
              <a:buSzPct val="25000"/>
              <a:buFont typeface="Arial"/>
              <a:buNone/>
            </a:pPr>
            <a:r>
              <a:rPr lang="en-US" sz="3200" b="1" i="0" u="none" dirty="0">
                <a:solidFill>
                  <a:srgbClr val="C00000"/>
                </a:solidFill>
                <a:latin typeface="Times New Roman" panose="02020603050405020304" pitchFamily="18" charset="0"/>
                <a:ea typeface="Arial"/>
                <a:cs typeface="Times New Roman" panose="02020603050405020304" pitchFamily="18" charset="0"/>
                <a:sym typeface="Arial"/>
              </a:rPr>
              <a:t>- </a:t>
            </a:r>
            <a:r>
              <a:rPr lang="en-US" sz="3200" b="1" i="0" u="none" dirty="0" err="1">
                <a:solidFill>
                  <a:srgbClr val="C00000"/>
                </a:solidFill>
                <a:latin typeface="Times New Roman" pitchFamily="18" charset="0"/>
                <a:cs typeface="Times New Roman" pitchFamily="18" charset="0"/>
                <a:sym typeface="Arial"/>
              </a:rPr>
              <a:t>Điểm</a:t>
            </a:r>
            <a:r>
              <a:rPr lang="en-US" sz="3200" b="1" i="0" u="none" dirty="0">
                <a:solidFill>
                  <a:srgbClr val="C00000"/>
                </a:solidFill>
                <a:latin typeface="Times New Roman" pitchFamily="18" charset="0"/>
                <a:cs typeface="Times New Roman" pitchFamily="18" charset="0"/>
                <a:sym typeface="Arial"/>
              </a:rPr>
              <a:t> </a:t>
            </a:r>
            <a:r>
              <a:rPr lang="en-US" sz="3200" b="1" i="0" u="none" dirty="0" err="1">
                <a:solidFill>
                  <a:srgbClr val="C00000"/>
                </a:solidFill>
                <a:latin typeface="Times New Roman" pitchFamily="18" charset="0"/>
                <a:cs typeface="Times New Roman" pitchFamily="18" charset="0"/>
                <a:sym typeface="Arial"/>
              </a:rPr>
              <a:t>yếu</a:t>
            </a:r>
            <a:r>
              <a:rPr lang="en-US" sz="3200" b="1" i="0" u="none" dirty="0">
                <a:solidFill>
                  <a:srgbClr val="C00000"/>
                </a:solidFill>
                <a:latin typeface="Times New Roman" pitchFamily="18" charset="0"/>
                <a:cs typeface="Times New Roman" pitchFamily="18" charset="0"/>
                <a:sym typeface="Arial"/>
              </a:rPr>
              <a:t>:</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Dễ</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bị</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cô</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lập</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khó</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khăn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khi</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rút</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lui</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nếu</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bị</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tấn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công</a:t>
            </a:r>
            <a:r>
              <a:rPr lang="en-US" sz="3200" b="0" i="0" u="none" dirty="0">
                <a:solidFill>
                  <a:srgbClr val="C00000"/>
                </a:solidFill>
                <a:latin typeface="Times New Roman" panose="02020603050405020304" pitchFamily="18" charset="0"/>
                <a:ea typeface="Arial"/>
                <a:cs typeface="Times New Roman" panose="02020603050405020304" pitchFamily="18" charset="0"/>
                <a:sym typeface="Arial"/>
              </a:rPr>
              <a:t>.</a:t>
            </a:r>
          </a:p>
        </p:txBody>
      </p:sp>
      <p:grpSp>
        <p:nvGrpSpPr>
          <p:cNvPr id="3" name="Group 2">
            <a:extLst>
              <a:ext uri="{FF2B5EF4-FFF2-40B4-BE49-F238E27FC236}">
                <a16:creationId xmlns:a16="http://schemas.microsoft.com/office/drawing/2014/main" id="{E74C0CE3-94C1-3648-A145-FB7E9C2A90E3}"/>
              </a:ext>
            </a:extLst>
          </p:cNvPr>
          <p:cNvGrpSpPr/>
          <p:nvPr/>
        </p:nvGrpSpPr>
        <p:grpSpPr>
          <a:xfrm>
            <a:off x="786063" y="4513444"/>
            <a:ext cx="5273425" cy="1678809"/>
            <a:chOff x="786063" y="4513444"/>
            <a:chExt cx="5273425" cy="1678809"/>
          </a:xfrm>
        </p:grpSpPr>
        <p:sp>
          <p:nvSpPr>
            <p:cNvPr id="2" name="Rounded Rectangle 1">
              <a:extLst>
                <a:ext uri="{FF2B5EF4-FFF2-40B4-BE49-F238E27FC236}">
                  <a16:creationId xmlns:a16="http://schemas.microsoft.com/office/drawing/2014/main" id="{791D38D5-4C68-114D-94F4-77A7BF551410}"/>
                </a:ext>
              </a:extLst>
            </p:cNvPr>
            <p:cNvSpPr/>
            <p:nvPr/>
          </p:nvSpPr>
          <p:spPr>
            <a:xfrm>
              <a:off x="786063" y="4513444"/>
              <a:ext cx="5273425" cy="1678809"/>
            </a:xfrm>
            <a:prstGeom prst="roundRect">
              <a:avLst/>
            </a:prstGeom>
            <a:solidFill>
              <a:srgbClr val="FFF8D2">
                <a:alpha val="32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Shape 252">
              <a:extLst>
                <a:ext uri="{FF2B5EF4-FFF2-40B4-BE49-F238E27FC236}">
                  <a16:creationId xmlns:a16="http://schemas.microsoft.com/office/drawing/2014/main" id="{227999CB-2423-E543-9380-6B19F8A63DB3}"/>
                </a:ext>
              </a:extLst>
            </p:cNvPr>
            <p:cNvSpPr txBox="1"/>
            <p:nvPr/>
          </p:nvSpPr>
          <p:spPr>
            <a:xfrm>
              <a:off x="870207" y="4701898"/>
              <a:ext cx="5142588" cy="1295400"/>
            </a:xfrm>
            <a:prstGeom prst="rect">
              <a:avLst/>
            </a:prstGeom>
            <a:noFill/>
            <a:ln>
              <a:noFill/>
            </a:ln>
          </p:spPr>
          <p:txBody>
            <a:bodyPr lIns="91425" tIns="45700" rIns="91425" bIns="45700" anchor="t" anchorCtr="0">
              <a:noAutofit/>
            </a:bodyPr>
            <a:lstStyle/>
            <a:p>
              <a:pPr marL="342900" indent="-342900" algn="ctr">
                <a:lnSpc>
                  <a:spcPct val="80000"/>
                </a:lnSpc>
                <a:buClr>
                  <a:prstClr val="black"/>
                </a:buClr>
                <a:buSzPct val="25000"/>
                <a:buFont typeface="Arial"/>
                <a:buNone/>
              </a:pPr>
              <a:r>
                <a:rPr lang="en-US" sz="2400" b="1" kern="0" dirty="0">
                  <a:solidFill>
                    <a:srgbClr val="0070C0"/>
                  </a:solidFill>
                  <a:latin typeface="Times New Roman" panose="02020603050405020304" pitchFamily="18" charset="0"/>
                  <a:ea typeface="Arial"/>
                  <a:cs typeface="Times New Roman" panose="02020603050405020304" pitchFamily="18" charset="0"/>
                  <a:sym typeface="Arial"/>
                </a:rPr>
                <a:t>“</a:t>
              </a:r>
              <a:r>
                <a:rPr lang="en-US" sz="2400" b="1" kern="0" dirty="0" err="1">
                  <a:solidFill>
                    <a:srgbClr val="0070C0"/>
                  </a:solidFill>
                  <a:latin typeface="Times New Roman" pitchFamily="18" charset="0"/>
                  <a:cs typeface="Times New Roman" pitchFamily="18" charset="0"/>
                  <a:sym typeface="Arial"/>
                </a:rPr>
                <a:t>Lệnh</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dân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chúng</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chặt</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tre</a:t>
              </a:r>
              <a:endParaRPr lang="en-US" sz="2400" b="1" kern="0" dirty="0">
                <a:solidFill>
                  <a:srgbClr val="0070C0"/>
                </a:solidFill>
                <a:latin typeface="Times New Roman" pitchFamily="18" charset="0"/>
                <a:cs typeface="Times New Roman" pitchFamily="18" charset="0"/>
                <a:sym typeface="Arial"/>
              </a:endParaRPr>
            </a:p>
            <a:p>
              <a:pPr marL="342900" indent="-342900" algn="ctr">
                <a:lnSpc>
                  <a:spcPct val="80000"/>
                </a:lnSpc>
                <a:spcBef>
                  <a:spcPts val="400"/>
                </a:spcBef>
                <a:buClr>
                  <a:prstClr val="black"/>
                </a:buClr>
                <a:buSzPct val="25000"/>
                <a:buFont typeface="Arial"/>
                <a:buNone/>
              </a:pPr>
              <a:r>
                <a:rPr lang="en-US" sz="2400" b="1" kern="0" dirty="0" err="1">
                  <a:solidFill>
                    <a:srgbClr val="0070C0"/>
                  </a:solidFill>
                  <a:latin typeface="Times New Roman" pitchFamily="18" charset="0"/>
                  <a:cs typeface="Times New Roman" pitchFamily="18" charset="0"/>
                  <a:sym typeface="Arial"/>
                </a:rPr>
                <a:t>Chẻ</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nan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đan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sọt</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nhặt</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về</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nhanh</a:t>
              </a:r>
              <a:endParaRPr lang="en-US" sz="2400" b="1" kern="0" dirty="0">
                <a:solidFill>
                  <a:srgbClr val="0070C0"/>
                </a:solidFill>
                <a:latin typeface="Times New Roman" pitchFamily="18" charset="0"/>
                <a:cs typeface="Times New Roman" pitchFamily="18" charset="0"/>
                <a:sym typeface="Arial"/>
              </a:endParaRPr>
            </a:p>
            <a:p>
              <a:pPr marL="342900" indent="-342900" algn="ctr">
                <a:lnSpc>
                  <a:spcPct val="80000"/>
                </a:lnSpc>
                <a:spcBef>
                  <a:spcPts val="400"/>
                </a:spcBef>
                <a:buClr>
                  <a:prstClr val="black"/>
                </a:buClr>
                <a:buSzPct val="25000"/>
                <a:buFont typeface="Arial"/>
                <a:buNone/>
              </a:pPr>
              <a:r>
                <a:rPr lang="en-US" sz="2400" b="1" kern="0" dirty="0" err="1">
                  <a:solidFill>
                    <a:srgbClr val="0070C0"/>
                  </a:solidFill>
                  <a:latin typeface="Times New Roman" pitchFamily="18" charset="0"/>
                  <a:cs typeface="Times New Roman" pitchFamily="18" charset="0"/>
                  <a:sym typeface="Arial"/>
                </a:rPr>
                <a:t>Kéo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quân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đến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đóng</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Ba</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Đình</a:t>
              </a:r>
              <a:endParaRPr lang="en-US" sz="2400" b="1" kern="0" dirty="0">
                <a:solidFill>
                  <a:srgbClr val="0070C0"/>
                </a:solidFill>
                <a:latin typeface="Times New Roman" pitchFamily="18" charset="0"/>
                <a:cs typeface="Times New Roman" pitchFamily="18" charset="0"/>
                <a:sym typeface="Arial"/>
              </a:endParaRPr>
            </a:p>
            <a:p>
              <a:pPr marL="342900" indent="-342900" algn="ctr">
                <a:lnSpc>
                  <a:spcPct val="80000"/>
                </a:lnSpc>
                <a:spcBef>
                  <a:spcPts val="400"/>
                </a:spcBef>
                <a:buClr>
                  <a:prstClr val="black"/>
                </a:buClr>
                <a:buSzPct val="25000"/>
                <a:buFont typeface="Arial"/>
                <a:buNone/>
              </a:pPr>
              <a:r>
                <a:rPr lang="en-US" sz="2400" b="1" kern="0" dirty="0" err="1">
                  <a:solidFill>
                    <a:srgbClr val="0070C0"/>
                  </a:solidFill>
                  <a:latin typeface="Times New Roman" pitchFamily="18" charset="0"/>
                  <a:cs typeface="Times New Roman" pitchFamily="18" charset="0"/>
                  <a:sym typeface="Arial"/>
                </a:rPr>
                <a:t>Đào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hào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đắp</a:t>
              </a:r>
              <a:r>
                <a:rPr lang="en-US" sz="2400" b="1" kern="0" dirty="0">
                  <a:solidFill>
                    <a:srgbClr val="0070C0"/>
                  </a:solidFill>
                  <a:latin typeface="Times New Roman" pitchFamily="18" charset="0"/>
                  <a:cs typeface="Times New Roman" pitchFamily="18" charset="0"/>
                  <a:sym typeface="Arial"/>
                </a:rPr>
                <a:t> ụ, can </a:t>
              </a:r>
              <a:r>
                <a:rPr lang="en-US" sz="2400" b="1" kern="0" dirty="0" err="1">
                  <a:solidFill>
                    <a:srgbClr val="0070C0"/>
                  </a:solidFill>
                  <a:latin typeface="Times New Roman" pitchFamily="18" charset="0"/>
                  <a:cs typeface="Times New Roman" pitchFamily="18" charset="0"/>
                  <a:sym typeface="Arial"/>
                </a:rPr>
                <a:t>thành</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tứ</a:t>
              </a:r>
              <a:r>
                <a:rPr lang="en-US" sz="2400" b="1" kern="0" dirty="0">
                  <a:solidFill>
                    <a:srgbClr val="0070C0"/>
                  </a:solidFill>
                  <a:latin typeface="Times New Roman" pitchFamily="18" charset="0"/>
                  <a:cs typeface="Times New Roman" pitchFamily="18" charset="0"/>
                  <a:sym typeface="Arial"/>
                </a:rPr>
                <a:t> vi”.</a:t>
              </a:r>
            </a:p>
          </p:txBody>
        </p:sp>
      </p:grpSp>
    </p:spTree>
    <p:extLst>
      <p:ext uri="{BB962C8B-B14F-4D97-AF65-F5344CB8AC3E}">
        <p14:creationId xmlns:p14="http://schemas.microsoft.com/office/powerpoint/2010/main" val="38634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3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repeatCount="3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repeatCount="3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5EBEDA-AA7E-EB4B-8B5C-965DEBE4044C}"/>
              </a:ext>
            </a:extLst>
          </p:cNvPr>
          <p:cNvGrpSpPr/>
          <p:nvPr/>
        </p:nvGrpSpPr>
        <p:grpSpPr>
          <a:xfrm>
            <a:off x="6673515" y="818147"/>
            <a:ext cx="4700337" cy="5497079"/>
            <a:chOff x="7491662" y="818147"/>
            <a:chExt cx="4700337" cy="5497079"/>
          </a:xfrm>
        </p:grpSpPr>
        <p:sp>
          <p:nvSpPr>
            <p:cNvPr id="4" name="Rounded Rectangle 3">
              <a:extLst>
                <a:ext uri="{FF2B5EF4-FFF2-40B4-BE49-F238E27FC236}">
                  <a16:creationId xmlns:a16="http://schemas.microsoft.com/office/drawing/2014/main" id="{9A123C8D-0A90-D14E-ADE2-5D9B744B91E9}"/>
                </a:ext>
              </a:extLst>
            </p:cNvPr>
            <p:cNvSpPr/>
            <p:nvPr/>
          </p:nvSpPr>
          <p:spPr>
            <a:xfrm>
              <a:off x="7491662" y="818147"/>
              <a:ext cx="4700337" cy="5181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422180DB-DF9E-A843-AE38-E59E97F65FD2}"/>
                </a:ext>
              </a:extLst>
            </p:cNvPr>
            <p:cNvSpPr/>
            <p:nvPr/>
          </p:nvSpPr>
          <p:spPr>
            <a:xfrm>
              <a:off x="7619998" y="1421579"/>
              <a:ext cx="4572001" cy="4893647"/>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Đồng châu đồng quận hựu đồng danh</a:t>
              </a:r>
            </a:p>
            <a:p>
              <a:pPr algn="just"/>
              <a:r>
                <a:rPr lang="vi-VN" sz="2400" dirty="0">
                  <a:solidFill>
                    <a:srgbClr val="FF0000"/>
                  </a:solidFill>
                  <a:latin typeface="Times New Roman" panose="02020603050405020304" pitchFamily="18" charset="0"/>
                  <a:cs typeface="Times New Roman" panose="02020603050405020304" pitchFamily="18" charset="0"/>
                </a:rPr>
                <a:t>Cố chước chung bôi ký trực tình</a:t>
              </a:r>
            </a:p>
            <a:p>
              <a:pPr algn="just"/>
              <a:r>
                <a:rPr lang="vi-VN" sz="2400" dirty="0">
                  <a:solidFill>
                    <a:srgbClr val="FF0000"/>
                  </a:solidFill>
                  <a:latin typeface="Times New Roman" panose="02020603050405020304" pitchFamily="18" charset="0"/>
                  <a:cs typeface="Times New Roman" panose="02020603050405020304" pitchFamily="18" charset="0"/>
                </a:rPr>
                <a:t>Tâm tại Đông A ninh cố tử</a:t>
              </a:r>
            </a:p>
            <a:p>
              <a:pPr algn="just"/>
              <a:r>
                <a:rPr lang="vi-VN" sz="2400" dirty="0">
                  <a:solidFill>
                    <a:srgbClr val="FF0000"/>
                  </a:solidFill>
                  <a:latin typeface="Times New Roman" panose="02020603050405020304" pitchFamily="18" charset="0"/>
                  <a:cs typeface="Times New Roman" panose="02020603050405020304" pitchFamily="18" charset="0"/>
                </a:rPr>
                <a:t>Chí tồn Nam Việt khẳng thâu sinh</a:t>
              </a:r>
            </a:p>
            <a:p>
              <a:pPr algn="just"/>
              <a:r>
                <a:rPr lang="vi-VN" sz="2400" dirty="0">
                  <a:solidFill>
                    <a:srgbClr val="FF0000"/>
                  </a:solidFill>
                  <a:latin typeface="Times New Roman" panose="02020603050405020304" pitchFamily="18" charset="0"/>
                  <a:cs typeface="Times New Roman" panose="02020603050405020304" pitchFamily="18" charset="0"/>
                </a:rPr>
                <a:t>Gửi bạn</a:t>
              </a:r>
            </a:p>
            <a:p>
              <a:pPr algn="just"/>
              <a:r>
                <a:rPr lang="vi-VN" sz="2400" dirty="0">
                  <a:solidFill>
                    <a:srgbClr val="FF0000"/>
                  </a:solidFill>
                  <a:latin typeface="Times New Roman" panose="02020603050405020304" pitchFamily="18" charset="0"/>
                  <a:cs typeface="Times New Roman" panose="02020603050405020304" pitchFamily="18" charset="0"/>
                </a:rPr>
                <a:t>Cùng tên cùng quận lại cùng châu</a:t>
              </a:r>
            </a:p>
            <a:p>
              <a:pPr algn="just"/>
              <a:r>
                <a:rPr lang="vi-VN" sz="2400" dirty="0">
                  <a:solidFill>
                    <a:srgbClr val="FF0000"/>
                  </a:solidFill>
                  <a:latin typeface="Times New Roman" panose="02020603050405020304" pitchFamily="18" charset="0"/>
                  <a:cs typeface="Times New Roman" panose="02020603050405020304" pitchFamily="18" charset="0"/>
                </a:rPr>
                <a:t>Mượn chén ghi tình vĩnh biệt nhau</a:t>
              </a:r>
            </a:p>
            <a:p>
              <a:pPr algn="just"/>
              <a:r>
                <a:rPr lang="vi-VN" sz="2400" dirty="0">
                  <a:solidFill>
                    <a:srgbClr val="FF0000"/>
                  </a:solidFill>
                  <a:latin typeface="Times New Roman" panose="02020603050405020304" pitchFamily="18" charset="0"/>
                  <a:cs typeface="Times New Roman" panose="02020603050405020304" pitchFamily="18" charset="0"/>
                </a:rPr>
                <a:t>Lòng ở Đông A thà một chết</a:t>
              </a:r>
            </a:p>
            <a:p>
              <a:pPr algn="just"/>
              <a:r>
                <a:rPr lang="vi-VN" sz="2400" dirty="0">
                  <a:solidFill>
                    <a:srgbClr val="FF0000"/>
                  </a:solidFill>
                  <a:latin typeface="Times New Roman" panose="02020603050405020304" pitchFamily="18" charset="0"/>
                  <a:cs typeface="Times New Roman" panose="02020603050405020304" pitchFamily="18" charset="0"/>
                </a:rPr>
                <a:t>Chí vì Nam Việt sống thừa sao.</a:t>
              </a:r>
            </a:p>
            <a:p>
              <a:pPr algn="ctr"/>
              <a:r>
                <a:rPr lang="vi-VN" sz="2000" dirty="0">
                  <a:solidFill>
                    <a:srgbClr val="00B050"/>
                  </a:solidFill>
                  <a:latin typeface="Times New Roman" panose="02020603050405020304" pitchFamily="18" charset="0"/>
                  <a:cs typeface="Times New Roman" panose="02020603050405020304" pitchFamily="18" charset="0"/>
                </a:rPr>
                <a:t>(Khương Hữu Dụng dịch)</a:t>
              </a:r>
            </a:p>
            <a:p>
              <a:pPr algn="just"/>
              <a:r>
                <a:rPr lang="vi-VN" sz="2400" dirty="0">
                  <a:solidFill>
                    <a:srgbClr val="FF0000"/>
                  </a:solidFill>
                  <a:latin typeface="Times New Roman" panose="02020603050405020304" pitchFamily="18" charset="0"/>
                  <a:cs typeface="Times New Roman" panose="02020603050405020304" pitchFamily="18" charset="0"/>
                </a:rPr>
                <a:t/>
              </a:r>
              <a:br>
                <a:rPr lang="vi-VN" sz="2400" dirty="0">
                  <a:solidFill>
                    <a:srgbClr val="FF0000"/>
                  </a:solidFill>
                  <a:latin typeface="Times New Roman" panose="02020603050405020304" pitchFamily="18" charset="0"/>
                  <a:cs typeface="Times New Roman" panose="02020603050405020304" pitchFamily="18" charset="0"/>
                </a:rPr>
              </a:b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DB70F47-67B6-2448-8CB6-8FE4871636A7}"/>
                </a:ext>
              </a:extLst>
            </p:cNvPr>
            <p:cNvSpPr/>
            <p:nvPr/>
          </p:nvSpPr>
          <p:spPr>
            <a:xfrm>
              <a:off x="8078414" y="922432"/>
              <a:ext cx="3775393" cy="523220"/>
            </a:xfrm>
            <a:prstGeom prst="rect">
              <a:avLst/>
            </a:prstGeom>
          </p:spPr>
          <p:txBody>
            <a:bodyPr wrap="none">
              <a:spAutoFit/>
            </a:bodyPr>
            <a:lstStyle/>
            <a:p>
              <a:r>
                <a:rPr lang="vi-VN" sz="2800" b="1" dirty="0">
                  <a:solidFill>
                    <a:srgbClr val="0070C0"/>
                  </a:solidFill>
                  <a:latin typeface="Times New Roman" panose="02020603050405020304" pitchFamily="18" charset="0"/>
                  <a:cs typeface="Times New Roman" panose="02020603050405020304" pitchFamily="18" charset="0"/>
                </a:rPr>
                <a:t>KÝ HỮU (Phạm Bành)</a:t>
              </a:r>
            </a:p>
          </p:txBody>
        </p:sp>
      </p:grpSp>
      <p:sp>
        <p:nvSpPr>
          <p:cNvPr id="16" name="Rectangle 15">
            <a:extLst>
              <a:ext uri="{FF2B5EF4-FFF2-40B4-BE49-F238E27FC236}">
                <a16:creationId xmlns:a16="http://schemas.microsoft.com/office/drawing/2014/main" id="{EC1BBBEE-63A7-864E-94A6-46EEA9F90E49}"/>
              </a:ext>
            </a:extLst>
          </p:cNvPr>
          <p:cNvSpPr/>
          <p:nvPr/>
        </p:nvSpPr>
        <p:spPr>
          <a:xfrm>
            <a:off x="142841" y="1307546"/>
            <a:ext cx="5719101" cy="1428083"/>
          </a:xfrm>
          <a:prstGeom prst="rect">
            <a:avLst/>
          </a:prstGeom>
          <a:ln w="38100">
            <a:solidFill>
              <a:schemeClr val="tx1"/>
            </a:solidFill>
            <a:prstDash val="sysDot"/>
          </a:ln>
        </p:spPr>
        <p:txBody>
          <a:bodyPr wrap="square">
            <a:spAutoFit/>
          </a:bodyPr>
          <a:lstStyle/>
          <a:p>
            <a:pPr marL="342900" indent="-342900" algn="ctr">
              <a:lnSpc>
                <a:spcPct val="80000"/>
              </a:lnSpc>
              <a:buClr>
                <a:prstClr val="black"/>
              </a:buClr>
              <a:buSzPct val="25000"/>
            </a:pPr>
            <a:r>
              <a:rPr lang="en-US" sz="2400" kern="0" dirty="0">
                <a:solidFill>
                  <a:srgbClr val="FF0000"/>
                </a:solidFill>
                <a:latin typeface="Times New Roman" panose="02020603050405020304" pitchFamily="18" charset="0"/>
                <a:cs typeface="Times New Roman" panose="02020603050405020304" pitchFamily="18" charset="0"/>
                <a:sym typeface="Arial"/>
              </a:rPr>
              <a:t>“</a:t>
            </a:r>
            <a:r>
              <a:rPr lang="en-US" sz="2400" kern="0" dirty="0" err="1">
                <a:solidFill>
                  <a:srgbClr val="FF0000"/>
                </a:solidFill>
                <a:latin typeface="Times New Roman" panose="02020603050405020304" pitchFamily="18" charset="0"/>
                <a:cs typeface="Times New Roman" panose="02020603050405020304" pitchFamily="18" charset="0"/>
                <a:sym typeface="Arial"/>
              </a:rPr>
              <a:t>Có</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chàng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Công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Tráng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họ</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Đinh</a:t>
            </a:r>
            <a:endParaRPr lang="en-US" sz="2400" kern="0" dirty="0">
              <a:solidFill>
                <a:srgbClr val="FF0000"/>
              </a:solidFill>
              <a:latin typeface="Times New Roman" panose="02020603050405020304" pitchFamily="18" charset="0"/>
              <a:cs typeface="Times New Roman" panose="02020603050405020304" pitchFamily="18" charset="0"/>
              <a:sym typeface="Arial"/>
            </a:endParaRPr>
          </a:p>
          <a:p>
            <a:pPr marL="342900" indent="-342900" algn="ctr">
              <a:lnSpc>
                <a:spcPct val="80000"/>
              </a:lnSpc>
              <a:spcBef>
                <a:spcPts val="360"/>
              </a:spcBef>
              <a:buClr>
                <a:prstClr val="black"/>
              </a:buClr>
              <a:buSzPct val="25000"/>
            </a:pPr>
            <a:r>
              <a:rPr lang="en-US" sz="2400" kern="0" dirty="0" err="1">
                <a:solidFill>
                  <a:srgbClr val="FF0000"/>
                </a:solidFill>
                <a:latin typeface="Times New Roman" panose="02020603050405020304" pitchFamily="18" charset="0"/>
                <a:cs typeface="Times New Roman" panose="02020603050405020304" pitchFamily="18" charset="0"/>
                <a:sym typeface="Arial"/>
              </a:rPr>
              <a:t>Dựng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luỹ</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Ba</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Đình</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chống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đánh</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giặc</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Tây</a:t>
            </a:r>
            <a:endParaRPr lang="en-US" sz="2400" kern="0" dirty="0">
              <a:solidFill>
                <a:srgbClr val="FF0000"/>
              </a:solidFill>
              <a:latin typeface="Times New Roman" panose="02020603050405020304" pitchFamily="18" charset="0"/>
              <a:cs typeface="Times New Roman" panose="02020603050405020304" pitchFamily="18" charset="0"/>
              <a:sym typeface="Arial"/>
            </a:endParaRPr>
          </a:p>
          <a:p>
            <a:pPr marL="342900" indent="-342900" algn="ctr">
              <a:lnSpc>
                <a:spcPct val="80000"/>
              </a:lnSpc>
              <a:spcBef>
                <a:spcPts val="360"/>
              </a:spcBef>
              <a:buClr>
                <a:prstClr val="black"/>
              </a:buClr>
              <a:buSzPct val="25000"/>
            </a:pPr>
            <a:r>
              <a:rPr lang="en-US" sz="2400" kern="0" dirty="0" err="1">
                <a:solidFill>
                  <a:srgbClr val="FF0000"/>
                </a:solidFill>
                <a:latin typeface="Times New Roman" panose="02020603050405020304" pitchFamily="18" charset="0"/>
                <a:cs typeface="Times New Roman" panose="02020603050405020304" pitchFamily="18" charset="0"/>
                <a:sym typeface="Arial"/>
              </a:rPr>
              <a:t>Cơ</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mưu</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dũng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lược</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ai</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tày</a:t>
            </a:r>
            <a:r>
              <a:rPr lang="en-US" sz="2400" kern="0" dirty="0">
                <a:solidFill>
                  <a:srgbClr val="FF0000"/>
                </a:solidFill>
                <a:latin typeface="Times New Roman" panose="02020603050405020304" pitchFamily="18" charset="0"/>
                <a:cs typeface="Times New Roman" panose="02020603050405020304" pitchFamily="18" charset="0"/>
                <a:sym typeface="Arial"/>
              </a:rPr>
              <a:t> </a:t>
            </a:r>
          </a:p>
          <a:p>
            <a:pPr marL="342900" indent="-342900" algn="ctr">
              <a:lnSpc>
                <a:spcPct val="80000"/>
              </a:lnSpc>
              <a:spcBef>
                <a:spcPts val="360"/>
              </a:spcBef>
              <a:buClr>
                <a:prstClr val="black"/>
              </a:buClr>
              <a:buSzPct val="25000"/>
            </a:pPr>
            <a:r>
              <a:rPr lang="en-US" sz="2400" kern="0" dirty="0" err="1">
                <a:solidFill>
                  <a:srgbClr val="FF0000"/>
                </a:solidFill>
                <a:latin typeface="Times New Roman" panose="02020603050405020304" pitchFamily="18" charset="0"/>
                <a:cs typeface="Times New Roman" panose="02020603050405020304" pitchFamily="18" charset="0"/>
                <a:sym typeface="Arial"/>
              </a:rPr>
              <a:t>Chẳng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quản</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đêm</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ngày</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vì</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nước</a:t>
            </a:r>
            <a:r>
              <a:rPr lang="en-US" sz="2400" kern="0" dirty="0">
                <a:solidFill>
                  <a:srgbClr val="FF0000"/>
                </a:solidFill>
                <a:latin typeface="Times New Roman" panose="02020603050405020304" pitchFamily="18" charset="0"/>
                <a:cs typeface="Times New Roman" panose="02020603050405020304" pitchFamily="18" charset="0"/>
                <a:sym typeface="Arial"/>
              </a:rPr>
              <a:t> lo </a:t>
            </a:r>
            <a:r>
              <a:rPr lang="en-US" sz="2400" kern="0" dirty="0" err="1">
                <a:solidFill>
                  <a:srgbClr val="FF0000"/>
                </a:solidFill>
                <a:latin typeface="Times New Roman" panose="02020603050405020304" pitchFamily="18" charset="0"/>
                <a:cs typeface="Times New Roman" panose="02020603050405020304" pitchFamily="18" charset="0"/>
                <a:sym typeface="Arial"/>
              </a:rPr>
              <a:t>toan</a:t>
            </a:r>
            <a:r>
              <a:rPr lang="en-US" sz="2400" kern="0" dirty="0">
                <a:solidFill>
                  <a:srgbClr val="FF0000"/>
                </a:solidFill>
                <a:latin typeface="Times New Roman" panose="02020603050405020304" pitchFamily="18" charset="0"/>
                <a:cs typeface="Times New Roman" panose="02020603050405020304" pitchFamily="18" charset="0"/>
                <a:sym typeface="Arial"/>
              </a:rPr>
              <a:t>”</a:t>
            </a:r>
          </a:p>
        </p:txBody>
      </p:sp>
      <p:sp>
        <p:nvSpPr>
          <p:cNvPr id="9" name="Rectangle 8">
            <a:extLst>
              <a:ext uri="{FF2B5EF4-FFF2-40B4-BE49-F238E27FC236}">
                <a16:creationId xmlns:a16="http://schemas.microsoft.com/office/drawing/2014/main" id="{9D3EEC0A-223E-2B4E-805A-90CE66B85BB5}"/>
              </a:ext>
            </a:extLst>
          </p:cNvPr>
          <p:cNvSpPr/>
          <p:nvPr/>
        </p:nvSpPr>
        <p:spPr>
          <a:xfrm>
            <a:off x="142841" y="3483294"/>
            <a:ext cx="5916645" cy="2308324"/>
          </a:xfrm>
          <a:prstGeom prst="rect">
            <a:avLst/>
          </a:prstGeom>
          <a:ln w="38100">
            <a:solidFill>
              <a:schemeClr val="tx1"/>
            </a:solidFill>
            <a:prstDash val="sysDot"/>
          </a:ln>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“Trông ra dãy phố hai hàng</a:t>
            </a:r>
          </a:p>
          <a:p>
            <a:pPr algn="ctr"/>
            <a:r>
              <a:rPr lang="vi-VN" sz="2400" dirty="0">
                <a:solidFill>
                  <a:srgbClr val="0070C0"/>
                </a:solidFill>
                <a:latin typeface="Times New Roman" panose="02020603050405020304" pitchFamily="18" charset="0"/>
                <a:cs typeface="Times New Roman" panose="02020603050405020304" pitchFamily="18" charset="0"/>
              </a:rPr>
              <a:t>Đồn đây có tiếng một chàng cai Mao*</a:t>
            </a:r>
          </a:p>
          <a:p>
            <a:pPr algn="ctr"/>
            <a:r>
              <a:rPr lang="vi-VN" sz="2400" dirty="0">
                <a:solidFill>
                  <a:srgbClr val="0070C0"/>
                </a:solidFill>
                <a:latin typeface="Times New Roman" panose="02020603050405020304" pitchFamily="18" charset="0"/>
                <a:cs typeface="Times New Roman" panose="02020603050405020304" pitchFamily="18" charset="0"/>
              </a:rPr>
              <a:t>Người này thật đấng anh hào</a:t>
            </a:r>
          </a:p>
          <a:p>
            <a:pPr algn="ctr"/>
            <a:r>
              <a:rPr lang="vi-VN" sz="2400" dirty="0">
                <a:solidFill>
                  <a:srgbClr val="0070C0"/>
                </a:solidFill>
                <a:latin typeface="Times New Roman" panose="02020603050405020304" pitchFamily="18" charset="0"/>
                <a:cs typeface="Times New Roman" panose="02020603050405020304" pitchFamily="18" charset="0"/>
              </a:rPr>
              <a:t>Quân dư năm vạn, người cao bằng vời</a:t>
            </a:r>
          </a:p>
          <a:p>
            <a:pPr algn="ctr"/>
            <a:r>
              <a:rPr lang="vi-VN" sz="2400" dirty="0">
                <a:solidFill>
                  <a:srgbClr val="0070C0"/>
                </a:solidFill>
                <a:latin typeface="Times New Roman" panose="02020603050405020304" pitchFamily="18" charset="0"/>
                <a:cs typeface="Times New Roman" panose="02020603050405020304" pitchFamily="18" charset="0"/>
              </a:rPr>
              <a:t>Bình yên vẫn thường xuống chơi</a:t>
            </a:r>
          </a:p>
          <a:p>
            <a:pPr algn="ctr"/>
            <a:r>
              <a:rPr lang="vi-VN" sz="2400" dirty="0">
                <a:solidFill>
                  <a:srgbClr val="0070C0"/>
                </a:solidFill>
                <a:latin typeface="Times New Roman" panose="02020603050405020304" pitchFamily="18" charset="0"/>
                <a:cs typeface="Times New Roman" panose="02020603050405020304" pitchFamily="18" charset="0"/>
              </a:rPr>
              <a:t>Đến ngày loạn lạc trấn nơi cửa rừng”.</a:t>
            </a:r>
          </a:p>
        </p:txBody>
      </p:sp>
    </p:spTree>
    <p:extLst>
      <p:ext uri="{BB962C8B-B14F-4D97-AF65-F5344CB8AC3E}">
        <p14:creationId xmlns:p14="http://schemas.microsoft.com/office/powerpoint/2010/main" val="143560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vi/c/ce/Ngh%C4%A9a_qu%C3%A2n_Ba_%C4%90%C3%ACnh_b%E1%BB%8B_b%E1%BA%AFt.jpg">
            <a:extLst>
              <a:ext uri="{FF2B5EF4-FFF2-40B4-BE49-F238E27FC236}">
                <a16:creationId xmlns:a16="http://schemas.microsoft.com/office/drawing/2014/main" id="{8987F832-1E5B-8945-BB84-2A773E9ECDFB}"/>
              </a:ext>
            </a:extLst>
          </p:cNvPr>
          <p:cNvPicPr>
            <a:picLocks noChangeAspect="1" noChangeArrowheads="1"/>
          </p:cNvPicPr>
          <p:nvPr/>
        </p:nvPicPr>
        <p:blipFill>
          <a:blip r:embed="rId2"/>
          <a:srcRect/>
          <a:stretch>
            <a:fillRect/>
          </a:stretch>
        </p:blipFill>
        <p:spPr bwMode="auto">
          <a:xfrm>
            <a:off x="108280" y="818147"/>
            <a:ext cx="5951207" cy="4766101"/>
          </a:xfrm>
          <a:prstGeom prst="rect">
            <a:avLst/>
          </a:prstGeom>
          <a:noFill/>
        </p:spPr>
      </p:pic>
      <p:sp>
        <p:nvSpPr>
          <p:cNvPr id="6" name="TextBox 5">
            <a:extLst>
              <a:ext uri="{FF2B5EF4-FFF2-40B4-BE49-F238E27FC236}">
                <a16:creationId xmlns:a16="http://schemas.microsoft.com/office/drawing/2014/main" id="{2AF68F53-C7EA-3C45-9D67-5C13BAA164DE}"/>
              </a:ext>
            </a:extLst>
          </p:cNvPr>
          <p:cNvSpPr txBox="1"/>
          <p:nvPr/>
        </p:nvSpPr>
        <p:spPr>
          <a:xfrm>
            <a:off x="2859294" y="5794285"/>
            <a:ext cx="7423696" cy="523220"/>
          </a:xfrm>
          <a:prstGeom prst="rect">
            <a:avLst/>
          </a:prstGeom>
          <a:solidFill>
            <a:schemeClr val="accent6"/>
          </a:solidFill>
        </p:spPr>
        <p:txBody>
          <a:bodyPr wrap="square" rtlCol="0">
            <a:spAutoFit/>
          </a:bodyPr>
          <a:lstStyle/>
          <a:p>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khởi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bắt</a:t>
            </a:r>
            <a:r>
              <a:rPr lang="en-US" sz="2800" dirty="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pic>
        <p:nvPicPr>
          <p:cNvPr id="2050" name="Picture 2" descr="Đinh Công Tráng (1842-1887) - Khởi nghĩa Ba Đình">
            <a:extLst>
              <a:ext uri="{FF2B5EF4-FFF2-40B4-BE49-F238E27FC236}">
                <a16:creationId xmlns:a16="http://schemas.microsoft.com/office/drawing/2014/main" id="{4BD91F21-C434-E943-A0C0-78131CB67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130" y="818147"/>
            <a:ext cx="5954870" cy="476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4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900" decel="100000" fill="hold"/>
                                        <p:tgtEl>
                                          <p:spTgt spid="205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2C094C4-2CE1-7949-B839-BA261213814E}"/>
              </a:ext>
            </a:extLst>
          </p:cNvPr>
          <p:cNvGraphicFramePr>
            <a:graphicFrameLocks noGrp="1"/>
          </p:cNvGraphicFramePr>
          <p:nvPr>
            <p:extLst>
              <p:ext uri="{D42A27DB-BD31-4B8C-83A1-F6EECF244321}">
                <p14:modId xmlns:p14="http://schemas.microsoft.com/office/powerpoint/2010/main" val="3617466810"/>
              </p:ext>
            </p:extLst>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a16="http://schemas.microsoft.com/office/drawing/2014/main" val="3584916572"/>
                    </a:ext>
                  </a:extLst>
                </a:gridCol>
                <a:gridCol w="1143000">
                  <a:extLst>
                    <a:ext uri="{9D8B030D-6E8A-4147-A177-3AD203B41FA5}">
                      <a16:colId xmlns:a16="http://schemas.microsoft.com/office/drawing/2014/main" val="2842019225"/>
                    </a:ext>
                  </a:extLst>
                </a:gridCol>
                <a:gridCol w="1612900">
                  <a:extLst>
                    <a:ext uri="{9D8B030D-6E8A-4147-A177-3AD203B41FA5}">
                      <a16:colId xmlns:a16="http://schemas.microsoft.com/office/drawing/2014/main" val="845174243"/>
                    </a:ext>
                  </a:extLst>
                </a:gridCol>
                <a:gridCol w="1905000">
                  <a:extLst>
                    <a:ext uri="{9D8B030D-6E8A-4147-A177-3AD203B41FA5}">
                      <a16:colId xmlns:a16="http://schemas.microsoft.com/office/drawing/2014/main" val="234632662"/>
                    </a:ext>
                  </a:extLst>
                </a:gridCol>
                <a:gridCol w="5270500">
                  <a:extLst>
                    <a:ext uri="{9D8B030D-6E8A-4147-A177-3AD203B41FA5}">
                      <a16:colId xmlns:a16="http://schemas.microsoft.com/office/drawing/2014/main" val="1321652068"/>
                    </a:ext>
                  </a:extLst>
                </a:gridCol>
                <a:gridCol w="1152401">
                  <a:extLst>
                    <a:ext uri="{9D8B030D-6E8A-4147-A177-3AD203B41FA5}">
                      <a16:colId xmlns:a16="http://schemas.microsoft.com/office/drawing/2014/main" val="1694316258"/>
                    </a:ext>
                  </a:extLst>
                </a:gridCol>
              </a:tblGrid>
              <a:tr h="948447">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805804"/>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86893"/>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233797"/>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606238"/>
                  </a:ext>
                </a:extLst>
              </a:tr>
            </a:tbl>
          </a:graphicData>
        </a:graphic>
      </p:graphicFrame>
      <p:sp>
        <p:nvSpPr>
          <p:cNvPr id="4" name="Rectangle 3">
            <a:extLst>
              <a:ext uri="{FF2B5EF4-FFF2-40B4-BE49-F238E27FC236}">
                <a16:creationId xmlns:a16="http://schemas.microsoft.com/office/drawing/2014/main" id="{BEF5A38C-6E9F-C34A-B387-7112D3ECD019}"/>
              </a:ext>
            </a:extLst>
          </p:cNvPr>
          <p:cNvSpPr/>
          <p:nvPr/>
        </p:nvSpPr>
        <p:spPr>
          <a:xfrm>
            <a:off x="-153925" y="25999"/>
            <a:ext cx="1323146" cy="830997"/>
          </a:xfrm>
          <a:prstGeom prst="rect">
            <a:avLst/>
          </a:prstGeom>
        </p:spPr>
        <p:txBody>
          <a:bodyPr wrap="square">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Khởi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nghĩa</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9FE319-399B-684C-91FC-DA7E003F245D}"/>
              </a:ext>
            </a:extLst>
          </p:cNvPr>
          <p:cNvSpPr/>
          <p:nvPr/>
        </p:nvSpPr>
        <p:spPr>
          <a:xfrm>
            <a:off x="1164169" y="48664"/>
            <a:ext cx="1065452" cy="830997"/>
          </a:xfrm>
          <a:prstGeom prst="rect">
            <a:avLst/>
          </a:prstGeom>
        </p:spPr>
        <p:txBody>
          <a:bodyPr wrap="square">
            <a:spAutoFit/>
          </a:bodyPr>
          <a:lstStyle/>
          <a:p>
            <a:pPr algn="ctr"/>
            <a:r>
              <a:rPr lang="en-US" sz="2400" b="1" i="0" dirty="0" err="1">
                <a:solidFill>
                  <a:srgbClr val="C00000"/>
                </a:solidFill>
                <a:effectLst/>
                <a:latin typeface="Times New Roman" panose="02020603050405020304" pitchFamily="18" charset="0"/>
                <a:cs typeface="Times New Roman" panose="02020603050405020304" pitchFamily="18" charset="0"/>
              </a:rPr>
              <a:t>Thời</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gian</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15AEBDB-C873-D048-B74C-954F9977C990}"/>
              </a:ext>
            </a:extLst>
          </p:cNvPr>
          <p:cNvSpPr/>
          <p:nvPr/>
        </p:nvSpPr>
        <p:spPr>
          <a:xfrm>
            <a:off x="2494287" y="254603"/>
            <a:ext cx="1443024" cy="461665"/>
          </a:xfrm>
          <a:prstGeom prst="rect">
            <a:avLst/>
          </a:prstGeom>
        </p:spPr>
        <p:txBody>
          <a:bodyPr wrap="non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Lãnh</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đạo</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F23B69A-B536-8345-800C-CB2FABE05346}"/>
              </a:ext>
            </a:extLst>
          </p:cNvPr>
          <p:cNvSpPr/>
          <p:nvPr/>
        </p:nvSpPr>
        <p:spPr>
          <a:xfrm>
            <a:off x="4245276" y="254603"/>
            <a:ext cx="1220206" cy="461665"/>
          </a:xfrm>
          <a:prstGeom prst="rect">
            <a:avLst/>
          </a:prstGeom>
        </p:spPr>
        <p:txBody>
          <a:bodyPr wrap="non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Địa</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bàn</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C0D3964-6787-634B-9FA7-F75901F10ACA}"/>
              </a:ext>
            </a:extLst>
          </p:cNvPr>
          <p:cNvSpPr/>
          <p:nvPr/>
        </p:nvSpPr>
        <p:spPr>
          <a:xfrm>
            <a:off x="7458656" y="261111"/>
            <a:ext cx="2374368" cy="461665"/>
          </a:xfrm>
          <a:prstGeom prst="rect">
            <a:avLst/>
          </a:prstGeom>
        </p:spPr>
        <p:txBody>
          <a:bodyPr wrap="non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Hoạt</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động</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chính</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FAF78EC-DF7C-B740-969E-9BE4636FC592}"/>
              </a:ext>
            </a:extLst>
          </p:cNvPr>
          <p:cNvSpPr/>
          <p:nvPr/>
        </p:nvSpPr>
        <p:spPr>
          <a:xfrm>
            <a:off x="11257000" y="49696"/>
            <a:ext cx="806939" cy="830997"/>
          </a:xfrm>
          <a:prstGeom prst="rect">
            <a:avLst/>
          </a:prstGeom>
        </p:spPr>
        <p:txBody>
          <a:bodyPr wrap="squar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Kết</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quả</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Ba </a:t>
            </a:r>
            <a:r>
              <a:rPr lang="en-US" sz="2400" b="1" dirty="0" err="1">
                <a:solidFill>
                  <a:srgbClr val="0070C0"/>
                </a:solidFill>
                <a:latin typeface="Times New Roman" panose="02020603050405020304" pitchFamily="18" charset="0"/>
                <a:cs typeface="Times New Roman" panose="02020603050405020304" pitchFamily="18" charset="0"/>
              </a:rPr>
              <a:t>Đình</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19BC43D-4C24-9D4A-868C-DBEC5468DD37}"/>
              </a:ext>
            </a:extLst>
          </p:cNvPr>
          <p:cNvSpPr/>
          <p:nvPr/>
        </p:nvSpPr>
        <p:spPr>
          <a:xfrm>
            <a:off x="-3299" y="3465513"/>
            <a:ext cx="981199" cy="830997"/>
          </a:xfrm>
          <a:prstGeom prst="rect">
            <a:avLst/>
          </a:prstGeom>
        </p:spPr>
        <p:txBody>
          <a:bodyPr wrap="square">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Bãi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Sậy</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277913A-B3E6-F84F-9D0A-041B9955E1B2}"/>
              </a:ext>
            </a:extLst>
          </p:cNvPr>
          <p:cNvSpPr/>
          <p:nvPr/>
        </p:nvSpPr>
        <p:spPr>
          <a:xfrm>
            <a:off x="-45427" y="5473624"/>
            <a:ext cx="1209595"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Hương Khê</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BD8C1D5-58AE-9947-BA36-512A77BE4BB9}"/>
              </a:ext>
            </a:extLst>
          </p:cNvPr>
          <p:cNvSpPr/>
          <p:nvPr/>
        </p:nvSpPr>
        <p:spPr>
          <a:xfrm>
            <a:off x="1169221" y="1268078"/>
            <a:ext cx="927347"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1886   - 1887</a:t>
            </a:r>
            <a:endParaRPr lang="en-VN"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38BA5D1-0554-A543-B5DB-5F2832CE14F0}"/>
              </a:ext>
            </a:extLst>
          </p:cNvPr>
          <p:cNvSpPr/>
          <p:nvPr/>
        </p:nvSpPr>
        <p:spPr>
          <a:xfrm>
            <a:off x="2229621" y="898746"/>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BE57AB8-128F-A941-99EB-794E49D4F156}"/>
              </a:ext>
            </a:extLst>
          </p:cNvPr>
          <p:cNvSpPr/>
          <p:nvPr/>
        </p:nvSpPr>
        <p:spPr>
          <a:xfrm>
            <a:off x="3739471" y="1027608"/>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en-VN"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FE17B57-5B18-A348-987B-181BD43969CE}"/>
              </a:ext>
            </a:extLst>
          </p:cNvPr>
          <p:cNvSpPr/>
          <p:nvPr/>
        </p:nvSpPr>
        <p:spPr>
          <a:xfrm>
            <a:off x="5841823" y="1145205"/>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0EA6122-DD2A-5E4D-BEE0-3E0AA322932B}"/>
              </a:ext>
            </a:extLst>
          </p:cNvPr>
          <p:cNvSpPr/>
          <p:nvPr/>
        </p:nvSpPr>
        <p:spPr>
          <a:xfrm>
            <a:off x="11040437" y="1569121"/>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90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i nghĩa bãi sậy.mp4" descr="khởi nghĩa bãi sậy.mp4">
            <a:hlinkClick r:id="" action="ppaction://media"/>
            <a:extLst>
              <a:ext uri="{FF2B5EF4-FFF2-40B4-BE49-F238E27FC236}">
                <a16:creationId xmlns:a16="http://schemas.microsoft.com/office/drawing/2014/main" id="{BF482584-B313-654D-BBC7-7291B9E42F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825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04EE2-750E-4548-BA18-53529857EE8B}"/>
              </a:ext>
            </a:extLst>
          </p:cNvPr>
          <p:cNvGrpSpPr/>
          <p:nvPr/>
        </p:nvGrpSpPr>
        <p:grpSpPr>
          <a:xfrm>
            <a:off x="1142126" y="-385011"/>
            <a:ext cx="4309812" cy="1636295"/>
            <a:chOff x="1142126" y="-385011"/>
            <a:chExt cx="4309812" cy="1636295"/>
          </a:xfrm>
        </p:grpSpPr>
        <p:grpSp>
          <p:nvGrpSpPr>
            <p:cNvPr id="9" name="Group 8">
              <a:extLst>
                <a:ext uri="{FF2B5EF4-FFF2-40B4-BE49-F238E27FC236}">
                  <a16:creationId xmlns:a16="http://schemas.microsoft.com/office/drawing/2014/main" id="{E308B719-6DA5-2947-BE44-EDFD16BF54F2}"/>
                </a:ext>
              </a:extLst>
            </p:cNvPr>
            <p:cNvGrpSpPr/>
            <p:nvPr/>
          </p:nvGrpSpPr>
          <p:grpSpPr>
            <a:xfrm>
              <a:off x="1142126" y="-385011"/>
              <a:ext cx="4309812" cy="1636295"/>
              <a:chOff x="489284" y="962526"/>
              <a:chExt cx="5606716" cy="3128211"/>
            </a:xfrm>
          </p:grpSpPr>
          <p:sp>
            <p:nvSpPr>
              <p:cNvPr id="7" name="Rounded Rectangle 6">
                <a:extLst>
                  <a:ext uri="{FF2B5EF4-FFF2-40B4-BE49-F238E27FC236}">
                    <a16:creationId xmlns:a16="http://schemas.microsoft.com/office/drawing/2014/main" id="{C91468D2-8B5C-FE44-BF12-6339431C8498}"/>
                  </a:ext>
                </a:extLst>
              </p:cNvPr>
              <p:cNvSpPr/>
              <p:nvPr/>
            </p:nvSpPr>
            <p:spPr>
              <a:xfrm>
                <a:off x="505326" y="1636295"/>
                <a:ext cx="5590674"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508812C-230B-194C-A2A4-19C2093E9A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6" t="26316" r="5789" b="24421"/>
              <a:stretch/>
            </p:blipFill>
            <p:spPr bwMode="auto">
              <a:xfrm>
                <a:off x="489284" y="962526"/>
                <a:ext cx="5606716"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9857EB88-5246-D544-B2BE-C6B87AF516AD}"/>
                </a:ext>
              </a:extLst>
            </p:cNvPr>
            <p:cNvSpPr/>
            <p:nvPr/>
          </p:nvSpPr>
          <p:spPr>
            <a:xfrm>
              <a:off x="1501509" y="297190"/>
              <a:ext cx="3591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Bãi Sậy</a:t>
              </a:r>
            </a:p>
          </p:txBody>
        </p:sp>
      </p:grpSp>
      <p:sp>
        <p:nvSpPr>
          <p:cNvPr id="4" name="Rectangle 3">
            <a:extLst>
              <a:ext uri="{FF2B5EF4-FFF2-40B4-BE49-F238E27FC236}">
                <a16:creationId xmlns:a16="http://schemas.microsoft.com/office/drawing/2014/main" id="{7807ECFA-B06A-D943-9760-D008583A1FB5}"/>
              </a:ext>
            </a:extLst>
          </p:cNvPr>
          <p:cNvSpPr/>
          <p:nvPr/>
        </p:nvSpPr>
        <p:spPr>
          <a:xfrm>
            <a:off x="6565530" y="6401742"/>
            <a:ext cx="5429692" cy="400110"/>
          </a:xfrm>
          <a:prstGeom prst="rect">
            <a:avLst/>
          </a:prstGeom>
        </p:spPr>
        <p:txBody>
          <a:bodyPr wrap="none">
            <a:spAutoFit/>
          </a:bodyPr>
          <a:lstStyle/>
          <a:p>
            <a:r>
              <a:rPr lang="vi-VN" sz="2000" dirty="0">
                <a:solidFill>
                  <a:srgbClr val="FF0000"/>
                </a:solidFill>
                <a:latin typeface="Times New Roman" panose="02020603050405020304" pitchFamily="18" charset="0"/>
                <a:cs typeface="Times New Roman" panose="02020603050405020304" pitchFamily="18" charset="0"/>
              </a:rPr>
              <a:t>Lược đồ địa bàn hoạt động của nghĩa quân Bãi Sậy</a:t>
            </a:r>
            <a:endParaRPr lang="en-VN" sz="20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CDA96BE-B134-144F-B965-FCC217737366}"/>
              </a:ext>
            </a:extLst>
          </p:cNvPr>
          <p:cNvSpPr txBox="1"/>
          <p:nvPr/>
        </p:nvSpPr>
        <p:spPr>
          <a:xfrm>
            <a:off x="-1" y="1953126"/>
            <a:ext cx="5903495" cy="2677656"/>
          </a:xfrm>
          <a:prstGeom prst="rect">
            <a:avLst/>
          </a:prstGeom>
          <a:noFill/>
        </p:spPr>
        <p:txBody>
          <a:bodyPr wrap="square" rtlCol="0">
            <a:spAutoFit/>
          </a:bodyPr>
          <a:lstStyle/>
          <a:p>
            <a:pPr algn="just"/>
            <a:r>
              <a:rPr lang="vi-VN" sz="2800" kern="0" dirty="0">
                <a:solidFill>
                  <a:srgbClr val="000000"/>
                </a:solidFill>
                <a:latin typeface="Times New Roman" pitchFamily="18" charset="0"/>
                <a:cs typeface="Times New Roman" pitchFamily="18" charset="0"/>
                <a:sym typeface="Arial"/>
              </a:rPr>
              <a:t>Vị trí Bãi Sậy hiểm yếu và có nhiều đường thông ra ngoài. Chính nhờ vậy, mà nghĩa quân đã bung ra hoạt động khắp nơi, lan sang các tỉnh lân cận khác như Hải Dương, Bắc Ninh, Bắc Giang, Quảng </a:t>
            </a:r>
            <a:r>
              <a:rPr lang="vi-VN" sz="2400" kern="0" dirty="0">
                <a:solidFill>
                  <a:srgbClr val="000000"/>
                </a:solidFill>
                <a:latin typeface="Times New Roman" pitchFamily="18" charset="0"/>
                <a:cs typeface="Times New Roman" pitchFamily="18" charset="0"/>
                <a:sym typeface="Arial"/>
              </a:rPr>
              <a:t>Yên...</a:t>
            </a:r>
            <a:endParaRPr lang="en-US" sz="2800" kern="0" dirty="0">
              <a:solidFill>
                <a:srgbClr val="000000"/>
              </a:solidFill>
              <a:latin typeface="Times New Roman" pitchFamily="18" charset="0"/>
              <a:cs typeface="Times New Roman" pitchFamily="18" charset="0"/>
              <a:sym typeface="Arial"/>
            </a:endParaRPr>
          </a:p>
        </p:txBody>
      </p:sp>
      <p:pic>
        <p:nvPicPr>
          <p:cNvPr id="1026" name="Picture 2" descr="9/1885 – Bùng nổ cuộc khởi nghĩa Bãi Sậy">
            <a:extLst>
              <a:ext uri="{FF2B5EF4-FFF2-40B4-BE49-F238E27FC236}">
                <a16:creationId xmlns:a16="http://schemas.microsoft.com/office/drawing/2014/main" id="{34C96B07-A59A-2443-9F9C-FB2D94602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94360"/>
            <a:ext cx="6096000" cy="568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5"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1000" fill="hold"/>
                                        <p:tgtEl>
                                          <p:spTgt spid="1026"/>
                                        </p:tgtEl>
                                        <p:attrNameLst>
                                          <p:attrName>ppt_w</p:attrName>
                                        </p:attrNameLst>
                                      </p:cBhvr>
                                      <p:tavLst>
                                        <p:tav tm="0">
                                          <p:val>
                                            <p:strVal val="#ppt_w*0.70"/>
                                          </p:val>
                                        </p:tav>
                                        <p:tav tm="100000">
                                          <p:val>
                                            <p:strVal val="#ppt_w"/>
                                          </p:val>
                                        </p:tav>
                                      </p:tavLst>
                                    </p:anim>
                                    <p:anim calcmode="lin" valueType="num">
                                      <p:cBhvr>
                                        <p:cTn id="23" dur="1000" fill="hold"/>
                                        <p:tgtEl>
                                          <p:spTgt spid="1026"/>
                                        </p:tgtEl>
                                        <p:attrNameLst>
                                          <p:attrName>ppt_h</p:attrName>
                                        </p:attrNameLst>
                                      </p:cBhvr>
                                      <p:tavLst>
                                        <p:tav tm="0">
                                          <p:val>
                                            <p:strVal val="#ppt_h"/>
                                          </p:val>
                                        </p:tav>
                                        <p:tav tm="100000">
                                          <p:val>
                                            <p:strVal val="#ppt_h"/>
                                          </p:val>
                                        </p:tav>
                                      </p:tavLst>
                                    </p:anim>
                                    <p:animEffect transition="in" filter="fade">
                                      <p:cBhvr>
                                        <p:cTn id="2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1721</Words>
  <Application>Microsoft Office PowerPoint</Application>
  <PresentationFormat>Màn hình rộng</PresentationFormat>
  <Paragraphs>196</Paragraphs>
  <Slides>30</Slides>
  <Notes>5</Notes>
  <HiddenSlides>0</HiddenSlides>
  <MMClips>1</MMClips>
  <ScaleCrop>false</ScaleCrop>
  <HeadingPairs>
    <vt:vector size="6" baseType="variant">
      <vt:variant>
        <vt:lpstr>Phông được Dùng</vt:lpstr>
      </vt:variant>
      <vt:variant>
        <vt:i4>21</vt:i4>
      </vt:variant>
      <vt:variant>
        <vt:lpstr>Chủ đề</vt:lpstr>
      </vt:variant>
      <vt:variant>
        <vt:i4>5</vt:i4>
      </vt:variant>
      <vt:variant>
        <vt:lpstr>Tiêu đề Bản chiếu</vt:lpstr>
      </vt:variant>
      <vt:variant>
        <vt:i4>30</vt:i4>
      </vt:variant>
    </vt:vector>
  </HeadingPairs>
  <TitlesOfParts>
    <vt:vector size="56" baseType="lpstr">
      <vt:lpstr>微软雅黑</vt:lpstr>
      <vt:lpstr>#9Slide05 Pattaya</vt:lpstr>
      <vt:lpstr>Anonymous Pro</vt:lpstr>
      <vt:lpstr>Arial</vt:lpstr>
      <vt:lpstr>Barlow</vt:lpstr>
      <vt:lpstr>Barlow Condensed Light</vt:lpstr>
      <vt:lpstr>Calibri</vt:lpstr>
      <vt:lpstr>Calibri Light</vt:lpstr>
      <vt:lpstr>Coming Soon</vt:lpstr>
      <vt:lpstr>Concert One</vt:lpstr>
      <vt:lpstr>等线</vt:lpstr>
      <vt:lpstr>Manjari</vt:lpstr>
      <vt:lpstr>Oxygen</vt:lpstr>
      <vt:lpstr>Poppins</vt:lpstr>
      <vt:lpstr>Poppins Light</vt:lpstr>
      <vt:lpstr>Roboto Mono Medium</vt:lpstr>
      <vt:lpstr>Rozha One</vt:lpstr>
      <vt:lpstr>Tahoma</vt:lpstr>
      <vt:lpstr>Times New Roman</vt:lpstr>
      <vt:lpstr>Wingdings</vt:lpstr>
      <vt:lpstr>华康方圆体W7(P)</vt:lpstr>
      <vt:lpstr>Cymbeline template</vt:lpstr>
      <vt:lpstr>2021 Marketing Plan by Slidesgo</vt:lpstr>
      <vt:lpstr>Notebook Lesson by Slidesgo</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Exam content</vt:lpstr>
      <vt:lpstr>Exam content</vt:lpstr>
      <vt:lpstr>Bản trình bày PowerPoint</vt:lpstr>
      <vt:lpstr>Bản trình bày PowerPoint</vt:lpstr>
      <vt:lpstr>Bản trình bày PowerPoint</vt:lpstr>
      <vt:lpstr>Bản trình bày PowerPoint</vt:lpstr>
      <vt:lpstr>Thanks!</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13</cp:revision>
  <dcterms:created xsi:type="dcterms:W3CDTF">2022-01-04T13:07:11Z</dcterms:created>
  <dcterms:modified xsi:type="dcterms:W3CDTF">2023-03-01T10:03:53Z</dcterms:modified>
</cp:coreProperties>
</file>