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88" r:id="rId2"/>
    <p:sldId id="290" r:id="rId3"/>
    <p:sldId id="291" r:id="rId4"/>
    <p:sldId id="292" r:id="rId5"/>
    <p:sldId id="259" r:id="rId6"/>
    <p:sldId id="270" r:id="rId7"/>
    <p:sldId id="271" r:id="rId8"/>
    <p:sldId id="276" r:id="rId9"/>
    <p:sldId id="272" r:id="rId10"/>
    <p:sldId id="264" r:id="rId11"/>
    <p:sldId id="275" r:id="rId12"/>
    <p:sldId id="277" r:id="rId13"/>
    <p:sldId id="278" r:id="rId14"/>
    <p:sldId id="285" r:id="rId15"/>
    <p:sldId id="281" r:id="rId16"/>
    <p:sldId id="279" r:id="rId17"/>
    <p:sldId id="282" r:id="rId18"/>
    <p:sldId id="283" r:id="rId19"/>
    <p:sldId id="284" r:id="rId20"/>
    <p:sldId id="280" r:id="rId21"/>
    <p:sldId id="286" r:id="rId22"/>
    <p:sldId id="267" r:id="rId23"/>
    <p:sldId id="274" r:id="rId24"/>
    <p:sldId id="268" r:id="rId25"/>
  </p:sldIdLst>
  <p:sldSz cx="12192000" cy="6858000"/>
  <p:notesSz cx="6858000" cy="9144000"/>
  <p:embeddedFontLst>
    <p:embeddedFont>
      <p:font typeface="Calibri Light" pitchFamily="34" charset="0"/>
      <p:regular r:id="rId26"/>
      <p:italic r:id="rId27"/>
    </p:embeddedFont>
    <p:embeddedFont>
      <p:font typeface="Calibri" pitchFamily="34" charset="0"/>
      <p:regular r:id="rId28"/>
      <p:bold r:id="rId29"/>
      <p:italic r:id="rId30"/>
      <p:boldItalic r:id="rId31"/>
    </p:embeddedFont>
    <p:embeddedFont>
      <p:font typeface="A3.NotoSans-San" charset="0"/>
      <p:regular r:id="rId32"/>
    </p:embeddedFont>
    <p:embeddedFont>
      <p:font typeface="A3.BoosterNextFYBlackRegular-Sa" charset="0"/>
      <p:regular r:id="rId33"/>
    </p:embeddedFont>
  </p:embeddedFontLst>
  <p:custDataLst>
    <p:tags r:id="rId3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55A11"/>
    <a:srgbClr val="4472C4"/>
    <a:srgbClr val="ED7D31"/>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p:scale>
          <a:sx n="74" d="100"/>
          <a:sy n="74" d="100"/>
        </p:scale>
        <p:origin x="-486" y="-72"/>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gs" Target="tags/tag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8.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7.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6829A6C-A5B4-4DD7-B25B-84751EBD5A3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358FA50B-29BD-4CA5-82B7-1ECDBF3CFEE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ACE3AE56-2AFC-436E-B3F8-FC2D542E5A7C}"/>
              </a:ext>
            </a:extLst>
          </p:cNvPr>
          <p:cNvSpPr>
            <a:spLocks noGrp="1"/>
          </p:cNvSpPr>
          <p:nvPr>
            <p:ph type="dt" sz="half" idx="10"/>
          </p:nvPr>
        </p:nvSpPr>
        <p:spPr/>
        <p:txBody>
          <a:bodyPr/>
          <a:lstStyle/>
          <a:p>
            <a:fld id="{AE204EE4-0155-48B6-885B-995119B0241B}" type="datetimeFigureOut">
              <a:rPr lang="en-US" smtClean="0"/>
              <a:t>8/26/2021</a:t>
            </a:fld>
            <a:endParaRPr lang="en-US"/>
          </a:p>
        </p:txBody>
      </p:sp>
      <p:sp>
        <p:nvSpPr>
          <p:cNvPr id="5" name="Footer Placeholder 4">
            <a:extLst>
              <a:ext uri="{FF2B5EF4-FFF2-40B4-BE49-F238E27FC236}">
                <a16:creationId xmlns="" xmlns:a16="http://schemas.microsoft.com/office/drawing/2014/main" id="{B18FAC20-9CAE-45CF-84D0-A713356EAF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1724DAD2-AF2B-4822-BF15-E0FB11FE18E0}"/>
              </a:ext>
            </a:extLst>
          </p:cNvPr>
          <p:cNvSpPr>
            <a:spLocks noGrp="1"/>
          </p:cNvSpPr>
          <p:nvPr>
            <p:ph type="sldNum" sz="quarter" idx="12"/>
          </p:nvPr>
        </p:nvSpPr>
        <p:spPr/>
        <p:txBody>
          <a:bodyPr/>
          <a:lstStyle/>
          <a:p>
            <a:fld id="{39345404-FC73-4E28-961E-2C11B01C8ECB}" type="slidenum">
              <a:rPr lang="en-US" smtClean="0"/>
              <a:t>‹#›</a:t>
            </a:fld>
            <a:endParaRPr lang="en-US"/>
          </a:p>
        </p:txBody>
      </p:sp>
    </p:spTree>
    <p:extLst>
      <p:ext uri="{BB962C8B-B14F-4D97-AF65-F5344CB8AC3E}">
        <p14:creationId xmlns:p14="http://schemas.microsoft.com/office/powerpoint/2010/main" val="1691334834"/>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BC4700E-1EEB-4F64-BF20-02430BBFFE8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183940FC-C049-4741-AD1B-6CAA421B860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9C7AD059-8BC0-4DDC-94A0-055DF6955519}"/>
              </a:ext>
            </a:extLst>
          </p:cNvPr>
          <p:cNvSpPr>
            <a:spLocks noGrp="1"/>
          </p:cNvSpPr>
          <p:nvPr>
            <p:ph type="dt" sz="half" idx="10"/>
          </p:nvPr>
        </p:nvSpPr>
        <p:spPr/>
        <p:txBody>
          <a:bodyPr/>
          <a:lstStyle/>
          <a:p>
            <a:fld id="{AE204EE4-0155-48B6-885B-995119B0241B}" type="datetimeFigureOut">
              <a:rPr lang="en-US" smtClean="0"/>
              <a:t>8/26/2021</a:t>
            </a:fld>
            <a:endParaRPr lang="en-US"/>
          </a:p>
        </p:txBody>
      </p:sp>
      <p:sp>
        <p:nvSpPr>
          <p:cNvPr id="5" name="Footer Placeholder 4">
            <a:extLst>
              <a:ext uri="{FF2B5EF4-FFF2-40B4-BE49-F238E27FC236}">
                <a16:creationId xmlns="" xmlns:a16="http://schemas.microsoft.com/office/drawing/2014/main" id="{5A29AB2E-27B0-4A86-BAFA-9193790317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531D4F72-128B-4D69-BB05-6BB9C4581343}"/>
              </a:ext>
            </a:extLst>
          </p:cNvPr>
          <p:cNvSpPr>
            <a:spLocks noGrp="1"/>
          </p:cNvSpPr>
          <p:nvPr>
            <p:ph type="sldNum" sz="quarter" idx="12"/>
          </p:nvPr>
        </p:nvSpPr>
        <p:spPr/>
        <p:txBody>
          <a:bodyPr/>
          <a:lstStyle/>
          <a:p>
            <a:fld id="{39345404-FC73-4E28-961E-2C11B01C8ECB}" type="slidenum">
              <a:rPr lang="en-US" smtClean="0"/>
              <a:t>‹#›</a:t>
            </a:fld>
            <a:endParaRPr lang="en-US"/>
          </a:p>
        </p:txBody>
      </p:sp>
    </p:spTree>
    <p:extLst>
      <p:ext uri="{BB962C8B-B14F-4D97-AF65-F5344CB8AC3E}">
        <p14:creationId xmlns:p14="http://schemas.microsoft.com/office/powerpoint/2010/main" val="440887367"/>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BEB5115B-A530-4BEF-B35D-C04E7BDFAC6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044E0BB3-5D9B-44EA-AE3D-80AB5E69CA6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8FE5C36-3CB1-4227-AA0A-2C2332F9E66D}"/>
              </a:ext>
            </a:extLst>
          </p:cNvPr>
          <p:cNvSpPr>
            <a:spLocks noGrp="1"/>
          </p:cNvSpPr>
          <p:nvPr>
            <p:ph type="dt" sz="half" idx="10"/>
          </p:nvPr>
        </p:nvSpPr>
        <p:spPr/>
        <p:txBody>
          <a:bodyPr/>
          <a:lstStyle/>
          <a:p>
            <a:fld id="{AE204EE4-0155-48B6-885B-995119B0241B}" type="datetimeFigureOut">
              <a:rPr lang="en-US" smtClean="0"/>
              <a:t>8/26/2021</a:t>
            </a:fld>
            <a:endParaRPr lang="en-US"/>
          </a:p>
        </p:txBody>
      </p:sp>
      <p:sp>
        <p:nvSpPr>
          <p:cNvPr id="5" name="Footer Placeholder 4">
            <a:extLst>
              <a:ext uri="{FF2B5EF4-FFF2-40B4-BE49-F238E27FC236}">
                <a16:creationId xmlns="" xmlns:a16="http://schemas.microsoft.com/office/drawing/2014/main" id="{103E0D5A-B012-4A0F-8C6C-0053EB3D0A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90565205-17BC-421B-B01F-C5F2E41BB2AD}"/>
              </a:ext>
            </a:extLst>
          </p:cNvPr>
          <p:cNvSpPr>
            <a:spLocks noGrp="1"/>
          </p:cNvSpPr>
          <p:nvPr>
            <p:ph type="sldNum" sz="quarter" idx="12"/>
          </p:nvPr>
        </p:nvSpPr>
        <p:spPr/>
        <p:txBody>
          <a:bodyPr/>
          <a:lstStyle/>
          <a:p>
            <a:fld id="{39345404-FC73-4E28-961E-2C11B01C8ECB}" type="slidenum">
              <a:rPr lang="en-US" smtClean="0"/>
              <a:t>‹#›</a:t>
            </a:fld>
            <a:endParaRPr lang="en-US"/>
          </a:p>
        </p:txBody>
      </p:sp>
    </p:spTree>
    <p:extLst>
      <p:ext uri="{BB962C8B-B14F-4D97-AF65-F5344CB8AC3E}">
        <p14:creationId xmlns:p14="http://schemas.microsoft.com/office/powerpoint/2010/main" val="3200203681"/>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31FBE57-6762-47BE-98BD-A1696C12B93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80375FA6-DC88-4025-92AE-10D67C7FFB9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EC16FBCF-6A59-445F-B966-CCBBC3CB8DAA}"/>
              </a:ext>
            </a:extLst>
          </p:cNvPr>
          <p:cNvSpPr>
            <a:spLocks noGrp="1"/>
          </p:cNvSpPr>
          <p:nvPr>
            <p:ph type="dt" sz="half" idx="10"/>
          </p:nvPr>
        </p:nvSpPr>
        <p:spPr/>
        <p:txBody>
          <a:bodyPr/>
          <a:lstStyle/>
          <a:p>
            <a:fld id="{AE204EE4-0155-48B6-885B-995119B0241B}" type="datetimeFigureOut">
              <a:rPr lang="en-US" smtClean="0"/>
              <a:t>8/26/2021</a:t>
            </a:fld>
            <a:endParaRPr lang="en-US"/>
          </a:p>
        </p:txBody>
      </p:sp>
      <p:sp>
        <p:nvSpPr>
          <p:cNvPr id="5" name="Footer Placeholder 4">
            <a:extLst>
              <a:ext uri="{FF2B5EF4-FFF2-40B4-BE49-F238E27FC236}">
                <a16:creationId xmlns="" xmlns:a16="http://schemas.microsoft.com/office/drawing/2014/main" id="{4736A1E8-9E5A-4D10-9093-3157899336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0CCFBC34-54E6-4AA8-BB6C-EAE9596F7DDC}"/>
              </a:ext>
            </a:extLst>
          </p:cNvPr>
          <p:cNvSpPr>
            <a:spLocks noGrp="1"/>
          </p:cNvSpPr>
          <p:nvPr>
            <p:ph type="sldNum" sz="quarter" idx="12"/>
          </p:nvPr>
        </p:nvSpPr>
        <p:spPr/>
        <p:txBody>
          <a:bodyPr/>
          <a:lstStyle/>
          <a:p>
            <a:fld id="{39345404-FC73-4E28-961E-2C11B01C8ECB}" type="slidenum">
              <a:rPr lang="en-US" smtClean="0"/>
              <a:t>‹#›</a:t>
            </a:fld>
            <a:endParaRPr lang="en-US"/>
          </a:p>
        </p:txBody>
      </p:sp>
    </p:spTree>
    <p:extLst>
      <p:ext uri="{BB962C8B-B14F-4D97-AF65-F5344CB8AC3E}">
        <p14:creationId xmlns:p14="http://schemas.microsoft.com/office/powerpoint/2010/main" val="3896803553"/>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7199540-78F0-4598-8014-F0F09EBAE5D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121A4B83-D15B-4744-878F-86D623BDC1E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D4BC32E6-68BF-4175-BA70-1B3554BFFD2B}"/>
              </a:ext>
            </a:extLst>
          </p:cNvPr>
          <p:cNvSpPr>
            <a:spLocks noGrp="1"/>
          </p:cNvSpPr>
          <p:nvPr>
            <p:ph type="dt" sz="half" idx="10"/>
          </p:nvPr>
        </p:nvSpPr>
        <p:spPr/>
        <p:txBody>
          <a:bodyPr/>
          <a:lstStyle/>
          <a:p>
            <a:fld id="{AE204EE4-0155-48B6-885B-995119B0241B}" type="datetimeFigureOut">
              <a:rPr lang="en-US" smtClean="0"/>
              <a:t>8/26/2021</a:t>
            </a:fld>
            <a:endParaRPr lang="en-US"/>
          </a:p>
        </p:txBody>
      </p:sp>
      <p:sp>
        <p:nvSpPr>
          <p:cNvPr id="5" name="Footer Placeholder 4">
            <a:extLst>
              <a:ext uri="{FF2B5EF4-FFF2-40B4-BE49-F238E27FC236}">
                <a16:creationId xmlns="" xmlns:a16="http://schemas.microsoft.com/office/drawing/2014/main" id="{9AAB5C57-6309-4A19-B7FD-950F296F19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2836AEE5-14BA-423C-99FA-A42097B98DD5}"/>
              </a:ext>
            </a:extLst>
          </p:cNvPr>
          <p:cNvSpPr>
            <a:spLocks noGrp="1"/>
          </p:cNvSpPr>
          <p:nvPr>
            <p:ph type="sldNum" sz="quarter" idx="12"/>
          </p:nvPr>
        </p:nvSpPr>
        <p:spPr/>
        <p:txBody>
          <a:bodyPr/>
          <a:lstStyle/>
          <a:p>
            <a:fld id="{39345404-FC73-4E28-961E-2C11B01C8ECB}" type="slidenum">
              <a:rPr lang="en-US" smtClean="0"/>
              <a:t>‹#›</a:t>
            </a:fld>
            <a:endParaRPr lang="en-US"/>
          </a:p>
        </p:txBody>
      </p:sp>
    </p:spTree>
    <p:extLst>
      <p:ext uri="{BB962C8B-B14F-4D97-AF65-F5344CB8AC3E}">
        <p14:creationId xmlns:p14="http://schemas.microsoft.com/office/powerpoint/2010/main" val="3442990577"/>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9664143-1427-4266-B56E-7A870CB36D9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58E2EE16-AE11-47B7-AA07-3AC239EBB52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31837955-7ECA-4B30-8C85-2D54346CFA5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5BCAADB6-CD5C-494E-BABB-B2FB02D14425}"/>
              </a:ext>
            </a:extLst>
          </p:cNvPr>
          <p:cNvSpPr>
            <a:spLocks noGrp="1"/>
          </p:cNvSpPr>
          <p:nvPr>
            <p:ph type="dt" sz="half" idx="10"/>
          </p:nvPr>
        </p:nvSpPr>
        <p:spPr/>
        <p:txBody>
          <a:bodyPr/>
          <a:lstStyle/>
          <a:p>
            <a:fld id="{AE204EE4-0155-48B6-885B-995119B0241B}" type="datetimeFigureOut">
              <a:rPr lang="en-US" smtClean="0"/>
              <a:t>8/26/2021</a:t>
            </a:fld>
            <a:endParaRPr lang="en-US"/>
          </a:p>
        </p:txBody>
      </p:sp>
      <p:sp>
        <p:nvSpPr>
          <p:cNvPr id="6" name="Footer Placeholder 5">
            <a:extLst>
              <a:ext uri="{FF2B5EF4-FFF2-40B4-BE49-F238E27FC236}">
                <a16:creationId xmlns="" xmlns:a16="http://schemas.microsoft.com/office/drawing/2014/main" id="{1D49FA93-6832-4BE4-9F8B-3A853894533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3258A328-D634-440F-89B7-39ABCFD1C3C4}"/>
              </a:ext>
            </a:extLst>
          </p:cNvPr>
          <p:cNvSpPr>
            <a:spLocks noGrp="1"/>
          </p:cNvSpPr>
          <p:nvPr>
            <p:ph type="sldNum" sz="quarter" idx="12"/>
          </p:nvPr>
        </p:nvSpPr>
        <p:spPr/>
        <p:txBody>
          <a:bodyPr/>
          <a:lstStyle/>
          <a:p>
            <a:fld id="{39345404-FC73-4E28-961E-2C11B01C8ECB}" type="slidenum">
              <a:rPr lang="en-US" smtClean="0"/>
              <a:t>‹#›</a:t>
            </a:fld>
            <a:endParaRPr lang="en-US"/>
          </a:p>
        </p:txBody>
      </p:sp>
    </p:spTree>
    <p:extLst>
      <p:ext uri="{BB962C8B-B14F-4D97-AF65-F5344CB8AC3E}">
        <p14:creationId xmlns:p14="http://schemas.microsoft.com/office/powerpoint/2010/main" val="2048076416"/>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C587556-8E08-4FE3-8782-224A7F9D1C3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55CC1ED1-A640-4BF6-89FA-A12B37CA450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FDC6A501-DF94-4B84-9035-07778FF1AAC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B0562503-0ACE-4C53-8B94-8BBBA8B97BC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A13BB4B8-5FA3-4628-BEA2-7F6CB441E7B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AC9CE156-A705-48A6-87BF-DFE201A4C856}"/>
              </a:ext>
            </a:extLst>
          </p:cNvPr>
          <p:cNvSpPr>
            <a:spLocks noGrp="1"/>
          </p:cNvSpPr>
          <p:nvPr>
            <p:ph type="dt" sz="half" idx="10"/>
          </p:nvPr>
        </p:nvSpPr>
        <p:spPr/>
        <p:txBody>
          <a:bodyPr/>
          <a:lstStyle/>
          <a:p>
            <a:fld id="{AE204EE4-0155-48B6-885B-995119B0241B}" type="datetimeFigureOut">
              <a:rPr lang="en-US" smtClean="0"/>
              <a:t>8/26/2021</a:t>
            </a:fld>
            <a:endParaRPr lang="en-US"/>
          </a:p>
        </p:txBody>
      </p:sp>
      <p:sp>
        <p:nvSpPr>
          <p:cNvPr id="8" name="Footer Placeholder 7">
            <a:extLst>
              <a:ext uri="{FF2B5EF4-FFF2-40B4-BE49-F238E27FC236}">
                <a16:creationId xmlns="" xmlns:a16="http://schemas.microsoft.com/office/drawing/2014/main" id="{3825C225-A8DF-41F9-8234-DB834B832FB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FC5240AF-AAB2-4C20-98EB-360CB4E0D1E7}"/>
              </a:ext>
            </a:extLst>
          </p:cNvPr>
          <p:cNvSpPr>
            <a:spLocks noGrp="1"/>
          </p:cNvSpPr>
          <p:nvPr>
            <p:ph type="sldNum" sz="quarter" idx="12"/>
          </p:nvPr>
        </p:nvSpPr>
        <p:spPr/>
        <p:txBody>
          <a:bodyPr/>
          <a:lstStyle/>
          <a:p>
            <a:fld id="{39345404-FC73-4E28-961E-2C11B01C8ECB}" type="slidenum">
              <a:rPr lang="en-US" smtClean="0"/>
              <a:t>‹#›</a:t>
            </a:fld>
            <a:endParaRPr lang="en-US"/>
          </a:p>
        </p:txBody>
      </p:sp>
    </p:spTree>
    <p:extLst>
      <p:ext uri="{BB962C8B-B14F-4D97-AF65-F5344CB8AC3E}">
        <p14:creationId xmlns:p14="http://schemas.microsoft.com/office/powerpoint/2010/main" val="3967882817"/>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2AB9C9E-D3B5-4C85-AC65-D0D94B9DD78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75618C6B-D697-4EFE-853C-DDDDBB4CDBB1}"/>
              </a:ext>
            </a:extLst>
          </p:cNvPr>
          <p:cNvSpPr>
            <a:spLocks noGrp="1"/>
          </p:cNvSpPr>
          <p:nvPr>
            <p:ph type="dt" sz="half" idx="10"/>
          </p:nvPr>
        </p:nvSpPr>
        <p:spPr/>
        <p:txBody>
          <a:bodyPr/>
          <a:lstStyle/>
          <a:p>
            <a:fld id="{AE204EE4-0155-48B6-885B-995119B0241B}" type="datetimeFigureOut">
              <a:rPr lang="en-US" smtClean="0"/>
              <a:t>8/26/2021</a:t>
            </a:fld>
            <a:endParaRPr lang="en-US"/>
          </a:p>
        </p:txBody>
      </p:sp>
      <p:sp>
        <p:nvSpPr>
          <p:cNvPr id="4" name="Footer Placeholder 3">
            <a:extLst>
              <a:ext uri="{FF2B5EF4-FFF2-40B4-BE49-F238E27FC236}">
                <a16:creationId xmlns="" xmlns:a16="http://schemas.microsoft.com/office/drawing/2014/main" id="{5A83FED8-CC09-43CE-B12B-448EFBF04AB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6FA4DC13-94AC-41B6-9DDD-8A9AF18FEA60}"/>
              </a:ext>
            </a:extLst>
          </p:cNvPr>
          <p:cNvSpPr>
            <a:spLocks noGrp="1"/>
          </p:cNvSpPr>
          <p:nvPr>
            <p:ph type="sldNum" sz="quarter" idx="12"/>
          </p:nvPr>
        </p:nvSpPr>
        <p:spPr/>
        <p:txBody>
          <a:bodyPr/>
          <a:lstStyle/>
          <a:p>
            <a:fld id="{39345404-FC73-4E28-961E-2C11B01C8ECB}" type="slidenum">
              <a:rPr lang="en-US" smtClean="0"/>
              <a:t>‹#›</a:t>
            </a:fld>
            <a:endParaRPr lang="en-US"/>
          </a:p>
        </p:txBody>
      </p:sp>
    </p:spTree>
    <p:extLst>
      <p:ext uri="{BB962C8B-B14F-4D97-AF65-F5344CB8AC3E}">
        <p14:creationId xmlns:p14="http://schemas.microsoft.com/office/powerpoint/2010/main" val="706206919"/>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9A81C244-1C02-480C-BDB7-AB2F4A1D2A73}"/>
              </a:ext>
            </a:extLst>
          </p:cNvPr>
          <p:cNvSpPr>
            <a:spLocks noGrp="1"/>
          </p:cNvSpPr>
          <p:nvPr>
            <p:ph type="dt" sz="half" idx="10"/>
          </p:nvPr>
        </p:nvSpPr>
        <p:spPr/>
        <p:txBody>
          <a:bodyPr/>
          <a:lstStyle/>
          <a:p>
            <a:fld id="{AE204EE4-0155-48B6-885B-995119B0241B}" type="datetimeFigureOut">
              <a:rPr lang="en-US" smtClean="0"/>
              <a:t>8/26/2021</a:t>
            </a:fld>
            <a:endParaRPr lang="en-US"/>
          </a:p>
        </p:txBody>
      </p:sp>
      <p:sp>
        <p:nvSpPr>
          <p:cNvPr id="3" name="Footer Placeholder 2">
            <a:extLst>
              <a:ext uri="{FF2B5EF4-FFF2-40B4-BE49-F238E27FC236}">
                <a16:creationId xmlns="" xmlns:a16="http://schemas.microsoft.com/office/drawing/2014/main" id="{A3AB5378-39F3-4F36-B6D4-D3680822358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098EA5C5-EAB4-4E5B-A59E-7B46D360C6D5}"/>
              </a:ext>
            </a:extLst>
          </p:cNvPr>
          <p:cNvSpPr>
            <a:spLocks noGrp="1"/>
          </p:cNvSpPr>
          <p:nvPr>
            <p:ph type="sldNum" sz="quarter" idx="12"/>
          </p:nvPr>
        </p:nvSpPr>
        <p:spPr/>
        <p:txBody>
          <a:bodyPr/>
          <a:lstStyle/>
          <a:p>
            <a:fld id="{39345404-FC73-4E28-961E-2C11B01C8ECB}" type="slidenum">
              <a:rPr lang="en-US" smtClean="0"/>
              <a:t>‹#›</a:t>
            </a:fld>
            <a:endParaRPr lang="en-US"/>
          </a:p>
        </p:txBody>
      </p:sp>
    </p:spTree>
    <p:extLst>
      <p:ext uri="{BB962C8B-B14F-4D97-AF65-F5344CB8AC3E}">
        <p14:creationId xmlns:p14="http://schemas.microsoft.com/office/powerpoint/2010/main" val="2788700600"/>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EC24E76-3C49-4DFA-9FD2-F23DADCDDC7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64903DA5-A8E2-474C-A2FF-20C784B29CE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4CE7707D-E764-463B-92C8-EDCAF29760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FA9DDE61-CB8E-4DFB-8A47-06A69DC345FE}"/>
              </a:ext>
            </a:extLst>
          </p:cNvPr>
          <p:cNvSpPr>
            <a:spLocks noGrp="1"/>
          </p:cNvSpPr>
          <p:nvPr>
            <p:ph type="dt" sz="half" idx="10"/>
          </p:nvPr>
        </p:nvSpPr>
        <p:spPr/>
        <p:txBody>
          <a:bodyPr/>
          <a:lstStyle/>
          <a:p>
            <a:fld id="{AE204EE4-0155-48B6-885B-995119B0241B}" type="datetimeFigureOut">
              <a:rPr lang="en-US" smtClean="0"/>
              <a:t>8/26/2021</a:t>
            </a:fld>
            <a:endParaRPr lang="en-US"/>
          </a:p>
        </p:txBody>
      </p:sp>
      <p:sp>
        <p:nvSpPr>
          <p:cNvPr id="6" name="Footer Placeholder 5">
            <a:extLst>
              <a:ext uri="{FF2B5EF4-FFF2-40B4-BE49-F238E27FC236}">
                <a16:creationId xmlns="" xmlns:a16="http://schemas.microsoft.com/office/drawing/2014/main" id="{9801C57E-6588-4B71-9369-7037849C8F1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BC42AF08-BAB0-460A-AB2C-95AB5BB8CAAA}"/>
              </a:ext>
            </a:extLst>
          </p:cNvPr>
          <p:cNvSpPr>
            <a:spLocks noGrp="1"/>
          </p:cNvSpPr>
          <p:nvPr>
            <p:ph type="sldNum" sz="quarter" idx="12"/>
          </p:nvPr>
        </p:nvSpPr>
        <p:spPr/>
        <p:txBody>
          <a:bodyPr/>
          <a:lstStyle/>
          <a:p>
            <a:fld id="{39345404-FC73-4E28-961E-2C11B01C8ECB}" type="slidenum">
              <a:rPr lang="en-US" smtClean="0"/>
              <a:t>‹#›</a:t>
            </a:fld>
            <a:endParaRPr lang="en-US"/>
          </a:p>
        </p:txBody>
      </p:sp>
    </p:spTree>
    <p:extLst>
      <p:ext uri="{BB962C8B-B14F-4D97-AF65-F5344CB8AC3E}">
        <p14:creationId xmlns:p14="http://schemas.microsoft.com/office/powerpoint/2010/main" val="2080073982"/>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29BCB84-14A4-4CD0-A1E7-6DE305381B1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B73D023F-591C-4A6E-9B11-4EB53CE1A70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06A95F94-D8C8-4792-AAAD-924C490386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DA396EDF-F6E6-4AFE-BFBA-A0ED300E58D4}"/>
              </a:ext>
            </a:extLst>
          </p:cNvPr>
          <p:cNvSpPr>
            <a:spLocks noGrp="1"/>
          </p:cNvSpPr>
          <p:nvPr>
            <p:ph type="dt" sz="half" idx="10"/>
          </p:nvPr>
        </p:nvSpPr>
        <p:spPr/>
        <p:txBody>
          <a:bodyPr/>
          <a:lstStyle/>
          <a:p>
            <a:fld id="{AE204EE4-0155-48B6-885B-995119B0241B}" type="datetimeFigureOut">
              <a:rPr lang="en-US" smtClean="0"/>
              <a:t>8/26/2021</a:t>
            </a:fld>
            <a:endParaRPr lang="en-US"/>
          </a:p>
        </p:txBody>
      </p:sp>
      <p:sp>
        <p:nvSpPr>
          <p:cNvPr id="6" name="Footer Placeholder 5">
            <a:extLst>
              <a:ext uri="{FF2B5EF4-FFF2-40B4-BE49-F238E27FC236}">
                <a16:creationId xmlns="" xmlns:a16="http://schemas.microsoft.com/office/drawing/2014/main" id="{39ABB562-951E-42E7-AC64-BC96B4EDCFA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B0511E05-9B75-4CE7-A9D1-F4DE27F21230}"/>
              </a:ext>
            </a:extLst>
          </p:cNvPr>
          <p:cNvSpPr>
            <a:spLocks noGrp="1"/>
          </p:cNvSpPr>
          <p:nvPr>
            <p:ph type="sldNum" sz="quarter" idx="12"/>
          </p:nvPr>
        </p:nvSpPr>
        <p:spPr/>
        <p:txBody>
          <a:bodyPr/>
          <a:lstStyle/>
          <a:p>
            <a:fld id="{39345404-FC73-4E28-961E-2C11B01C8ECB}" type="slidenum">
              <a:rPr lang="en-US" smtClean="0"/>
              <a:t>‹#›</a:t>
            </a:fld>
            <a:endParaRPr lang="en-US"/>
          </a:p>
        </p:txBody>
      </p:sp>
    </p:spTree>
    <p:extLst>
      <p:ext uri="{BB962C8B-B14F-4D97-AF65-F5344CB8AC3E}">
        <p14:creationId xmlns:p14="http://schemas.microsoft.com/office/powerpoint/2010/main" val="2156542005"/>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8E61CDF8-3E97-476D-AD0E-BF5CA73C47F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C846F84B-363F-4B34-A20E-DB00BFDA45F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488AB359-6A07-4F0C-86E7-F605C032BF7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204EE4-0155-48B6-885B-995119B0241B}" type="datetimeFigureOut">
              <a:rPr lang="en-US" smtClean="0"/>
              <a:t>8/26/2021</a:t>
            </a:fld>
            <a:endParaRPr lang="en-US"/>
          </a:p>
        </p:txBody>
      </p:sp>
      <p:sp>
        <p:nvSpPr>
          <p:cNvPr id="5" name="Footer Placeholder 4">
            <a:extLst>
              <a:ext uri="{FF2B5EF4-FFF2-40B4-BE49-F238E27FC236}">
                <a16:creationId xmlns="" xmlns:a16="http://schemas.microsoft.com/office/drawing/2014/main" id="{54A60661-517E-481E-BE5C-CE464E6CE3E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0F9A4104-E23F-4A20-909A-04CCB63E61F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9345404-FC73-4E28-961E-2C11B01C8ECB}" type="slidenum">
              <a:rPr lang="en-US" smtClean="0"/>
              <a:t>‹#›</a:t>
            </a:fld>
            <a:endParaRPr lang="en-US"/>
          </a:p>
        </p:txBody>
      </p:sp>
    </p:spTree>
    <p:extLst>
      <p:ext uri="{BB962C8B-B14F-4D97-AF65-F5344CB8AC3E}">
        <p14:creationId xmlns:p14="http://schemas.microsoft.com/office/powerpoint/2010/main" val="23352673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 xmlns:p15="http://schemas.microsoft.com/office/powerpoint/2012/main">
        <p15:guide id="1" orient="horz" pos="4296"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3.svg"/><Relationship Id="rId5" Type="http://schemas.openxmlformats.org/officeDocument/2006/relationships/image" Target="../media/image9.pn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1.jpe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6.png"/><Relationship Id="rId5" Type="http://schemas.openxmlformats.org/officeDocument/2006/relationships/image" Target="../media/image8.svg"/><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12.png"/><Relationship Id="rId5" Type="http://schemas.openxmlformats.org/officeDocument/2006/relationships/image" Target="../media/image8.svg"/><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slideLayout" Target="../slideLayouts/slideLayout2.xml"/><Relationship Id="rId7" Type="http://schemas.openxmlformats.org/officeDocument/2006/relationships/image" Target="../media/image7.jpe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12.png"/><Relationship Id="rId5" Type="http://schemas.openxmlformats.org/officeDocument/2006/relationships/image" Target="../media/image8.sv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23.sv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12.png"/><Relationship Id="rId5" Type="http://schemas.openxmlformats.org/officeDocument/2006/relationships/image" Target="../media/image8.svg"/><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2.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23.svg"/><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3.svg"/><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6.png"/><Relationship Id="rId5" Type="http://schemas.openxmlformats.org/officeDocument/2006/relationships/image" Target="../media/image8.svg"/><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slideLayout" Target="../slideLayouts/slideLayout2.xml"/><Relationship Id="rId7" Type="http://schemas.openxmlformats.org/officeDocument/2006/relationships/image" Target="../media/image15.jpe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6.png"/><Relationship Id="rId5" Type="http://schemas.openxmlformats.org/officeDocument/2006/relationships/image" Target="../media/image8.svg"/><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28.svg"/><Relationship Id="rId5" Type="http://schemas.openxmlformats.org/officeDocument/2006/relationships/image" Target="../media/image17.png"/><Relationship Id="rId4" Type="http://schemas.openxmlformats.org/officeDocument/2006/relationships/image" Target="../media/image12.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8.svg"/><Relationship Id="rId4" Type="http://schemas.openxmlformats.org/officeDocument/2006/relationships/image" Target="../media/image17.png"/></Relationships>
</file>

<file path=ppt/slides/_rels/slide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30.svg"/></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6.png"/><Relationship Id="rId5" Type="http://schemas.openxmlformats.org/officeDocument/2006/relationships/image" Target="../media/image8.sv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jpe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6.png"/><Relationship Id="rId5" Type="http://schemas.openxmlformats.org/officeDocument/2006/relationships/image" Target="../media/image8.sv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3.svg"/><Relationship Id="rId5" Type="http://schemas.openxmlformats.org/officeDocument/2006/relationships/image" Target="../media/image9.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3.sv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videoplayback">
            <a:hlinkClick r:id="" action="ppaction://media"/>
            <a:extLst>
              <a:ext uri="{FF2B5EF4-FFF2-40B4-BE49-F238E27FC236}">
                <a16:creationId xmlns:a16="http://schemas.microsoft.com/office/drawing/2014/main" xmlns="" id="{06CDB6B2-6AED-461A-B619-BD757BFECFF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971800" y="-29817"/>
            <a:ext cx="9220200" cy="6887817"/>
          </a:xfrm>
          <a:prstGeom prst="rect">
            <a:avLst/>
          </a:prstGeom>
        </p:spPr>
      </p:pic>
      <p:sp>
        <p:nvSpPr>
          <p:cNvPr id="7" name="Rectangle 6">
            <a:extLst>
              <a:ext uri="{FF2B5EF4-FFF2-40B4-BE49-F238E27FC236}">
                <a16:creationId xmlns:a16="http://schemas.microsoft.com/office/drawing/2014/main" xmlns="" id="{416310FC-125D-4C34-9CFC-4386F3E57BD0}"/>
              </a:ext>
            </a:extLst>
          </p:cNvPr>
          <p:cNvSpPr/>
          <p:nvPr/>
        </p:nvSpPr>
        <p:spPr>
          <a:xfrm>
            <a:off x="0" y="2355574"/>
            <a:ext cx="2951922" cy="2146852"/>
          </a:xfrm>
          <a:prstGeom prst="rect">
            <a:avLst/>
          </a:prstGeom>
          <a:solidFill>
            <a:srgbClr val="859C4E"/>
          </a:solidFill>
          <a:ln>
            <a:solidFill>
              <a:srgbClr val="859C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latin typeface="Arial" panose="020B0604020202020204" pitchFamily="34" charset="0"/>
                <a:cs typeface="Arial" panose="020B0604020202020204" pitchFamily="34" charset="0"/>
              </a:rPr>
              <a:t>Loại sơn này có ưu  điểm gì?</a:t>
            </a:r>
          </a:p>
        </p:txBody>
      </p:sp>
    </p:spTree>
    <p:extLst>
      <p:ext uri="{BB962C8B-B14F-4D97-AF65-F5344CB8AC3E}">
        <p14:creationId xmlns:p14="http://schemas.microsoft.com/office/powerpoint/2010/main" val="34444256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11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796743E1-2DFC-4963-A6A7-EC3DF8425E5B}"/>
              </a:ext>
            </a:extLst>
          </p:cNvPr>
          <p:cNvSpPr>
            <a:spLocks noGrp="1"/>
          </p:cNvSpPr>
          <p:nvPr>
            <p:ph idx="1"/>
          </p:nvPr>
        </p:nvSpPr>
        <p:spPr>
          <a:xfrm>
            <a:off x="3823024" y="1175850"/>
            <a:ext cx="7613416" cy="3707810"/>
          </a:xfrm>
        </p:spPr>
        <p:txBody>
          <a:bodyPr>
            <a:normAutofit/>
          </a:bodyPr>
          <a:lstStyle/>
          <a:p>
            <a:pPr marL="0" indent="0" algn="just">
              <a:lnSpc>
                <a:spcPct val="120000"/>
              </a:lnSpc>
              <a:spcBef>
                <a:spcPts val="0"/>
              </a:spcBef>
              <a:buNone/>
            </a:pPr>
            <a:r>
              <a:rPr lang="en-US" sz="3200" b="1" i="1" err="1">
                <a:highlight>
                  <a:srgbClr val="FFFFFF"/>
                </a:highlight>
                <a:latin typeface="Arial" pitchFamily="34" charset="0"/>
                <a:ea typeface="A3.NotoSans-San" panose="020B0502040504020204" pitchFamily="34" charset="0"/>
                <a:cs typeface="Arial" pitchFamily="34" charset="0"/>
              </a:rPr>
              <a:t>Nhiệm</a:t>
            </a:r>
            <a:r>
              <a:rPr lang="en-US" sz="3200" b="1" i="1">
                <a:highlight>
                  <a:srgbClr val="FFFFFF"/>
                </a:highlight>
                <a:latin typeface="Arial" pitchFamily="34" charset="0"/>
                <a:ea typeface="A3.NotoSans-San" panose="020B0502040504020204" pitchFamily="34" charset="0"/>
                <a:cs typeface="Arial" pitchFamily="34" charset="0"/>
              </a:rPr>
              <a:t> </a:t>
            </a:r>
            <a:r>
              <a:rPr lang="en-US" sz="3200" b="1" i="1" smtClean="0">
                <a:highlight>
                  <a:srgbClr val="FFFFFF"/>
                </a:highlight>
                <a:latin typeface="Arial" pitchFamily="34" charset="0"/>
                <a:ea typeface="A3.NotoSans-San" panose="020B0502040504020204" pitchFamily="34" charset="0"/>
                <a:cs typeface="Arial" pitchFamily="34" charset="0"/>
              </a:rPr>
              <a:t>vụ</a:t>
            </a:r>
            <a:r>
              <a:rPr lang="en-US" sz="3200" smtClean="0">
                <a:highlight>
                  <a:srgbClr val="FFFFFF"/>
                </a:highlight>
                <a:latin typeface="Arial" pitchFamily="34" charset="0"/>
                <a:ea typeface="A3.NotoSans-San" panose="020B0502040504020204" pitchFamily="34" charset="0"/>
                <a:cs typeface="Arial" pitchFamily="34" charset="0"/>
              </a:rPr>
              <a:t>: Trả </a:t>
            </a:r>
            <a:r>
              <a:rPr lang="en-US" sz="3200" dirty="0" err="1">
                <a:highlight>
                  <a:srgbClr val="FFFFFF"/>
                </a:highlight>
                <a:latin typeface="Arial" pitchFamily="34" charset="0"/>
                <a:ea typeface="A3.NotoSans-San" panose="020B0502040504020204" pitchFamily="34" charset="0"/>
                <a:cs typeface="Arial" pitchFamily="34" charset="0"/>
              </a:rPr>
              <a:t>lời</a:t>
            </a:r>
            <a:r>
              <a:rPr lang="en-US" sz="3200" dirty="0">
                <a:highlight>
                  <a:srgbClr val="FFFFFF"/>
                </a:highlight>
                <a:latin typeface="Arial" pitchFamily="34" charset="0"/>
                <a:ea typeface="A3.NotoSans-San" panose="020B0502040504020204" pitchFamily="34" charset="0"/>
                <a:cs typeface="Arial" pitchFamily="34" charset="0"/>
              </a:rPr>
              <a:t> </a:t>
            </a:r>
            <a:r>
              <a:rPr lang="en-US" sz="3200" dirty="0" err="1" smtClean="0">
                <a:highlight>
                  <a:srgbClr val="FFFFFF"/>
                </a:highlight>
                <a:latin typeface="Arial" pitchFamily="34" charset="0"/>
                <a:ea typeface="A3.NotoSans-San" panose="020B0502040504020204" pitchFamily="34" charset="0"/>
                <a:cs typeface="Arial" pitchFamily="34" charset="0"/>
              </a:rPr>
              <a:t>các</a:t>
            </a:r>
            <a:r>
              <a:rPr lang="en-US" sz="3200" dirty="0" smtClean="0">
                <a:highlight>
                  <a:srgbClr val="FFFFFF"/>
                </a:highlight>
                <a:latin typeface="Arial" pitchFamily="34" charset="0"/>
                <a:ea typeface="A3.NotoSans-San" panose="020B0502040504020204" pitchFamily="34" charset="0"/>
                <a:cs typeface="Arial" pitchFamily="34" charset="0"/>
              </a:rPr>
              <a:t> </a:t>
            </a:r>
            <a:r>
              <a:rPr lang="en-US" sz="3200" err="1" smtClean="0">
                <a:highlight>
                  <a:srgbClr val="FFFFFF"/>
                </a:highlight>
                <a:latin typeface="Arial" pitchFamily="34" charset="0"/>
                <a:ea typeface="A3.NotoSans-San" panose="020B0502040504020204" pitchFamily="34" charset="0"/>
                <a:cs typeface="Arial" pitchFamily="34" charset="0"/>
              </a:rPr>
              <a:t>câu</a:t>
            </a:r>
            <a:r>
              <a:rPr lang="en-US" sz="3200" smtClean="0">
                <a:highlight>
                  <a:srgbClr val="FFFFFF"/>
                </a:highlight>
                <a:latin typeface="Arial" pitchFamily="34" charset="0"/>
                <a:ea typeface="A3.NotoSans-San" panose="020B0502040504020204" pitchFamily="34" charset="0"/>
                <a:cs typeface="Arial" pitchFamily="34" charset="0"/>
              </a:rPr>
              <a:t> H11, H12 </a:t>
            </a:r>
            <a:r>
              <a:rPr lang="en-US" sz="3200" err="1">
                <a:highlight>
                  <a:srgbClr val="FFFFFF"/>
                </a:highlight>
                <a:latin typeface="Arial" pitchFamily="34" charset="0"/>
                <a:ea typeface="A3.NotoSans-San" panose="020B0502040504020204" pitchFamily="34" charset="0"/>
                <a:cs typeface="Arial" pitchFamily="34" charset="0"/>
              </a:rPr>
              <a:t>bước</a:t>
            </a:r>
            <a:r>
              <a:rPr lang="en-US" sz="3200">
                <a:highlight>
                  <a:srgbClr val="FFFFFF"/>
                </a:highlight>
                <a:latin typeface="Arial" pitchFamily="34" charset="0"/>
                <a:ea typeface="A3.NotoSans-San" panose="020B0502040504020204" pitchFamily="34" charset="0"/>
                <a:cs typeface="Arial" pitchFamily="34" charset="0"/>
              </a:rPr>
              <a:t> </a:t>
            </a:r>
            <a:r>
              <a:rPr lang="en-US" sz="3200" smtClean="0">
                <a:highlight>
                  <a:srgbClr val="FFFFFF"/>
                </a:highlight>
                <a:latin typeface="Arial" pitchFamily="34" charset="0"/>
                <a:ea typeface="A3.NotoSans-San" panose="020B0502040504020204" pitchFamily="34" charset="0"/>
                <a:cs typeface="Arial" pitchFamily="34" charset="0"/>
              </a:rPr>
              <a:t>3, phần I </a:t>
            </a:r>
            <a:r>
              <a:rPr lang="en-US" sz="3200" dirty="0" err="1" smtClean="0">
                <a:highlight>
                  <a:srgbClr val="FFFFFF"/>
                </a:highlight>
                <a:latin typeface="Arial" pitchFamily="34" charset="0"/>
                <a:ea typeface="A3.NotoSans-San" panose="020B0502040504020204" pitchFamily="34" charset="0"/>
                <a:cs typeface="Arial" pitchFamily="34" charset="0"/>
              </a:rPr>
              <a:t>trong</a:t>
            </a:r>
            <a:r>
              <a:rPr lang="en-US" sz="3200" dirty="0" smtClean="0">
                <a:highlight>
                  <a:srgbClr val="FFFFFF"/>
                </a:highlight>
                <a:latin typeface="Arial" pitchFamily="34" charset="0"/>
                <a:ea typeface="A3.NotoSans-San" panose="020B0502040504020204" pitchFamily="34" charset="0"/>
                <a:cs typeface="Arial" pitchFamily="34" charset="0"/>
              </a:rPr>
              <a:t> </a:t>
            </a:r>
            <a:r>
              <a:rPr lang="en-US" sz="3200" dirty="0">
                <a:highlight>
                  <a:srgbClr val="FFFFFF"/>
                </a:highlight>
                <a:latin typeface="Arial" pitchFamily="34" charset="0"/>
                <a:ea typeface="A3.NotoSans-San" panose="020B0502040504020204" pitchFamily="34" charset="0"/>
                <a:cs typeface="Arial" pitchFamily="34" charset="0"/>
              </a:rPr>
              <a:t>PHT </a:t>
            </a:r>
            <a:r>
              <a:rPr lang="en-US" sz="3200" err="1">
                <a:highlight>
                  <a:srgbClr val="FFFFFF"/>
                </a:highlight>
                <a:latin typeface="Arial" pitchFamily="34" charset="0"/>
                <a:ea typeface="A3.NotoSans-San" panose="020B0502040504020204" pitchFamily="34" charset="0"/>
                <a:cs typeface="Arial" pitchFamily="34" charset="0"/>
              </a:rPr>
              <a:t>bài</a:t>
            </a:r>
            <a:r>
              <a:rPr lang="en-US" sz="3200">
                <a:highlight>
                  <a:srgbClr val="FFFFFF"/>
                </a:highlight>
                <a:latin typeface="Arial" pitchFamily="34" charset="0"/>
                <a:ea typeface="A3.NotoSans-San" panose="020B0502040504020204" pitchFamily="34" charset="0"/>
                <a:cs typeface="Arial" pitchFamily="34" charset="0"/>
              </a:rPr>
              <a:t> </a:t>
            </a:r>
            <a:r>
              <a:rPr lang="en-US" sz="3200" smtClean="0">
                <a:highlight>
                  <a:srgbClr val="FFFFFF"/>
                </a:highlight>
                <a:latin typeface="Arial" pitchFamily="34" charset="0"/>
                <a:ea typeface="A3.NotoSans-San" panose="020B0502040504020204" pitchFamily="34" charset="0"/>
                <a:cs typeface="Arial" pitchFamily="34" charset="0"/>
              </a:rPr>
              <a:t>28: LỰC MA SÁT.</a:t>
            </a:r>
            <a:endParaRPr lang="en-US" sz="3200" dirty="0">
              <a:highlight>
                <a:srgbClr val="FFFFFF"/>
              </a:highlight>
              <a:latin typeface="Arial" pitchFamily="34" charset="0"/>
              <a:ea typeface="A3.NotoSans-San" panose="020B0502040504020204" pitchFamily="34" charset="0"/>
              <a:cs typeface="Arial" pitchFamily="34" charset="0"/>
            </a:endParaRPr>
          </a:p>
        </p:txBody>
      </p:sp>
      <p:sp>
        <p:nvSpPr>
          <p:cNvPr id="4" name="Rectangle: Rounded Corners 3">
            <a:extLst>
              <a:ext uri="{FF2B5EF4-FFF2-40B4-BE49-F238E27FC236}">
                <a16:creationId xmlns="" xmlns:a16="http://schemas.microsoft.com/office/drawing/2014/main" id="{D8307A86-20A6-4131-AAD1-FC9E489470C8}"/>
              </a:ext>
            </a:extLst>
          </p:cNvPr>
          <p:cNvSpPr/>
          <p:nvPr/>
        </p:nvSpPr>
        <p:spPr>
          <a:xfrm rot="1860000">
            <a:off x="-293515" y="-416264"/>
            <a:ext cx="911806" cy="83252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 xmlns:a16="http://schemas.microsoft.com/office/drawing/2014/main" id="{718646F6-A4A8-4746-8FEF-2ECDA34C04CC}"/>
              </a:ext>
            </a:extLst>
          </p:cNvPr>
          <p:cNvSpPr/>
          <p:nvPr/>
        </p:nvSpPr>
        <p:spPr>
          <a:xfrm rot="3480000">
            <a:off x="11116231" y="5883843"/>
            <a:ext cx="2481740" cy="19737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Countdown 3 minutes-Nho">
            <a:hlinkClick r:id="" action="ppaction://media"/>
            <a:extLst>
              <a:ext uri="{FF2B5EF4-FFF2-40B4-BE49-F238E27FC236}">
                <a16:creationId xmlns="" xmlns:a16="http://schemas.microsoft.com/office/drawing/2014/main" id="{0123CD6F-260F-40C9-A96B-5E68A996867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27616" y="3841394"/>
            <a:ext cx="2907436" cy="1680516"/>
          </a:xfrm>
          <a:prstGeom prst="rect">
            <a:avLst/>
          </a:prstGeom>
        </p:spPr>
      </p:pic>
      <p:pic>
        <p:nvPicPr>
          <p:cNvPr id="6" name="Graphic 5">
            <a:extLst>
              <a:ext uri="{FF2B5EF4-FFF2-40B4-BE49-F238E27FC236}">
                <a16:creationId xmlns="" xmlns:a16="http://schemas.microsoft.com/office/drawing/2014/main" id="{0C278755-B198-4F11-A226-314BB0C52B2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a:off x="452609" y="886646"/>
            <a:ext cx="2786426" cy="2786426"/>
          </a:xfrm>
          <a:prstGeom prst="rect">
            <a:avLst/>
          </a:prstGeom>
        </p:spPr>
      </p:pic>
      <p:sp>
        <p:nvSpPr>
          <p:cNvPr id="8" name="TextBox 7">
            <a:extLst>
              <a:ext uri="{FF2B5EF4-FFF2-40B4-BE49-F238E27FC236}">
                <a16:creationId xmlns="" xmlns:a16="http://schemas.microsoft.com/office/drawing/2014/main" id="{32BFD7B4-3A14-4F51-8905-A4FC08221223}"/>
              </a:ext>
            </a:extLst>
          </p:cNvPr>
          <p:cNvSpPr txBox="1"/>
          <p:nvPr/>
        </p:nvSpPr>
        <p:spPr>
          <a:xfrm>
            <a:off x="165101" y="240315"/>
            <a:ext cx="12192000" cy="646331"/>
          </a:xfrm>
          <a:prstGeom prst="rect">
            <a:avLst/>
          </a:prstGeom>
          <a:noFill/>
        </p:spPr>
        <p:txBody>
          <a:bodyPr wrap="square" rtlCol="0">
            <a:spAutoFit/>
          </a:bodyPr>
          <a:lstStyle/>
          <a:p>
            <a:pPr algn="ctr"/>
            <a:r>
              <a:rPr lang="en-US" sz="3600" smtClean="0">
                <a:latin typeface="Arial" pitchFamily="34" charset="0"/>
                <a:cs typeface="Arial" pitchFamily="34" charset="0"/>
              </a:rPr>
              <a:t>TÌM HIỂU ĐẶC ĐIỂM CỦA LỰC MA SÁT NGHỈ</a:t>
            </a:r>
            <a:endParaRPr lang="en-US" sz="3600" dirty="0">
              <a:latin typeface="Arial" pitchFamily="34" charset="0"/>
              <a:cs typeface="Arial" pitchFamily="34" charset="0"/>
            </a:endParaRPr>
          </a:p>
        </p:txBody>
      </p:sp>
    </p:spTree>
    <p:extLst>
      <p:ext uri="{BB962C8B-B14F-4D97-AF65-F5344CB8AC3E}">
        <p14:creationId xmlns:p14="http://schemas.microsoft.com/office/powerpoint/2010/main" val="3188935886"/>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490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6"/>
                </p:tgtEl>
              </p:cMediaNode>
            </p:video>
            <p:seq concurrent="1" nextAc="seek">
              <p:cTn id="8" restart="whenNotActive" fill="hold" evtFilter="cancelBubble" nodeType="interactiveSeq">
                <p:stCondLst>
                  <p:cond evt="onClick" delay="0">
                    <p:tgtEl>
                      <p:spTgt spid="1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6"/>
                                        </p:tgtEl>
                                      </p:cBhvr>
                                    </p:cmd>
                                  </p:childTnLst>
                                </p:cTn>
                              </p:par>
                            </p:childTnLst>
                          </p:cTn>
                        </p:par>
                      </p:childTnLst>
                    </p:cTn>
                  </p:par>
                </p:childTnLst>
              </p:cTn>
              <p:nextCondLst>
                <p:cond evt="onClick" delay="0">
                  <p:tgtEl>
                    <p:spTgt spid="16"/>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 xmlns:a16="http://schemas.microsoft.com/office/drawing/2014/main" id="{D8307A86-20A6-4131-AAD1-FC9E489470C8}"/>
              </a:ext>
            </a:extLst>
          </p:cNvPr>
          <p:cNvSpPr/>
          <p:nvPr/>
        </p:nvSpPr>
        <p:spPr>
          <a:xfrm rot="1860000">
            <a:off x="-293515" y="-416264"/>
            <a:ext cx="911806" cy="83252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 xmlns:a16="http://schemas.microsoft.com/office/drawing/2014/main" id="{718646F6-A4A8-4746-8FEF-2ECDA34C04CC}"/>
              </a:ext>
            </a:extLst>
          </p:cNvPr>
          <p:cNvSpPr/>
          <p:nvPr/>
        </p:nvSpPr>
        <p:spPr>
          <a:xfrm rot="3480000">
            <a:off x="11116231" y="5883843"/>
            <a:ext cx="2481740" cy="19737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1661375" y="182817"/>
            <a:ext cx="9201264" cy="584775"/>
          </a:xfrm>
          <a:prstGeom prst="rect">
            <a:avLst/>
          </a:prstGeom>
          <a:noFill/>
        </p:spPr>
        <p:txBody>
          <a:bodyPr wrap="square" rtlCol="0">
            <a:spAutoFit/>
          </a:bodyPr>
          <a:lstStyle/>
          <a:p>
            <a:pPr algn="ctr"/>
            <a:r>
              <a:rPr lang="en-US" sz="3200" b="1" smtClean="0">
                <a:latin typeface="Arial" pitchFamily="34" charset="0"/>
                <a:cs typeface="Arial" pitchFamily="34" charset="0"/>
              </a:rPr>
              <a:t>VÍ DỤ VỀ LỰC MA SÁT NGHỈ TRONG THỰC TẾ</a:t>
            </a:r>
            <a:endParaRPr lang="en-US" sz="3200" b="1">
              <a:latin typeface="Arial" pitchFamily="34" charset="0"/>
              <a:cs typeface="Arial" pitchFamily="34" charset="0"/>
            </a:endParaRPr>
          </a:p>
        </p:txBody>
      </p:sp>
      <p:grpSp>
        <p:nvGrpSpPr>
          <p:cNvPr id="3" name="Group 2"/>
          <p:cNvGrpSpPr/>
          <p:nvPr/>
        </p:nvGrpSpPr>
        <p:grpSpPr>
          <a:xfrm>
            <a:off x="2029694" y="1231924"/>
            <a:ext cx="7346125" cy="4164324"/>
            <a:chOff x="767565" y="909952"/>
            <a:chExt cx="7346125" cy="4164324"/>
          </a:xfrm>
        </p:grpSpPr>
        <p:pic>
          <p:nvPicPr>
            <p:cNvPr id="7170" name="Picture 2" descr="C:\Users\Qtcom\Desktop\Downloads\IMG-5022.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50000"/>
            <a:stretch/>
          </p:blipFill>
          <p:spPr bwMode="auto">
            <a:xfrm>
              <a:off x="767565" y="909952"/>
              <a:ext cx="7346125" cy="4164324"/>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le 1"/>
            <p:cNvSpPr/>
            <p:nvPr/>
          </p:nvSpPr>
          <p:spPr>
            <a:xfrm>
              <a:off x="1197737" y="1159100"/>
              <a:ext cx="2550017" cy="140379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solidFill>
                    <a:srgbClr val="FF0000"/>
                  </a:solidFill>
                  <a:latin typeface="Arial" pitchFamily="34" charset="0"/>
                  <a:cs typeface="Arial" pitchFamily="34" charset="0"/>
                </a:rPr>
                <a:t>Đẩy mạnh thế mà vật vẫn đứng yên</a:t>
              </a:r>
              <a:r>
                <a:rPr lang="en-US" sz="2800" smtClean="0">
                  <a:latin typeface="Arial" pitchFamily="34" charset="0"/>
                  <a:cs typeface="Arial" pitchFamily="34" charset="0"/>
                </a:rPr>
                <a:t>Đẩy </a:t>
              </a:r>
              <a:endParaRPr lang="en-US" sz="2800">
                <a:latin typeface="Arial" pitchFamily="34" charset="0"/>
                <a:cs typeface="Arial" pitchFamily="34" charset="0"/>
              </a:endParaRPr>
            </a:p>
          </p:txBody>
        </p:sp>
      </p:grpSp>
    </p:spTree>
    <p:extLst>
      <p:ext uri="{BB962C8B-B14F-4D97-AF65-F5344CB8AC3E}">
        <p14:creationId xmlns:p14="http://schemas.microsoft.com/office/powerpoint/2010/main" val="1711294436"/>
      </p:ext>
    </p:extLst>
  </p:cSld>
  <p:clrMapOvr>
    <a:masterClrMapping/>
  </p:clrMapOvr>
  <p:transition spd="slow">
    <p:push dir="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796743E1-2DFC-4963-A6A7-EC3DF8425E5B}"/>
              </a:ext>
            </a:extLst>
          </p:cNvPr>
          <p:cNvSpPr>
            <a:spLocks noGrp="1"/>
          </p:cNvSpPr>
          <p:nvPr>
            <p:ph idx="1"/>
          </p:nvPr>
        </p:nvSpPr>
        <p:spPr>
          <a:xfrm>
            <a:off x="1401791" y="901088"/>
            <a:ext cx="10562681" cy="3707810"/>
          </a:xfrm>
        </p:spPr>
        <p:txBody>
          <a:bodyPr>
            <a:noAutofit/>
          </a:bodyPr>
          <a:lstStyle/>
          <a:p>
            <a:pPr marL="514350" indent="-514350" algn="just">
              <a:lnSpc>
                <a:spcPct val="150000"/>
              </a:lnSpc>
              <a:buAutoNum type="arabicPeriod"/>
            </a:pPr>
            <a:r>
              <a:rPr lang="en-US" sz="3000" b="1" i="1">
                <a:highlight>
                  <a:srgbClr val="FFFFFF"/>
                </a:highlight>
                <a:latin typeface="Arial" pitchFamily="34" charset="0"/>
                <a:ea typeface="A3.NotoSans-San" panose="020B0502040504020204" pitchFamily="34" charset="0"/>
                <a:cs typeface="Arial" pitchFamily="34" charset="0"/>
              </a:rPr>
              <a:t>Hình thức </a:t>
            </a:r>
            <a:r>
              <a:rPr lang="en-US" sz="3000">
                <a:highlight>
                  <a:srgbClr val="FFFFFF"/>
                </a:highlight>
                <a:latin typeface="Arial" pitchFamily="34" charset="0"/>
                <a:ea typeface="A3.NotoSans-San" panose="020B0502040504020204" pitchFamily="34" charset="0"/>
                <a:cs typeface="Arial" pitchFamily="34" charset="0"/>
              </a:rPr>
              <a:t>: Hoạt động cặp đôi</a:t>
            </a:r>
          </a:p>
          <a:p>
            <a:pPr marL="514350" indent="-514350" algn="just">
              <a:lnSpc>
                <a:spcPct val="150000"/>
              </a:lnSpc>
              <a:buAutoNum type="arabicPeriod"/>
            </a:pPr>
            <a:r>
              <a:rPr lang="en-US" sz="3000" b="1" i="1">
                <a:highlight>
                  <a:srgbClr val="FFFFFF"/>
                </a:highlight>
                <a:latin typeface="Arial" pitchFamily="34" charset="0"/>
                <a:ea typeface="A3.NotoSans-San" panose="020B0502040504020204" pitchFamily="34" charset="0"/>
                <a:cs typeface="Arial" pitchFamily="34" charset="0"/>
              </a:rPr>
              <a:t>Thời gian </a:t>
            </a:r>
            <a:r>
              <a:rPr lang="en-US" sz="3000">
                <a:highlight>
                  <a:srgbClr val="FFFFFF"/>
                </a:highlight>
                <a:latin typeface="Arial" pitchFamily="34" charset="0"/>
                <a:ea typeface="A3.NotoSans-San" panose="020B0502040504020204" pitchFamily="34" charset="0"/>
                <a:cs typeface="Arial" pitchFamily="34" charset="0"/>
              </a:rPr>
              <a:t>: 3 phút</a:t>
            </a:r>
          </a:p>
          <a:p>
            <a:pPr marL="514350" indent="-514350" algn="just">
              <a:lnSpc>
                <a:spcPct val="150000"/>
              </a:lnSpc>
              <a:spcBef>
                <a:spcPts val="0"/>
              </a:spcBef>
              <a:buAutoNum type="arabicPeriod"/>
            </a:pPr>
            <a:r>
              <a:rPr lang="en-US" sz="3000" b="1" i="1">
                <a:highlight>
                  <a:srgbClr val="FFFFFF"/>
                </a:highlight>
                <a:latin typeface="Arial" pitchFamily="34" charset="0"/>
                <a:ea typeface="A3.NotoSans-San" panose="020B0502040504020204" pitchFamily="34" charset="0"/>
                <a:cs typeface="Arial" pitchFamily="34" charset="0"/>
              </a:rPr>
              <a:t>Nhiệm vụ </a:t>
            </a:r>
            <a:r>
              <a:rPr lang="en-US" sz="3000">
                <a:highlight>
                  <a:srgbClr val="FFFFFF"/>
                </a:highlight>
                <a:latin typeface="Arial" pitchFamily="34" charset="0"/>
                <a:ea typeface="A3.NotoSans-San" panose="020B0502040504020204" pitchFamily="34" charset="0"/>
                <a:cs typeface="Arial" pitchFamily="34" charset="0"/>
              </a:rPr>
              <a:t>: Trả lời các câu hỏi </a:t>
            </a:r>
            <a:r>
              <a:rPr lang="en-US" sz="3000" smtClean="0">
                <a:highlight>
                  <a:srgbClr val="FFFFFF"/>
                </a:highlight>
                <a:latin typeface="Arial" pitchFamily="34" charset="0"/>
                <a:ea typeface="A3.NotoSans-San" panose="020B0502040504020204" pitchFamily="34" charset="0"/>
                <a:cs typeface="Arial" pitchFamily="34" charset="0"/>
              </a:rPr>
              <a:t>sau</a:t>
            </a:r>
            <a:endParaRPr lang="en-US" sz="3000" smtClean="0">
              <a:latin typeface="Arial" pitchFamily="34" charset="0"/>
              <a:cs typeface="Arial" pitchFamily="34" charset="0"/>
            </a:endParaRPr>
          </a:p>
          <a:p>
            <a:pPr>
              <a:lnSpc>
                <a:spcPct val="150000"/>
              </a:lnSpc>
            </a:pPr>
            <a:r>
              <a:rPr lang="en-US" sz="3200">
                <a:latin typeface="Arial" pitchFamily="34" charset="0"/>
                <a:cs typeface="Arial" pitchFamily="34" charset="0"/>
              </a:rPr>
              <a:t>H15. Bề mặt của tấm kim loại thực tế nhẵn hay gồ ghề?</a:t>
            </a:r>
          </a:p>
          <a:p>
            <a:pPr>
              <a:lnSpc>
                <a:spcPct val="150000"/>
              </a:lnSpc>
            </a:pPr>
            <a:r>
              <a:rPr lang="vi-VN" sz="3200" smtClean="0">
                <a:latin typeface="Arial" pitchFamily="34" charset="0"/>
                <a:cs typeface="Arial" pitchFamily="34" charset="0"/>
              </a:rPr>
              <a:t>H</a:t>
            </a:r>
            <a:r>
              <a:rPr lang="en-US" sz="3200">
                <a:latin typeface="Arial" pitchFamily="34" charset="0"/>
                <a:cs typeface="Arial" pitchFamily="34" charset="0"/>
              </a:rPr>
              <a:t>16</a:t>
            </a:r>
            <a:r>
              <a:rPr lang="vi-VN" sz="3200">
                <a:latin typeface="Arial" pitchFamily="34" charset="0"/>
                <a:cs typeface="Arial" pitchFamily="34" charset="0"/>
              </a:rPr>
              <a:t>. </a:t>
            </a:r>
            <a:r>
              <a:rPr lang="en-US" sz="3200">
                <a:latin typeface="Arial" pitchFamily="34" charset="0"/>
                <a:cs typeface="Arial" pitchFamily="34" charset="0"/>
              </a:rPr>
              <a:t>Khi hai bề mặt này áp sát nhau sẽ gây ra điều gì</a:t>
            </a:r>
            <a:r>
              <a:rPr lang="vi-VN" sz="3200">
                <a:latin typeface="Arial" pitchFamily="34" charset="0"/>
                <a:cs typeface="Arial" pitchFamily="34" charset="0"/>
              </a:rPr>
              <a:t>? </a:t>
            </a:r>
            <a:endParaRPr lang="en-US" sz="3200">
              <a:latin typeface="Arial" pitchFamily="34" charset="0"/>
              <a:cs typeface="Arial" pitchFamily="34" charset="0"/>
            </a:endParaRPr>
          </a:p>
          <a:p>
            <a:pPr>
              <a:lnSpc>
                <a:spcPct val="150000"/>
              </a:lnSpc>
            </a:pPr>
            <a:r>
              <a:rPr lang="en-US" sz="3200" smtClean="0">
                <a:latin typeface="Arial" pitchFamily="34" charset="0"/>
                <a:cs typeface="Arial" pitchFamily="34" charset="0"/>
              </a:rPr>
              <a:t>H17</a:t>
            </a:r>
            <a:r>
              <a:rPr lang="en-US" sz="3200">
                <a:latin typeface="Arial" pitchFamily="34" charset="0"/>
                <a:cs typeface="Arial" pitchFamily="34" charset="0"/>
              </a:rPr>
              <a:t>. Nguyên nhân tạo ra lực ma sát giữa hai bề mặt tiếp xúc?</a:t>
            </a:r>
          </a:p>
        </p:txBody>
      </p:sp>
      <p:sp>
        <p:nvSpPr>
          <p:cNvPr id="4" name="Rectangle: Rounded Corners 3">
            <a:extLst>
              <a:ext uri="{FF2B5EF4-FFF2-40B4-BE49-F238E27FC236}">
                <a16:creationId xmlns="" xmlns:a16="http://schemas.microsoft.com/office/drawing/2014/main" id="{D8307A86-20A6-4131-AAD1-FC9E489470C8}"/>
              </a:ext>
            </a:extLst>
          </p:cNvPr>
          <p:cNvSpPr/>
          <p:nvPr/>
        </p:nvSpPr>
        <p:spPr>
          <a:xfrm rot="1860000">
            <a:off x="-293515" y="-416264"/>
            <a:ext cx="911806" cy="83252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 xmlns:a16="http://schemas.microsoft.com/office/drawing/2014/main" id="{718646F6-A4A8-4746-8FEF-2ECDA34C04CC}"/>
              </a:ext>
            </a:extLst>
          </p:cNvPr>
          <p:cNvSpPr/>
          <p:nvPr/>
        </p:nvSpPr>
        <p:spPr>
          <a:xfrm rot="3480000">
            <a:off x="11116231" y="5883843"/>
            <a:ext cx="2481740" cy="19737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13">
            <a:extLst>
              <a:ext uri="{FF2B5EF4-FFF2-40B4-BE49-F238E27FC236}">
                <a16:creationId xmlns="" xmlns:a16="http://schemas.microsoft.com/office/drawing/2014/main" id="{F04B2743-4F8D-42C9-9828-F01FE22CA76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41247" y="901088"/>
            <a:ext cx="1311032" cy="1311032"/>
          </a:xfrm>
          <a:prstGeom prst="rect">
            <a:avLst/>
          </a:prstGeom>
        </p:spPr>
      </p:pic>
      <p:pic>
        <p:nvPicPr>
          <p:cNvPr id="9" name="Countdown 3 minutes-Nho">
            <a:hlinkClick r:id="" action="ppaction://media"/>
            <a:extLst>
              <a:ext uri="{FF2B5EF4-FFF2-40B4-BE49-F238E27FC236}">
                <a16:creationId xmlns="" xmlns:a16="http://schemas.microsoft.com/office/drawing/2014/main" id="{0123CD6F-260F-40C9-A96B-5E68A996867B}"/>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1247" y="2205188"/>
            <a:ext cx="1311032" cy="757785"/>
          </a:xfrm>
          <a:prstGeom prst="rect">
            <a:avLst/>
          </a:prstGeom>
        </p:spPr>
      </p:pic>
      <p:sp>
        <p:nvSpPr>
          <p:cNvPr id="10" name="TextBox 9">
            <a:extLst>
              <a:ext uri="{FF2B5EF4-FFF2-40B4-BE49-F238E27FC236}">
                <a16:creationId xmlns="" xmlns:a16="http://schemas.microsoft.com/office/drawing/2014/main" id="{32BFD7B4-3A14-4F51-8905-A4FC08221223}"/>
              </a:ext>
            </a:extLst>
          </p:cNvPr>
          <p:cNvSpPr txBox="1"/>
          <p:nvPr/>
        </p:nvSpPr>
        <p:spPr>
          <a:xfrm>
            <a:off x="219075" y="24996"/>
            <a:ext cx="12192000" cy="1200329"/>
          </a:xfrm>
          <a:prstGeom prst="rect">
            <a:avLst/>
          </a:prstGeom>
          <a:noFill/>
        </p:spPr>
        <p:txBody>
          <a:bodyPr wrap="square" rtlCol="0">
            <a:spAutoFit/>
          </a:bodyPr>
          <a:lstStyle/>
          <a:p>
            <a:pPr algn="ctr"/>
            <a:r>
              <a:rPr lang="en-US" sz="3600" smtClean="0">
                <a:latin typeface="Arial" pitchFamily="34" charset="0"/>
                <a:cs typeface="Arial" pitchFamily="34" charset="0"/>
              </a:rPr>
              <a:t>TÌM HIỂU VỀ LỰC MA SÁT VÀ BỀ MẶT TIẾP XÚC</a:t>
            </a:r>
            <a:endParaRPr lang="en-US" sz="3600" dirty="0">
              <a:latin typeface="Arial" pitchFamily="34" charset="0"/>
              <a:cs typeface="Arial" pitchFamily="34" charset="0"/>
            </a:endParaRPr>
          </a:p>
          <a:p>
            <a:pPr algn="ctr"/>
            <a:endParaRPr lang="en-US" sz="3600" dirty="0">
              <a:latin typeface="Arial" pitchFamily="34" charset="0"/>
              <a:cs typeface="Arial" pitchFamily="34" charset="0"/>
            </a:endParaRPr>
          </a:p>
        </p:txBody>
      </p:sp>
      <p:grpSp>
        <p:nvGrpSpPr>
          <p:cNvPr id="6" name="Group 5"/>
          <p:cNvGrpSpPr/>
          <p:nvPr/>
        </p:nvGrpSpPr>
        <p:grpSpPr>
          <a:xfrm>
            <a:off x="9093940" y="655755"/>
            <a:ext cx="3537397" cy="2539386"/>
            <a:chOff x="9093940" y="565602"/>
            <a:chExt cx="3537397" cy="2539386"/>
          </a:xfrm>
        </p:grpSpPr>
        <p:pic>
          <p:nvPicPr>
            <p:cNvPr id="8194" name="Picture 2" descr="C:\Users\Qtcom\Desktop\Downloads\IMG-5016 (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182637" y="565602"/>
              <a:ext cx="2603947" cy="216108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9093940" y="2704878"/>
              <a:ext cx="3537397" cy="400110"/>
            </a:xfrm>
            <a:prstGeom prst="rect">
              <a:avLst/>
            </a:prstGeom>
            <a:noFill/>
          </p:spPr>
          <p:txBody>
            <a:bodyPr wrap="square" rtlCol="0">
              <a:spAutoFit/>
            </a:bodyPr>
            <a:lstStyle/>
            <a:p>
              <a:r>
                <a:rPr lang="en-US" sz="2000" smtClean="0">
                  <a:solidFill>
                    <a:srgbClr val="FF0000"/>
                  </a:solidFill>
                  <a:latin typeface="Arial" pitchFamily="34" charset="0"/>
                  <a:cs typeface="Arial" pitchFamily="34" charset="0"/>
                </a:rPr>
                <a:t>Bề mặt của tấm kim loại</a:t>
              </a:r>
              <a:endParaRPr lang="en-US" sz="2000">
                <a:solidFill>
                  <a:srgbClr val="FF0000"/>
                </a:solidFill>
                <a:latin typeface="Arial" pitchFamily="34" charset="0"/>
                <a:cs typeface="Arial" pitchFamily="34" charset="0"/>
              </a:endParaRPr>
            </a:p>
          </p:txBody>
        </p:sp>
      </p:grpSp>
    </p:spTree>
    <p:extLst>
      <p:ext uri="{BB962C8B-B14F-4D97-AF65-F5344CB8AC3E}">
        <p14:creationId xmlns:p14="http://schemas.microsoft.com/office/powerpoint/2010/main" val="1799301266"/>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490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animEffect transition="in" filter="barn(inVertical)">
                                      <p:cBhvr>
                                        <p:cTn id="11" dur="500"/>
                                        <p:tgtEl>
                                          <p:spTgt spid="3">
                                            <p:txEl>
                                              <p:pRg st="3" end="3"/>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wipe(down)">
                                      <p:cBhvr>
                                        <p:cTn id="21" dur="500"/>
                                        <p:tgtEl>
                                          <p:spTgt spid="3">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wipe(down)">
                                      <p:cBhvr>
                                        <p:cTn id="26"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9"/>
                    </p:tgtEl>
                  </p:cond>
                </p:stCondLst>
                <p:endSync evt="end" delay="0">
                  <p:rtn val="all"/>
                </p:endSync>
                <p:childTnLst>
                  <p:par>
                    <p:cTn id="28" fill="hold">
                      <p:stCondLst>
                        <p:cond delay="0"/>
                      </p:stCondLst>
                      <p:childTnLst>
                        <p:par>
                          <p:cTn id="29" fill="hold">
                            <p:stCondLst>
                              <p:cond delay="0"/>
                            </p:stCondLst>
                            <p:childTnLst>
                              <p:par>
                                <p:cTn id="30" presetID="2" presetClass="mediacall" presetSubtype="0" fill="hold" nodeType="clickEffect">
                                  <p:stCondLst>
                                    <p:cond delay="0"/>
                                  </p:stCondLst>
                                  <p:childTnLst>
                                    <p:cmd type="call" cmd="togglePause">
                                      <p:cBhvr>
                                        <p:cTn id="31" dur="1" fill="hold"/>
                                        <p:tgtEl>
                                          <p:spTgt spid="9"/>
                                        </p:tgtEl>
                                      </p:cBhvr>
                                    </p:cmd>
                                  </p:childTnLst>
                                </p:cTn>
                              </p:par>
                            </p:childTnLst>
                          </p:cTn>
                        </p:par>
                      </p:childTnLst>
                    </p:cTn>
                  </p:par>
                </p:childTnLst>
              </p:cTn>
              <p:nextCondLst>
                <p:cond evt="onClick" delay="0">
                  <p:tgtEl>
                    <p:spTgt spid="9"/>
                  </p:tgtEl>
                </p:cond>
              </p:nextCondLst>
            </p:seq>
            <p:video>
              <p:cMediaNode vol="80000">
                <p:cTn id="32" fill="hold" display="0">
                  <p:stCondLst>
                    <p:cond delay="indefinite"/>
                  </p:stCondLst>
                </p:cTn>
                <p:tgtEl>
                  <p:spTgt spid="9"/>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796743E1-2DFC-4963-A6A7-EC3DF8425E5B}"/>
              </a:ext>
            </a:extLst>
          </p:cNvPr>
          <p:cNvSpPr>
            <a:spLocks noGrp="1"/>
          </p:cNvSpPr>
          <p:nvPr>
            <p:ph idx="1"/>
          </p:nvPr>
        </p:nvSpPr>
        <p:spPr>
          <a:xfrm>
            <a:off x="1350275" y="901088"/>
            <a:ext cx="10955310" cy="3707810"/>
          </a:xfrm>
        </p:spPr>
        <p:txBody>
          <a:bodyPr>
            <a:noAutofit/>
          </a:bodyPr>
          <a:lstStyle/>
          <a:p>
            <a:pPr marL="514350" indent="-514350" algn="just">
              <a:lnSpc>
                <a:spcPct val="100000"/>
              </a:lnSpc>
              <a:buAutoNum type="arabicPeriod"/>
            </a:pPr>
            <a:r>
              <a:rPr lang="en-US" sz="3000" b="1" i="1">
                <a:highlight>
                  <a:srgbClr val="FFFFFF"/>
                </a:highlight>
                <a:latin typeface="Arial" pitchFamily="34" charset="0"/>
                <a:ea typeface="A3.NotoSans-San" panose="020B0502040504020204" pitchFamily="34" charset="0"/>
                <a:cs typeface="Arial" pitchFamily="34" charset="0"/>
              </a:rPr>
              <a:t>Hình thức </a:t>
            </a:r>
            <a:r>
              <a:rPr lang="en-US" sz="3000">
                <a:highlight>
                  <a:srgbClr val="FFFFFF"/>
                </a:highlight>
                <a:latin typeface="Arial" pitchFamily="34" charset="0"/>
                <a:ea typeface="A3.NotoSans-San" panose="020B0502040504020204" pitchFamily="34" charset="0"/>
                <a:cs typeface="Arial" pitchFamily="34" charset="0"/>
              </a:rPr>
              <a:t>: Hoạt động cặp đôi</a:t>
            </a:r>
          </a:p>
          <a:p>
            <a:pPr marL="514350" indent="-514350" algn="just">
              <a:lnSpc>
                <a:spcPct val="100000"/>
              </a:lnSpc>
              <a:buAutoNum type="arabicPeriod"/>
            </a:pPr>
            <a:r>
              <a:rPr lang="en-US" sz="3000" b="1" i="1">
                <a:highlight>
                  <a:srgbClr val="FFFFFF"/>
                </a:highlight>
                <a:latin typeface="Arial" pitchFamily="34" charset="0"/>
                <a:ea typeface="A3.NotoSans-San" panose="020B0502040504020204" pitchFamily="34" charset="0"/>
                <a:cs typeface="Arial" pitchFamily="34" charset="0"/>
              </a:rPr>
              <a:t>Thời gian </a:t>
            </a:r>
            <a:r>
              <a:rPr lang="en-US" sz="3000">
                <a:highlight>
                  <a:srgbClr val="FFFFFF"/>
                </a:highlight>
                <a:latin typeface="Arial" pitchFamily="34" charset="0"/>
                <a:ea typeface="A3.NotoSans-San" panose="020B0502040504020204" pitchFamily="34" charset="0"/>
                <a:cs typeface="Arial" pitchFamily="34" charset="0"/>
              </a:rPr>
              <a:t>: </a:t>
            </a:r>
            <a:r>
              <a:rPr lang="en-US" sz="3000" smtClean="0">
                <a:highlight>
                  <a:srgbClr val="FFFFFF"/>
                </a:highlight>
                <a:latin typeface="Arial" pitchFamily="34" charset="0"/>
                <a:ea typeface="A3.NotoSans-San" panose="020B0502040504020204" pitchFamily="34" charset="0"/>
                <a:cs typeface="Arial" pitchFamily="34" charset="0"/>
              </a:rPr>
              <a:t>5 </a:t>
            </a:r>
            <a:r>
              <a:rPr lang="en-US" sz="3000">
                <a:highlight>
                  <a:srgbClr val="FFFFFF"/>
                </a:highlight>
                <a:latin typeface="Arial" pitchFamily="34" charset="0"/>
                <a:ea typeface="A3.NotoSans-San" panose="020B0502040504020204" pitchFamily="34" charset="0"/>
                <a:cs typeface="Arial" pitchFamily="34" charset="0"/>
              </a:rPr>
              <a:t>phút</a:t>
            </a:r>
          </a:p>
          <a:p>
            <a:pPr marL="514350" indent="-514350" algn="just">
              <a:lnSpc>
                <a:spcPct val="100000"/>
              </a:lnSpc>
              <a:spcBef>
                <a:spcPts val="0"/>
              </a:spcBef>
              <a:buAutoNum type="arabicPeriod"/>
            </a:pPr>
            <a:r>
              <a:rPr lang="en-US" sz="3000" b="1" i="1">
                <a:highlight>
                  <a:srgbClr val="FFFFFF"/>
                </a:highlight>
                <a:latin typeface="Arial" pitchFamily="34" charset="0"/>
                <a:ea typeface="A3.NotoSans-San" panose="020B0502040504020204" pitchFamily="34" charset="0"/>
                <a:cs typeface="Arial" pitchFamily="34" charset="0"/>
              </a:rPr>
              <a:t>Nhiệm vụ </a:t>
            </a:r>
            <a:r>
              <a:rPr lang="en-US" sz="3000">
                <a:highlight>
                  <a:srgbClr val="FFFFFF"/>
                </a:highlight>
                <a:latin typeface="Arial" pitchFamily="34" charset="0"/>
                <a:ea typeface="A3.NotoSans-San" panose="020B0502040504020204" pitchFamily="34" charset="0"/>
                <a:cs typeface="Arial" pitchFamily="34" charset="0"/>
              </a:rPr>
              <a:t>: Trả lời các câu hỏi </a:t>
            </a:r>
            <a:r>
              <a:rPr lang="en-US" sz="3000" smtClean="0">
                <a:highlight>
                  <a:srgbClr val="FFFFFF"/>
                </a:highlight>
                <a:latin typeface="Arial" pitchFamily="34" charset="0"/>
                <a:ea typeface="A3.NotoSans-San" panose="020B0502040504020204" pitchFamily="34" charset="0"/>
                <a:cs typeface="Arial" pitchFamily="34" charset="0"/>
              </a:rPr>
              <a:t>sau</a:t>
            </a:r>
            <a:endParaRPr lang="en-US" sz="3000" smtClean="0">
              <a:latin typeface="Arial" pitchFamily="34" charset="0"/>
              <a:cs typeface="Arial" pitchFamily="34" charset="0"/>
            </a:endParaRPr>
          </a:p>
          <a:p>
            <a:pPr>
              <a:lnSpc>
                <a:spcPct val="100000"/>
              </a:lnSpc>
            </a:pPr>
            <a:r>
              <a:rPr lang="en-US" sz="3200"/>
              <a:t>H18. Lực ma sát tác động như thế nào tới chuyển động của vật?</a:t>
            </a:r>
          </a:p>
          <a:p>
            <a:pPr>
              <a:lnSpc>
                <a:spcPct val="100000"/>
              </a:lnSpc>
            </a:pPr>
            <a:r>
              <a:rPr lang="en-US" sz="3200" smtClean="0"/>
              <a:t>H19</a:t>
            </a:r>
            <a:r>
              <a:rPr lang="en-US" sz="3200"/>
              <a:t>. Nêu ví dụ về lực ma sát cản trở chuyển động của vật.</a:t>
            </a:r>
          </a:p>
          <a:p>
            <a:pPr marL="0" indent="0">
              <a:lnSpc>
                <a:spcPct val="100000"/>
              </a:lnSpc>
              <a:buNone/>
            </a:pPr>
            <a:endParaRPr lang="en-US" sz="3200"/>
          </a:p>
        </p:txBody>
      </p:sp>
      <p:sp>
        <p:nvSpPr>
          <p:cNvPr id="4" name="Rectangle: Rounded Corners 3">
            <a:extLst>
              <a:ext uri="{FF2B5EF4-FFF2-40B4-BE49-F238E27FC236}">
                <a16:creationId xmlns="" xmlns:a16="http://schemas.microsoft.com/office/drawing/2014/main" id="{D8307A86-20A6-4131-AAD1-FC9E489470C8}"/>
              </a:ext>
            </a:extLst>
          </p:cNvPr>
          <p:cNvSpPr/>
          <p:nvPr/>
        </p:nvSpPr>
        <p:spPr>
          <a:xfrm rot="1860000">
            <a:off x="-293515" y="-416264"/>
            <a:ext cx="911806" cy="83252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 xmlns:a16="http://schemas.microsoft.com/office/drawing/2014/main" id="{718646F6-A4A8-4746-8FEF-2ECDA34C04CC}"/>
              </a:ext>
            </a:extLst>
          </p:cNvPr>
          <p:cNvSpPr/>
          <p:nvPr/>
        </p:nvSpPr>
        <p:spPr>
          <a:xfrm rot="3480000">
            <a:off x="11116231" y="5883843"/>
            <a:ext cx="2481740" cy="19737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13">
            <a:extLst>
              <a:ext uri="{FF2B5EF4-FFF2-40B4-BE49-F238E27FC236}">
                <a16:creationId xmlns="" xmlns:a16="http://schemas.microsoft.com/office/drawing/2014/main" id="{F04B2743-4F8D-42C9-9828-F01FE22CA76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41247" y="901088"/>
            <a:ext cx="1311032" cy="1311032"/>
          </a:xfrm>
          <a:prstGeom prst="rect">
            <a:avLst/>
          </a:prstGeom>
        </p:spPr>
      </p:pic>
      <p:sp>
        <p:nvSpPr>
          <p:cNvPr id="10" name="TextBox 9">
            <a:extLst>
              <a:ext uri="{FF2B5EF4-FFF2-40B4-BE49-F238E27FC236}">
                <a16:creationId xmlns="" xmlns:a16="http://schemas.microsoft.com/office/drawing/2014/main" id="{32BFD7B4-3A14-4F51-8905-A4FC08221223}"/>
              </a:ext>
            </a:extLst>
          </p:cNvPr>
          <p:cNvSpPr txBox="1"/>
          <p:nvPr/>
        </p:nvSpPr>
        <p:spPr>
          <a:xfrm>
            <a:off x="219075" y="24996"/>
            <a:ext cx="12192000" cy="1200329"/>
          </a:xfrm>
          <a:prstGeom prst="rect">
            <a:avLst/>
          </a:prstGeom>
          <a:noFill/>
        </p:spPr>
        <p:txBody>
          <a:bodyPr wrap="square" rtlCol="0">
            <a:spAutoFit/>
          </a:bodyPr>
          <a:lstStyle/>
          <a:p>
            <a:pPr algn="ctr"/>
            <a:r>
              <a:rPr lang="en-US" sz="3600" smtClean="0">
                <a:latin typeface="Arial" pitchFamily="34" charset="0"/>
                <a:cs typeface="Arial" pitchFamily="34" charset="0"/>
              </a:rPr>
              <a:t>TÌM HIỂU VỀ MA SÁT VÀ CHUYỂN ĐỘNG</a:t>
            </a:r>
            <a:endParaRPr lang="en-US" sz="3600" dirty="0">
              <a:latin typeface="Arial" pitchFamily="34" charset="0"/>
              <a:cs typeface="Arial" pitchFamily="34" charset="0"/>
            </a:endParaRPr>
          </a:p>
          <a:p>
            <a:pPr algn="ctr"/>
            <a:endParaRPr lang="en-US" sz="3600" dirty="0">
              <a:latin typeface="Arial" pitchFamily="34" charset="0"/>
              <a:cs typeface="Arial" pitchFamily="34" charset="0"/>
            </a:endParaRPr>
          </a:p>
        </p:txBody>
      </p:sp>
      <p:pic>
        <p:nvPicPr>
          <p:cNvPr id="11" name="Countdown 5 minutes-Nho">
            <a:hlinkClick r:id="" action="ppaction://media"/>
            <a:extLst>
              <a:ext uri="{FF2B5EF4-FFF2-40B4-BE49-F238E27FC236}">
                <a16:creationId xmlns="" xmlns:a16="http://schemas.microsoft.com/office/drawing/2014/main" id="{0B90FF7B-973F-4828-ABF1-97AEFCA6AF00}"/>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t="6081" b="6081"/>
          <a:stretch/>
        </p:blipFill>
        <p:spPr>
          <a:xfrm>
            <a:off x="78621" y="2314810"/>
            <a:ext cx="1377887" cy="680275"/>
          </a:xfrm>
          <a:prstGeom prst="rect">
            <a:avLst/>
          </a:prstGeom>
        </p:spPr>
      </p:pic>
    </p:spTree>
    <p:extLst>
      <p:ext uri="{BB962C8B-B14F-4D97-AF65-F5344CB8AC3E}">
        <p14:creationId xmlns:p14="http://schemas.microsoft.com/office/powerpoint/2010/main" val="4140180933"/>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4902"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animEffect transition="in" filter="barn(inVertical)">
                                      <p:cBhvr>
                                        <p:cTn id="11"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11"/>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11"/>
                                        </p:tgtEl>
                                      </p:cBhvr>
                                    </p:cmd>
                                  </p:childTnLst>
                                </p:cTn>
                              </p:par>
                            </p:childTnLst>
                          </p:cTn>
                        </p:par>
                      </p:childTnLst>
                    </p:cTn>
                  </p:par>
                </p:childTnLst>
              </p:cTn>
              <p:nextCondLst>
                <p:cond evt="onClick" delay="0">
                  <p:tgtEl>
                    <p:spTgt spid="11"/>
                  </p:tgtEl>
                </p:cond>
              </p:nextCondLst>
            </p:seq>
            <p:video>
              <p:cMediaNode vol="80000">
                <p:cTn id="17" fill="hold" display="0">
                  <p:stCondLst>
                    <p:cond delay="indefinite"/>
                  </p:stCondLst>
                </p:cTn>
                <p:tgtEl>
                  <p:spTgt spid="11"/>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796743E1-2DFC-4963-A6A7-EC3DF8425E5B}"/>
              </a:ext>
            </a:extLst>
          </p:cNvPr>
          <p:cNvSpPr>
            <a:spLocks noGrp="1"/>
          </p:cNvSpPr>
          <p:nvPr>
            <p:ph idx="1"/>
          </p:nvPr>
        </p:nvSpPr>
        <p:spPr>
          <a:xfrm>
            <a:off x="1352279" y="625160"/>
            <a:ext cx="6632622" cy="1689650"/>
          </a:xfrm>
        </p:spPr>
        <p:txBody>
          <a:bodyPr>
            <a:noAutofit/>
          </a:bodyPr>
          <a:lstStyle/>
          <a:p>
            <a:pPr marL="514350" indent="-514350" algn="just">
              <a:lnSpc>
                <a:spcPct val="100000"/>
              </a:lnSpc>
              <a:buAutoNum type="arabicPeriod"/>
            </a:pPr>
            <a:r>
              <a:rPr lang="en-US" sz="3000" b="1" i="1">
                <a:highlight>
                  <a:srgbClr val="FFFFFF"/>
                </a:highlight>
                <a:latin typeface="Arial" pitchFamily="34" charset="0"/>
                <a:ea typeface="A3.NotoSans-San" panose="020B0502040504020204" pitchFamily="34" charset="0"/>
                <a:cs typeface="Arial" pitchFamily="34" charset="0"/>
              </a:rPr>
              <a:t>Hình thức </a:t>
            </a:r>
            <a:r>
              <a:rPr lang="en-US" sz="3000">
                <a:highlight>
                  <a:srgbClr val="FFFFFF"/>
                </a:highlight>
                <a:latin typeface="Arial" pitchFamily="34" charset="0"/>
                <a:ea typeface="A3.NotoSans-San" panose="020B0502040504020204" pitchFamily="34" charset="0"/>
                <a:cs typeface="Arial" pitchFamily="34" charset="0"/>
              </a:rPr>
              <a:t>: Hoạt động cặp đôi</a:t>
            </a:r>
          </a:p>
          <a:p>
            <a:pPr marL="514350" indent="-514350" algn="just">
              <a:lnSpc>
                <a:spcPct val="100000"/>
              </a:lnSpc>
              <a:buAutoNum type="arabicPeriod"/>
            </a:pPr>
            <a:r>
              <a:rPr lang="en-US" sz="3000" b="1" i="1">
                <a:highlight>
                  <a:srgbClr val="FFFFFF"/>
                </a:highlight>
                <a:latin typeface="Arial" pitchFamily="34" charset="0"/>
                <a:ea typeface="A3.NotoSans-San" panose="020B0502040504020204" pitchFamily="34" charset="0"/>
                <a:cs typeface="Arial" pitchFamily="34" charset="0"/>
              </a:rPr>
              <a:t>Thời gian </a:t>
            </a:r>
            <a:r>
              <a:rPr lang="en-US" sz="3000">
                <a:highlight>
                  <a:srgbClr val="FFFFFF"/>
                </a:highlight>
                <a:latin typeface="Arial" pitchFamily="34" charset="0"/>
                <a:ea typeface="A3.NotoSans-San" panose="020B0502040504020204" pitchFamily="34" charset="0"/>
                <a:cs typeface="Arial" pitchFamily="34" charset="0"/>
              </a:rPr>
              <a:t>: </a:t>
            </a:r>
            <a:r>
              <a:rPr lang="en-US" sz="3000" smtClean="0">
                <a:highlight>
                  <a:srgbClr val="FFFFFF"/>
                </a:highlight>
                <a:latin typeface="Arial" pitchFamily="34" charset="0"/>
                <a:ea typeface="A3.NotoSans-San" panose="020B0502040504020204" pitchFamily="34" charset="0"/>
                <a:cs typeface="Arial" pitchFamily="34" charset="0"/>
              </a:rPr>
              <a:t>5 </a:t>
            </a:r>
            <a:r>
              <a:rPr lang="en-US" sz="3000">
                <a:highlight>
                  <a:srgbClr val="FFFFFF"/>
                </a:highlight>
                <a:latin typeface="Arial" pitchFamily="34" charset="0"/>
                <a:ea typeface="A3.NotoSans-San" panose="020B0502040504020204" pitchFamily="34" charset="0"/>
                <a:cs typeface="Arial" pitchFamily="34" charset="0"/>
              </a:rPr>
              <a:t>phút</a:t>
            </a:r>
          </a:p>
          <a:p>
            <a:pPr marL="514350" indent="-514350" algn="just">
              <a:lnSpc>
                <a:spcPct val="100000"/>
              </a:lnSpc>
              <a:spcBef>
                <a:spcPts val="0"/>
              </a:spcBef>
              <a:buAutoNum type="arabicPeriod"/>
            </a:pPr>
            <a:r>
              <a:rPr lang="en-US" sz="3000" b="1" i="1">
                <a:highlight>
                  <a:srgbClr val="FFFFFF"/>
                </a:highlight>
                <a:latin typeface="Arial" pitchFamily="34" charset="0"/>
                <a:ea typeface="A3.NotoSans-San" panose="020B0502040504020204" pitchFamily="34" charset="0"/>
                <a:cs typeface="Arial" pitchFamily="34" charset="0"/>
              </a:rPr>
              <a:t>Nhiệm vụ </a:t>
            </a:r>
            <a:r>
              <a:rPr lang="en-US" sz="3000">
                <a:highlight>
                  <a:srgbClr val="FFFFFF"/>
                </a:highlight>
                <a:latin typeface="Arial" pitchFamily="34" charset="0"/>
                <a:ea typeface="A3.NotoSans-San" panose="020B0502040504020204" pitchFamily="34" charset="0"/>
                <a:cs typeface="Arial" pitchFamily="34" charset="0"/>
              </a:rPr>
              <a:t>: Trả lời các câu hỏi </a:t>
            </a:r>
            <a:r>
              <a:rPr lang="en-US" sz="3000" smtClean="0">
                <a:highlight>
                  <a:srgbClr val="FFFFFF"/>
                </a:highlight>
                <a:latin typeface="Arial" pitchFamily="34" charset="0"/>
                <a:ea typeface="A3.NotoSans-San" panose="020B0502040504020204" pitchFamily="34" charset="0"/>
                <a:cs typeface="Arial" pitchFamily="34" charset="0"/>
              </a:rPr>
              <a:t>sau</a:t>
            </a:r>
            <a:endParaRPr lang="en-US" sz="3000" smtClean="0">
              <a:latin typeface="Arial" pitchFamily="34" charset="0"/>
              <a:cs typeface="Arial" pitchFamily="34" charset="0"/>
            </a:endParaRPr>
          </a:p>
          <a:p>
            <a:pPr marL="0" indent="0">
              <a:lnSpc>
                <a:spcPct val="100000"/>
              </a:lnSpc>
              <a:buNone/>
            </a:pPr>
            <a:endParaRPr lang="en-US" sz="3200" smtClean="0"/>
          </a:p>
        </p:txBody>
      </p:sp>
      <p:sp>
        <p:nvSpPr>
          <p:cNvPr id="4" name="Rectangle: Rounded Corners 3">
            <a:extLst>
              <a:ext uri="{FF2B5EF4-FFF2-40B4-BE49-F238E27FC236}">
                <a16:creationId xmlns="" xmlns:a16="http://schemas.microsoft.com/office/drawing/2014/main" id="{D8307A86-20A6-4131-AAD1-FC9E489470C8}"/>
              </a:ext>
            </a:extLst>
          </p:cNvPr>
          <p:cNvSpPr/>
          <p:nvPr/>
        </p:nvSpPr>
        <p:spPr>
          <a:xfrm rot="1860000">
            <a:off x="-293515" y="-416264"/>
            <a:ext cx="911806" cy="83252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 xmlns:a16="http://schemas.microsoft.com/office/drawing/2014/main" id="{718646F6-A4A8-4746-8FEF-2ECDA34C04CC}"/>
              </a:ext>
            </a:extLst>
          </p:cNvPr>
          <p:cNvSpPr/>
          <p:nvPr/>
        </p:nvSpPr>
        <p:spPr>
          <a:xfrm rot="3480000">
            <a:off x="11116231" y="5883843"/>
            <a:ext cx="2481740" cy="19737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13">
            <a:extLst>
              <a:ext uri="{FF2B5EF4-FFF2-40B4-BE49-F238E27FC236}">
                <a16:creationId xmlns="" xmlns:a16="http://schemas.microsoft.com/office/drawing/2014/main" id="{F04B2743-4F8D-42C9-9828-F01FE22CA76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41247" y="901088"/>
            <a:ext cx="1311032" cy="1311032"/>
          </a:xfrm>
          <a:prstGeom prst="rect">
            <a:avLst/>
          </a:prstGeom>
        </p:spPr>
      </p:pic>
      <p:sp>
        <p:nvSpPr>
          <p:cNvPr id="10" name="TextBox 9">
            <a:extLst>
              <a:ext uri="{FF2B5EF4-FFF2-40B4-BE49-F238E27FC236}">
                <a16:creationId xmlns="" xmlns:a16="http://schemas.microsoft.com/office/drawing/2014/main" id="{32BFD7B4-3A14-4F51-8905-A4FC08221223}"/>
              </a:ext>
            </a:extLst>
          </p:cNvPr>
          <p:cNvSpPr txBox="1"/>
          <p:nvPr/>
        </p:nvSpPr>
        <p:spPr>
          <a:xfrm>
            <a:off x="219075" y="24996"/>
            <a:ext cx="12192000" cy="1200329"/>
          </a:xfrm>
          <a:prstGeom prst="rect">
            <a:avLst/>
          </a:prstGeom>
          <a:noFill/>
        </p:spPr>
        <p:txBody>
          <a:bodyPr wrap="square" rtlCol="0">
            <a:spAutoFit/>
          </a:bodyPr>
          <a:lstStyle/>
          <a:p>
            <a:pPr algn="ctr"/>
            <a:r>
              <a:rPr lang="en-US" sz="3600" smtClean="0">
                <a:latin typeface="Arial" pitchFamily="34" charset="0"/>
                <a:cs typeface="Arial" pitchFamily="34" charset="0"/>
              </a:rPr>
              <a:t>TÌM HIỂU VỀ MA SÁT VÀ CHUYỂN ĐỘNG</a:t>
            </a:r>
            <a:endParaRPr lang="en-US" sz="3600" dirty="0">
              <a:latin typeface="Arial" pitchFamily="34" charset="0"/>
              <a:cs typeface="Arial" pitchFamily="34" charset="0"/>
            </a:endParaRPr>
          </a:p>
          <a:p>
            <a:pPr algn="ctr"/>
            <a:endParaRPr lang="en-US" sz="3600" dirty="0">
              <a:latin typeface="Arial" pitchFamily="34" charset="0"/>
              <a:cs typeface="Arial" pitchFamily="34" charset="0"/>
            </a:endParaRPr>
          </a:p>
        </p:txBody>
      </p:sp>
      <p:pic>
        <p:nvPicPr>
          <p:cNvPr id="11" name="Countdown 5 minutes-Nho">
            <a:hlinkClick r:id="" action="ppaction://media"/>
            <a:extLst>
              <a:ext uri="{FF2B5EF4-FFF2-40B4-BE49-F238E27FC236}">
                <a16:creationId xmlns="" xmlns:a16="http://schemas.microsoft.com/office/drawing/2014/main" id="{0B90FF7B-973F-4828-ABF1-97AEFCA6AF00}"/>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t="6081" b="6081"/>
          <a:stretch/>
        </p:blipFill>
        <p:spPr>
          <a:xfrm>
            <a:off x="78621" y="2314810"/>
            <a:ext cx="1377887" cy="680275"/>
          </a:xfrm>
          <a:prstGeom prst="rect">
            <a:avLst/>
          </a:prstGeom>
        </p:spPr>
      </p:pic>
      <p:cxnSp>
        <p:nvCxnSpPr>
          <p:cNvPr id="9" name="Straight Connector 8"/>
          <p:cNvCxnSpPr/>
          <p:nvPr/>
        </p:nvCxnSpPr>
        <p:spPr>
          <a:xfrm>
            <a:off x="8048202" y="851432"/>
            <a:ext cx="0" cy="574476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2" descr="C:\Users\Qtcom\Desktop\Downloads\IMG-5025.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345511" y="799916"/>
            <a:ext cx="3503053" cy="266412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456508" y="3978225"/>
            <a:ext cx="6591694" cy="2400657"/>
          </a:xfrm>
          <a:prstGeom prst="rect">
            <a:avLst/>
          </a:prstGeom>
        </p:spPr>
        <p:txBody>
          <a:bodyPr wrap="square">
            <a:spAutoFit/>
          </a:bodyPr>
          <a:lstStyle/>
          <a:p>
            <a:pPr>
              <a:lnSpc>
                <a:spcPct val="100000"/>
              </a:lnSpc>
            </a:pPr>
            <a:r>
              <a:rPr lang="en-US" sz="3000" smtClean="0">
                <a:latin typeface="Arial" pitchFamily="34" charset="0"/>
                <a:cs typeface="Arial" pitchFamily="34" charset="0"/>
              </a:rPr>
              <a:t>H21</a:t>
            </a:r>
            <a:r>
              <a:rPr lang="en-US" sz="3000">
                <a:latin typeface="Arial" pitchFamily="34" charset="0"/>
                <a:cs typeface="Arial" pitchFamily="34" charset="0"/>
              </a:rPr>
              <a:t>. Khi đi bộ, chân đạp lên mặt đường về phía sau làm xuất hiện lực ma sát giữa mặt đường và chân. Lực này có phương, chiều thế nào và có tác dụng gì?</a:t>
            </a:r>
          </a:p>
        </p:txBody>
      </p:sp>
      <p:sp>
        <p:nvSpPr>
          <p:cNvPr id="6" name="TextBox 5"/>
          <p:cNvSpPr txBox="1"/>
          <p:nvPr/>
        </p:nvSpPr>
        <p:spPr>
          <a:xfrm>
            <a:off x="1508024" y="2343789"/>
            <a:ext cx="6591694" cy="1477328"/>
          </a:xfrm>
          <a:prstGeom prst="rect">
            <a:avLst/>
          </a:prstGeom>
          <a:noFill/>
        </p:spPr>
        <p:txBody>
          <a:bodyPr wrap="square" rtlCol="0">
            <a:spAutoFit/>
          </a:bodyPr>
          <a:lstStyle/>
          <a:p>
            <a:pPr>
              <a:lnSpc>
                <a:spcPct val="100000"/>
              </a:lnSpc>
            </a:pPr>
            <a:r>
              <a:rPr lang="en-US" sz="3000">
                <a:latin typeface="Arial" pitchFamily="34" charset="0"/>
                <a:cs typeface="Arial" pitchFamily="34" charset="0"/>
              </a:rPr>
              <a:t>H20. Khi đi xe đạp, phanh gấp, lực ma sát xuất hiện ở vị trí nào và có tác động gì tới chuyển động của xe?</a:t>
            </a:r>
          </a:p>
        </p:txBody>
      </p:sp>
      <p:pic>
        <p:nvPicPr>
          <p:cNvPr id="1027" name="Picture 3" descr="C:\Users\Qtcom\Desktop\IMG-5015.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345511" y="3670480"/>
            <a:ext cx="3509225" cy="29975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9923208"/>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4902"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5" presetClass="entr" presetSubtype="1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checkerboard(across)">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down)">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5" presetClass="entr" presetSubtype="1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checkerboard(across)">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027"/>
                                        </p:tgtEl>
                                        <p:attrNameLst>
                                          <p:attrName>style.visibility</p:attrName>
                                        </p:attrNameLst>
                                      </p:cBhvr>
                                      <p:to>
                                        <p:strVal val="visible"/>
                                      </p:to>
                                    </p:set>
                                    <p:animEffect transition="in" filter="wipe(down)">
                                      <p:cBhvr>
                                        <p:cTn id="26" dur="5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11"/>
                    </p:tgtEl>
                  </p:cond>
                </p:stCondLst>
                <p:endSync evt="end" delay="0">
                  <p:rtn val="all"/>
                </p:endSync>
                <p:childTnLst>
                  <p:par>
                    <p:cTn id="28" fill="hold">
                      <p:stCondLst>
                        <p:cond delay="0"/>
                      </p:stCondLst>
                      <p:childTnLst>
                        <p:par>
                          <p:cTn id="29" fill="hold">
                            <p:stCondLst>
                              <p:cond delay="0"/>
                            </p:stCondLst>
                            <p:childTnLst>
                              <p:par>
                                <p:cTn id="30" presetID="2" presetClass="mediacall" presetSubtype="0" fill="hold" nodeType="clickEffect">
                                  <p:stCondLst>
                                    <p:cond delay="0"/>
                                  </p:stCondLst>
                                  <p:childTnLst>
                                    <p:cmd type="call" cmd="togglePause">
                                      <p:cBhvr>
                                        <p:cTn id="31" dur="1" fill="hold"/>
                                        <p:tgtEl>
                                          <p:spTgt spid="11"/>
                                        </p:tgtEl>
                                      </p:cBhvr>
                                    </p:cmd>
                                  </p:childTnLst>
                                </p:cTn>
                              </p:par>
                            </p:childTnLst>
                          </p:cTn>
                        </p:par>
                      </p:childTnLst>
                    </p:cTn>
                  </p:par>
                </p:childTnLst>
              </p:cTn>
              <p:nextCondLst>
                <p:cond evt="onClick" delay="0">
                  <p:tgtEl>
                    <p:spTgt spid="11"/>
                  </p:tgtEl>
                </p:cond>
              </p:nextCondLst>
            </p:seq>
            <p:video>
              <p:cMediaNode vol="80000">
                <p:cTn id="32" fill="hold" display="0">
                  <p:stCondLst>
                    <p:cond delay="indefinite"/>
                  </p:stCondLst>
                </p:cTn>
                <p:tgtEl>
                  <p:spTgt spid="11"/>
                </p:tgtEl>
              </p:cMediaNode>
            </p:video>
          </p:childTnLst>
        </p:cTn>
      </p:par>
    </p:tnLst>
    <p:bldLst>
      <p:bldP spid="2" grpId="0"/>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796743E1-2DFC-4963-A6A7-EC3DF8425E5B}"/>
              </a:ext>
            </a:extLst>
          </p:cNvPr>
          <p:cNvSpPr>
            <a:spLocks noGrp="1"/>
          </p:cNvSpPr>
          <p:nvPr>
            <p:ph idx="1"/>
          </p:nvPr>
        </p:nvSpPr>
        <p:spPr>
          <a:xfrm>
            <a:off x="3823024" y="1175850"/>
            <a:ext cx="7613416" cy="3707810"/>
          </a:xfrm>
        </p:spPr>
        <p:txBody>
          <a:bodyPr>
            <a:normAutofit/>
          </a:bodyPr>
          <a:lstStyle/>
          <a:p>
            <a:pPr marL="0" indent="0" algn="just">
              <a:lnSpc>
                <a:spcPct val="120000"/>
              </a:lnSpc>
              <a:spcBef>
                <a:spcPts val="0"/>
              </a:spcBef>
              <a:buNone/>
            </a:pPr>
            <a:r>
              <a:rPr lang="en-US" sz="3200" b="1" i="1" err="1">
                <a:highlight>
                  <a:srgbClr val="FFFFFF"/>
                </a:highlight>
                <a:latin typeface="Arial" pitchFamily="34" charset="0"/>
                <a:ea typeface="A3.NotoSans-San" panose="020B0502040504020204" pitchFamily="34" charset="0"/>
                <a:cs typeface="Arial" pitchFamily="34" charset="0"/>
              </a:rPr>
              <a:t>Nhiệm</a:t>
            </a:r>
            <a:r>
              <a:rPr lang="en-US" sz="3200" b="1" i="1">
                <a:highlight>
                  <a:srgbClr val="FFFFFF"/>
                </a:highlight>
                <a:latin typeface="Arial" pitchFamily="34" charset="0"/>
                <a:ea typeface="A3.NotoSans-San" panose="020B0502040504020204" pitchFamily="34" charset="0"/>
                <a:cs typeface="Arial" pitchFamily="34" charset="0"/>
              </a:rPr>
              <a:t> </a:t>
            </a:r>
            <a:r>
              <a:rPr lang="en-US" sz="3200" b="1" i="1" smtClean="0">
                <a:highlight>
                  <a:srgbClr val="FFFFFF"/>
                </a:highlight>
                <a:latin typeface="Arial" pitchFamily="34" charset="0"/>
                <a:ea typeface="A3.NotoSans-San" panose="020B0502040504020204" pitchFamily="34" charset="0"/>
                <a:cs typeface="Arial" pitchFamily="34" charset="0"/>
              </a:rPr>
              <a:t>vụ </a:t>
            </a:r>
            <a:r>
              <a:rPr lang="en-US" sz="3200" smtClean="0">
                <a:highlight>
                  <a:srgbClr val="FFFFFF"/>
                </a:highlight>
                <a:latin typeface="Arial" pitchFamily="34" charset="0"/>
                <a:ea typeface="A3.NotoSans-San" panose="020B0502040504020204" pitchFamily="34" charset="0"/>
                <a:cs typeface="Arial" pitchFamily="34" charset="0"/>
              </a:rPr>
              <a:t>:</a:t>
            </a:r>
            <a:endParaRPr lang="en-US" sz="3200" dirty="0">
              <a:highlight>
                <a:srgbClr val="FFFFFF"/>
              </a:highlight>
              <a:latin typeface="Arial" pitchFamily="34" charset="0"/>
              <a:ea typeface="A3.NotoSans-San" panose="020B0502040504020204" pitchFamily="34" charset="0"/>
              <a:cs typeface="Arial" pitchFamily="34" charset="0"/>
            </a:endParaRPr>
          </a:p>
          <a:p>
            <a:pPr marL="0" indent="0">
              <a:lnSpc>
                <a:spcPct val="120000"/>
              </a:lnSpc>
              <a:spcBef>
                <a:spcPts val="0"/>
              </a:spcBef>
              <a:buNone/>
            </a:pPr>
            <a:r>
              <a:rPr lang="en-US" sz="3200" dirty="0" err="1">
                <a:solidFill>
                  <a:srgbClr val="ED7D31"/>
                </a:solidFill>
                <a:highlight>
                  <a:srgbClr val="FFFFFF"/>
                </a:highlight>
                <a:latin typeface="Arial" pitchFamily="34" charset="0"/>
                <a:ea typeface="A3.NotoSans-San" panose="020B0502040504020204" pitchFamily="34" charset="0"/>
                <a:cs typeface="Arial" pitchFamily="34" charset="0"/>
              </a:rPr>
              <a:t>Bước</a:t>
            </a:r>
            <a:r>
              <a:rPr lang="en-US" sz="3200" dirty="0">
                <a:solidFill>
                  <a:srgbClr val="ED7D31"/>
                </a:solidFill>
                <a:highlight>
                  <a:srgbClr val="FFFFFF"/>
                </a:highlight>
                <a:latin typeface="Arial" pitchFamily="34" charset="0"/>
                <a:ea typeface="A3.NotoSans-San" panose="020B0502040504020204" pitchFamily="34" charset="0"/>
                <a:cs typeface="Arial" pitchFamily="34" charset="0"/>
              </a:rPr>
              <a:t> 1</a:t>
            </a:r>
            <a:r>
              <a:rPr lang="en-US" sz="3200" dirty="0">
                <a:highlight>
                  <a:srgbClr val="FFFFFF"/>
                </a:highlight>
                <a:latin typeface="Arial" pitchFamily="34" charset="0"/>
                <a:ea typeface="A3.NotoSans-San" panose="020B0502040504020204" pitchFamily="34" charset="0"/>
                <a:cs typeface="Arial" pitchFamily="34" charset="0"/>
              </a:rPr>
              <a:t>: </a:t>
            </a:r>
            <a:r>
              <a:rPr lang="en-US" sz="3200" dirty="0" err="1">
                <a:highlight>
                  <a:srgbClr val="FFFFFF"/>
                </a:highlight>
                <a:latin typeface="Arial" pitchFamily="34" charset="0"/>
                <a:ea typeface="A3.NotoSans-San" panose="020B0502040504020204" pitchFamily="34" charset="0"/>
                <a:cs typeface="Arial" pitchFamily="34" charset="0"/>
              </a:rPr>
              <a:t>Trả</a:t>
            </a:r>
            <a:r>
              <a:rPr lang="en-US" sz="3200" dirty="0">
                <a:highlight>
                  <a:srgbClr val="FFFFFF"/>
                </a:highlight>
                <a:latin typeface="Arial" pitchFamily="34" charset="0"/>
                <a:ea typeface="A3.NotoSans-San" panose="020B0502040504020204" pitchFamily="34" charset="0"/>
                <a:cs typeface="Arial" pitchFamily="34" charset="0"/>
              </a:rPr>
              <a:t> </a:t>
            </a:r>
            <a:r>
              <a:rPr lang="en-US" sz="3200" dirty="0" err="1">
                <a:highlight>
                  <a:srgbClr val="FFFFFF"/>
                </a:highlight>
                <a:latin typeface="Arial" pitchFamily="34" charset="0"/>
                <a:ea typeface="A3.NotoSans-San" panose="020B0502040504020204" pitchFamily="34" charset="0"/>
                <a:cs typeface="Arial" pitchFamily="34" charset="0"/>
              </a:rPr>
              <a:t>lời</a:t>
            </a:r>
            <a:r>
              <a:rPr lang="en-US" sz="3200" dirty="0">
                <a:highlight>
                  <a:srgbClr val="FFFFFF"/>
                </a:highlight>
                <a:latin typeface="Arial" pitchFamily="34" charset="0"/>
                <a:ea typeface="A3.NotoSans-San" panose="020B0502040504020204" pitchFamily="34" charset="0"/>
                <a:cs typeface="Arial" pitchFamily="34" charset="0"/>
              </a:rPr>
              <a:t> </a:t>
            </a:r>
            <a:r>
              <a:rPr lang="en-US" sz="3200" dirty="0" err="1" smtClean="0">
                <a:highlight>
                  <a:srgbClr val="FFFFFF"/>
                </a:highlight>
                <a:latin typeface="Arial" pitchFamily="34" charset="0"/>
                <a:ea typeface="A3.NotoSans-San" panose="020B0502040504020204" pitchFamily="34" charset="0"/>
                <a:cs typeface="Arial" pitchFamily="34" charset="0"/>
              </a:rPr>
              <a:t>các</a:t>
            </a:r>
            <a:r>
              <a:rPr lang="en-US" sz="3200" dirty="0" smtClean="0">
                <a:highlight>
                  <a:srgbClr val="FFFFFF"/>
                </a:highlight>
                <a:latin typeface="Arial" pitchFamily="34" charset="0"/>
                <a:ea typeface="A3.NotoSans-San" panose="020B0502040504020204" pitchFamily="34" charset="0"/>
                <a:cs typeface="Arial" pitchFamily="34" charset="0"/>
              </a:rPr>
              <a:t> </a:t>
            </a:r>
            <a:r>
              <a:rPr lang="en-US" sz="3200" err="1" smtClean="0">
                <a:highlight>
                  <a:srgbClr val="FFFFFF"/>
                </a:highlight>
                <a:latin typeface="Arial" pitchFamily="34" charset="0"/>
                <a:ea typeface="A3.NotoSans-San" panose="020B0502040504020204" pitchFamily="34" charset="0"/>
                <a:cs typeface="Arial" pitchFamily="34" charset="0"/>
              </a:rPr>
              <a:t>câu</a:t>
            </a:r>
            <a:r>
              <a:rPr lang="en-US" sz="3200" smtClean="0">
                <a:highlight>
                  <a:srgbClr val="FFFFFF"/>
                </a:highlight>
                <a:latin typeface="Arial" pitchFamily="34" charset="0"/>
                <a:ea typeface="A3.NotoSans-San" panose="020B0502040504020204" pitchFamily="34" charset="0"/>
                <a:cs typeface="Arial" pitchFamily="34" charset="0"/>
              </a:rPr>
              <a:t> H25 bước 1, phần II </a:t>
            </a:r>
            <a:r>
              <a:rPr lang="en-US" sz="3200" dirty="0" err="1" smtClean="0">
                <a:highlight>
                  <a:srgbClr val="FFFFFF"/>
                </a:highlight>
                <a:latin typeface="Arial" pitchFamily="34" charset="0"/>
                <a:ea typeface="A3.NotoSans-San" panose="020B0502040504020204" pitchFamily="34" charset="0"/>
                <a:cs typeface="Arial" pitchFamily="34" charset="0"/>
              </a:rPr>
              <a:t>trong</a:t>
            </a:r>
            <a:r>
              <a:rPr lang="en-US" sz="3200" dirty="0" smtClean="0">
                <a:highlight>
                  <a:srgbClr val="FFFFFF"/>
                </a:highlight>
                <a:latin typeface="Arial" pitchFamily="34" charset="0"/>
                <a:ea typeface="A3.NotoSans-San" panose="020B0502040504020204" pitchFamily="34" charset="0"/>
                <a:cs typeface="Arial" pitchFamily="34" charset="0"/>
              </a:rPr>
              <a:t> </a:t>
            </a:r>
            <a:r>
              <a:rPr lang="en-US" sz="3200" dirty="0">
                <a:highlight>
                  <a:srgbClr val="FFFFFF"/>
                </a:highlight>
                <a:latin typeface="Arial" pitchFamily="34" charset="0"/>
                <a:ea typeface="A3.NotoSans-San" panose="020B0502040504020204" pitchFamily="34" charset="0"/>
                <a:cs typeface="Arial" pitchFamily="34" charset="0"/>
              </a:rPr>
              <a:t>PHT </a:t>
            </a:r>
            <a:r>
              <a:rPr lang="en-US" sz="3200" err="1">
                <a:highlight>
                  <a:srgbClr val="FFFFFF"/>
                </a:highlight>
                <a:latin typeface="Arial" pitchFamily="34" charset="0"/>
                <a:ea typeface="A3.NotoSans-San" panose="020B0502040504020204" pitchFamily="34" charset="0"/>
                <a:cs typeface="Arial" pitchFamily="34" charset="0"/>
              </a:rPr>
              <a:t>bài</a:t>
            </a:r>
            <a:r>
              <a:rPr lang="en-US" sz="3200">
                <a:highlight>
                  <a:srgbClr val="FFFFFF"/>
                </a:highlight>
                <a:latin typeface="Arial" pitchFamily="34" charset="0"/>
                <a:ea typeface="A3.NotoSans-San" panose="020B0502040504020204" pitchFamily="34" charset="0"/>
                <a:cs typeface="Arial" pitchFamily="34" charset="0"/>
              </a:rPr>
              <a:t> </a:t>
            </a:r>
            <a:r>
              <a:rPr lang="en-US" sz="3200" smtClean="0">
                <a:highlight>
                  <a:srgbClr val="FFFFFF"/>
                </a:highlight>
                <a:latin typeface="Arial" pitchFamily="34" charset="0"/>
                <a:ea typeface="A3.NotoSans-San" panose="020B0502040504020204" pitchFamily="34" charset="0"/>
                <a:cs typeface="Arial" pitchFamily="34" charset="0"/>
              </a:rPr>
              <a:t>28: LỰC MA SÁT.</a:t>
            </a:r>
            <a:endParaRPr lang="en-US" sz="3200" dirty="0">
              <a:highlight>
                <a:srgbClr val="FFFFFF"/>
              </a:highlight>
              <a:latin typeface="Arial" pitchFamily="34" charset="0"/>
              <a:ea typeface="A3.NotoSans-San" panose="020B0502040504020204" pitchFamily="34" charset="0"/>
              <a:cs typeface="Arial" pitchFamily="34" charset="0"/>
            </a:endParaRPr>
          </a:p>
        </p:txBody>
      </p:sp>
      <p:sp>
        <p:nvSpPr>
          <p:cNvPr id="4" name="Rectangle: Rounded Corners 3">
            <a:extLst>
              <a:ext uri="{FF2B5EF4-FFF2-40B4-BE49-F238E27FC236}">
                <a16:creationId xmlns="" xmlns:a16="http://schemas.microsoft.com/office/drawing/2014/main" id="{D8307A86-20A6-4131-AAD1-FC9E489470C8}"/>
              </a:ext>
            </a:extLst>
          </p:cNvPr>
          <p:cNvSpPr/>
          <p:nvPr/>
        </p:nvSpPr>
        <p:spPr>
          <a:xfrm rot="1860000">
            <a:off x="-293515" y="-416264"/>
            <a:ext cx="911806" cy="83252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 xmlns:a16="http://schemas.microsoft.com/office/drawing/2014/main" id="{718646F6-A4A8-4746-8FEF-2ECDA34C04CC}"/>
              </a:ext>
            </a:extLst>
          </p:cNvPr>
          <p:cNvSpPr/>
          <p:nvPr/>
        </p:nvSpPr>
        <p:spPr>
          <a:xfrm rot="3480000">
            <a:off x="11116231" y="5883843"/>
            <a:ext cx="2481740" cy="19737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a:extLst>
              <a:ext uri="{FF2B5EF4-FFF2-40B4-BE49-F238E27FC236}">
                <a16:creationId xmlns="" xmlns:a16="http://schemas.microsoft.com/office/drawing/2014/main" id="{0C278755-B198-4F11-A226-314BB0C52B2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a:off x="452609" y="886646"/>
            <a:ext cx="2786426" cy="2786426"/>
          </a:xfrm>
          <a:prstGeom prst="rect">
            <a:avLst/>
          </a:prstGeom>
        </p:spPr>
      </p:pic>
      <p:sp>
        <p:nvSpPr>
          <p:cNvPr id="9" name="TextBox 8">
            <a:extLst>
              <a:ext uri="{FF2B5EF4-FFF2-40B4-BE49-F238E27FC236}">
                <a16:creationId xmlns="" xmlns:a16="http://schemas.microsoft.com/office/drawing/2014/main" id="{32BFD7B4-3A14-4F51-8905-A4FC08221223}"/>
              </a:ext>
            </a:extLst>
          </p:cNvPr>
          <p:cNvSpPr txBox="1"/>
          <p:nvPr/>
        </p:nvSpPr>
        <p:spPr>
          <a:xfrm>
            <a:off x="0" y="240315"/>
            <a:ext cx="12192000" cy="646331"/>
          </a:xfrm>
          <a:prstGeom prst="rect">
            <a:avLst/>
          </a:prstGeom>
          <a:noFill/>
        </p:spPr>
        <p:txBody>
          <a:bodyPr wrap="square" rtlCol="0">
            <a:spAutoFit/>
          </a:bodyPr>
          <a:lstStyle/>
          <a:p>
            <a:pPr algn="ctr"/>
            <a:r>
              <a:rPr lang="en-US" sz="3600" smtClean="0">
                <a:latin typeface="Arial" pitchFamily="34" charset="0"/>
                <a:cs typeface="Arial" pitchFamily="34" charset="0"/>
              </a:rPr>
              <a:t>TÌM </a:t>
            </a:r>
            <a:r>
              <a:rPr lang="en-US" sz="3600">
                <a:latin typeface="Arial" pitchFamily="34" charset="0"/>
                <a:cs typeface="Arial" pitchFamily="34" charset="0"/>
              </a:rPr>
              <a:t>HIỂU </a:t>
            </a:r>
            <a:r>
              <a:rPr lang="en-US" sz="3600" smtClean="0">
                <a:latin typeface="Arial" pitchFamily="34" charset="0"/>
                <a:cs typeface="Arial" pitchFamily="34" charset="0"/>
              </a:rPr>
              <a:t>VỀ LỰC CẢN CỦA NƯỚC</a:t>
            </a:r>
            <a:endParaRPr lang="en-US" sz="3600" dirty="0">
              <a:latin typeface="Arial" pitchFamily="34" charset="0"/>
              <a:cs typeface="Arial" pitchFamily="34" charset="0"/>
            </a:endParaRPr>
          </a:p>
        </p:txBody>
      </p:sp>
    </p:spTree>
    <p:extLst>
      <p:ext uri="{BB962C8B-B14F-4D97-AF65-F5344CB8AC3E}">
        <p14:creationId xmlns:p14="http://schemas.microsoft.com/office/powerpoint/2010/main" val="3224322814"/>
      </p:ext>
    </p:extLst>
  </p:cSld>
  <p:clrMapOvr>
    <a:masterClrMapping/>
  </p:clrMapOvr>
  <p:transition spd="slow">
    <p:push dir="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796743E1-2DFC-4963-A6A7-EC3DF8425E5B}"/>
              </a:ext>
            </a:extLst>
          </p:cNvPr>
          <p:cNvSpPr>
            <a:spLocks noGrp="1"/>
          </p:cNvSpPr>
          <p:nvPr>
            <p:ph idx="1"/>
          </p:nvPr>
        </p:nvSpPr>
        <p:spPr>
          <a:xfrm>
            <a:off x="1401791" y="901088"/>
            <a:ext cx="10790209" cy="3707810"/>
          </a:xfrm>
        </p:spPr>
        <p:txBody>
          <a:bodyPr>
            <a:noAutofit/>
          </a:bodyPr>
          <a:lstStyle/>
          <a:p>
            <a:pPr marL="514350" indent="-514350" algn="just">
              <a:lnSpc>
                <a:spcPct val="100000"/>
              </a:lnSpc>
              <a:buAutoNum type="arabicPeriod"/>
            </a:pPr>
            <a:r>
              <a:rPr lang="en-US" sz="3000" b="1" i="1">
                <a:highlight>
                  <a:srgbClr val="FFFFFF"/>
                </a:highlight>
                <a:latin typeface="Arial" pitchFamily="34" charset="0"/>
                <a:ea typeface="A3.NotoSans-San" panose="020B0502040504020204" pitchFamily="34" charset="0"/>
                <a:cs typeface="Arial" pitchFamily="34" charset="0"/>
              </a:rPr>
              <a:t>Hình thức </a:t>
            </a:r>
            <a:r>
              <a:rPr lang="en-US" sz="3000">
                <a:highlight>
                  <a:srgbClr val="FFFFFF"/>
                </a:highlight>
                <a:latin typeface="Arial" pitchFamily="34" charset="0"/>
                <a:ea typeface="A3.NotoSans-San" panose="020B0502040504020204" pitchFamily="34" charset="0"/>
                <a:cs typeface="Arial" pitchFamily="34" charset="0"/>
              </a:rPr>
              <a:t>: Hoạt động cặp đôi</a:t>
            </a:r>
          </a:p>
          <a:p>
            <a:pPr marL="514350" indent="-514350" algn="just">
              <a:lnSpc>
                <a:spcPct val="100000"/>
              </a:lnSpc>
              <a:buAutoNum type="arabicPeriod"/>
            </a:pPr>
            <a:r>
              <a:rPr lang="en-US" sz="3000" b="1" i="1">
                <a:highlight>
                  <a:srgbClr val="FFFFFF"/>
                </a:highlight>
                <a:latin typeface="Arial" pitchFamily="34" charset="0"/>
                <a:ea typeface="A3.NotoSans-San" panose="020B0502040504020204" pitchFamily="34" charset="0"/>
                <a:cs typeface="Arial" pitchFamily="34" charset="0"/>
              </a:rPr>
              <a:t>Thời gian </a:t>
            </a:r>
            <a:r>
              <a:rPr lang="en-US" sz="3000">
                <a:highlight>
                  <a:srgbClr val="FFFFFF"/>
                </a:highlight>
                <a:latin typeface="Arial" pitchFamily="34" charset="0"/>
                <a:ea typeface="A3.NotoSans-San" panose="020B0502040504020204" pitchFamily="34" charset="0"/>
                <a:cs typeface="Arial" pitchFamily="34" charset="0"/>
              </a:rPr>
              <a:t>: </a:t>
            </a:r>
            <a:r>
              <a:rPr lang="en-US" sz="3000" smtClean="0">
                <a:highlight>
                  <a:srgbClr val="FFFFFF"/>
                </a:highlight>
                <a:latin typeface="Arial" pitchFamily="34" charset="0"/>
                <a:ea typeface="A3.NotoSans-San" panose="020B0502040504020204" pitchFamily="34" charset="0"/>
                <a:cs typeface="Arial" pitchFamily="34" charset="0"/>
              </a:rPr>
              <a:t>5 </a:t>
            </a:r>
            <a:r>
              <a:rPr lang="en-US" sz="3000">
                <a:highlight>
                  <a:srgbClr val="FFFFFF"/>
                </a:highlight>
                <a:latin typeface="Arial" pitchFamily="34" charset="0"/>
                <a:ea typeface="A3.NotoSans-San" panose="020B0502040504020204" pitchFamily="34" charset="0"/>
                <a:cs typeface="Arial" pitchFamily="34" charset="0"/>
              </a:rPr>
              <a:t>phút</a:t>
            </a:r>
          </a:p>
          <a:p>
            <a:pPr marL="514350" indent="-514350" algn="just">
              <a:lnSpc>
                <a:spcPct val="100000"/>
              </a:lnSpc>
              <a:spcBef>
                <a:spcPts val="0"/>
              </a:spcBef>
              <a:buAutoNum type="arabicPeriod"/>
            </a:pPr>
            <a:r>
              <a:rPr lang="en-US" sz="3000" b="1" i="1">
                <a:highlight>
                  <a:srgbClr val="FFFFFF"/>
                </a:highlight>
                <a:latin typeface="Arial" pitchFamily="34" charset="0"/>
                <a:ea typeface="A3.NotoSans-San" panose="020B0502040504020204" pitchFamily="34" charset="0"/>
                <a:cs typeface="Arial" pitchFamily="34" charset="0"/>
              </a:rPr>
              <a:t>Nhiệm vụ </a:t>
            </a:r>
            <a:r>
              <a:rPr lang="en-US" sz="3000">
                <a:highlight>
                  <a:srgbClr val="FFFFFF"/>
                </a:highlight>
                <a:latin typeface="Arial" pitchFamily="34" charset="0"/>
                <a:ea typeface="A3.NotoSans-San" panose="020B0502040504020204" pitchFamily="34" charset="0"/>
                <a:cs typeface="Arial" pitchFamily="34" charset="0"/>
              </a:rPr>
              <a:t>: Trả lời các câu hỏi </a:t>
            </a:r>
            <a:r>
              <a:rPr lang="en-US" sz="3000" smtClean="0">
                <a:highlight>
                  <a:srgbClr val="FFFFFF"/>
                </a:highlight>
                <a:latin typeface="Arial" pitchFamily="34" charset="0"/>
                <a:ea typeface="A3.NotoSans-San" panose="020B0502040504020204" pitchFamily="34" charset="0"/>
                <a:cs typeface="Arial" pitchFamily="34" charset="0"/>
              </a:rPr>
              <a:t>sau</a:t>
            </a:r>
            <a:endParaRPr lang="en-US" sz="3000" smtClean="0">
              <a:latin typeface="Arial" pitchFamily="34" charset="0"/>
              <a:cs typeface="Arial" pitchFamily="34" charset="0"/>
            </a:endParaRPr>
          </a:p>
          <a:p>
            <a:pPr>
              <a:lnSpc>
                <a:spcPct val="100000"/>
              </a:lnSpc>
            </a:pPr>
            <a:r>
              <a:rPr lang="en-US" sz="3200" smtClean="0"/>
              <a:t>H22</a:t>
            </a:r>
            <a:r>
              <a:rPr lang="en-US" sz="3200"/>
              <a:t>. Để giảm tác hại của lực ma sát người ta làm như thế nào? Lấy ví dụ?</a:t>
            </a:r>
          </a:p>
          <a:p>
            <a:pPr>
              <a:lnSpc>
                <a:spcPct val="100000"/>
              </a:lnSpc>
            </a:pPr>
            <a:r>
              <a:rPr lang="en-US" sz="3200" smtClean="0"/>
              <a:t>H23</a:t>
            </a:r>
            <a:r>
              <a:rPr lang="en-US" sz="3200"/>
              <a:t>. Để tăng ích lợi của lực ma sát người ta đã làm như thế nào? Lấy ví dụ?</a:t>
            </a:r>
          </a:p>
          <a:p>
            <a:pPr>
              <a:lnSpc>
                <a:spcPct val="100000"/>
              </a:lnSpc>
            </a:pPr>
            <a:r>
              <a:rPr lang="en-US" sz="3200" smtClean="0"/>
              <a:t>H24</a:t>
            </a:r>
            <a:r>
              <a:rPr lang="en-US" sz="3200"/>
              <a:t>. Tác dụng của lực ma sát khi bánh xe lăn trên mặt đường, khi muốn dừng xe?</a:t>
            </a:r>
          </a:p>
        </p:txBody>
      </p:sp>
      <p:sp>
        <p:nvSpPr>
          <p:cNvPr id="4" name="Rectangle: Rounded Corners 3">
            <a:extLst>
              <a:ext uri="{FF2B5EF4-FFF2-40B4-BE49-F238E27FC236}">
                <a16:creationId xmlns="" xmlns:a16="http://schemas.microsoft.com/office/drawing/2014/main" id="{D8307A86-20A6-4131-AAD1-FC9E489470C8}"/>
              </a:ext>
            </a:extLst>
          </p:cNvPr>
          <p:cNvSpPr/>
          <p:nvPr/>
        </p:nvSpPr>
        <p:spPr>
          <a:xfrm rot="1860000">
            <a:off x="-293515" y="-416264"/>
            <a:ext cx="911806" cy="83252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 xmlns:a16="http://schemas.microsoft.com/office/drawing/2014/main" id="{718646F6-A4A8-4746-8FEF-2ECDA34C04CC}"/>
              </a:ext>
            </a:extLst>
          </p:cNvPr>
          <p:cNvSpPr/>
          <p:nvPr/>
        </p:nvSpPr>
        <p:spPr>
          <a:xfrm rot="3480000">
            <a:off x="11116231" y="5883843"/>
            <a:ext cx="2481740" cy="19737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13">
            <a:extLst>
              <a:ext uri="{FF2B5EF4-FFF2-40B4-BE49-F238E27FC236}">
                <a16:creationId xmlns="" xmlns:a16="http://schemas.microsoft.com/office/drawing/2014/main" id="{F04B2743-4F8D-42C9-9828-F01FE22CA76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41247" y="901088"/>
            <a:ext cx="1311032" cy="1311032"/>
          </a:xfrm>
          <a:prstGeom prst="rect">
            <a:avLst/>
          </a:prstGeom>
        </p:spPr>
      </p:pic>
      <p:sp>
        <p:nvSpPr>
          <p:cNvPr id="10" name="TextBox 9">
            <a:extLst>
              <a:ext uri="{FF2B5EF4-FFF2-40B4-BE49-F238E27FC236}">
                <a16:creationId xmlns="" xmlns:a16="http://schemas.microsoft.com/office/drawing/2014/main" id="{32BFD7B4-3A14-4F51-8905-A4FC08221223}"/>
              </a:ext>
            </a:extLst>
          </p:cNvPr>
          <p:cNvSpPr txBox="1"/>
          <p:nvPr/>
        </p:nvSpPr>
        <p:spPr>
          <a:xfrm>
            <a:off x="219075" y="24996"/>
            <a:ext cx="12192000" cy="1200329"/>
          </a:xfrm>
          <a:prstGeom prst="rect">
            <a:avLst/>
          </a:prstGeom>
          <a:noFill/>
        </p:spPr>
        <p:txBody>
          <a:bodyPr wrap="square" rtlCol="0">
            <a:spAutoFit/>
          </a:bodyPr>
          <a:lstStyle/>
          <a:p>
            <a:pPr algn="ctr"/>
            <a:r>
              <a:rPr lang="en-US" sz="3600" smtClean="0">
                <a:latin typeface="Arial" pitchFamily="34" charset="0"/>
                <a:cs typeface="Arial" pitchFamily="34" charset="0"/>
              </a:rPr>
              <a:t>TÌM HIỂU VỀ MA SÁT VÀ CHUYỂN ĐỘNG</a:t>
            </a:r>
            <a:endParaRPr lang="en-US" sz="3600" dirty="0">
              <a:latin typeface="Arial" pitchFamily="34" charset="0"/>
              <a:cs typeface="Arial" pitchFamily="34" charset="0"/>
            </a:endParaRPr>
          </a:p>
          <a:p>
            <a:pPr algn="ctr"/>
            <a:endParaRPr lang="en-US" sz="3600" dirty="0">
              <a:latin typeface="Arial" pitchFamily="34" charset="0"/>
              <a:cs typeface="Arial" pitchFamily="34" charset="0"/>
            </a:endParaRPr>
          </a:p>
        </p:txBody>
      </p:sp>
      <p:pic>
        <p:nvPicPr>
          <p:cNvPr id="11" name="Countdown 5 minutes-Nho">
            <a:hlinkClick r:id="" action="ppaction://media"/>
            <a:extLst>
              <a:ext uri="{FF2B5EF4-FFF2-40B4-BE49-F238E27FC236}">
                <a16:creationId xmlns="" xmlns:a16="http://schemas.microsoft.com/office/drawing/2014/main" id="{0B90FF7B-973F-4828-ABF1-97AEFCA6AF00}"/>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t="6081" b="6081"/>
          <a:stretch/>
        </p:blipFill>
        <p:spPr>
          <a:xfrm>
            <a:off x="78621" y="2314810"/>
            <a:ext cx="1377887" cy="680275"/>
          </a:xfrm>
          <a:prstGeom prst="rect">
            <a:avLst/>
          </a:prstGeom>
        </p:spPr>
      </p:pic>
    </p:spTree>
    <p:extLst>
      <p:ext uri="{BB962C8B-B14F-4D97-AF65-F5344CB8AC3E}">
        <p14:creationId xmlns:p14="http://schemas.microsoft.com/office/powerpoint/2010/main" val="3993137875"/>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4902"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animEffect transition="in" filter="barn(inVertical)">
                                      <p:cBhvr>
                                        <p:cTn id="11" dur="500"/>
                                        <p:tgtEl>
                                          <p:spTgt spid="3">
                                            <p:txEl>
                                              <p:pRg st="4" end="4"/>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3">
                                            <p:txEl>
                                              <p:pRg st="5" end="5"/>
                                            </p:txEl>
                                          </p:spTgt>
                                        </p:tgtEl>
                                        <p:attrNameLst>
                                          <p:attrName>style.visibility</p:attrName>
                                        </p:attrNameLst>
                                      </p:cBhvr>
                                      <p:to>
                                        <p:strVal val="visible"/>
                                      </p:to>
                                    </p:set>
                                    <p:animEffect transition="in" filter="barn(inVertical)">
                                      <p:cBhvr>
                                        <p:cTn id="16"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1"/>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11"/>
                                        </p:tgtEl>
                                      </p:cBhvr>
                                    </p:cmd>
                                  </p:childTnLst>
                                </p:cTn>
                              </p:par>
                            </p:childTnLst>
                          </p:cTn>
                        </p:par>
                      </p:childTnLst>
                    </p:cTn>
                  </p:par>
                </p:childTnLst>
              </p:cTn>
              <p:nextCondLst>
                <p:cond evt="onClick" delay="0">
                  <p:tgtEl>
                    <p:spTgt spid="11"/>
                  </p:tgtEl>
                </p:cond>
              </p:nextCondLst>
            </p:seq>
            <p:video>
              <p:cMediaNode vol="80000">
                <p:cTn id="22" fill="hold" display="0">
                  <p:stCondLst>
                    <p:cond delay="indefinite"/>
                  </p:stCondLst>
                </p:cTn>
                <p:tgtEl>
                  <p:spTgt spid="11"/>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796743E1-2DFC-4963-A6A7-EC3DF8425E5B}"/>
              </a:ext>
            </a:extLst>
          </p:cNvPr>
          <p:cNvSpPr>
            <a:spLocks noGrp="1"/>
          </p:cNvSpPr>
          <p:nvPr>
            <p:ph idx="1"/>
          </p:nvPr>
        </p:nvSpPr>
        <p:spPr>
          <a:xfrm>
            <a:off x="1485976" y="660691"/>
            <a:ext cx="10731782" cy="3087061"/>
          </a:xfrm>
        </p:spPr>
        <p:txBody>
          <a:bodyPr>
            <a:noAutofit/>
          </a:bodyPr>
          <a:lstStyle/>
          <a:p>
            <a:pPr marL="514350" indent="-514350" algn="just">
              <a:buAutoNum type="arabicPeriod"/>
            </a:pPr>
            <a:r>
              <a:rPr lang="en-US" sz="3000" b="1" i="1">
                <a:highlight>
                  <a:srgbClr val="FFFFFF"/>
                </a:highlight>
                <a:latin typeface="Arial" pitchFamily="34" charset="0"/>
                <a:ea typeface="A3.NotoSans-San" panose="020B0502040504020204" pitchFamily="34" charset="0"/>
                <a:cs typeface="Arial" pitchFamily="34" charset="0"/>
              </a:rPr>
              <a:t>Hình thức </a:t>
            </a:r>
            <a:r>
              <a:rPr lang="en-US" sz="3000">
                <a:highlight>
                  <a:srgbClr val="FFFFFF"/>
                </a:highlight>
                <a:latin typeface="Arial" pitchFamily="34" charset="0"/>
                <a:ea typeface="A3.NotoSans-San" panose="020B0502040504020204" pitchFamily="34" charset="0"/>
                <a:cs typeface="Arial" pitchFamily="34" charset="0"/>
              </a:rPr>
              <a:t>: Hoạt động </a:t>
            </a:r>
            <a:r>
              <a:rPr lang="en-US" sz="3000" smtClean="0">
                <a:highlight>
                  <a:srgbClr val="FFFFFF"/>
                </a:highlight>
                <a:latin typeface="Arial" pitchFamily="34" charset="0"/>
                <a:ea typeface="A3.NotoSans-San" panose="020B0502040504020204" pitchFamily="34" charset="0"/>
                <a:cs typeface="Arial" pitchFamily="34" charset="0"/>
              </a:rPr>
              <a:t>nhóm 4</a:t>
            </a:r>
            <a:endParaRPr lang="en-US" sz="3000">
              <a:highlight>
                <a:srgbClr val="FFFFFF"/>
              </a:highlight>
              <a:latin typeface="Arial" pitchFamily="34" charset="0"/>
              <a:ea typeface="A3.NotoSans-San" panose="020B0502040504020204" pitchFamily="34" charset="0"/>
              <a:cs typeface="Arial" pitchFamily="34" charset="0"/>
            </a:endParaRPr>
          </a:p>
          <a:p>
            <a:pPr marL="514350" indent="-514350" algn="just">
              <a:buAutoNum type="arabicPeriod"/>
            </a:pPr>
            <a:r>
              <a:rPr lang="en-US" sz="3000" b="1" i="1">
                <a:highlight>
                  <a:srgbClr val="FFFFFF"/>
                </a:highlight>
                <a:latin typeface="Arial" pitchFamily="34" charset="0"/>
                <a:ea typeface="A3.NotoSans-San" panose="020B0502040504020204" pitchFamily="34" charset="0"/>
                <a:cs typeface="Arial" pitchFamily="34" charset="0"/>
              </a:rPr>
              <a:t>Thời gian </a:t>
            </a:r>
            <a:r>
              <a:rPr lang="en-US" sz="3000">
                <a:highlight>
                  <a:srgbClr val="FFFFFF"/>
                </a:highlight>
                <a:latin typeface="Arial" pitchFamily="34" charset="0"/>
                <a:ea typeface="A3.NotoSans-San" panose="020B0502040504020204" pitchFamily="34" charset="0"/>
                <a:cs typeface="Arial" pitchFamily="34" charset="0"/>
              </a:rPr>
              <a:t>: 5</a:t>
            </a:r>
            <a:r>
              <a:rPr lang="en-US" sz="3000" smtClean="0">
                <a:highlight>
                  <a:srgbClr val="FFFFFF"/>
                </a:highlight>
                <a:latin typeface="Arial" pitchFamily="34" charset="0"/>
                <a:ea typeface="A3.NotoSans-San" panose="020B0502040504020204" pitchFamily="34" charset="0"/>
                <a:cs typeface="Arial" pitchFamily="34" charset="0"/>
              </a:rPr>
              <a:t> </a:t>
            </a:r>
            <a:r>
              <a:rPr lang="en-US" sz="3000">
                <a:highlight>
                  <a:srgbClr val="FFFFFF"/>
                </a:highlight>
                <a:latin typeface="Arial" pitchFamily="34" charset="0"/>
                <a:ea typeface="A3.NotoSans-San" panose="020B0502040504020204" pitchFamily="34" charset="0"/>
                <a:cs typeface="Arial" pitchFamily="34" charset="0"/>
              </a:rPr>
              <a:t>phút</a:t>
            </a:r>
          </a:p>
          <a:p>
            <a:pPr marL="514350" indent="-514350" algn="just">
              <a:lnSpc>
                <a:spcPct val="120000"/>
              </a:lnSpc>
              <a:spcBef>
                <a:spcPts val="0"/>
              </a:spcBef>
              <a:buAutoNum type="arabicPeriod"/>
            </a:pPr>
            <a:r>
              <a:rPr lang="en-US" sz="3000" b="1" i="1">
                <a:highlight>
                  <a:srgbClr val="FFFFFF"/>
                </a:highlight>
                <a:latin typeface="Arial" pitchFamily="34" charset="0"/>
                <a:ea typeface="A3.NotoSans-San" panose="020B0502040504020204" pitchFamily="34" charset="0"/>
                <a:cs typeface="Arial" pitchFamily="34" charset="0"/>
              </a:rPr>
              <a:t>Nhiệm vụ </a:t>
            </a:r>
            <a:r>
              <a:rPr lang="en-US" sz="3000">
                <a:highlight>
                  <a:srgbClr val="FFFFFF"/>
                </a:highlight>
                <a:latin typeface="Arial" pitchFamily="34" charset="0"/>
                <a:ea typeface="A3.NotoSans-San" panose="020B0502040504020204" pitchFamily="34" charset="0"/>
                <a:cs typeface="Arial" pitchFamily="34" charset="0"/>
              </a:rPr>
              <a:t>: Trả lời các câu hỏi </a:t>
            </a:r>
            <a:r>
              <a:rPr lang="en-US" sz="3000" smtClean="0">
                <a:highlight>
                  <a:srgbClr val="FFFFFF"/>
                </a:highlight>
                <a:latin typeface="Arial" pitchFamily="34" charset="0"/>
                <a:ea typeface="A3.NotoSans-San" panose="020B0502040504020204" pitchFamily="34" charset="0"/>
                <a:cs typeface="Arial" pitchFamily="34" charset="0"/>
              </a:rPr>
              <a:t>sau và tiến hành thí nghiệm.</a:t>
            </a:r>
            <a:endParaRPr lang="en-US" sz="3000" smtClean="0">
              <a:latin typeface="Arial" pitchFamily="34" charset="0"/>
              <a:cs typeface="Arial" pitchFamily="34" charset="0"/>
            </a:endParaRPr>
          </a:p>
          <a:p>
            <a:pPr marL="0" indent="0">
              <a:buNone/>
            </a:pPr>
            <a:r>
              <a:rPr lang="en-US" sz="3000" smtClean="0">
                <a:latin typeface="Arial" pitchFamily="34" charset="0"/>
                <a:cs typeface="Arial" pitchFamily="34" charset="0"/>
              </a:rPr>
              <a:t>  H26. </a:t>
            </a:r>
            <a:r>
              <a:rPr lang="en-US" sz="3000">
                <a:latin typeface="Arial" pitchFamily="34" charset="0"/>
                <a:cs typeface="Arial" pitchFamily="34" charset="0"/>
              </a:rPr>
              <a:t>Nêu dụng cụ và các bước tiến hành thí </a:t>
            </a:r>
            <a:r>
              <a:rPr lang="en-US" sz="3000" smtClean="0">
                <a:latin typeface="Arial" pitchFamily="34" charset="0"/>
                <a:cs typeface="Arial" pitchFamily="34" charset="0"/>
              </a:rPr>
              <a:t>nghiệm </a:t>
            </a:r>
            <a:r>
              <a:rPr lang="en-US" sz="3000">
                <a:latin typeface="Arial" pitchFamily="34" charset="0"/>
                <a:cs typeface="Arial" pitchFamily="34" charset="0"/>
              </a:rPr>
              <a:t>chứng tỏ vật chịu tác dụng của lực cản khi vật chuyển động trong nước.</a:t>
            </a:r>
            <a:r>
              <a:rPr lang="vi-VN" sz="3000">
                <a:latin typeface="Arial" pitchFamily="34" charset="0"/>
                <a:cs typeface="Arial" pitchFamily="34" charset="0"/>
              </a:rPr>
              <a:t>	</a:t>
            </a:r>
            <a:endParaRPr lang="en-US" sz="3000">
              <a:latin typeface="Arial" pitchFamily="34" charset="0"/>
              <a:cs typeface="Arial" pitchFamily="34" charset="0"/>
            </a:endParaRPr>
          </a:p>
          <a:p>
            <a:pPr>
              <a:buFontTx/>
              <a:buChar char="-"/>
            </a:pPr>
            <a:endParaRPr lang="en-US" sz="3200" smtClean="0">
              <a:latin typeface="Arial" pitchFamily="34" charset="0"/>
              <a:cs typeface="Arial" pitchFamily="34" charset="0"/>
            </a:endParaRPr>
          </a:p>
          <a:p>
            <a:pPr>
              <a:buFontTx/>
              <a:buChar char="-"/>
            </a:pPr>
            <a:endParaRPr lang="en-US" sz="3200">
              <a:latin typeface="Arial" pitchFamily="34" charset="0"/>
              <a:cs typeface="Arial" pitchFamily="34" charset="0"/>
            </a:endParaRPr>
          </a:p>
          <a:p>
            <a:pPr marL="0" indent="0">
              <a:buNone/>
            </a:pPr>
            <a:endParaRPr lang="en-US" sz="3200" smtClean="0">
              <a:latin typeface="Arial" pitchFamily="34" charset="0"/>
              <a:cs typeface="Arial" pitchFamily="34" charset="0"/>
            </a:endParaRPr>
          </a:p>
          <a:p>
            <a:pPr marL="0" indent="0">
              <a:buNone/>
            </a:pPr>
            <a:endParaRPr lang="en-US" sz="3200">
              <a:latin typeface="Arial" pitchFamily="34" charset="0"/>
              <a:cs typeface="Arial" pitchFamily="34" charset="0"/>
            </a:endParaRPr>
          </a:p>
        </p:txBody>
      </p:sp>
      <p:sp>
        <p:nvSpPr>
          <p:cNvPr id="4" name="Rectangle: Rounded Corners 3">
            <a:extLst>
              <a:ext uri="{FF2B5EF4-FFF2-40B4-BE49-F238E27FC236}">
                <a16:creationId xmlns="" xmlns:a16="http://schemas.microsoft.com/office/drawing/2014/main" id="{D8307A86-20A6-4131-AAD1-FC9E489470C8}"/>
              </a:ext>
            </a:extLst>
          </p:cNvPr>
          <p:cNvSpPr/>
          <p:nvPr/>
        </p:nvSpPr>
        <p:spPr>
          <a:xfrm rot="1860000">
            <a:off x="-293515" y="-416264"/>
            <a:ext cx="911806" cy="83252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 xmlns:a16="http://schemas.microsoft.com/office/drawing/2014/main" id="{32BFD7B4-3A14-4F51-8905-A4FC08221223}"/>
              </a:ext>
            </a:extLst>
          </p:cNvPr>
          <p:cNvSpPr txBox="1"/>
          <p:nvPr/>
        </p:nvSpPr>
        <p:spPr>
          <a:xfrm>
            <a:off x="0" y="121261"/>
            <a:ext cx="12192000" cy="646331"/>
          </a:xfrm>
          <a:prstGeom prst="rect">
            <a:avLst/>
          </a:prstGeom>
          <a:noFill/>
        </p:spPr>
        <p:txBody>
          <a:bodyPr wrap="square" rtlCol="0">
            <a:spAutoFit/>
          </a:bodyPr>
          <a:lstStyle/>
          <a:p>
            <a:pPr algn="ctr"/>
            <a:r>
              <a:rPr lang="en-US" sz="3600" smtClean="0">
                <a:latin typeface="Arial" pitchFamily="34" charset="0"/>
                <a:cs typeface="Arial" pitchFamily="34" charset="0"/>
              </a:rPr>
              <a:t>TÌM HIỂU VỀ LỰC CẢN CỦA NƯỚC</a:t>
            </a:r>
            <a:endParaRPr lang="en-US" sz="3600" dirty="0">
              <a:latin typeface="Arial" pitchFamily="34" charset="0"/>
              <a:cs typeface="Arial" pitchFamily="34" charset="0"/>
            </a:endParaRPr>
          </a:p>
        </p:txBody>
      </p:sp>
      <p:pic>
        <p:nvPicPr>
          <p:cNvPr id="10" name="Graphic 5">
            <a:extLst>
              <a:ext uri="{FF2B5EF4-FFF2-40B4-BE49-F238E27FC236}">
                <a16:creationId xmlns="" xmlns:a16="http://schemas.microsoft.com/office/drawing/2014/main" id="{0C278755-B198-4F11-A226-314BB0C52B2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a:off x="67005" y="807815"/>
            <a:ext cx="1393213" cy="1393213"/>
          </a:xfrm>
          <a:prstGeom prst="rect">
            <a:avLst/>
          </a:prstGeom>
        </p:spPr>
      </p:pic>
      <p:sp>
        <p:nvSpPr>
          <p:cNvPr id="11" name="Rectangle: Rounded Corners 4">
            <a:extLst>
              <a:ext uri="{FF2B5EF4-FFF2-40B4-BE49-F238E27FC236}">
                <a16:creationId xmlns="" xmlns:a16="http://schemas.microsoft.com/office/drawing/2014/main" id="{718646F6-A4A8-4746-8FEF-2ECDA34C04CC}"/>
              </a:ext>
            </a:extLst>
          </p:cNvPr>
          <p:cNvSpPr/>
          <p:nvPr/>
        </p:nvSpPr>
        <p:spPr>
          <a:xfrm rot="3480000">
            <a:off x="11116231" y="5883843"/>
            <a:ext cx="2481740" cy="19737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untdown 5 minutes-Nho">
            <a:hlinkClick r:id="" action="ppaction://media"/>
            <a:extLst>
              <a:ext uri="{FF2B5EF4-FFF2-40B4-BE49-F238E27FC236}">
                <a16:creationId xmlns="" xmlns:a16="http://schemas.microsoft.com/office/drawing/2014/main" id="{0B90FF7B-973F-4828-ABF1-97AEFCA6AF00}"/>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7"/>
          <a:srcRect t="6081" b="6081"/>
          <a:stretch/>
        </p:blipFill>
        <p:spPr>
          <a:xfrm>
            <a:off x="74668" y="2252544"/>
            <a:ext cx="1377886" cy="680275"/>
          </a:xfrm>
          <a:prstGeom prst="rect">
            <a:avLst/>
          </a:prstGeom>
        </p:spPr>
      </p:pic>
      <p:sp>
        <p:nvSpPr>
          <p:cNvPr id="2" name="TextBox 1"/>
          <p:cNvSpPr txBox="1"/>
          <p:nvPr/>
        </p:nvSpPr>
        <p:spPr>
          <a:xfrm>
            <a:off x="1640522" y="3592010"/>
            <a:ext cx="5116899" cy="1015663"/>
          </a:xfrm>
          <a:prstGeom prst="rect">
            <a:avLst/>
          </a:prstGeom>
          <a:noFill/>
        </p:spPr>
        <p:txBody>
          <a:bodyPr wrap="square" rtlCol="0">
            <a:spAutoFit/>
          </a:bodyPr>
          <a:lstStyle/>
          <a:p>
            <a:r>
              <a:rPr lang="en-US" sz="3000" smtClean="0">
                <a:latin typeface="Arial" pitchFamily="34" charset="0"/>
                <a:cs typeface="Arial" pitchFamily="34" charset="0"/>
              </a:rPr>
              <a:t>- Tiến </a:t>
            </a:r>
            <a:r>
              <a:rPr lang="en-US" sz="3000">
                <a:latin typeface="Arial" pitchFamily="34" charset="0"/>
                <a:cs typeface="Arial" pitchFamily="34" charset="0"/>
              </a:rPr>
              <a:t>hành thí nghiệm.</a:t>
            </a:r>
          </a:p>
          <a:p>
            <a:endParaRPr lang="en-US" sz="3000"/>
          </a:p>
        </p:txBody>
      </p:sp>
      <p:sp>
        <p:nvSpPr>
          <p:cNvPr id="5" name="TextBox 4"/>
          <p:cNvSpPr txBox="1"/>
          <p:nvPr/>
        </p:nvSpPr>
        <p:spPr>
          <a:xfrm>
            <a:off x="1558342" y="4108359"/>
            <a:ext cx="9659155" cy="1477328"/>
          </a:xfrm>
          <a:prstGeom prst="rect">
            <a:avLst/>
          </a:prstGeom>
          <a:noFill/>
        </p:spPr>
        <p:txBody>
          <a:bodyPr wrap="square" rtlCol="0">
            <a:spAutoFit/>
          </a:bodyPr>
          <a:lstStyle/>
          <a:p>
            <a:r>
              <a:rPr lang="en-US" sz="3000">
                <a:latin typeface="Arial" pitchFamily="34" charset="0"/>
                <a:cs typeface="Arial" pitchFamily="34" charset="0"/>
              </a:rPr>
              <a:t> </a:t>
            </a:r>
            <a:r>
              <a:rPr lang="en-US" sz="3000" smtClean="0">
                <a:latin typeface="Arial" pitchFamily="34" charset="0"/>
                <a:cs typeface="Arial" pitchFamily="34" charset="0"/>
              </a:rPr>
              <a:t>H27</a:t>
            </a:r>
            <a:r>
              <a:rPr lang="en-US" sz="3000">
                <a:latin typeface="Arial" pitchFamily="34" charset="0"/>
                <a:cs typeface="Arial" pitchFamily="34" charset="0"/>
              </a:rPr>
              <a:t>. So sánh số chỉ của lực kế và rút ra nhận xét về lực cản của nước so với lực cản của không khí lên vật đang chuyển động</a:t>
            </a:r>
            <a:r>
              <a:rPr lang="en-US" sz="3000" smtClean="0">
                <a:latin typeface="Arial" pitchFamily="34" charset="0"/>
                <a:cs typeface="Arial" pitchFamily="34" charset="0"/>
              </a:rPr>
              <a:t>?</a:t>
            </a:r>
            <a:endParaRPr lang="en-US" sz="3000">
              <a:latin typeface="Arial" pitchFamily="34" charset="0"/>
              <a:cs typeface="Arial" pitchFamily="34" charset="0"/>
            </a:endParaRPr>
          </a:p>
        </p:txBody>
      </p:sp>
      <p:sp>
        <p:nvSpPr>
          <p:cNvPr id="6" name="TextBox 5"/>
          <p:cNvSpPr txBox="1"/>
          <p:nvPr/>
        </p:nvSpPr>
        <p:spPr>
          <a:xfrm>
            <a:off x="1537492" y="5637203"/>
            <a:ext cx="10195163" cy="1477328"/>
          </a:xfrm>
          <a:prstGeom prst="rect">
            <a:avLst/>
          </a:prstGeom>
          <a:noFill/>
        </p:spPr>
        <p:txBody>
          <a:bodyPr wrap="square" rtlCol="0">
            <a:spAutoFit/>
          </a:bodyPr>
          <a:lstStyle/>
          <a:p>
            <a:r>
              <a:rPr lang="en-US" sz="3000">
                <a:latin typeface="Arial" pitchFamily="34" charset="0"/>
                <a:cs typeface="Arial" pitchFamily="34" charset="0"/>
              </a:rPr>
              <a:t>H28. Để tìm hiểu độ lớn của lực cản có phụ thuộc vào diện tích mặt cản hay không  ta làm thế nào?</a:t>
            </a:r>
          </a:p>
          <a:p>
            <a:endParaRPr lang="en-US" sz="3000"/>
          </a:p>
        </p:txBody>
      </p:sp>
    </p:spTree>
    <p:extLst>
      <p:ext uri="{BB962C8B-B14F-4D97-AF65-F5344CB8AC3E}">
        <p14:creationId xmlns:p14="http://schemas.microsoft.com/office/powerpoint/2010/main" val="1883255991"/>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4902"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8"/>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clickEffect">
                                  <p:stCondLst>
                                    <p:cond delay="0"/>
                                  </p:stCondLst>
                                  <p:childTnLst>
                                    <p:cmd type="call" cmd="togglePause">
                                      <p:cBhvr>
                                        <p:cTn id="26" dur="1" fill="hold"/>
                                        <p:tgtEl>
                                          <p:spTgt spid="8"/>
                                        </p:tgtEl>
                                      </p:cBhvr>
                                    </p:cmd>
                                  </p:childTnLst>
                                </p:cTn>
                              </p:par>
                            </p:childTnLst>
                          </p:cTn>
                        </p:par>
                      </p:childTnLst>
                    </p:cTn>
                  </p:par>
                </p:childTnLst>
              </p:cTn>
              <p:nextCondLst>
                <p:cond evt="onClick" delay="0">
                  <p:tgtEl>
                    <p:spTgt spid="8"/>
                  </p:tgtEl>
                </p:cond>
              </p:nextCondLst>
            </p:seq>
            <p:video>
              <p:cMediaNode vol="80000">
                <p:cTn id="27" fill="hold" display="0">
                  <p:stCondLst>
                    <p:cond delay="indefinite"/>
                  </p:stCondLst>
                </p:cTn>
                <p:tgtEl>
                  <p:spTgt spid="8"/>
                </p:tgtEl>
              </p:cMediaNode>
            </p:video>
          </p:childTnLst>
        </p:cTn>
      </p:par>
    </p:tnLst>
    <p:bldLst>
      <p:bldP spid="2" grpId="0"/>
      <p:bldP spid="5" grpId="0"/>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 xmlns:a16="http://schemas.microsoft.com/office/drawing/2014/main" id="{D8307A86-20A6-4131-AAD1-FC9E489470C8}"/>
              </a:ext>
            </a:extLst>
          </p:cNvPr>
          <p:cNvSpPr/>
          <p:nvPr/>
        </p:nvSpPr>
        <p:spPr>
          <a:xfrm rot="1860000">
            <a:off x="-293515" y="-416264"/>
            <a:ext cx="911806" cy="83252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 xmlns:a16="http://schemas.microsoft.com/office/drawing/2014/main" id="{718646F6-A4A8-4746-8FEF-2ECDA34C04CC}"/>
              </a:ext>
            </a:extLst>
          </p:cNvPr>
          <p:cNvSpPr/>
          <p:nvPr/>
        </p:nvSpPr>
        <p:spPr>
          <a:xfrm rot="3480000">
            <a:off x="11116231" y="5883843"/>
            <a:ext cx="2481740" cy="19737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 xmlns:a16="http://schemas.microsoft.com/office/drawing/2014/main" id="{32BFD7B4-3A14-4F51-8905-A4FC08221223}"/>
              </a:ext>
            </a:extLst>
          </p:cNvPr>
          <p:cNvSpPr txBox="1"/>
          <p:nvPr/>
        </p:nvSpPr>
        <p:spPr>
          <a:xfrm>
            <a:off x="219075" y="24996"/>
            <a:ext cx="12192000" cy="954107"/>
          </a:xfrm>
          <a:prstGeom prst="rect">
            <a:avLst/>
          </a:prstGeom>
          <a:noFill/>
        </p:spPr>
        <p:txBody>
          <a:bodyPr wrap="square" rtlCol="0">
            <a:spAutoFit/>
          </a:bodyPr>
          <a:lstStyle/>
          <a:p>
            <a:pPr algn="ctr"/>
            <a:r>
              <a:rPr lang="en-US" sz="2800" dirty="0">
                <a:latin typeface="Arial" pitchFamily="34" charset="0"/>
                <a:cs typeface="Arial" pitchFamily="34" charset="0"/>
              </a:rPr>
              <a:t>CÁC </a:t>
            </a:r>
            <a:r>
              <a:rPr lang="en-US" sz="2800">
                <a:latin typeface="Arial" pitchFamily="34" charset="0"/>
                <a:cs typeface="Arial" pitchFamily="34" charset="0"/>
              </a:rPr>
              <a:t>BƯỚC </a:t>
            </a:r>
            <a:r>
              <a:rPr lang="en-US" sz="2800" smtClean="0">
                <a:latin typeface="Arial" pitchFamily="34" charset="0"/>
                <a:cs typeface="Arial" pitchFamily="34" charset="0"/>
              </a:rPr>
              <a:t>TIẾN HÀNH TN TÌM HIỂU VỀ LỰC CẢN CỦA NƯỚC</a:t>
            </a:r>
            <a:endParaRPr lang="en-US" sz="2800" dirty="0">
              <a:latin typeface="Arial" pitchFamily="34" charset="0"/>
              <a:cs typeface="Arial" pitchFamily="34" charset="0"/>
            </a:endParaRPr>
          </a:p>
          <a:p>
            <a:pPr algn="ctr"/>
            <a:endParaRPr lang="en-US" sz="2800" dirty="0">
              <a:latin typeface="Arial" pitchFamily="34" charset="0"/>
              <a:cs typeface="Arial" pitchFamily="34" charset="0"/>
            </a:endParaRPr>
          </a:p>
        </p:txBody>
      </p:sp>
      <p:sp>
        <p:nvSpPr>
          <p:cNvPr id="10" name="Rectangle 5"/>
          <p:cNvSpPr>
            <a:spLocks noChangeArrowheads="1"/>
          </p:cNvSpPr>
          <p:nvPr/>
        </p:nvSpPr>
        <p:spPr bwMode="auto">
          <a:xfrm>
            <a:off x="529079" y="555372"/>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 name="Rectangle 2"/>
          <p:cNvSpPr>
            <a:spLocks noChangeArrowheads="1"/>
          </p:cNvSpPr>
          <p:nvPr/>
        </p:nvSpPr>
        <p:spPr bwMode="auto">
          <a:xfrm>
            <a:off x="162388" y="783972"/>
            <a:ext cx="8071577" cy="5546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114300" algn="l"/>
                <a:tab pos="5200650" algn="r"/>
              </a:tabLst>
              <a:defRPr>
                <a:solidFill>
                  <a:schemeClr val="tx1"/>
                </a:solidFill>
                <a:latin typeface="Arial" panose="020B0604020202020204" pitchFamily="34" charset="0"/>
              </a:defRPr>
            </a:lvl1pPr>
            <a:lvl2pPr eaLnBrk="0" fontAlgn="base" hangingPunct="0">
              <a:spcBef>
                <a:spcPct val="0"/>
              </a:spcBef>
              <a:spcAft>
                <a:spcPct val="0"/>
              </a:spcAft>
              <a:tabLst>
                <a:tab pos="114300" algn="l"/>
                <a:tab pos="5200650" algn="r"/>
              </a:tabLst>
              <a:defRPr>
                <a:solidFill>
                  <a:schemeClr val="tx1"/>
                </a:solidFill>
                <a:latin typeface="Arial" panose="020B0604020202020204" pitchFamily="34" charset="0"/>
              </a:defRPr>
            </a:lvl2pPr>
            <a:lvl3pPr eaLnBrk="0" fontAlgn="base" hangingPunct="0">
              <a:spcBef>
                <a:spcPct val="0"/>
              </a:spcBef>
              <a:spcAft>
                <a:spcPct val="0"/>
              </a:spcAft>
              <a:tabLst>
                <a:tab pos="114300" algn="l"/>
                <a:tab pos="5200650" algn="r"/>
              </a:tabLst>
              <a:defRPr>
                <a:solidFill>
                  <a:schemeClr val="tx1"/>
                </a:solidFill>
                <a:latin typeface="Arial" panose="020B0604020202020204" pitchFamily="34" charset="0"/>
              </a:defRPr>
            </a:lvl3pPr>
            <a:lvl4pPr eaLnBrk="0" fontAlgn="base" hangingPunct="0">
              <a:spcBef>
                <a:spcPct val="0"/>
              </a:spcBef>
              <a:spcAft>
                <a:spcPct val="0"/>
              </a:spcAft>
              <a:tabLst>
                <a:tab pos="114300" algn="l"/>
                <a:tab pos="5200650" algn="r"/>
              </a:tabLst>
              <a:defRPr>
                <a:solidFill>
                  <a:schemeClr val="tx1"/>
                </a:solidFill>
                <a:latin typeface="Arial" panose="020B0604020202020204" pitchFamily="34" charset="0"/>
              </a:defRPr>
            </a:lvl4pPr>
            <a:lvl5pPr eaLnBrk="0" fontAlgn="base" hangingPunct="0">
              <a:spcBef>
                <a:spcPct val="0"/>
              </a:spcBef>
              <a:spcAft>
                <a:spcPct val="0"/>
              </a:spcAft>
              <a:tabLst>
                <a:tab pos="114300" algn="l"/>
                <a:tab pos="5200650" algn="r"/>
              </a:tabLst>
              <a:defRPr>
                <a:solidFill>
                  <a:schemeClr val="tx1"/>
                </a:solidFill>
                <a:latin typeface="Arial" panose="020B0604020202020204" pitchFamily="34" charset="0"/>
              </a:defRPr>
            </a:lvl5pPr>
            <a:lvl6pPr eaLnBrk="0" fontAlgn="base" hangingPunct="0">
              <a:spcBef>
                <a:spcPct val="0"/>
              </a:spcBef>
              <a:spcAft>
                <a:spcPct val="0"/>
              </a:spcAft>
              <a:tabLst>
                <a:tab pos="114300" algn="l"/>
                <a:tab pos="5200650" algn="r"/>
              </a:tabLst>
              <a:defRPr>
                <a:solidFill>
                  <a:schemeClr val="tx1"/>
                </a:solidFill>
                <a:latin typeface="Arial" panose="020B0604020202020204" pitchFamily="34" charset="0"/>
              </a:defRPr>
            </a:lvl6pPr>
            <a:lvl7pPr eaLnBrk="0" fontAlgn="base" hangingPunct="0">
              <a:spcBef>
                <a:spcPct val="0"/>
              </a:spcBef>
              <a:spcAft>
                <a:spcPct val="0"/>
              </a:spcAft>
              <a:tabLst>
                <a:tab pos="114300" algn="l"/>
                <a:tab pos="5200650" algn="r"/>
              </a:tabLst>
              <a:defRPr>
                <a:solidFill>
                  <a:schemeClr val="tx1"/>
                </a:solidFill>
                <a:latin typeface="Arial" panose="020B0604020202020204" pitchFamily="34" charset="0"/>
              </a:defRPr>
            </a:lvl7pPr>
            <a:lvl8pPr eaLnBrk="0" fontAlgn="base" hangingPunct="0">
              <a:spcBef>
                <a:spcPct val="0"/>
              </a:spcBef>
              <a:spcAft>
                <a:spcPct val="0"/>
              </a:spcAft>
              <a:tabLst>
                <a:tab pos="114300" algn="l"/>
                <a:tab pos="5200650" algn="r"/>
              </a:tabLst>
              <a:defRPr>
                <a:solidFill>
                  <a:schemeClr val="tx1"/>
                </a:solidFill>
                <a:latin typeface="Arial" panose="020B0604020202020204" pitchFamily="34" charset="0"/>
              </a:defRPr>
            </a:lvl8pPr>
            <a:lvl9pPr eaLnBrk="0" fontAlgn="base" hangingPunct="0">
              <a:spcBef>
                <a:spcPct val="0"/>
              </a:spcBef>
              <a:spcAft>
                <a:spcPct val="0"/>
              </a:spcAft>
              <a:tabLst>
                <a:tab pos="114300" algn="l"/>
                <a:tab pos="5200650" algn="r"/>
              </a:tabLst>
              <a:defRPr>
                <a:solidFill>
                  <a:schemeClr val="tx1"/>
                </a:solidFill>
                <a:latin typeface="Arial" panose="020B0604020202020204" pitchFamily="34" charset="0"/>
              </a:defRPr>
            </a:lvl9pPr>
          </a:lstStyle>
          <a:p>
            <a:pPr>
              <a:lnSpc>
                <a:spcPct val="150000"/>
              </a:lnSpc>
            </a:pPr>
            <a:r>
              <a:rPr kumimoji="0" lang="pt-BR" altLang="en-US" sz="3000" b="1" i="1" u="none" strike="noStrike" cap="none" normalizeH="0" baseline="0" dirty="0" smtClean="0">
                <a:ln>
                  <a:noFill/>
                </a:ln>
                <a:solidFill>
                  <a:srgbClr val="FF0000"/>
                </a:solidFill>
                <a:effectLst/>
                <a:ea typeface="Calibri" panose="020F0502020204030204" pitchFamily="34" charset="0"/>
                <a:cs typeface="Arial" pitchFamily="34" charset="0"/>
              </a:rPr>
              <a:t>Bước 1</a:t>
            </a:r>
            <a:r>
              <a:rPr kumimoji="0" lang="pt-BR" altLang="en-US" sz="3000" b="1" i="1" u="none" strike="noStrike" cap="none" normalizeH="0" baseline="0" smtClean="0">
                <a:ln>
                  <a:noFill/>
                </a:ln>
                <a:solidFill>
                  <a:srgbClr val="FF0000"/>
                </a:solidFill>
                <a:effectLst/>
                <a:ea typeface="Calibri" panose="020F0502020204030204" pitchFamily="34" charset="0"/>
                <a:cs typeface="Arial" pitchFamily="34" charset="0"/>
              </a:rPr>
              <a:t>:</a:t>
            </a:r>
            <a:r>
              <a:rPr kumimoji="0" lang="pt-BR" altLang="en-US" sz="3000" b="0" i="0" u="none" strike="noStrike" cap="none" normalizeH="0" baseline="0" smtClean="0">
                <a:ln>
                  <a:noFill/>
                </a:ln>
                <a:solidFill>
                  <a:srgbClr val="000000"/>
                </a:solidFill>
                <a:effectLst/>
                <a:ea typeface="Calibri" panose="020F0502020204030204" pitchFamily="34" charset="0"/>
                <a:cs typeface="Arial" pitchFamily="34" charset="0"/>
              </a:rPr>
              <a:t> </a:t>
            </a:r>
            <a:r>
              <a:rPr lang="en-US" sz="3000" smtClean="0"/>
              <a:t>Bố </a:t>
            </a:r>
            <a:r>
              <a:rPr lang="en-US" sz="3000"/>
              <a:t>trí thí nghiệm như 28.7</a:t>
            </a:r>
          </a:p>
          <a:p>
            <a:pPr>
              <a:lnSpc>
                <a:spcPct val="150000"/>
              </a:lnSpc>
            </a:pPr>
            <a:r>
              <a:rPr lang="pt-BR" altLang="en-US" sz="3000" b="1" i="1">
                <a:solidFill>
                  <a:srgbClr val="FF0000"/>
                </a:solidFill>
                <a:ea typeface="Calibri" panose="020F0502020204030204" pitchFamily="34" charset="0"/>
                <a:cs typeface="Arial" pitchFamily="34" charset="0"/>
              </a:rPr>
              <a:t>Bước </a:t>
            </a:r>
            <a:r>
              <a:rPr lang="pt-BR" altLang="en-US" sz="3000" b="1" i="1" smtClean="0">
                <a:solidFill>
                  <a:srgbClr val="FF0000"/>
                </a:solidFill>
                <a:ea typeface="Calibri" panose="020F0502020204030204" pitchFamily="34" charset="0"/>
                <a:cs typeface="Arial" pitchFamily="34" charset="0"/>
              </a:rPr>
              <a:t>2: </a:t>
            </a:r>
            <a:r>
              <a:rPr lang="en-US" sz="3000" smtClean="0"/>
              <a:t>Hộp </a:t>
            </a:r>
            <a:r>
              <a:rPr lang="en-US" sz="3000"/>
              <a:t>chưa có nước, điều chỉnh để tấm cản chuyển động ổn định, ghi lại số chỉ của lực kế F</a:t>
            </a:r>
            <a:r>
              <a:rPr lang="en-US" sz="3000" baseline="-25000"/>
              <a:t>1</a:t>
            </a:r>
            <a:r>
              <a:rPr lang="en-US" sz="3000"/>
              <a:t>.</a:t>
            </a:r>
          </a:p>
          <a:p>
            <a:pPr>
              <a:lnSpc>
                <a:spcPct val="150000"/>
              </a:lnSpc>
            </a:pPr>
            <a:r>
              <a:rPr lang="pt-BR" altLang="en-US" sz="3000" b="1" i="1">
                <a:solidFill>
                  <a:srgbClr val="FF0000"/>
                </a:solidFill>
                <a:ea typeface="Calibri" panose="020F0502020204030204" pitchFamily="34" charset="0"/>
                <a:cs typeface="Arial" pitchFamily="34" charset="0"/>
              </a:rPr>
              <a:t>Bước </a:t>
            </a:r>
            <a:r>
              <a:rPr lang="pt-BR" altLang="en-US" sz="3000" b="1" i="1" smtClean="0">
                <a:solidFill>
                  <a:srgbClr val="FF0000"/>
                </a:solidFill>
                <a:ea typeface="Calibri" panose="020F0502020204030204" pitchFamily="34" charset="0"/>
                <a:cs typeface="Arial" pitchFamily="34" charset="0"/>
              </a:rPr>
              <a:t>3:</a:t>
            </a:r>
            <a:r>
              <a:rPr lang="en-US" sz="3000" smtClean="0"/>
              <a:t> </a:t>
            </a:r>
            <a:r>
              <a:rPr lang="en-US" sz="3000"/>
              <a:t>Đổ nước vào trong hộp, làm lại thí nghiệm như bước 2, ghi lại số chỉ của lực kế F</a:t>
            </a:r>
            <a:r>
              <a:rPr lang="en-US" sz="3000" baseline="-25000"/>
              <a:t>2</a:t>
            </a:r>
            <a:r>
              <a:rPr lang="en-US" sz="3000"/>
              <a:t>.</a:t>
            </a:r>
          </a:p>
          <a:p>
            <a:pPr marL="0" marR="0" lvl="0" indent="0" algn="just" defTabSz="914400" rtl="0" eaLnBrk="0" fontAlgn="base" latinLnBrk="0" hangingPunct="0">
              <a:lnSpc>
                <a:spcPct val="150000"/>
              </a:lnSpc>
              <a:spcBef>
                <a:spcPct val="0"/>
              </a:spcBef>
              <a:spcAft>
                <a:spcPct val="0"/>
              </a:spcAft>
              <a:buClrTx/>
              <a:buSzTx/>
              <a:buFontTx/>
              <a:buNone/>
              <a:tabLst>
                <a:tab pos="114300" algn="l"/>
                <a:tab pos="5200650" algn="r"/>
              </a:tabLst>
            </a:pPr>
            <a:endParaRPr kumimoji="0" lang="pt-BR" altLang="en-US" sz="3000" b="0" i="0" u="none" strike="noStrike" cap="none" normalizeH="0" baseline="0" dirty="0" smtClean="0">
              <a:ln>
                <a:noFill/>
              </a:ln>
              <a:solidFill>
                <a:schemeClr val="tx1"/>
              </a:solidFill>
              <a:effectLst/>
              <a:cs typeface="Arial" pitchFamily="34" charset="0"/>
            </a:endParaRPr>
          </a:p>
        </p:txBody>
      </p:sp>
      <p:cxnSp>
        <p:nvCxnSpPr>
          <p:cNvPr id="36" name="Straight Connector 35"/>
          <p:cNvCxnSpPr/>
          <p:nvPr/>
        </p:nvCxnSpPr>
        <p:spPr>
          <a:xfrm>
            <a:off x="8048202" y="851432"/>
            <a:ext cx="0" cy="574476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9383133" y="6330683"/>
            <a:ext cx="1468191" cy="400110"/>
          </a:xfrm>
          <a:prstGeom prst="rect">
            <a:avLst/>
          </a:prstGeom>
          <a:noFill/>
        </p:spPr>
        <p:txBody>
          <a:bodyPr wrap="square" rtlCol="0">
            <a:spAutoFit/>
          </a:bodyPr>
          <a:lstStyle/>
          <a:p>
            <a:r>
              <a:rPr lang="en-US" sz="2000" smtClean="0">
                <a:latin typeface="Arial" pitchFamily="34" charset="0"/>
                <a:cs typeface="Arial" pitchFamily="34" charset="0"/>
              </a:rPr>
              <a:t>Hình 28.7 </a:t>
            </a:r>
            <a:endParaRPr lang="en-US" sz="2000">
              <a:latin typeface="Arial" pitchFamily="34" charset="0"/>
              <a:cs typeface="Arial" pitchFamily="34" charset="0"/>
            </a:endParaRPr>
          </a:p>
        </p:txBody>
      </p:sp>
      <p:pic>
        <p:nvPicPr>
          <p:cNvPr id="1026" name="Picture 2" descr="C:\Users\Qtcom\Desktop\IMG-511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33963" y="783972"/>
            <a:ext cx="3766529" cy="54445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885598"/>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down)">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barn(inVertical)">
                                      <p:cBhvr>
                                        <p:cTn id="1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796743E1-2DFC-4963-A6A7-EC3DF8425E5B}"/>
              </a:ext>
            </a:extLst>
          </p:cNvPr>
          <p:cNvSpPr>
            <a:spLocks noGrp="1"/>
          </p:cNvSpPr>
          <p:nvPr>
            <p:ph idx="1"/>
          </p:nvPr>
        </p:nvSpPr>
        <p:spPr>
          <a:xfrm>
            <a:off x="3335052" y="975749"/>
            <a:ext cx="8145028" cy="4319678"/>
          </a:xfrm>
        </p:spPr>
        <p:txBody>
          <a:bodyPr>
            <a:normAutofit fontScale="92500"/>
          </a:bodyPr>
          <a:lstStyle/>
          <a:p>
            <a:pPr marL="514350" indent="-514350" algn="just">
              <a:lnSpc>
                <a:spcPct val="120000"/>
              </a:lnSpc>
              <a:spcBef>
                <a:spcPts val="0"/>
              </a:spcBef>
              <a:buAutoNum type="arabicPeriod"/>
            </a:pPr>
            <a:r>
              <a:rPr lang="en-US" sz="3200" b="1" dirty="0" err="1">
                <a:highlight>
                  <a:srgbClr val="FFFFFF"/>
                </a:highlight>
                <a:latin typeface="Arial" pitchFamily="34" charset="0"/>
                <a:ea typeface="A3.NotoSans-San" panose="020B0502040504020204" pitchFamily="34" charset="0"/>
                <a:cs typeface="Arial" pitchFamily="34" charset="0"/>
              </a:rPr>
              <a:t>Hình</a:t>
            </a:r>
            <a:r>
              <a:rPr lang="en-US" sz="3200" b="1" dirty="0">
                <a:highlight>
                  <a:srgbClr val="FFFFFF"/>
                </a:highlight>
                <a:latin typeface="Arial" pitchFamily="34" charset="0"/>
                <a:ea typeface="A3.NotoSans-San" panose="020B0502040504020204" pitchFamily="34" charset="0"/>
                <a:cs typeface="Arial" pitchFamily="34" charset="0"/>
              </a:rPr>
              <a:t> </a:t>
            </a:r>
            <a:r>
              <a:rPr lang="en-US" sz="3200" b="1" dirty="0" err="1">
                <a:highlight>
                  <a:srgbClr val="FFFFFF"/>
                </a:highlight>
                <a:latin typeface="Arial" pitchFamily="34" charset="0"/>
                <a:ea typeface="A3.NotoSans-San" panose="020B0502040504020204" pitchFamily="34" charset="0"/>
                <a:cs typeface="Arial" pitchFamily="34" charset="0"/>
              </a:rPr>
              <a:t>thức</a:t>
            </a:r>
            <a:r>
              <a:rPr lang="en-US" sz="3200" dirty="0">
                <a:highlight>
                  <a:srgbClr val="FFFFFF"/>
                </a:highlight>
                <a:latin typeface="Arial" pitchFamily="34" charset="0"/>
                <a:ea typeface="A3.NotoSans-San" panose="020B0502040504020204" pitchFamily="34" charset="0"/>
                <a:cs typeface="Arial" pitchFamily="34" charset="0"/>
              </a:rPr>
              <a:t>: HS </a:t>
            </a:r>
            <a:r>
              <a:rPr lang="en-US" sz="3200" dirty="0" err="1">
                <a:highlight>
                  <a:srgbClr val="FFFFFF"/>
                </a:highlight>
                <a:latin typeface="Arial" pitchFamily="34" charset="0"/>
                <a:ea typeface="A3.NotoSans-San" panose="020B0502040504020204" pitchFamily="34" charset="0"/>
                <a:cs typeface="Arial" pitchFamily="34" charset="0"/>
              </a:rPr>
              <a:t>làm</a:t>
            </a:r>
            <a:r>
              <a:rPr lang="en-US" sz="3200" dirty="0">
                <a:highlight>
                  <a:srgbClr val="FFFFFF"/>
                </a:highlight>
                <a:latin typeface="Arial" pitchFamily="34" charset="0"/>
                <a:ea typeface="A3.NotoSans-San" panose="020B0502040504020204" pitchFamily="34" charset="0"/>
                <a:cs typeface="Arial" pitchFamily="34" charset="0"/>
              </a:rPr>
              <a:t> </a:t>
            </a:r>
            <a:r>
              <a:rPr lang="en-US" sz="3200" dirty="0" err="1">
                <a:highlight>
                  <a:srgbClr val="FFFFFF"/>
                </a:highlight>
                <a:latin typeface="Arial" pitchFamily="34" charset="0"/>
                <a:ea typeface="A3.NotoSans-San" panose="020B0502040504020204" pitchFamily="34" charset="0"/>
                <a:cs typeface="Arial" pitchFamily="34" charset="0"/>
              </a:rPr>
              <a:t>việc</a:t>
            </a:r>
            <a:r>
              <a:rPr lang="en-US" sz="3200" dirty="0">
                <a:highlight>
                  <a:srgbClr val="FFFFFF"/>
                </a:highlight>
                <a:latin typeface="Arial" pitchFamily="34" charset="0"/>
                <a:ea typeface="A3.NotoSans-San" panose="020B0502040504020204" pitchFamily="34" charset="0"/>
                <a:cs typeface="Arial" pitchFamily="34" charset="0"/>
              </a:rPr>
              <a:t> </a:t>
            </a:r>
            <a:r>
              <a:rPr lang="en-US" sz="3200" dirty="0" err="1">
                <a:highlight>
                  <a:srgbClr val="FFFFFF"/>
                </a:highlight>
                <a:latin typeface="Arial" pitchFamily="34" charset="0"/>
                <a:ea typeface="A3.NotoSans-San" panose="020B0502040504020204" pitchFamily="34" charset="0"/>
                <a:cs typeface="Arial" pitchFamily="34" charset="0"/>
              </a:rPr>
              <a:t>theo</a:t>
            </a:r>
            <a:r>
              <a:rPr lang="en-US" sz="3200" dirty="0">
                <a:highlight>
                  <a:srgbClr val="FFFFFF"/>
                </a:highlight>
                <a:latin typeface="Arial" pitchFamily="34" charset="0"/>
                <a:ea typeface="A3.NotoSans-San" panose="020B0502040504020204" pitchFamily="34" charset="0"/>
                <a:cs typeface="Arial" pitchFamily="34" charset="0"/>
              </a:rPr>
              <a:t> </a:t>
            </a:r>
            <a:r>
              <a:rPr lang="en-US" sz="3200" dirty="0" err="1">
                <a:highlight>
                  <a:srgbClr val="FFFFFF"/>
                </a:highlight>
                <a:latin typeface="Arial" pitchFamily="34" charset="0"/>
                <a:ea typeface="A3.NotoSans-San" panose="020B0502040504020204" pitchFamily="34" charset="0"/>
                <a:cs typeface="Arial" pitchFamily="34" charset="0"/>
              </a:rPr>
              <a:t>nhóm</a:t>
            </a:r>
            <a:r>
              <a:rPr lang="en-US" sz="3200" dirty="0">
                <a:highlight>
                  <a:srgbClr val="FFFFFF"/>
                </a:highlight>
                <a:latin typeface="Arial" pitchFamily="34" charset="0"/>
                <a:ea typeface="A3.NotoSans-San" panose="020B0502040504020204" pitchFamily="34" charset="0"/>
                <a:cs typeface="Arial" pitchFamily="34" charset="0"/>
              </a:rPr>
              <a:t> </a:t>
            </a:r>
            <a:r>
              <a:rPr lang="en-US" sz="3200" dirty="0" smtClean="0">
                <a:highlight>
                  <a:srgbClr val="FFFFFF"/>
                </a:highlight>
                <a:latin typeface="Arial" pitchFamily="34" charset="0"/>
                <a:ea typeface="A3.NotoSans-San" panose="020B0502040504020204" pitchFamily="34" charset="0"/>
                <a:cs typeface="Arial" pitchFamily="34" charset="0"/>
              </a:rPr>
              <a:t>2 </a:t>
            </a:r>
            <a:r>
              <a:rPr lang="en-US" sz="3200" dirty="0" err="1" smtClean="0">
                <a:highlight>
                  <a:srgbClr val="FFFFFF"/>
                </a:highlight>
                <a:latin typeface="Arial" pitchFamily="34" charset="0"/>
                <a:ea typeface="A3.NotoSans-San" panose="020B0502040504020204" pitchFamily="34" charset="0"/>
                <a:cs typeface="Arial" pitchFamily="34" charset="0"/>
              </a:rPr>
              <a:t>bàn</a:t>
            </a:r>
            <a:r>
              <a:rPr lang="en-US" sz="3200" dirty="0" smtClean="0">
                <a:highlight>
                  <a:srgbClr val="FFFFFF"/>
                </a:highlight>
                <a:latin typeface="Arial" pitchFamily="34" charset="0"/>
                <a:ea typeface="A3.NotoSans-San" panose="020B0502040504020204" pitchFamily="34" charset="0"/>
                <a:cs typeface="Arial" pitchFamily="34" charset="0"/>
              </a:rPr>
              <a:t>.</a:t>
            </a:r>
            <a:endParaRPr lang="en-US" sz="3200" dirty="0">
              <a:highlight>
                <a:srgbClr val="FFFFFF"/>
              </a:highlight>
              <a:latin typeface="Arial" pitchFamily="34" charset="0"/>
              <a:ea typeface="A3.NotoSans-San" panose="020B0502040504020204" pitchFamily="34" charset="0"/>
              <a:cs typeface="Arial" pitchFamily="34" charset="0"/>
            </a:endParaRPr>
          </a:p>
          <a:p>
            <a:pPr marL="514350" indent="-514350" algn="just">
              <a:lnSpc>
                <a:spcPct val="120000"/>
              </a:lnSpc>
              <a:spcBef>
                <a:spcPts val="0"/>
              </a:spcBef>
              <a:buFont typeface="Arial" panose="020B0604020202020204" pitchFamily="34" charset="0"/>
              <a:buAutoNum type="arabicPeriod"/>
            </a:pPr>
            <a:r>
              <a:rPr lang="en-US" sz="3200" b="1" dirty="0" err="1" smtClean="0">
                <a:highlight>
                  <a:srgbClr val="FFFFFF"/>
                </a:highlight>
                <a:latin typeface="Arial" pitchFamily="34" charset="0"/>
                <a:ea typeface="A3.NotoSans-San" panose="020B0502040504020204" pitchFamily="34" charset="0"/>
                <a:cs typeface="Arial" pitchFamily="34" charset="0"/>
              </a:rPr>
              <a:t>Nội</a:t>
            </a:r>
            <a:r>
              <a:rPr lang="en-US" sz="3200" b="1" dirty="0" smtClean="0">
                <a:highlight>
                  <a:srgbClr val="FFFFFF"/>
                </a:highlight>
                <a:latin typeface="Arial" pitchFamily="34" charset="0"/>
                <a:ea typeface="A3.NotoSans-San" panose="020B0502040504020204" pitchFamily="34" charset="0"/>
                <a:cs typeface="Arial" pitchFamily="34" charset="0"/>
              </a:rPr>
              <a:t> dung</a:t>
            </a:r>
            <a:r>
              <a:rPr lang="en-US" sz="3200" dirty="0" smtClean="0">
                <a:highlight>
                  <a:srgbClr val="FFFFFF"/>
                </a:highlight>
                <a:latin typeface="Arial" pitchFamily="34" charset="0"/>
                <a:ea typeface="A3.NotoSans-San" panose="020B0502040504020204" pitchFamily="34" charset="0"/>
                <a:cs typeface="Arial" pitchFamily="34" charset="0"/>
              </a:rPr>
              <a:t>: </a:t>
            </a:r>
            <a:r>
              <a:rPr lang="en-US" sz="3200" dirty="0" err="1" smtClean="0">
                <a:highlight>
                  <a:srgbClr val="FFFFFF"/>
                </a:highlight>
                <a:latin typeface="Arial" pitchFamily="34" charset="0"/>
                <a:ea typeface="A3.NotoSans-San" panose="020B0502040504020204" pitchFamily="34" charset="0"/>
                <a:cs typeface="Arial" pitchFamily="34" charset="0"/>
              </a:rPr>
              <a:t>Xác</a:t>
            </a:r>
            <a:r>
              <a:rPr lang="en-US" sz="3200" dirty="0" smtClean="0">
                <a:highlight>
                  <a:srgbClr val="FFFFFF"/>
                </a:highlight>
                <a:latin typeface="Arial" pitchFamily="34" charset="0"/>
                <a:ea typeface="A3.NotoSans-San" panose="020B0502040504020204" pitchFamily="34" charset="0"/>
                <a:cs typeface="Arial" pitchFamily="34" charset="0"/>
              </a:rPr>
              <a:t> </a:t>
            </a:r>
            <a:r>
              <a:rPr lang="en-US" sz="3200" err="1" smtClean="0">
                <a:highlight>
                  <a:srgbClr val="FFFFFF"/>
                </a:highlight>
                <a:latin typeface="Arial" pitchFamily="34" charset="0"/>
                <a:ea typeface="A3.NotoSans-San" panose="020B0502040504020204" pitchFamily="34" charset="0"/>
                <a:cs typeface="Arial" pitchFamily="34" charset="0"/>
              </a:rPr>
              <a:t>định</a:t>
            </a:r>
            <a:r>
              <a:rPr lang="en-US" sz="3200" smtClean="0">
                <a:highlight>
                  <a:srgbClr val="FFFFFF"/>
                </a:highlight>
                <a:latin typeface="Arial" pitchFamily="34" charset="0"/>
                <a:ea typeface="A3.NotoSans-San" panose="020B0502040504020204" pitchFamily="34" charset="0"/>
                <a:cs typeface="Arial" pitchFamily="34" charset="0"/>
              </a:rPr>
              <a:t> số chỉ của lực kế trong 2 trường hợp.</a:t>
            </a:r>
            <a:endParaRPr lang="en-US" sz="3200" dirty="0" smtClean="0">
              <a:highlight>
                <a:srgbClr val="FFFFFF"/>
              </a:highlight>
              <a:latin typeface="Arial" pitchFamily="34" charset="0"/>
              <a:ea typeface="A3.NotoSans-San" panose="020B0502040504020204" pitchFamily="34" charset="0"/>
              <a:cs typeface="Arial" pitchFamily="34" charset="0"/>
            </a:endParaRPr>
          </a:p>
          <a:p>
            <a:pPr marL="0" indent="0" algn="just">
              <a:lnSpc>
                <a:spcPct val="120000"/>
              </a:lnSpc>
              <a:spcBef>
                <a:spcPts val="0"/>
              </a:spcBef>
              <a:buNone/>
            </a:pPr>
            <a:r>
              <a:rPr lang="en-US" sz="3200" b="1" dirty="0" smtClean="0">
                <a:highlight>
                  <a:srgbClr val="FFFFFF"/>
                </a:highlight>
                <a:latin typeface="Arial" pitchFamily="34" charset="0"/>
                <a:ea typeface="A3.NotoSans-San" panose="020B0502040504020204" pitchFamily="34" charset="0"/>
                <a:cs typeface="Arial" pitchFamily="34" charset="0"/>
              </a:rPr>
              <a:t>3. </a:t>
            </a:r>
            <a:r>
              <a:rPr lang="en-US" sz="3200" b="1" dirty="0" err="1" smtClean="0">
                <a:highlight>
                  <a:srgbClr val="FFFFFF"/>
                </a:highlight>
                <a:latin typeface="Arial" pitchFamily="34" charset="0"/>
                <a:ea typeface="A3.NotoSans-San" panose="020B0502040504020204" pitchFamily="34" charset="0"/>
                <a:cs typeface="Arial" pitchFamily="34" charset="0"/>
              </a:rPr>
              <a:t>Nhiệm</a:t>
            </a:r>
            <a:r>
              <a:rPr lang="en-US" sz="3200" b="1" dirty="0" smtClean="0">
                <a:highlight>
                  <a:srgbClr val="FFFFFF"/>
                </a:highlight>
                <a:latin typeface="Arial" pitchFamily="34" charset="0"/>
                <a:ea typeface="A3.NotoSans-San" panose="020B0502040504020204" pitchFamily="34" charset="0"/>
                <a:cs typeface="Arial" pitchFamily="34" charset="0"/>
              </a:rPr>
              <a:t> </a:t>
            </a:r>
            <a:r>
              <a:rPr lang="en-US" sz="3200" b="1" dirty="0" err="1">
                <a:highlight>
                  <a:srgbClr val="FFFFFF"/>
                </a:highlight>
                <a:latin typeface="Arial" pitchFamily="34" charset="0"/>
                <a:ea typeface="A3.NotoSans-San" panose="020B0502040504020204" pitchFamily="34" charset="0"/>
                <a:cs typeface="Arial" pitchFamily="34" charset="0"/>
              </a:rPr>
              <a:t>vụ</a:t>
            </a:r>
            <a:r>
              <a:rPr lang="en-US" sz="3200" dirty="0">
                <a:highlight>
                  <a:srgbClr val="FFFFFF"/>
                </a:highlight>
                <a:latin typeface="Arial" pitchFamily="34" charset="0"/>
                <a:ea typeface="A3.NotoSans-San" panose="020B0502040504020204" pitchFamily="34" charset="0"/>
                <a:cs typeface="Arial" pitchFamily="34" charset="0"/>
              </a:rPr>
              <a:t>: </a:t>
            </a:r>
          </a:p>
          <a:p>
            <a:pPr algn="just">
              <a:lnSpc>
                <a:spcPct val="120000"/>
              </a:lnSpc>
              <a:spcBef>
                <a:spcPts val="0"/>
              </a:spcBef>
            </a:pPr>
            <a:r>
              <a:rPr lang="en-US" sz="3200" dirty="0">
                <a:highlight>
                  <a:srgbClr val="FFFFFF"/>
                </a:highlight>
                <a:latin typeface="Arial" pitchFamily="34" charset="0"/>
                <a:ea typeface="A3.NotoSans-San" panose="020B0502040504020204" pitchFamily="34" charset="0"/>
                <a:cs typeface="Arial" pitchFamily="34" charset="0"/>
              </a:rPr>
              <a:t>HS </a:t>
            </a:r>
            <a:r>
              <a:rPr lang="en-US" sz="3200" dirty="0" err="1" smtClean="0">
                <a:highlight>
                  <a:srgbClr val="FFFFFF"/>
                </a:highlight>
                <a:latin typeface="Arial" pitchFamily="34" charset="0"/>
                <a:ea typeface="A3.NotoSans-San" panose="020B0502040504020204" pitchFamily="34" charset="0"/>
                <a:cs typeface="Arial" pitchFamily="34" charset="0"/>
              </a:rPr>
              <a:t>thí</a:t>
            </a:r>
            <a:r>
              <a:rPr lang="en-US" sz="3200" dirty="0" smtClean="0">
                <a:highlight>
                  <a:srgbClr val="FFFFFF"/>
                </a:highlight>
                <a:latin typeface="Arial" pitchFamily="34" charset="0"/>
                <a:ea typeface="A3.NotoSans-San" panose="020B0502040504020204" pitchFamily="34" charset="0"/>
                <a:cs typeface="Arial" pitchFamily="34" charset="0"/>
              </a:rPr>
              <a:t> </a:t>
            </a:r>
            <a:r>
              <a:rPr lang="en-US" sz="3200" dirty="0" err="1" smtClean="0">
                <a:highlight>
                  <a:srgbClr val="FFFFFF"/>
                </a:highlight>
                <a:latin typeface="Arial" pitchFamily="34" charset="0"/>
                <a:ea typeface="A3.NotoSans-San" panose="020B0502040504020204" pitchFamily="34" charset="0"/>
                <a:cs typeface="Arial" pitchFamily="34" charset="0"/>
              </a:rPr>
              <a:t>nghiệm</a:t>
            </a:r>
            <a:r>
              <a:rPr lang="en-US" sz="3200" dirty="0" smtClean="0">
                <a:highlight>
                  <a:srgbClr val="FFFFFF"/>
                </a:highlight>
                <a:latin typeface="Arial" pitchFamily="34" charset="0"/>
                <a:ea typeface="A3.NotoSans-San" panose="020B0502040504020204" pitchFamily="34" charset="0"/>
                <a:cs typeface="Arial" pitchFamily="34" charset="0"/>
              </a:rPr>
              <a:t> </a:t>
            </a:r>
            <a:r>
              <a:rPr lang="en-US" sz="3200" dirty="0" err="1" smtClean="0">
                <a:highlight>
                  <a:srgbClr val="FFFFFF"/>
                </a:highlight>
                <a:latin typeface="Arial" pitchFamily="34" charset="0"/>
                <a:ea typeface="A3.NotoSans-San" panose="020B0502040504020204" pitchFamily="34" charset="0"/>
                <a:cs typeface="Arial" pitchFamily="34" charset="0"/>
              </a:rPr>
              <a:t>và</a:t>
            </a:r>
            <a:r>
              <a:rPr lang="en-US" sz="3200" dirty="0" smtClean="0">
                <a:highlight>
                  <a:srgbClr val="FFFFFF"/>
                </a:highlight>
                <a:latin typeface="Arial" pitchFamily="34" charset="0"/>
                <a:ea typeface="A3.NotoSans-San" panose="020B0502040504020204" pitchFamily="34" charset="0"/>
                <a:cs typeface="Arial" pitchFamily="34" charset="0"/>
              </a:rPr>
              <a:t> </a:t>
            </a:r>
            <a:r>
              <a:rPr lang="en-US" sz="3200" dirty="0" err="1">
                <a:highlight>
                  <a:srgbClr val="FFFFFF"/>
                </a:highlight>
                <a:latin typeface="Arial" pitchFamily="34" charset="0"/>
                <a:ea typeface="A3.NotoSans-San" panose="020B0502040504020204" pitchFamily="34" charset="0"/>
                <a:cs typeface="Arial" pitchFamily="34" charset="0"/>
              </a:rPr>
              <a:t>hoàn</a:t>
            </a:r>
            <a:r>
              <a:rPr lang="en-US" sz="3200" dirty="0">
                <a:highlight>
                  <a:srgbClr val="FFFFFF"/>
                </a:highlight>
                <a:latin typeface="Arial" pitchFamily="34" charset="0"/>
                <a:ea typeface="A3.NotoSans-San" panose="020B0502040504020204" pitchFamily="34" charset="0"/>
                <a:cs typeface="Arial" pitchFamily="34" charset="0"/>
              </a:rPr>
              <a:t> </a:t>
            </a:r>
            <a:r>
              <a:rPr lang="en-US" sz="3200" err="1">
                <a:highlight>
                  <a:srgbClr val="FFFFFF"/>
                </a:highlight>
                <a:latin typeface="Arial" pitchFamily="34" charset="0"/>
                <a:ea typeface="A3.NotoSans-San" panose="020B0502040504020204" pitchFamily="34" charset="0"/>
                <a:cs typeface="Arial" pitchFamily="34" charset="0"/>
              </a:rPr>
              <a:t>thiện</a:t>
            </a:r>
            <a:r>
              <a:rPr lang="en-US" sz="3200">
                <a:highlight>
                  <a:srgbClr val="FFFFFF"/>
                </a:highlight>
                <a:latin typeface="Arial" pitchFamily="34" charset="0"/>
                <a:ea typeface="A3.NotoSans-San" panose="020B0502040504020204" pitchFamily="34" charset="0"/>
                <a:cs typeface="Arial" pitchFamily="34" charset="0"/>
              </a:rPr>
              <a:t> </a:t>
            </a:r>
            <a:r>
              <a:rPr lang="en-US" sz="3200" smtClean="0">
                <a:highlight>
                  <a:srgbClr val="FFFFFF"/>
                </a:highlight>
                <a:latin typeface="Arial" pitchFamily="34" charset="0"/>
                <a:ea typeface="A3.NotoSans-San" panose="020B0502040504020204" pitchFamily="34" charset="0"/>
                <a:cs typeface="Arial" pitchFamily="34" charset="0"/>
              </a:rPr>
              <a:t>bước 3 phần II trong PHT.</a:t>
            </a:r>
            <a:endParaRPr lang="en-US" sz="3200" dirty="0">
              <a:highlight>
                <a:srgbClr val="FFFFFF"/>
              </a:highlight>
              <a:latin typeface="Arial" pitchFamily="34" charset="0"/>
              <a:ea typeface="A3.NotoSans-San" panose="020B0502040504020204" pitchFamily="34" charset="0"/>
              <a:cs typeface="Arial" pitchFamily="34" charset="0"/>
            </a:endParaRPr>
          </a:p>
          <a:p>
            <a:pPr algn="just">
              <a:lnSpc>
                <a:spcPct val="120000"/>
              </a:lnSpc>
              <a:spcBef>
                <a:spcPts val="0"/>
              </a:spcBef>
            </a:pPr>
            <a:r>
              <a:rPr lang="en-US" sz="3200" dirty="0" err="1">
                <a:highlight>
                  <a:srgbClr val="FFFFFF"/>
                </a:highlight>
                <a:latin typeface="Arial" pitchFamily="34" charset="0"/>
                <a:ea typeface="A3.NotoSans-San" panose="020B0502040504020204" pitchFamily="34" charset="0"/>
                <a:cs typeface="Arial" pitchFamily="34" charset="0"/>
              </a:rPr>
              <a:t>Báo</a:t>
            </a:r>
            <a:r>
              <a:rPr lang="en-US" sz="3200" dirty="0">
                <a:highlight>
                  <a:srgbClr val="FFFFFF"/>
                </a:highlight>
                <a:latin typeface="Arial" pitchFamily="34" charset="0"/>
                <a:ea typeface="A3.NotoSans-San" panose="020B0502040504020204" pitchFamily="34" charset="0"/>
                <a:cs typeface="Arial" pitchFamily="34" charset="0"/>
              </a:rPr>
              <a:t> </a:t>
            </a:r>
            <a:r>
              <a:rPr lang="en-US" sz="3200" dirty="0" err="1">
                <a:highlight>
                  <a:srgbClr val="FFFFFF"/>
                </a:highlight>
                <a:latin typeface="Arial" pitchFamily="34" charset="0"/>
                <a:ea typeface="A3.NotoSans-San" panose="020B0502040504020204" pitchFamily="34" charset="0"/>
                <a:cs typeface="Arial" pitchFamily="34" charset="0"/>
              </a:rPr>
              <a:t>cáo</a:t>
            </a:r>
            <a:r>
              <a:rPr lang="en-US" sz="3200" dirty="0">
                <a:highlight>
                  <a:srgbClr val="FFFFFF"/>
                </a:highlight>
                <a:latin typeface="Arial" pitchFamily="34" charset="0"/>
                <a:ea typeface="A3.NotoSans-San" panose="020B0502040504020204" pitchFamily="34" charset="0"/>
                <a:cs typeface="Arial" pitchFamily="34" charset="0"/>
              </a:rPr>
              <a:t> </a:t>
            </a:r>
            <a:r>
              <a:rPr lang="en-US" sz="3200" dirty="0" err="1">
                <a:highlight>
                  <a:srgbClr val="FFFFFF"/>
                </a:highlight>
                <a:latin typeface="Arial" pitchFamily="34" charset="0"/>
                <a:ea typeface="A3.NotoSans-San" panose="020B0502040504020204" pitchFamily="34" charset="0"/>
                <a:cs typeface="Arial" pitchFamily="34" charset="0"/>
              </a:rPr>
              <a:t>kết</a:t>
            </a:r>
            <a:r>
              <a:rPr lang="en-US" sz="3200" dirty="0">
                <a:highlight>
                  <a:srgbClr val="FFFFFF"/>
                </a:highlight>
                <a:latin typeface="Arial" pitchFamily="34" charset="0"/>
                <a:ea typeface="A3.NotoSans-San" panose="020B0502040504020204" pitchFamily="34" charset="0"/>
                <a:cs typeface="Arial" pitchFamily="34" charset="0"/>
              </a:rPr>
              <a:t> </a:t>
            </a:r>
            <a:r>
              <a:rPr lang="en-US" sz="3200" dirty="0" err="1">
                <a:highlight>
                  <a:srgbClr val="FFFFFF"/>
                </a:highlight>
                <a:latin typeface="Arial" pitchFamily="34" charset="0"/>
                <a:ea typeface="A3.NotoSans-San" panose="020B0502040504020204" pitchFamily="34" charset="0"/>
                <a:cs typeface="Arial" pitchFamily="34" charset="0"/>
              </a:rPr>
              <a:t>quả</a:t>
            </a:r>
            <a:r>
              <a:rPr lang="en-US" sz="3200" dirty="0">
                <a:highlight>
                  <a:srgbClr val="FFFFFF"/>
                </a:highlight>
                <a:latin typeface="Arial" pitchFamily="34" charset="0"/>
                <a:ea typeface="A3.NotoSans-San" panose="020B0502040504020204" pitchFamily="34" charset="0"/>
                <a:cs typeface="Arial" pitchFamily="34" charset="0"/>
              </a:rPr>
              <a:t> </a:t>
            </a:r>
            <a:r>
              <a:rPr lang="en-US" sz="3200" dirty="0" err="1" smtClean="0">
                <a:highlight>
                  <a:srgbClr val="FFFFFF"/>
                </a:highlight>
                <a:latin typeface="Arial" pitchFamily="34" charset="0"/>
                <a:ea typeface="A3.NotoSans-San" panose="020B0502040504020204" pitchFamily="34" charset="0"/>
                <a:cs typeface="Arial" pitchFamily="34" charset="0"/>
              </a:rPr>
              <a:t>thí</a:t>
            </a:r>
            <a:r>
              <a:rPr lang="en-US" sz="3200" dirty="0" smtClean="0">
                <a:highlight>
                  <a:srgbClr val="FFFFFF"/>
                </a:highlight>
                <a:latin typeface="Arial" pitchFamily="34" charset="0"/>
                <a:ea typeface="A3.NotoSans-San" panose="020B0502040504020204" pitchFamily="34" charset="0"/>
                <a:cs typeface="Arial" pitchFamily="34" charset="0"/>
              </a:rPr>
              <a:t> </a:t>
            </a:r>
            <a:r>
              <a:rPr lang="en-US" sz="3200" dirty="0" err="1" smtClean="0">
                <a:highlight>
                  <a:srgbClr val="FFFFFF"/>
                </a:highlight>
                <a:latin typeface="Arial" pitchFamily="34" charset="0"/>
                <a:ea typeface="A3.NotoSans-San" panose="020B0502040504020204" pitchFamily="34" charset="0"/>
                <a:cs typeface="Arial" pitchFamily="34" charset="0"/>
              </a:rPr>
              <a:t>nghiệm</a:t>
            </a:r>
            <a:r>
              <a:rPr lang="en-US" sz="3200" dirty="0" smtClean="0">
                <a:highlight>
                  <a:srgbClr val="FFFFFF"/>
                </a:highlight>
                <a:latin typeface="Arial" pitchFamily="34" charset="0"/>
                <a:ea typeface="A3.NotoSans-San" panose="020B0502040504020204" pitchFamily="34" charset="0"/>
                <a:cs typeface="Arial" pitchFamily="34" charset="0"/>
              </a:rPr>
              <a:t>.</a:t>
            </a:r>
            <a:endParaRPr lang="en-US" sz="3200" dirty="0">
              <a:highlight>
                <a:srgbClr val="FFFFFF"/>
              </a:highlight>
              <a:latin typeface="Arial" pitchFamily="34" charset="0"/>
              <a:ea typeface="A3.NotoSans-San" panose="020B0502040504020204" pitchFamily="34" charset="0"/>
              <a:cs typeface="Arial" pitchFamily="34" charset="0"/>
            </a:endParaRPr>
          </a:p>
        </p:txBody>
      </p:sp>
      <p:sp>
        <p:nvSpPr>
          <p:cNvPr id="4" name="Rectangle: Rounded Corners 3">
            <a:extLst>
              <a:ext uri="{FF2B5EF4-FFF2-40B4-BE49-F238E27FC236}">
                <a16:creationId xmlns="" xmlns:a16="http://schemas.microsoft.com/office/drawing/2014/main" id="{D8307A86-20A6-4131-AAD1-FC9E489470C8}"/>
              </a:ext>
            </a:extLst>
          </p:cNvPr>
          <p:cNvSpPr/>
          <p:nvPr/>
        </p:nvSpPr>
        <p:spPr>
          <a:xfrm rot="1860000">
            <a:off x="-293515" y="-416264"/>
            <a:ext cx="911806" cy="83252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 xmlns:a16="http://schemas.microsoft.com/office/drawing/2014/main" id="{718646F6-A4A8-4746-8FEF-2ECDA34C04CC}"/>
              </a:ext>
            </a:extLst>
          </p:cNvPr>
          <p:cNvSpPr/>
          <p:nvPr/>
        </p:nvSpPr>
        <p:spPr>
          <a:xfrm rot="3480000">
            <a:off x="11116231" y="5883843"/>
            <a:ext cx="2481740" cy="19737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a:extLst>
              <a:ext uri="{FF2B5EF4-FFF2-40B4-BE49-F238E27FC236}">
                <a16:creationId xmlns="" xmlns:a16="http://schemas.microsoft.com/office/drawing/2014/main" id="{0C278755-B198-4F11-A226-314BB0C52B2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a:off x="452609" y="1374919"/>
            <a:ext cx="2786426" cy="2786426"/>
          </a:xfrm>
          <a:prstGeom prst="rect">
            <a:avLst/>
          </a:prstGeom>
        </p:spPr>
      </p:pic>
      <p:pic>
        <p:nvPicPr>
          <p:cNvPr id="9" name="Countdown 3 minutes-Nho">
            <a:hlinkClick r:id="" action="ppaction://media"/>
            <a:extLst>
              <a:ext uri="{FF2B5EF4-FFF2-40B4-BE49-F238E27FC236}">
                <a16:creationId xmlns="" xmlns:a16="http://schemas.microsoft.com/office/drawing/2014/main" id="{0123CD6F-260F-40C9-A96B-5E68A996867B}"/>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427616" y="3841394"/>
            <a:ext cx="2907436" cy="1680516"/>
          </a:xfrm>
          <a:prstGeom prst="rect">
            <a:avLst/>
          </a:prstGeom>
        </p:spPr>
      </p:pic>
      <p:sp>
        <p:nvSpPr>
          <p:cNvPr id="8" name="TextBox 7">
            <a:extLst>
              <a:ext uri="{FF2B5EF4-FFF2-40B4-BE49-F238E27FC236}">
                <a16:creationId xmlns="" xmlns:a16="http://schemas.microsoft.com/office/drawing/2014/main" id="{32BFD7B4-3A14-4F51-8905-A4FC08221223}"/>
              </a:ext>
            </a:extLst>
          </p:cNvPr>
          <p:cNvSpPr txBox="1"/>
          <p:nvPr/>
        </p:nvSpPr>
        <p:spPr>
          <a:xfrm>
            <a:off x="0" y="121261"/>
            <a:ext cx="12192000" cy="646331"/>
          </a:xfrm>
          <a:prstGeom prst="rect">
            <a:avLst/>
          </a:prstGeom>
          <a:noFill/>
        </p:spPr>
        <p:txBody>
          <a:bodyPr wrap="square" rtlCol="0">
            <a:spAutoFit/>
          </a:bodyPr>
          <a:lstStyle/>
          <a:p>
            <a:pPr algn="ctr"/>
            <a:r>
              <a:rPr lang="en-US" sz="3600" smtClean="0">
                <a:latin typeface="Arial" pitchFamily="34" charset="0"/>
                <a:cs typeface="Arial" pitchFamily="34" charset="0"/>
              </a:rPr>
              <a:t>TÌM HIỂU VỀ LỰC CẢN CỦA NƯỚC</a:t>
            </a:r>
            <a:endParaRPr lang="en-US" sz="3600" dirty="0">
              <a:latin typeface="Arial" pitchFamily="34" charset="0"/>
              <a:cs typeface="Arial" pitchFamily="34" charset="0"/>
            </a:endParaRPr>
          </a:p>
        </p:txBody>
      </p:sp>
    </p:spTree>
    <p:extLst>
      <p:ext uri="{BB962C8B-B14F-4D97-AF65-F5344CB8AC3E}">
        <p14:creationId xmlns:p14="http://schemas.microsoft.com/office/powerpoint/2010/main" val="627818634"/>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490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9"/>
                                        </p:tgtEl>
                                      </p:cBhvr>
                                    </p:cmd>
                                  </p:childTnLst>
                                </p:cTn>
                              </p:par>
                            </p:childTnLst>
                          </p:cTn>
                        </p:par>
                      </p:childTnLst>
                    </p:cTn>
                  </p:par>
                </p:childTnLst>
              </p:cTn>
              <p:nextCondLst>
                <p:cond evt="onClick" delay="0">
                  <p:tgtEl>
                    <p:spTgt spid="9"/>
                  </p:tgtEl>
                </p:cond>
              </p:nextCondLst>
            </p:seq>
            <p:video>
              <p:cMediaNode vol="80000">
                <p:cTn id="12" fill="hold" display="0">
                  <p:stCondLst>
                    <p:cond delay="indefinite"/>
                  </p:stCondLst>
                </p:cTn>
                <p:tgtEl>
                  <p:spTgt spid="9"/>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Thạch sùng ra đời như thế nào - chuyện cổ Phillipines">
            <a:extLst>
              <a:ext uri="{FF2B5EF4-FFF2-40B4-BE49-F238E27FC236}">
                <a16:creationId xmlns:a16="http://schemas.microsoft.com/office/drawing/2014/main" xmlns="" id="{CECEB71C-3230-4278-AE20-541FB5AF0A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243509" y="243508"/>
            <a:ext cx="6858002" cy="637098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xmlns="" id="{C92A3AF9-7CAF-4DBD-970D-908F7300BD71}"/>
              </a:ext>
            </a:extLst>
          </p:cNvPr>
          <p:cNvSpPr/>
          <p:nvPr/>
        </p:nvSpPr>
        <p:spPr>
          <a:xfrm>
            <a:off x="6370984" y="2440056"/>
            <a:ext cx="5821015" cy="1977888"/>
          </a:xfrm>
          <a:prstGeom prst="rect">
            <a:avLst/>
          </a:prstGeom>
          <a:solidFill>
            <a:srgbClr val="E4BA8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solidFill>
                  <a:schemeClr val="tx1"/>
                </a:solidFill>
                <a:latin typeface="Arial" panose="020B0604020202020204" pitchFamily="34" charset="0"/>
                <a:cs typeface="Arial" panose="020B0604020202020204" pitchFamily="34" charset="0"/>
              </a:rPr>
              <a:t>Tại sao thạch sùng có thể dễ dàng bò trên tường?</a:t>
            </a:r>
          </a:p>
        </p:txBody>
      </p:sp>
    </p:spTree>
    <p:extLst>
      <p:ext uri="{BB962C8B-B14F-4D97-AF65-F5344CB8AC3E}">
        <p14:creationId xmlns:p14="http://schemas.microsoft.com/office/powerpoint/2010/main" val="909099601"/>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796743E1-2DFC-4963-A6A7-EC3DF8425E5B}"/>
              </a:ext>
            </a:extLst>
          </p:cNvPr>
          <p:cNvSpPr>
            <a:spLocks noGrp="1"/>
          </p:cNvSpPr>
          <p:nvPr>
            <p:ph idx="1"/>
          </p:nvPr>
        </p:nvSpPr>
        <p:spPr>
          <a:xfrm>
            <a:off x="1401791" y="901088"/>
            <a:ext cx="10562681" cy="3707810"/>
          </a:xfrm>
        </p:spPr>
        <p:txBody>
          <a:bodyPr>
            <a:noAutofit/>
          </a:bodyPr>
          <a:lstStyle/>
          <a:p>
            <a:pPr marL="514350" indent="-514350" algn="just">
              <a:lnSpc>
                <a:spcPct val="150000"/>
              </a:lnSpc>
              <a:buAutoNum type="arabicPeriod"/>
            </a:pPr>
            <a:r>
              <a:rPr lang="en-US" sz="3000" b="1" i="1">
                <a:highlight>
                  <a:srgbClr val="FFFFFF"/>
                </a:highlight>
                <a:latin typeface="Arial" pitchFamily="34" charset="0"/>
                <a:ea typeface="A3.NotoSans-San" panose="020B0502040504020204" pitchFamily="34" charset="0"/>
                <a:cs typeface="Arial" pitchFamily="34" charset="0"/>
              </a:rPr>
              <a:t>Hình thức </a:t>
            </a:r>
            <a:r>
              <a:rPr lang="en-US" sz="3000">
                <a:highlight>
                  <a:srgbClr val="FFFFFF"/>
                </a:highlight>
                <a:latin typeface="Arial" pitchFamily="34" charset="0"/>
                <a:ea typeface="A3.NotoSans-San" panose="020B0502040504020204" pitchFamily="34" charset="0"/>
                <a:cs typeface="Arial" pitchFamily="34" charset="0"/>
              </a:rPr>
              <a:t>: Hoạt động </a:t>
            </a:r>
            <a:r>
              <a:rPr lang="en-US" sz="3000" smtClean="0">
                <a:highlight>
                  <a:srgbClr val="FFFFFF"/>
                </a:highlight>
                <a:latin typeface="Arial" pitchFamily="34" charset="0"/>
                <a:ea typeface="A3.NotoSans-San" panose="020B0502040504020204" pitchFamily="34" charset="0"/>
                <a:cs typeface="Arial" pitchFamily="34" charset="0"/>
              </a:rPr>
              <a:t>nhóm 4</a:t>
            </a:r>
            <a:endParaRPr lang="en-US" sz="3000">
              <a:highlight>
                <a:srgbClr val="FFFFFF"/>
              </a:highlight>
              <a:latin typeface="Arial" pitchFamily="34" charset="0"/>
              <a:ea typeface="A3.NotoSans-San" panose="020B0502040504020204" pitchFamily="34" charset="0"/>
              <a:cs typeface="Arial" pitchFamily="34" charset="0"/>
            </a:endParaRPr>
          </a:p>
          <a:p>
            <a:pPr marL="514350" indent="-514350" algn="just">
              <a:lnSpc>
                <a:spcPct val="150000"/>
              </a:lnSpc>
              <a:buAutoNum type="arabicPeriod"/>
            </a:pPr>
            <a:r>
              <a:rPr lang="en-US" sz="3000" b="1" i="1">
                <a:highlight>
                  <a:srgbClr val="FFFFFF"/>
                </a:highlight>
                <a:latin typeface="Arial" pitchFamily="34" charset="0"/>
                <a:ea typeface="A3.NotoSans-San" panose="020B0502040504020204" pitchFamily="34" charset="0"/>
                <a:cs typeface="Arial" pitchFamily="34" charset="0"/>
              </a:rPr>
              <a:t>Thời gian </a:t>
            </a:r>
            <a:r>
              <a:rPr lang="en-US" sz="3000">
                <a:highlight>
                  <a:srgbClr val="FFFFFF"/>
                </a:highlight>
                <a:latin typeface="Arial" pitchFamily="34" charset="0"/>
                <a:ea typeface="A3.NotoSans-San" panose="020B0502040504020204" pitchFamily="34" charset="0"/>
                <a:cs typeface="Arial" pitchFamily="34" charset="0"/>
              </a:rPr>
              <a:t>: 3 phút</a:t>
            </a:r>
          </a:p>
          <a:p>
            <a:pPr marL="514350" indent="-514350" algn="just">
              <a:lnSpc>
                <a:spcPct val="150000"/>
              </a:lnSpc>
              <a:spcBef>
                <a:spcPts val="0"/>
              </a:spcBef>
              <a:buAutoNum type="arabicPeriod"/>
            </a:pPr>
            <a:r>
              <a:rPr lang="en-US" sz="3000" b="1" i="1">
                <a:highlight>
                  <a:srgbClr val="FFFFFF"/>
                </a:highlight>
                <a:latin typeface="Arial" pitchFamily="34" charset="0"/>
                <a:ea typeface="A3.NotoSans-San" panose="020B0502040504020204" pitchFamily="34" charset="0"/>
                <a:cs typeface="Arial" pitchFamily="34" charset="0"/>
              </a:rPr>
              <a:t>Nhiệm vụ </a:t>
            </a:r>
            <a:r>
              <a:rPr lang="en-US" sz="3000">
                <a:highlight>
                  <a:srgbClr val="FFFFFF"/>
                </a:highlight>
                <a:latin typeface="Arial" pitchFamily="34" charset="0"/>
                <a:ea typeface="A3.NotoSans-San" panose="020B0502040504020204" pitchFamily="34" charset="0"/>
                <a:cs typeface="Arial" pitchFamily="34" charset="0"/>
              </a:rPr>
              <a:t>: Trả lời các câu hỏi </a:t>
            </a:r>
            <a:r>
              <a:rPr lang="en-US" sz="3000" smtClean="0">
                <a:highlight>
                  <a:srgbClr val="FFFFFF"/>
                </a:highlight>
                <a:latin typeface="Arial" pitchFamily="34" charset="0"/>
                <a:ea typeface="A3.NotoSans-San" panose="020B0502040504020204" pitchFamily="34" charset="0"/>
                <a:cs typeface="Arial" pitchFamily="34" charset="0"/>
              </a:rPr>
              <a:t>sau</a:t>
            </a:r>
            <a:endParaRPr lang="en-US" sz="3000" smtClean="0">
              <a:latin typeface="Arial" pitchFamily="34" charset="0"/>
              <a:cs typeface="Arial" pitchFamily="34" charset="0"/>
            </a:endParaRPr>
          </a:p>
          <a:p>
            <a:r>
              <a:rPr lang="en-US" sz="3200">
                <a:latin typeface="Arial" pitchFamily="34" charset="0"/>
                <a:cs typeface="Arial" pitchFamily="34" charset="0"/>
              </a:rPr>
              <a:t>H28. Để tìm hiểu độ lớn của lực cản có phụ thuộc vào diện tích mặt cản hay không  ta làm thế nào?</a:t>
            </a:r>
          </a:p>
          <a:p>
            <a:pPr marL="0" indent="0">
              <a:buNone/>
            </a:pPr>
            <a:r>
              <a:rPr lang="en-US" sz="3200">
                <a:latin typeface="Arial" pitchFamily="34" charset="0"/>
                <a:cs typeface="Arial" pitchFamily="34" charset="0"/>
              </a:rPr>
              <a:t> </a:t>
            </a:r>
          </a:p>
        </p:txBody>
      </p:sp>
      <p:sp>
        <p:nvSpPr>
          <p:cNvPr id="4" name="Rectangle: Rounded Corners 3">
            <a:extLst>
              <a:ext uri="{FF2B5EF4-FFF2-40B4-BE49-F238E27FC236}">
                <a16:creationId xmlns="" xmlns:a16="http://schemas.microsoft.com/office/drawing/2014/main" id="{D8307A86-20A6-4131-AAD1-FC9E489470C8}"/>
              </a:ext>
            </a:extLst>
          </p:cNvPr>
          <p:cNvSpPr/>
          <p:nvPr/>
        </p:nvSpPr>
        <p:spPr>
          <a:xfrm rot="1860000">
            <a:off x="-293515" y="-416264"/>
            <a:ext cx="911806" cy="83252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 xmlns:a16="http://schemas.microsoft.com/office/drawing/2014/main" id="{718646F6-A4A8-4746-8FEF-2ECDA34C04CC}"/>
              </a:ext>
            </a:extLst>
          </p:cNvPr>
          <p:cNvSpPr/>
          <p:nvPr/>
        </p:nvSpPr>
        <p:spPr>
          <a:xfrm rot="3480000">
            <a:off x="11116231" y="5883843"/>
            <a:ext cx="2481740" cy="19737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13">
            <a:extLst>
              <a:ext uri="{FF2B5EF4-FFF2-40B4-BE49-F238E27FC236}">
                <a16:creationId xmlns="" xmlns:a16="http://schemas.microsoft.com/office/drawing/2014/main" id="{F04B2743-4F8D-42C9-9828-F01FE22CA76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41247" y="901088"/>
            <a:ext cx="1311032" cy="1311032"/>
          </a:xfrm>
          <a:prstGeom prst="rect">
            <a:avLst/>
          </a:prstGeom>
        </p:spPr>
      </p:pic>
      <p:pic>
        <p:nvPicPr>
          <p:cNvPr id="9" name="Countdown 3 minutes-Nho">
            <a:hlinkClick r:id="" action="ppaction://media"/>
            <a:extLst>
              <a:ext uri="{FF2B5EF4-FFF2-40B4-BE49-F238E27FC236}">
                <a16:creationId xmlns="" xmlns:a16="http://schemas.microsoft.com/office/drawing/2014/main" id="{0123CD6F-260F-40C9-A96B-5E68A996867B}"/>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1247" y="2205188"/>
            <a:ext cx="1311032" cy="757785"/>
          </a:xfrm>
          <a:prstGeom prst="rect">
            <a:avLst/>
          </a:prstGeom>
        </p:spPr>
      </p:pic>
      <p:sp>
        <p:nvSpPr>
          <p:cNvPr id="11" name="TextBox 10">
            <a:extLst>
              <a:ext uri="{FF2B5EF4-FFF2-40B4-BE49-F238E27FC236}">
                <a16:creationId xmlns="" xmlns:a16="http://schemas.microsoft.com/office/drawing/2014/main" id="{32BFD7B4-3A14-4F51-8905-A4FC08221223}"/>
              </a:ext>
            </a:extLst>
          </p:cNvPr>
          <p:cNvSpPr txBox="1"/>
          <p:nvPr/>
        </p:nvSpPr>
        <p:spPr>
          <a:xfrm>
            <a:off x="0" y="134140"/>
            <a:ext cx="12192000" cy="646331"/>
          </a:xfrm>
          <a:prstGeom prst="rect">
            <a:avLst/>
          </a:prstGeom>
          <a:noFill/>
        </p:spPr>
        <p:txBody>
          <a:bodyPr wrap="square" rtlCol="0">
            <a:spAutoFit/>
          </a:bodyPr>
          <a:lstStyle/>
          <a:p>
            <a:pPr algn="ctr"/>
            <a:r>
              <a:rPr lang="en-US" sz="3600" smtClean="0">
                <a:latin typeface="Arial" pitchFamily="34" charset="0"/>
                <a:cs typeface="Arial" pitchFamily="34" charset="0"/>
              </a:rPr>
              <a:t>TÌM </a:t>
            </a:r>
            <a:r>
              <a:rPr lang="en-US" sz="3600">
                <a:latin typeface="Arial" pitchFamily="34" charset="0"/>
                <a:cs typeface="Arial" pitchFamily="34" charset="0"/>
              </a:rPr>
              <a:t>HIỂU </a:t>
            </a:r>
            <a:r>
              <a:rPr lang="en-US" sz="3600" smtClean="0">
                <a:latin typeface="Arial" pitchFamily="34" charset="0"/>
                <a:cs typeface="Arial" pitchFamily="34" charset="0"/>
              </a:rPr>
              <a:t>VỀ LỰC CẢN CỦA NƯỚC</a:t>
            </a:r>
            <a:endParaRPr lang="en-US" sz="3600" dirty="0">
              <a:latin typeface="Arial" pitchFamily="34" charset="0"/>
              <a:cs typeface="Arial" pitchFamily="34" charset="0"/>
            </a:endParaRPr>
          </a:p>
        </p:txBody>
      </p:sp>
    </p:spTree>
    <p:extLst>
      <p:ext uri="{BB962C8B-B14F-4D97-AF65-F5344CB8AC3E}">
        <p14:creationId xmlns:p14="http://schemas.microsoft.com/office/powerpoint/2010/main" val="2247933529"/>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490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9"/>
                                        </p:tgtEl>
                                      </p:cBhvr>
                                    </p:cmd>
                                  </p:childTnLst>
                                </p:cTn>
                              </p:par>
                            </p:childTnLst>
                          </p:cTn>
                        </p:par>
                      </p:childTnLst>
                    </p:cTn>
                  </p:par>
                </p:childTnLst>
              </p:cTn>
              <p:nextCondLst>
                <p:cond evt="onClick" delay="0">
                  <p:tgtEl>
                    <p:spTgt spid="9"/>
                  </p:tgtEl>
                </p:cond>
              </p:nextCondLst>
            </p:seq>
            <p:video>
              <p:cMediaNode vol="80000">
                <p:cTn id="12" fill="hold" display="0">
                  <p:stCondLst>
                    <p:cond delay="indefinite"/>
                  </p:stCondLst>
                </p:cTn>
                <p:tgtEl>
                  <p:spTgt spid="9"/>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796743E1-2DFC-4963-A6A7-EC3DF8425E5B}"/>
              </a:ext>
            </a:extLst>
          </p:cNvPr>
          <p:cNvSpPr>
            <a:spLocks noGrp="1"/>
          </p:cNvSpPr>
          <p:nvPr>
            <p:ph idx="1"/>
          </p:nvPr>
        </p:nvSpPr>
        <p:spPr>
          <a:xfrm>
            <a:off x="1401791" y="901088"/>
            <a:ext cx="6673263" cy="1816354"/>
          </a:xfrm>
        </p:spPr>
        <p:txBody>
          <a:bodyPr>
            <a:noAutofit/>
          </a:bodyPr>
          <a:lstStyle/>
          <a:p>
            <a:pPr marL="514350" indent="-514350" algn="just">
              <a:lnSpc>
                <a:spcPct val="100000"/>
              </a:lnSpc>
              <a:buAutoNum type="arabicPeriod"/>
            </a:pPr>
            <a:r>
              <a:rPr lang="en-US" sz="3000" b="1" i="1">
                <a:highlight>
                  <a:srgbClr val="FFFFFF"/>
                </a:highlight>
                <a:latin typeface="Arial" pitchFamily="34" charset="0"/>
                <a:ea typeface="A3.NotoSans-San" panose="020B0502040504020204" pitchFamily="34" charset="0"/>
                <a:cs typeface="Arial" pitchFamily="34" charset="0"/>
              </a:rPr>
              <a:t>Hình thức </a:t>
            </a:r>
            <a:r>
              <a:rPr lang="en-US" sz="3000">
                <a:highlight>
                  <a:srgbClr val="FFFFFF"/>
                </a:highlight>
                <a:latin typeface="Arial" pitchFamily="34" charset="0"/>
                <a:ea typeface="A3.NotoSans-San" panose="020B0502040504020204" pitchFamily="34" charset="0"/>
                <a:cs typeface="Arial" pitchFamily="34" charset="0"/>
              </a:rPr>
              <a:t>: Hoạt động </a:t>
            </a:r>
            <a:r>
              <a:rPr lang="en-US" sz="3000" smtClean="0">
                <a:highlight>
                  <a:srgbClr val="FFFFFF"/>
                </a:highlight>
                <a:latin typeface="Arial" pitchFamily="34" charset="0"/>
                <a:ea typeface="A3.NotoSans-San" panose="020B0502040504020204" pitchFamily="34" charset="0"/>
                <a:cs typeface="Arial" pitchFamily="34" charset="0"/>
              </a:rPr>
              <a:t>nhóm 4</a:t>
            </a:r>
            <a:endParaRPr lang="en-US" sz="3000">
              <a:highlight>
                <a:srgbClr val="FFFFFF"/>
              </a:highlight>
              <a:latin typeface="Arial" pitchFamily="34" charset="0"/>
              <a:ea typeface="A3.NotoSans-San" panose="020B0502040504020204" pitchFamily="34" charset="0"/>
              <a:cs typeface="Arial" pitchFamily="34" charset="0"/>
            </a:endParaRPr>
          </a:p>
          <a:p>
            <a:pPr marL="514350" indent="-514350" algn="just">
              <a:lnSpc>
                <a:spcPct val="100000"/>
              </a:lnSpc>
              <a:buAutoNum type="arabicPeriod"/>
            </a:pPr>
            <a:r>
              <a:rPr lang="en-US" sz="3000" b="1" i="1">
                <a:highlight>
                  <a:srgbClr val="FFFFFF"/>
                </a:highlight>
                <a:latin typeface="Arial" pitchFamily="34" charset="0"/>
                <a:ea typeface="A3.NotoSans-San" panose="020B0502040504020204" pitchFamily="34" charset="0"/>
                <a:cs typeface="Arial" pitchFamily="34" charset="0"/>
              </a:rPr>
              <a:t>Thời gian </a:t>
            </a:r>
            <a:r>
              <a:rPr lang="en-US" sz="3000">
                <a:highlight>
                  <a:srgbClr val="FFFFFF"/>
                </a:highlight>
                <a:latin typeface="Arial" pitchFamily="34" charset="0"/>
                <a:ea typeface="A3.NotoSans-San" panose="020B0502040504020204" pitchFamily="34" charset="0"/>
                <a:cs typeface="Arial" pitchFamily="34" charset="0"/>
              </a:rPr>
              <a:t>: 3 phút</a:t>
            </a:r>
          </a:p>
          <a:p>
            <a:pPr marL="514350" indent="-514350" algn="just">
              <a:lnSpc>
                <a:spcPct val="100000"/>
              </a:lnSpc>
              <a:spcBef>
                <a:spcPts val="0"/>
              </a:spcBef>
              <a:buAutoNum type="arabicPeriod"/>
            </a:pPr>
            <a:r>
              <a:rPr lang="en-US" sz="3000" b="1" i="1">
                <a:highlight>
                  <a:srgbClr val="FFFFFF"/>
                </a:highlight>
                <a:latin typeface="Arial" pitchFamily="34" charset="0"/>
                <a:ea typeface="A3.NotoSans-San" panose="020B0502040504020204" pitchFamily="34" charset="0"/>
                <a:cs typeface="Arial" pitchFamily="34" charset="0"/>
              </a:rPr>
              <a:t>Nhiệm vụ </a:t>
            </a:r>
            <a:r>
              <a:rPr lang="en-US" sz="3000">
                <a:highlight>
                  <a:srgbClr val="FFFFFF"/>
                </a:highlight>
                <a:latin typeface="Arial" pitchFamily="34" charset="0"/>
                <a:ea typeface="A3.NotoSans-San" panose="020B0502040504020204" pitchFamily="34" charset="0"/>
                <a:cs typeface="Arial" pitchFamily="34" charset="0"/>
              </a:rPr>
              <a:t>: Trả lời các câu hỏi </a:t>
            </a:r>
            <a:r>
              <a:rPr lang="en-US" sz="3000" smtClean="0">
                <a:highlight>
                  <a:srgbClr val="FFFFFF"/>
                </a:highlight>
                <a:latin typeface="Arial" pitchFamily="34" charset="0"/>
                <a:ea typeface="A3.NotoSans-San" panose="020B0502040504020204" pitchFamily="34" charset="0"/>
                <a:cs typeface="Arial" pitchFamily="34" charset="0"/>
              </a:rPr>
              <a:t>sau</a:t>
            </a:r>
            <a:endParaRPr lang="en-US" sz="3000" smtClean="0">
              <a:latin typeface="Arial" pitchFamily="34" charset="0"/>
              <a:cs typeface="Arial" pitchFamily="34" charset="0"/>
            </a:endParaRPr>
          </a:p>
        </p:txBody>
      </p:sp>
      <p:sp>
        <p:nvSpPr>
          <p:cNvPr id="4" name="Rectangle: Rounded Corners 3">
            <a:extLst>
              <a:ext uri="{FF2B5EF4-FFF2-40B4-BE49-F238E27FC236}">
                <a16:creationId xmlns="" xmlns:a16="http://schemas.microsoft.com/office/drawing/2014/main" id="{D8307A86-20A6-4131-AAD1-FC9E489470C8}"/>
              </a:ext>
            </a:extLst>
          </p:cNvPr>
          <p:cNvSpPr/>
          <p:nvPr/>
        </p:nvSpPr>
        <p:spPr>
          <a:xfrm rot="1860000">
            <a:off x="-293515" y="-416264"/>
            <a:ext cx="911806" cy="83252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 xmlns:a16="http://schemas.microsoft.com/office/drawing/2014/main" id="{718646F6-A4A8-4746-8FEF-2ECDA34C04CC}"/>
              </a:ext>
            </a:extLst>
          </p:cNvPr>
          <p:cNvSpPr/>
          <p:nvPr/>
        </p:nvSpPr>
        <p:spPr>
          <a:xfrm rot="3480000">
            <a:off x="11116231" y="5883843"/>
            <a:ext cx="2481740" cy="19737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13">
            <a:extLst>
              <a:ext uri="{FF2B5EF4-FFF2-40B4-BE49-F238E27FC236}">
                <a16:creationId xmlns="" xmlns:a16="http://schemas.microsoft.com/office/drawing/2014/main" id="{F04B2743-4F8D-42C9-9828-F01FE22CA76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41247" y="901088"/>
            <a:ext cx="1311032" cy="1311032"/>
          </a:xfrm>
          <a:prstGeom prst="rect">
            <a:avLst/>
          </a:prstGeom>
        </p:spPr>
      </p:pic>
      <p:pic>
        <p:nvPicPr>
          <p:cNvPr id="9" name="Countdown 3 minutes-Nho">
            <a:hlinkClick r:id="" action="ppaction://media"/>
            <a:extLst>
              <a:ext uri="{FF2B5EF4-FFF2-40B4-BE49-F238E27FC236}">
                <a16:creationId xmlns="" xmlns:a16="http://schemas.microsoft.com/office/drawing/2014/main" id="{0123CD6F-260F-40C9-A96B-5E68A996867B}"/>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1247" y="2205188"/>
            <a:ext cx="1311032" cy="757785"/>
          </a:xfrm>
          <a:prstGeom prst="rect">
            <a:avLst/>
          </a:prstGeom>
        </p:spPr>
      </p:pic>
      <p:sp>
        <p:nvSpPr>
          <p:cNvPr id="11" name="TextBox 10">
            <a:extLst>
              <a:ext uri="{FF2B5EF4-FFF2-40B4-BE49-F238E27FC236}">
                <a16:creationId xmlns="" xmlns:a16="http://schemas.microsoft.com/office/drawing/2014/main" id="{32BFD7B4-3A14-4F51-8905-A4FC08221223}"/>
              </a:ext>
            </a:extLst>
          </p:cNvPr>
          <p:cNvSpPr txBox="1"/>
          <p:nvPr/>
        </p:nvSpPr>
        <p:spPr>
          <a:xfrm>
            <a:off x="0" y="134140"/>
            <a:ext cx="12192000" cy="646331"/>
          </a:xfrm>
          <a:prstGeom prst="rect">
            <a:avLst/>
          </a:prstGeom>
          <a:noFill/>
        </p:spPr>
        <p:txBody>
          <a:bodyPr wrap="square" rtlCol="0">
            <a:spAutoFit/>
          </a:bodyPr>
          <a:lstStyle/>
          <a:p>
            <a:pPr algn="ctr"/>
            <a:r>
              <a:rPr lang="en-US" sz="3600" smtClean="0">
                <a:latin typeface="Arial" pitchFamily="34" charset="0"/>
                <a:cs typeface="Arial" pitchFamily="34" charset="0"/>
              </a:rPr>
              <a:t>TÌM </a:t>
            </a:r>
            <a:r>
              <a:rPr lang="en-US" sz="3600">
                <a:latin typeface="Arial" pitchFamily="34" charset="0"/>
                <a:cs typeface="Arial" pitchFamily="34" charset="0"/>
              </a:rPr>
              <a:t>HIỂU </a:t>
            </a:r>
            <a:r>
              <a:rPr lang="en-US" sz="3600" smtClean="0">
                <a:latin typeface="Arial" pitchFamily="34" charset="0"/>
                <a:cs typeface="Arial" pitchFamily="34" charset="0"/>
              </a:rPr>
              <a:t>VỀ LỰC CẢN CỦA NƯỚC</a:t>
            </a:r>
            <a:endParaRPr lang="en-US" sz="3600" dirty="0">
              <a:latin typeface="Arial" pitchFamily="34" charset="0"/>
              <a:cs typeface="Arial" pitchFamily="34" charset="0"/>
            </a:endParaRPr>
          </a:p>
        </p:txBody>
      </p:sp>
      <p:cxnSp>
        <p:nvCxnSpPr>
          <p:cNvPr id="10" name="Straight Connector 9"/>
          <p:cNvCxnSpPr/>
          <p:nvPr/>
        </p:nvCxnSpPr>
        <p:spPr>
          <a:xfrm>
            <a:off x="8048202" y="851432"/>
            <a:ext cx="0" cy="574476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1441339" y="4309908"/>
            <a:ext cx="6479167" cy="1938992"/>
          </a:xfrm>
          <a:prstGeom prst="rect">
            <a:avLst/>
          </a:prstGeom>
        </p:spPr>
        <p:txBody>
          <a:bodyPr wrap="square">
            <a:spAutoFit/>
          </a:bodyPr>
          <a:lstStyle/>
          <a:p>
            <a:r>
              <a:rPr lang="en-US" sz="3000" smtClean="0">
                <a:latin typeface="Arial" pitchFamily="34" charset="0"/>
                <a:cs typeface="Arial" pitchFamily="34" charset="0"/>
              </a:rPr>
              <a:t>H30</a:t>
            </a:r>
            <a:r>
              <a:rPr lang="en-US" sz="3000">
                <a:latin typeface="Arial" pitchFamily="34" charset="0"/>
                <a:cs typeface="Arial" pitchFamily="34" charset="0"/>
              </a:rPr>
              <a:t>. Nêu ví dụ về vật hoặc con vật chuyển động trong nước có hình dạng phù hợp làm giảm lực cản của nước. </a:t>
            </a:r>
          </a:p>
        </p:txBody>
      </p:sp>
      <p:sp>
        <p:nvSpPr>
          <p:cNvPr id="6" name="TextBox 5"/>
          <p:cNvSpPr txBox="1"/>
          <p:nvPr/>
        </p:nvSpPr>
        <p:spPr>
          <a:xfrm>
            <a:off x="1441340" y="2623549"/>
            <a:ext cx="6606862" cy="1477328"/>
          </a:xfrm>
          <a:prstGeom prst="rect">
            <a:avLst/>
          </a:prstGeom>
          <a:noFill/>
        </p:spPr>
        <p:txBody>
          <a:bodyPr wrap="square" rtlCol="0">
            <a:spAutoFit/>
          </a:bodyPr>
          <a:lstStyle/>
          <a:p>
            <a:r>
              <a:rPr lang="en-US" sz="3000">
                <a:latin typeface="Arial" pitchFamily="34" charset="0"/>
                <a:cs typeface="Arial" pitchFamily="34" charset="0"/>
              </a:rPr>
              <a:t>H29. Vì sao các vận động viên đua xe đạp thường cúi khom thân người gần như song song với mặt đường? </a:t>
            </a:r>
          </a:p>
        </p:txBody>
      </p:sp>
      <p:pic>
        <p:nvPicPr>
          <p:cNvPr id="12" name="Picture 2" descr="C:\Users\Qtcom\Desktop\IMG-5020.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345508" y="901088"/>
            <a:ext cx="3540349" cy="220272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Users\Qtcom\Desktop\image2.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45507" y="3362212"/>
            <a:ext cx="3540350" cy="23688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6918190"/>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490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circle(in)">
                                      <p:cBhvr>
                                        <p:cTn id="11" dur="2000"/>
                                        <p:tgtEl>
                                          <p:spTgt spid="6"/>
                                        </p:tgtEl>
                                      </p:cBhvr>
                                    </p:animEffect>
                                  </p:childTnLst>
                                </p:cTn>
                              </p:par>
                              <p:par>
                                <p:cTn id="12" presetID="6" presetClass="entr" presetSubtype="16" fill="hold"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circle(in)">
                                      <p:cBhvr>
                                        <p:cTn id="14" dur="20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2050"/>
                                        </p:tgtEl>
                                        <p:attrNameLst>
                                          <p:attrName>style.visibility</p:attrName>
                                        </p:attrNameLst>
                                      </p:cBhvr>
                                      <p:to>
                                        <p:strVal val="visible"/>
                                      </p:to>
                                    </p:set>
                                    <p:animEffect transition="in" filter="circle(in)">
                                      <p:cBhvr>
                                        <p:cTn id="19" dur="2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9"/>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9"/>
                                        </p:tgtEl>
                                      </p:cBhvr>
                                    </p:cmd>
                                  </p:childTnLst>
                                </p:cTn>
                              </p:par>
                            </p:childTnLst>
                          </p:cTn>
                        </p:par>
                      </p:childTnLst>
                    </p:cTn>
                  </p:par>
                </p:childTnLst>
              </p:cTn>
              <p:nextCondLst>
                <p:cond evt="onClick" delay="0">
                  <p:tgtEl>
                    <p:spTgt spid="9"/>
                  </p:tgtEl>
                </p:cond>
              </p:nextCondLst>
            </p:seq>
            <p:video>
              <p:cMediaNode vol="80000">
                <p:cTn id="25" fill="hold" display="0">
                  <p:stCondLst>
                    <p:cond delay="indefinite"/>
                  </p:stCondLst>
                </p:cTn>
                <p:tgtEl>
                  <p:spTgt spid="9"/>
                </p:tgtEl>
              </p:cMediaNode>
            </p:video>
          </p:childTnLst>
        </p:cTn>
      </p:par>
    </p:tnLst>
    <p:bldLst>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796743E1-2DFC-4963-A6A7-EC3DF8425E5B}"/>
              </a:ext>
            </a:extLst>
          </p:cNvPr>
          <p:cNvSpPr>
            <a:spLocks noGrp="1"/>
          </p:cNvSpPr>
          <p:nvPr>
            <p:ph idx="1"/>
          </p:nvPr>
        </p:nvSpPr>
        <p:spPr>
          <a:xfrm>
            <a:off x="3856020" y="1135867"/>
            <a:ext cx="7847859" cy="4690038"/>
          </a:xfrm>
        </p:spPr>
        <p:txBody>
          <a:bodyPr>
            <a:normAutofit/>
          </a:bodyPr>
          <a:lstStyle/>
          <a:p>
            <a:pPr marL="514350" indent="-514350" algn="just">
              <a:lnSpc>
                <a:spcPct val="120000"/>
              </a:lnSpc>
              <a:spcBef>
                <a:spcPts val="0"/>
              </a:spcBef>
              <a:buAutoNum type="arabicPeriod"/>
            </a:pPr>
            <a:r>
              <a:rPr lang="en-US" sz="3200" b="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Hình thức</a:t>
            </a:r>
            <a:r>
              <a:rPr lang="en-US" sz="320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HS làm việc cá nhân.</a:t>
            </a:r>
          </a:p>
          <a:p>
            <a:pPr marL="514350" indent="-514350" algn="just">
              <a:lnSpc>
                <a:spcPct val="120000"/>
              </a:lnSpc>
              <a:spcBef>
                <a:spcPts val="0"/>
              </a:spcBef>
              <a:buAutoNum type="arabicPeriod"/>
            </a:pPr>
            <a:r>
              <a:rPr lang="en-US" sz="3200" b="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Nhiệm vụ</a:t>
            </a:r>
            <a:r>
              <a:rPr lang="en-US" sz="320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p>
          <a:p>
            <a:pPr marL="0" indent="0" algn="just">
              <a:lnSpc>
                <a:spcPct val="120000"/>
              </a:lnSpc>
              <a:spcBef>
                <a:spcPts val="0"/>
              </a:spcBef>
              <a:buNone/>
            </a:pPr>
            <a:r>
              <a:rPr lang="en-US" sz="320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2.1. Viết 3 nội dung con ấn tượng nhất trong giờ học vào mục con đã học được trong PHT KWL.</a:t>
            </a:r>
          </a:p>
          <a:p>
            <a:pPr marL="0" indent="0" algn="just">
              <a:lnSpc>
                <a:spcPct val="120000"/>
              </a:lnSpc>
              <a:spcBef>
                <a:spcPts val="0"/>
              </a:spcBef>
              <a:buNone/>
            </a:pPr>
            <a:r>
              <a:rPr lang="en-US" sz="320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2.2. Tóm tắt nội dung bài học dưới dạng sơ đồ tư duy.</a:t>
            </a:r>
          </a:p>
        </p:txBody>
      </p:sp>
      <p:sp>
        <p:nvSpPr>
          <p:cNvPr id="4" name="Rectangle: Rounded Corners 3">
            <a:extLst>
              <a:ext uri="{FF2B5EF4-FFF2-40B4-BE49-F238E27FC236}">
                <a16:creationId xmlns="" xmlns:a16="http://schemas.microsoft.com/office/drawing/2014/main" id="{D8307A86-20A6-4131-AAD1-FC9E489470C8}"/>
              </a:ext>
            </a:extLst>
          </p:cNvPr>
          <p:cNvSpPr/>
          <p:nvPr/>
        </p:nvSpPr>
        <p:spPr>
          <a:xfrm rot="1860000">
            <a:off x="-293515" y="-416264"/>
            <a:ext cx="911806" cy="83252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 xmlns:a16="http://schemas.microsoft.com/office/drawing/2014/main" id="{718646F6-A4A8-4746-8FEF-2ECDA34C04CC}"/>
              </a:ext>
            </a:extLst>
          </p:cNvPr>
          <p:cNvSpPr/>
          <p:nvPr/>
        </p:nvSpPr>
        <p:spPr>
          <a:xfrm rot="3480000">
            <a:off x="11116231" y="5883843"/>
            <a:ext cx="2481740" cy="19737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 xmlns:a16="http://schemas.microsoft.com/office/drawing/2014/main" id="{32BFD7B4-3A14-4F51-8905-A4FC08221223}"/>
              </a:ext>
            </a:extLst>
          </p:cNvPr>
          <p:cNvSpPr txBox="1"/>
          <p:nvPr/>
        </p:nvSpPr>
        <p:spPr>
          <a:xfrm>
            <a:off x="0" y="134140"/>
            <a:ext cx="12192000" cy="646331"/>
          </a:xfrm>
          <a:prstGeom prst="rect">
            <a:avLst/>
          </a:prstGeom>
          <a:noFill/>
        </p:spPr>
        <p:txBody>
          <a:bodyPr wrap="square" rtlCol="0">
            <a:spAutoFit/>
          </a:bodyPr>
          <a:lstStyle/>
          <a:p>
            <a:pPr algn="ctr"/>
            <a:r>
              <a:rPr lang="en-US" sz="3600">
                <a:latin typeface="A3.BoosterNextFYBlackRegular-Sa" panose="02000A03000000020004" pitchFamily="2" charset="0"/>
              </a:rPr>
              <a:t>CỦNG CỐ</a:t>
            </a:r>
          </a:p>
        </p:txBody>
      </p:sp>
      <p:pic>
        <p:nvPicPr>
          <p:cNvPr id="2" name="Countdown 5 minutes-Nho">
            <a:hlinkClick r:id="" action="ppaction://media"/>
            <a:extLst>
              <a:ext uri="{FF2B5EF4-FFF2-40B4-BE49-F238E27FC236}">
                <a16:creationId xmlns="" xmlns:a16="http://schemas.microsoft.com/office/drawing/2014/main" id="{0B90FF7B-973F-4828-ABF1-97AEFCA6AF00}"/>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6081" b="6081"/>
          <a:stretch/>
        </p:blipFill>
        <p:spPr>
          <a:xfrm>
            <a:off x="449065" y="4395092"/>
            <a:ext cx="2755773" cy="1360550"/>
          </a:xfrm>
          <a:prstGeom prst="rect">
            <a:avLst/>
          </a:prstGeom>
        </p:spPr>
      </p:pic>
      <p:pic>
        <p:nvPicPr>
          <p:cNvPr id="9" name="Graphic 8">
            <a:extLst>
              <a:ext uri="{FF2B5EF4-FFF2-40B4-BE49-F238E27FC236}">
                <a16:creationId xmlns="" xmlns:a16="http://schemas.microsoft.com/office/drawing/2014/main" id="{96A0E7E3-845D-4751-854C-80431DBDF2CD}"/>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a:off x="449066" y="1135867"/>
            <a:ext cx="2907304" cy="2907304"/>
          </a:xfrm>
          <a:prstGeom prst="rect">
            <a:avLst/>
          </a:prstGeom>
        </p:spPr>
      </p:pic>
    </p:spTree>
    <p:extLst>
      <p:ext uri="{BB962C8B-B14F-4D97-AF65-F5344CB8AC3E}">
        <p14:creationId xmlns:p14="http://schemas.microsoft.com/office/powerpoint/2010/main" val="917295223"/>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490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796743E1-2DFC-4963-A6A7-EC3DF8425E5B}"/>
              </a:ext>
            </a:extLst>
          </p:cNvPr>
          <p:cNvSpPr>
            <a:spLocks noGrp="1"/>
          </p:cNvSpPr>
          <p:nvPr>
            <p:ph idx="1"/>
          </p:nvPr>
        </p:nvSpPr>
        <p:spPr>
          <a:xfrm>
            <a:off x="3868899" y="831872"/>
            <a:ext cx="7847859" cy="4690038"/>
          </a:xfrm>
        </p:spPr>
        <p:txBody>
          <a:bodyPr>
            <a:normAutofit/>
          </a:bodyPr>
          <a:lstStyle/>
          <a:p>
            <a:pPr marL="514350" indent="-514350" algn="just">
              <a:lnSpc>
                <a:spcPct val="120000"/>
              </a:lnSpc>
              <a:spcBef>
                <a:spcPts val="0"/>
              </a:spcBef>
              <a:buAutoNum type="arabicPeriod"/>
            </a:pPr>
            <a:r>
              <a:rPr lang="en-US" sz="3200" b="1"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Hình</a:t>
            </a:r>
            <a:r>
              <a:rPr lang="en-US" sz="3200" b="1"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3200" b="1"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thức</a:t>
            </a:r>
            <a:r>
              <a:rPr lang="en-US" sz="32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HS </a:t>
            </a:r>
            <a:r>
              <a:rPr lang="en-US" sz="32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làm</a:t>
            </a:r>
            <a:r>
              <a:rPr lang="en-US" sz="32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32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việc</a:t>
            </a:r>
            <a:r>
              <a:rPr lang="en-US" sz="32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32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cá</a:t>
            </a:r>
            <a:r>
              <a:rPr lang="en-US" sz="32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32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nhân</a:t>
            </a:r>
            <a:r>
              <a:rPr lang="en-US" sz="32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a:t>
            </a:r>
          </a:p>
          <a:p>
            <a:pPr marL="514350" indent="-514350" algn="just">
              <a:lnSpc>
                <a:spcPct val="120000"/>
              </a:lnSpc>
              <a:spcBef>
                <a:spcPts val="0"/>
              </a:spcBef>
              <a:buAutoNum type="arabicPeriod"/>
            </a:pPr>
            <a:r>
              <a:rPr lang="en-US" sz="3200" b="1"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Nhiệm</a:t>
            </a:r>
            <a:r>
              <a:rPr lang="en-US" sz="3200" b="1"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3200" b="1"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vụ</a:t>
            </a:r>
            <a:r>
              <a:rPr lang="en-US" sz="32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p>
          <a:p>
            <a:pPr marL="0" indent="0" algn="just">
              <a:lnSpc>
                <a:spcPct val="120000"/>
              </a:lnSpc>
              <a:spcBef>
                <a:spcPts val="0"/>
              </a:spcBef>
              <a:buNone/>
            </a:pPr>
            <a:r>
              <a:rPr lang="en-US" sz="32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2.1. </a:t>
            </a:r>
            <a:r>
              <a:rPr lang="en-US" sz="3200" dirty="0" err="1" smtClean="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Trả</a:t>
            </a:r>
            <a:r>
              <a:rPr lang="en-US" sz="3200" dirty="0" smtClean="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3200" dirty="0" err="1" smtClean="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lời</a:t>
            </a:r>
            <a:r>
              <a:rPr lang="en-US" sz="3200" dirty="0" smtClean="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C1, C2 </a:t>
            </a:r>
            <a:r>
              <a:rPr lang="en-US" sz="3200" dirty="0" err="1" smtClean="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trong</a:t>
            </a:r>
            <a:r>
              <a:rPr lang="en-US" sz="3200" dirty="0" smtClean="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SGK.</a:t>
            </a:r>
            <a:endParaRPr lang="en-US" sz="32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endParaRPr>
          </a:p>
          <a:p>
            <a:pPr marL="0" indent="0" algn="just">
              <a:lnSpc>
                <a:spcPct val="120000"/>
              </a:lnSpc>
              <a:spcBef>
                <a:spcPts val="0"/>
              </a:spcBef>
              <a:buNone/>
            </a:pPr>
            <a:r>
              <a:rPr lang="en-US" sz="32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p>
        </p:txBody>
      </p:sp>
      <p:sp>
        <p:nvSpPr>
          <p:cNvPr id="4" name="Rectangle: Rounded Corners 3">
            <a:extLst>
              <a:ext uri="{FF2B5EF4-FFF2-40B4-BE49-F238E27FC236}">
                <a16:creationId xmlns="" xmlns:a16="http://schemas.microsoft.com/office/drawing/2014/main" id="{D8307A86-20A6-4131-AAD1-FC9E489470C8}"/>
              </a:ext>
            </a:extLst>
          </p:cNvPr>
          <p:cNvSpPr/>
          <p:nvPr/>
        </p:nvSpPr>
        <p:spPr>
          <a:xfrm rot="1860000">
            <a:off x="-293515" y="-416264"/>
            <a:ext cx="911806" cy="83252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 xmlns:a16="http://schemas.microsoft.com/office/drawing/2014/main" id="{718646F6-A4A8-4746-8FEF-2ECDA34C04CC}"/>
              </a:ext>
            </a:extLst>
          </p:cNvPr>
          <p:cNvSpPr/>
          <p:nvPr/>
        </p:nvSpPr>
        <p:spPr>
          <a:xfrm rot="3480000">
            <a:off x="11116231" y="5883843"/>
            <a:ext cx="2481740" cy="19737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 xmlns:a16="http://schemas.microsoft.com/office/drawing/2014/main" id="{32BFD7B4-3A14-4F51-8905-A4FC08221223}"/>
              </a:ext>
            </a:extLst>
          </p:cNvPr>
          <p:cNvSpPr txBox="1"/>
          <p:nvPr/>
        </p:nvSpPr>
        <p:spPr>
          <a:xfrm>
            <a:off x="0" y="134140"/>
            <a:ext cx="12192000" cy="646331"/>
          </a:xfrm>
          <a:prstGeom prst="rect">
            <a:avLst/>
          </a:prstGeom>
          <a:noFill/>
        </p:spPr>
        <p:txBody>
          <a:bodyPr wrap="square" rtlCol="0">
            <a:spAutoFit/>
          </a:bodyPr>
          <a:lstStyle/>
          <a:p>
            <a:pPr algn="ctr"/>
            <a:r>
              <a:rPr lang="en-US" sz="3600" dirty="0" smtClean="0">
                <a:latin typeface="A3.BoosterNextFYBlackRegular-Sa" panose="02000A03000000020004" pitchFamily="2" charset="0"/>
              </a:rPr>
              <a:t>VẬN DỤNG</a:t>
            </a:r>
            <a:endParaRPr lang="en-US" sz="3600" dirty="0">
              <a:latin typeface="A3.BoosterNextFYBlackRegular-Sa" panose="02000A03000000020004" pitchFamily="2" charset="0"/>
            </a:endParaRPr>
          </a:p>
        </p:txBody>
      </p:sp>
      <p:pic>
        <p:nvPicPr>
          <p:cNvPr id="9" name="Graphic 8">
            <a:extLst>
              <a:ext uri="{FF2B5EF4-FFF2-40B4-BE49-F238E27FC236}">
                <a16:creationId xmlns="" xmlns:a16="http://schemas.microsoft.com/office/drawing/2014/main" id="{96A0E7E3-845D-4751-854C-80431DBDF2C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a:off x="449066" y="1135867"/>
            <a:ext cx="2907304" cy="2907304"/>
          </a:xfrm>
          <a:prstGeom prst="rect">
            <a:avLst/>
          </a:prstGeom>
        </p:spPr>
      </p:pic>
      <p:pic>
        <p:nvPicPr>
          <p:cNvPr id="8" name="Countdown 3 minutes-Nho">
            <a:hlinkClick r:id="" action="ppaction://media"/>
            <a:extLst>
              <a:ext uri="{FF2B5EF4-FFF2-40B4-BE49-F238E27FC236}">
                <a16:creationId xmlns="" xmlns:a16="http://schemas.microsoft.com/office/drawing/2014/main" id="{0123CD6F-260F-40C9-A96B-5E68A996867B}"/>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427616" y="3841394"/>
            <a:ext cx="2907436" cy="1680516"/>
          </a:xfrm>
          <a:prstGeom prst="rect">
            <a:avLst/>
          </a:prstGeom>
        </p:spPr>
      </p:pic>
    </p:spTree>
    <p:extLst>
      <p:ext uri="{BB962C8B-B14F-4D97-AF65-F5344CB8AC3E}">
        <p14:creationId xmlns:p14="http://schemas.microsoft.com/office/powerpoint/2010/main" val="1189579586"/>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490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8"/>
                                        </p:tgtEl>
                                      </p:cBhvr>
                                    </p:cmd>
                                  </p:childTnLst>
                                </p:cTn>
                              </p:par>
                            </p:childTnLst>
                          </p:cTn>
                        </p:par>
                      </p:childTnLst>
                    </p:cTn>
                  </p:par>
                </p:childTnLst>
              </p:cTn>
              <p:nextCondLst>
                <p:cond evt="onClick" delay="0">
                  <p:tgtEl>
                    <p:spTgt spid="8"/>
                  </p:tgtEl>
                </p:cond>
              </p:nextCondLst>
            </p:seq>
            <p:video>
              <p:cMediaNode vol="80000">
                <p:cTn id="12" fill="hold" display="0">
                  <p:stCondLst>
                    <p:cond delay="indefinite"/>
                  </p:stCondLst>
                </p:cTn>
                <p:tgtEl>
                  <p:spTgt spid="8"/>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796743E1-2DFC-4963-A6A7-EC3DF8425E5B}"/>
              </a:ext>
            </a:extLst>
          </p:cNvPr>
          <p:cNvSpPr>
            <a:spLocks noGrp="1"/>
          </p:cNvSpPr>
          <p:nvPr>
            <p:ph idx="1"/>
          </p:nvPr>
        </p:nvSpPr>
        <p:spPr>
          <a:xfrm>
            <a:off x="3856020" y="896645"/>
            <a:ext cx="7847859" cy="5415378"/>
          </a:xfrm>
        </p:spPr>
        <p:txBody>
          <a:bodyPr>
            <a:normAutofit/>
          </a:bodyPr>
          <a:lstStyle/>
          <a:p>
            <a:pPr marL="514350" indent="-514350" algn="just">
              <a:lnSpc>
                <a:spcPct val="120000"/>
              </a:lnSpc>
              <a:spcBef>
                <a:spcPts val="0"/>
              </a:spcBef>
              <a:buAutoNum type="arabicPeriod"/>
            </a:pPr>
            <a:r>
              <a:rPr lang="en-US" sz="3200" b="1" dirty="0" err="1">
                <a:highlight>
                  <a:srgbClr val="FFFFFF"/>
                </a:highlight>
                <a:latin typeface="Arial" pitchFamily="34" charset="0"/>
                <a:ea typeface="A3.NotoSans-San" panose="020B0502040504020204" pitchFamily="34" charset="0"/>
                <a:cs typeface="Arial" pitchFamily="34" charset="0"/>
              </a:rPr>
              <a:t>Hình</a:t>
            </a:r>
            <a:r>
              <a:rPr lang="en-US" sz="3200" b="1" dirty="0">
                <a:highlight>
                  <a:srgbClr val="FFFFFF"/>
                </a:highlight>
                <a:latin typeface="Arial" pitchFamily="34" charset="0"/>
                <a:ea typeface="A3.NotoSans-San" panose="020B0502040504020204" pitchFamily="34" charset="0"/>
                <a:cs typeface="Arial" pitchFamily="34" charset="0"/>
              </a:rPr>
              <a:t> </a:t>
            </a:r>
            <a:r>
              <a:rPr lang="en-US" sz="3200" b="1" dirty="0" err="1">
                <a:highlight>
                  <a:srgbClr val="FFFFFF"/>
                </a:highlight>
                <a:latin typeface="Arial" pitchFamily="34" charset="0"/>
                <a:ea typeface="A3.NotoSans-San" panose="020B0502040504020204" pitchFamily="34" charset="0"/>
                <a:cs typeface="Arial" pitchFamily="34" charset="0"/>
              </a:rPr>
              <a:t>thức</a:t>
            </a:r>
            <a:r>
              <a:rPr lang="en-US" sz="3200" dirty="0">
                <a:highlight>
                  <a:srgbClr val="FFFFFF"/>
                </a:highlight>
                <a:latin typeface="Arial" pitchFamily="34" charset="0"/>
                <a:ea typeface="A3.NotoSans-San" panose="020B0502040504020204" pitchFamily="34" charset="0"/>
                <a:cs typeface="Arial" pitchFamily="34" charset="0"/>
              </a:rPr>
              <a:t>: HS </a:t>
            </a:r>
            <a:r>
              <a:rPr lang="en-US" sz="3200" dirty="0" err="1">
                <a:highlight>
                  <a:srgbClr val="FFFFFF"/>
                </a:highlight>
                <a:latin typeface="Arial" pitchFamily="34" charset="0"/>
                <a:ea typeface="A3.NotoSans-San" panose="020B0502040504020204" pitchFamily="34" charset="0"/>
                <a:cs typeface="Arial" pitchFamily="34" charset="0"/>
              </a:rPr>
              <a:t>làm</a:t>
            </a:r>
            <a:r>
              <a:rPr lang="en-US" sz="3200" dirty="0">
                <a:highlight>
                  <a:srgbClr val="FFFFFF"/>
                </a:highlight>
                <a:latin typeface="Arial" pitchFamily="34" charset="0"/>
                <a:ea typeface="A3.NotoSans-San" panose="020B0502040504020204" pitchFamily="34" charset="0"/>
                <a:cs typeface="Arial" pitchFamily="34" charset="0"/>
              </a:rPr>
              <a:t> </a:t>
            </a:r>
            <a:r>
              <a:rPr lang="en-US" sz="3200" dirty="0" err="1">
                <a:highlight>
                  <a:srgbClr val="FFFFFF"/>
                </a:highlight>
                <a:latin typeface="Arial" pitchFamily="34" charset="0"/>
                <a:ea typeface="A3.NotoSans-San" panose="020B0502040504020204" pitchFamily="34" charset="0"/>
                <a:cs typeface="Arial" pitchFamily="34" charset="0"/>
              </a:rPr>
              <a:t>việc</a:t>
            </a:r>
            <a:r>
              <a:rPr lang="en-US" sz="3200" dirty="0">
                <a:highlight>
                  <a:srgbClr val="FFFFFF"/>
                </a:highlight>
                <a:latin typeface="Arial" pitchFamily="34" charset="0"/>
                <a:ea typeface="A3.NotoSans-San" panose="020B0502040504020204" pitchFamily="34" charset="0"/>
                <a:cs typeface="Arial" pitchFamily="34" charset="0"/>
              </a:rPr>
              <a:t> </a:t>
            </a:r>
            <a:r>
              <a:rPr lang="en-US" sz="3200" dirty="0" err="1">
                <a:highlight>
                  <a:srgbClr val="FFFFFF"/>
                </a:highlight>
                <a:latin typeface="Arial" pitchFamily="34" charset="0"/>
                <a:ea typeface="A3.NotoSans-San" panose="020B0502040504020204" pitchFamily="34" charset="0"/>
                <a:cs typeface="Arial" pitchFamily="34" charset="0"/>
              </a:rPr>
              <a:t>cá</a:t>
            </a:r>
            <a:r>
              <a:rPr lang="en-US" sz="3200" dirty="0">
                <a:highlight>
                  <a:srgbClr val="FFFFFF"/>
                </a:highlight>
                <a:latin typeface="Arial" pitchFamily="34" charset="0"/>
                <a:ea typeface="A3.NotoSans-San" panose="020B0502040504020204" pitchFamily="34" charset="0"/>
                <a:cs typeface="Arial" pitchFamily="34" charset="0"/>
              </a:rPr>
              <a:t> </a:t>
            </a:r>
            <a:r>
              <a:rPr lang="en-US" sz="3200" dirty="0" err="1">
                <a:highlight>
                  <a:srgbClr val="FFFFFF"/>
                </a:highlight>
                <a:latin typeface="Arial" pitchFamily="34" charset="0"/>
                <a:ea typeface="A3.NotoSans-San" panose="020B0502040504020204" pitchFamily="34" charset="0"/>
                <a:cs typeface="Arial" pitchFamily="34" charset="0"/>
              </a:rPr>
              <a:t>nhân</a:t>
            </a:r>
            <a:r>
              <a:rPr lang="en-US" sz="3200" dirty="0">
                <a:highlight>
                  <a:srgbClr val="FFFFFF"/>
                </a:highlight>
                <a:latin typeface="Arial" pitchFamily="34" charset="0"/>
                <a:ea typeface="A3.NotoSans-San" panose="020B0502040504020204" pitchFamily="34" charset="0"/>
                <a:cs typeface="Arial" pitchFamily="34" charset="0"/>
              </a:rPr>
              <a:t>.</a:t>
            </a:r>
          </a:p>
          <a:p>
            <a:pPr marL="514350" indent="-514350" algn="just">
              <a:lnSpc>
                <a:spcPct val="120000"/>
              </a:lnSpc>
              <a:spcBef>
                <a:spcPts val="0"/>
              </a:spcBef>
              <a:buAutoNum type="arabicPeriod"/>
            </a:pPr>
            <a:r>
              <a:rPr lang="en-US" sz="3200" b="1" dirty="0" err="1">
                <a:highlight>
                  <a:srgbClr val="FFFFFF"/>
                </a:highlight>
                <a:latin typeface="Arial" pitchFamily="34" charset="0"/>
                <a:ea typeface="A3.NotoSans-San" panose="020B0502040504020204" pitchFamily="34" charset="0"/>
                <a:cs typeface="Arial" pitchFamily="34" charset="0"/>
              </a:rPr>
              <a:t>Nhiệm</a:t>
            </a:r>
            <a:r>
              <a:rPr lang="en-US" sz="3200" b="1" dirty="0">
                <a:highlight>
                  <a:srgbClr val="FFFFFF"/>
                </a:highlight>
                <a:latin typeface="Arial" pitchFamily="34" charset="0"/>
                <a:ea typeface="A3.NotoSans-San" panose="020B0502040504020204" pitchFamily="34" charset="0"/>
                <a:cs typeface="Arial" pitchFamily="34" charset="0"/>
              </a:rPr>
              <a:t> </a:t>
            </a:r>
            <a:r>
              <a:rPr lang="en-US" sz="3200" b="1" dirty="0" err="1">
                <a:highlight>
                  <a:srgbClr val="FFFFFF"/>
                </a:highlight>
                <a:latin typeface="Arial" pitchFamily="34" charset="0"/>
                <a:ea typeface="A3.NotoSans-San" panose="020B0502040504020204" pitchFamily="34" charset="0"/>
                <a:cs typeface="Arial" pitchFamily="34" charset="0"/>
              </a:rPr>
              <a:t>vụ</a:t>
            </a:r>
            <a:r>
              <a:rPr lang="en-US" sz="3200" dirty="0">
                <a:highlight>
                  <a:srgbClr val="FFFFFF"/>
                </a:highlight>
                <a:latin typeface="Arial" pitchFamily="34" charset="0"/>
                <a:ea typeface="A3.NotoSans-San" panose="020B0502040504020204" pitchFamily="34" charset="0"/>
                <a:cs typeface="Arial" pitchFamily="34" charset="0"/>
              </a:rPr>
              <a:t>: </a:t>
            </a:r>
          </a:p>
          <a:p>
            <a:pPr marL="0" indent="0" algn="just">
              <a:lnSpc>
                <a:spcPct val="120000"/>
              </a:lnSpc>
              <a:spcBef>
                <a:spcPts val="0"/>
              </a:spcBef>
              <a:buNone/>
            </a:pPr>
            <a:r>
              <a:rPr lang="en-US" sz="3200">
                <a:highlight>
                  <a:srgbClr val="FFFFFF"/>
                </a:highlight>
                <a:latin typeface="Arial" pitchFamily="34" charset="0"/>
                <a:ea typeface="A3.NotoSans-San" panose="020B0502040504020204" pitchFamily="34" charset="0"/>
                <a:cs typeface="Arial" pitchFamily="34" charset="0"/>
              </a:rPr>
              <a:t>	</a:t>
            </a:r>
            <a:r>
              <a:rPr lang="en-US" sz="3200">
                <a:latin typeface="Arial" pitchFamily="34" charset="0"/>
                <a:cs typeface="Arial" pitchFamily="34" charset="0"/>
              </a:rPr>
              <a:t>Chế tạo dụng cụ chứng tỏ vật chịu tác dụng của lực cản khi vật chuyển động trong </a:t>
            </a:r>
            <a:r>
              <a:rPr lang="en-US" sz="3200" smtClean="0">
                <a:latin typeface="Arial" pitchFamily="34" charset="0"/>
                <a:cs typeface="Arial" pitchFamily="34" charset="0"/>
              </a:rPr>
              <a:t>nước.</a:t>
            </a:r>
            <a:endParaRPr lang="en-US" dirty="0">
              <a:solidFill>
                <a:srgbClr val="0070C0"/>
              </a:solidFill>
              <a:latin typeface="Arial" pitchFamily="34" charset="0"/>
              <a:cs typeface="Arial" pitchFamily="34" charset="0"/>
            </a:endParaRPr>
          </a:p>
        </p:txBody>
      </p:sp>
      <p:sp>
        <p:nvSpPr>
          <p:cNvPr id="4" name="Rectangle: Rounded Corners 3">
            <a:extLst>
              <a:ext uri="{FF2B5EF4-FFF2-40B4-BE49-F238E27FC236}">
                <a16:creationId xmlns="" xmlns:a16="http://schemas.microsoft.com/office/drawing/2014/main" id="{D8307A86-20A6-4131-AAD1-FC9E489470C8}"/>
              </a:ext>
            </a:extLst>
          </p:cNvPr>
          <p:cNvSpPr/>
          <p:nvPr/>
        </p:nvSpPr>
        <p:spPr>
          <a:xfrm rot="1860000">
            <a:off x="-293515" y="-416264"/>
            <a:ext cx="911806" cy="83252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 xmlns:a16="http://schemas.microsoft.com/office/drawing/2014/main" id="{718646F6-A4A8-4746-8FEF-2ECDA34C04CC}"/>
              </a:ext>
            </a:extLst>
          </p:cNvPr>
          <p:cNvSpPr/>
          <p:nvPr/>
        </p:nvSpPr>
        <p:spPr>
          <a:xfrm rot="3480000">
            <a:off x="11116231" y="5883843"/>
            <a:ext cx="2481740" cy="19737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 xmlns:a16="http://schemas.microsoft.com/office/drawing/2014/main" id="{32BFD7B4-3A14-4F51-8905-A4FC08221223}"/>
              </a:ext>
            </a:extLst>
          </p:cNvPr>
          <p:cNvSpPr txBox="1"/>
          <p:nvPr/>
        </p:nvSpPr>
        <p:spPr>
          <a:xfrm>
            <a:off x="0" y="134140"/>
            <a:ext cx="12192000" cy="646331"/>
          </a:xfrm>
          <a:prstGeom prst="rect">
            <a:avLst/>
          </a:prstGeom>
          <a:noFill/>
        </p:spPr>
        <p:txBody>
          <a:bodyPr wrap="square" rtlCol="0">
            <a:spAutoFit/>
          </a:bodyPr>
          <a:lstStyle/>
          <a:p>
            <a:pPr algn="ctr"/>
            <a:r>
              <a:rPr lang="en-US" sz="3600">
                <a:latin typeface="A3.BoosterNextFYBlackRegular-Sa" panose="02000A03000000020004" pitchFamily="2" charset="0"/>
              </a:rPr>
              <a:t>NHIỆM VỤ VỀ NHÀ</a:t>
            </a:r>
          </a:p>
        </p:txBody>
      </p:sp>
      <p:pic>
        <p:nvPicPr>
          <p:cNvPr id="8" name="Graphic 7">
            <a:extLst>
              <a:ext uri="{FF2B5EF4-FFF2-40B4-BE49-F238E27FC236}">
                <a16:creationId xmlns="" xmlns:a16="http://schemas.microsoft.com/office/drawing/2014/main" id="{C03D23B8-42A7-4DE8-AFA6-A3C0D0B8B975}"/>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417099" y="1664563"/>
            <a:ext cx="3244788" cy="3244788"/>
          </a:xfrm>
          <a:prstGeom prst="rect">
            <a:avLst/>
          </a:prstGeom>
        </p:spPr>
      </p:pic>
    </p:spTree>
    <p:extLst>
      <p:ext uri="{BB962C8B-B14F-4D97-AF65-F5344CB8AC3E}">
        <p14:creationId xmlns:p14="http://schemas.microsoft.com/office/powerpoint/2010/main" val="4062322156"/>
      </p:ext>
    </p:extLst>
  </p:cSld>
  <p:clrMapOvr>
    <a:masterClrMapping/>
  </p:clrMapOvr>
  <p:transition spd="slow">
    <p:push dir="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ảnh Người Phụ Nữ Viết Trên Bảng đen">
            <a:extLst>
              <a:ext uri="{FF2B5EF4-FFF2-40B4-BE49-F238E27FC236}">
                <a16:creationId xmlns:a16="http://schemas.microsoft.com/office/drawing/2014/main" xmlns="" id="{40CB2094-4C6D-47D6-8F5D-DA575E630342}"/>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14237" b="21036"/>
          <a:stretch/>
        </p:blipFill>
        <p:spPr bwMode="auto">
          <a:xfrm>
            <a:off x="5128590" y="0"/>
            <a:ext cx="7063410" cy="6858000"/>
          </a:xfrm>
          <a:prstGeom prst="rect">
            <a:avLst/>
          </a:prstGeom>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xmlns="" id="{5BC45D3E-7F7F-42D1-ADE8-2412D4FAEFC0}"/>
              </a:ext>
            </a:extLst>
          </p:cNvPr>
          <p:cNvSpPr/>
          <p:nvPr/>
        </p:nvSpPr>
        <p:spPr>
          <a:xfrm>
            <a:off x="0" y="2782957"/>
            <a:ext cx="5118652" cy="2077278"/>
          </a:xfrm>
          <a:prstGeom prst="rect">
            <a:avLst/>
          </a:prstGeom>
          <a:solidFill>
            <a:srgbClr val="40485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t>Tại sao phấn lại viết được lên bảng?</a:t>
            </a:r>
          </a:p>
        </p:txBody>
      </p:sp>
    </p:spTree>
    <p:extLst>
      <p:ext uri="{BB962C8B-B14F-4D97-AF65-F5344CB8AC3E}">
        <p14:creationId xmlns:p14="http://schemas.microsoft.com/office/powerpoint/2010/main" val="2237302193"/>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Ảnh lưu trữ miễn phí về ban ngày, bình yên, bộ phận cơ thể">
            <a:extLst>
              <a:ext uri="{FF2B5EF4-FFF2-40B4-BE49-F238E27FC236}">
                <a16:creationId xmlns:a16="http://schemas.microsoft.com/office/drawing/2014/main" xmlns="" id="{940BA487-B75B-4295-B725-21B990863A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77227" y="0"/>
            <a:ext cx="7386491" cy="658110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xmlns="" id="{CA7A6DEB-D1CF-4F9B-97A1-F840DEE9D680}"/>
              </a:ext>
            </a:extLst>
          </p:cNvPr>
          <p:cNvSpPr/>
          <p:nvPr/>
        </p:nvSpPr>
        <p:spPr>
          <a:xfrm>
            <a:off x="0" y="1"/>
            <a:ext cx="4984124" cy="1493948"/>
          </a:xfrm>
          <a:prstGeom prst="rect">
            <a:avLst/>
          </a:prstGeom>
          <a:solidFill>
            <a:srgbClr val="AE885C">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smtClean="0">
                <a:solidFill>
                  <a:srgbClr val="FF0000"/>
                </a:solidFill>
              </a:rPr>
              <a:t>Bài</a:t>
            </a:r>
            <a:r>
              <a:rPr lang="en-US" sz="4400" b="1" dirty="0" smtClean="0">
                <a:solidFill>
                  <a:srgbClr val="FF0000"/>
                </a:solidFill>
              </a:rPr>
              <a:t> 28: </a:t>
            </a:r>
            <a:r>
              <a:rPr lang="vi-VN" sz="4400" b="1" dirty="0" smtClean="0">
                <a:solidFill>
                  <a:srgbClr val="FF0000"/>
                </a:solidFill>
              </a:rPr>
              <a:t>Lực </a:t>
            </a:r>
            <a:r>
              <a:rPr lang="vi-VN" sz="4400" b="1" dirty="0">
                <a:solidFill>
                  <a:srgbClr val="FF0000"/>
                </a:solidFill>
              </a:rPr>
              <a:t>ma sát </a:t>
            </a:r>
          </a:p>
        </p:txBody>
      </p:sp>
    </p:spTree>
    <p:extLst>
      <p:ext uri="{BB962C8B-B14F-4D97-AF65-F5344CB8AC3E}">
        <p14:creationId xmlns:p14="http://schemas.microsoft.com/office/powerpoint/2010/main" val="3958642904"/>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796743E1-2DFC-4963-A6A7-EC3DF8425E5B}"/>
              </a:ext>
            </a:extLst>
          </p:cNvPr>
          <p:cNvSpPr>
            <a:spLocks noGrp="1"/>
          </p:cNvSpPr>
          <p:nvPr>
            <p:ph idx="1"/>
          </p:nvPr>
        </p:nvSpPr>
        <p:spPr>
          <a:xfrm>
            <a:off x="2009104" y="944089"/>
            <a:ext cx="9937474" cy="5052950"/>
          </a:xfrm>
        </p:spPr>
        <p:txBody>
          <a:bodyPr>
            <a:normAutofit fontScale="92500" lnSpcReduction="10000"/>
          </a:bodyPr>
          <a:lstStyle/>
          <a:p>
            <a:pPr marL="514350" indent="-514350" algn="just">
              <a:buAutoNum type="arabicPeriod"/>
            </a:pPr>
            <a:r>
              <a:rPr lang="en-US" sz="3200" b="1" i="1" err="1">
                <a:highlight>
                  <a:srgbClr val="FFFFFF"/>
                </a:highlight>
                <a:latin typeface="Arial" pitchFamily="34" charset="0"/>
                <a:ea typeface="A3.NotoSans-San" panose="020B0502040504020204" pitchFamily="34" charset="0"/>
                <a:cs typeface="Arial" pitchFamily="34" charset="0"/>
              </a:rPr>
              <a:t>Hình</a:t>
            </a:r>
            <a:r>
              <a:rPr lang="en-US" sz="3200" b="1" i="1">
                <a:highlight>
                  <a:srgbClr val="FFFFFF"/>
                </a:highlight>
                <a:latin typeface="Arial" pitchFamily="34" charset="0"/>
                <a:ea typeface="A3.NotoSans-San" panose="020B0502040504020204" pitchFamily="34" charset="0"/>
                <a:cs typeface="Arial" pitchFamily="34" charset="0"/>
              </a:rPr>
              <a:t> </a:t>
            </a:r>
            <a:r>
              <a:rPr lang="en-US" sz="3200" b="1" i="1" smtClean="0">
                <a:highlight>
                  <a:srgbClr val="FFFFFF"/>
                </a:highlight>
                <a:latin typeface="Arial" pitchFamily="34" charset="0"/>
                <a:ea typeface="A3.NotoSans-San" panose="020B0502040504020204" pitchFamily="34" charset="0"/>
                <a:cs typeface="Arial" pitchFamily="34" charset="0"/>
              </a:rPr>
              <a:t>thức </a:t>
            </a:r>
            <a:r>
              <a:rPr lang="en-US" sz="3200" smtClean="0">
                <a:highlight>
                  <a:srgbClr val="FFFFFF"/>
                </a:highlight>
                <a:latin typeface="Arial" pitchFamily="34" charset="0"/>
                <a:ea typeface="A3.NotoSans-San" panose="020B0502040504020204" pitchFamily="34" charset="0"/>
                <a:cs typeface="Arial" pitchFamily="34" charset="0"/>
              </a:rPr>
              <a:t>: </a:t>
            </a:r>
            <a:r>
              <a:rPr lang="en-US" sz="3200" dirty="0" err="1">
                <a:highlight>
                  <a:srgbClr val="FFFFFF"/>
                </a:highlight>
                <a:latin typeface="Arial" pitchFamily="34" charset="0"/>
                <a:ea typeface="A3.NotoSans-San" panose="020B0502040504020204" pitchFamily="34" charset="0"/>
                <a:cs typeface="Arial" pitchFamily="34" charset="0"/>
              </a:rPr>
              <a:t>Hoạt</a:t>
            </a:r>
            <a:r>
              <a:rPr lang="en-US" sz="3200" dirty="0">
                <a:highlight>
                  <a:srgbClr val="FFFFFF"/>
                </a:highlight>
                <a:latin typeface="Arial" pitchFamily="34" charset="0"/>
                <a:ea typeface="A3.NotoSans-San" panose="020B0502040504020204" pitchFamily="34" charset="0"/>
                <a:cs typeface="Arial" pitchFamily="34" charset="0"/>
              </a:rPr>
              <a:t> </a:t>
            </a:r>
            <a:r>
              <a:rPr lang="en-US" sz="3200" dirty="0" err="1">
                <a:highlight>
                  <a:srgbClr val="FFFFFF"/>
                </a:highlight>
                <a:latin typeface="Arial" pitchFamily="34" charset="0"/>
                <a:ea typeface="A3.NotoSans-San" panose="020B0502040504020204" pitchFamily="34" charset="0"/>
                <a:cs typeface="Arial" pitchFamily="34" charset="0"/>
              </a:rPr>
              <a:t>động</a:t>
            </a:r>
            <a:r>
              <a:rPr lang="en-US" sz="3200" dirty="0">
                <a:highlight>
                  <a:srgbClr val="FFFFFF"/>
                </a:highlight>
                <a:latin typeface="Arial" pitchFamily="34" charset="0"/>
                <a:ea typeface="A3.NotoSans-San" panose="020B0502040504020204" pitchFamily="34" charset="0"/>
                <a:cs typeface="Arial" pitchFamily="34" charset="0"/>
              </a:rPr>
              <a:t> </a:t>
            </a:r>
            <a:r>
              <a:rPr lang="en-US" sz="3200" dirty="0" err="1">
                <a:highlight>
                  <a:srgbClr val="FFFFFF"/>
                </a:highlight>
                <a:latin typeface="Arial" pitchFamily="34" charset="0"/>
                <a:ea typeface="A3.NotoSans-San" panose="020B0502040504020204" pitchFamily="34" charset="0"/>
                <a:cs typeface="Arial" pitchFamily="34" charset="0"/>
              </a:rPr>
              <a:t>cặp</a:t>
            </a:r>
            <a:r>
              <a:rPr lang="en-US" sz="3200" dirty="0">
                <a:highlight>
                  <a:srgbClr val="FFFFFF"/>
                </a:highlight>
                <a:latin typeface="Arial" pitchFamily="34" charset="0"/>
                <a:ea typeface="A3.NotoSans-San" panose="020B0502040504020204" pitchFamily="34" charset="0"/>
                <a:cs typeface="Arial" pitchFamily="34" charset="0"/>
              </a:rPr>
              <a:t> </a:t>
            </a:r>
            <a:r>
              <a:rPr lang="en-US" sz="3200" dirty="0" err="1">
                <a:highlight>
                  <a:srgbClr val="FFFFFF"/>
                </a:highlight>
                <a:latin typeface="Arial" pitchFamily="34" charset="0"/>
                <a:ea typeface="A3.NotoSans-San" panose="020B0502040504020204" pitchFamily="34" charset="0"/>
                <a:cs typeface="Arial" pitchFamily="34" charset="0"/>
              </a:rPr>
              <a:t>đôi</a:t>
            </a:r>
            <a:endParaRPr lang="en-US" sz="3200" dirty="0">
              <a:highlight>
                <a:srgbClr val="FFFFFF"/>
              </a:highlight>
              <a:latin typeface="Arial" pitchFamily="34" charset="0"/>
              <a:ea typeface="A3.NotoSans-San" panose="020B0502040504020204" pitchFamily="34" charset="0"/>
              <a:cs typeface="Arial" pitchFamily="34" charset="0"/>
            </a:endParaRPr>
          </a:p>
          <a:p>
            <a:pPr marL="514350" indent="-514350" algn="just">
              <a:buAutoNum type="arabicPeriod"/>
            </a:pPr>
            <a:r>
              <a:rPr lang="en-US" sz="3200" b="1" i="1" err="1">
                <a:highlight>
                  <a:srgbClr val="FFFFFF"/>
                </a:highlight>
                <a:latin typeface="Arial" pitchFamily="34" charset="0"/>
                <a:ea typeface="A3.NotoSans-San" panose="020B0502040504020204" pitchFamily="34" charset="0"/>
                <a:cs typeface="Arial" pitchFamily="34" charset="0"/>
              </a:rPr>
              <a:t>Thời</a:t>
            </a:r>
            <a:r>
              <a:rPr lang="en-US" sz="3200" b="1" i="1">
                <a:highlight>
                  <a:srgbClr val="FFFFFF"/>
                </a:highlight>
                <a:latin typeface="Arial" pitchFamily="34" charset="0"/>
                <a:ea typeface="A3.NotoSans-San" panose="020B0502040504020204" pitchFamily="34" charset="0"/>
                <a:cs typeface="Arial" pitchFamily="34" charset="0"/>
              </a:rPr>
              <a:t> </a:t>
            </a:r>
            <a:r>
              <a:rPr lang="en-US" sz="3200" b="1" i="1" smtClean="0">
                <a:highlight>
                  <a:srgbClr val="FFFFFF"/>
                </a:highlight>
                <a:latin typeface="Arial" pitchFamily="34" charset="0"/>
                <a:ea typeface="A3.NotoSans-San" panose="020B0502040504020204" pitchFamily="34" charset="0"/>
                <a:cs typeface="Arial" pitchFamily="34" charset="0"/>
              </a:rPr>
              <a:t>gian </a:t>
            </a:r>
            <a:r>
              <a:rPr lang="en-US" sz="3200" smtClean="0">
                <a:highlight>
                  <a:srgbClr val="FFFFFF"/>
                </a:highlight>
                <a:latin typeface="Arial" pitchFamily="34" charset="0"/>
                <a:ea typeface="A3.NotoSans-San" panose="020B0502040504020204" pitchFamily="34" charset="0"/>
                <a:cs typeface="Arial" pitchFamily="34" charset="0"/>
              </a:rPr>
              <a:t>: </a:t>
            </a:r>
            <a:r>
              <a:rPr lang="en-US" sz="3200" dirty="0">
                <a:highlight>
                  <a:srgbClr val="FFFFFF"/>
                </a:highlight>
                <a:latin typeface="Arial" pitchFamily="34" charset="0"/>
                <a:ea typeface="A3.NotoSans-San" panose="020B0502040504020204" pitchFamily="34" charset="0"/>
                <a:cs typeface="Arial" pitchFamily="34" charset="0"/>
              </a:rPr>
              <a:t>3 </a:t>
            </a:r>
            <a:r>
              <a:rPr lang="en-US" sz="3200" dirty="0" err="1">
                <a:highlight>
                  <a:srgbClr val="FFFFFF"/>
                </a:highlight>
                <a:latin typeface="Arial" pitchFamily="34" charset="0"/>
                <a:ea typeface="A3.NotoSans-San" panose="020B0502040504020204" pitchFamily="34" charset="0"/>
                <a:cs typeface="Arial" pitchFamily="34" charset="0"/>
              </a:rPr>
              <a:t>phút</a:t>
            </a:r>
            <a:endParaRPr lang="en-US" sz="3200" dirty="0">
              <a:highlight>
                <a:srgbClr val="FFFFFF"/>
              </a:highlight>
              <a:latin typeface="Arial" pitchFamily="34" charset="0"/>
              <a:ea typeface="A3.NotoSans-San" panose="020B0502040504020204" pitchFamily="34" charset="0"/>
              <a:cs typeface="Arial" pitchFamily="34" charset="0"/>
            </a:endParaRPr>
          </a:p>
          <a:p>
            <a:pPr marL="514350" indent="-514350" algn="just">
              <a:lnSpc>
                <a:spcPct val="120000"/>
              </a:lnSpc>
              <a:spcBef>
                <a:spcPts val="0"/>
              </a:spcBef>
              <a:buAutoNum type="arabicPeriod"/>
            </a:pPr>
            <a:r>
              <a:rPr lang="en-US" sz="3200" b="1" i="1" err="1">
                <a:highlight>
                  <a:srgbClr val="FFFFFF"/>
                </a:highlight>
                <a:latin typeface="Arial" pitchFamily="34" charset="0"/>
                <a:ea typeface="A3.NotoSans-San" panose="020B0502040504020204" pitchFamily="34" charset="0"/>
                <a:cs typeface="Arial" pitchFamily="34" charset="0"/>
              </a:rPr>
              <a:t>Nhiệm</a:t>
            </a:r>
            <a:r>
              <a:rPr lang="en-US" sz="3200" b="1" i="1">
                <a:highlight>
                  <a:srgbClr val="FFFFFF"/>
                </a:highlight>
                <a:latin typeface="Arial" pitchFamily="34" charset="0"/>
                <a:ea typeface="A3.NotoSans-San" panose="020B0502040504020204" pitchFamily="34" charset="0"/>
                <a:cs typeface="Arial" pitchFamily="34" charset="0"/>
              </a:rPr>
              <a:t> </a:t>
            </a:r>
            <a:r>
              <a:rPr lang="en-US" sz="3200" b="1" i="1" smtClean="0">
                <a:highlight>
                  <a:srgbClr val="FFFFFF"/>
                </a:highlight>
                <a:latin typeface="Arial" pitchFamily="34" charset="0"/>
                <a:ea typeface="A3.NotoSans-San" panose="020B0502040504020204" pitchFamily="34" charset="0"/>
                <a:cs typeface="Arial" pitchFamily="34" charset="0"/>
              </a:rPr>
              <a:t>vụ </a:t>
            </a:r>
            <a:r>
              <a:rPr lang="en-US" sz="3200" smtClean="0">
                <a:highlight>
                  <a:srgbClr val="FFFFFF"/>
                </a:highlight>
                <a:latin typeface="Arial" pitchFamily="34" charset="0"/>
                <a:ea typeface="A3.NotoSans-San" panose="020B0502040504020204" pitchFamily="34" charset="0"/>
                <a:cs typeface="Arial" pitchFamily="34" charset="0"/>
              </a:rPr>
              <a:t>: </a:t>
            </a:r>
            <a:r>
              <a:rPr lang="en-US" sz="3200" dirty="0" err="1">
                <a:highlight>
                  <a:srgbClr val="FFFFFF"/>
                </a:highlight>
                <a:latin typeface="Arial" pitchFamily="34" charset="0"/>
                <a:ea typeface="A3.NotoSans-San" panose="020B0502040504020204" pitchFamily="34" charset="0"/>
                <a:cs typeface="Arial" pitchFamily="34" charset="0"/>
              </a:rPr>
              <a:t>Trả</a:t>
            </a:r>
            <a:r>
              <a:rPr lang="en-US" sz="3200" dirty="0">
                <a:highlight>
                  <a:srgbClr val="FFFFFF"/>
                </a:highlight>
                <a:latin typeface="Arial" pitchFamily="34" charset="0"/>
                <a:ea typeface="A3.NotoSans-San" panose="020B0502040504020204" pitchFamily="34" charset="0"/>
                <a:cs typeface="Arial" pitchFamily="34" charset="0"/>
              </a:rPr>
              <a:t> </a:t>
            </a:r>
            <a:r>
              <a:rPr lang="en-US" sz="3200" dirty="0" err="1">
                <a:highlight>
                  <a:srgbClr val="FFFFFF"/>
                </a:highlight>
                <a:latin typeface="Arial" pitchFamily="34" charset="0"/>
                <a:ea typeface="A3.NotoSans-San" panose="020B0502040504020204" pitchFamily="34" charset="0"/>
                <a:cs typeface="Arial" pitchFamily="34" charset="0"/>
              </a:rPr>
              <a:t>lời</a:t>
            </a:r>
            <a:r>
              <a:rPr lang="en-US" sz="3200" dirty="0">
                <a:highlight>
                  <a:srgbClr val="FFFFFF"/>
                </a:highlight>
                <a:latin typeface="Arial" pitchFamily="34" charset="0"/>
                <a:ea typeface="A3.NotoSans-San" panose="020B0502040504020204" pitchFamily="34" charset="0"/>
                <a:cs typeface="Arial" pitchFamily="34" charset="0"/>
              </a:rPr>
              <a:t> </a:t>
            </a:r>
            <a:r>
              <a:rPr lang="en-US" sz="3200" dirty="0" err="1">
                <a:highlight>
                  <a:srgbClr val="FFFFFF"/>
                </a:highlight>
                <a:latin typeface="Arial" pitchFamily="34" charset="0"/>
                <a:ea typeface="A3.NotoSans-San" panose="020B0502040504020204" pitchFamily="34" charset="0"/>
                <a:cs typeface="Arial" pitchFamily="34" charset="0"/>
              </a:rPr>
              <a:t>các</a:t>
            </a:r>
            <a:r>
              <a:rPr lang="en-US" sz="3200" dirty="0">
                <a:highlight>
                  <a:srgbClr val="FFFFFF"/>
                </a:highlight>
                <a:latin typeface="Arial" pitchFamily="34" charset="0"/>
                <a:ea typeface="A3.NotoSans-San" panose="020B0502040504020204" pitchFamily="34" charset="0"/>
                <a:cs typeface="Arial" pitchFamily="34" charset="0"/>
              </a:rPr>
              <a:t> </a:t>
            </a:r>
            <a:r>
              <a:rPr lang="en-US" sz="3200" dirty="0" err="1">
                <a:highlight>
                  <a:srgbClr val="FFFFFF"/>
                </a:highlight>
                <a:latin typeface="Arial" pitchFamily="34" charset="0"/>
                <a:ea typeface="A3.NotoSans-San" panose="020B0502040504020204" pitchFamily="34" charset="0"/>
                <a:cs typeface="Arial" pitchFamily="34" charset="0"/>
              </a:rPr>
              <a:t>câu</a:t>
            </a:r>
            <a:r>
              <a:rPr lang="en-US" sz="3200" dirty="0">
                <a:highlight>
                  <a:srgbClr val="FFFFFF"/>
                </a:highlight>
                <a:latin typeface="Arial" pitchFamily="34" charset="0"/>
                <a:ea typeface="A3.NotoSans-San" panose="020B0502040504020204" pitchFamily="34" charset="0"/>
                <a:cs typeface="Arial" pitchFamily="34" charset="0"/>
              </a:rPr>
              <a:t> </a:t>
            </a:r>
            <a:r>
              <a:rPr lang="en-US" sz="3200" dirty="0" err="1">
                <a:highlight>
                  <a:srgbClr val="FFFFFF"/>
                </a:highlight>
                <a:latin typeface="Arial" pitchFamily="34" charset="0"/>
                <a:ea typeface="A3.NotoSans-San" panose="020B0502040504020204" pitchFamily="34" charset="0"/>
                <a:cs typeface="Arial" pitchFamily="34" charset="0"/>
              </a:rPr>
              <a:t>hỏi</a:t>
            </a:r>
            <a:r>
              <a:rPr lang="en-US" sz="3200" dirty="0">
                <a:highlight>
                  <a:srgbClr val="FFFFFF"/>
                </a:highlight>
                <a:latin typeface="Arial" pitchFamily="34" charset="0"/>
                <a:ea typeface="A3.NotoSans-San" panose="020B0502040504020204" pitchFamily="34" charset="0"/>
                <a:cs typeface="Arial" pitchFamily="34" charset="0"/>
              </a:rPr>
              <a:t> </a:t>
            </a:r>
            <a:r>
              <a:rPr lang="en-US" sz="3200" dirty="0" err="1">
                <a:highlight>
                  <a:srgbClr val="FFFFFF"/>
                </a:highlight>
                <a:latin typeface="Arial" pitchFamily="34" charset="0"/>
                <a:ea typeface="A3.NotoSans-San" panose="020B0502040504020204" pitchFamily="34" charset="0"/>
                <a:cs typeface="Arial" pitchFamily="34" charset="0"/>
              </a:rPr>
              <a:t>sau</a:t>
            </a:r>
            <a:endParaRPr lang="en-US" sz="3200" dirty="0">
              <a:highlight>
                <a:srgbClr val="FFFFFF"/>
              </a:highlight>
              <a:latin typeface="Arial" pitchFamily="34" charset="0"/>
              <a:ea typeface="A3.NotoSans-San" panose="020B0502040504020204" pitchFamily="34" charset="0"/>
              <a:cs typeface="Arial" pitchFamily="34" charset="0"/>
            </a:endParaRPr>
          </a:p>
          <a:p>
            <a:r>
              <a:rPr lang="en-US" sz="3200" b="1" dirty="0">
                <a:solidFill>
                  <a:srgbClr val="C55A11"/>
                </a:solidFill>
                <a:highlight>
                  <a:srgbClr val="FFFFFF"/>
                </a:highlight>
                <a:latin typeface="Arial" pitchFamily="34" charset="0"/>
                <a:ea typeface="A3.NotoSans-San" panose="020B0502040504020204" pitchFamily="34" charset="0"/>
                <a:cs typeface="Arial" pitchFamily="34" charset="0"/>
              </a:rPr>
              <a:t>H1</a:t>
            </a:r>
            <a:r>
              <a:rPr lang="en-US" sz="3200">
                <a:highlight>
                  <a:srgbClr val="FFFFFF"/>
                </a:highlight>
                <a:latin typeface="Arial" pitchFamily="34" charset="0"/>
                <a:ea typeface="A3.NotoSans-San" panose="020B0502040504020204" pitchFamily="34" charset="0"/>
                <a:cs typeface="Arial" pitchFamily="34" charset="0"/>
              </a:rPr>
              <a:t>. </a:t>
            </a:r>
            <a:r>
              <a:rPr lang="en-US" sz="3200">
                <a:latin typeface="Arial" pitchFamily="34" charset="0"/>
                <a:cs typeface="Arial" pitchFamily="34" charset="0"/>
              </a:rPr>
              <a:t>Khối gỗ trong hình 28.1 SGK  chuyển động chậm dần rồi dừng lại chứng tỏ điều gì?</a:t>
            </a:r>
          </a:p>
          <a:p>
            <a:r>
              <a:rPr lang="en-US" sz="3200" b="1">
                <a:solidFill>
                  <a:srgbClr val="C55A11"/>
                </a:solidFill>
                <a:latin typeface="Arial" pitchFamily="34" charset="0"/>
                <a:cs typeface="Arial" pitchFamily="34" charset="0"/>
              </a:rPr>
              <a:t>H2. </a:t>
            </a:r>
            <a:r>
              <a:rPr lang="en-US" sz="3200">
                <a:latin typeface="Arial" pitchFamily="34" charset="0"/>
                <a:cs typeface="Arial" pitchFamily="34" charset="0"/>
              </a:rPr>
              <a:t>Lực đó gọi là lực gì?</a:t>
            </a:r>
          </a:p>
          <a:p>
            <a:r>
              <a:rPr lang="en-US" sz="3200" b="1">
                <a:solidFill>
                  <a:srgbClr val="C55A11"/>
                </a:solidFill>
                <a:latin typeface="Arial" pitchFamily="34" charset="0"/>
                <a:cs typeface="Arial" pitchFamily="34" charset="0"/>
              </a:rPr>
              <a:t>H3. </a:t>
            </a:r>
            <a:r>
              <a:rPr lang="en-US" sz="3200">
                <a:latin typeface="Arial" pitchFamily="34" charset="0"/>
                <a:cs typeface="Arial" pitchFamily="34" charset="0"/>
              </a:rPr>
              <a:t>Tác dụng của lực ma sát lên khối gỗ trong trong hợp này?</a:t>
            </a:r>
          </a:p>
          <a:p>
            <a:r>
              <a:rPr lang="vi-VN" sz="3200" b="1">
                <a:solidFill>
                  <a:srgbClr val="C55A11"/>
                </a:solidFill>
                <a:latin typeface="Arial" pitchFamily="34" charset="0"/>
                <a:cs typeface="Arial" pitchFamily="34" charset="0"/>
              </a:rPr>
              <a:t>H</a:t>
            </a:r>
            <a:r>
              <a:rPr lang="en-US" sz="3200" b="1">
                <a:solidFill>
                  <a:srgbClr val="C55A11"/>
                </a:solidFill>
                <a:latin typeface="Arial" pitchFamily="34" charset="0"/>
                <a:cs typeface="Arial" pitchFamily="34" charset="0"/>
              </a:rPr>
              <a:t>4</a:t>
            </a:r>
            <a:r>
              <a:rPr lang="vi-VN" sz="3200" b="1">
                <a:solidFill>
                  <a:srgbClr val="C55A11"/>
                </a:solidFill>
                <a:latin typeface="Arial" pitchFamily="34" charset="0"/>
                <a:cs typeface="Arial" pitchFamily="34" charset="0"/>
              </a:rPr>
              <a:t>.</a:t>
            </a:r>
            <a:r>
              <a:rPr lang="en-US" sz="3200">
                <a:latin typeface="Arial" pitchFamily="34" charset="0"/>
                <a:cs typeface="Arial" pitchFamily="34" charset="0"/>
              </a:rPr>
              <a:t> Lực ma sát là lực tiếp xúc hay lực không tiếp xúc</a:t>
            </a:r>
            <a:r>
              <a:rPr lang="vi-VN" sz="3200">
                <a:latin typeface="Arial" pitchFamily="34" charset="0"/>
                <a:cs typeface="Arial" pitchFamily="34" charset="0"/>
              </a:rPr>
              <a:t>? </a:t>
            </a:r>
            <a:endParaRPr lang="en-US" sz="3200">
              <a:latin typeface="Arial" pitchFamily="34" charset="0"/>
              <a:cs typeface="Arial" pitchFamily="34" charset="0"/>
            </a:endParaRPr>
          </a:p>
          <a:p>
            <a:r>
              <a:rPr lang="en-US" sz="3200" b="1">
                <a:solidFill>
                  <a:srgbClr val="C55A11"/>
                </a:solidFill>
                <a:latin typeface="Arial" pitchFamily="34" charset="0"/>
                <a:cs typeface="Arial" pitchFamily="34" charset="0"/>
              </a:rPr>
              <a:t>H5.</a:t>
            </a:r>
            <a:r>
              <a:rPr lang="en-US" sz="3200">
                <a:latin typeface="Arial" pitchFamily="34" charset="0"/>
                <a:cs typeface="Arial" pitchFamily="34" charset="0"/>
              </a:rPr>
              <a:t> Xác định phương và chiều của lực ma sát tác dụng lên miếng gỗ trong hình 28.1 SGK?</a:t>
            </a:r>
          </a:p>
        </p:txBody>
      </p:sp>
      <p:sp>
        <p:nvSpPr>
          <p:cNvPr id="4" name="Rectangle: Rounded Corners 3">
            <a:extLst>
              <a:ext uri="{FF2B5EF4-FFF2-40B4-BE49-F238E27FC236}">
                <a16:creationId xmlns="" xmlns:a16="http://schemas.microsoft.com/office/drawing/2014/main" id="{D8307A86-20A6-4131-AAD1-FC9E489470C8}"/>
              </a:ext>
            </a:extLst>
          </p:cNvPr>
          <p:cNvSpPr/>
          <p:nvPr/>
        </p:nvSpPr>
        <p:spPr>
          <a:xfrm rot="1860000">
            <a:off x="-293515" y="-416264"/>
            <a:ext cx="911806" cy="83252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 xmlns:a16="http://schemas.microsoft.com/office/drawing/2014/main" id="{32BFD7B4-3A14-4F51-8905-A4FC08221223}"/>
              </a:ext>
            </a:extLst>
          </p:cNvPr>
          <p:cNvSpPr txBox="1"/>
          <p:nvPr/>
        </p:nvSpPr>
        <p:spPr>
          <a:xfrm>
            <a:off x="0" y="71994"/>
            <a:ext cx="12192000" cy="646331"/>
          </a:xfrm>
          <a:prstGeom prst="rect">
            <a:avLst/>
          </a:prstGeom>
          <a:noFill/>
        </p:spPr>
        <p:txBody>
          <a:bodyPr wrap="square" rtlCol="0">
            <a:spAutoFit/>
          </a:bodyPr>
          <a:lstStyle/>
          <a:p>
            <a:pPr algn="ctr"/>
            <a:r>
              <a:rPr lang="en-US" sz="3600" b="1" smtClean="0">
                <a:latin typeface="Arial" pitchFamily="34" charset="0"/>
                <a:cs typeface="Arial" pitchFamily="34" charset="0"/>
              </a:rPr>
              <a:t>KHÁI NIỆM LỰC MA SÁT</a:t>
            </a:r>
            <a:endParaRPr lang="en-US" sz="3600" b="1" dirty="0">
              <a:latin typeface="Arial" pitchFamily="34" charset="0"/>
              <a:cs typeface="Arial" pitchFamily="34" charset="0"/>
            </a:endParaRPr>
          </a:p>
        </p:txBody>
      </p:sp>
      <p:pic>
        <p:nvPicPr>
          <p:cNvPr id="14" name="Graphic 13">
            <a:extLst>
              <a:ext uri="{FF2B5EF4-FFF2-40B4-BE49-F238E27FC236}">
                <a16:creationId xmlns="" xmlns:a16="http://schemas.microsoft.com/office/drawing/2014/main" id="{F04B2743-4F8D-42C9-9828-F01FE22CA76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427617" y="901088"/>
            <a:ext cx="1311032" cy="1311032"/>
          </a:xfrm>
          <a:prstGeom prst="rect">
            <a:avLst/>
          </a:prstGeom>
        </p:spPr>
      </p:pic>
      <p:pic>
        <p:nvPicPr>
          <p:cNvPr id="16" name="Countdown 3 minutes-Nho">
            <a:hlinkClick r:id="" action="ppaction://media"/>
            <a:extLst>
              <a:ext uri="{FF2B5EF4-FFF2-40B4-BE49-F238E27FC236}">
                <a16:creationId xmlns="" xmlns:a16="http://schemas.microsoft.com/office/drawing/2014/main" id="{0123CD6F-260F-40C9-A96B-5E68A996867B}"/>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27617" y="2212120"/>
            <a:ext cx="1311032" cy="757785"/>
          </a:xfrm>
          <a:prstGeom prst="rect">
            <a:avLst/>
          </a:prstGeom>
        </p:spPr>
      </p:pic>
      <p:sp>
        <p:nvSpPr>
          <p:cNvPr id="8" name="Rectangle: Rounded Corners 4">
            <a:extLst>
              <a:ext uri="{FF2B5EF4-FFF2-40B4-BE49-F238E27FC236}">
                <a16:creationId xmlns="" xmlns:a16="http://schemas.microsoft.com/office/drawing/2014/main" id="{718646F6-A4A8-4746-8FEF-2ECDA34C04CC}"/>
              </a:ext>
            </a:extLst>
          </p:cNvPr>
          <p:cNvSpPr/>
          <p:nvPr/>
        </p:nvSpPr>
        <p:spPr>
          <a:xfrm rot="3480000">
            <a:off x="11116231" y="5883843"/>
            <a:ext cx="2481740" cy="19737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64940335"/>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4901" fill="hold"/>
                                        <p:tgtEl>
                                          <p:spTgt spid="16"/>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animEffect transition="in" filter="wipe(down)">
                                      <p:cBhvr>
                                        <p:cTn id="11" dur="500"/>
                                        <p:tgtEl>
                                          <p:spTgt spid="3">
                                            <p:txEl>
                                              <p:pRg st="4" end="4"/>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3">
                                            <p:txEl>
                                              <p:pRg st="5" end="5"/>
                                            </p:txEl>
                                          </p:spTgt>
                                        </p:tgtEl>
                                        <p:attrNameLst>
                                          <p:attrName>style.visibility</p:attrName>
                                        </p:attrNameLst>
                                      </p:cBhvr>
                                      <p:to>
                                        <p:strVal val="visible"/>
                                      </p:to>
                                    </p:set>
                                    <p:animEffect transition="in" filter="wipe(down)">
                                      <p:cBhvr>
                                        <p:cTn id="16" dur="500"/>
                                        <p:tgtEl>
                                          <p:spTgt spid="3">
                                            <p:txEl>
                                              <p:pRg st="5" end="5"/>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Effect transition="in" filter="wipe(down)">
                                      <p:cBhvr>
                                        <p:cTn id="21" dur="500"/>
                                        <p:tgtEl>
                                          <p:spTgt spid="3">
                                            <p:txEl>
                                              <p:pRg st="6" end="6"/>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3">
                                            <p:txEl>
                                              <p:pRg st="7" end="7"/>
                                            </p:txEl>
                                          </p:spTgt>
                                        </p:tgtEl>
                                        <p:attrNameLst>
                                          <p:attrName>style.visibility</p:attrName>
                                        </p:attrNameLst>
                                      </p:cBhvr>
                                      <p:to>
                                        <p:strVal val="visible"/>
                                      </p:to>
                                    </p:set>
                                    <p:animEffect transition="in" filter="wipe(down)">
                                      <p:cBhvr>
                                        <p:cTn id="26"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7" fill="hold" display="0">
                  <p:stCondLst>
                    <p:cond delay="indefinite"/>
                  </p:stCondLst>
                </p:cTn>
                <p:tgtEl>
                  <p:spTgt spid="16"/>
                </p:tgtEl>
              </p:cMediaNode>
            </p:video>
            <p:seq concurrent="1" nextAc="seek">
              <p:cTn id="28" restart="whenNotActive" fill="hold" evtFilter="cancelBubble" nodeType="interactiveSeq">
                <p:stCondLst>
                  <p:cond evt="onClick" delay="0">
                    <p:tgtEl>
                      <p:spTgt spid="16"/>
                    </p:tgtEl>
                  </p:cond>
                </p:stCondLst>
                <p:endSync evt="end" delay="0">
                  <p:rtn val="all"/>
                </p:endSync>
                <p:childTnLst>
                  <p:par>
                    <p:cTn id="29" fill="hold">
                      <p:stCondLst>
                        <p:cond delay="0"/>
                      </p:stCondLst>
                      <p:childTnLst>
                        <p:par>
                          <p:cTn id="30" fill="hold">
                            <p:stCondLst>
                              <p:cond delay="0"/>
                            </p:stCondLst>
                            <p:childTnLst>
                              <p:par>
                                <p:cTn id="31" presetID="2" presetClass="mediacall" presetSubtype="0" fill="hold" nodeType="clickEffect">
                                  <p:stCondLst>
                                    <p:cond delay="0"/>
                                  </p:stCondLst>
                                  <p:childTnLst>
                                    <p:cmd type="call" cmd="togglePause">
                                      <p:cBhvr>
                                        <p:cTn id="32" dur="1" fill="hold"/>
                                        <p:tgtEl>
                                          <p:spTgt spid="16"/>
                                        </p:tgtEl>
                                      </p:cBhvr>
                                    </p:cmd>
                                  </p:childTnLst>
                                </p:cTn>
                              </p:par>
                            </p:childTnLst>
                          </p:cTn>
                        </p:par>
                      </p:childTnLst>
                    </p:cTn>
                  </p:par>
                </p:childTnLst>
              </p:cTn>
              <p:nextCondLst>
                <p:cond evt="onClick" delay="0">
                  <p:tgtEl>
                    <p:spTgt spid="16"/>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796743E1-2DFC-4963-A6A7-EC3DF8425E5B}"/>
              </a:ext>
            </a:extLst>
          </p:cNvPr>
          <p:cNvSpPr>
            <a:spLocks noGrp="1"/>
          </p:cNvSpPr>
          <p:nvPr>
            <p:ph idx="1"/>
          </p:nvPr>
        </p:nvSpPr>
        <p:spPr>
          <a:xfrm>
            <a:off x="1401792" y="901088"/>
            <a:ext cx="8849787" cy="3707810"/>
          </a:xfrm>
        </p:spPr>
        <p:txBody>
          <a:bodyPr>
            <a:noAutofit/>
          </a:bodyPr>
          <a:lstStyle/>
          <a:p>
            <a:pPr marL="514350" indent="-514350" algn="just">
              <a:buAutoNum type="arabicPeriod"/>
            </a:pPr>
            <a:r>
              <a:rPr lang="en-US" sz="3000" b="1" i="1">
                <a:highlight>
                  <a:srgbClr val="FFFFFF"/>
                </a:highlight>
                <a:latin typeface="Arial" pitchFamily="34" charset="0"/>
                <a:ea typeface="A3.NotoSans-San" panose="020B0502040504020204" pitchFamily="34" charset="0"/>
                <a:cs typeface="Arial" pitchFamily="34" charset="0"/>
              </a:rPr>
              <a:t>Hình thức </a:t>
            </a:r>
            <a:r>
              <a:rPr lang="en-US" sz="3000">
                <a:highlight>
                  <a:srgbClr val="FFFFFF"/>
                </a:highlight>
                <a:latin typeface="Arial" pitchFamily="34" charset="0"/>
                <a:ea typeface="A3.NotoSans-San" panose="020B0502040504020204" pitchFamily="34" charset="0"/>
                <a:cs typeface="Arial" pitchFamily="34" charset="0"/>
              </a:rPr>
              <a:t>: Hoạt động cặp đôi</a:t>
            </a:r>
          </a:p>
          <a:p>
            <a:pPr marL="514350" indent="-514350" algn="just">
              <a:buAutoNum type="arabicPeriod"/>
            </a:pPr>
            <a:r>
              <a:rPr lang="en-US" sz="3000" b="1" i="1">
                <a:highlight>
                  <a:srgbClr val="FFFFFF"/>
                </a:highlight>
                <a:latin typeface="Arial" pitchFamily="34" charset="0"/>
                <a:ea typeface="A3.NotoSans-San" panose="020B0502040504020204" pitchFamily="34" charset="0"/>
                <a:cs typeface="Arial" pitchFamily="34" charset="0"/>
              </a:rPr>
              <a:t>Thời gian </a:t>
            </a:r>
            <a:r>
              <a:rPr lang="en-US" sz="3000">
                <a:highlight>
                  <a:srgbClr val="FFFFFF"/>
                </a:highlight>
                <a:latin typeface="Arial" pitchFamily="34" charset="0"/>
                <a:ea typeface="A3.NotoSans-San" panose="020B0502040504020204" pitchFamily="34" charset="0"/>
                <a:cs typeface="Arial" pitchFamily="34" charset="0"/>
              </a:rPr>
              <a:t>: 3 phút</a:t>
            </a:r>
          </a:p>
          <a:p>
            <a:pPr marL="514350" indent="-514350" algn="just">
              <a:lnSpc>
                <a:spcPct val="120000"/>
              </a:lnSpc>
              <a:spcBef>
                <a:spcPts val="0"/>
              </a:spcBef>
              <a:buAutoNum type="arabicPeriod"/>
            </a:pPr>
            <a:r>
              <a:rPr lang="en-US" sz="3000" b="1" i="1">
                <a:highlight>
                  <a:srgbClr val="FFFFFF"/>
                </a:highlight>
                <a:latin typeface="Arial" pitchFamily="34" charset="0"/>
                <a:ea typeface="A3.NotoSans-San" panose="020B0502040504020204" pitchFamily="34" charset="0"/>
                <a:cs typeface="Arial" pitchFamily="34" charset="0"/>
              </a:rPr>
              <a:t>Nhiệm vụ </a:t>
            </a:r>
            <a:r>
              <a:rPr lang="en-US" sz="3000">
                <a:highlight>
                  <a:srgbClr val="FFFFFF"/>
                </a:highlight>
                <a:latin typeface="Arial" pitchFamily="34" charset="0"/>
                <a:ea typeface="A3.NotoSans-San" panose="020B0502040504020204" pitchFamily="34" charset="0"/>
                <a:cs typeface="Arial" pitchFamily="34" charset="0"/>
              </a:rPr>
              <a:t>: Trả lời các câu hỏi </a:t>
            </a:r>
            <a:r>
              <a:rPr lang="en-US" sz="3000" smtClean="0">
                <a:highlight>
                  <a:srgbClr val="FFFFFF"/>
                </a:highlight>
                <a:latin typeface="Arial" pitchFamily="34" charset="0"/>
                <a:ea typeface="A3.NotoSans-San" panose="020B0502040504020204" pitchFamily="34" charset="0"/>
                <a:cs typeface="Arial" pitchFamily="34" charset="0"/>
              </a:rPr>
              <a:t>sau</a:t>
            </a:r>
            <a:endParaRPr lang="en-US" sz="3000" smtClean="0">
              <a:latin typeface="Arial" pitchFamily="34" charset="0"/>
              <a:cs typeface="Arial" pitchFamily="34" charset="0"/>
            </a:endParaRPr>
          </a:p>
          <a:p>
            <a:r>
              <a:rPr lang="en-US" sz="3000" smtClean="0">
                <a:latin typeface="Arial" pitchFamily="34" charset="0"/>
                <a:cs typeface="Arial" pitchFamily="34" charset="0"/>
              </a:rPr>
              <a:t>H6</a:t>
            </a:r>
            <a:r>
              <a:rPr lang="en-US" sz="3000">
                <a:latin typeface="Arial" pitchFamily="34" charset="0"/>
                <a:cs typeface="Arial" pitchFamily="34" charset="0"/>
              </a:rPr>
              <a:t>. Lực ma sát trượt xuất hiện ở những bộ phận nào khi đang đi xe đạp mà bóp phanh nhẹ?</a:t>
            </a:r>
          </a:p>
          <a:p>
            <a:r>
              <a:rPr lang="en-US" sz="3000" smtClean="0">
                <a:latin typeface="Arial" pitchFamily="34" charset="0"/>
                <a:cs typeface="Arial" pitchFamily="34" charset="0"/>
              </a:rPr>
              <a:t>H7</a:t>
            </a:r>
            <a:r>
              <a:rPr lang="en-US" sz="3000">
                <a:latin typeface="Arial" pitchFamily="34" charset="0"/>
                <a:cs typeface="Arial" pitchFamily="34" charset="0"/>
              </a:rPr>
              <a:t>. Lực ma sát trượt xuất hiện khi nào?</a:t>
            </a:r>
          </a:p>
          <a:p>
            <a:r>
              <a:rPr lang="en-US" sz="3000" smtClean="0">
                <a:latin typeface="Arial" pitchFamily="34" charset="0"/>
                <a:cs typeface="Arial" pitchFamily="34" charset="0"/>
              </a:rPr>
              <a:t>H8</a:t>
            </a:r>
            <a:r>
              <a:rPr lang="en-US" sz="3000">
                <a:latin typeface="Arial" pitchFamily="34" charset="0"/>
                <a:cs typeface="Arial" pitchFamily="34" charset="0"/>
              </a:rPr>
              <a:t>. Tác dụng của lực ma sát trượt lên vật đang chuyển động?</a:t>
            </a:r>
          </a:p>
          <a:p>
            <a:r>
              <a:rPr lang="en-US" sz="3000" smtClean="0">
                <a:latin typeface="Arial" pitchFamily="34" charset="0"/>
                <a:cs typeface="Arial" pitchFamily="34" charset="0"/>
              </a:rPr>
              <a:t>H9</a:t>
            </a:r>
            <a:r>
              <a:rPr lang="en-US" sz="3000">
                <a:latin typeface="Arial" pitchFamily="34" charset="0"/>
                <a:cs typeface="Arial" pitchFamily="34" charset="0"/>
              </a:rPr>
              <a:t>. Tìm ví dụ về lực ma sát trượt trong đời sống và kỹ thuật?</a:t>
            </a:r>
          </a:p>
        </p:txBody>
      </p:sp>
      <p:sp>
        <p:nvSpPr>
          <p:cNvPr id="4" name="Rectangle: Rounded Corners 3">
            <a:extLst>
              <a:ext uri="{FF2B5EF4-FFF2-40B4-BE49-F238E27FC236}">
                <a16:creationId xmlns="" xmlns:a16="http://schemas.microsoft.com/office/drawing/2014/main" id="{D8307A86-20A6-4131-AAD1-FC9E489470C8}"/>
              </a:ext>
            </a:extLst>
          </p:cNvPr>
          <p:cNvSpPr/>
          <p:nvPr/>
        </p:nvSpPr>
        <p:spPr>
          <a:xfrm rot="1860000">
            <a:off x="-293515" y="-416264"/>
            <a:ext cx="911806" cy="83252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 xmlns:a16="http://schemas.microsoft.com/office/drawing/2014/main" id="{718646F6-A4A8-4746-8FEF-2ECDA34C04CC}"/>
              </a:ext>
            </a:extLst>
          </p:cNvPr>
          <p:cNvSpPr/>
          <p:nvPr/>
        </p:nvSpPr>
        <p:spPr>
          <a:xfrm rot="3480000">
            <a:off x="11116231" y="5883843"/>
            <a:ext cx="2481740" cy="19737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 xmlns:a16="http://schemas.microsoft.com/office/drawing/2014/main" id="{32BFD7B4-3A14-4F51-8905-A4FC08221223}"/>
              </a:ext>
            </a:extLst>
          </p:cNvPr>
          <p:cNvSpPr txBox="1"/>
          <p:nvPr/>
        </p:nvSpPr>
        <p:spPr>
          <a:xfrm>
            <a:off x="0" y="134140"/>
            <a:ext cx="12192000" cy="646331"/>
          </a:xfrm>
          <a:prstGeom prst="rect">
            <a:avLst/>
          </a:prstGeom>
          <a:noFill/>
        </p:spPr>
        <p:txBody>
          <a:bodyPr wrap="square" rtlCol="0">
            <a:spAutoFit/>
          </a:bodyPr>
          <a:lstStyle/>
          <a:p>
            <a:pPr algn="ctr"/>
            <a:r>
              <a:rPr lang="en-US" sz="3600" smtClean="0">
                <a:latin typeface="Arial" pitchFamily="34" charset="0"/>
                <a:cs typeface="Arial" pitchFamily="34" charset="0"/>
              </a:rPr>
              <a:t>TÌM HIỂU VỀ LỰC MA SÁT TRƯỢT</a:t>
            </a:r>
            <a:endParaRPr lang="en-US" sz="3600" dirty="0">
              <a:latin typeface="Arial" pitchFamily="34" charset="0"/>
              <a:cs typeface="Arial" pitchFamily="34" charset="0"/>
            </a:endParaRPr>
          </a:p>
        </p:txBody>
      </p:sp>
      <p:pic>
        <p:nvPicPr>
          <p:cNvPr id="8" name="Graphic 13">
            <a:extLst>
              <a:ext uri="{FF2B5EF4-FFF2-40B4-BE49-F238E27FC236}">
                <a16:creationId xmlns="" xmlns:a16="http://schemas.microsoft.com/office/drawing/2014/main" id="{F04B2743-4F8D-42C9-9828-F01FE22CA76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41247" y="901088"/>
            <a:ext cx="1311032" cy="1311032"/>
          </a:xfrm>
          <a:prstGeom prst="rect">
            <a:avLst/>
          </a:prstGeom>
        </p:spPr>
      </p:pic>
      <p:pic>
        <p:nvPicPr>
          <p:cNvPr id="9" name="Countdown 3 minutes-Nho">
            <a:hlinkClick r:id="" action="ppaction://media"/>
            <a:extLst>
              <a:ext uri="{FF2B5EF4-FFF2-40B4-BE49-F238E27FC236}">
                <a16:creationId xmlns="" xmlns:a16="http://schemas.microsoft.com/office/drawing/2014/main" id="{0123CD6F-260F-40C9-A96B-5E68A996867B}"/>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1247" y="2205188"/>
            <a:ext cx="1311032" cy="757785"/>
          </a:xfrm>
          <a:prstGeom prst="rect">
            <a:avLst/>
          </a:prstGeom>
        </p:spPr>
      </p:pic>
      <p:pic>
        <p:nvPicPr>
          <p:cNvPr id="5122" name="Picture 2" descr="C:\Users\Qtcom\Desktop\Downloads\IMG-5025.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298547" y="780471"/>
            <a:ext cx="2420758" cy="18410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9346290"/>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490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animEffect transition="in" filter="wipe(down)">
                                      <p:cBhvr>
                                        <p:cTn id="11" dur="500"/>
                                        <p:tgtEl>
                                          <p:spTgt spid="3">
                                            <p:txEl>
                                              <p:pRg st="4" end="4"/>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3">
                                            <p:txEl>
                                              <p:pRg st="5" end="5"/>
                                            </p:txEl>
                                          </p:spTgt>
                                        </p:tgtEl>
                                        <p:attrNameLst>
                                          <p:attrName>style.visibility</p:attrName>
                                        </p:attrNameLst>
                                      </p:cBhvr>
                                      <p:to>
                                        <p:strVal val="visible"/>
                                      </p:to>
                                    </p:set>
                                    <p:animEffect transition="in" filter="wipe(down)">
                                      <p:cBhvr>
                                        <p:cTn id="16" dur="500"/>
                                        <p:tgtEl>
                                          <p:spTgt spid="3">
                                            <p:txEl>
                                              <p:pRg st="5" end="5"/>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Effect transition="in" filter="wipe(down)">
                                      <p:cBhvr>
                                        <p:cTn id="21"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9"/>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clickEffect">
                                  <p:stCondLst>
                                    <p:cond delay="0"/>
                                  </p:stCondLst>
                                  <p:childTnLst>
                                    <p:cmd type="call" cmd="togglePause">
                                      <p:cBhvr>
                                        <p:cTn id="26" dur="1" fill="hold"/>
                                        <p:tgtEl>
                                          <p:spTgt spid="9"/>
                                        </p:tgtEl>
                                      </p:cBhvr>
                                    </p:cmd>
                                  </p:childTnLst>
                                </p:cTn>
                              </p:par>
                            </p:childTnLst>
                          </p:cTn>
                        </p:par>
                      </p:childTnLst>
                    </p:cTn>
                  </p:par>
                </p:childTnLst>
              </p:cTn>
              <p:nextCondLst>
                <p:cond evt="onClick" delay="0">
                  <p:tgtEl>
                    <p:spTgt spid="9"/>
                  </p:tgtEl>
                </p:cond>
              </p:nextCondLst>
            </p:seq>
            <p:video>
              <p:cMediaNode vol="80000">
                <p:cTn id="27" fill="hold" display="0">
                  <p:stCondLst>
                    <p:cond delay="indefinite"/>
                  </p:stCondLst>
                </p:cTn>
                <p:tgtEl>
                  <p:spTgt spid="9"/>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 xmlns:a16="http://schemas.microsoft.com/office/drawing/2014/main" id="{D8307A86-20A6-4131-AAD1-FC9E489470C8}"/>
              </a:ext>
            </a:extLst>
          </p:cNvPr>
          <p:cNvSpPr/>
          <p:nvPr/>
        </p:nvSpPr>
        <p:spPr>
          <a:xfrm rot="1860000">
            <a:off x="-293515" y="-416264"/>
            <a:ext cx="911806" cy="83252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 xmlns:a16="http://schemas.microsoft.com/office/drawing/2014/main" id="{718646F6-A4A8-4746-8FEF-2ECDA34C04CC}"/>
              </a:ext>
            </a:extLst>
          </p:cNvPr>
          <p:cNvSpPr/>
          <p:nvPr/>
        </p:nvSpPr>
        <p:spPr>
          <a:xfrm rot="3480000">
            <a:off x="11116231" y="5883843"/>
            <a:ext cx="2481740" cy="19737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 xmlns:a16="http://schemas.microsoft.com/office/drawing/2014/main" id="{32BFD7B4-3A14-4F51-8905-A4FC08221223}"/>
              </a:ext>
            </a:extLst>
          </p:cNvPr>
          <p:cNvSpPr txBox="1"/>
          <p:nvPr/>
        </p:nvSpPr>
        <p:spPr>
          <a:xfrm>
            <a:off x="219075" y="24996"/>
            <a:ext cx="12192000" cy="954107"/>
          </a:xfrm>
          <a:prstGeom prst="rect">
            <a:avLst/>
          </a:prstGeom>
          <a:noFill/>
        </p:spPr>
        <p:txBody>
          <a:bodyPr wrap="square" rtlCol="0">
            <a:spAutoFit/>
          </a:bodyPr>
          <a:lstStyle/>
          <a:p>
            <a:pPr algn="ctr"/>
            <a:r>
              <a:rPr lang="en-US" sz="2800" dirty="0">
                <a:latin typeface="Arial" pitchFamily="34" charset="0"/>
                <a:cs typeface="Arial" pitchFamily="34" charset="0"/>
              </a:rPr>
              <a:t>CÁC </a:t>
            </a:r>
            <a:r>
              <a:rPr lang="en-US" sz="2800">
                <a:latin typeface="Arial" pitchFamily="34" charset="0"/>
                <a:cs typeface="Arial" pitchFamily="34" charset="0"/>
              </a:rPr>
              <a:t>BƯỚC </a:t>
            </a:r>
            <a:r>
              <a:rPr lang="en-US" sz="2800" smtClean="0">
                <a:latin typeface="Arial" pitchFamily="34" charset="0"/>
                <a:cs typeface="Arial" pitchFamily="34" charset="0"/>
              </a:rPr>
              <a:t>TIẾN HÀNH TN PHÁT HIỆN LỰC MA SÁT NGHỈ</a:t>
            </a:r>
            <a:endParaRPr lang="en-US" sz="2800" dirty="0">
              <a:latin typeface="Arial" pitchFamily="34" charset="0"/>
              <a:cs typeface="Arial" pitchFamily="34" charset="0"/>
            </a:endParaRPr>
          </a:p>
          <a:p>
            <a:pPr algn="ctr"/>
            <a:endParaRPr lang="en-US" sz="2800" dirty="0">
              <a:latin typeface="Arial" pitchFamily="34" charset="0"/>
              <a:cs typeface="Arial" pitchFamily="34" charset="0"/>
            </a:endParaRPr>
          </a:p>
        </p:txBody>
      </p:sp>
      <p:sp>
        <p:nvSpPr>
          <p:cNvPr id="10" name="Rectangle 5"/>
          <p:cNvSpPr>
            <a:spLocks noChangeArrowheads="1"/>
          </p:cNvSpPr>
          <p:nvPr/>
        </p:nvSpPr>
        <p:spPr bwMode="auto">
          <a:xfrm>
            <a:off x="529079" y="555372"/>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 name="Rectangle 2"/>
          <p:cNvSpPr>
            <a:spLocks noChangeArrowheads="1"/>
          </p:cNvSpPr>
          <p:nvPr/>
        </p:nvSpPr>
        <p:spPr bwMode="auto">
          <a:xfrm>
            <a:off x="-23375" y="717474"/>
            <a:ext cx="8071577" cy="52629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114300" algn="l"/>
                <a:tab pos="5200650" algn="r"/>
              </a:tabLst>
              <a:defRPr>
                <a:solidFill>
                  <a:schemeClr val="tx1"/>
                </a:solidFill>
                <a:latin typeface="Arial" panose="020B0604020202020204" pitchFamily="34" charset="0"/>
              </a:defRPr>
            </a:lvl1pPr>
            <a:lvl2pPr eaLnBrk="0" fontAlgn="base" hangingPunct="0">
              <a:spcBef>
                <a:spcPct val="0"/>
              </a:spcBef>
              <a:spcAft>
                <a:spcPct val="0"/>
              </a:spcAft>
              <a:tabLst>
                <a:tab pos="114300" algn="l"/>
                <a:tab pos="5200650" algn="r"/>
              </a:tabLst>
              <a:defRPr>
                <a:solidFill>
                  <a:schemeClr val="tx1"/>
                </a:solidFill>
                <a:latin typeface="Arial" panose="020B0604020202020204" pitchFamily="34" charset="0"/>
              </a:defRPr>
            </a:lvl2pPr>
            <a:lvl3pPr eaLnBrk="0" fontAlgn="base" hangingPunct="0">
              <a:spcBef>
                <a:spcPct val="0"/>
              </a:spcBef>
              <a:spcAft>
                <a:spcPct val="0"/>
              </a:spcAft>
              <a:tabLst>
                <a:tab pos="114300" algn="l"/>
                <a:tab pos="5200650" algn="r"/>
              </a:tabLst>
              <a:defRPr>
                <a:solidFill>
                  <a:schemeClr val="tx1"/>
                </a:solidFill>
                <a:latin typeface="Arial" panose="020B0604020202020204" pitchFamily="34" charset="0"/>
              </a:defRPr>
            </a:lvl3pPr>
            <a:lvl4pPr eaLnBrk="0" fontAlgn="base" hangingPunct="0">
              <a:spcBef>
                <a:spcPct val="0"/>
              </a:spcBef>
              <a:spcAft>
                <a:spcPct val="0"/>
              </a:spcAft>
              <a:tabLst>
                <a:tab pos="114300" algn="l"/>
                <a:tab pos="5200650" algn="r"/>
              </a:tabLst>
              <a:defRPr>
                <a:solidFill>
                  <a:schemeClr val="tx1"/>
                </a:solidFill>
                <a:latin typeface="Arial" panose="020B0604020202020204" pitchFamily="34" charset="0"/>
              </a:defRPr>
            </a:lvl4pPr>
            <a:lvl5pPr eaLnBrk="0" fontAlgn="base" hangingPunct="0">
              <a:spcBef>
                <a:spcPct val="0"/>
              </a:spcBef>
              <a:spcAft>
                <a:spcPct val="0"/>
              </a:spcAft>
              <a:tabLst>
                <a:tab pos="114300" algn="l"/>
                <a:tab pos="5200650" algn="r"/>
              </a:tabLst>
              <a:defRPr>
                <a:solidFill>
                  <a:schemeClr val="tx1"/>
                </a:solidFill>
                <a:latin typeface="Arial" panose="020B0604020202020204" pitchFamily="34" charset="0"/>
              </a:defRPr>
            </a:lvl5pPr>
            <a:lvl6pPr eaLnBrk="0" fontAlgn="base" hangingPunct="0">
              <a:spcBef>
                <a:spcPct val="0"/>
              </a:spcBef>
              <a:spcAft>
                <a:spcPct val="0"/>
              </a:spcAft>
              <a:tabLst>
                <a:tab pos="114300" algn="l"/>
                <a:tab pos="5200650" algn="r"/>
              </a:tabLst>
              <a:defRPr>
                <a:solidFill>
                  <a:schemeClr val="tx1"/>
                </a:solidFill>
                <a:latin typeface="Arial" panose="020B0604020202020204" pitchFamily="34" charset="0"/>
              </a:defRPr>
            </a:lvl6pPr>
            <a:lvl7pPr eaLnBrk="0" fontAlgn="base" hangingPunct="0">
              <a:spcBef>
                <a:spcPct val="0"/>
              </a:spcBef>
              <a:spcAft>
                <a:spcPct val="0"/>
              </a:spcAft>
              <a:tabLst>
                <a:tab pos="114300" algn="l"/>
                <a:tab pos="5200650" algn="r"/>
              </a:tabLst>
              <a:defRPr>
                <a:solidFill>
                  <a:schemeClr val="tx1"/>
                </a:solidFill>
                <a:latin typeface="Arial" panose="020B0604020202020204" pitchFamily="34" charset="0"/>
              </a:defRPr>
            </a:lvl7pPr>
            <a:lvl8pPr eaLnBrk="0" fontAlgn="base" hangingPunct="0">
              <a:spcBef>
                <a:spcPct val="0"/>
              </a:spcBef>
              <a:spcAft>
                <a:spcPct val="0"/>
              </a:spcAft>
              <a:tabLst>
                <a:tab pos="114300" algn="l"/>
                <a:tab pos="5200650" algn="r"/>
              </a:tabLst>
              <a:defRPr>
                <a:solidFill>
                  <a:schemeClr val="tx1"/>
                </a:solidFill>
                <a:latin typeface="Arial" panose="020B0604020202020204" pitchFamily="34" charset="0"/>
              </a:defRPr>
            </a:lvl8pPr>
            <a:lvl9pPr eaLnBrk="0" fontAlgn="base" hangingPunct="0">
              <a:spcBef>
                <a:spcPct val="0"/>
              </a:spcBef>
              <a:spcAft>
                <a:spcPct val="0"/>
              </a:spcAft>
              <a:tabLst>
                <a:tab pos="114300" algn="l"/>
                <a:tab pos="5200650" algn="r"/>
              </a:tabLst>
              <a:defRPr>
                <a:solidFill>
                  <a:schemeClr val="tx1"/>
                </a:solidFill>
                <a:latin typeface="Arial" panose="020B0604020202020204" pitchFamily="34" charset="0"/>
              </a:defRPr>
            </a:lvl9pPr>
          </a:lstStyle>
          <a:p>
            <a:pPr marL="0" marR="0" lvl="0" indent="0" algn="just" defTabSz="914400" rtl="0" eaLnBrk="0" fontAlgn="base" latinLnBrk="0" hangingPunct="0">
              <a:lnSpc>
                <a:spcPct val="150000"/>
              </a:lnSpc>
              <a:spcBef>
                <a:spcPct val="0"/>
              </a:spcBef>
              <a:spcAft>
                <a:spcPct val="0"/>
              </a:spcAft>
              <a:buClrTx/>
              <a:buSzTx/>
              <a:buFontTx/>
              <a:buNone/>
              <a:tabLst>
                <a:tab pos="114300" algn="l"/>
                <a:tab pos="5200650" algn="r"/>
              </a:tabLst>
            </a:pPr>
            <a:r>
              <a:rPr kumimoji="0" lang="pt-BR" altLang="en-US" sz="2800" b="1" i="1" u="none" strike="noStrike" cap="none" normalizeH="0" baseline="0" dirty="0" smtClean="0">
                <a:ln>
                  <a:noFill/>
                </a:ln>
                <a:solidFill>
                  <a:srgbClr val="FF0000"/>
                </a:solidFill>
                <a:effectLst/>
                <a:ea typeface="Calibri" panose="020F0502020204030204" pitchFamily="34" charset="0"/>
                <a:cs typeface="Arial" pitchFamily="34" charset="0"/>
              </a:rPr>
              <a:t>Bước 1:</a:t>
            </a:r>
            <a:r>
              <a:rPr kumimoji="0" lang="pt-BR" altLang="en-US" sz="2800" b="0" i="0" u="none" strike="noStrike" cap="none" normalizeH="0" baseline="0" dirty="0" smtClean="0">
                <a:ln>
                  <a:noFill/>
                </a:ln>
                <a:solidFill>
                  <a:srgbClr val="000000"/>
                </a:solidFill>
                <a:effectLst/>
                <a:ea typeface="Calibri" panose="020F0502020204030204" pitchFamily="34" charset="0"/>
                <a:cs typeface="Arial" pitchFamily="34" charset="0"/>
              </a:rPr>
              <a:t> Bố trí thí nghiệm như </a:t>
            </a:r>
            <a:r>
              <a:rPr kumimoji="0" lang="pt-BR" altLang="en-US" sz="2800" b="0" i="0" u="none" strike="noStrike" cap="none" normalizeH="0" baseline="0" smtClean="0">
                <a:ln>
                  <a:noFill/>
                </a:ln>
                <a:solidFill>
                  <a:srgbClr val="000000"/>
                </a:solidFill>
                <a:effectLst/>
                <a:ea typeface="Calibri" panose="020F0502020204030204" pitchFamily="34" charset="0"/>
                <a:cs typeface="Arial" pitchFamily="34" charset="0"/>
              </a:rPr>
              <a:t>hình 28.3 SGK</a:t>
            </a:r>
            <a:r>
              <a:rPr kumimoji="0" lang="pt-BR" altLang="en-US" sz="2800" b="0" i="0" u="none" strike="noStrike" cap="none" normalizeH="0" baseline="0" dirty="0" smtClean="0">
                <a:ln>
                  <a:noFill/>
                </a:ln>
                <a:solidFill>
                  <a:srgbClr val="000000"/>
                </a:solidFill>
                <a:effectLst/>
                <a:ea typeface="Calibri" panose="020F0502020204030204" pitchFamily="34" charset="0"/>
                <a:cs typeface="Arial" pitchFamily="34" charset="0"/>
              </a:rPr>
              <a:t>.</a:t>
            </a:r>
            <a:endParaRPr kumimoji="0" lang="en-US" altLang="en-US" sz="2800" b="0" i="0" u="none" strike="noStrike" cap="none" normalizeH="0" baseline="0" dirty="0" smtClean="0">
              <a:ln>
                <a:noFill/>
              </a:ln>
              <a:solidFill>
                <a:schemeClr val="tx1"/>
              </a:solidFill>
              <a:effectLst/>
              <a:cs typeface="Arial" pitchFamily="34" charset="0"/>
            </a:endParaRPr>
          </a:p>
          <a:p>
            <a:pPr>
              <a:lnSpc>
                <a:spcPct val="150000"/>
              </a:lnSpc>
            </a:pPr>
            <a:r>
              <a:rPr kumimoji="0" lang="pt-BR" altLang="en-US" sz="2800" b="1" i="1" u="none" strike="noStrike" cap="none" normalizeH="0" baseline="0" dirty="0" smtClean="0">
                <a:ln>
                  <a:noFill/>
                </a:ln>
                <a:solidFill>
                  <a:srgbClr val="FF0000"/>
                </a:solidFill>
                <a:effectLst/>
                <a:ea typeface="Calibri" panose="020F0502020204030204" pitchFamily="34" charset="0"/>
                <a:cs typeface="Arial" pitchFamily="34" charset="0"/>
              </a:rPr>
              <a:t>Bước 2</a:t>
            </a:r>
            <a:r>
              <a:rPr kumimoji="0" lang="pt-BR" altLang="en-US" sz="2800" b="1" i="1" u="none" strike="noStrike" cap="none" normalizeH="0" baseline="0" smtClean="0">
                <a:ln>
                  <a:noFill/>
                </a:ln>
                <a:solidFill>
                  <a:srgbClr val="FF0000"/>
                </a:solidFill>
                <a:effectLst/>
                <a:ea typeface="Calibri" panose="020F0502020204030204" pitchFamily="34" charset="0"/>
                <a:cs typeface="Arial" pitchFamily="34" charset="0"/>
              </a:rPr>
              <a:t>:</a:t>
            </a:r>
            <a:r>
              <a:rPr kumimoji="0" lang="pt-BR" altLang="en-US" sz="2800" b="0" i="0" u="none" strike="noStrike" cap="none" normalizeH="0" baseline="0" smtClean="0">
                <a:ln>
                  <a:noFill/>
                </a:ln>
                <a:solidFill>
                  <a:srgbClr val="000000"/>
                </a:solidFill>
                <a:effectLst/>
                <a:ea typeface="Calibri" panose="020F0502020204030204" pitchFamily="34" charset="0"/>
                <a:cs typeface="Arial" pitchFamily="34" charset="0"/>
              </a:rPr>
              <a:t> </a:t>
            </a:r>
            <a:r>
              <a:rPr lang="en-US" sz="2800" smtClean="0">
                <a:cs typeface="Arial" pitchFamily="34" charset="0"/>
              </a:rPr>
              <a:t>Kéo </a:t>
            </a:r>
            <a:r>
              <a:rPr lang="en-US" sz="2800">
                <a:cs typeface="Arial" pitchFamily="34" charset="0"/>
              </a:rPr>
              <a:t>từ từ lực kế theo phương ngang, đọc số chỉ của lực kế.</a:t>
            </a:r>
          </a:p>
          <a:p>
            <a:pPr>
              <a:lnSpc>
                <a:spcPct val="150000"/>
              </a:lnSpc>
            </a:pPr>
            <a:r>
              <a:rPr lang="pt-BR" altLang="en-US" sz="2800" b="1" i="1" smtClean="0">
                <a:solidFill>
                  <a:srgbClr val="FF0000"/>
                </a:solidFill>
                <a:ea typeface="Calibri" panose="020F0502020204030204" pitchFamily="34" charset="0"/>
                <a:cs typeface="Arial" pitchFamily="34" charset="0"/>
              </a:rPr>
              <a:t>Bước 3:</a:t>
            </a:r>
            <a:r>
              <a:rPr lang="en-US" sz="2800" smtClean="0"/>
              <a:t> </a:t>
            </a:r>
            <a:r>
              <a:rPr lang="en-US" sz="2800"/>
              <a:t>Tiếp tục tăng độ lớn của lực kéo nhưng khối gỗ vẫn chưa chuyển động, đọc số chỉ lực kế.</a:t>
            </a:r>
          </a:p>
          <a:p>
            <a:pPr>
              <a:lnSpc>
                <a:spcPct val="150000"/>
              </a:lnSpc>
            </a:pPr>
            <a:r>
              <a:rPr lang="pt-BR" altLang="en-US" sz="2800" b="1" i="1">
                <a:solidFill>
                  <a:srgbClr val="FF0000"/>
                </a:solidFill>
                <a:ea typeface="Calibri" panose="020F0502020204030204" pitchFamily="34" charset="0"/>
                <a:cs typeface="Arial" pitchFamily="34" charset="0"/>
              </a:rPr>
              <a:t>Bước </a:t>
            </a:r>
            <a:r>
              <a:rPr lang="pt-BR" altLang="en-US" sz="2800" b="1" i="1" smtClean="0">
                <a:solidFill>
                  <a:srgbClr val="FF0000"/>
                </a:solidFill>
                <a:ea typeface="Calibri" panose="020F0502020204030204" pitchFamily="34" charset="0"/>
                <a:cs typeface="Arial" pitchFamily="34" charset="0"/>
              </a:rPr>
              <a:t>4:</a:t>
            </a:r>
            <a:r>
              <a:rPr lang="en-US" sz="2800" smtClean="0"/>
              <a:t> </a:t>
            </a:r>
            <a:r>
              <a:rPr lang="en-US" sz="2800"/>
              <a:t>Tăng từ từ độ lớn của lực kéo tới khi khối gỗ bắt đầu chuyển động, đọc số chỉ lực kế.</a:t>
            </a:r>
          </a:p>
          <a:p>
            <a:pPr marL="0" marR="0" lvl="0" indent="0" algn="just" defTabSz="914400" rtl="0" eaLnBrk="0" fontAlgn="base" latinLnBrk="0" hangingPunct="0">
              <a:lnSpc>
                <a:spcPct val="150000"/>
              </a:lnSpc>
              <a:spcBef>
                <a:spcPct val="0"/>
              </a:spcBef>
              <a:spcAft>
                <a:spcPct val="0"/>
              </a:spcAft>
              <a:buClrTx/>
              <a:buSzTx/>
              <a:buFontTx/>
              <a:buNone/>
              <a:tabLst>
                <a:tab pos="114300" algn="l"/>
                <a:tab pos="5200650" algn="r"/>
              </a:tabLst>
            </a:pPr>
            <a:endParaRPr kumimoji="0" lang="pt-BR" altLang="en-US" sz="2800" b="0" i="0" u="none" strike="noStrike" cap="none" normalizeH="0" baseline="0" dirty="0" smtClean="0">
              <a:ln>
                <a:noFill/>
              </a:ln>
              <a:solidFill>
                <a:schemeClr val="tx1"/>
              </a:solidFill>
              <a:effectLst/>
              <a:cs typeface="Arial" pitchFamily="34" charset="0"/>
            </a:endParaRPr>
          </a:p>
        </p:txBody>
      </p:sp>
      <p:cxnSp>
        <p:nvCxnSpPr>
          <p:cNvPr id="36" name="Straight Connector 35"/>
          <p:cNvCxnSpPr/>
          <p:nvPr/>
        </p:nvCxnSpPr>
        <p:spPr>
          <a:xfrm>
            <a:off x="8048202" y="851432"/>
            <a:ext cx="0" cy="574476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6146" name="Picture 2" descr="C:\Users\Qtcom\Desktop\Downloads\IMG-501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25476" y="979103"/>
            <a:ext cx="3976371" cy="146788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9426446" y="2434107"/>
            <a:ext cx="1468191" cy="400110"/>
          </a:xfrm>
          <a:prstGeom prst="rect">
            <a:avLst/>
          </a:prstGeom>
          <a:noFill/>
        </p:spPr>
        <p:txBody>
          <a:bodyPr wrap="square" rtlCol="0">
            <a:spAutoFit/>
          </a:bodyPr>
          <a:lstStyle/>
          <a:p>
            <a:r>
              <a:rPr lang="en-US" sz="2000" smtClean="0">
                <a:latin typeface="Arial" pitchFamily="34" charset="0"/>
                <a:cs typeface="Arial" pitchFamily="34" charset="0"/>
              </a:rPr>
              <a:t>Hình 28.3 </a:t>
            </a:r>
            <a:endParaRPr lang="en-US" sz="2000">
              <a:latin typeface="Arial" pitchFamily="34" charset="0"/>
              <a:cs typeface="Arial" pitchFamily="34" charset="0"/>
            </a:endParaRPr>
          </a:p>
        </p:txBody>
      </p:sp>
    </p:spTree>
    <p:extLst>
      <p:ext uri="{BB962C8B-B14F-4D97-AF65-F5344CB8AC3E}">
        <p14:creationId xmlns:p14="http://schemas.microsoft.com/office/powerpoint/2010/main" val="3958908179"/>
      </p:ext>
    </p:extLst>
  </p:cSld>
  <p:clrMapOvr>
    <a:masterClrMapping/>
  </p:clrMapOvr>
  <p:transition spd="slow">
    <p:push dir="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796743E1-2DFC-4963-A6A7-EC3DF8425E5B}"/>
              </a:ext>
            </a:extLst>
          </p:cNvPr>
          <p:cNvSpPr>
            <a:spLocks noGrp="1"/>
          </p:cNvSpPr>
          <p:nvPr>
            <p:ph idx="1"/>
          </p:nvPr>
        </p:nvSpPr>
        <p:spPr>
          <a:xfrm>
            <a:off x="2663925" y="1021303"/>
            <a:ext cx="8849787" cy="3707810"/>
          </a:xfrm>
        </p:spPr>
        <p:txBody>
          <a:bodyPr>
            <a:noAutofit/>
          </a:bodyPr>
          <a:lstStyle/>
          <a:p>
            <a:pPr marL="514350" indent="-514350" algn="just">
              <a:buAutoNum type="arabicPeriod"/>
            </a:pPr>
            <a:r>
              <a:rPr lang="en-US" sz="3000" b="1" i="1">
                <a:highlight>
                  <a:srgbClr val="FFFFFF"/>
                </a:highlight>
                <a:latin typeface="Arial" pitchFamily="34" charset="0"/>
                <a:ea typeface="A3.NotoSans-San" panose="020B0502040504020204" pitchFamily="34" charset="0"/>
                <a:cs typeface="Arial" pitchFamily="34" charset="0"/>
              </a:rPr>
              <a:t>Hình thức </a:t>
            </a:r>
            <a:r>
              <a:rPr lang="en-US" sz="3000">
                <a:highlight>
                  <a:srgbClr val="FFFFFF"/>
                </a:highlight>
                <a:latin typeface="Arial" pitchFamily="34" charset="0"/>
                <a:ea typeface="A3.NotoSans-San" panose="020B0502040504020204" pitchFamily="34" charset="0"/>
                <a:cs typeface="Arial" pitchFamily="34" charset="0"/>
              </a:rPr>
              <a:t>: Hoạt động </a:t>
            </a:r>
            <a:r>
              <a:rPr lang="en-US" sz="3000" smtClean="0">
                <a:highlight>
                  <a:srgbClr val="FFFFFF"/>
                </a:highlight>
                <a:latin typeface="Arial" pitchFamily="34" charset="0"/>
                <a:ea typeface="A3.NotoSans-San" panose="020B0502040504020204" pitchFamily="34" charset="0"/>
                <a:cs typeface="Arial" pitchFamily="34" charset="0"/>
              </a:rPr>
              <a:t>nhóm 4</a:t>
            </a:r>
            <a:endParaRPr lang="en-US" sz="3000">
              <a:highlight>
                <a:srgbClr val="FFFFFF"/>
              </a:highlight>
              <a:latin typeface="Arial" pitchFamily="34" charset="0"/>
              <a:ea typeface="A3.NotoSans-San" panose="020B0502040504020204" pitchFamily="34" charset="0"/>
              <a:cs typeface="Arial" pitchFamily="34" charset="0"/>
            </a:endParaRPr>
          </a:p>
          <a:p>
            <a:pPr marL="514350" indent="-514350" algn="just">
              <a:buAutoNum type="arabicPeriod"/>
            </a:pPr>
            <a:r>
              <a:rPr lang="en-US" sz="3000" b="1" i="1">
                <a:highlight>
                  <a:srgbClr val="FFFFFF"/>
                </a:highlight>
                <a:latin typeface="Arial" pitchFamily="34" charset="0"/>
                <a:ea typeface="A3.NotoSans-San" panose="020B0502040504020204" pitchFamily="34" charset="0"/>
                <a:cs typeface="Arial" pitchFamily="34" charset="0"/>
              </a:rPr>
              <a:t>Thời gian </a:t>
            </a:r>
            <a:r>
              <a:rPr lang="en-US" sz="3000">
                <a:highlight>
                  <a:srgbClr val="FFFFFF"/>
                </a:highlight>
                <a:latin typeface="Arial" pitchFamily="34" charset="0"/>
                <a:ea typeface="A3.NotoSans-San" panose="020B0502040504020204" pitchFamily="34" charset="0"/>
                <a:cs typeface="Arial" pitchFamily="34" charset="0"/>
              </a:rPr>
              <a:t>: </a:t>
            </a:r>
            <a:r>
              <a:rPr lang="en-US" sz="3000" smtClean="0">
                <a:highlight>
                  <a:srgbClr val="FFFFFF"/>
                </a:highlight>
                <a:latin typeface="Arial" pitchFamily="34" charset="0"/>
                <a:ea typeface="A3.NotoSans-San" panose="020B0502040504020204" pitchFamily="34" charset="0"/>
                <a:cs typeface="Arial" pitchFamily="34" charset="0"/>
              </a:rPr>
              <a:t>3 </a:t>
            </a:r>
            <a:r>
              <a:rPr lang="en-US" sz="3000">
                <a:highlight>
                  <a:srgbClr val="FFFFFF"/>
                </a:highlight>
                <a:latin typeface="Arial" pitchFamily="34" charset="0"/>
                <a:ea typeface="A3.NotoSans-San" panose="020B0502040504020204" pitchFamily="34" charset="0"/>
                <a:cs typeface="Arial" pitchFamily="34" charset="0"/>
              </a:rPr>
              <a:t>phút</a:t>
            </a:r>
          </a:p>
          <a:p>
            <a:pPr marL="514350" indent="-514350" algn="just">
              <a:lnSpc>
                <a:spcPct val="120000"/>
              </a:lnSpc>
              <a:spcBef>
                <a:spcPts val="0"/>
              </a:spcBef>
              <a:buAutoNum type="arabicPeriod"/>
            </a:pPr>
            <a:r>
              <a:rPr lang="en-US" sz="3000" b="1" i="1">
                <a:highlight>
                  <a:srgbClr val="FFFFFF"/>
                </a:highlight>
                <a:latin typeface="Arial" pitchFamily="34" charset="0"/>
                <a:ea typeface="A3.NotoSans-San" panose="020B0502040504020204" pitchFamily="34" charset="0"/>
                <a:cs typeface="Arial" pitchFamily="34" charset="0"/>
              </a:rPr>
              <a:t>Nhiệm vụ </a:t>
            </a:r>
            <a:r>
              <a:rPr lang="en-US" sz="3000">
                <a:highlight>
                  <a:srgbClr val="FFFFFF"/>
                </a:highlight>
                <a:latin typeface="Arial" pitchFamily="34" charset="0"/>
                <a:ea typeface="A3.NotoSans-San" panose="020B0502040504020204" pitchFamily="34" charset="0"/>
                <a:cs typeface="Arial" pitchFamily="34" charset="0"/>
              </a:rPr>
              <a:t>: Trả lời các câu hỏi </a:t>
            </a:r>
            <a:r>
              <a:rPr lang="en-US" sz="3000" smtClean="0">
                <a:highlight>
                  <a:srgbClr val="FFFFFF"/>
                </a:highlight>
                <a:latin typeface="Arial" pitchFamily="34" charset="0"/>
                <a:ea typeface="A3.NotoSans-San" panose="020B0502040504020204" pitchFamily="34" charset="0"/>
                <a:cs typeface="Arial" pitchFamily="34" charset="0"/>
              </a:rPr>
              <a:t>sau và tiến hành thí nghiệm.</a:t>
            </a:r>
            <a:endParaRPr lang="en-US" sz="3000" smtClean="0">
              <a:latin typeface="Arial" pitchFamily="34" charset="0"/>
              <a:cs typeface="Arial" pitchFamily="34" charset="0"/>
            </a:endParaRPr>
          </a:p>
          <a:p>
            <a:r>
              <a:rPr lang="en-US" sz="3200">
                <a:latin typeface="Arial" pitchFamily="34" charset="0"/>
                <a:cs typeface="Arial" pitchFamily="34" charset="0"/>
              </a:rPr>
              <a:t>H10. Nêu dụng cụ và các bước tiến hành thí </a:t>
            </a:r>
            <a:r>
              <a:rPr lang="en-US" sz="3200" smtClean="0">
                <a:latin typeface="Arial" pitchFamily="34" charset="0"/>
                <a:cs typeface="Arial" pitchFamily="34" charset="0"/>
              </a:rPr>
              <a:t>nghiệm </a:t>
            </a:r>
            <a:r>
              <a:rPr lang="en-US" sz="3200">
                <a:latin typeface="Arial" pitchFamily="34" charset="0"/>
                <a:cs typeface="Arial" pitchFamily="34" charset="0"/>
              </a:rPr>
              <a:t>phát hiện lực ma sát nghỉ</a:t>
            </a:r>
            <a:r>
              <a:rPr lang="en-US" sz="3200" smtClean="0">
                <a:latin typeface="Arial" pitchFamily="34" charset="0"/>
                <a:cs typeface="Arial" pitchFamily="34" charset="0"/>
              </a:rPr>
              <a:t>.</a:t>
            </a:r>
          </a:p>
          <a:p>
            <a:r>
              <a:rPr lang="en-US" sz="3200" smtClean="0">
                <a:latin typeface="Arial" pitchFamily="34" charset="0"/>
                <a:cs typeface="Arial" pitchFamily="34" charset="0"/>
              </a:rPr>
              <a:t>- Tiến hành thí nghiệm.</a:t>
            </a:r>
          </a:p>
          <a:p>
            <a:r>
              <a:rPr lang="en-US" sz="3200">
                <a:latin typeface="Arial" pitchFamily="34" charset="0"/>
                <a:cs typeface="Arial" pitchFamily="34" charset="0"/>
              </a:rPr>
              <a:t>H11. Vì sao trong TN này dù có lực kéo nhưng khối gỗ vẫn đứng yên?</a:t>
            </a:r>
          </a:p>
          <a:p>
            <a:endParaRPr lang="en-US" sz="3200" smtClean="0">
              <a:latin typeface="Arial" pitchFamily="34" charset="0"/>
              <a:cs typeface="Arial" pitchFamily="34" charset="0"/>
            </a:endParaRPr>
          </a:p>
          <a:p>
            <a:pPr marL="0" indent="0">
              <a:buNone/>
            </a:pPr>
            <a:endParaRPr lang="en-US" sz="3200">
              <a:latin typeface="Arial" pitchFamily="34" charset="0"/>
              <a:cs typeface="Arial" pitchFamily="34" charset="0"/>
            </a:endParaRPr>
          </a:p>
        </p:txBody>
      </p:sp>
      <p:sp>
        <p:nvSpPr>
          <p:cNvPr id="4" name="Rectangle: Rounded Corners 3">
            <a:extLst>
              <a:ext uri="{FF2B5EF4-FFF2-40B4-BE49-F238E27FC236}">
                <a16:creationId xmlns="" xmlns:a16="http://schemas.microsoft.com/office/drawing/2014/main" id="{D8307A86-20A6-4131-AAD1-FC9E489470C8}"/>
              </a:ext>
            </a:extLst>
          </p:cNvPr>
          <p:cNvSpPr/>
          <p:nvPr/>
        </p:nvSpPr>
        <p:spPr>
          <a:xfrm rot="1860000">
            <a:off x="-293515" y="-416264"/>
            <a:ext cx="911806" cy="83252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 xmlns:a16="http://schemas.microsoft.com/office/drawing/2014/main" id="{32BFD7B4-3A14-4F51-8905-A4FC08221223}"/>
              </a:ext>
            </a:extLst>
          </p:cNvPr>
          <p:cNvSpPr txBox="1"/>
          <p:nvPr/>
        </p:nvSpPr>
        <p:spPr>
          <a:xfrm>
            <a:off x="0" y="134140"/>
            <a:ext cx="12192000" cy="646331"/>
          </a:xfrm>
          <a:prstGeom prst="rect">
            <a:avLst/>
          </a:prstGeom>
          <a:noFill/>
        </p:spPr>
        <p:txBody>
          <a:bodyPr wrap="square" rtlCol="0">
            <a:spAutoFit/>
          </a:bodyPr>
          <a:lstStyle/>
          <a:p>
            <a:pPr algn="ctr"/>
            <a:r>
              <a:rPr lang="en-US" sz="3600" smtClean="0">
                <a:latin typeface="Arial" pitchFamily="34" charset="0"/>
                <a:cs typeface="Arial" pitchFamily="34" charset="0"/>
              </a:rPr>
              <a:t>TÌM HIỂU VỀ LỰC MA SÁT NGHỈ</a:t>
            </a:r>
            <a:endParaRPr lang="en-US" sz="3600" dirty="0">
              <a:latin typeface="Arial" pitchFamily="34" charset="0"/>
              <a:cs typeface="Arial" pitchFamily="34" charset="0"/>
            </a:endParaRPr>
          </a:p>
        </p:txBody>
      </p:sp>
      <p:pic>
        <p:nvPicPr>
          <p:cNvPr id="9" name="Countdown 3 minutes-Nho">
            <a:hlinkClick r:id="" action="ppaction://media"/>
            <a:extLst>
              <a:ext uri="{FF2B5EF4-FFF2-40B4-BE49-F238E27FC236}">
                <a16:creationId xmlns="" xmlns:a16="http://schemas.microsoft.com/office/drawing/2014/main" id="{0123CD6F-260F-40C9-A96B-5E68A996867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27617" y="2212120"/>
            <a:ext cx="1311032" cy="757785"/>
          </a:xfrm>
          <a:prstGeom prst="rect">
            <a:avLst/>
          </a:prstGeom>
        </p:spPr>
      </p:pic>
      <p:pic>
        <p:nvPicPr>
          <p:cNvPr id="10" name="Graphic 5">
            <a:extLst>
              <a:ext uri="{FF2B5EF4-FFF2-40B4-BE49-F238E27FC236}">
                <a16:creationId xmlns="" xmlns:a16="http://schemas.microsoft.com/office/drawing/2014/main" id="{0C278755-B198-4F11-A226-314BB0C52B22}"/>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a:off x="427617" y="807815"/>
            <a:ext cx="1393213" cy="1393213"/>
          </a:xfrm>
          <a:prstGeom prst="rect">
            <a:avLst/>
          </a:prstGeom>
        </p:spPr>
      </p:pic>
      <p:sp>
        <p:nvSpPr>
          <p:cNvPr id="11" name="Rectangle: Rounded Corners 4">
            <a:extLst>
              <a:ext uri="{FF2B5EF4-FFF2-40B4-BE49-F238E27FC236}">
                <a16:creationId xmlns="" xmlns:a16="http://schemas.microsoft.com/office/drawing/2014/main" id="{718646F6-A4A8-4746-8FEF-2ECDA34C04CC}"/>
              </a:ext>
            </a:extLst>
          </p:cNvPr>
          <p:cNvSpPr/>
          <p:nvPr/>
        </p:nvSpPr>
        <p:spPr>
          <a:xfrm rot="3480000">
            <a:off x="11116231" y="5883843"/>
            <a:ext cx="2481740" cy="19737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33649879"/>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490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animEffect transition="in" filter="barn(inVertical)">
                                      <p:cBhvr>
                                        <p:cTn id="11" dur="500"/>
                                        <p:tgtEl>
                                          <p:spTgt spid="3">
                                            <p:txEl>
                                              <p:pRg st="4" end="4"/>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3">
                                            <p:txEl>
                                              <p:pRg st="5" end="5"/>
                                            </p:txEl>
                                          </p:spTgt>
                                        </p:tgtEl>
                                        <p:attrNameLst>
                                          <p:attrName>style.visibility</p:attrName>
                                        </p:attrNameLst>
                                      </p:cBhvr>
                                      <p:to>
                                        <p:strVal val="visible"/>
                                      </p:to>
                                    </p:set>
                                    <p:animEffect transition="in" filter="barn(inVertical)">
                                      <p:cBhvr>
                                        <p:cTn id="16"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9"/>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9"/>
                                        </p:tgtEl>
                                      </p:cBhvr>
                                    </p:cmd>
                                  </p:childTnLst>
                                </p:cTn>
                              </p:par>
                            </p:childTnLst>
                          </p:cTn>
                        </p:par>
                      </p:childTnLst>
                    </p:cTn>
                  </p:par>
                </p:childTnLst>
              </p:cTn>
              <p:nextCondLst>
                <p:cond evt="onClick" delay="0">
                  <p:tgtEl>
                    <p:spTgt spid="9"/>
                  </p:tgtEl>
                </p:cond>
              </p:nextCondLst>
            </p:seq>
            <p:video>
              <p:cMediaNode vol="80000">
                <p:cTn id="22" fill="hold" display="0">
                  <p:stCondLst>
                    <p:cond delay="indefinite"/>
                  </p:stCondLst>
                </p:cTn>
                <p:tgtEl>
                  <p:spTgt spid="9"/>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796743E1-2DFC-4963-A6A7-EC3DF8425E5B}"/>
              </a:ext>
            </a:extLst>
          </p:cNvPr>
          <p:cNvSpPr>
            <a:spLocks noGrp="1"/>
          </p:cNvSpPr>
          <p:nvPr>
            <p:ph idx="1"/>
          </p:nvPr>
        </p:nvSpPr>
        <p:spPr>
          <a:xfrm>
            <a:off x="3335052" y="975749"/>
            <a:ext cx="8145028" cy="4319678"/>
          </a:xfrm>
        </p:spPr>
        <p:txBody>
          <a:bodyPr>
            <a:normAutofit fontScale="92500"/>
          </a:bodyPr>
          <a:lstStyle/>
          <a:p>
            <a:pPr marL="514350" indent="-514350" algn="just">
              <a:lnSpc>
                <a:spcPct val="120000"/>
              </a:lnSpc>
              <a:spcBef>
                <a:spcPts val="0"/>
              </a:spcBef>
              <a:buAutoNum type="arabicPeriod"/>
            </a:pPr>
            <a:r>
              <a:rPr lang="en-US" sz="3200" b="1" dirty="0" err="1">
                <a:highlight>
                  <a:srgbClr val="FFFFFF"/>
                </a:highlight>
                <a:latin typeface="Arial" pitchFamily="34" charset="0"/>
                <a:ea typeface="A3.NotoSans-San" panose="020B0502040504020204" pitchFamily="34" charset="0"/>
                <a:cs typeface="Arial" pitchFamily="34" charset="0"/>
              </a:rPr>
              <a:t>Hình</a:t>
            </a:r>
            <a:r>
              <a:rPr lang="en-US" sz="3200" b="1" dirty="0">
                <a:highlight>
                  <a:srgbClr val="FFFFFF"/>
                </a:highlight>
                <a:latin typeface="Arial" pitchFamily="34" charset="0"/>
                <a:ea typeface="A3.NotoSans-San" panose="020B0502040504020204" pitchFamily="34" charset="0"/>
                <a:cs typeface="Arial" pitchFamily="34" charset="0"/>
              </a:rPr>
              <a:t> </a:t>
            </a:r>
            <a:r>
              <a:rPr lang="en-US" sz="3200" b="1" dirty="0" err="1">
                <a:highlight>
                  <a:srgbClr val="FFFFFF"/>
                </a:highlight>
                <a:latin typeface="Arial" pitchFamily="34" charset="0"/>
                <a:ea typeface="A3.NotoSans-San" panose="020B0502040504020204" pitchFamily="34" charset="0"/>
                <a:cs typeface="Arial" pitchFamily="34" charset="0"/>
              </a:rPr>
              <a:t>thức</a:t>
            </a:r>
            <a:r>
              <a:rPr lang="en-US" sz="3200" dirty="0">
                <a:highlight>
                  <a:srgbClr val="FFFFFF"/>
                </a:highlight>
                <a:latin typeface="Arial" pitchFamily="34" charset="0"/>
                <a:ea typeface="A3.NotoSans-San" panose="020B0502040504020204" pitchFamily="34" charset="0"/>
                <a:cs typeface="Arial" pitchFamily="34" charset="0"/>
              </a:rPr>
              <a:t>: HS </a:t>
            </a:r>
            <a:r>
              <a:rPr lang="en-US" sz="3200" dirty="0" err="1">
                <a:highlight>
                  <a:srgbClr val="FFFFFF"/>
                </a:highlight>
                <a:latin typeface="Arial" pitchFamily="34" charset="0"/>
                <a:ea typeface="A3.NotoSans-San" panose="020B0502040504020204" pitchFamily="34" charset="0"/>
                <a:cs typeface="Arial" pitchFamily="34" charset="0"/>
              </a:rPr>
              <a:t>làm</a:t>
            </a:r>
            <a:r>
              <a:rPr lang="en-US" sz="3200" dirty="0">
                <a:highlight>
                  <a:srgbClr val="FFFFFF"/>
                </a:highlight>
                <a:latin typeface="Arial" pitchFamily="34" charset="0"/>
                <a:ea typeface="A3.NotoSans-San" panose="020B0502040504020204" pitchFamily="34" charset="0"/>
                <a:cs typeface="Arial" pitchFamily="34" charset="0"/>
              </a:rPr>
              <a:t> </a:t>
            </a:r>
            <a:r>
              <a:rPr lang="en-US" sz="3200" dirty="0" err="1">
                <a:highlight>
                  <a:srgbClr val="FFFFFF"/>
                </a:highlight>
                <a:latin typeface="Arial" pitchFamily="34" charset="0"/>
                <a:ea typeface="A3.NotoSans-San" panose="020B0502040504020204" pitchFamily="34" charset="0"/>
                <a:cs typeface="Arial" pitchFamily="34" charset="0"/>
              </a:rPr>
              <a:t>việc</a:t>
            </a:r>
            <a:r>
              <a:rPr lang="en-US" sz="3200" dirty="0">
                <a:highlight>
                  <a:srgbClr val="FFFFFF"/>
                </a:highlight>
                <a:latin typeface="Arial" pitchFamily="34" charset="0"/>
                <a:ea typeface="A3.NotoSans-San" panose="020B0502040504020204" pitchFamily="34" charset="0"/>
                <a:cs typeface="Arial" pitchFamily="34" charset="0"/>
              </a:rPr>
              <a:t> </a:t>
            </a:r>
            <a:r>
              <a:rPr lang="en-US" sz="3200" dirty="0" err="1">
                <a:highlight>
                  <a:srgbClr val="FFFFFF"/>
                </a:highlight>
                <a:latin typeface="Arial" pitchFamily="34" charset="0"/>
                <a:ea typeface="A3.NotoSans-San" panose="020B0502040504020204" pitchFamily="34" charset="0"/>
                <a:cs typeface="Arial" pitchFamily="34" charset="0"/>
              </a:rPr>
              <a:t>theo</a:t>
            </a:r>
            <a:r>
              <a:rPr lang="en-US" sz="3200" dirty="0">
                <a:highlight>
                  <a:srgbClr val="FFFFFF"/>
                </a:highlight>
                <a:latin typeface="Arial" pitchFamily="34" charset="0"/>
                <a:ea typeface="A3.NotoSans-San" panose="020B0502040504020204" pitchFamily="34" charset="0"/>
                <a:cs typeface="Arial" pitchFamily="34" charset="0"/>
              </a:rPr>
              <a:t> </a:t>
            </a:r>
            <a:r>
              <a:rPr lang="en-US" sz="3200" dirty="0" err="1">
                <a:highlight>
                  <a:srgbClr val="FFFFFF"/>
                </a:highlight>
                <a:latin typeface="Arial" pitchFamily="34" charset="0"/>
                <a:ea typeface="A3.NotoSans-San" panose="020B0502040504020204" pitchFamily="34" charset="0"/>
                <a:cs typeface="Arial" pitchFamily="34" charset="0"/>
              </a:rPr>
              <a:t>nhóm</a:t>
            </a:r>
            <a:r>
              <a:rPr lang="en-US" sz="3200" dirty="0">
                <a:highlight>
                  <a:srgbClr val="FFFFFF"/>
                </a:highlight>
                <a:latin typeface="Arial" pitchFamily="34" charset="0"/>
                <a:ea typeface="A3.NotoSans-San" panose="020B0502040504020204" pitchFamily="34" charset="0"/>
                <a:cs typeface="Arial" pitchFamily="34" charset="0"/>
              </a:rPr>
              <a:t> </a:t>
            </a:r>
            <a:r>
              <a:rPr lang="en-US" sz="3200" dirty="0" smtClean="0">
                <a:highlight>
                  <a:srgbClr val="FFFFFF"/>
                </a:highlight>
                <a:latin typeface="Arial" pitchFamily="34" charset="0"/>
                <a:ea typeface="A3.NotoSans-San" panose="020B0502040504020204" pitchFamily="34" charset="0"/>
                <a:cs typeface="Arial" pitchFamily="34" charset="0"/>
              </a:rPr>
              <a:t>2 </a:t>
            </a:r>
            <a:r>
              <a:rPr lang="en-US" sz="3200" dirty="0" err="1" smtClean="0">
                <a:highlight>
                  <a:srgbClr val="FFFFFF"/>
                </a:highlight>
                <a:latin typeface="Arial" pitchFamily="34" charset="0"/>
                <a:ea typeface="A3.NotoSans-San" panose="020B0502040504020204" pitchFamily="34" charset="0"/>
                <a:cs typeface="Arial" pitchFamily="34" charset="0"/>
              </a:rPr>
              <a:t>bàn</a:t>
            </a:r>
            <a:r>
              <a:rPr lang="en-US" sz="3200" dirty="0" smtClean="0">
                <a:highlight>
                  <a:srgbClr val="FFFFFF"/>
                </a:highlight>
                <a:latin typeface="Arial" pitchFamily="34" charset="0"/>
                <a:ea typeface="A3.NotoSans-San" panose="020B0502040504020204" pitchFamily="34" charset="0"/>
                <a:cs typeface="Arial" pitchFamily="34" charset="0"/>
              </a:rPr>
              <a:t>.</a:t>
            </a:r>
            <a:endParaRPr lang="en-US" sz="3200" dirty="0">
              <a:highlight>
                <a:srgbClr val="FFFFFF"/>
              </a:highlight>
              <a:latin typeface="Arial" pitchFamily="34" charset="0"/>
              <a:ea typeface="A3.NotoSans-San" panose="020B0502040504020204" pitchFamily="34" charset="0"/>
              <a:cs typeface="Arial" pitchFamily="34" charset="0"/>
            </a:endParaRPr>
          </a:p>
          <a:p>
            <a:pPr marL="514350" indent="-514350" algn="just">
              <a:lnSpc>
                <a:spcPct val="120000"/>
              </a:lnSpc>
              <a:spcBef>
                <a:spcPts val="0"/>
              </a:spcBef>
              <a:buFont typeface="Arial" panose="020B0604020202020204" pitchFamily="34" charset="0"/>
              <a:buAutoNum type="arabicPeriod"/>
            </a:pPr>
            <a:r>
              <a:rPr lang="en-US" sz="3200" b="1" dirty="0" err="1" smtClean="0">
                <a:highlight>
                  <a:srgbClr val="FFFFFF"/>
                </a:highlight>
                <a:latin typeface="Arial" pitchFamily="34" charset="0"/>
                <a:ea typeface="A3.NotoSans-San" panose="020B0502040504020204" pitchFamily="34" charset="0"/>
                <a:cs typeface="Arial" pitchFamily="34" charset="0"/>
              </a:rPr>
              <a:t>Nội</a:t>
            </a:r>
            <a:r>
              <a:rPr lang="en-US" sz="3200" b="1" dirty="0" smtClean="0">
                <a:highlight>
                  <a:srgbClr val="FFFFFF"/>
                </a:highlight>
                <a:latin typeface="Arial" pitchFamily="34" charset="0"/>
                <a:ea typeface="A3.NotoSans-San" panose="020B0502040504020204" pitchFamily="34" charset="0"/>
                <a:cs typeface="Arial" pitchFamily="34" charset="0"/>
              </a:rPr>
              <a:t> dung</a:t>
            </a:r>
            <a:r>
              <a:rPr lang="en-US" sz="3200" dirty="0" smtClean="0">
                <a:highlight>
                  <a:srgbClr val="FFFFFF"/>
                </a:highlight>
                <a:latin typeface="Arial" pitchFamily="34" charset="0"/>
                <a:ea typeface="A3.NotoSans-San" panose="020B0502040504020204" pitchFamily="34" charset="0"/>
                <a:cs typeface="Arial" pitchFamily="34" charset="0"/>
              </a:rPr>
              <a:t>: </a:t>
            </a:r>
            <a:r>
              <a:rPr lang="en-US" sz="3200" dirty="0" err="1" smtClean="0">
                <a:highlight>
                  <a:srgbClr val="FFFFFF"/>
                </a:highlight>
                <a:latin typeface="Arial" pitchFamily="34" charset="0"/>
                <a:ea typeface="A3.NotoSans-San" panose="020B0502040504020204" pitchFamily="34" charset="0"/>
                <a:cs typeface="Arial" pitchFamily="34" charset="0"/>
              </a:rPr>
              <a:t>Xác</a:t>
            </a:r>
            <a:r>
              <a:rPr lang="en-US" sz="3200" dirty="0" smtClean="0">
                <a:highlight>
                  <a:srgbClr val="FFFFFF"/>
                </a:highlight>
                <a:latin typeface="Arial" pitchFamily="34" charset="0"/>
                <a:ea typeface="A3.NotoSans-San" panose="020B0502040504020204" pitchFamily="34" charset="0"/>
                <a:cs typeface="Arial" pitchFamily="34" charset="0"/>
              </a:rPr>
              <a:t> </a:t>
            </a:r>
            <a:r>
              <a:rPr lang="en-US" sz="3200" err="1" smtClean="0">
                <a:highlight>
                  <a:srgbClr val="FFFFFF"/>
                </a:highlight>
                <a:latin typeface="Arial" pitchFamily="34" charset="0"/>
                <a:ea typeface="A3.NotoSans-San" panose="020B0502040504020204" pitchFamily="34" charset="0"/>
                <a:cs typeface="Arial" pitchFamily="34" charset="0"/>
              </a:rPr>
              <a:t>định</a:t>
            </a:r>
            <a:r>
              <a:rPr lang="en-US" sz="3200" smtClean="0">
                <a:highlight>
                  <a:srgbClr val="FFFFFF"/>
                </a:highlight>
                <a:latin typeface="Arial" pitchFamily="34" charset="0"/>
                <a:ea typeface="A3.NotoSans-San" panose="020B0502040504020204" pitchFamily="34" charset="0"/>
                <a:cs typeface="Arial" pitchFamily="34" charset="0"/>
              </a:rPr>
              <a:t> đặc điểm và độ lớn của lực ma sát nghỉ. </a:t>
            </a:r>
            <a:r>
              <a:rPr lang="en-US" altLang="en-US" sz="3200" i="1" dirty="0">
                <a:highlight>
                  <a:srgbClr val="FFFFFF"/>
                </a:highlight>
                <a:latin typeface="Arial" pitchFamily="34" charset="0"/>
                <a:ea typeface="A3.NotoSans-San" panose="020B0502040504020204" pitchFamily="34" charset="0"/>
                <a:cs typeface="Arial" pitchFamily="34" charset="0"/>
              </a:rPr>
              <a:t>	</a:t>
            </a:r>
            <a:r>
              <a:rPr lang="en-US" altLang="en-US" sz="3200" i="1" smtClean="0">
                <a:highlight>
                  <a:srgbClr val="FFFFFF"/>
                </a:highlight>
                <a:latin typeface="Arial" pitchFamily="34" charset="0"/>
                <a:ea typeface="A3.NotoSans-San" panose="020B0502040504020204" pitchFamily="34" charset="0"/>
                <a:cs typeface="Arial" pitchFamily="34" charset="0"/>
              </a:rPr>
              <a:t>	</a:t>
            </a:r>
            <a:endParaRPr lang="en-US" sz="3200" dirty="0" smtClean="0">
              <a:highlight>
                <a:srgbClr val="FFFFFF"/>
              </a:highlight>
              <a:latin typeface="Arial" pitchFamily="34" charset="0"/>
              <a:ea typeface="A3.NotoSans-San" panose="020B0502040504020204" pitchFamily="34" charset="0"/>
              <a:cs typeface="Arial" pitchFamily="34" charset="0"/>
            </a:endParaRPr>
          </a:p>
          <a:p>
            <a:pPr marL="0" indent="0" algn="just">
              <a:lnSpc>
                <a:spcPct val="120000"/>
              </a:lnSpc>
              <a:spcBef>
                <a:spcPts val="0"/>
              </a:spcBef>
              <a:buNone/>
            </a:pPr>
            <a:r>
              <a:rPr lang="en-US" sz="3200" b="1" dirty="0" smtClean="0">
                <a:highlight>
                  <a:srgbClr val="FFFFFF"/>
                </a:highlight>
                <a:latin typeface="Arial" pitchFamily="34" charset="0"/>
                <a:ea typeface="A3.NotoSans-San" panose="020B0502040504020204" pitchFamily="34" charset="0"/>
                <a:cs typeface="Arial" pitchFamily="34" charset="0"/>
              </a:rPr>
              <a:t>3. </a:t>
            </a:r>
            <a:r>
              <a:rPr lang="en-US" sz="3200" b="1" dirty="0" err="1" smtClean="0">
                <a:highlight>
                  <a:srgbClr val="FFFFFF"/>
                </a:highlight>
                <a:latin typeface="Arial" pitchFamily="34" charset="0"/>
                <a:ea typeface="A3.NotoSans-San" panose="020B0502040504020204" pitchFamily="34" charset="0"/>
                <a:cs typeface="Arial" pitchFamily="34" charset="0"/>
              </a:rPr>
              <a:t>Nhiệm</a:t>
            </a:r>
            <a:r>
              <a:rPr lang="en-US" sz="3200" b="1" dirty="0" smtClean="0">
                <a:highlight>
                  <a:srgbClr val="FFFFFF"/>
                </a:highlight>
                <a:latin typeface="Arial" pitchFamily="34" charset="0"/>
                <a:ea typeface="A3.NotoSans-San" panose="020B0502040504020204" pitchFamily="34" charset="0"/>
                <a:cs typeface="Arial" pitchFamily="34" charset="0"/>
              </a:rPr>
              <a:t> </a:t>
            </a:r>
            <a:r>
              <a:rPr lang="en-US" sz="3200" b="1" dirty="0" err="1">
                <a:highlight>
                  <a:srgbClr val="FFFFFF"/>
                </a:highlight>
                <a:latin typeface="Arial" pitchFamily="34" charset="0"/>
                <a:ea typeface="A3.NotoSans-San" panose="020B0502040504020204" pitchFamily="34" charset="0"/>
                <a:cs typeface="Arial" pitchFamily="34" charset="0"/>
              </a:rPr>
              <a:t>vụ</a:t>
            </a:r>
            <a:r>
              <a:rPr lang="en-US" sz="3200" dirty="0">
                <a:highlight>
                  <a:srgbClr val="FFFFFF"/>
                </a:highlight>
                <a:latin typeface="Arial" pitchFamily="34" charset="0"/>
                <a:ea typeface="A3.NotoSans-San" panose="020B0502040504020204" pitchFamily="34" charset="0"/>
                <a:cs typeface="Arial" pitchFamily="34" charset="0"/>
              </a:rPr>
              <a:t>: </a:t>
            </a:r>
          </a:p>
          <a:p>
            <a:pPr algn="just">
              <a:lnSpc>
                <a:spcPct val="120000"/>
              </a:lnSpc>
              <a:spcBef>
                <a:spcPts val="0"/>
              </a:spcBef>
            </a:pPr>
            <a:r>
              <a:rPr lang="en-US" sz="3200" dirty="0">
                <a:highlight>
                  <a:srgbClr val="FFFFFF"/>
                </a:highlight>
                <a:latin typeface="Arial" pitchFamily="34" charset="0"/>
                <a:ea typeface="A3.NotoSans-San" panose="020B0502040504020204" pitchFamily="34" charset="0"/>
                <a:cs typeface="Arial" pitchFamily="34" charset="0"/>
              </a:rPr>
              <a:t>HS </a:t>
            </a:r>
            <a:r>
              <a:rPr lang="en-US" sz="3200" dirty="0" err="1" smtClean="0">
                <a:highlight>
                  <a:srgbClr val="FFFFFF"/>
                </a:highlight>
                <a:latin typeface="Arial" pitchFamily="34" charset="0"/>
                <a:ea typeface="A3.NotoSans-San" panose="020B0502040504020204" pitchFamily="34" charset="0"/>
                <a:cs typeface="Arial" pitchFamily="34" charset="0"/>
              </a:rPr>
              <a:t>thí</a:t>
            </a:r>
            <a:r>
              <a:rPr lang="en-US" sz="3200" dirty="0" smtClean="0">
                <a:highlight>
                  <a:srgbClr val="FFFFFF"/>
                </a:highlight>
                <a:latin typeface="Arial" pitchFamily="34" charset="0"/>
                <a:ea typeface="A3.NotoSans-San" panose="020B0502040504020204" pitchFamily="34" charset="0"/>
                <a:cs typeface="Arial" pitchFamily="34" charset="0"/>
              </a:rPr>
              <a:t> </a:t>
            </a:r>
            <a:r>
              <a:rPr lang="en-US" sz="3200" dirty="0" err="1" smtClean="0">
                <a:highlight>
                  <a:srgbClr val="FFFFFF"/>
                </a:highlight>
                <a:latin typeface="Arial" pitchFamily="34" charset="0"/>
                <a:ea typeface="A3.NotoSans-San" panose="020B0502040504020204" pitchFamily="34" charset="0"/>
                <a:cs typeface="Arial" pitchFamily="34" charset="0"/>
              </a:rPr>
              <a:t>nghiệm</a:t>
            </a:r>
            <a:r>
              <a:rPr lang="en-US" sz="3200" dirty="0" smtClean="0">
                <a:highlight>
                  <a:srgbClr val="FFFFFF"/>
                </a:highlight>
                <a:latin typeface="Arial" pitchFamily="34" charset="0"/>
                <a:ea typeface="A3.NotoSans-San" panose="020B0502040504020204" pitchFamily="34" charset="0"/>
                <a:cs typeface="Arial" pitchFamily="34" charset="0"/>
              </a:rPr>
              <a:t> </a:t>
            </a:r>
            <a:r>
              <a:rPr lang="en-US" sz="3200" dirty="0" err="1" smtClean="0">
                <a:highlight>
                  <a:srgbClr val="FFFFFF"/>
                </a:highlight>
                <a:latin typeface="Arial" pitchFamily="34" charset="0"/>
                <a:ea typeface="A3.NotoSans-San" panose="020B0502040504020204" pitchFamily="34" charset="0"/>
                <a:cs typeface="Arial" pitchFamily="34" charset="0"/>
              </a:rPr>
              <a:t>và</a:t>
            </a:r>
            <a:r>
              <a:rPr lang="en-US" sz="3200" dirty="0" smtClean="0">
                <a:highlight>
                  <a:srgbClr val="FFFFFF"/>
                </a:highlight>
                <a:latin typeface="Arial" pitchFamily="34" charset="0"/>
                <a:ea typeface="A3.NotoSans-San" panose="020B0502040504020204" pitchFamily="34" charset="0"/>
                <a:cs typeface="Arial" pitchFamily="34" charset="0"/>
              </a:rPr>
              <a:t> </a:t>
            </a:r>
            <a:r>
              <a:rPr lang="en-US" sz="3200" dirty="0" err="1">
                <a:highlight>
                  <a:srgbClr val="FFFFFF"/>
                </a:highlight>
                <a:latin typeface="Arial" pitchFamily="34" charset="0"/>
                <a:ea typeface="A3.NotoSans-San" panose="020B0502040504020204" pitchFamily="34" charset="0"/>
                <a:cs typeface="Arial" pitchFamily="34" charset="0"/>
              </a:rPr>
              <a:t>hoàn</a:t>
            </a:r>
            <a:r>
              <a:rPr lang="en-US" sz="3200" dirty="0">
                <a:highlight>
                  <a:srgbClr val="FFFFFF"/>
                </a:highlight>
                <a:latin typeface="Arial" pitchFamily="34" charset="0"/>
                <a:ea typeface="A3.NotoSans-San" panose="020B0502040504020204" pitchFamily="34" charset="0"/>
                <a:cs typeface="Arial" pitchFamily="34" charset="0"/>
              </a:rPr>
              <a:t> </a:t>
            </a:r>
            <a:r>
              <a:rPr lang="en-US" sz="3200" err="1">
                <a:highlight>
                  <a:srgbClr val="FFFFFF"/>
                </a:highlight>
                <a:latin typeface="Arial" pitchFamily="34" charset="0"/>
                <a:ea typeface="A3.NotoSans-San" panose="020B0502040504020204" pitchFamily="34" charset="0"/>
                <a:cs typeface="Arial" pitchFamily="34" charset="0"/>
              </a:rPr>
              <a:t>thiện</a:t>
            </a:r>
            <a:r>
              <a:rPr lang="en-US" sz="3200">
                <a:highlight>
                  <a:srgbClr val="FFFFFF"/>
                </a:highlight>
                <a:latin typeface="Arial" pitchFamily="34" charset="0"/>
                <a:ea typeface="A3.NotoSans-San" panose="020B0502040504020204" pitchFamily="34" charset="0"/>
                <a:cs typeface="Arial" pitchFamily="34" charset="0"/>
              </a:rPr>
              <a:t> </a:t>
            </a:r>
            <a:r>
              <a:rPr lang="en-US" sz="3200" smtClean="0">
                <a:highlight>
                  <a:srgbClr val="FFFFFF"/>
                </a:highlight>
                <a:latin typeface="Arial" pitchFamily="34" charset="0"/>
                <a:ea typeface="A3.NotoSans-San" panose="020B0502040504020204" pitchFamily="34" charset="0"/>
                <a:cs typeface="Arial" pitchFamily="34" charset="0"/>
              </a:rPr>
              <a:t>4 bước cuả </a:t>
            </a:r>
            <a:r>
              <a:rPr lang="en-US" sz="3200" dirty="0" smtClean="0">
                <a:highlight>
                  <a:srgbClr val="FFFFFF"/>
                </a:highlight>
                <a:latin typeface="Arial" pitchFamily="34" charset="0"/>
                <a:ea typeface="A3.NotoSans-San" panose="020B0502040504020204" pitchFamily="34" charset="0"/>
                <a:cs typeface="Arial" pitchFamily="34" charset="0"/>
              </a:rPr>
              <a:t>TN.</a:t>
            </a:r>
            <a:endParaRPr lang="en-US" sz="3200" dirty="0">
              <a:highlight>
                <a:srgbClr val="FFFFFF"/>
              </a:highlight>
              <a:latin typeface="Arial" pitchFamily="34" charset="0"/>
              <a:ea typeface="A3.NotoSans-San" panose="020B0502040504020204" pitchFamily="34" charset="0"/>
              <a:cs typeface="Arial" pitchFamily="34" charset="0"/>
            </a:endParaRPr>
          </a:p>
          <a:p>
            <a:pPr algn="just">
              <a:lnSpc>
                <a:spcPct val="120000"/>
              </a:lnSpc>
              <a:spcBef>
                <a:spcPts val="0"/>
              </a:spcBef>
            </a:pPr>
            <a:r>
              <a:rPr lang="en-US" sz="3200" dirty="0" err="1">
                <a:highlight>
                  <a:srgbClr val="FFFFFF"/>
                </a:highlight>
                <a:latin typeface="Arial" pitchFamily="34" charset="0"/>
                <a:ea typeface="A3.NotoSans-San" panose="020B0502040504020204" pitchFamily="34" charset="0"/>
                <a:cs typeface="Arial" pitchFamily="34" charset="0"/>
              </a:rPr>
              <a:t>Báo</a:t>
            </a:r>
            <a:r>
              <a:rPr lang="en-US" sz="3200" dirty="0">
                <a:highlight>
                  <a:srgbClr val="FFFFFF"/>
                </a:highlight>
                <a:latin typeface="Arial" pitchFamily="34" charset="0"/>
                <a:ea typeface="A3.NotoSans-San" panose="020B0502040504020204" pitchFamily="34" charset="0"/>
                <a:cs typeface="Arial" pitchFamily="34" charset="0"/>
              </a:rPr>
              <a:t> </a:t>
            </a:r>
            <a:r>
              <a:rPr lang="en-US" sz="3200" dirty="0" err="1">
                <a:highlight>
                  <a:srgbClr val="FFFFFF"/>
                </a:highlight>
                <a:latin typeface="Arial" pitchFamily="34" charset="0"/>
                <a:ea typeface="A3.NotoSans-San" panose="020B0502040504020204" pitchFamily="34" charset="0"/>
                <a:cs typeface="Arial" pitchFamily="34" charset="0"/>
              </a:rPr>
              <a:t>cáo</a:t>
            </a:r>
            <a:r>
              <a:rPr lang="en-US" sz="3200" dirty="0">
                <a:highlight>
                  <a:srgbClr val="FFFFFF"/>
                </a:highlight>
                <a:latin typeface="Arial" pitchFamily="34" charset="0"/>
                <a:ea typeface="A3.NotoSans-San" panose="020B0502040504020204" pitchFamily="34" charset="0"/>
                <a:cs typeface="Arial" pitchFamily="34" charset="0"/>
              </a:rPr>
              <a:t> </a:t>
            </a:r>
            <a:r>
              <a:rPr lang="en-US" sz="3200" dirty="0" err="1">
                <a:highlight>
                  <a:srgbClr val="FFFFFF"/>
                </a:highlight>
                <a:latin typeface="Arial" pitchFamily="34" charset="0"/>
                <a:ea typeface="A3.NotoSans-San" panose="020B0502040504020204" pitchFamily="34" charset="0"/>
                <a:cs typeface="Arial" pitchFamily="34" charset="0"/>
              </a:rPr>
              <a:t>kết</a:t>
            </a:r>
            <a:r>
              <a:rPr lang="en-US" sz="3200" dirty="0">
                <a:highlight>
                  <a:srgbClr val="FFFFFF"/>
                </a:highlight>
                <a:latin typeface="Arial" pitchFamily="34" charset="0"/>
                <a:ea typeface="A3.NotoSans-San" panose="020B0502040504020204" pitchFamily="34" charset="0"/>
                <a:cs typeface="Arial" pitchFamily="34" charset="0"/>
              </a:rPr>
              <a:t> </a:t>
            </a:r>
            <a:r>
              <a:rPr lang="en-US" sz="3200" dirty="0" err="1">
                <a:highlight>
                  <a:srgbClr val="FFFFFF"/>
                </a:highlight>
                <a:latin typeface="Arial" pitchFamily="34" charset="0"/>
                <a:ea typeface="A3.NotoSans-San" panose="020B0502040504020204" pitchFamily="34" charset="0"/>
                <a:cs typeface="Arial" pitchFamily="34" charset="0"/>
              </a:rPr>
              <a:t>quả</a:t>
            </a:r>
            <a:r>
              <a:rPr lang="en-US" sz="3200" dirty="0">
                <a:highlight>
                  <a:srgbClr val="FFFFFF"/>
                </a:highlight>
                <a:latin typeface="Arial" pitchFamily="34" charset="0"/>
                <a:ea typeface="A3.NotoSans-San" panose="020B0502040504020204" pitchFamily="34" charset="0"/>
                <a:cs typeface="Arial" pitchFamily="34" charset="0"/>
              </a:rPr>
              <a:t> </a:t>
            </a:r>
            <a:r>
              <a:rPr lang="en-US" sz="3200" dirty="0" err="1" smtClean="0">
                <a:highlight>
                  <a:srgbClr val="FFFFFF"/>
                </a:highlight>
                <a:latin typeface="Arial" pitchFamily="34" charset="0"/>
                <a:ea typeface="A3.NotoSans-San" panose="020B0502040504020204" pitchFamily="34" charset="0"/>
                <a:cs typeface="Arial" pitchFamily="34" charset="0"/>
              </a:rPr>
              <a:t>thí</a:t>
            </a:r>
            <a:r>
              <a:rPr lang="en-US" sz="3200" dirty="0" smtClean="0">
                <a:highlight>
                  <a:srgbClr val="FFFFFF"/>
                </a:highlight>
                <a:latin typeface="Arial" pitchFamily="34" charset="0"/>
                <a:ea typeface="A3.NotoSans-San" panose="020B0502040504020204" pitchFamily="34" charset="0"/>
                <a:cs typeface="Arial" pitchFamily="34" charset="0"/>
              </a:rPr>
              <a:t> </a:t>
            </a:r>
            <a:r>
              <a:rPr lang="en-US" sz="3200" dirty="0" err="1" smtClean="0">
                <a:highlight>
                  <a:srgbClr val="FFFFFF"/>
                </a:highlight>
                <a:latin typeface="Arial" pitchFamily="34" charset="0"/>
                <a:ea typeface="A3.NotoSans-San" panose="020B0502040504020204" pitchFamily="34" charset="0"/>
                <a:cs typeface="Arial" pitchFamily="34" charset="0"/>
              </a:rPr>
              <a:t>nghiệm</a:t>
            </a:r>
            <a:r>
              <a:rPr lang="en-US" sz="3200" dirty="0" smtClean="0">
                <a:highlight>
                  <a:srgbClr val="FFFFFF"/>
                </a:highlight>
                <a:latin typeface="Arial" pitchFamily="34" charset="0"/>
                <a:ea typeface="A3.NotoSans-San" panose="020B0502040504020204" pitchFamily="34" charset="0"/>
                <a:cs typeface="Arial" pitchFamily="34" charset="0"/>
              </a:rPr>
              <a:t>.</a:t>
            </a:r>
            <a:endParaRPr lang="en-US" sz="3200" dirty="0">
              <a:highlight>
                <a:srgbClr val="FFFFFF"/>
              </a:highlight>
              <a:latin typeface="Arial" pitchFamily="34" charset="0"/>
              <a:ea typeface="A3.NotoSans-San" panose="020B0502040504020204" pitchFamily="34" charset="0"/>
              <a:cs typeface="Arial" pitchFamily="34" charset="0"/>
            </a:endParaRPr>
          </a:p>
        </p:txBody>
      </p:sp>
      <p:sp>
        <p:nvSpPr>
          <p:cNvPr id="4" name="Rectangle: Rounded Corners 3">
            <a:extLst>
              <a:ext uri="{FF2B5EF4-FFF2-40B4-BE49-F238E27FC236}">
                <a16:creationId xmlns="" xmlns:a16="http://schemas.microsoft.com/office/drawing/2014/main" id="{D8307A86-20A6-4131-AAD1-FC9E489470C8}"/>
              </a:ext>
            </a:extLst>
          </p:cNvPr>
          <p:cNvSpPr/>
          <p:nvPr/>
        </p:nvSpPr>
        <p:spPr>
          <a:xfrm rot="1860000">
            <a:off x="-293515" y="-416264"/>
            <a:ext cx="911806" cy="83252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 xmlns:a16="http://schemas.microsoft.com/office/drawing/2014/main" id="{718646F6-A4A8-4746-8FEF-2ECDA34C04CC}"/>
              </a:ext>
            </a:extLst>
          </p:cNvPr>
          <p:cNvSpPr/>
          <p:nvPr/>
        </p:nvSpPr>
        <p:spPr>
          <a:xfrm rot="3480000">
            <a:off x="11116231" y="5883843"/>
            <a:ext cx="2481740" cy="19737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a:extLst>
              <a:ext uri="{FF2B5EF4-FFF2-40B4-BE49-F238E27FC236}">
                <a16:creationId xmlns="" xmlns:a16="http://schemas.microsoft.com/office/drawing/2014/main" id="{0C278755-B198-4F11-A226-314BB0C52B2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a:off x="452609" y="1374919"/>
            <a:ext cx="2786426" cy="2786426"/>
          </a:xfrm>
          <a:prstGeom prst="rect">
            <a:avLst/>
          </a:prstGeom>
        </p:spPr>
      </p:pic>
      <p:pic>
        <p:nvPicPr>
          <p:cNvPr id="9" name="Countdown 3 minutes-Nho">
            <a:hlinkClick r:id="" action="ppaction://media"/>
            <a:extLst>
              <a:ext uri="{FF2B5EF4-FFF2-40B4-BE49-F238E27FC236}">
                <a16:creationId xmlns="" xmlns:a16="http://schemas.microsoft.com/office/drawing/2014/main" id="{0123CD6F-260F-40C9-A96B-5E68A996867B}"/>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427616" y="3841394"/>
            <a:ext cx="2907436" cy="1680516"/>
          </a:xfrm>
          <a:prstGeom prst="rect">
            <a:avLst/>
          </a:prstGeom>
        </p:spPr>
      </p:pic>
      <p:sp>
        <p:nvSpPr>
          <p:cNvPr id="11" name="TextBox 10">
            <a:extLst>
              <a:ext uri="{FF2B5EF4-FFF2-40B4-BE49-F238E27FC236}">
                <a16:creationId xmlns="" xmlns:a16="http://schemas.microsoft.com/office/drawing/2014/main" id="{32BFD7B4-3A14-4F51-8905-A4FC08221223}"/>
              </a:ext>
            </a:extLst>
          </p:cNvPr>
          <p:cNvSpPr txBox="1"/>
          <p:nvPr/>
        </p:nvSpPr>
        <p:spPr>
          <a:xfrm>
            <a:off x="165101" y="311485"/>
            <a:ext cx="12192000" cy="646331"/>
          </a:xfrm>
          <a:prstGeom prst="rect">
            <a:avLst/>
          </a:prstGeom>
          <a:noFill/>
        </p:spPr>
        <p:txBody>
          <a:bodyPr wrap="square" rtlCol="0">
            <a:spAutoFit/>
          </a:bodyPr>
          <a:lstStyle/>
          <a:p>
            <a:pPr algn="ctr"/>
            <a:r>
              <a:rPr lang="en-US" sz="3600" smtClean="0">
                <a:latin typeface="Arial" pitchFamily="34" charset="0"/>
                <a:cs typeface="Arial" pitchFamily="34" charset="0"/>
              </a:rPr>
              <a:t>THỰC HÀNH TÌM HIỂU VỀ LỰC MA SÁT NGHỈ</a:t>
            </a:r>
            <a:endParaRPr lang="en-US" sz="3600" dirty="0">
              <a:latin typeface="Arial" pitchFamily="34" charset="0"/>
              <a:cs typeface="Arial" pitchFamily="34" charset="0"/>
            </a:endParaRPr>
          </a:p>
        </p:txBody>
      </p:sp>
    </p:spTree>
    <p:extLst>
      <p:ext uri="{BB962C8B-B14F-4D97-AF65-F5344CB8AC3E}">
        <p14:creationId xmlns:p14="http://schemas.microsoft.com/office/powerpoint/2010/main" val="2265673516"/>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490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9"/>
                                        </p:tgtEl>
                                      </p:cBhvr>
                                    </p:cmd>
                                  </p:childTnLst>
                                </p:cTn>
                              </p:par>
                            </p:childTnLst>
                          </p:cTn>
                        </p:par>
                      </p:childTnLst>
                    </p:cTn>
                  </p:par>
                </p:childTnLst>
              </p:cTn>
              <p:nextCondLst>
                <p:cond evt="onClick" delay="0">
                  <p:tgtEl>
                    <p:spTgt spid="9"/>
                  </p:tgtEl>
                </p:cond>
              </p:nextCondLst>
            </p:seq>
            <p:video>
              <p:cMediaNode vol="80000">
                <p:cTn id="12" fill="hold" display="0">
                  <p:stCondLst>
                    <p:cond delay="indefinite"/>
                  </p:stCondLst>
                </p:cTn>
                <p:tgtEl>
                  <p:spTgt spid="9"/>
                </p:tgtEl>
              </p:cMediaNode>
            </p:vide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LIDE.GUIDESSETTING" val="{&quot;Id&quot;:null,&quot;Name&quot;:&quot;None&quot;,&quot;HeaderHeight&quot;:0.0,&quot;FooterHeight&quot;:0.4,&quot;SideMargin&quot;:0.0,&quot;TopMargin&quot;:0.0,&quot;BottomMargin&quot;:0.0,&quot;IntervalMargin&quot;:0.0,&quot;SettingType&quot;:&quot;System&quo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869</TotalTime>
  <Words>1304</Words>
  <Application>Microsoft Office PowerPoint</Application>
  <PresentationFormat>Custom</PresentationFormat>
  <Paragraphs>121</Paragraphs>
  <Slides>24</Slides>
  <Notes>0</Notes>
  <HiddenSlides>0</HiddenSlides>
  <MMClips>16</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Arial</vt:lpstr>
      <vt:lpstr>Calibri Light</vt:lpstr>
      <vt:lpstr>Calibri</vt:lpstr>
      <vt:lpstr>A3.NotoSans-San</vt:lpstr>
      <vt:lpstr>A3.BoosterNextFYBlackRegular-Sa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Nguyễn Phượng</dc:creator>
  <cp:lastModifiedBy>Windows User</cp:lastModifiedBy>
  <cp:revision>135</cp:revision>
  <dcterms:created xsi:type="dcterms:W3CDTF">2021-02-05T08:18:09Z</dcterms:created>
  <dcterms:modified xsi:type="dcterms:W3CDTF">2021-08-26T08:58:50Z</dcterms:modified>
</cp:coreProperties>
</file>