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35"/>
  </p:notesMasterIdLst>
  <p:sldIdLst>
    <p:sldId id="256" r:id="rId3"/>
    <p:sldId id="259" r:id="rId4"/>
    <p:sldId id="258" r:id="rId5"/>
    <p:sldId id="261" r:id="rId6"/>
    <p:sldId id="264" r:id="rId7"/>
    <p:sldId id="260" r:id="rId8"/>
    <p:sldId id="265" r:id="rId9"/>
    <p:sldId id="267" r:id="rId10"/>
    <p:sldId id="266" r:id="rId11"/>
    <p:sldId id="274" r:id="rId12"/>
    <p:sldId id="268" r:id="rId13"/>
    <p:sldId id="262" r:id="rId14"/>
    <p:sldId id="273" r:id="rId15"/>
    <p:sldId id="286" r:id="rId16"/>
    <p:sldId id="308" r:id="rId17"/>
    <p:sldId id="270" r:id="rId18"/>
    <p:sldId id="310" r:id="rId19"/>
    <p:sldId id="275" r:id="rId20"/>
    <p:sldId id="278" r:id="rId21"/>
    <p:sldId id="276" r:id="rId22"/>
    <p:sldId id="279" r:id="rId23"/>
    <p:sldId id="281" r:id="rId24"/>
    <p:sldId id="263" r:id="rId25"/>
    <p:sldId id="311" r:id="rId26"/>
    <p:sldId id="312" r:id="rId27"/>
    <p:sldId id="313" r:id="rId28"/>
    <p:sldId id="314" r:id="rId29"/>
    <p:sldId id="316" r:id="rId30"/>
    <p:sldId id="317" r:id="rId31"/>
    <p:sldId id="315" r:id="rId32"/>
    <p:sldId id="271" r:id="rId33"/>
    <p:sldId id="287" r:id="rId34"/>
  </p:sldIdLst>
  <p:sldSz cx="9144000" cy="5143500" type="screen16x9"/>
  <p:notesSz cx="6858000" cy="9144000"/>
  <p:embeddedFontLst>
    <p:embeddedFont>
      <p:font typeface="Antic" panose="020B0604020202020204" charset="0"/>
      <p:regular r:id="rId36"/>
    </p:embeddedFont>
    <p:embeddedFont>
      <p:font typeface="Barriecito" panose="020B0604020202020204" charset="0"/>
      <p:regular r:id="rId37"/>
    </p:embeddedFont>
    <p:embeddedFont>
      <p:font typeface="Bebas Neue" panose="020B0606020202050201" pitchFamily="3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Cambria Math" panose="02040503050406030204" pitchFamily="18" charset="0"/>
      <p:regular r:id="rId45"/>
    </p:embeddedFont>
    <p:embeddedFont>
      <p:font typeface="Roboto Condensed Light" panose="02000000000000000000" pitchFamily="2" charset="0"/>
      <p:regular r:id="rId46"/>
      <p: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E034EB-0408-42A7-8B23-D226596F6CD5}">
  <a:tblStyle styleId="{32E034EB-0408-42A7-8B23-D226596F6C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382" autoAdjust="0"/>
  </p:normalViewPr>
  <p:slideViewPr>
    <p:cSldViewPr snapToGrid="0">
      <p:cViewPr varScale="1">
        <p:scale>
          <a:sx n="100" d="100"/>
          <a:sy n="100" d="100"/>
        </p:scale>
        <p:origin x="97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74296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882cbaad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882cbaad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0286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eb2233bc1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eb2233bc1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673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eb2233bc1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eb2233bc1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639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aa3974c8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eaa3974c8b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335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b2233bc1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eb2233bc1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507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eb2233bc12_0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eb2233bc12_0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0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0490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eb2233bc12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eb2233bc12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2131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eb2233bc12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eb2233bc12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9809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eb2233bc12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eb2233bc12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2635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eb2233bc12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eb2233bc12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609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a3974c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aa3974c8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747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eb2233bc12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eb2233bc12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989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aa3974c8b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aa3974c8b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00808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quả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. HS </a:t>
            </a:r>
            <a:r>
              <a:rPr lang="en-US" b="1" baseline="0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đúng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lần</a:t>
            </a:r>
            <a:r>
              <a:rPr lang="en-US" b="1" baseline="0" dirty="0"/>
              <a:t> </a:t>
            </a:r>
            <a:r>
              <a:rPr lang="en-US" b="1" baseline="0" dirty="0" err="1"/>
              <a:t>thứ</a:t>
            </a:r>
            <a:r>
              <a:rPr lang="en-US" b="1" baseline="0" dirty="0"/>
              <a:t> 2 </a:t>
            </a:r>
            <a:r>
              <a:rPr lang="en-US" b="1" baseline="0" dirty="0" err="1"/>
              <a:t>quả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 </a:t>
            </a:r>
            <a:r>
              <a:rPr lang="en-US" b="1" baseline="0" dirty="0" err="1"/>
              <a:t>vừa</a:t>
            </a:r>
            <a:r>
              <a:rPr lang="en-US" b="1" baseline="0" dirty="0"/>
              <a:t> </a:t>
            </a:r>
            <a:r>
              <a:rPr lang="en-US" b="1" baseline="0" dirty="0" err="1"/>
              <a:t>chọn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hái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. </a:t>
            </a:r>
            <a:r>
              <a:rPr lang="en-US" b="1" baseline="0" dirty="0" err="1"/>
              <a:t>Sau</a:t>
            </a:r>
            <a:r>
              <a:rPr lang="en-US" b="1" baseline="0" dirty="0"/>
              <a:t> </a:t>
            </a:r>
            <a:r>
              <a:rPr lang="en-US" b="1" baseline="0" dirty="0" err="1"/>
              <a:t>khi</a:t>
            </a:r>
            <a:r>
              <a:rPr lang="en-US" b="1" baseline="0" dirty="0"/>
              <a:t> </a:t>
            </a:r>
            <a:r>
              <a:rPr lang="en-US" b="1" baseline="0" dirty="0" err="1"/>
              <a:t>hái</a:t>
            </a:r>
            <a:r>
              <a:rPr lang="en-US" b="1" baseline="0" dirty="0"/>
              <a:t> </a:t>
            </a:r>
            <a:r>
              <a:rPr lang="en-US" b="1" baseline="0" dirty="0" err="1"/>
              <a:t>hết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NEXT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đến</a:t>
            </a:r>
            <a:r>
              <a:rPr lang="en-US" b="1" baseline="0" dirty="0"/>
              <a:t> slide </a:t>
            </a:r>
            <a:r>
              <a:rPr lang="en-US" b="1" baseline="0" dirty="0" err="1"/>
              <a:t>Hướng</a:t>
            </a:r>
            <a:r>
              <a:rPr lang="en-US" b="1" baseline="0" dirty="0"/>
              <a:t> </a:t>
            </a:r>
            <a:r>
              <a:rPr lang="en-US" b="1" baseline="0" dirty="0" err="1"/>
              <a:t>dẫn</a:t>
            </a:r>
            <a:r>
              <a:rPr lang="en-US" b="1" baseline="0" dirty="0"/>
              <a:t> </a:t>
            </a:r>
            <a:r>
              <a:rPr lang="en-US" b="1" baseline="0" dirty="0" err="1"/>
              <a:t>về</a:t>
            </a:r>
            <a:r>
              <a:rPr lang="en-US" b="1" baseline="0" dirty="0"/>
              <a:t> </a:t>
            </a:r>
            <a:r>
              <a:rPr lang="en-US" b="1" baseline="0" dirty="0" err="1"/>
              <a:t>nhà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82468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xong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nút</a:t>
            </a:r>
            <a:r>
              <a:rPr lang="en-US" b="1" baseline="0" dirty="0"/>
              <a:t> quay </a:t>
            </a:r>
            <a:r>
              <a:rPr lang="en-US" b="1" baseline="0" dirty="0" err="1"/>
              <a:t>về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chọn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 </a:t>
            </a:r>
            <a:r>
              <a:rPr lang="en-US" b="1" baseline="0" dirty="0" err="1"/>
              <a:t>khác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4822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eb2233bc12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eb2233bc12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7523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e882cbaad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e882cbaad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8531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0003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aa3974c8b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aa3974c8b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68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aa3974c8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eaa3974c8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495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aa3974c8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aa3974c8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7290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b2233bc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eb2233bc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392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eb2233bc1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eb2233bc1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947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eb2233bc1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eb2233bc1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489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443350"/>
            <a:ext cx="4773000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00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913000"/>
            <a:ext cx="3621600" cy="1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225152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284000" y="376267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7" name="Google Shape;47;p11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50200" y="1234625"/>
            <a:ext cx="3852300" cy="2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153676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50200" y="1595677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350200" y="3877979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061733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350200" y="4319901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350200" y="2061732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877979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350200" y="2503730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350200" y="2969871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69817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350200" y="3411783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184574" y="3521263"/>
            <a:ext cx="4443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184574" y="1386075"/>
            <a:ext cx="4443600" cy="174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715100" y="2758050"/>
            <a:ext cx="2739300" cy="10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715100" y="1502975"/>
            <a:ext cx="3082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705838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2"/>
          </p:nvPr>
        </p:nvSpPr>
        <p:spPr>
          <a:xfrm>
            <a:off x="5360663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3"/>
          </p:nvPr>
        </p:nvSpPr>
        <p:spPr>
          <a:xfrm>
            <a:off x="1705838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4"/>
          </p:nvPr>
        </p:nvSpPr>
        <p:spPr>
          <a:xfrm>
            <a:off x="5360663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200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7200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2"/>
          </p:nvPr>
        </p:nvSpPr>
        <p:spPr>
          <a:xfrm>
            <a:off x="34038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34038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"/>
          </p:nvPr>
        </p:nvSpPr>
        <p:spPr>
          <a:xfrm>
            <a:off x="60876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60876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899263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1"/>
          </p:nvPr>
        </p:nvSpPr>
        <p:spPr>
          <a:xfrm>
            <a:off x="899263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 idx="2"/>
          </p:nvPr>
        </p:nvSpPr>
        <p:spPr>
          <a:xfrm>
            <a:off x="3583050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3"/>
          </p:nvPr>
        </p:nvSpPr>
        <p:spPr>
          <a:xfrm>
            <a:off x="3583050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title" idx="4"/>
          </p:nvPr>
        </p:nvSpPr>
        <p:spPr>
          <a:xfrm>
            <a:off x="6266838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5"/>
          </p:nvPr>
        </p:nvSpPr>
        <p:spPr>
          <a:xfrm>
            <a:off x="6266838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BLANK_1_1_1_2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1735387" y="255967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3869438" y="159791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2"/>
          </p:nvPr>
        </p:nvSpPr>
        <p:spPr>
          <a:xfrm>
            <a:off x="1738325" y="159792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3"/>
          </p:nvPr>
        </p:nvSpPr>
        <p:spPr>
          <a:xfrm>
            <a:off x="3869363" y="255966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4"/>
          </p:nvPr>
        </p:nvSpPr>
        <p:spPr>
          <a:xfrm>
            <a:off x="1738225" y="3614327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5"/>
          </p:nvPr>
        </p:nvSpPr>
        <p:spPr>
          <a:xfrm>
            <a:off x="3869438" y="3602481"/>
            <a:ext cx="4248900" cy="5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71510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71510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/>
          </p:nvPr>
        </p:nvSpPr>
        <p:spPr>
          <a:xfrm>
            <a:off x="459296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3"/>
          </p:nvPr>
        </p:nvSpPr>
        <p:spPr>
          <a:xfrm>
            <a:off x="459296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 idx="4"/>
          </p:nvPr>
        </p:nvSpPr>
        <p:spPr>
          <a:xfrm>
            <a:off x="2654030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5"/>
          </p:nvPr>
        </p:nvSpPr>
        <p:spPr>
          <a:xfrm>
            <a:off x="2654030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 idx="6"/>
          </p:nvPr>
        </p:nvSpPr>
        <p:spPr>
          <a:xfrm>
            <a:off x="6531889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7"/>
          </p:nvPr>
        </p:nvSpPr>
        <p:spPr>
          <a:xfrm>
            <a:off x="6531889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233175" y="2321951"/>
            <a:ext cx="66777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08550" y="1337825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91925" y="2960275"/>
            <a:ext cx="43602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6914351" y="3174401"/>
            <a:ext cx="2449151" cy="252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407314" y="-345625"/>
            <a:ext cx="2964408" cy="1937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1_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720000" y="28348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1"/>
          </p:nvPr>
        </p:nvSpPr>
        <p:spPr>
          <a:xfrm>
            <a:off x="71755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title" idx="2"/>
          </p:nvPr>
        </p:nvSpPr>
        <p:spPr>
          <a:xfrm>
            <a:off x="469667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3"/>
          </p:nvPr>
        </p:nvSpPr>
        <p:spPr>
          <a:xfrm>
            <a:off x="469421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title" idx="4"/>
          </p:nvPr>
        </p:nvSpPr>
        <p:spPr>
          <a:xfrm>
            <a:off x="2613775" y="2834188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5"/>
          </p:nvPr>
        </p:nvSpPr>
        <p:spPr>
          <a:xfrm>
            <a:off x="2611314" y="33986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 idx="6"/>
          </p:nvPr>
        </p:nvSpPr>
        <p:spPr>
          <a:xfrm>
            <a:off x="668500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7"/>
          </p:nvPr>
        </p:nvSpPr>
        <p:spPr>
          <a:xfrm>
            <a:off x="668254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30" name="Google Shape;130;p21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996750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ubTitle" idx="1"/>
          </p:nvPr>
        </p:nvSpPr>
        <p:spPr>
          <a:xfrm>
            <a:off x="996750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title" idx="2"/>
          </p:nvPr>
        </p:nvSpPr>
        <p:spPr>
          <a:xfrm>
            <a:off x="3696024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subTitle" idx="3"/>
          </p:nvPr>
        </p:nvSpPr>
        <p:spPr>
          <a:xfrm>
            <a:off x="36960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title" idx="4"/>
          </p:nvPr>
        </p:nvSpPr>
        <p:spPr>
          <a:xfrm>
            <a:off x="996750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subTitle" idx="5"/>
          </p:nvPr>
        </p:nvSpPr>
        <p:spPr>
          <a:xfrm>
            <a:off x="996738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title" idx="6"/>
          </p:nvPr>
        </p:nvSpPr>
        <p:spPr>
          <a:xfrm>
            <a:off x="3696015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subTitle" idx="7"/>
          </p:nvPr>
        </p:nvSpPr>
        <p:spPr>
          <a:xfrm>
            <a:off x="36960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 idx="8"/>
          </p:nvPr>
        </p:nvSpPr>
        <p:spPr>
          <a:xfrm>
            <a:off x="6395325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9"/>
          </p:nvPr>
        </p:nvSpPr>
        <p:spPr>
          <a:xfrm>
            <a:off x="63953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 idx="13"/>
          </p:nvPr>
        </p:nvSpPr>
        <p:spPr>
          <a:xfrm>
            <a:off x="6395306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14"/>
          </p:nvPr>
        </p:nvSpPr>
        <p:spPr>
          <a:xfrm>
            <a:off x="63953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46" name="Google Shape;146;p22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 hasCustomPrompt="1"/>
          </p:nvPr>
        </p:nvSpPr>
        <p:spPr>
          <a:xfrm>
            <a:off x="715100" y="539988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715100" y="1246015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996129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3"/>
          </p:nvPr>
        </p:nvSpPr>
        <p:spPr>
          <a:xfrm>
            <a:off x="715100" y="2702157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3452284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5"/>
          </p:nvPr>
        </p:nvSpPr>
        <p:spPr>
          <a:xfrm>
            <a:off x="715100" y="4158311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ctrTitle"/>
          </p:nvPr>
        </p:nvSpPr>
        <p:spPr>
          <a:xfrm>
            <a:off x="715100" y="535000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1"/>
          </p:nvPr>
        </p:nvSpPr>
        <p:spPr>
          <a:xfrm>
            <a:off x="715100" y="1569725"/>
            <a:ext cx="4293900" cy="12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8" name="Google Shape;158;p24"/>
          <p:cNvSpPr txBox="1"/>
          <p:nvPr/>
        </p:nvSpPr>
        <p:spPr>
          <a:xfrm>
            <a:off x="715100" y="3585150"/>
            <a:ext cx="4848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CREDITS: This presentation template was created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/>
              </a:rPr>
              <a:t>Slidesgo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, and includes icons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Flaticon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,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/>
              </a:rPr>
              <a:t>Freepik</a:t>
            </a:r>
            <a:endParaRPr sz="1200">
              <a:solidFill>
                <a:schemeClr val="lt2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 rotWithShape="1">
          <a:blip r:embed="rId5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49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277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17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52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46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054625"/>
            <a:ext cx="7704000" cy="3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56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86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105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87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19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91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15100" y="3018682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715100" y="1603175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15100" y="3411972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715100" y="1996476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715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15100" y="1567050"/>
            <a:ext cx="574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715100" y="2408850"/>
            <a:ext cx="5747100" cy="11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29488" y="-1534511"/>
            <a:ext cx="2307901" cy="337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43" name="Google Shape;43;p1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E7A662F-ADB8-46B8-818A-62BC133FFAB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9/14/2022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9D488BAC-C627-4D4D-894C-97E6872A148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541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0.png"/><Relationship Id="rId7" Type="http://schemas.openxmlformats.org/officeDocument/2006/relationships/image" Target="../media/image32.svg"/><Relationship Id="rId12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11" Type="http://schemas.openxmlformats.org/officeDocument/2006/relationships/image" Target="../media/image37.svg"/><Relationship Id="rId5" Type="http://schemas.openxmlformats.org/officeDocument/2006/relationships/image" Target="../media/image25.png"/><Relationship Id="rId10" Type="http://schemas.openxmlformats.org/officeDocument/2006/relationships/image" Target="../media/image36.png"/><Relationship Id="rId4" Type="http://schemas.openxmlformats.org/officeDocument/2006/relationships/image" Target="../media/image21.svg"/><Relationship Id="rId9" Type="http://schemas.openxmlformats.org/officeDocument/2006/relationships/image" Target="../media/image3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5.png"/><Relationship Id="rId18" Type="http://schemas.openxmlformats.org/officeDocument/2006/relationships/image" Target="../media/image36.png"/><Relationship Id="rId26" Type="http://schemas.openxmlformats.org/officeDocument/2006/relationships/slide" Target="slide27.xml"/><Relationship Id="rId3" Type="http://schemas.openxmlformats.org/officeDocument/2006/relationships/audio" Target="../media/audio1.wav"/><Relationship Id="rId21" Type="http://schemas.openxmlformats.org/officeDocument/2006/relationships/image" Target="../media/image57.png"/><Relationship Id="rId7" Type="http://schemas.openxmlformats.org/officeDocument/2006/relationships/image" Target="../media/image49.svg"/><Relationship Id="rId12" Type="http://schemas.openxmlformats.org/officeDocument/2006/relationships/image" Target="../media/image21.svg"/><Relationship Id="rId17" Type="http://schemas.openxmlformats.org/officeDocument/2006/relationships/image" Target="../media/image55.svg"/><Relationship Id="rId25" Type="http://schemas.openxmlformats.org/officeDocument/2006/relationships/slide" Target="slide26.xm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29" Type="http://schemas.openxmlformats.org/officeDocument/2006/relationships/slide" Target="slide3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11" Type="http://schemas.openxmlformats.org/officeDocument/2006/relationships/image" Target="../media/image20.png"/><Relationship Id="rId24" Type="http://schemas.openxmlformats.org/officeDocument/2006/relationships/image" Target="../media/image69.png"/><Relationship Id="rId5" Type="http://schemas.openxmlformats.org/officeDocument/2006/relationships/image" Target="../media/image42.svg"/><Relationship Id="rId15" Type="http://schemas.openxmlformats.org/officeDocument/2006/relationships/image" Target="../media/image32.svg"/><Relationship Id="rId23" Type="http://schemas.openxmlformats.org/officeDocument/2006/relationships/image" Target="../media/image63.png"/><Relationship Id="rId28" Type="http://schemas.openxmlformats.org/officeDocument/2006/relationships/slide" Target="slide29.xml"/><Relationship Id="rId10" Type="http://schemas.openxmlformats.org/officeDocument/2006/relationships/image" Target="../media/image15.png"/><Relationship Id="rId19" Type="http://schemas.openxmlformats.org/officeDocument/2006/relationships/image" Target="../media/image37.svg"/><Relationship Id="rId31" Type="http://schemas.openxmlformats.org/officeDocument/2006/relationships/image" Target="../media/image71.png"/><Relationship Id="rId4" Type="http://schemas.openxmlformats.org/officeDocument/2006/relationships/image" Target="../media/image41.png"/><Relationship Id="rId9" Type="http://schemas.openxmlformats.org/officeDocument/2006/relationships/image" Target="../media/image51.svg"/><Relationship Id="rId14" Type="http://schemas.openxmlformats.org/officeDocument/2006/relationships/image" Target="../media/image31.png"/><Relationship Id="rId22" Type="http://schemas.openxmlformats.org/officeDocument/2006/relationships/image" Target="../media/image62.png"/><Relationship Id="rId27" Type="http://schemas.openxmlformats.org/officeDocument/2006/relationships/slide" Target="slide28.xml"/><Relationship Id="rId30" Type="http://schemas.openxmlformats.org/officeDocument/2006/relationships/slide" Target="slide3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3.png"/><Relationship Id="rId3" Type="http://schemas.microsoft.com/office/2007/relationships/media" Target="../media/media2.mp3"/><Relationship Id="rId7" Type="http://schemas.openxmlformats.org/officeDocument/2006/relationships/image" Target="../media/image118.png"/><Relationship Id="rId12" Type="http://schemas.openxmlformats.org/officeDocument/2006/relationships/image" Target="../media/image7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121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74.png"/><Relationship Id="rId10" Type="http://schemas.openxmlformats.org/officeDocument/2006/relationships/image" Target="../media/image120.png"/><Relationship Id="rId4" Type="http://schemas.openxmlformats.org/officeDocument/2006/relationships/audio" Target="../media/media2.mp3"/><Relationship Id="rId9" Type="http://schemas.openxmlformats.org/officeDocument/2006/relationships/image" Target="../media/image119.png"/><Relationship Id="rId1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slide" Target="slide25.xml"/><Relationship Id="rId3" Type="http://schemas.microsoft.com/office/2007/relationships/media" Target="../media/media2.mp3"/><Relationship Id="rId7" Type="http://schemas.openxmlformats.org/officeDocument/2006/relationships/image" Target="../media/image126.png"/><Relationship Id="rId12" Type="http://schemas.openxmlformats.org/officeDocument/2006/relationships/image" Target="../media/image1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5.png"/><Relationship Id="rId11" Type="http://schemas.openxmlformats.org/officeDocument/2006/relationships/image" Target="../media/image73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280.png"/><Relationship Id="rId4" Type="http://schemas.openxmlformats.org/officeDocument/2006/relationships/audio" Target="../media/media2.mp3"/><Relationship Id="rId9" Type="http://schemas.openxmlformats.org/officeDocument/2006/relationships/image" Target="../media/image128.png"/><Relationship Id="rId1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microsoft.com/office/2007/relationships/media" Target="../media/media2.mp3"/><Relationship Id="rId7" Type="http://schemas.openxmlformats.org/officeDocument/2006/relationships/image" Target="../media/image1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0.png"/><Relationship Id="rId11" Type="http://schemas.openxmlformats.org/officeDocument/2006/relationships/image" Target="../media/image74.png"/><Relationship Id="rId5" Type="http://schemas.openxmlformats.org/officeDocument/2006/relationships/slideLayout" Target="../slideLayouts/slideLayout25.xml"/><Relationship Id="rId10" Type="http://schemas.openxmlformats.org/officeDocument/2006/relationships/slide" Target="slide25.xml"/><Relationship Id="rId4" Type="http://schemas.openxmlformats.org/officeDocument/2006/relationships/audio" Target="../media/media2.mp3"/><Relationship Id="rId9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slide" Target="slide25.xml"/><Relationship Id="rId3" Type="http://schemas.microsoft.com/office/2007/relationships/media" Target="../media/media2.mp3"/><Relationship Id="rId7" Type="http://schemas.openxmlformats.org/officeDocument/2006/relationships/image" Target="../media/image134.png"/><Relationship Id="rId12" Type="http://schemas.openxmlformats.org/officeDocument/2006/relationships/image" Target="../media/image1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3.png"/><Relationship Id="rId11" Type="http://schemas.openxmlformats.org/officeDocument/2006/relationships/image" Target="../media/image73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37.png"/><Relationship Id="rId4" Type="http://schemas.openxmlformats.org/officeDocument/2006/relationships/audio" Target="../media/media2.mp3"/><Relationship Id="rId9" Type="http://schemas.openxmlformats.org/officeDocument/2006/relationships/image" Target="../media/image136.png"/><Relationship Id="rId1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microsoft.com/office/2007/relationships/media" Target="../media/media2.mp3"/><Relationship Id="rId7" Type="http://schemas.openxmlformats.org/officeDocument/2006/relationships/image" Target="../media/image7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9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>
            <a:spLocks noGrp="1"/>
          </p:cNvSpPr>
          <p:nvPr>
            <p:ph type="ctrTitle"/>
          </p:nvPr>
        </p:nvSpPr>
        <p:spPr>
          <a:xfrm>
            <a:off x="709503" y="1001561"/>
            <a:ext cx="7617243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CHÀO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MỪNG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CÁC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EM</a:t>
            </a:r>
            <a:r>
              <a:rPr lang="en-US" sz="4000" b="1" dirty="0">
                <a:latin typeface="+mn-lt"/>
              </a:rPr>
              <a:t> </a:t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solidFill>
                  <a:srgbClr val="C00000"/>
                </a:solidFill>
                <a:latin typeface="+mn-lt"/>
              </a:rPr>
              <a:t>ĐẾN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VỚI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rgbClr val="7030A0"/>
                </a:solidFill>
                <a:latin typeface="+mn-lt"/>
              </a:rPr>
              <a:t>BÀI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HỌC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HÔM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NAY!</a:t>
            </a:r>
            <a:endParaRPr sz="40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 t="14434"/>
          <a:stretch/>
        </p:blipFill>
        <p:spPr>
          <a:xfrm>
            <a:off x="6217287" y="2939753"/>
            <a:ext cx="2905054" cy="2561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2060"/>
                    </a:solidFill>
                  </a:rPr>
                  <a:t>b) - 0,5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blipFill rotWithShape="0">
                <a:blip r:embed="rId4"/>
                <a:stretch>
                  <a:fillRect l="-3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30157" y="1422973"/>
                <a:ext cx="2578814" cy="2431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000" dirty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/>
                  <a:t>= 0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157" y="1422973"/>
                <a:ext cx="2578814" cy="2431178"/>
              </a:xfrm>
              <a:prstGeom prst="rect">
                <a:avLst/>
              </a:prstGeom>
              <a:blipFill rotWithShape="0">
                <a:blip r:embed="rId5"/>
                <a:stretch>
                  <a:fillRect l="-2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883577" y="4191856"/>
            <a:ext cx="2106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c) (-9,15) + 8,09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387064" y="1669899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</a:rPr>
              <a:t>Viết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hữu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tỉ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dưới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dạng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phân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3133618" y="1869954"/>
            <a:ext cx="125344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02387" y="2438916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</a:rPr>
              <a:t>Tính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chất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giao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hoán</a:t>
            </a:r>
            <a:r>
              <a:rPr lang="en-US" sz="2000" dirty="0">
                <a:solidFill>
                  <a:srgbClr val="7030A0"/>
                </a:solidFill>
              </a:rPr>
              <a:t>, </a:t>
            </a:r>
            <a:r>
              <a:rPr lang="en-US" sz="2000" dirty="0" err="1">
                <a:solidFill>
                  <a:srgbClr val="7030A0"/>
                </a:solidFill>
              </a:rPr>
              <a:t>kết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hợp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6" name="Straight Arrow Connector 15"/>
          <p:cNvCxnSpPr>
            <a:stCxn id="27" idx="1"/>
          </p:cNvCxnSpPr>
          <p:nvPr/>
        </p:nvCxnSpPr>
        <p:spPr>
          <a:xfrm flipH="1" flipV="1">
            <a:off x="3426431" y="2638562"/>
            <a:ext cx="975956" cy="40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402387" y="3207523"/>
            <a:ext cx="216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</a:rPr>
              <a:t>Cộng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với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r>
              <a:rPr lang="en-US" sz="2000" dirty="0">
                <a:solidFill>
                  <a:srgbClr val="7030A0"/>
                </a:solidFill>
              </a:rPr>
              <a:t> 0</a:t>
            </a:r>
          </a:p>
        </p:txBody>
      </p:sp>
      <p:cxnSp>
        <p:nvCxnSpPr>
          <p:cNvPr id="19" name="Straight Arrow Connector 18"/>
          <p:cNvCxnSpPr>
            <a:stCxn id="31" idx="1"/>
          </p:cNvCxnSpPr>
          <p:nvPr/>
        </p:nvCxnSpPr>
        <p:spPr>
          <a:xfrm flipH="1">
            <a:off x="3215811" y="3407578"/>
            <a:ext cx="118657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ular Callout 20"/>
          <p:cNvSpPr/>
          <p:nvPr/>
        </p:nvSpPr>
        <p:spPr>
          <a:xfrm>
            <a:off x="3914409" y="270875"/>
            <a:ext cx="4453803" cy="1114748"/>
          </a:xfrm>
          <a:prstGeom prst="wedgeRoundRectCallout">
            <a:avLst>
              <a:gd name="adj1" fmla="val -56891"/>
              <a:gd name="adj2" fmla="val 42387"/>
              <a:gd name="adj3" fmla="val 16667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Hai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số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đối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nhau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luôn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có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tổng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bằng</a:t>
            </a:r>
            <a:r>
              <a:rPr lang="en-US" sz="2000" dirty="0">
                <a:solidFill>
                  <a:srgbClr val="000000"/>
                </a:solidFill>
              </a:rPr>
              <a:t> 0: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a + (-a) = 0</a:t>
            </a:r>
          </a:p>
        </p:txBody>
      </p:sp>
      <p:sp>
        <p:nvSpPr>
          <p:cNvPr id="2" name="Rectangle 1"/>
          <p:cNvSpPr/>
          <p:nvPr/>
        </p:nvSpPr>
        <p:spPr>
          <a:xfrm>
            <a:off x="2938590" y="4191856"/>
            <a:ext cx="2896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= - (9,15 - 8,09) = - 1,06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7" grpId="0"/>
      <p:bldP spid="31" grpId="0"/>
      <p:bldP spid="21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08282" y="3070069"/>
            <a:ext cx="4572000" cy="138499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4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282" y="1407212"/>
            <a:ext cx="4572000" cy="13356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>
              <a:lnSpc>
                <a:spcPct val="140000"/>
              </a:lnSpc>
              <a:spcAft>
                <a:spcPts val="600"/>
              </a:spcAft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7" y="290121"/>
            <a:ext cx="1794393" cy="9016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7337" y="444510"/>
            <a:ext cx="1212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C00000"/>
                </a:solidFill>
              </a:rPr>
              <a:t>Chú</a:t>
            </a:r>
            <a:r>
              <a:rPr lang="en-US" sz="2200" b="1" dirty="0">
                <a:solidFill>
                  <a:srgbClr val="C00000"/>
                </a:solidFill>
              </a:rPr>
              <a:t> ý: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720000" y="49639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1384" y="1273996"/>
            <a:ext cx="7622616" cy="191099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55495" y="1422970"/>
                <a:ext cx="2424701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- 7 -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95" y="1422970"/>
                <a:ext cx="2424701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2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955495" y="2492992"/>
            <a:ext cx="242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- 21,25 + 13,3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27384" y="1422970"/>
                <a:ext cx="2574081" cy="710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:r>
                  <a:rPr lang="en-US" sz="2800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384" y="1422970"/>
                <a:ext cx="2574081" cy="710707"/>
              </a:xfrm>
              <a:prstGeom prst="rect">
                <a:avLst/>
              </a:prstGeom>
              <a:blipFill rotWithShape="0">
                <a:blip r:embed="rId4"/>
                <a:stretch>
                  <a:fillRect l="-2364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143892" y="2492992"/>
            <a:ext cx="3110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= - (21,25 - 13, 3) = - 7,95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20000" y="3287014"/>
                <a:ext cx="7704000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b="1" dirty="0">
                    <a:solidFill>
                      <a:srgbClr val="C00000"/>
                    </a:solidFill>
                  </a:rPr>
                  <a:t>Nhận xét: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000" dirty="0"/>
                  <a:t>Trong tập các số hữu tỉ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000" dirty="0"/>
                  <a:t>, ta cũng có quy tắc dấu ngoặc tương tự như trong tập các số nguyên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000" dirty="0"/>
                  <a:t>.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287014"/>
                <a:ext cx="7704000" cy="1477328"/>
              </a:xfrm>
              <a:prstGeom prst="rect">
                <a:avLst/>
              </a:prstGeom>
              <a:blipFill rotWithShape="0">
                <a:blip r:embed="rId6"/>
                <a:stretch>
                  <a:fillRect l="-791" r="-870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  <p:bldP spid="11" grpId="0" animBg="1"/>
      <p:bldP spid="12" grpId="0"/>
      <p:bldP spid="46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50014" y="791111"/>
            <a:ext cx="7510409" cy="3770615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54859" y="319081"/>
            <a:ext cx="1735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Ví</a:t>
            </a:r>
            <a:r>
              <a:rPr lang="en-US" sz="2000" b="1" dirty="0"/>
              <a:t> </a:t>
            </a:r>
            <a:r>
              <a:rPr lang="en-US" sz="2000" b="1" dirty="0" err="1"/>
              <a:t>dụ</a:t>
            </a:r>
            <a:r>
              <a:rPr lang="en-US" sz="2000" b="1" dirty="0"/>
              <a:t> 2: </a:t>
            </a:r>
            <a:r>
              <a:rPr lang="en-US" sz="2000" b="1" dirty="0" err="1"/>
              <a:t>Tính</a:t>
            </a:r>
            <a:r>
              <a:rPr lang="en-US" sz="2000" b="1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-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blipFill rotWithShape="0">
                <a:blip r:embed="rId3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blipFill rotWithShape="0">
                <a:blip r:embed="rId4"/>
                <a:stretch>
                  <a:fillRect l="-2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blipFill rotWithShape="0">
                <a:blip r:embed="rId5"/>
                <a:stretch>
                  <a:fillRect l="-3367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blipFill rotWithShape="0">
                <a:blip r:embed="rId6"/>
                <a:stretch>
                  <a:fillRect l="-2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- 1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blipFill rotWithShape="0">
                <a:blip r:embed="rId7"/>
                <a:stretch>
                  <a:fillRect l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852812" y="1464303"/>
            <a:ext cx="4263772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Bỏ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“-” </a:t>
            </a:r>
            <a:r>
              <a:rPr lang="en-US" sz="2000" dirty="0" err="1">
                <a:solidFill>
                  <a:srgbClr val="002060"/>
                </a:solidFill>
              </a:rPr>
              <a:t>đằng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vuông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412445" y="2025810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852812" y="2479966"/>
            <a:ext cx="4407611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Bỏ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“+” </a:t>
            </a:r>
            <a:r>
              <a:rPr lang="en-US" sz="2000" dirty="0" err="1">
                <a:solidFill>
                  <a:srgbClr val="002060"/>
                </a:solidFill>
              </a:rPr>
              <a:t>đằng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412445" y="2774111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638782" y="3074746"/>
            <a:ext cx="3056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Đặt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“-” </a:t>
            </a:r>
            <a:r>
              <a:rPr lang="en-US" sz="2000" dirty="0" err="1">
                <a:solidFill>
                  <a:srgbClr val="002060"/>
                </a:solidFill>
              </a:rPr>
              <a:t>đằng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3801440" y="3441843"/>
            <a:ext cx="837342" cy="1102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33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65079" y="3544584"/>
            <a:ext cx="4756934" cy="75001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 rot="21337935">
            <a:off x="662663" y="1265322"/>
            <a:ext cx="5013788" cy="2490145"/>
          </a:xfrm>
          <a:prstGeom prst="wedgeRoundRectCallout">
            <a:avLst>
              <a:gd name="adj1" fmla="val 37364"/>
              <a:gd name="adj2" fmla="val 61306"/>
              <a:gd name="adj3" fmla="val 16667"/>
            </a:avLst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 rot="21330786">
                <a:off x="884361" y="1551402"/>
                <a:ext cx="4572000" cy="193899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dirty="0"/>
                  <a:t>Đối với một tổng trong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000" dirty="0"/>
                  <a:t>, ta có thể đổi chỗ các số hạng, đặt dấu ngoặc để nhóm các số hạng một cách tùy ý như các tổng trong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000" dirty="0"/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30786">
                <a:off x="884361" y="1551402"/>
                <a:ext cx="4572000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163" r="-517" b="-1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entagon 6"/>
          <p:cNvSpPr/>
          <p:nvPr/>
        </p:nvSpPr>
        <p:spPr>
          <a:xfrm>
            <a:off x="0" y="726191"/>
            <a:ext cx="1387011" cy="421241"/>
          </a:xfrm>
          <a:prstGeom prst="homePlat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4"/>
                </a:solidFill>
              </a:rPr>
              <a:t>Chú</a:t>
            </a:r>
            <a:r>
              <a:rPr lang="en-US" sz="2000" b="1" dirty="0">
                <a:solidFill>
                  <a:schemeClr val="accent4"/>
                </a:solidFill>
              </a:rPr>
              <a:t> ý: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0" y="691604"/>
            <a:ext cx="9144000" cy="5727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blipFill rotWithShape="0">
                <a:blip r:embed="rId2"/>
                <a:stretch>
                  <a:fillRect l="-22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630184" y="3480170"/>
            <a:ext cx="3904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6,5 + [0,75 - (8,25 - 1,75)]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+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blipFill rotWithShape="0">
                <a:blip r:embed="rId3"/>
                <a:stretch>
                  <a:fillRect l="-1309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2630184" y="4111957"/>
            <a:ext cx="4212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 6,5 + 0,75 - 8,25 + 1,75 = 0,75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8" y="1411386"/>
            <a:ext cx="1762038" cy="341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9335" y="462918"/>
            <a:ext cx="171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Vận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dụng</a:t>
            </a:r>
            <a:r>
              <a:rPr lang="en-US" sz="2000" b="1" dirty="0">
                <a:solidFill>
                  <a:srgbClr val="C00000"/>
                </a:solidFill>
              </a:rPr>
              <a:t> 1:</a:t>
            </a:r>
          </a:p>
        </p:txBody>
      </p:sp>
      <p:sp>
        <p:nvSpPr>
          <p:cNvPr id="6" name="Rectangle 5"/>
          <p:cNvSpPr/>
          <p:nvPr/>
        </p:nvSpPr>
        <p:spPr>
          <a:xfrm>
            <a:off x="1099335" y="969918"/>
            <a:ext cx="6924782" cy="21698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92148" y="969918"/>
            <a:ext cx="633915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Khoai</a:t>
            </a:r>
            <a:r>
              <a:rPr lang="en-US" sz="1800" dirty="0"/>
              <a:t> </a:t>
            </a:r>
            <a:r>
              <a:rPr lang="en-US" sz="1800" dirty="0" err="1"/>
              <a:t>tây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thức</a:t>
            </a:r>
            <a:r>
              <a:rPr lang="en-US" sz="1800" dirty="0"/>
              <a:t> </a:t>
            </a:r>
            <a:r>
              <a:rPr lang="en-US" sz="1800" dirty="0" err="1"/>
              <a:t>ăn</a:t>
            </a:r>
            <a:r>
              <a:rPr lang="en-US" sz="1800" dirty="0"/>
              <a:t> </a:t>
            </a:r>
            <a:r>
              <a:rPr lang="en-US" sz="1800" dirty="0" err="1"/>
              <a:t>chính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châu</a:t>
            </a:r>
            <a:r>
              <a:rPr lang="en-US" sz="1800" dirty="0"/>
              <a:t> </a:t>
            </a:r>
            <a:r>
              <a:rPr lang="en-US" sz="1800" dirty="0" err="1"/>
              <a:t>Âu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món</a:t>
            </a:r>
            <a:r>
              <a:rPr lang="en-US" sz="1800" dirty="0"/>
              <a:t> </a:t>
            </a:r>
            <a:r>
              <a:rPr lang="en-US" sz="1800" dirty="0" err="1"/>
              <a:t>ăn</a:t>
            </a:r>
            <a:r>
              <a:rPr lang="en-US" sz="1800" dirty="0"/>
              <a:t> </a:t>
            </a:r>
            <a:r>
              <a:rPr lang="en-US" sz="1800" dirty="0" err="1"/>
              <a:t>ưa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Việt</a:t>
            </a:r>
            <a:r>
              <a:rPr lang="en-US" sz="1800" dirty="0"/>
              <a:t> Nam. </a:t>
            </a:r>
            <a:r>
              <a:rPr lang="en-US" sz="1800" dirty="0" err="1"/>
              <a:t>Trong</a:t>
            </a:r>
            <a:r>
              <a:rPr lang="en-US" sz="1800" dirty="0"/>
              <a:t> 100 gam </a:t>
            </a:r>
            <a:r>
              <a:rPr lang="en-US" sz="1800" dirty="0" err="1"/>
              <a:t>khoai</a:t>
            </a:r>
            <a:r>
              <a:rPr lang="en-US" sz="1800" dirty="0"/>
              <a:t> </a:t>
            </a:r>
            <a:r>
              <a:rPr lang="en-US" sz="1800" dirty="0" err="1"/>
              <a:t>tây</a:t>
            </a:r>
            <a:r>
              <a:rPr lang="en-US" sz="1800" dirty="0"/>
              <a:t> </a:t>
            </a:r>
            <a:r>
              <a:rPr lang="en-US" sz="1800" dirty="0" err="1"/>
              <a:t>khô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11 gam </a:t>
            </a:r>
            <a:r>
              <a:rPr lang="en-US" sz="1800" dirty="0" err="1"/>
              <a:t>nước</a:t>
            </a:r>
            <a:r>
              <a:rPr lang="en-US" sz="1800" dirty="0"/>
              <a:t>; 6,6 gam protein; 0,3 gam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béo</a:t>
            </a:r>
            <a:r>
              <a:rPr lang="en-US" sz="1800" dirty="0"/>
              <a:t>; 75,1 gam </a:t>
            </a:r>
            <a:r>
              <a:rPr lang="en-US" sz="1800" dirty="0" err="1"/>
              <a:t>glucid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.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hãy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biết</a:t>
            </a:r>
            <a:r>
              <a:rPr lang="en-US" sz="1800" dirty="0"/>
              <a:t> </a:t>
            </a:r>
            <a:r>
              <a:rPr lang="en-US" sz="1800" dirty="0" err="1"/>
              <a:t>khối</a:t>
            </a:r>
            <a:r>
              <a:rPr lang="en-US" sz="1800" dirty="0"/>
              <a:t> </a:t>
            </a:r>
            <a:r>
              <a:rPr lang="en-US" sz="1800" dirty="0" err="1"/>
              <a:t>lượng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100 gam </a:t>
            </a:r>
            <a:r>
              <a:rPr lang="en-US" sz="1800" dirty="0" err="1"/>
              <a:t>khoai</a:t>
            </a:r>
            <a:r>
              <a:rPr lang="en-US" sz="1800" dirty="0"/>
              <a:t> </a:t>
            </a:r>
            <a:r>
              <a:rPr lang="en-US" sz="1800" dirty="0" err="1"/>
              <a:t>tây</a:t>
            </a:r>
            <a:r>
              <a:rPr lang="en-US" sz="1800" dirty="0"/>
              <a:t> </a:t>
            </a:r>
            <a:r>
              <a:rPr lang="en-US" sz="1800" dirty="0" err="1"/>
              <a:t>khô</a:t>
            </a:r>
            <a:r>
              <a:rPr lang="en-US" sz="18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139208" y="3700674"/>
            <a:ext cx="63229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Khối lượng các chất khác trong 100g khoai tây khô là: </a:t>
            </a:r>
          </a:p>
          <a:p>
            <a:pPr algn="ctr">
              <a:lnSpc>
                <a:spcPct val="150000"/>
              </a:lnSpc>
            </a:pPr>
            <a:r>
              <a:rPr lang="vi-VN" sz="2000" dirty="0"/>
              <a:t>100 – (11 + 6,6 + 0,3 + 75,1) = 7 (g)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25" y="3139743"/>
            <a:ext cx="805648" cy="64193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 flipH="1">
            <a:off x="4890498" y="359596"/>
            <a:ext cx="4253501" cy="585627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2"/>
                </a:solidFill>
              </a:rPr>
              <a:t>2. </a:t>
            </a:r>
            <a:r>
              <a:rPr lang="en-US" sz="2200" b="1" dirty="0" err="1">
                <a:solidFill>
                  <a:schemeClr val="accent2"/>
                </a:solidFill>
              </a:rPr>
              <a:t>Nhân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và</a:t>
            </a:r>
            <a:r>
              <a:rPr lang="en-US" sz="2200" b="1" dirty="0">
                <a:solidFill>
                  <a:schemeClr val="accent2"/>
                </a:solidFill>
              </a:rPr>
              <a:t> chia </a:t>
            </a:r>
            <a:r>
              <a:rPr lang="en-US" sz="2200" b="1" dirty="0" err="1">
                <a:solidFill>
                  <a:schemeClr val="accent2"/>
                </a:solidFill>
              </a:rPr>
              <a:t>hai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số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hữu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tỉ</a:t>
            </a:r>
            <a:endParaRPr lang="en-US" sz="2200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708" y="452354"/>
            <a:ext cx="4099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</a:rPr>
              <a:t>Cách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nhân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và</a:t>
            </a:r>
            <a:r>
              <a:rPr lang="en-US" sz="2000" b="1" dirty="0">
                <a:solidFill>
                  <a:srgbClr val="002060"/>
                </a:solidFill>
              </a:rPr>
              <a:t> chia </a:t>
            </a:r>
            <a:r>
              <a:rPr lang="en-US" sz="2000" b="1" dirty="0" err="1">
                <a:solidFill>
                  <a:srgbClr val="002060"/>
                </a:solidFill>
              </a:rPr>
              <a:t>hai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số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hữu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tỉ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6013" y="1057655"/>
            <a:ext cx="3874779" cy="40011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b="1" dirty="0"/>
              <a:t>HĐ3.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6013" y="1767155"/>
            <a:ext cx="904836" cy="544530"/>
          </a:xfrm>
          <a:prstGeom prst="roundRect">
            <a:avLst/>
          </a:prstGeom>
          <a:solidFill>
            <a:schemeClr val="accent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HĐ3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1469" y="1662956"/>
            <a:ext cx="6298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hỗn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0,36.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blipFill rotWithShape="0">
                <a:blip r:embed="rId2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2000" dirty="0"/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blipFill rotWithShape="0">
                <a:blip r:embed="rId3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blipFill rotWithShape="0">
                <a:blip r:embed="rId4"/>
                <a:stretch>
                  <a:fillRect l="-2792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−49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1774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09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37318" y="485279"/>
            <a:ext cx="5530059" cy="14203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nhân, chia hai số hữu tỉ bằng cách viết chúng dưới dạng phân số rồi áp dụng quy tắc nhân, chia phân số.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637318" y="2126750"/>
            <a:ext cx="1212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>
                <a:solidFill>
                  <a:srgbClr val="C00000"/>
                </a:solidFill>
              </a:rPr>
              <a:t>Ví</a:t>
            </a:r>
            <a:r>
              <a:rPr lang="en-US" sz="2000" b="1" u="sng" dirty="0">
                <a:solidFill>
                  <a:srgbClr val="C00000"/>
                </a:solidFill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</a:rPr>
              <a:t>dụ</a:t>
            </a:r>
            <a:r>
              <a:rPr lang="en-US" sz="2000" b="1" u="sng" dirty="0">
                <a:solidFill>
                  <a:srgbClr val="C00000"/>
                </a:solidFill>
              </a:rPr>
              <a:t> 3</a:t>
            </a:r>
            <a:r>
              <a:rPr lang="en-US" sz="2000" b="1" dirty="0">
                <a:solidFill>
                  <a:srgbClr val="C000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. 0,25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3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- 2,4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blipFill rotWithShape="0">
                <a:blip r:embed="rId6"/>
                <a:stretch>
                  <a:fillRect l="-4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28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blipFill rotWithShape="0">
                <a:blip r:embed="rId7"/>
                <a:stretch>
                  <a:fillRect l="-3056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: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.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= - 2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blipFill rotWithShape="0">
                <a:blip r:embed="rId8"/>
                <a:stretch>
                  <a:fillRect l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0"/>
          <p:cNvSpPr/>
          <p:nvPr/>
        </p:nvSpPr>
        <p:spPr>
          <a:xfrm>
            <a:off x="6051478" y="426928"/>
            <a:ext cx="2640459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Luyện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tập</a:t>
            </a:r>
            <a:r>
              <a:rPr lang="en-US" sz="2000" b="1" dirty="0">
                <a:solidFill>
                  <a:schemeClr val="accent2"/>
                </a:solidFill>
              </a:rPr>
              <a:t> 3: </a:t>
            </a:r>
            <a:r>
              <a:rPr lang="en-US" sz="2000" dirty="0" err="1">
                <a:solidFill>
                  <a:schemeClr val="accent2"/>
                </a:solidFill>
              </a:rPr>
              <a:t>Tính</a:t>
            </a:r>
            <a:endParaRPr sz="2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10300" y="1294543"/>
                <a:ext cx="193154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−9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800" dirty="0"/>
                  <a:t> 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−4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300" y="1294543"/>
                <a:ext cx="1931543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34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28854" y="1308585"/>
                <a:ext cx="1387011" cy="614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- 0,7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854" y="1308585"/>
                <a:ext cx="1387011" cy="614655"/>
              </a:xfrm>
              <a:prstGeom prst="rect">
                <a:avLst/>
              </a:prstGeom>
              <a:blipFill rotWithShape="0">
                <a:blip r:embed="rId5"/>
                <a:stretch>
                  <a:fillRect l="-4386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Google Shape;638;p50"/>
          <p:cNvSpPr/>
          <p:nvPr/>
        </p:nvSpPr>
        <p:spPr>
          <a:xfrm>
            <a:off x="732033" y="2151274"/>
            <a:ext cx="4271482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Luyện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tập</a:t>
            </a:r>
            <a:r>
              <a:rPr lang="en-US" sz="2000" b="1" dirty="0">
                <a:solidFill>
                  <a:schemeClr val="accent2"/>
                </a:solidFill>
              </a:rPr>
              <a:t> 4: </a:t>
            </a:r>
            <a:r>
              <a:rPr lang="en-US" sz="2000" dirty="0" err="1">
                <a:solidFill>
                  <a:schemeClr val="accent2"/>
                </a:solidFill>
              </a:rPr>
              <a:t>Tính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một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cách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hợp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lí</a:t>
            </a:r>
            <a:endParaRPr sz="2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6637" y="2963799"/>
                <a:ext cx="2845942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(- 0,25)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37" y="2963799"/>
                <a:ext cx="2845942" cy="70185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" grpId="0" animBg="1"/>
      <p:bldP spid="6" grpId="0"/>
      <p:bldP spid="8" grpId="0"/>
      <p:bldP spid="1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1095404" y="1751986"/>
            <a:ext cx="680558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TIẾT 3+4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: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CỘNG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TRỪ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NHÂN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CHIA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SỐ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HỮU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TỈ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endParaRPr sz="40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>
    <p:comb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574158"/>
            <a:ext cx="9144000" cy="584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LUYỆN TẬP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3257" y="1302493"/>
            <a:ext cx="286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Bài</a:t>
            </a:r>
            <a:r>
              <a:rPr lang="en-US" sz="2000" b="1" dirty="0"/>
              <a:t> 1.7 (SGK - tr13)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63257" y="1904702"/>
                <a:ext cx="1499189" cy="617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1904702"/>
                <a:ext cx="1499189" cy="617157"/>
              </a:xfrm>
              <a:prstGeom prst="rect">
                <a:avLst/>
              </a:prstGeom>
              <a:blipFill rotWithShape="0">
                <a:blip r:embed="rId4"/>
                <a:stretch>
                  <a:fillRect l="-4065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63257" y="2610297"/>
                <a:ext cx="181816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2,5 -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2610297"/>
                <a:ext cx="1818167" cy="645048"/>
              </a:xfrm>
              <a:prstGeom prst="rect">
                <a:avLst/>
              </a:prstGeom>
              <a:blipFill rotWithShape="0">
                <a:blip r:embed="rId5"/>
                <a:stretch>
                  <a:fillRect l="-3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068573" y="3514870"/>
            <a:ext cx="267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c) - 0,32. (- 0,875)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63257" y="4163039"/>
                <a:ext cx="1818167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d) (- 5) 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4163039"/>
                <a:ext cx="1818167" cy="616194"/>
              </a:xfrm>
              <a:prstGeom prst="rect">
                <a:avLst/>
              </a:prstGeom>
              <a:blipFill rotWithShape="0">
                <a:blip r:embed="rId6"/>
                <a:stretch>
                  <a:fillRect l="-3344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38;p50"/>
          <p:cNvSpPr/>
          <p:nvPr/>
        </p:nvSpPr>
        <p:spPr>
          <a:xfrm>
            <a:off x="797442" y="575784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1.8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7442" y="1318437"/>
            <a:ext cx="4210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trị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97442" y="1874400"/>
                <a:ext cx="480591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8+2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- (5 + 0,4)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42" y="1874400"/>
                <a:ext cx="4805917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61237" y="776177"/>
            <a:ext cx="7378996" cy="350874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1265275" y="1041990"/>
                <a:ext cx="4837814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275" y="1041990"/>
                <a:ext cx="4837814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oogle Shape;929;p59"/>
          <p:cNvPicPr preferRelativeResize="0"/>
          <p:nvPr/>
        </p:nvPicPr>
        <p:blipFill rotWithShape="1">
          <a:blip r:embed="rId4">
            <a:alphaModFix/>
          </a:blip>
          <a:srcRect l="9618" t="9617" r="9618" b="21786"/>
          <a:stretch/>
        </p:blipFill>
        <p:spPr>
          <a:xfrm>
            <a:off x="6103089" y="301402"/>
            <a:ext cx="1192849" cy="94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924;p59"/>
          <p:cNvPicPr preferRelativeResize="0"/>
          <p:nvPr/>
        </p:nvPicPr>
        <p:blipFill rotWithShape="1">
          <a:blip r:embed="rId3">
            <a:alphaModFix/>
          </a:blip>
          <a:srcRect t="8840" b="8848"/>
          <a:stretch/>
        </p:blipFill>
        <p:spPr>
          <a:xfrm rot="20258564">
            <a:off x="71020" y="-112173"/>
            <a:ext cx="1692050" cy="143552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38;p50"/>
          <p:cNvSpPr/>
          <p:nvPr/>
        </p:nvSpPr>
        <p:spPr>
          <a:xfrm>
            <a:off x="1871331" y="470260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1.10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2755" y="605589"/>
            <a:ext cx="2583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lí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464218" y="1473611"/>
                <a:ext cx="6081823" cy="790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</a:rPr>
                  <a:t>0,65. 78 + 2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 . 2 020 + 0,35. 78 - 2,2. 2 020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218" y="1473611"/>
                <a:ext cx="6081823" cy="790794"/>
              </a:xfrm>
              <a:prstGeom prst="rect">
                <a:avLst/>
              </a:prstGeom>
              <a:blipFill rotWithShape="0">
                <a:blip r:embed="rId5"/>
                <a:stretch>
                  <a:fillRect l="-1403" r="-1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1791" y="1319236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5400" b="1" dirty="0">
                <a:ln>
                  <a:solidFill>
                    <a:srgbClr val="74D1D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TÁO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75202" y="144341"/>
            <a:ext cx="4687152" cy="4933844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978673" y="3685750"/>
            <a:ext cx="1265799" cy="131341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0F2A67D-BFD2-7158-BDF1-70F11C827A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5926" y="3104211"/>
            <a:ext cx="2898899" cy="20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749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>
            <a:extLst>
              <a:ext uri="{FF2B5EF4-FFF2-40B4-BE49-F238E27FC236}">
                <a16:creationId xmlns:a16="http://schemas.microsoft.com/office/drawing/2014/main" id="{F598FCDC-5575-D22C-850D-1C2088AE8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12037" y="467418"/>
            <a:ext cx="967205" cy="995835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0E7830C-8E2B-51C3-77F1-C33CD259AF78}"/>
              </a:ext>
            </a:extLst>
          </p:cNvPr>
          <p:cNvGrpSpPr/>
          <p:nvPr/>
        </p:nvGrpSpPr>
        <p:grpSpPr>
          <a:xfrm>
            <a:off x="9429759" y="143869"/>
            <a:ext cx="4276732" cy="1947740"/>
            <a:chOff x="11265112" y="208348"/>
            <a:chExt cx="5702309" cy="25969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F043062-9C0E-7F8D-AF6B-9A65274DA897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51" name="Picture 22">
                <a:extLst>
                  <a:ext uri="{FF2B5EF4-FFF2-40B4-BE49-F238E27FC236}">
                    <a16:creationId xmlns:a16="http://schemas.microsoft.com/office/drawing/2014/main" id="{DA6AA179-3E6D-E39B-215D-6CC9AC60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2" name="Picture 22">
                <a:extLst>
                  <a:ext uri="{FF2B5EF4-FFF2-40B4-BE49-F238E27FC236}">
                    <a16:creationId xmlns:a16="http://schemas.microsoft.com/office/drawing/2014/main" id="{270E4234-64F0-8835-34AA-196FC2A8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0" name="Picture 22">
              <a:extLst>
                <a:ext uri="{FF2B5EF4-FFF2-40B4-BE49-F238E27FC236}">
                  <a16:creationId xmlns:a16="http://schemas.microsoft.com/office/drawing/2014/main" id="{CCE93820-926B-86B0-8740-AC5EA661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97AD77E-11F2-018C-8E38-2007A83E4647}"/>
              </a:ext>
            </a:extLst>
          </p:cNvPr>
          <p:cNvGrpSpPr/>
          <p:nvPr/>
        </p:nvGrpSpPr>
        <p:grpSpPr>
          <a:xfrm>
            <a:off x="-1746898" y="461696"/>
            <a:ext cx="1678887" cy="1130172"/>
            <a:chOff x="3078903" y="240919"/>
            <a:chExt cx="2238516" cy="1506896"/>
          </a:xfrm>
        </p:grpSpPr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id="{6F42F953-DC84-0D9C-4647-CDACFEDBF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55" name="Picture 22">
              <a:extLst>
                <a:ext uri="{FF2B5EF4-FFF2-40B4-BE49-F238E27FC236}">
                  <a16:creationId xmlns:a16="http://schemas.microsoft.com/office/drawing/2014/main" id="{9F22718C-7780-A7CC-0CCB-C17EC87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528BB795-1E96-9971-2591-C761BEECA9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384492" y="271332"/>
            <a:ext cx="4212772" cy="4780451"/>
          </a:xfrm>
          <a:prstGeom prst="rect">
            <a:avLst/>
          </a:prstGeom>
        </p:spPr>
      </p:pic>
      <p:pic>
        <p:nvPicPr>
          <p:cNvPr id="56" name="Picture 10">
            <a:extLst>
              <a:ext uri="{FF2B5EF4-FFF2-40B4-BE49-F238E27FC236}">
                <a16:creationId xmlns:a16="http://schemas.microsoft.com/office/drawing/2014/main" id="{1B1F18CF-FAE2-9286-7771-D54DC0B745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553221" y="3768134"/>
            <a:ext cx="1265799" cy="131341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26A6425-DDDF-E949-6B2C-A9578722E75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79145"/>
            <a:ext cx="833642" cy="91864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F5B87CD-F043-E446-1156-02C1CCF9D0F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108" y="1889352"/>
            <a:ext cx="804194" cy="9186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E5FD665-BC57-951D-9D28-6EB3BF52655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86816"/>
            <a:ext cx="866074" cy="85625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DA286D7-B349-7702-C4E0-74F24CD6BAD1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61450" y="1643392"/>
            <a:ext cx="978459" cy="87314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C2808421-3180-8B18-3415-4A35D880D74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7445" y="2488586"/>
            <a:ext cx="804194" cy="947985"/>
          </a:xfrm>
          <a:prstGeom prst="rect">
            <a:avLst/>
          </a:prstGeom>
        </p:spPr>
      </p:pic>
      <p:pic>
        <p:nvPicPr>
          <p:cNvPr id="90" name="Picture 89">
            <a:hlinkClick r:id="rId25" action="ppaction://hlinksldjump"/>
            <a:extLst>
              <a:ext uri="{FF2B5EF4-FFF2-40B4-BE49-F238E27FC236}">
                <a16:creationId xmlns:a16="http://schemas.microsoft.com/office/drawing/2014/main" id="{A9A7CE85-C3A0-A0A9-0CB2-1B202F5B822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81962"/>
            <a:ext cx="833642" cy="918641"/>
          </a:xfrm>
          <a:prstGeom prst="rect">
            <a:avLst/>
          </a:prstGeom>
        </p:spPr>
      </p:pic>
      <p:pic>
        <p:nvPicPr>
          <p:cNvPr id="91" name="Picture 90">
            <a:hlinkClick r:id="rId26" action="ppaction://hlinksldjump"/>
            <a:extLst>
              <a:ext uri="{FF2B5EF4-FFF2-40B4-BE49-F238E27FC236}">
                <a16:creationId xmlns:a16="http://schemas.microsoft.com/office/drawing/2014/main" id="{9B6410BF-6388-BAC2-39A4-C7C1437B3FC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329" y="1889352"/>
            <a:ext cx="804194" cy="918642"/>
          </a:xfrm>
          <a:prstGeom prst="rect">
            <a:avLst/>
          </a:prstGeom>
        </p:spPr>
      </p:pic>
      <p:pic>
        <p:nvPicPr>
          <p:cNvPr id="92" name="Picture 91">
            <a:hlinkClick r:id="rId27" action="ppaction://hlinksldjump"/>
            <a:extLst>
              <a:ext uri="{FF2B5EF4-FFF2-40B4-BE49-F238E27FC236}">
                <a16:creationId xmlns:a16="http://schemas.microsoft.com/office/drawing/2014/main" id="{A18D3918-47D6-6ABE-427A-1CB8DC3EE0F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79145"/>
            <a:ext cx="866074" cy="856253"/>
          </a:xfrm>
          <a:prstGeom prst="rect">
            <a:avLst/>
          </a:prstGeom>
        </p:spPr>
      </p:pic>
      <p:pic>
        <p:nvPicPr>
          <p:cNvPr id="93" name="Picture 92">
            <a:hlinkClick r:id="rId28" action="ppaction://hlinksldjump"/>
            <a:extLst>
              <a:ext uri="{FF2B5EF4-FFF2-40B4-BE49-F238E27FC236}">
                <a16:creationId xmlns:a16="http://schemas.microsoft.com/office/drawing/2014/main" id="{B46C7E93-D97C-CFB0-FCAF-5D83663C406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59088" y="1629364"/>
            <a:ext cx="978459" cy="873144"/>
          </a:xfrm>
          <a:prstGeom prst="rect">
            <a:avLst/>
          </a:prstGeom>
        </p:spPr>
      </p:pic>
      <p:pic>
        <p:nvPicPr>
          <p:cNvPr id="94" name="Picture 93">
            <a:hlinkClick r:id="rId29" action="ppaction://hlinksldjump"/>
            <a:extLst>
              <a:ext uri="{FF2B5EF4-FFF2-40B4-BE49-F238E27FC236}">
                <a16:creationId xmlns:a16="http://schemas.microsoft.com/office/drawing/2014/main" id="{6FE26768-F5FB-0455-427F-F44DC96F914E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8334" y="2485617"/>
            <a:ext cx="804194" cy="947985"/>
          </a:xfrm>
          <a:prstGeom prst="rect">
            <a:avLst/>
          </a:prstGeom>
        </p:spPr>
      </p:pic>
      <p:pic>
        <p:nvPicPr>
          <p:cNvPr id="105" name="Picture 104">
            <a:hlinkClick r:id="rId30" action="ppaction://hlinksldjump"/>
            <a:extLst>
              <a:ext uri="{FF2B5EF4-FFF2-40B4-BE49-F238E27FC236}">
                <a16:creationId xmlns:a16="http://schemas.microsoft.com/office/drawing/2014/main" id="{FC70DD9E-9FB0-5A5E-F59D-A19E9001D2C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515014" y="3631641"/>
            <a:ext cx="1600339" cy="15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Câu 1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thì x.y bằng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5" y="2421754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6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5" y="2421754"/>
                <a:ext cx="3401291" cy="997526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6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 quả của phép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4831771" y="2423627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423627"/>
                <a:ext cx="3401291" cy="99752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x thỏa mãn x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−1</m:t>
                        </m:r>
                        <m:f>
                          <m:fPr>
                            <m:ctrlP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x = -1 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x = 1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2423627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x = -1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3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Gọi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 giá trị thỏa mãn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Chọn đáp án đúng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&gt;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=""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-1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=""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/>
          <p:nvPr/>
        </p:nvSpPr>
        <p:spPr>
          <a:xfrm>
            <a:off x="720000" y="1626236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0"/>
          <p:cNvSpPr/>
          <p:nvPr/>
        </p:nvSpPr>
        <p:spPr>
          <a:xfrm>
            <a:off x="720000" y="1626236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1775186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NỘI DUNG BÀI HỌC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idx="2"/>
          </p:nvPr>
        </p:nvSpPr>
        <p:spPr>
          <a:xfrm>
            <a:off x="715100" y="1626287"/>
            <a:ext cx="635100" cy="57780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50" name="Google Shape;197;p30"/>
          <p:cNvSpPr/>
          <p:nvPr/>
        </p:nvSpPr>
        <p:spPr>
          <a:xfrm>
            <a:off x="720000" y="2929341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98;p30"/>
          <p:cNvSpPr/>
          <p:nvPr/>
        </p:nvSpPr>
        <p:spPr>
          <a:xfrm>
            <a:off x="720000" y="2929341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3078291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itle 13"/>
          <p:cNvSpPr>
            <a:spLocks noGrp="1"/>
          </p:cNvSpPr>
          <p:nvPr>
            <p:ph type="title" idx="2"/>
          </p:nvPr>
        </p:nvSpPr>
        <p:spPr>
          <a:xfrm>
            <a:off x="715100" y="2929392"/>
            <a:ext cx="635100" cy="57780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animBg="1"/>
      <p:bldP spid="198" grpId="0" animBg="1"/>
      <p:bldP spid="199" grpId="0"/>
      <p:bldP spid="14" grpId="0"/>
      <p:bldP spid="50" grpId="0" animBg="1"/>
      <p:bldP spid="51" grpId="0" animBg="1"/>
      <p:bldP spid="52" grpId="0"/>
      <p:bldP spid="5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sánh A và B biết: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121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25</m:t>
                            </m:r>
                          </m:den>
                        </m:f>
                      </m:e>
                    </m:d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 &gt;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831773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A =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831772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A ≥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3674098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3"/>
          <p:cNvSpPr/>
          <p:nvPr/>
        </p:nvSpPr>
        <p:spPr>
          <a:xfrm>
            <a:off x="6266838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03</a:t>
            </a:r>
            <a:endParaRPr sz="2400" b="1" dirty="0"/>
          </a:p>
        </p:txBody>
      </p:sp>
      <p:sp>
        <p:nvSpPr>
          <p:cNvPr id="502" name="Google Shape;502;p43"/>
          <p:cNvSpPr/>
          <p:nvPr/>
        </p:nvSpPr>
        <p:spPr>
          <a:xfrm>
            <a:off x="3583050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02</a:t>
            </a:r>
            <a:endParaRPr sz="2400" b="1" dirty="0"/>
          </a:p>
        </p:txBody>
      </p:sp>
      <p:sp>
        <p:nvSpPr>
          <p:cNvPr id="503" name="Google Shape;503;p43"/>
          <p:cNvSpPr/>
          <p:nvPr/>
        </p:nvSpPr>
        <p:spPr>
          <a:xfrm>
            <a:off x="899263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01</a:t>
            </a:r>
            <a:endParaRPr sz="2400" b="1" dirty="0"/>
          </a:p>
        </p:txBody>
      </p:sp>
      <p:sp>
        <p:nvSpPr>
          <p:cNvPr id="504" name="Google Shape;504;p43"/>
          <p:cNvSpPr txBox="1">
            <a:spLocks noGrp="1"/>
          </p:cNvSpPr>
          <p:nvPr>
            <p:ph type="title" idx="6"/>
          </p:nvPr>
        </p:nvSpPr>
        <p:spPr>
          <a:xfrm>
            <a:off x="692830" y="58324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Ư</a:t>
            </a:r>
            <a:r>
              <a:rPr lang="en-US" sz="3200" b="1" dirty="0">
                <a:latin typeface="+mn-lt"/>
              </a:rPr>
              <a:t>Ớ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G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D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Ẫ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+mn-lt"/>
              </a:rPr>
              <a:t>V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Ề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N</a:t>
            </a:r>
            <a:r>
              <a:rPr lang="en-US" sz="3200" b="1" dirty="0">
                <a:latin typeface="+mn-lt"/>
              </a:rPr>
              <a:t>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À</a:t>
            </a:r>
            <a:endParaRPr sz="32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515" name="Google Shape;515;p43"/>
          <p:cNvGrpSpPr/>
          <p:nvPr/>
        </p:nvGrpSpPr>
        <p:grpSpPr>
          <a:xfrm>
            <a:off x="1743002" y="1852402"/>
            <a:ext cx="290421" cy="381279"/>
            <a:chOff x="7823150" y="1665950"/>
            <a:chExt cx="265225" cy="348200"/>
          </a:xfrm>
        </p:grpSpPr>
        <p:sp>
          <p:nvSpPr>
            <p:cNvPr id="516" name="Google Shape;516;p43"/>
            <p:cNvSpPr/>
            <p:nvPr/>
          </p:nvSpPr>
          <p:spPr>
            <a:xfrm>
              <a:off x="7944125" y="1911000"/>
              <a:ext cx="23275" cy="10875"/>
            </a:xfrm>
            <a:custGeom>
              <a:avLst/>
              <a:gdLst/>
              <a:ahLst/>
              <a:cxnLst/>
              <a:rect l="l" t="t" r="r" b="b"/>
              <a:pathLst>
                <a:path w="931" h="435" extrusionOk="0">
                  <a:moveTo>
                    <a:pt x="0" y="0"/>
                  </a:moveTo>
                  <a:lnTo>
                    <a:pt x="465" y="434"/>
                  </a:lnTo>
                  <a:lnTo>
                    <a:pt x="931" y="0"/>
                  </a:lnTo>
                  <a:cubicBezTo>
                    <a:pt x="776" y="0"/>
                    <a:pt x="620" y="31"/>
                    <a:pt x="465" y="31"/>
                  </a:cubicBezTo>
                  <a:cubicBezTo>
                    <a:pt x="310" y="31"/>
                    <a:pt x="155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3"/>
            <p:cNvSpPr/>
            <p:nvPr/>
          </p:nvSpPr>
          <p:spPr>
            <a:xfrm>
              <a:off x="7965825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4250" y="1"/>
                  </a:moveTo>
                  <a:lnTo>
                    <a:pt x="1" y="4033"/>
                  </a:lnTo>
                  <a:lnTo>
                    <a:pt x="1" y="4747"/>
                  </a:lnTo>
                  <a:lnTo>
                    <a:pt x="2451" y="4747"/>
                  </a:lnTo>
                  <a:lnTo>
                    <a:pt x="2451" y="3072"/>
                  </a:lnTo>
                  <a:lnTo>
                    <a:pt x="3258" y="3072"/>
                  </a:lnTo>
                  <a:lnTo>
                    <a:pt x="3258" y="4747"/>
                  </a:lnTo>
                  <a:lnTo>
                    <a:pt x="4902" y="4747"/>
                  </a:lnTo>
                  <a:lnTo>
                    <a:pt x="4902" y="1769"/>
                  </a:lnTo>
                  <a:cubicBezTo>
                    <a:pt x="4902" y="1117"/>
                    <a:pt x="4654" y="497"/>
                    <a:pt x="4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3"/>
            <p:cNvSpPr/>
            <p:nvPr/>
          </p:nvSpPr>
          <p:spPr>
            <a:xfrm>
              <a:off x="7965825" y="1873000"/>
              <a:ext cx="90750" cy="95400"/>
            </a:xfrm>
            <a:custGeom>
              <a:avLst/>
              <a:gdLst/>
              <a:ahLst/>
              <a:cxnLst/>
              <a:rect l="l" t="t" r="r" b="b"/>
              <a:pathLst>
                <a:path w="3630" h="3816" extrusionOk="0">
                  <a:moveTo>
                    <a:pt x="2823" y="0"/>
                  </a:moveTo>
                  <a:lnTo>
                    <a:pt x="1" y="2699"/>
                  </a:lnTo>
                  <a:lnTo>
                    <a:pt x="1" y="3815"/>
                  </a:lnTo>
                  <a:lnTo>
                    <a:pt x="3630" y="372"/>
                  </a:lnTo>
                  <a:cubicBezTo>
                    <a:pt x="3382" y="217"/>
                    <a:pt x="3103" y="93"/>
                    <a:pt x="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3"/>
            <p:cNvSpPr/>
            <p:nvPr/>
          </p:nvSpPr>
          <p:spPr>
            <a:xfrm>
              <a:off x="7854925" y="1873000"/>
              <a:ext cx="90775" cy="95400"/>
            </a:xfrm>
            <a:custGeom>
              <a:avLst/>
              <a:gdLst/>
              <a:ahLst/>
              <a:cxnLst/>
              <a:rect l="l" t="t" r="r" b="b"/>
              <a:pathLst>
                <a:path w="3631" h="3816" extrusionOk="0">
                  <a:moveTo>
                    <a:pt x="807" y="0"/>
                  </a:moveTo>
                  <a:cubicBezTo>
                    <a:pt x="528" y="93"/>
                    <a:pt x="249" y="217"/>
                    <a:pt x="1" y="372"/>
                  </a:cubicBezTo>
                  <a:lnTo>
                    <a:pt x="3630" y="3815"/>
                  </a:lnTo>
                  <a:lnTo>
                    <a:pt x="3630" y="2699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3"/>
            <p:cNvSpPr/>
            <p:nvPr/>
          </p:nvSpPr>
          <p:spPr>
            <a:xfrm>
              <a:off x="7823150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651" y="1"/>
                  </a:moveTo>
                  <a:cubicBezTo>
                    <a:pt x="248" y="497"/>
                    <a:pt x="0" y="1117"/>
                    <a:pt x="0" y="1800"/>
                  </a:cubicBezTo>
                  <a:lnTo>
                    <a:pt x="0" y="4747"/>
                  </a:lnTo>
                  <a:lnTo>
                    <a:pt x="1644" y="4747"/>
                  </a:lnTo>
                  <a:lnTo>
                    <a:pt x="1644" y="3072"/>
                  </a:lnTo>
                  <a:lnTo>
                    <a:pt x="2451" y="3072"/>
                  </a:lnTo>
                  <a:lnTo>
                    <a:pt x="2451" y="4747"/>
                  </a:lnTo>
                  <a:lnTo>
                    <a:pt x="4901" y="4747"/>
                  </a:lnTo>
                  <a:lnTo>
                    <a:pt x="4901" y="403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3"/>
            <p:cNvSpPr/>
            <p:nvPr/>
          </p:nvSpPr>
          <p:spPr>
            <a:xfrm>
              <a:off x="7823150" y="1665950"/>
              <a:ext cx="265225" cy="153550"/>
            </a:xfrm>
            <a:custGeom>
              <a:avLst/>
              <a:gdLst/>
              <a:ahLst/>
              <a:cxnLst/>
              <a:rect l="l" t="t" r="r" b="b"/>
              <a:pathLst>
                <a:path w="10609" h="6142" extrusionOk="0">
                  <a:moveTo>
                    <a:pt x="5304" y="0"/>
                  </a:moveTo>
                  <a:lnTo>
                    <a:pt x="0" y="2885"/>
                  </a:lnTo>
                  <a:lnTo>
                    <a:pt x="2264" y="4126"/>
                  </a:lnTo>
                  <a:lnTo>
                    <a:pt x="2482" y="4126"/>
                  </a:lnTo>
                  <a:cubicBezTo>
                    <a:pt x="2699" y="3164"/>
                    <a:pt x="3536" y="2482"/>
                    <a:pt x="4498" y="2482"/>
                  </a:cubicBezTo>
                  <a:lnTo>
                    <a:pt x="6111" y="2482"/>
                  </a:lnTo>
                  <a:cubicBezTo>
                    <a:pt x="7072" y="2482"/>
                    <a:pt x="7910" y="3164"/>
                    <a:pt x="8127" y="4126"/>
                  </a:cubicBezTo>
                  <a:lnTo>
                    <a:pt x="8344" y="4126"/>
                  </a:lnTo>
                  <a:lnTo>
                    <a:pt x="8965" y="3784"/>
                  </a:lnTo>
                  <a:lnTo>
                    <a:pt x="8965" y="6142"/>
                  </a:lnTo>
                  <a:lnTo>
                    <a:pt x="9771" y="6142"/>
                  </a:lnTo>
                  <a:lnTo>
                    <a:pt x="9771" y="3319"/>
                  </a:lnTo>
                  <a:lnTo>
                    <a:pt x="10609" y="2885"/>
                  </a:lnTo>
                  <a:lnTo>
                    <a:pt x="53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3"/>
            <p:cNvSpPr/>
            <p:nvPr/>
          </p:nvSpPr>
          <p:spPr>
            <a:xfrm>
              <a:off x="7884400" y="1789250"/>
              <a:ext cx="142725" cy="101600"/>
            </a:xfrm>
            <a:custGeom>
              <a:avLst/>
              <a:gdLst/>
              <a:ahLst/>
              <a:cxnLst/>
              <a:rect l="l" t="t" r="r" b="b"/>
              <a:pathLst>
                <a:path w="5709" h="4064" extrusionOk="0">
                  <a:moveTo>
                    <a:pt x="4095" y="1210"/>
                  </a:moveTo>
                  <a:cubicBezTo>
                    <a:pt x="4064" y="1892"/>
                    <a:pt x="3537" y="2451"/>
                    <a:pt x="2854" y="2451"/>
                  </a:cubicBezTo>
                  <a:cubicBezTo>
                    <a:pt x="2172" y="2451"/>
                    <a:pt x="1645" y="1892"/>
                    <a:pt x="1645" y="1210"/>
                  </a:cubicBezTo>
                  <a:lnTo>
                    <a:pt x="2451" y="1210"/>
                  </a:lnTo>
                  <a:cubicBezTo>
                    <a:pt x="2451" y="1489"/>
                    <a:pt x="2653" y="1629"/>
                    <a:pt x="2854" y="1629"/>
                  </a:cubicBezTo>
                  <a:cubicBezTo>
                    <a:pt x="3056" y="1629"/>
                    <a:pt x="3258" y="1489"/>
                    <a:pt x="3258" y="1210"/>
                  </a:cubicBezTo>
                  <a:close/>
                  <a:moveTo>
                    <a:pt x="1" y="0"/>
                  </a:moveTo>
                  <a:lnTo>
                    <a:pt x="1" y="1210"/>
                  </a:lnTo>
                  <a:cubicBezTo>
                    <a:pt x="1" y="2792"/>
                    <a:pt x="1272" y="4064"/>
                    <a:pt x="2854" y="4064"/>
                  </a:cubicBezTo>
                  <a:cubicBezTo>
                    <a:pt x="4436" y="4064"/>
                    <a:pt x="5708" y="2792"/>
                    <a:pt x="5708" y="1210"/>
                  </a:cubicBezTo>
                  <a:lnTo>
                    <a:pt x="5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3"/>
            <p:cNvSpPr/>
            <p:nvPr/>
          </p:nvSpPr>
          <p:spPr>
            <a:xfrm>
              <a:off x="7906125" y="1748150"/>
              <a:ext cx="98500" cy="20950"/>
            </a:xfrm>
            <a:custGeom>
              <a:avLst/>
              <a:gdLst/>
              <a:ahLst/>
              <a:cxnLst/>
              <a:rect l="l" t="t" r="r" b="b"/>
              <a:pathLst>
                <a:path w="3940" h="838" extrusionOk="0">
                  <a:moveTo>
                    <a:pt x="1179" y="0"/>
                  </a:moveTo>
                  <a:cubicBezTo>
                    <a:pt x="652" y="0"/>
                    <a:pt x="186" y="341"/>
                    <a:pt x="0" y="838"/>
                  </a:cubicBezTo>
                  <a:lnTo>
                    <a:pt x="3940" y="838"/>
                  </a:lnTo>
                  <a:cubicBezTo>
                    <a:pt x="3753" y="341"/>
                    <a:pt x="3288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43"/>
          <p:cNvGrpSpPr/>
          <p:nvPr/>
        </p:nvGrpSpPr>
        <p:grpSpPr>
          <a:xfrm>
            <a:off x="4381361" y="1852401"/>
            <a:ext cx="381279" cy="381279"/>
            <a:chOff x="7028275" y="1665950"/>
            <a:chExt cx="348200" cy="348200"/>
          </a:xfrm>
        </p:grpSpPr>
        <p:sp>
          <p:nvSpPr>
            <p:cNvPr id="525" name="Google Shape;525;p43"/>
            <p:cNvSpPr/>
            <p:nvPr/>
          </p:nvSpPr>
          <p:spPr>
            <a:xfrm>
              <a:off x="7160875" y="1665950"/>
              <a:ext cx="215600" cy="347425"/>
            </a:xfrm>
            <a:custGeom>
              <a:avLst/>
              <a:gdLst/>
              <a:ahLst/>
              <a:cxnLst/>
              <a:rect l="l" t="t" r="r" b="b"/>
              <a:pathLst>
                <a:path w="8624" h="13897" extrusionOk="0">
                  <a:moveTo>
                    <a:pt x="7383" y="0"/>
                  </a:moveTo>
                  <a:cubicBezTo>
                    <a:pt x="6701" y="0"/>
                    <a:pt x="6142" y="558"/>
                    <a:pt x="6173" y="1241"/>
                  </a:cubicBezTo>
                  <a:lnTo>
                    <a:pt x="6173" y="1613"/>
                  </a:lnTo>
                  <a:lnTo>
                    <a:pt x="5026" y="1613"/>
                  </a:lnTo>
                  <a:cubicBezTo>
                    <a:pt x="4855" y="1210"/>
                    <a:pt x="4475" y="1008"/>
                    <a:pt x="4095" y="1008"/>
                  </a:cubicBezTo>
                  <a:cubicBezTo>
                    <a:pt x="3715" y="1008"/>
                    <a:pt x="3335" y="1210"/>
                    <a:pt x="3165" y="1613"/>
                  </a:cubicBezTo>
                  <a:lnTo>
                    <a:pt x="1955" y="1613"/>
                  </a:lnTo>
                  <a:cubicBezTo>
                    <a:pt x="1774" y="1200"/>
                    <a:pt x="1406" y="1013"/>
                    <a:pt x="1037" y="1013"/>
                  </a:cubicBezTo>
                  <a:cubicBezTo>
                    <a:pt x="519" y="1013"/>
                    <a:pt x="1" y="1382"/>
                    <a:pt x="1" y="2016"/>
                  </a:cubicBezTo>
                  <a:cubicBezTo>
                    <a:pt x="1" y="2671"/>
                    <a:pt x="523" y="3049"/>
                    <a:pt x="1043" y="3049"/>
                  </a:cubicBezTo>
                  <a:cubicBezTo>
                    <a:pt x="1410" y="3049"/>
                    <a:pt x="1775" y="2861"/>
                    <a:pt x="1955" y="2451"/>
                  </a:cubicBezTo>
                  <a:lnTo>
                    <a:pt x="3165" y="2451"/>
                  </a:lnTo>
                  <a:cubicBezTo>
                    <a:pt x="3335" y="2854"/>
                    <a:pt x="3715" y="3055"/>
                    <a:pt x="4095" y="3055"/>
                  </a:cubicBezTo>
                  <a:cubicBezTo>
                    <a:pt x="4475" y="3055"/>
                    <a:pt x="4855" y="2854"/>
                    <a:pt x="5026" y="2451"/>
                  </a:cubicBezTo>
                  <a:lnTo>
                    <a:pt x="6173" y="2451"/>
                  </a:lnTo>
                  <a:lnTo>
                    <a:pt x="6173" y="4901"/>
                  </a:lnTo>
                  <a:lnTo>
                    <a:pt x="5429" y="4901"/>
                  </a:lnTo>
                  <a:cubicBezTo>
                    <a:pt x="5248" y="4488"/>
                    <a:pt x="4880" y="4301"/>
                    <a:pt x="4511" y="4301"/>
                  </a:cubicBezTo>
                  <a:cubicBezTo>
                    <a:pt x="3993" y="4301"/>
                    <a:pt x="3475" y="4670"/>
                    <a:pt x="3475" y="5304"/>
                  </a:cubicBezTo>
                  <a:cubicBezTo>
                    <a:pt x="3475" y="5959"/>
                    <a:pt x="3998" y="6337"/>
                    <a:pt x="4517" y="6337"/>
                  </a:cubicBezTo>
                  <a:cubicBezTo>
                    <a:pt x="4884" y="6337"/>
                    <a:pt x="5249" y="6149"/>
                    <a:pt x="5429" y="5739"/>
                  </a:cubicBezTo>
                  <a:lnTo>
                    <a:pt x="6173" y="5739"/>
                  </a:lnTo>
                  <a:lnTo>
                    <a:pt x="6173" y="8158"/>
                  </a:lnTo>
                  <a:lnTo>
                    <a:pt x="5243" y="8158"/>
                  </a:lnTo>
                  <a:cubicBezTo>
                    <a:pt x="5050" y="7748"/>
                    <a:pt x="4678" y="7560"/>
                    <a:pt x="4307" y="7560"/>
                  </a:cubicBezTo>
                  <a:cubicBezTo>
                    <a:pt x="3780" y="7560"/>
                    <a:pt x="3258" y="7937"/>
                    <a:pt x="3258" y="8592"/>
                  </a:cubicBezTo>
                  <a:cubicBezTo>
                    <a:pt x="3258" y="9226"/>
                    <a:pt x="3776" y="9596"/>
                    <a:pt x="4300" y="9596"/>
                  </a:cubicBezTo>
                  <a:cubicBezTo>
                    <a:pt x="4673" y="9596"/>
                    <a:pt x="5049" y="9408"/>
                    <a:pt x="5243" y="8996"/>
                  </a:cubicBezTo>
                  <a:lnTo>
                    <a:pt x="6173" y="8996"/>
                  </a:lnTo>
                  <a:lnTo>
                    <a:pt x="6173" y="11446"/>
                  </a:lnTo>
                  <a:lnTo>
                    <a:pt x="3785" y="11446"/>
                  </a:lnTo>
                  <a:cubicBezTo>
                    <a:pt x="3605" y="11036"/>
                    <a:pt x="3240" y="10848"/>
                    <a:pt x="2873" y="10848"/>
                  </a:cubicBezTo>
                  <a:cubicBezTo>
                    <a:pt x="2353" y="10848"/>
                    <a:pt x="1831" y="11225"/>
                    <a:pt x="1831" y="11880"/>
                  </a:cubicBezTo>
                  <a:cubicBezTo>
                    <a:pt x="1831" y="12514"/>
                    <a:pt x="2349" y="12884"/>
                    <a:pt x="2867" y="12884"/>
                  </a:cubicBezTo>
                  <a:cubicBezTo>
                    <a:pt x="3236" y="12884"/>
                    <a:pt x="3604" y="12696"/>
                    <a:pt x="3785" y="12284"/>
                  </a:cubicBezTo>
                  <a:lnTo>
                    <a:pt x="6173" y="12284"/>
                  </a:lnTo>
                  <a:lnTo>
                    <a:pt x="6173" y="12687"/>
                  </a:lnTo>
                  <a:cubicBezTo>
                    <a:pt x="6142" y="13369"/>
                    <a:pt x="6701" y="13897"/>
                    <a:pt x="7383" y="13897"/>
                  </a:cubicBezTo>
                  <a:lnTo>
                    <a:pt x="8624" y="13897"/>
                  </a:lnTo>
                  <a:lnTo>
                    <a:pt x="86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3"/>
            <p:cNvSpPr/>
            <p:nvPr/>
          </p:nvSpPr>
          <p:spPr>
            <a:xfrm>
              <a:off x="7188025" y="1773725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66" y="1"/>
                    <a:pt x="0" y="1117"/>
                    <a:pt x="652" y="1738"/>
                  </a:cubicBezTo>
                  <a:cubicBezTo>
                    <a:pt x="862" y="1949"/>
                    <a:pt x="1119" y="2042"/>
                    <a:pt x="1369" y="2042"/>
                  </a:cubicBezTo>
                  <a:cubicBezTo>
                    <a:pt x="1892" y="2042"/>
                    <a:pt x="2389" y="1633"/>
                    <a:pt x="2389" y="1024"/>
                  </a:cubicBezTo>
                  <a:cubicBezTo>
                    <a:pt x="2389" y="466"/>
                    <a:pt x="1954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3"/>
            <p:cNvSpPr/>
            <p:nvPr/>
          </p:nvSpPr>
          <p:spPr>
            <a:xfrm>
              <a:off x="7028275" y="1665950"/>
              <a:ext cx="221800" cy="348200"/>
            </a:xfrm>
            <a:custGeom>
              <a:avLst/>
              <a:gdLst/>
              <a:ahLst/>
              <a:cxnLst/>
              <a:rect l="l" t="t" r="r" b="b"/>
              <a:pathLst>
                <a:path w="8872" h="13928" extrusionOk="0">
                  <a:moveTo>
                    <a:pt x="0" y="0"/>
                  </a:moveTo>
                  <a:lnTo>
                    <a:pt x="0" y="13928"/>
                  </a:lnTo>
                  <a:lnTo>
                    <a:pt x="1210" y="13928"/>
                  </a:lnTo>
                  <a:cubicBezTo>
                    <a:pt x="1892" y="13928"/>
                    <a:pt x="2451" y="13369"/>
                    <a:pt x="2451" y="12687"/>
                  </a:cubicBezTo>
                  <a:lnTo>
                    <a:pt x="2451" y="12284"/>
                  </a:lnTo>
                  <a:lnTo>
                    <a:pt x="3164" y="12284"/>
                  </a:lnTo>
                  <a:cubicBezTo>
                    <a:pt x="3346" y="12712"/>
                    <a:pt x="3718" y="12907"/>
                    <a:pt x="4088" y="12907"/>
                  </a:cubicBezTo>
                  <a:cubicBezTo>
                    <a:pt x="4604" y="12907"/>
                    <a:pt x="5118" y="12530"/>
                    <a:pt x="5118" y="11880"/>
                  </a:cubicBezTo>
                  <a:cubicBezTo>
                    <a:pt x="5118" y="11231"/>
                    <a:pt x="4604" y="10854"/>
                    <a:pt x="4088" y="10854"/>
                  </a:cubicBezTo>
                  <a:cubicBezTo>
                    <a:pt x="3718" y="10854"/>
                    <a:pt x="3346" y="11049"/>
                    <a:pt x="3164" y="11477"/>
                  </a:cubicBezTo>
                  <a:lnTo>
                    <a:pt x="2451" y="11477"/>
                  </a:lnTo>
                  <a:lnTo>
                    <a:pt x="2451" y="8996"/>
                  </a:lnTo>
                  <a:lnTo>
                    <a:pt x="3567" y="8996"/>
                  </a:lnTo>
                  <a:cubicBezTo>
                    <a:pt x="3754" y="9414"/>
                    <a:pt x="4134" y="9624"/>
                    <a:pt x="4510" y="9624"/>
                  </a:cubicBezTo>
                  <a:cubicBezTo>
                    <a:pt x="4886" y="9624"/>
                    <a:pt x="5258" y="9414"/>
                    <a:pt x="5429" y="8996"/>
                  </a:cubicBezTo>
                  <a:lnTo>
                    <a:pt x="6638" y="8996"/>
                  </a:lnTo>
                  <a:cubicBezTo>
                    <a:pt x="6807" y="9400"/>
                    <a:pt x="7186" y="9612"/>
                    <a:pt x="7567" y="9612"/>
                  </a:cubicBezTo>
                  <a:cubicBezTo>
                    <a:pt x="7887" y="9612"/>
                    <a:pt x="8208" y="9462"/>
                    <a:pt x="8406" y="9151"/>
                  </a:cubicBezTo>
                  <a:cubicBezTo>
                    <a:pt x="8872" y="8468"/>
                    <a:pt x="8375" y="7569"/>
                    <a:pt x="7569" y="7569"/>
                  </a:cubicBezTo>
                  <a:cubicBezTo>
                    <a:pt x="7166" y="7569"/>
                    <a:pt x="6793" y="7817"/>
                    <a:pt x="6638" y="8189"/>
                  </a:cubicBezTo>
                  <a:lnTo>
                    <a:pt x="5429" y="8189"/>
                  </a:lnTo>
                  <a:cubicBezTo>
                    <a:pt x="5258" y="7786"/>
                    <a:pt x="4886" y="7584"/>
                    <a:pt x="4510" y="7584"/>
                  </a:cubicBezTo>
                  <a:cubicBezTo>
                    <a:pt x="4134" y="7584"/>
                    <a:pt x="3754" y="7786"/>
                    <a:pt x="3567" y="8189"/>
                  </a:cubicBezTo>
                  <a:lnTo>
                    <a:pt x="2451" y="8189"/>
                  </a:lnTo>
                  <a:lnTo>
                    <a:pt x="2451" y="5739"/>
                  </a:lnTo>
                  <a:lnTo>
                    <a:pt x="4808" y="5739"/>
                  </a:lnTo>
                  <a:cubicBezTo>
                    <a:pt x="4990" y="6167"/>
                    <a:pt x="5362" y="6362"/>
                    <a:pt x="5732" y="6362"/>
                  </a:cubicBezTo>
                  <a:cubicBezTo>
                    <a:pt x="6248" y="6362"/>
                    <a:pt x="6762" y="5985"/>
                    <a:pt x="6762" y="5335"/>
                  </a:cubicBezTo>
                  <a:cubicBezTo>
                    <a:pt x="6762" y="4686"/>
                    <a:pt x="6248" y="4309"/>
                    <a:pt x="5732" y="4309"/>
                  </a:cubicBezTo>
                  <a:cubicBezTo>
                    <a:pt x="5362" y="4309"/>
                    <a:pt x="4990" y="4504"/>
                    <a:pt x="4808" y="4932"/>
                  </a:cubicBezTo>
                  <a:lnTo>
                    <a:pt x="2451" y="4932"/>
                  </a:lnTo>
                  <a:lnTo>
                    <a:pt x="2451" y="2451"/>
                  </a:lnTo>
                  <a:lnTo>
                    <a:pt x="3381" y="2451"/>
                  </a:lnTo>
                  <a:cubicBezTo>
                    <a:pt x="3563" y="2879"/>
                    <a:pt x="3935" y="3074"/>
                    <a:pt x="4306" y="3074"/>
                  </a:cubicBezTo>
                  <a:cubicBezTo>
                    <a:pt x="4821" y="3074"/>
                    <a:pt x="5336" y="2697"/>
                    <a:pt x="5336" y="2047"/>
                  </a:cubicBezTo>
                  <a:cubicBezTo>
                    <a:pt x="5336" y="1398"/>
                    <a:pt x="4821" y="1021"/>
                    <a:pt x="4306" y="1021"/>
                  </a:cubicBezTo>
                  <a:cubicBezTo>
                    <a:pt x="3935" y="1021"/>
                    <a:pt x="3563" y="1216"/>
                    <a:pt x="3381" y="1644"/>
                  </a:cubicBezTo>
                  <a:lnTo>
                    <a:pt x="2451" y="1644"/>
                  </a:lnTo>
                  <a:lnTo>
                    <a:pt x="2451" y="1241"/>
                  </a:lnTo>
                  <a:cubicBezTo>
                    <a:pt x="2451" y="558"/>
                    <a:pt x="1892" y="0"/>
                    <a:pt x="12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3"/>
            <p:cNvSpPr/>
            <p:nvPr/>
          </p:nvSpPr>
          <p:spPr>
            <a:xfrm>
              <a:off x="7147700" y="1937350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35" y="1"/>
                    <a:pt x="0" y="1117"/>
                    <a:pt x="652" y="1738"/>
                  </a:cubicBezTo>
                  <a:cubicBezTo>
                    <a:pt x="852" y="1949"/>
                    <a:pt x="1105" y="2042"/>
                    <a:pt x="1355" y="2042"/>
                  </a:cubicBezTo>
                  <a:cubicBezTo>
                    <a:pt x="1878" y="2042"/>
                    <a:pt x="2389" y="1633"/>
                    <a:pt x="2389" y="1024"/>
                  </a:cubicBezTo>
                  <a:cubicBezTo>
                    <a:pt x="2389" y="466"/>
                    <a:pt x="1923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43"/>
          <p:cNvGrpSpPr/>
          <p:nvPr/>
        </p:nvGrpSpPr>
        <p:grpSpPr>
          <a:xfrm>
            <a:off x="7072772" y="1853249"/>
            <a:ext cx="366031" cy="379582"/>
            <a:chOff x="6285350" y="1666725"/>
            <a:chExt cx="334275" cy="346650"/>
          </a:xfrm>
        </p:grpSpPr>
        <p:sp>
          <p:nvSpPr>
            <p:cNvPr id="530" name="Google Shape;530;p43"/>
            <p:cNvSpPr/>
            <p:nvPr/>
          </p:nvSpPr>
          <p:spPr>
            <a:xfrm>
              <a:off x="6325675" y="1666725"/>
              <a:ext cx="293950" cy="346650"/>
            </a:xfrm>
            <a:custGeom>
              <a:avLst/>
              <a:gdLst/>
              <a:ahLst/>
              <a:cxnLst/>
              <a:rect l="l" t="t" r="r" b="b"/>
              <a:pathLst>
                <a:path w="11758" h="13866" extrusionOk="0">
                  <a:moveTo>
                    <a:pt x="1211" y="0"/>
                  </a:moveTo>
                  <a:cubicBezTo>
                    <a:pt x="559" y="0"/>
                    <a:pt x="1" y="558"/>
                    <a:pt x="1" y="1210"/>
                  </a:cubicBezTo>
                  <a:lnTo>
                    <a:pt x="1" y="2420"/>
                  </a:lnTo>
                  <a:lnTo>
                    <a:pt x="3258" y="2420"/>
                  </a:lnTo>
                  <a:lnTo>
                    <a:pt x="3258" y="1613"/>
                  </a:lnTo>
                  <a:lnTo>
                    <a:pt x="4964" y="1613"/>
                  </a:lnTo>
                  <a:cubicBezTo>
                    <a:pt x="5150" y="2109"/>
                    <a:pt x="5615" y="2420"/>
                    <a:pt x="6143" y="2420"/>
                  </a:cubicBezTo>
                  <a:cubicBezTo>
                    <a:pt x="6298" y="2420"/>
                    <a:pt x="6453" y="2388"/>
                    <a:pt x="6608" y="2326"/>
                  </a:cubicBezTo>
                  <a:lnTo>
                    <a:pt x="9151" y="4715"/>
                  </a:lnTo>
                  <a:cubicBezTo>
                    <a:pt x="9027" y="4870"/>
                    <a:pt x="8996" y="5087"/>
                    <a:pt x="8996" y="5273"/>
                  </a:cubicBezTo>
                  <a:cubicBezTo>
                    <a:pt x="8965" y="5459"/>
                    <a:pt x="8996" y="5614"/>
                    <a:pt x="9089" y="5770"/>
                  </a:cubicBezTo>
                  <a:lnTo>
                    <a:pt x="6639" y="9089"/>
                  </a:lnTo>
                  <a:cubicBezTo>
                    <a:pt x="6484" y="9027"/>
                    <a:pt x="6298" y="8965"/>
                    <a:pt x="6112" y="8965"/>
                  </a:cubicBezTo>
                  <a:cubicBezTo>
                    <a:pt x="5429" y="8965"/>
                    <a:pt x="4902" y="9523"/>
                    <a:pt x="4902" y="10205"/>
                  </a:cubicBezTo>
                  <a:lnTo>
                    <a:pt x="4902" y="11415"/>
                  </a:lnTo>
                  <a:lnTo>
                    <a:pt x="4064" y="11415"/>
                  </a:lnTo>
                  <a:lnTo>
                    <a:pt x="4064" y="10609"/>
                  </a:lnTo>
                  <a:lnTo>
                    <a:pt x="3258" y="10609"/>
                  </a:lnTo>
                  <a:lnTo>
                    <a:pt x="3258" y="11446"/>
                  </a:lnTo>
                  <a:cubicBezTo>
                    <a:pt x="2296" y="11663"/>
                    <a:pt x="1614" y="12501"/>
                    <a:pt x="1614" y="13493"/>
                  </a:cubicBezTo>
                  <a:lnTo>
                    <a:pt x="1614" y="13866"/>
                  </a:lnTo>
                  <a:lnTo>
                    <a:pt x="10640" y="13866"/>
                  </a:lnTo>
                  <a:lnTo>
                    <a:pt x="10640" y="13493"/>
                  </a:lnTo>
                  <a:cubicBezTo>
                    <a:pt x="10640" y="12346"/>
                    <a:pt x="9710" y="11415"/>
                    <a:pt x="8593" y="11415"/>
                  </a:cubicBezTo>
                  <a:lnTo>
                    <a:pt x="7352" y="11415"/>
                  </a:lnTo>
                  <a:lnTo>
                    <a:pt x="7352" y="10205"/>
                  </a:lnTo>
                  <a:cubicBezTo>
                    <a:pt x="7352" y="10019"/>
                    <a:pt x="7321" y="9864"/>
                    <a:pt x="7259" y="9709"/>
                  </a:cubicBezTo>
                  <a:lnTo>
                    <a:pt x="9679" y="6359"/>
                  </a:lnTo>
                  <a:cubicBezTo>
                    <a:pt x="9834" y="6452"/>
                    <a:pt x="10020" y="6514"/>
                    <a:pt x="10206" y="6514"/>
                  </a:cubicBezTo>
                  <a:cubicBezTo>
                    <a:pt x="11757" y="6421"/>
                    <a:pt x="11757" y="4157"/>
                    <a:pt x="10206" y="4064"/>
                  </a:cubicBezTo>
                  <a:cubicBezTo>
                    <a:pt x="10051" y="4064"/>
                    <a:pt x="9896" y="4095"/>
                    <a:pt x="9741" y="4157"/>
                  </a:cubicBezTo>
                  <a:lnTo>
                    <a:pt x="7197" y="1768"/>
                  </a:lnTo>
                  <a:cubicBezTo>
                    <a:pt x="7290" y="1613"/>
                    <a:pt x="7352" y="1396"/>
                    <a:pt x="7352" y="1210"/>
                  </a:cubicBezTo>
                  <a:cubicBezTo>
                    <a:pt x="7335" y="436"/>
                    <a:pt x="6719" y="1"/>
                    <a:pt x="6105" y="1"/>
                  </a:cubicBezTo>
                  <a:cubicBezTo>
                    <a:pt x="5635" y="1"/>
                    <a:pt x="5165" y="256"/>
                    <a:pt x="4964" y="807"/>
                  </a:cubicBezTo>
                  <a:lnTo>
                    <a:pt x="3196" y="807"/>
                  </a:lnTo>
                  <a:cubicBezTo>
                    <a:pt x="3041" y="310"/>
                    <a:pt x="2544" y="0"/>
                    <a:pt x="20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3"/>
            <p:cNvSpPr/>
            <p:nvPr/>
          </p:nvSpPr>
          <p:spPr>
            <a:xfrm>
              <a:off x="6285350" y="1748125"/>
              <a:ext cx="162875" cy="102400"/>
            </a:xfrm>
            <a:custGeom>
              <a:avLst/>
              <a:gdLst/>
              <a:ahLst/>
              <a:cxnLst/>
              <a:rect l="l" t="t" r="r" b="b"/>
              <a:pathLst>
                <a:path w="6515" h="4096" extrusionOk="0">
                  <a:moveTo>
                    <a:pt x="2799" y="0"/>
                  </a:moveTo>
                  <a:cubicBezTo>
                    <a:pt x="1243" y="0"/>
                    <a:pt x="1" y="1291"/>
                    <a:pt x="1" y="2824"/>
                  </a:cubicBezTo>
                  <a:lnTo>
                    <a:pt x="1" y="4096"/>
                  </a:lnTo>
                  <a:lnTo>
                    <a:pt x="6515" y="4096"/>
                  </a:lnTo>
                  <a:lnTo>
                    <a:pt x="6515" y="2824"/>
                  </a:lnTo>
                  <a:cubicBezTo>
                    <a:pt x="6515" y="1291"/>
                    <a:pt x="5273" y="0"/>
                    <a:pt x="3716" y="0"/>
                  </a:cubicBezTo>
                  <a:cubicBezTo>
                    <a:pt x="3698" y="0"/>
                    <a:pt x="3680" y="1"/>
                    <a:pt x="3661" y="1"/>
                  </a:cubicBezTo>
                  <a:lnTo>
                    <a:pt x="2855" y="1"/>
                  </a:lnTo>
                  <a:cubicBezTo>
                    <a:pt x="2836" y="1"/>
                    <a:pt x="2818" y="0"/>
                    <a:pt x="27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3"/>
            <p:cNvSpPr/>
            <p:nvPr/>
          </p:nvSpPr>
          <p:spPr>
            <a:xfrm>
              <a:off x="6294650" y="1868325"/>
              <a:ext cx="43475" cy="44250"/>
            </a:xfrm>
            <a:custGeom>
              <a:avLst/>
              <a:gdLst/>
              <a:ahLst/>
              <a:cxnLst/>
              <a:rect l="l" t="t" r="r" b="b"/>
              <a:pathLst>
                <a:path w="1739" h="1770" extrusionOk="0">
                  <a:moveTo>
                    <a:pt x="1180" y="1"/>
                  </a:moveTo>
                  <a:lnTo>
                    <a:pt x="1" y="1180"/>
                  </a:lnTo>
                  <a:lnTo>
                    <a:pt x="590" y="1769"/>
                  </a:lnTo>
                  <a:lnTo>
                    <a:pt x="1738" y="590"/>
                  </a:lnTo>
                  <a:lnTo>
                    <a:pt x="11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3"/>
            <p:cNvSpPr/>
            <p:nvPr/>
          </p:nvSpPr>
          <p:spPr>
            <a:xfrm>
              <a:off x="6356700" y="1890825"/>
              <a:ext cx="20200" cy="41125"/>
            </a:xfrm>
            <a:custGeom>
              <a:avLst/>
              <a:gdLst/>
              <a:ahLst/>
              <a:cxnLst/>
              <a:rect l="l" t="t" r="r" b="b"/>
              <a:pathLst>
                <a:path w="808" h="1645" extrusionOk="0">
                  <a:moveTo>
                    <a:pt x="1" y="1"/>
                  </a:moveTo>
                  <a:lnTo>
                    <a:pt x="1" y="1645"/>
                  </a:lnTo>
                  <a:lnTo>
                    <a:pt x="807" y="1645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3"/>
            <p:cNvSpPr/>
            <p:nvPr/>
          </p:nvSpPr>
          <p:spPr>
            <a:xfrm>
              <a:off x="6395475" y="1869125"/>
              <a:ext cx="43450" cy="43450"/>
            </a:xfrm>
            <a:custGeom>
              <a:avLst/>
              <a:gdLst/>
              <a:ahLst/>
              <a:cxnLst/>
              <a:rect l="l" t="t" r="r" b="b"/>
              <a:pathLst>
                <a:path w="1738" h="1738" extrusionOk="0">
                  <a:moveTo>
                    <a:pt x="590" y="0"/>
                  </a:moveTo>
                  <a:lnTo>
                    <a:pt x="0" y="558"/>
                  </a:lnTo>
                  <a:lnTo>
                    <a:pt x="1179" y="1737"/>
                  </a:lnTo>
                  <a:lnTo>
                    <a:pt x="1738" y="1179"/>
                  </a:lnTo>
                  <a:lnTo>
                    <a:pt x="5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71144" y="3140669"/>
            <a:ext cx="2077853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Ôn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3110646" y="3140669"/>
            <a:ext cx="2802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SGK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SBT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76380" y="3140669"/>
            <a:ext cx="2802969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Chuẩn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“</a:t>
            </a:r>
            <a:r>
              <a:rPr lang="en-US" sz="2000" b="1" dirty="0" err="1"/>
              <a:t>Luyện</a:t>
            </a:r>
            <a:r>
              <a:rPr lang="en-US" sz="2000" b="1" dirty="0"/>
              <a:t> </a:t>
            </a:r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chung</a:t>
            </a:r>
            <a:r>
              <a:rPr lang="en-US" sz="2000" dirty="0"/>
              <a:t>”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 animBg="1"/>
      <p:bldP spid="502" grpId="0" animBg="1"/>
      <p:bldP spid="503" grpId="0" animBg="1"/>
      <p:bldP spid="11" grpId="0"/>
      <p:bldP spid="47" grpId="0"/>
      <p:bldP spid="4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59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>
            <a:off x="262536" y="-168387"/>
            <a:ext cx="1643075" cy="188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59"/>
          <p:cNvPicPr preferRelativeResize="0"/>
          <p:nvPr/>
        </p:nvPicPr>
        <p:blipFill rotWithShape="1">
          <a:blip r:embed="rId4">
            <a:alphaModFix/>
          </a:blip>
          <a:srcRect l="26922" t="9243" r="17669" b="9243"/>
          <a:stretch/>
        </p:blipFill>
        <p:spPr>
          <a:xfrm>
            <a:off x="7437871" y="535677"/>
            <a:ext cx="1706129" cy="235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59"/>
          <p:cNvPicPr preferRelativeResize="0"/>
          <p:nvPr/>
        </p:nvPicPr>
        <p:blipFill rotWithShape="1">
          <a:blip r:embed="rId5">
            <a:alphaModFix/>
          </a:blip>
          <a:srcRect l="21809" r="21804"/>
          <a:stretch/>
        </p:blipFill>
        <p:spPr>
          <a:xfrm rot="-2468781">
            <a:off x="204480" y="3602555"/>
            <a:ext cx="999097" cy="166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59"/>
          <p:cNvPicPr preferRelativeResize="0"/>
          <p:nvPr/>
        </p:nvPicPr>
        <p:blipFill rotWithShape="1">
          <a:blip r:embed="rId6">
            <a:alphaModFix/>
          </a:blip>
          <a:srcRect l="9618" t="9617" r="9618" b="21786"/>
          <a:stretch/>
        </p:blipFill>
        <p:spPr>
          <a:xfrm>
            <a:off x="6646140" y="423995"/>
            <a:ext cx="791731" cy="6302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78456" y="1414129"/>
            <a:ext cx="74321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</a:rPr>
              <a:t>CẢM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C00000"/>
                </a:solidFill>
              </a:rPr>
              <a:t>ƠN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CÁC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</a:rPr>
              <a:t>EM</a:t>
            </a:r>
            <a:r>
              <a:rPr lang="en-US" sz="4000" b="1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ĐÃ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</a:rPr>
              <a:t>LẮNG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NGHE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</a:rPr>
              <a:t>BÀI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7030A0"/>
                </a:solidFill>
              </a:rPr>
              <a:t>GIẢNG</a:t>
            </a:r>
            <a:r>
              <a:rPr lang="en-US" sz="4000" b="1" dirty="0"/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 flipH="1">
            <a:off x="4890498" y="482886"/>
            <a:ext cx="4253501" cy="565079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1"/>
                </a:solidFill>
              </a:rPr>
              <a:t>1. </a:t>
            </a:r>
            <a:r>
              <a:rPr lang="en-US" sz="2200" b="1" dirty="0" err="1">
                <a:solidFill>
                  <a:schemeClr val="accent1"/>
                </a:solidFill>
              </a:rPr>
              <a:t>Cộng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và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trừ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hai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số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hữu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tỉ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0229" y="1191874"/>
            <a:ext cx="6580598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/>
              <a:t>Thảo</a:t>
            </a:r>
            <a:r>
              <a:rPr lang="en-US" sz="2000" i="1" dirty="0"/>
              <a:t> </a:t>
            </a:r>
            <a:r>
              <a:rPr lang="en-US" sz="2000" i="1" dirty="0" err="1"/>
              <a:t>luận</a:t>
            </a:r>
            <a:r>
              <a:rPr lang="en-US" sz="2000" i="1" dirty="0"/>
              <a:t> </a:t>
            </a:r>
            <a:r>
              <a:rPr lang="en-US" sz="2000" i="1" dirty="0" err="1"/>
              <a:t>nhóm</a:t>
            </a:r>
            <a:r>
              <a:rPr lang="en-US" sz="2000" i="1" dirty="0"/>
              <a:t> </a:t>
            </a:r>
            <a:r>
              <a:rPr lang="en-US" sz="2000" i="1" dirty="0" err="1"/>
              <a:t>thực</a:t>
            </a:r>
            <a:r>
              <a:rPr lang="en-US" sz="2000" i="1" dirty="0"/>
              <a:t> </a:t>
            </a:r>
            <a:r>
              <a:rPr lang="en-US" sz="2000" i="1" dirty="0" err="1"/>
              <a:t>hiện</a:t>
            </a:r>
            <a:r>
              <a:rPr lang="en-US" sz="2000" i="1" dirty="0"/>
              <a:t> </a:t>
            </a:r>
            <a:r>
              <a:rPr lang="en-US" sz="2000" b="1" i="1" dirty="0"/>
              <a:t>HĐ1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b="1" i="1" dirty="0"/>
              <a:t>HĐ2</a:t>
            </a:r>
            <a:r>
              <a:rPr lang="en-US" sz="2000" i="1" dirty="0"/>
              <a:t> </a:t>
            </a:r>
            <a:r>
              <a:rPr lang="en-US" sz="2000" i="1" dirty="0" err="1"/>
              <a:t>để</a:t>
            </a:r>
            <a:r>
              <a:rPr lang="en-US" sz="2000" i="1" dirty="0"/>
              <a:t> </a:t>
            </a:r>
            <a:r>
              <a:rPr lang="en-US" sz="2000" i="1" dirty="0" err="1"/>
              <a:t>ôn</a:t>
            </a:r>
            <a:r>
              <a:rPr lang="en-US" sz="2000" i="1" dirty="0"/>
              <a:t> </a:t>
            </a:r>
            <a:r>
              <a:rPr lang="en-US" sz="2000" i="1" dirty="0" err="1"/>
              <a:t>lại</a:t>
            </a:r>
            <a:r>
              <a:rPr lang="en-US" sz="2000" i="1" dirty="0"/>
              <a:t> </a:t>
            </a:r>
            <a:r>
              <a:rPr lang="en-US" sz="2000" i="1" dirty="0" err="1"/>
              <a:t>quy</a:t>
            </a:r>
            <a:r>
              <a:rPr lang="en-US" sz="2000" i="1" dirty="0"/>
              <a:t> </a:t>
            </a:r>
            <a:r>
              <a:rPr lang="en-US" sz="2000" i="1" dirty="0" err="1"/>
              <a:t>tắc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i="1" dirty="0" err="1"/>
              <a:t>cách</a:t>
            </a:r>
            <a:r>
              <a:rPr lang="en-US" sz="2000" i="1" dirty="0"/>
              <a:t> </a:t>
            </a:r>
            <a:r>
              <a:rPr lang="en-US" sz="2000" i="1" dirty="0" err="1"/>
              <a:t>cộng</a:t>
            </a:r>
            <a:r>
              <a:rPr lang="en-US" sz="2000" i="1" dirty="0"/>
              <a:t>, </a:t>
            </a:r>
            <a:r>
              <a:rPr lang="en-US" sz="2000" i="1" dirty="0" err="1"/>
              <a:t>trừ</a:t>
            </a:r>
            <a:r>
              <a:rPr lang="en-US" sz="2000" i="1" dirty="0"/>
              <a:t> </a:t>
            </a:r>
            <a:r>
              <a:rPr lang="en-US" sz="2000" i="1" dirty="0" err="1"/>
              <a:t>phân</a:t>
            </a:r>
            <a:r>
              <a:rPr lang="en-US" sz="2000" i="1" dirty="0"/>
              <a:t> </a:t>
            </a:r>
            <a:r>
              <a:rPr lang="en-US" sz="2000" i="1" dirty="0" err="1"/>
              <a:t>số</a:t>
            </a:r>
            <a:r>
              <a:rPr lang="en-US" sz="2000" i="1" dirty="0"/>
              <a:t> (</a:t>
            </a:r>
            <a:r>
              <a:rPr lang="en-US" sz="2000" i="1" dirty="0" err="1"/>
              <a:t>cùng</a:t>
            </a:r>
            <a:r>
              <a:rPr lang="en-US" sz="2000" i="1" dirty="0"/>
              <a:t> </a:t>
            </a:r>
            <a:r>
              <a:rPr lang="en-US" sz="2000" i="1" dirty="0" err="1"/>
              <a:t>mẫu</a:t>
            </a:r>
            <a:r>
              <a:rPr lang="en-US" sz="2000" i="1" dirty="0"/>
              <a:t>, </a:t>
            </a:r>
            <a:r>
              <a:rPr lang="en-US" sz="2000" i="1" dirty="0" err="1"/>
              <a:t>khác</a:t>
            </a:r>
            <a:r>
              <a:rPr lang="en-US" sz="2000" i="1" dirty="0"/>
              <a:t> </a:t>
            </a:r>
            <a:r>
              <a:rPr lang="en-US" sz="2000" i="1" dirty="0" err="1"/>
              <a:t>mẫu</a:t>
            </a:r>
            <a:r>
              <a:rPr lang="en-US" sz="2000" i="1" dirty="0"/>
              <a:t>).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19192" y="2502113"/>
            <a:ext cx="996592" cy="67260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HĐ1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8800" y="2328999"/>
            <a:ext cx="6287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Nhắc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cộng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trừ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828800" y="3543676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543676"/>
                <a:ext cx="1571946" cy="702115"/>
              </a:xfrm>
              <a:prstGeom prst="rect">
                <a:avLst/>
              </a:prstGeom>
              <a:blipFill rotWithShape="0">
                <a:blip r:embed="rId3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610528" y="3543675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528" y="3543675"/>
                <a:ext cx="1571946" cy="708399"/>
              </a:xfrm>
              <a:prstGeom prst="rect">
                <a:avLst/>
              </a:prstGeom>
              <a:blipFill rotWithShape="0"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1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"/>
          <p:cNvSpPr/>
          <p:nvPr/>
        </p:nvSpPr>
        <p:spPr>
          <a:xfrm>
            <a:off x="584963" y="307837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Khác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48" name="Google Shape;348;p36"/>
          <p:cNvSpPr/>
          <p:nvPr/>
        </p:nvSpPr>
        <p:spPr>
          <a:xfrm>
            <a:off x="550937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Cùng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3" name="Google Shape;348;p36"/>
          <p:cNvSpPr/>
          <p:nvPr/>
        </p:nvSpPr>
        <p:spPr>
          <a:xfrm>
            <a:off x="550937" y="543146"/>
            <a:ext cx="3569000" cy="44190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/>
              <a:t>Quy</a:t>
            </a:r>
            <a:r>
              <a:rPr lang="en-US" sz="2000" b="1" dirty="0"/>
              <a:t> </a:t>
            </a:r>
            <a:r>
              <a:rPr lang="en-US" sz="2000" b="1" dirty="0" err="1"/>
              <a:t>tắc</a:t>
            </a:r>
            <a:r>
              <a:rPr lang="en-US" sz="2000" b="1" dirty="0"/>
              <a:t> </a:t>
            </a:r>
            <a:r>
              <a:rPr lang="en-US" sz="2000" b="1" dirty="0" err="1"/>
              <a:t>cộng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phân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:</a:t>
            </a:r>
            <a:endParaRPr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550937" y="1665659"/>
            <a:ext cx="406216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, ta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</a:t>
            </a:r>
            <a:r>
              <a:rPr lang="en-US" sz="1800" dirty="0" err="1"/>
              <a:t>nhau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giữ</a:t>
            </a:r>
            <a:r>
              <a:rPr lang="en-US" sz="1800" dirty="0"/>
              <a:t> </a:t>
            </a: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84963" y="3568400"/>
            <a:ext cx="4028134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chúng</a:t>
            </a:r>
            <a:r>
              <a:rPr lang="en-US" sz="1800" dirty="0"/>
              <a:t>,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</p:txBody>
      </p:sp>
      <p:sp>
        <p:nvSpPr>
          <p:cNvPr id="36" name="Google Shape;345;p36"/>
          <p:cNvSpPr/>
          <p:nvPr/>
        </p:nvSpPr>
        <p:spPr>
          <a:xfrm>
            <a:off x="4970316" y="307837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Khác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7" name="Google Shape;348;p36"/>
          <p:cNvSpPr/>
          <p:nvPr/>
        </p:nvSpPr>
        <p:spPr>
          <a:xfrm>
            <a:off x="4936290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Cùng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8" name="Google Shape;348;p36"/>
          <p:cNvSpPr/>
          <p:nvPr/>
        </p:nvSpPr>
        <p:spPr>
          <a:xfrm>
            <a:off x="4936290" y="543146"/>
            <a:ext cx="3569000" cy="4419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/>
              <a:t>Quy</a:t>
            </a:r>
            <a:r>
              <a:rPr lang="en-US" sz="2000" b="1" dirty="0"/>
              <a:t> </a:t>
            </a:r>
            <a:r>
              <a:rPr lang="en-US" sz="2000" b="1" dirty="0" err="1"/>
              <a:t>tắc</a:t>
            </a:r>
            <a:r>
              <a:rPr lang="en-US" sz="2000" b="1" dirty="0"/>
              <a:t> </a:t>
            </a:r>
            <a:r>
              <a:rPr lang="en-US" sz="2000" b="1" dirty="0" err="1"/>
              <a:t>trừ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phân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:</a:t>
            </a:r>
            <a:endParaRPr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4936290" y="1665659"/>
            <a:ext cx="37126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, ta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bị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giữ</a:t>
            </a:r>
            <a:r>
              <a:rPr lang="en-US" sz="1800" dirty="0"/>
              <a:t> </a:t>
            </a: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936290" y="3568400"/>
            <a:ext cx="37126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rồi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 animBg="1"/>
      <p:bldP spid="348" grpId="0" animBg="1"/>
      <p:bldP spid="33" grpId="0" animBg="1"/>
      <p:bldP spid="4" grpId="0"/>
      <p:bldP spid="5" grpId="0"/>
      <p:bldP spid="36" grpId="0" animBg="1"/>
      <p:bldP spid="37" grpId="0" animBg="1"/>
      <p:bldP spid="38" grpId="0" animBg="1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/>
          <p:nvPr/>
        </p:nvSpPr>
        <p:spPr>
          <a:xfrm>
            <a:off x="879487" y="1446426"/>
            <a:ext cx="5396938" cy="2817350"/>
          </a:xfrm>
          <a:prstGeom prst="roundRect">
            <a:avLst>
              <a:gd name="adj" fmla="val 30139"/>
            </a:avLst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380572" y="1851200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1851200"/>
                <a:ext cx="1571946" cy="702115"/>
              </a:xfrm>
              <a:prstGeom prst="rect">
                <a:avLst/>
              </a:prstGeom>
              <a:blipFill rotWithShape="0"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blipFill rotWithShape="0">
                <a:blip r:embed="rId5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blipFill rotWithShape="0">
                <a:blip r:embed="rId6"/>
                <a:stretch>
                  <a:fillRect l="-2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blipFill rotWithShape="0">
                <a:blip r:embed="rId7"/>
                <a:stretch>
                  <a:fillRect l="-2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273453" y="880583"/>
            <a:ext cx="3123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Thực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hiện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phép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tính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" grpId="0"/>
      <p:bldP spid="16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976046" y="1032908"/>
            <a:ext cx="996592" cy="69070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HĐ2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16476" y="792168"/>
            <a:ext cx="6195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hỗn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0,25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blipFill rotWithShape="0">
                <a:blip r:embed="rId4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-1,4 -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blipFill rotWithShape="0">
                <a:blip r:embed="rId5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blipFill rotWithShape="0">
                <a:blip r:embed="rId6"/>
                <a:stretch>
                  <a:fillRect l="-1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-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= -2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blipFill rotWithShape="0">
                <a:blip r:embed="rId7"/>
                <a:stretch>
                  <a:fillRect l="-1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3806575" y="713760"/>
            <a:ext cx="4140486" cy="1222625"/>
          </a:xfrm>
          <a:prstGeom prst="wedgeRoundRectCallout">
            <a:avLst>
              <a:gd name="adj1" fmla="val -56990"/>
              <a:gd name="adj2" fmla="val 39811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</a:rPr>
              <a:t>Vậy muốn cộng trừ hai số hữu tỉ, ta làm như thế nào?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11658" y="2511200"/>
            <a:ext cx="5702158" cy="1623316"/>
          </a:xfrm>
          <a:prstGeom prst="wedgeRoundRectCallout">
            <a:avLst>
              <a:gd name="adj1" fmla="val 56464"/>
              <a:gd name="adj2" fmla="val 35981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04472" y="2584194"/>
            <a:ext cx="51165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cộng, trừ hai số hữu tỉ bằng cách viết chúng dưới dạng phân số rồi áp dụng quy tắc cộng, trừ phân số.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104" y="986320"/>
            <a:ext cx="1236109" cy="1236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945222" y="595901"/>
            <a:ext cx="1890445" cy="61645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Ví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dụ</a:t>
            </a:r>
            <a:r>
              <a:rPr lang="en-US" sz="2000" b="1" dirty="0">
                <a:solidFill>
                  <a:srgbClr val="002060"/>
                </a:solidFill>
              </a:rPr>
              <a:t> 1: </a:t>
            </a:r>
            <a:r>
              <a:rPr lang="en-US" sz="2000" dirty="0" err="1">
                <a:solidFill>
                  <a:srgbClr val="002060"/>
                </a:solidFill>
              </a:rPr>
              <a:t>Tính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45222" y="1438382"/>
                <a:ext cx="2640459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+ 2,5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1438382"/>
                <a:ext cx="2640459" cy="703782"/>
              </a:xfrm>
              <a:prstGeom prst="rect">
                <a:avLst/>
              </a:prstGeom>
              <a:blipFill rotWithShape="0">
                <a:blip r:embed="rId3"/>
                <a:stretch>
                  <a:fillRect l="-2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405883" y="1438382"/>
                <a:ext cx="2260315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883" y="1438382"/>
                <a:ext cx="2260315" cy="703782"/>
              </a:xfrm>
              <a:prstGeom prst="rect">
                <a:avLst/>
              </a:prstGeom>
              <a:blipFill rotWithShape="0">
                <a:blip r:embed="rId4"/>
                <a:stretch>
                  <a:fillRect l="-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45222" y="2368195"/>
                <a:ext cx="2434976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2368195"/>
                <a:ext cx="2434976" cy="703782"/>
              </a:xfrm>
              <a:prstGeom prst="rect">
                <a:avLst/>
              </a:prstGeom>
              <a:blipFill rotWithShape="0">
                <a:blip r:embed="rId5"/>
                <a:stretch>
                  <a:fillRect l="-2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blipFill rotWithShape="0">
                <a:blip r:embed="rId6"/>
                <a:stretch>
                  <a:fillRect l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45222" y="4014640"/>
                <a:ext cx="2229493" cy="702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4014640"/>
                <a:ext cx="2229493" cy="702885"/>
              </a:xfrm>
              <a:prstGeom prst="rect">
                <a:avLst/>
              </a:prstGeom>
              <a:blipFill rotWithShape="0">
                <a:blip r:embed="rId7"/>
                <a:stretch>
                  <a:fillRect l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6046342" y="1313263"/>
            <a:ext cx="2948684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Viết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hữu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tỉ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dưới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dạng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phân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mẫu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dương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Straight Arrow Connector 27"/>
          <p:cNvCxnSpPr>
            <a:stCxn id="26" idx="1"/>
          </p:cNvCxnSpPr>
          <p:nvPr/>
        </p:nvCxnSpPr>
        <p:spPr>
          <a:xfrm flipH="1">
            <a:off x="5591710" y="1792593"/>
            <a:ext cx="454632" cy="538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4572000" y="2443087"/>
            <a:ext cx="24601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giao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hoán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 flipH="1">
            <a:off x="4076273" y="2730056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4572000" y="3222692"/>
            <a:ext cx="22579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kết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hợp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 flipH="1">
            <a:off x="4076273" y="3509661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2" grpId="0"/>
      <p:bldP spid="23" grpId="0"/>
      <p:bldP spid="24" grpId="0"/>
      <p:bldP spid="25" grpId="0"/>
      <p:bldP spid="26" grpId="0"/>
      <p:bldP spid="94" grpId="0"/>
      <p:bldP spid="99" grpId="0"/>
    </p:bldLst>
  </p:timing>
</p:sld>
</file>

<file path=ppt/theme/theme1.xml><?xml version="1.0" encoding="utf-8"?>
<a:theme xmlns:a="http://schemas.openxmlformats.org/drawingml/2006/main" name="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1689</TotalTime>
  <Words>1445</Words>
  <Application>Microsoft Office PowerPoint</Application>
  <PresentationFormat>On-screen Show (16:9)</PresentationFormat>
  <Paragraphs>163</Paragraphs>
  <Slides>32</Slides>
  <Notes>25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Cambria Math</vt:lpstr>
      <vt:lpstr>Calibri</vt:lpstr>
      <vt:lpstr>Arial</vt:lpstr>
      <vt:lpstr>Antic</vt:lpstr>
      <vt:lpstr>Barriecito</vt:lpstr>
      <vt:lpstr>Calibri Light</vt:lpstr>
      <vt:lpstr>Roboto Condensed Light</vt:lpstr>
      <vt:lpstr>Anaheim</vt:lpstr>
      <vt:lpstr>Bebas Neue</vt:lpstr>
      <vt:lpstr>Watercolor Preschool Center by Slidesgo</vt:lpstr>
      <vt:lpstr>Office Theme</vt:lpstr>
      <vt:lpstr>CHÀO MỪNG CÁC EM  ĐẾN VỚI BÀI HỌC HÔM NAY!</vt:lpstr>
      <vt:lpstr>TIẾT 3+4: CỘNG, TRỪ, NHÂN, CHIA SỐ HỮU TỈ </vt:lpstr>
      <vt:lpstr>Cộng và trừ hai số hữu tỉ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1: Tính</vt:lpstr>
      <vt:lpstr>PowerPoint Presentation</vt:lpstr>
      <vt:lpstr>PowerPoint Presentation</vt:lpstr>
      <vt:lpstr>Luyện tập 2: Bỏ dấu ngoặc rồi tính các tổng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WATERCOLOR PRESCHOOL CENTER</dc:title>
  <dc:creator>User</dc:creator>
  <cp:lastModifiedBy>nguyen hoa</cp:lastModifiedBy>
  <cp:revision>56</cp:revision>
  <dcterms:modified xsi:type="dcterms:W3CDTF">2022-09-14T04:05:23Z</dcterms:modified>
</cp:coreProperties>
</file>