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10" r:id="rId2"/>
    <p:sldId id="296" r:id="rId3"/>
    <p:sldId id="297" r:id="rId4"/>
    <p:sldId id="258" r:id="rId5"/>
    <p:sldId id="298" r:id="rId6"/>
    <p:sldId id="299" r:id="rId7"/>
    <p:sldId id="268" r:id="rId8"/>
    <p:sldId id="294" r:id="rId9"/>
    <p:sldId id="295" r:id="rId10"/>
    <p:sldId id="301" r:id="rId11"/>
    <p:sldId id="292" r:id="rId12"/>
    <p:sldId id="274" r:id="rId13"/>
    <p:sldId id="302" r:id="rId14"/>
    <p:sldId id="303" r:id="rId15"/>
    <p:sldId id="304" r:id="rId16"/>
    <p:sldId id="305" r:id="rId17"/>
    <p:sldId id="306" r:id="rId18"/>
    <p:sldId id="308" r:id="rId19"/>
    <p:sldId id="309" r:id="rId20"/>
    <p:sldId id="291" r:id="rId21"/>
  </p:sldIdLst>
  <p:sldSz cx="9144000" cy="6858000" type="screen4x3"/>
  <p:notesSz cx="6858000" cy="9144000"/>
  <p:custShowLst>
    <p:custShow name="Custom Show 1" id="0">
      <p:sldLst/>
    </p:custShow>
  </p:custShow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3300"/>
    <a:srgbClr val="FFCCFF"/>
    <a:srgbClr val="0000FF"/>
    <a:srgbClr val="CCECFF"/>
    <a:srgbClr val="FFFFFF"/>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97" autoAdjust="0"/>
    <p:restoredTop sz="94660"/>
  </p:normalViewPr>
  <p:slideViewPr>
    <p:cSldViewPr>
      <p:cViewPr varScale="1">
        <p:scale>
          <a:sx n="82" d="100"/>
          <a:sy n="82" d="100"/>
        </p:scale>
        <p:origin x="784"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88"/>
    </p:cViewPr>
  </p:sorterViewPr>
  <p:notesViewPr>
    <p:cSldViewPr>
      <p:cViewPr varScale="1">
        <p:scale>
          <a:sx n="59" d="100"/>
          <a:sy n="59" d="100"/>
        </p:scale>
        <p:origin x="-112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C1E7522B-FB4C-4596-B2D4-1692EE0880B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ltLang="vi-VN"/>
          </a:p>
        </p:txBody>
      </p:sp>
      <p:sp>
        <p:nvSpPr>
          <p:cNvPr id="9219" name="Rectangle 3">
            <a:extLst>
              <a:ext uri="{FF2B5EF4-FFF2-40B4-BE49-F238E27FC236}">
                <a16:creationId xmlns:a16="http://schemas.microsoft.com/office/drawing/2014/main" xmlns="" id="{8FA8235A-E0B5-45F5-BD00-EF75EEBFBDD4}"/>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ltLang="vi-VN"/>
          </a:p>
        </p:txBody>
      </p:sp>
      <p:sp>
        <p:nvSpPr>
          <p:cNvPr id="52228" name="Rectangle 4">
            <a:extLst>
              <a:ext uri="{FF2B5EF4-FFF2-40B4-BE49-F238E27FC236}">
                <a16:creationId xmlns:a16="http://schemas.microsoft.com/office/drawing/2014/main" xmlns="" id="{16A1008F-E2D0-4B78-9879-E58B8D6FD3E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a:extLst>
              <a:ext uri="{FF2B5EF4-FFF2-40B4-BE49-F238E27FC236}">
                <a16:creationId xmlns:a16="http://schemas.microsoft.com/office/drawing/2014/main" xmlns="" id="{2007D7E8-3C38-4974-B829-35C13F1DB044}"/>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noProof="0"/>
              <a:t>Click to edit Master text styles</a:t>
            </a:r>
          </a:p>
          <a:p>
            <a:pPr lvl="1"/>
            <a:r>
              <a:rPr lang="en-US" altLang="vi-VN" noProof="0"/>
              <a:t>Second level</a:t>
            </a:r>
          </a:p>
          <a:p>
            <a:pPr lvl="2"/>
            <a:r>
              <a:rPr lang="en-US" altLang="vi-VN" noProof="0"/>
              <a:t>Third level</a:t>
            </a:r>
          </a:p>
          <a:p>
            <a:pPr lvl="3"/>
            <a:r>
              <a:rPr lang="en-US" altLang="vi-VN" noProof="0"/>
              <a:t>Fourth level</a:t>
            </a:r>
          </a:p>
          <a:p>
            <a:pPr lvl="4"/>
            <a:r>
              <a:rPr lang="en-US" altLang="vi-VN" noProof="0"/>
              <a:t>Fifth level</a:t>
            </a:r>
          </a:p>
        </p:txBody>
      </p:sp>
      <p:sp>
        <p:nvSpPr>
          <p:cNvPr id="9222" name="Rectangle 6">
            <a:extLst>
              <a:ext uri="{FF2B5EF4-FFF2-40B4-BE49-F238E27FC236}">
                <a16:creationId xmlns:a16="http://schemas.microsoft.com/office/drawing/2014/main" xmlns="" id="{A360D64F-D7B5-4FC5-BDE5-B21FFE7563A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ltLang="vi-VN"/>
          </a:p>
        </p:txBody>
      </p:sp>
      <p:sp>
        <p:nvSpPr>
          <p:cNvPr id="9223" name="Rectangle 7">
            <a:extLst>
              <a:ext uri="{FF2B5EF4-FFF2-40B4-BE49-F238E27FC236}">
                <a16:creationId xmlns:a16="http://schemas.microsoft.com/office/drawing/2014/main" xmlns="" id="{CF35D0FF-B6F6-4C7F-B869-047B06AD436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2D89C9EF-5005-46EE-BA70-21B84FE82CF1}" type="slidenum">
              <a:rPr lang="en-US" altLang="vi-VN"/>
              <a:pPr/>
              <a:t>‹#›</a:t>
            </a:fld>
            <a:endParaRPr lang="en-US" altLang="vi-VN"/>
          </a:p>
        </p:txBody>
      </p:sp>
    </p:spTree>
    <p:extLst>
      <p:ext uri="{BB962C8B-B14F-4D97-AF65-F5344CB8AC3E}">
        <p14:creationId xmlns:p14="http://schemas.microsoft.com/office/powerpoint/2010/main" val="1973964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85A90-259E-4CC3-B633-48B78DB2CCD6}" type="slidenum">
              <a:rPr lang="en-US" smtClean="0"/>
              <a:pPr/>
              <a:t>1</a:t>
            </a:fld>
            <a:endParaRPr lang="en-US"/>
          </a:p>
        </p:txBody>
      </p:sp>
    </p:spTree>
    <p:extLst>
      <p:ext uri="{BB962C8B-B14F-4D97-AF65-F5344CB8AC3E}">
        <p14:creationId xmlns:p14="http://schemas.microsoft.com/office/powerpoint/2010/main" val="354749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89C9EF-5005-46EE-BA70-21B84FE82CF1}" type="slidenum">
              <a:rPr lang="en-US" altLang="vi-VN" smtClean="0"/>
              <a:pPr/>
              <a:t>4</a:t>
            </a:fld>
            <a:endParaRPr lang="en-US" altLang="vi-VN"/>
          </a:p>
        </p:txBody>
      </p:sp>
    </p:spTree>
    <p:extLst>
      <p:ext uri="{BB962C8B-B14F-4D97-AF65-F5344CB8AC3E}">
        <p14:creationId xmlns:p14="http://schemas.microsoft.com/office/powerpoint/2010/main" val="3073913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p>
        </p:txBody>
      </p:sp>
      <p:sp>
        <p:nvSpPr>
          <p:cNvPr id="4" name="Rectangle 4">
            <a:extLst>
              <a:ext uri="{FF2B5EF4-FFF2-40B4-BE49-F238E27FC236}">
                <a16:creationId xmlns:a16="http://schemas.microsoft.com/office/drawing/2014/main" xmlns="" id="{1887D520-205A-4B89-9183-00D74731C599}"/>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xmlns="" id="{F2C25AD6-7A5F-409E-99A5-302DE3B5DEAC}"/>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xmlns="" id="{4727B69A-8B4C-43BC-AFF8-212F00A10D9C}"/>
              </a:ext>
            </a:extLst>
          </p:cNvPr>
          <p:cNvSpPr>
            <a:spLocks noGrp="1" noChangeArrowheads="1"/>
          </p:cNvSpPr>
          <p:nvPr>
            <p:ph type="sldNum" sz="quarter" idx="12"/>
          </p:nvPr>
        </p:nvSpPr>
        <p:spPr>
          <a:ln/>
        </p:spPr>
        <p:txBody>
          <a:bodyPr/>
          <a:lstStyle>
            <a:lvl1pPr>
              <a:defRPr/>
            </a:lvl1pPr>
          </a:lstStyle>
          <a:p>
            <a:fld id="{38D0A9C4-2258-4B6B-9785-B65E4547F27D}" type="slidenum">
              <a:rPr lang="en-US" altLang="vi-VN"/>
              <a:pPr/>
              <a:t>‹#›</a:t>
            </a:fld>
            <a:endParaRPr lang="en-US" altLang="vi-VN"/>
          </a:p>
        </p:txBody>
      </p:sp>
    </p:spTree>
    <p:extLst>
      <p:ext uri="{BB962C8B-B14F-4D97-AF65-F5344CB8AC3E}">
        <p14:creationId xmlns:p14="http://schemas.microsoft.com/office/powerpoint/2010/main" val="232895384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a:extLst>
              <a:ext uri="{FF2B5EF4-FFF2-40B4-BE49-F238E27FC236}">
                <a16:creationId xmlns:a16="http://schemas.microsoft.com/office/drawing/2014/main" xmlns="" id="{A7D5F534-A1C3-453C-8609-ABFD96EEACD3}"/>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xmlns="" id="{039B36B8-C079-4D1A-91B6-B9EFE39BE80F}"/>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xmlns="" id="{26BB6154-F505-4E95-873A-084F4CA36377}"/>
              </a:ext>
            </a:extLst>
          </p:cNvPr>
          <p:cNvSpPr>
            <a:spLocks noGrp="1" noChangeArrowheads="1"/>
          </p:cNvSpPr>
          <p:nvPr>
            <p:ph type="sldNum" sz="quarter" idx="12"/>
          </p:nvPr>
        </p:nvSpPr>
        <p:spPr>
          <a:ln/>
        </p:spPr>
        <p:txBody>
          <a:bodyPr/>
          <a:lstStyle>
            <a:lvl1pPr>
              <a:defRPr/>
            </a:lvl1pPr>
          </a:lstStyle>
          <a:p>
            <a:fld id="{9599CCD1-E2D5-4777-9A16-1F6B3AA5D720}" type="slidenum">
              <a:rPr lang="en-US" altLang="vi-VN"/>
              <a:pPr/>
              <a:t>‹#›</a:t>
            </a:fld>
            <a:endParaRPr lang="en-US" altLang="vi-VN"/>
          </a:p>
        </p:txBody>
      </p:sp>
    </p:spTree>
    <p:extLst>
      <p:ext uri="{BB962C8B-B14F-4D97-AF65-F5344CB8AC3E}">
        <p14:creationId xmlns:p14="http://schemas.microsoft.com/office/powerpoint/2010/main" val="159800151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p>
        </p:txBody>
      </p:sp>
      <p:sp>
        <p:nvSpPr>
          <p:cNvPr id="3" name="Chỗ dành sẵn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a:extLst>
              <a:ext uri="{FF2B5EF4-FFF2-40B4-BE49-F238E27FC236}">
                <a16:creationId xmlns:a16="http://schemas.microsoft.com/office/drawing/2014/main" xmlns="" id="{6B62EA56-4070-4DD0-9FAE-DC2AC3EF178C}"/>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xmlns="" id="{F099725A-6FAA-4200-A53F-DFB606C86B45}"/>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xmlns="" id="{30D04A15-D4DC-43F2-9FE8-300C86CDF4D8}"/>
              </a:ext>
            </a:extLst>
          </p:cNvPr>
          <p:cNvSpPr>
            <a:spLocks noGrp="1" noChangeArrowheads="1"/>
          </p:cNvSpPr>
          <p:nvPr>
            <p:ph type="sldNum" sz="quarter" idx="12"/>
          </p:nvPr>
        </p:nvSpPr>
        <p:spPr>
          <a:ln/>
        </p:spPr>
        <p:txBody>
          <a:bodyPr/>
          <a:lstStyle>
            <a:lvl1pPr>
              <a:defRPr/>
            </a:lvl1pPr>
          </a:lstStyle>
          <a:p>
            <a:fld id="{CA0D9A19-BEB5-428A-8824-87E2F0671FE0}" type="slidenum">
              <a:rPr lang="en-US" altLang="vi-VN"/>
              <a:pPr/>
              <a:t>‹#›</a:t>
            </a:fld>
            <a:endParaRPr lang="en-US" altLang="vi-VN"/>
          </a:p>
        </p:txBody>
      </p:sp>
    </p:spTree>
    <p:extLst>
      <p:ext uri="{BB962C8B-B14F-4D97-AF65-F5344CB8AC3E}">
        <p14:creationId xmlns:p14="http://schemas.microsoft.com/office/powerpoint/2010/main" val="268691239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a:extLst>
              <a:ext uri="{FF2B5EF4-FFF2-40B4-BE49-F238E27FC236}">
                <a16:creationId xmlns:a16="http://schemas.microsoft.com/office/drawing/2014/main" xmlns="" id="{9A9CF822-531B-4990-B3CE-01D1F09934B4}"/>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xmlns="" id="{6042DBA0-DDD9-488F-806B-AD509A466F2D}"/>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xmlns="" id="{1DE40321-8AE3-4D7A-9B40-5DD89CC94E78}"/>
              </a:ext>
            </a:extLst>
          </p:cNvPr>
          <p:cNvSpPr>
            <a:spLocks noGrp="1" noChangeArrowheads="1"/>
          </p:cNvSpPr>
          <p:nvPr>
            <p:ph type="sldNum" sz="quarter" idx="12"/>
          </p:nvPr>
        </p:nvSpPr>
        <p:spPr>
          <a:ln/>
        </p:spPr>
        <p:txBody>
          <a:bodyPr/>
          <a:lstStyle>
            <a:lvl1pPr>
              <a:defRPr/>
            </a:lvl1pPr>
          </a:lstStyle>
          <a:p>
            <a:fld id="{6F47B612-9F0A-4C08-9C2C-744183EC2FE9}" type="slidenum">
              <a:rPr lang="en-US" altLang="vi-VN"/>
              <a:pPr/>
              <a:t>‹#›</a:t>
            </a:fld>
            <a:endParaRPr lang="en-US" altLang="vi-VN"/>
          </a:p>
        </p:txBody>
      </p:sp>
    </p:spTree>
    <p:extLst>
      <p:ext uri="{BB962C8B-B14F-4D97-AF65-F5344CB8AC3E}">
        <p14:creationId xmlns:p14="http://schemas.microsoft.com/office/powerpoint/2010/main" val="14526783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4">
            <a:extLst>
              <a:ext uri="{FF2B5EF4-FFF2-40B4-BE49-F238E27FC236}">
                <a16:creationId xmlns:a16="http://schemas.microsoft.com/office/drawing/2014/main" xmlns="" id="{0FE26231-53DC-4F69-884D-53C2A99D6163}"/>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xmlns="" id="{A99F021F-077C-479C-9465-63EE4DC00CF2}"/>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xmlns="" id="{599F1635-6B9D-4048-BDC5-A61AC5A1FECA}"/>
              </a:ext>
            </a:extLst>
          </p:cNvPr>
          <p:cNvSpPr>
            <a:spLocks noGrp="1" noChangeArrowheads="1"/>
          </p:cNvSpPr>
          <p:nvPr>
            <p:ph type="sldNum" sz="quarter" idx="12"/>
          </p:nvPr>
        </p:nvSpPr>
        <p:spPr>
          <a:ln/>
        </p:spPr>
        <p:txBody>
          <a:bodyPr/>
          <a:lstStyle>
            <a:lvl1pPr>
              <a:defRPr/>
            </a:lvl1pPr>
          </a:lstStyle>
          <a:p>
            <a:fld id="{C07E8684-7A56-4B47-9180-879146BF214C}" type="slidenum">
              <a:rPr lang="en-US" altLang="vi-VN"/>
              <a:pPr/>
              <a:t>‹#›</a:t>
            </a:fld>
            <a:endParaRPr lang="en-US" altLang="vi-VN"/>
          </a:p>
        </p:txBody>
      </p:sp>
    </p:spTree>
    <p:extLst>
      <p:ext uri="{BB962C8B-B14F-4D97-AF65-F5344CB8AC3E}">
        <p14:creationId xmlns:p14="http://schemas.microsoft.com/office/powerpoint/2010/main" val="381038412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Rectangle 4">
            <a:extLst>
              <a:ext uri="{FF2B5EF4-FFF2-40B4-BE49-F238E27FC236}">
                <a16:creationId xmlns:a16="http://schemas.microsoft.com/office/drawing/2014/main" xmlns="" id="{9E2AF595-F3C1-44E6-8A11-B739ABC9B951}"/>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a:extLst>
              <a:ext uri="{FF2B5EF4-FFF2-40B4-BE49-F238E27FC236}">
                <a16:creationId xmlns:a16="http://schemas.microsoft.com/office/drawing/2014/main" xmlns="" id="{9C88E775-0693-4AE8-8235-D36D9B41D436}"/>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a16="http://schemas.microsoft.com/office/drawing/2014/main" xmlns="" id="{94FAD58B-60F1-44DD-BA83-16EFA4587BBB}"/>
              </a:ext>
            </a:extLst>
          </p:cNvPr>
          <p:cNvSpPr>
            <a:spLocks noGrp="1" noChangeArrowheads="1"/>
          </p:cNvSpPr>
          <p:nvPr>
            <p:ph type="sldNum" sz="quarter" idx="12"/>
          </p:nvPr>
        </p:nvSpPr>
        <p:spPr>
          <a:ln/>
        </p:spPr>
        <p:txBody>
          <a:bodyPr/>
          <a:lstStyle>
            <a:lvl1pPr>
              <a:defRPr/>
            </a:lvl1pPr>
          </a:lstStyle>
          <a:p>
            <a:fld id="{1669F15F-1A3F-4496-8022-510531F7C857}" type="slidenum">
              <a:rPr lang="en-US" altLang="vi-VN"/>
              <a:pPr/>
              <a:t>‹#›</a:t>
            </a:fld>
            <a:endParaRPr lang="en-US" altLang="vi-VN"/>
          </a:p>
        </p:txBody>
      </p:sp>
    </p:spTree>
    <p:extLst>
      <p:ext uri="{BB962C8B-B14F-4D97-AF65-F5344CB8AC3E}">
        <p14:creationId xmlns:p14="http://schemas.microsoft.com/office/powerpoint/2010/main" val="180879055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Rectangle 4">
            <a:extLst>
              <a:ext uri="{FF2B5EF4-FFF2-40B4-BE49-F238E27FC236}">
                <a16:creationId xmlns:a16="http://schemas.microsoft.com/office/drawing/2014/main" xmlns="" id="{6B8663F5-2CBC-4842-B438-2666FE826131}"/>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5">
            <a:extLst>
              <a:ext uri="{FF2B5EF4-FFF2-40B4-BE49-F238E27FC236}">
                <a16:creationId xmlns:a16="http://schemas.microsoft.com/office/drawing/2014/main" xmlns="" id="{ADCB68F7-30E8-4E75-BAF1-F7AA1DC6DD14}"/>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6">
            <a:extLst>
              <a:ext uri="{FF2B5EF4-FFF2-40B4-BE49-F238E27FC236}">
                <a16:creationId xmlns:a16="http://schemas.microsoft.com/office/drawing/2014/main" xmlns="" id="{14BBCBF5-95CE-4515-9FC6-C4F327474824}"/>
              </a:ext>
            </a:extLst>
          </p:cNvPr>
          <p:cNvSpPr>
            <a:spLocks noGrp="1" noChangeArrowheads="1"/>
          </p:cNvSpPr>
          <p:nvPr>
            <p:ph type="sldNum" sz="quarter" idx="12"/>
          </p:nvPr>
        </p:nvSpPr>
        <p:spPr>
          <a:ln/>
        </p:spPr>
        <p:txBody>
          <a:bodyPr/>
          <a:lstStyle>
            <a:lvl1pPr>
              <a:defRPr/>
            </a:lvl1pPr>
          </a:lstStyle>
          <a:p>
            <a:fld id="{C77544BE-E295-4B2D-98C6-7D7E0658E9B0}" type="slidenum">
              <a:rPr lang="en-US" altLang="vi-VN"/>
              <a:pPr/>
              <a:t>‹#›</a:t>
            </a:fld>
            <a:endParaRPr lang="en-US" altLang="vi-VN"/>
          </a:p>
        </p:txBody>
      </p:sp>
    </p:spTree>
    <p:extLst>
      <p:ext uri="{BB962C8B-B14F-4D97-AF65-F5344CB8AC3E}">
        <p14:creationId xmlns:p14="http://schemas.microsoft.com/office/powerpoint/2010/main" val="309707696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Rectangle 4">
            <a:extLst>
              <a:ext uri="{FF2B5EF4-FFF2-40B4-BE49-F238E27FC236}">
                <a16:creationId xmlns:a16="http://schemas.microsoft.com/office/drawing/2014/main" xmlns="" id="{29623AD1-8A8E-4B34-867E-D3D62D42CA44}"/>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5">
            <a:extLst>
              <a:ext uri="{FF2B5EF4-FFF2-40B4-BE49-F238E27FC236}">
                <a16:creationId xmlns:a16="http://schemas.microsoft.com/office/drawing/2014/main" xmlns="" id="{47FB8140-AB7D-428E-8CA9-3067822B8A4C}"/>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a:extLst>
              <a:ext uri="{FF2B5EF4-FFF2-40B4-BE49-F238E27FC236}">
                <a16:creationId xmlns:a16="http://schemas.microsoft.com/office/drawing/2014/main" xmlns="" id="{E986B2DF-16AE-4999-B89C-02B27B573966}"/>
              </a:ext>
            </a:extLst>
          </p:cNvPr>
          <p:cNvSpPr>
            <a:spLocks noGrp="1" noChangeArrowheads="1"/>
          </p:cNvSpPr>
          <p:nvPr>
            <p:ph type="sldNum" sz="quarter" idx="12"/>
          </p:nvPr>
        </p:nvSpPr>
        <p:spPr>
          <a:ln/>
        </p:spPr>
        <p:txBody>
          <a:bodyPr/>
          <a:lstStyle>
            <a:lvl1pPr>
              <a:defRPr/>
            </a:lvl1pPr>
          </a:lstStyle>
          <a:p>
            <a:fld id="{5A0006B6-5874-46CE-A727-77057455717D}" type="slidenum">
              <a:rPr lang="en-US" altLang="vi-VN"/>
              <a:pPr/>
              <a:t>‹#›</a:t>
            </a:fld>
            <a:endParaRPr lang="en-US" altLang="vi-VN"/>
          </a:p>
        </p:txBody>
      </p:sp>
    </p:spTree>
    <p:extLst>
      <p:ext uri="{BB962C8B-B14F-4D97-AF65-F5344CB8AC3E}">
        <p14:creationId xmlns:p14="http://schemas.microsoft.com/office/powerpoint/2010/main" val="106309821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3106283D-041C-495D-8379-044B9A1AF93B}"/>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5">
            <a:extLst>
              <a:ext uri="{FF2B5EF4-FFF2-40B4-BE49-F238E27FC236}">
                <a16:creationId xmlns:a16="http://schemas.microsoft.com/office/drawing/2014/main" xmlns="" id="{91D6B64B-9739-4A35-ADDE-51B639FC8A4D}"/>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6">
            <a:extLst>
              <a:ext uri="{FF2B5EF4-FFF2-40B4-BE49-F238E27FC236}">
                <a16:creationId xmlns:a16="http://schemas.microsoft.com/office/drawing/2014/main" xmlns="" id="{33B4323B-0027-4D44-9F1C-1C5E99C59BB2}"/>
              </a:ext>
            </a:extLst>
          </p:cNvPr>
          <p:cNvSpPr>
            <a:spLocks noGrp="1" noChangeArrowheads="1"/>
          </p:cNvSpPr>
          <p:nvPr>
            <p:ph type="sldNum" sz="quarter" idx="12"/>
          </p:nvPr>
        </p:nvSpPr>
        <p:spPr>
          <a:ln/>
        </p:spPr>
        <p:txBody>
          <a:bodyPr/>
          <a:lstStyle>
            <a:lvl1pPr>
              <a:defRPr/>
            </a:lvl1pPr>
          </a:lstStyle>
          <a:p>
            <a:fld id="{B8C12DF2-EC10-416A-96B2-99A0C4263076}" type="slidenum">
              <a:rPr lang="en-US" altLang="vi-VN"/>
              <a:pPr/>
              <a:t>‹#›</a:t>
            </a:fld>
            <a:endParaRPr lang="en-US" altLang="vi-VN"/>
          </a:p>
        </p:txBody>
      </p:sp>
    </p:spTree>
    <p:extLst>
      <p:ext uri="{BB962C8B-B14F-4D97-AF65-F5344CB8AC3E}">
        <p14:creationId xmlns:p14="http://schemas.microsoft.com/office/powerpoint/2010/main" val="92556315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a:extLst>
              <a:ext uri="{FF2B5EF4-FFF2-40B4-BE49-F238E27FC236}">
                <a16:creationId xmlns:a16="http://schemas.microsoft.com/office/drawing/2014/main" xmlns="" id="{F48900AD-60C0-48A3-8330-C3C039F9B946}"/>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a:extLst>
              <a:ext uri="{FF2B5EF4-FFF2-40B4-BE49-F238E27FC236}">
                <a16:creationId xmlns:a16="http://schemas.microsoft.com/office/drawing/2014/main" xmlns="" id="{CD7028B1-AD5E-4E0F-B12C-E1BFAA977C8E}"/>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a16="http://schemas.microsoft.com/office/drawing/2014/main" xmlns="" id="{C5951530-EC96-4092-8E56-D806FD3CB4BF}"/>
              </a:ext>
            </a:extLst>
          </p:cNvPr>
          <p:cNvSpPr>
            <a:spLocks noGrp="1" noChangeArrowheads="1"/>
          </p:cNvSpPr>
          <p:nvPr>
            <p:ph type="sldNum" sz="quarter" idx="12"/>
          </p:nvPr>
        </p:nvSpPr>
        <p:spPr>
          <a:ln/>
        </p:spPr>
        <p:txBody>
          <a:bodyPr/>
          <a:lstStyle>
            <a:lvl1pPr>
              <a:defRPr/>
            </a:lvl1pPr>
          </a:lstStyle>
          <a:p>
            <a:fld id="{09446660-4F74-4690-844D-C1D05C0E17C3}" type="slidenum">
              <a:rPr lang="en-US" altLang="vi-VN"/>
              <a:pPr/>
              <a:t>‹#›</a:t>
            </a:fld>
            <a:endParaRPr lang="en-US" altLang="vi-VN"/>
          </a:p>
        </p:txBody>
      </p:sp>
    </p:spTree>
    <p:extLst>
      <p:ext uri="{BB962C8B-B14F-4D97-AF65-F5344CB8AC3E}">
        <p14:creationId xmlns:p14="http://schemas.microsoft.com/office/powerpoint/2010/main" val="280849979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a:extLst>
              <a:ext uri="{FF2B5EF4-FFF2-40B4-BE49-F238E27FC236}">
                <a16:creationId xmlns:a16="http://schemas.microsoft.com/office/drawing/2014/main" xmlns="" id="{DE909340-7A5D-476E-8144-D97EDD1C9DB9}"/>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a:extLst>
              <a:ext uri="{FF2B5EF4-FFF2-40B4-BE49-F238E27FC236}">
                <a16:creationId xmlns:a16="http://schemas.microsoft.com/office/drawing/2014/main" xmlns="" id="{1DB52479-8436-43B0-A4C4-217D3903899C}"/>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a16="http://schemas.microsoft.com/office/drawing/2014/main" xmlns="" id="{1701EC6B-D386-4815-8EC6-BD588A7E30C6}"/>
              </a:ext>
            </a:extLst>
          </p:cNvPr>
          <p:cNvSpPr>
            <a:spLocks noGrp="1" noChangeArrowheads="1"/>
          </p:cNvSpPr>
          <p:nvPr>
            <p:ph type="sldNum" sz="quarter" idx="12"/>
          </p:nvPr>
        </p:nvSpPr>
        <p:spPr>
          <a:ln/>
        </p:spPr>
        <p:txBody>
          <a:bodyPr/>
          <a:lstStyle>
            <a:lvl1pPr>
              <a:defRPr/>
            </a:lvl1pPr>
          </a:lstStyle>
          <a:p>
            <a:fld id="{EAFB1088-FD98-44B0-8F7D-2E899D023DFC}" type="slidenum">
              <a:rPr lang="en-US" altLang="vi-VN"/>
              <a:pPr/>
              <a:t>‹#›</a:t>
            </a:fld>
            <a:endParaRPr lang="en-US" altLang="vi-VN"/>
          </a:p>
        </p:txBody>
      </p:sp>
    </p:spTree>
    <p:extLst>
      <p:ext uri="{BB962C8B-B14F-4D97-AF65-F5344CB8AC3E}">
        <p14:creationId xmlns:p14="http://schemas.microsoft.com/office/powerpoint/2010/main" val="99379642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D8395E20-D423-4499-80A1-27761723859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xmlns="" id="{F5D11080-3088-43CC-8F09-6489AA8DCE5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xmlns="" id="{D8DDC09F-AB5D-4306-AC5A-8FECF6B4951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vi-VN"/>
          </a:p>
        </p:txBody>
      </p:sp>
      <p:sp>
        <p:nvSpPr>
          <p:cNvPr id="1029" name="Rectangle 5">
            <a:extLst>
              <a:ext uri="{FF2B5EF4-FFF2-40B4-BE49-F238E27FC236}">
                <a16:creationId xmlns:a16="http://schemas.microsoft.com/office/drawing/2014/main" xmlns="" id="{333BE263-7D55-4643-95EF-C8D8416FF23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vi-VN"/>
          </a:p>
        </p:txBody>
      </p:sp>
      <p:sp>
        <p:nvSpPr>
          <p:cNvPr id="1030" name="Rectangle 6">
            <a:extLst>
              <a:ext uri="{FF2B5EF4-FFF2-40B4-BE49-F238E27FC236}">
                <a16:creationId xmlns:a16="http://schemas.microsoft.com/office/drawing/2014/main" xmlns="" id="{207FE92C-9ADC-4D5D-B081-365BCBCFFDB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0D1CE33C-5EFB-4876-A1A1-01F65229546C}"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26">
            <a:extLst>
              <a:ext uri="{FF2B5EF4-FFF2-40B4-BE49-F238E27FC236}">
                <a16:creationId xmlns="" xmlns:a16="http://schemas.microsoft.com/office/drawing/2014/main" id="{D056E200-74C5-430C-A2C7-92254325F5C6}"/>
              </a:ext>
            </a:extLst>
          </p:cNvPr>
          <p:cNvSpPr txBox="1"/>
          <p:nvPr/>
        </p:nvSpPr>
        <p:spPr>
          <a:xfrm>
            <a:off x="3829489" y="5600514"/>
            <a:ext cx="1366080" cy="415498"/>
          </a:xfrm>
          <a:prstGeom prst="rect">
            <a:avLst/>
          </a:prstGeom>
          <a:noFill/>
        </p:spPr>
        <p:txBody>
          <a:bodyPr wrap="none" rtlCol="0">
            <a:spAutoFit/>
          </a:bodyPr>
          <a:lstStyle/>
          <a:p>
            <a:r>
              <a:rPr lang="en-US" altLang="zh-CN" sz="21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CANH TÝ</a:t>
            </a:r>
            <a:endParaRPr lang="zh-CN" altLang="en-US" sz="2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3" name="Rectangle 22">
            <a:extLst>
              <a:ext uri="{FF2B5EF4-FFF2-40B4-BE49-F238E27FC236}">
                <a16:creationId xmlns="" xmlns:a16="http://schemas.microsoft.com/office/drawing/2014/main" id="{F9DF0DE2-9613-43FA-BF24-48EBB4144BCF}"/>
              </a:ext>
            </a:extLst>
          </p:cNvPr>
          <p:cNvSpPr/>
          <p:nvPr/>
        </p:nvSpPr>
        <p:spPr>
          <a:xfrm>
            <a:off x="2070375" y="583751"/>
            <a:ext cx="5327374" cy="323165"/>
          </a:xfrm>
          <a:prstGeom prst="rect">
            <a:avLst/>
          </a:prstGeom>
          <a:noFill/>
        </p:spPr>
        <p:txBody>
          <a:bodyPr wrap="square" lIns="68580" tIns="34290" rIns="68580" bIns="34290">
            <a:spAutoFit/>
          </a:bodyPr>
          <a:lstStyle/>
          <a:p>
            <a:pPr algn="ctr"/>
            <a:r>
              <a:rPr lang="en-US" sz="1650" b="1" dirty="0">
                <a:ln w="1905"/>
                <a:solidFill>
                  <a:srgbClr val="660066"/>
                </a:solidFill>
                <a:latin typeface="Arial" panose="020B0604020202020204" pitchFamily="34" charset="0"/>
                <a:cs typeface="Arial" panose="020B0604020202020204" pitchFamily="34" charset="0"/>
              </a:rPr>
              <a:t>TRƯỜNG THCS TẢ THANH OAI</a:t>
            </a:r>
          </a:p>
        </p:txBody>
      </p:sp>
      <p:sp>
        <p:nvSpPr>
          <p:cNvPr id="29" name="Rectangle 28">
            <a:extLst>
              <a:ext uri="{FF2B5EF4-FFF2-40B4-BE49-F238E27FC236}">
                <a16:creationId xmlns="" xmlns:a16="http://schemas.microsoft.com/office/drawing/2014/main" id="{F9DF0DE2-9613-43FA-BF24-48EBB4144BCF}"/>
              </a:ext>
            </a:extLst>
          </p:cNvPr>
          <p:cNvSpPr/>
          <p:nvPr/>
        </p:nvSpPr>
        <p:spPr>
          <a:xfrm>
            <a:off x="2040828" y="152400"/>
            <a:ext cx="5607109" cy="323165"/>
          </a:xfrm>
          <a:prstGeom prst="rect">
            <a:avLst/>
          </a:prstGeom>
          <a:noFill/>
        </p:spPr>
        <p:txBody>
          <a:bodyPr wrap="square" lIns="68580" tIns="34290" rIns="68580" bIns="34290">
            <a:spAutoFit/>
          </a:bodyPr>
          <a:lstStyle/>
          <a:p>
            <a:pPr algn="ctr"/>
            <a:r>
              <a:rPr lang="en-US" sz="1650" b="1" dirty="0">
                <a:ln w="1905"/>
                <a:solidFill>
                  <a:srgbClr val="660066"/>
                </a:solidFill>
                <a:latin typeface="Arial" panose="020B0604020202020204" pitchFamily="34" charset="0"/>
                <a:cs typeface="Arial" panose="020B0604020202020204" pitchFamily="34" charset="0"/>
              </a:rPr>
              <a:t>PHÒNG GIÁO DỤC VÀ ĐÀO TẠO HUYỆN THANH TRÌ</a:t>
            </a:r>
          </a:p>
        </p:txBody>
      </p:sp>
      <p:sp>
        <p:nvSpPr>
          <p:cNvPr id="10" name="文本框 26">
            <a:extLst>
              <a:ext uri="{FF2B5EF4-FFF2-40B4-BE49-F238E27FC236}">
                <a16:creationId xmlns="" xmlns:a16="http://schemas.microsoft.com/office/drawing/2014/main" id="{D056E200-74C5-430C-A2C7-92254325F5C6}"/>
              </a:ext>
            </a:extLst>
          </p:cNvPr>
          <p:cNvSpPr txBox="1"/>
          <p:nvPr/>
        </p:nvSpPr>
        <p:spPr>
          <a:xfrm>
            <a:off x="3699568" y="5711264"/>
            <a:ext cx="1366080" cy="415498"/>
          </a:xfrm>
          <a:prstGeom prst="rect">
            <a:avLst/>
          </a:prstGeom>
          <a:noFill/>
        </p:spPr>
        <p:txBody>
          <a:bodyPr wrap="none" rtlCol="0">
            <a:spAutoFit/>
          </a:bodyPr>
          <a:lstStyle/>
          <a:p>
            <a:r>
              <a:rPr lang="en-US" altLang="zh-CN" sz="21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CANH TÝ</a:t>
            </a:r>
            <a:endParaRPr lang="zh-CN" altLang="en-US" sz="2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Title 1"/>
          <p:cNvSpPr txBox="1">
            <a:spLocks noChangeArrowheads="1"/>
          </p:cNvSpPr>
          <p:nvPr/>
        </p:nvSpPr>
        <p:spPr bwMode="auto">
          <a:xfrm>
            <a:off x="1828800" y="2883039"/>
            <a:ext cx="7772214" cy="65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nchor="ctr"/>
          <a:lst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cs typeface="Arial" charset="0"/>
              </a:defRPr>
            </a:lvl2pPr>
            <a:lvl3pPr algn="ctr" rtl="0" eaLnBrk="0" fontAlgn="base" hangingPunct="0">
              <a:spcBef>
                <a:spcPct val="0"/>
              </a:spcBef>
              <a:spcAft>
                <a:spcPct val="0"/>
              </a:spcAft>
              <a:defRPr sz="6500">
                <a:solidFill>
                  <a:schemeClr val="tx2"/>
                </a:solidFill>
                <a:latin typeface="Arial" charset="0"/>
                <a:cs typeface="Arial" charset="0"/>
              </a:defRPr>
            </a:lvl3pPr>
            <a:lvl4pPr algn="ctr" rtl="0" eaLnBrk="0" fontAlgn="base" hangingPunct="0">
              <a:spcBef>
                <a:spcPct val="0"/>
              </a:spcBef>
              <a:spcAft>
                <a:spcPct val="0"/>
              </a:spcAft>
              <a:defRPr sz="6500">
                <a:solidFill>
                  <a:schemeClr val="tx2"/>
                </a:solidFill>
                <a:latin typeface="Arial" charset="0"/>
                <a:cs typeface="Arial" charset="0"/>
              </a:defRPr>
            </a:lvl4pPr>
            <a:lvl5pPr algn="ctr" rtl="0" eaLnBrk="0" fontAlgn="base" hangingPunct="0">
              <a:spcBef>
                <a:spcPct val="0"/>
              </a:spcBef>
              <a:spcAft>
                <a:spcPct val="0"/>
              </a:spcAft>
              <a:defRPr sz="6500">
                <a:solidFill>
                  <a:schemeClr val="tx2"/>
                </a:solidFill>
                <a:latin typeface="Arial" charset="0"/>
                <a:cs typeface="Arial" charset="0"/>
              </a:defRPr>
            </a:lvl5pPr>
            <a:lvl6pPr marL="679262" algn="ctr" rtl="0" fontAlgn="base">
              <a:spcBef>
                <a:spcPct val="0"/>
              </a:spcBef>
              <a:spcAft>
                <a:spcPct val="0"/>
              </a:spcAft>
              <a:defRPr sz="6500">
                <a:solidFill>
                  <a:schemeClr val="tx2"/>
                </a:solidFill>
                <a:latin typeface="Arial" charset="0"/>
                <a:cs typeface="Arial" charset="0"/>
              </a:defRPr>
            </a:lvl6pPr>
            <a:lvl7pPr marL="1358524" algn="ctr" rtl="0" fontAlgn="base">
              <a:spcBef>
                <a:spcPct val="0"/>
              </a:spcBef>
              <a:spcAft>
                <a:spcPct val="0"/>
              </a:spcAft>
              <a:defRPr sz="6500">
                <a:solidFill>
                  <a:schemeClr val="tx2"/>
                </a:solidFill>
                <a:latin typeface="Arial" charset="0"/>
                <a:cs typeface="Arial" charset="0"/>
              </a:defRPr>
            </a:lvl7pPr>
            <a:lvl8pPr marL="2037786" algn="ctr" rtl="0" fontAlgn="base">
              <a:spcBef>
                <a:spcPct val="0"/>
              </a:spcBef>
              <a:spcAft>
                <a:spcPct val="0"/>
              </a:spcAft>
              <a:defRPr sz="6500">
                <a:solidFill>
                  <a:schemeClr val="tx2"/>
                </a:solidFill>
                <a:latin typeface="Arial" charset="0"/>
                <a:cs typeface="Arial" charset="0"/>
              </a:defRPr>
            </a:lvl8pPr>
            <a:lvl9pPr marL="2717048" algn="ctr" rtl="0" fontAlgn="base">
              <a:spcBef>
                <a:spcPct val="0"/>
              </a:spcBef>
              <a:spcAft>
                <a:spcPct val="0"/>
              </a:spcAft>
              <a:defRPr sz="6500">
                <a:solidFill>
                  <a:schemeClr val="tx2"/>
                </a:solidFill>
                <a:latin typeface="Arial" charset="0"/>
                <a:cs typeface="Arial" charset="0"/>
              </a:defRPr>
            </a:lvl9pPr>
          </a:lstStyle>
          <a:p>
            <a:pPr>
              <a:defRPr/>
            </a:pPr>
            <a:r>
              <a:rPr lang="en-US" altLang="en-US" sz="4235" b="1" kern="0" dirty="0" err="1">
                <a:solidFill>
                  <a:srgbClr val="FF0000"/>
                </a:solidFill>
                <a:latin typeface="Times New Roman" panose="02020603050405020304" pitchFamily="18" charset="0"/>
                <a:cs typeface="Times New Roman" panose="02020603050405020304" pitchFamily="18" charset="0"/>
              </a:rPr>
              <a:t>Bài</a:t>
            </a:r>
            <a:r>
              <a:rPr lang="en-US" altLang="en-US" sz="4235" b="1" kern="0" dirty="0">
                <a:solidFill>
                  <a:srgbClr val="FF0000"/>
                </a:solidFill>
                <a:latin typeface="Times New Roman" panose="02020603050405020304" pitchFamily="18" charset="0"/>
                <a:cs typeface="Times New Roman" panose="02020603050405020304" pitchFamily="18" charset="0"/>
              </a:rPr>
              <a:t> </a:t>
            </a:r>
            <a:r>
              <a:rPr lang="en-US" altLang="en-US" sz="4235" b="1" kern="0" dirty="0" smtClean="0">
                <a:solidFill>
                  <a:srgbClr val="FF0000"/>
                </a:solidFill>
                <a:latin typeface="Times New Roman" panose="02020603050405020304" pitchFamily="18" charset="0"/>
                <a:cs typeface="Times New Roman" panose="02020603050405020304" pitchFamily="18" charset="0"/>
              </a:rPr>
              <a:t>3: </a:t>
            </a:r>
            <a:r>
              <a:rPr lang="en-US" altLang="en-US" sz="4235" b="1" kern="0" dirty="0" err="1" smtClean="0">
                <a:solidFill>
                  <a:srgbClr val="FF0000"/>
                </a:solidFill>
                <a:latin typeface="Times New Roman" panose="02020603050405020304" pitchFamily="18" charset="0"/>
                <a:cs typeface="Times New Roman" panose="02020603050405020304" pitchFamily="18" charset="0"/>
              </a:rPr>
              <a:t>Ngôi</a:t>
            </a:r>
            <a:r>
              <a:rPr lang="en-US" altLang="en-US" sz="4235" b="1" kern="0" dirty="0" smtClean="0">
                <a:solidFill>
                  <a:srgbClr val="FF0000"/>
                </a:solidFill>
                <a:latin typeface="Times New Roman" panose="02020603050405020304" pitchFamily="18" charset="0"/>
                <a:cs typeface="Times New Roman" panose="02020603050405020304" pitchFamily="18" charset="0"/>
              </a:rPr>
              <a:t> </a:t>
            </a:r>
            <a:r>
              <a:rPr lang="en-US" altLang="en-US" sz="4235" b="1" kern="0" dirty="0" err="1" smtClean="0">
                <a:solidFill>
                  <a:srgbClr val="FF0000"/>
                </a:solidFill>
                <a:latin typeface="Times New Roman" panose="02020603050405020304" pitchFamily="18" charset="0"/>
                <a:cs typeface="Times New Roman" panose="02020603050405020304" pitchFamily="18" charset="0"/>
              </a:rPr>
              <a:t>nhà</a:t>
            </a:r>
            <a:r>
              <a:rPr lang="en-US" altLang="en-US" sz="4235" b="1" kern="0" dirty="0" smtClean="0">
                <a:solidFill>
                  <a:srgbClr val="FF0000"/>
                </a:solidFill>
                <a:latin typeface="Times New Roman" panose="02020603050405020304" pitchFamily="18" charset="0"/>
                <a:cs typeface="Times New Roman" panose="02020603050405020304" pitchFamily="18" charset="0"/>
              </a:rPr>
              <a:t> </a:t>
            </a:r>
            <a:r>
              <a:rPr lang="en-US" altLang="en-US" sz="4235" b="1" kern="0" dirty="0" err="1" smtClean="0">
                <a:solidFill>
                  <a:srgbClr val="FF0000"/>
                </a:solidFill>
                <a:latin typeface="Times New Roman" panose="02020603050405020304" pitchFamily="18" charset="0"/>
                <a:cs typeface="Times New Roman" panose="02020603050405020304" pitchFamily="18" charset="0"/>
              </a:rPr>
              <a:t>thông</a:t>
            </a:r>
            <a:r>
              <a:rPr lang="en-US" altLang="en-US" sz="4235" b="1" kern="0" dirty="0" smtClean="0">
                <a:solidFill>
                  <a:srgbClr val="FF0000"/>
                </a:solidFill>
                <a:latin typeface="Times New Roman" panose="02020603050405020304" pitchFamily="18" charset="0"/>
                <a:cs typeface="Times New Roman" panose="02020603050405020304" pitchFamily="18" charset="0"/>
              </a:rPr>
              <a:t> minh</a:t>
            </a:r>
            <a:endParaRPr lang="en-US" altLang="en-US" sz="4235" b="1" kern="0" dirty="0">
              <a:solidFill>
                <a:srgbClr val="FF0000"/>
              </a:solidFill>
              <a:latin typeface="Times New Roman" panose="02020603050405020304" pitchFamily="18" charset="0"/>
              <a:cs typeface="Times New Roman" panose="02020603050405020304" pitchFamily="18" charset="0"/>
            </a:endParaRPr>
          </a:p>
        </p:txBody>
      </p:sp>
      <p:pic>
        <p:nvPicPr>
          <p:cNvPr id="14"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76604"/>
            <a:ext cx="2362200" cy="311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804580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74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1+#ppt_w/2"/>
                                          </p:val>
                                        </p:tav>
                                        <p:tav tm="100000">
                                          <p:val>
                                            <p:strVal val="#ppt_x"/>
                                          </p:val>
                                        </p:tav>
                                      </p:tavLst>
                                    </p:anim>
                                    <p:anim calcmode="lin" valueType="num">
                                      <p:cBhvr additive="base">
                                        <p:cTn id="8"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723" y="419100"/>
            <a:ext cx="1554163"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3"/>
          <p:cNvSpPr txBox="1">
            <a:spLocks/>
          </p:cNvSpPr>
          <p:nvPr/>
        </p:nvSpPr>
        <p:spPr bwMode="auto">
          <a:xfrm>
            <a:off x="1524000" y="419100"/>
            <a:ext cx="36734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dirty="0" err="1">
                <a:solidFill>
                  <a:srgbClr val="4ABFB6"/>
                </a:solidFill>
                <a:latin typeface="#9Slide04 AdrianeSwash"/>
              </a:rPr>
              <a:t>Luyện</a:t>
            </a:r>
            <a:r>
              <a:rPr lang="en-US" altLang="en-US" sz="4800" b="1" dirty="0">
                <a:solidFill>
                  <a:srgbClr val="4ABFB6"/>
                </a:solidFill>
                <a:latin typeface="#9Slide04 AdrianeSwash"/>
              </a:rPr>
              <a:t> </a:t>
            </a:r>
            <a:r>
              <a:rPr lang="en-US" altLang="en-US" sz="4800" b="1" dirty="0" err="1">
                <a:solidFill>
                  <a:srgbClr val="4ABFB6"/>
                </a:solidFill>
                <a:latin typeface="#9Slide04 AdrianeSwash"/>
              </a:rPr>
              <a:t>tập</a:t>
            </a:r>
            <a:endParaRPr lang="en-US" altLang="en-US" sz="4800" b="1" dirty="0">
              <a:solidFill>
                <a:srgbClr val="4ABFB6"/>
              </a:solidFill>
              <a:latin typeface="#9Slide04 AdrianeSwash"/>
            </a:endParaRPr>
          </a:p>
        </p:txBody>
      </p:sp>
      <p:graphicFrame>
        <p:nvGraphicFramePr>
          <p:cNvPr id="4" name="Table 3"/>
          <p:cNvGraphicFramePr>
            <a:graphicFrameLocks noGrp="1"/>
          </p:cNvGraphicFramePr>
          <p:nvPr>
            <p:extLst>
              <p:ext uri="{D42A27DB-BD31-4B8C-83A1-F6EECF244321}">
                <p14:modId xmlns:p14="http://schemas.microsoft.com/office/powerpoint/2010/main" val="1409493751"/>
              </p:ext>
            </p:extLst>
          </p:nvPr>
        </p:nvGraphicFramePr>
        <p:xfrm>
          <a:off x="304800" y="1477931"/>
          <a:ext cx="8686800" cy="5336228"/>
        </p:xfrm>
        <a:graphic>
          <a:graphicData uri="http://schemas.openxmlformats.org/drawingml/2006/table">
            <a:tbl>
              <a:tblPr/>
              <a:tblGrid>
                <a:gridCol w="6455328">
                  <a:extLst>
                    <a:ext uri="{9D8B030D-6E8A-4147-A177-3AD203B41FA5}">
                      <a16:colId xmlns:a16="http://schemas.microsoft.com/office/drawing/2014/main" xmlns="" val="3037507751"/>
                    </a:ext>
                  </a:extLst>
                </a:gridCol>
                <a:gridCol w="2231472">
                  <a:extLst>
                    <a:ext uri="{9D8B030D-6E8A-4147-A177-3AD203B41FA5}">
                      <a16:colId xmlns:a16="http://schemas.microsoft.com/office/drawing/2014/main" xmlns="" val="2224925972"/>
                    </a:ext>
                  </a:extLst>
                </a:gridCol>
              </a:tblGrid>
              <a:tr h="300401">
                <a:tc>
                  <a:txBody>
                    <a:bodyPr/>
                    <a:lstStyle/>
                    <a:p>
                      <a:pPr fontAlgn="t"/>
                      <a:r>
                        <a:rPr lang="en-US" sz="2400" b="1" dirty="0" err="1">
                          <a:effectLst/>
                          <a:latin typeface="Times New Roman" panose="02020603050405020304" pitchFamily="18" charset="0"/>
                          <a:cs typeface="Times New Roman" panose="02020603050405020304" pitchFamily="18" charset="0"/>
                        </a:rPr>
                        <a:t>Mô</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tả</a:t>
                      </a:r>
                      <a:endParaRPr lang="en-US" sz="2400" b="1" dirty="0">
                        <a:effectLst/>
                        <a:latin typeface="Times New Roman" panose="02020603050405020304" pitchFamily="18" charset="0"/>
                        <a:cs typeface="Times New Roman" panose="02020603050405020304" pitchFamily="18" charset="0"/>
                      </a:endParaRP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fontAlgn="t"/>
                      <a:r>
                        <a:rPr lang="en-US" sz="2400" b="1" dirty="0" err="1">
                          <a:effectLst/>
                          <a:latin typeface="Times New Roman" panose="02020603050405020304" pitchFamily="18" charset="0"/>
                          <a:cs typeface="Times New Roman" panose="02020603050405020304" pitchFamily="18" charset="0"/>
                        </a:rPr>
                        <a:t>Hệ</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thống</a:t>
                      </a:r>
                      <a:endParaRPr lang="en-US" sz="2400" b="1" dirty="0">
                        <a:effectLst/>
                        <a:latin typeface="Times New Roman" panose="02020603050405020304" pitchFamily="18" charset="0"/>
                        <a:cs typeface="Times New Roman" panose="02020603050405020304" pitchFamily="18" charset="0"/>
                      </a:endParaRP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67103952"/>
                  </a:ext>
                </a:extLst>
              </a:tr>
              <a:tr h="569641">
                <a:tc>
                  <a:txBody>
                    <a:bodyPr/>
                    <a:lstStyle/>
                    <a:p>
                      <a:pPr fontAlgn="t"/>
                      <a:r>
                        <a:rPr lang="vi-VN" sz="2400" dirty="0">
                          <a:effectLst/>
                          <a:latin typeface="Times New Roman" panose="02020603050405020304" pitchFamily="18" charset="0"/>
                          <a:cs typeface="Times New Roman" panose="02020603050405020304" pitchFamily="18" charset="0"/>
                        </a:rPr>
                        <a:t>Ở một vài nơi trong nhà, đèn tự động bật lên khi trời tối, tắt đi khi trời sáng</a:t>
                      </a: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fontAlgn="t"/>
                      <a:endParaRPr lang="en-US" sz="2400" dirty="0">
                        <a:effectLst/>
                        <a:latin typeface="Times New Roman" panose="02020603050405020304" pitchFamily="18" charset="0"/>
                        <a:cs typeface="Times New Roman" panose="02020603050405020304" pitchFamily="18" charset="0"/>
                      </a:endParaRP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2320993163"/>
                  </a:ext>
                </a:extLst>
              </a:tr>
              <a:tr h="838880">
                <a:tc>
                  <a:txBody>
                    <a:bodyPr/>
                    <a:lstStyle/>
                    <a:p>
                      <a:pPr fontAlgn="t"/>
                      <a:r>
                        <a:rPr lang="vi-VN" sz="2400" dirty="0">
                          <a:effectLst/>
                          <a:latin typeface="Times New Roman" panose="02020603050405020304" pitchFamily="18" charset="0"/>
                          <a:cs typeface="Times New Roman" panose="02020603050405020304" pitchFamily="18" charset="0"/>
                        </a:rPr>
                        <a:t>Có màn hình cho biết hình ảnh của người khách đang đứng ở cửa ra vào</a:t>
                      </a: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fontAlgn="t"/>
                      <a:endParaRPr lang="en-US" sz="2400" dirty="0">
                        <a:effectLst/>
                        <a:latin typeface="Times New Roman" panose="02020603050405020304" pitchFamily="18" charset="0"/>
                        <a:cs typeface="Times New Roman" panose="02020603050405020304" pitchFamily="18" charset="0"/>
                      </a:endParaRP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949669760"/>
                  </a:ext>
                </a:extLst>
              </a:tr>
              <a:tr h="838880">
                <a:tc>
                  <a:txBody>
                    <a:bodyPr/>
                    <a:lstStyle/>
                    <a:p>
                      <a:pPr fontAlgn="t"/>
                      <a:r>
                        <a:rPr lang="vi-VN" sz="2400" dirty="0">
                          <a:effectLst/>
                          <a:latin typeface="Times New Roman" panose="02020603050405020304" pitchFamily="18" charset="0"/>
                          <a:cs typeface="Times New Roman" panose="02020603050405020304" pitchFamily="18" charset="0"/>
                        </a:rPr>
                        <a:t>Đèn tự động bật lên và chuông tự động kêu khi có người lạ di chuyển trong nhà</a:t>
                      </a: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fontAlgn="t"/>
                      <a:endParaRPr lang="en-US" sz="2400" dirty="0">
                        <a:effectLst/>
                        <a:latin typeface="Times New Roman" panose="02020603050405020304" pitchFamily="18" charset="0"/>
                        <a:cs typeface="Times New Roman" panose="02020603050405020304" pitchFamily="18" charset="0"/>
                      </a:endParaRP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645355648"/>
                  </a:ext>
                </a:extLst>
              </a:tr>
              <a:tr h="435021">
                <a:tc>
                  <a:txBody>
                    <a:bodyPr/>
                    <a:lstStyle/>
                    <a:p>
                      <a:pPr fontAlgn="t"/>
                      <a:r>
                        <a:rPr lang="en-US" sz="2400">
                          <a:effectLst/>
                          <a:latin typeface="Times New Roman" panose="02020603050405020304" pitchFamily="18" charset="0"/>
                          <a:cs typeface="Times New Roman" panose="02020603050405020304" pitchFamily="18" charset="0"/>
                        </a:rPr>
                        <a:t>Máy thu hình tự động mở kênh truyền hình yêu thích</a:t>
                      </a: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fontAlgn="t"/>
                      <a:endParaRPr lang="en-US" sz="2400" dirty="0">
                        <a:effectLst/>
                        <a:latin typeface="Times New Roman" panose="02020603050405020304" pitchFamily="18" charset="0"/>
                        <a:cs typeface="Times New Roman" panose="02020603050405020304" pitchFamily="18" charset="0"/>
                      </a:endParaRP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304374206"/>
                  </a:ext>
                </a:extLst>
              </a:tr>
              <a:tr h="569641">
                <a:tc>
                  <a:txBody>
                    <a:bodyPr/>
                    <a:lstStyle/>
                    <a:p>
                      <a:pPr fontAlgn="t"/>
                      <a:r>
                        <a:rPr lang="vi-VN" sz="2400">
                          <a:effectLst/>
                          <a:latin typeface="Times New Roman" panose="02020603050405020304" pitchFamily="18" charset="0"/>
                          <a:cs typeface="Times New Roman" panose="02020603050405020304" pitchFamily="18" charset="0"/>
                        </a:rPr>
                        <a:t>Người đi tới đâu, hệ thống đèn tương ứng tự động bật để chiếu sáng</a:t>
                      </a: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fontAlgn="t"/>
                      <a:endParaRPr lang="en-US" sz="2400" dirty="0">
                        <a:effectLst/>
                        <a:latin typeface="Times New Roman" panose="02020603050405020304" pitchFamily="18" charset="0"/>
                        <a:cs typeface="Times New Roman" panose="02020603050405020304" pitchFamily="18" charset="0"/>
                      </a:endParaRP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237904048"/>
                  </a:ext>
                </a:extLst>
              </a:tr>
              <a:tr h="973500">
                <a:tc>
                  <a:txBody>
                    <a:bodyPr/>
                    <a:lstStyle/>
                    <a:p>
                      <a:pPr fontAlgn="t"/>
                      <a:r>
                        <a:rPr lang="vi-VN" sz="2400" dirty="0">
                          <a:effectLst/>
                          <a:latin typeface="Times New Roman" panose="02020603050405020304" pitchFamily="18" charset="0"/>
                          <a:cs typeface="Times New Roman" panose="02020603050405020304" pitchFamily="18" charset="0"/>
                        </a:rPr>
                        <a:t>Trước khi có người về, nhiệt độ phòng giảm xuống cho đủ mát.</a:t>
                      </a: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fontAlgn="t"/>
                      <a:r>
                        <a:rPr lang="en-US" sz="2400" dirty="0">
                          <a:effectLst/>
                          <a:latin typeface="Times New Roman" panose="02020603050405020304" pitchFamily="18" charset="0"/>
                          <a:cs typeface="Times New Roman" panose="02020603050405020304" pitchFamily="18" charset="0"/>
                        </a:rPr>
                        <a:t> </a:t>
                      </a: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3134611795"/>
                  </a:ext>
                </a:extLst>
              </a:tr>
            </a:tbl>
          </a:graphicData>
        </a:graphic>
      </p:graphicFrame>
      <p:sp>
        <p:nvSpPr>
          <p:cNvPr id="2" name="Rectangle 1"/>
          <p:cNvSpPr/>
          <p:nvPr/>
        </p:nvSpPr>
        <p:spPr>
          <a:xfrm>
            <a:off x="6553200" y="2667000"/>
            <a:ext cx="2590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anose="02020603050405020304" pitchFamily="18" charset="0"/>
                <a:cs typeface="Times New Roman" panose="02020603050405020304" pitchFamily="18" charset="0"/>
              </a:rPr>
              <a:t>Hệ</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thống</a:t>
            </a:r>
            <a:r>
              <a:rPr lang="en-US" dirty="0" smtClean="0">
                <a:solidFill>
                  <a:schemeClr val="tx1"/>
                </a:solidFill>
                <a:latin typeface="Times New Roman" panose="02020603050405020304" pitchFamily="18" charset="0"/>
                <a:cs typeface="Times New Roman" panose="02020603050405020304" pitchFamily="18" charset="0"/>
              </a:rPr>
              <a:t> camera </a:t>
            </a:r>
            <a:r>
              <a:rPr lang="en-US" dirty="0" err="1" smtClean="0">
                <a:solidFill>
                  <a:schemeClr val="tx1"/>
                </a:solidFill>
                <a:latin typeface="Times New Roman" panose="02020603050405020304" pitchFamily="18" charset="0"/>
                <a:cs typeface="Times New Roman" panose="02020603050405020304" pitchFamily="18" charset="0"/>
              </a:rPr>
              <a:t>giám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sát</a:t>
            </a:r>
            <a:r>
              <a:rPr lang="en-US" dirty="0" smtClean="0">
                <a:solidFill>
                  <a:schemeClr val="tx1"/>
                </a:solidFill>
                <a:latin typeface="Times New Roman" panose="02020603050405020304" pitchFamily="18" charset="0"/>
                <a:cs typeface="Times New Roman" panose="02020603050405020304" pitchFamily="18" charset="0"/>
              </a:rPr>
              <a:t> an </a:t>
            </a:r>
            <a:r>
              <a:rPr lang="en-US" dirty="0" err="1" smtClean="0">
                <a:solidFill>
                  <a:schemeClr val="tx1"/>
                </a:solidFill>
                <a:latin typeface="Times New Roman" panose="02020603050405020304" pitchFamily="18" charset="0"/>
                <a:cs typeface="Times New Roman" panose="02020603050405020304" pitchFamily="18" charset="0"/>
              </a:rPr>
              <a:t>ninh</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6586710" y="3419899"/>
            <a:ext cx="2621507" cy="1012024"/>
          </a:xfrm>
          <a:prstGeom prst="rect">
            <a:avLst/>
          </a:prstGeom>
        </p:spPr>
      </p:pic>
      <p:sp>
        <p:nvSpPr>
          <p:cNvPr id="9" name="Rectangle 8"/>
          <p:cNvSpPr/>
          <p:nvPr/>
        </p:nvSpPr>
        <p:spPr>
          <a:xfrm>
            <a:off x="6781800" y="1862350"/>
            <a:ext cx="1981200" cy="728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anose="02020603050405020304" pitchFamily="18" charset="0"/>
                <a:cs typeface="Times New Roman" panose="02020603050405020304" pitchFamily="18" charset="0"/>
              </a:rPr>
              <a:t>Chiếu</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sáng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thông</a:t>
            </a:r>
            <a:r>
              <a:rPr lang="en-US" dirty="0" smtClean="0">
                <a:solidFill>
                  <a:schemeClr val="tx1"/>
                </a:solidFill>
                <a:latin typeface="Times New Roman" panose="02020603050405020304" pitchFamily="18" charset="0"/>
                <a:cs typeface="Times New Roman" panose="02020603050405020304" pitchFamily="18" charset="0"/>
              </a:rPr>
              <a:t> minh</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781800" y="4300946"/>
            <a:ext cx="1981200" cy="728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anose="02020603050405020304" pitchFamily="18" charset="0"/>
                <a:cs typeface="Times New Roman" panose="02020603050405020304" pitchFamily="18" charset="0"/>
              </a:rPr>
              <a:t>Giải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trí</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thông</a:t>
            </a:r>
            <a:r>
              <a:rPr lang="en-US" dirty="0" smtClean="0">
                <a:solidFill>
                  <a:schemeClr val="tx1"/>
                </a:solidFill>
                <a:latin typeface="Times New Roman" panose="02020603050405020304" pitchFamily="18" charset="0"/>
                <a:cs typeface="Times New Roman" panose="02020603050405020304" pitchFamily="18" charset="0"/>
              </a:rPr>
              <a:t> minh</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678561" y="6000752"/>
            <a:ext cx="2313039" cy="728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anose="02020603050405020304" pitchFamily="18" charset="0"/>
                <a:cs typeface="Times New Roman" panose="02020603050405020304" pitchFamily="18" charset="0"/>
              </a:rPr>
              <a:t>Hệ</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thống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kiểm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soát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nhiệt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độ</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781800" y="5146958"/>
            <a:ext cx="1981200" cy="728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anose="02020603050405020304" pitchFamily="18" charset="0"/>
                <a:cs typeface="Times New Roman" panose="02020603050405020304" pitchFamily="18" charset="0"/>
              </a:rPr>
              <a:t>Giải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trí</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thông</a:t>
            </a:r>
            <a:r>
              <a:rPr lang="en-US" dirty="0" smtClean="0">
                <a:solidFill>
                  <a:schemeClr val="tx1"/>
                </a:solidFill>
                <a:latin typeface="Times New Roman" panose="02020603050405020304" pitchFamily="18" charset="0"/>
                <a:cs typeface="Times New Roman" panose="02020603050405020304" pitchFamily="18" charset="0"/>
              </a:rPr>
              <a:t> minh</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14004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p:txBody>
          <a:bodyPr/>
          <a:lstStyle/>
          <a:p>
            <a:r>
              <a:rPr lang="en-US" dirty="0" smtClean="0"/>
              <a:t/>
            </a:r>
            <a:br>
              <a:rPr lang="en-US" dirty="0" smtClean="0"/>
            </a:br>
            <a:endParaRPr lang="en-US" dirty="0"/>
          </a:p>
        </p:txBody>
      </p:sp>
      <p:sp>
        <p:nvSpPr>
          <p:cNvPr id="2" name="Subtitle 1"/>
          <p:cNvSpPr>
            <a:spLocks noGrp="1"/>
          </p:cNvSpPr>
          <p:nvPr>
            <p:ph type="subTitle" idx="1"/>
          </p:nvPr>
        </p:nvSpPr>
        <p:spPr>
          <a:xfrm>
            <a:off x="4916" y="1600200"/>
            <a:ext cx="9266903" cy="4800600"/>
          </a:xfrm>
        </p:spPr>
        <p:txBody>
          <a:bodyPr/>
          <a:lstStyle/>
          <a:p>
            <a:pPr algn="l"/>
            <a:r>
              <a:rPr lang="en-US" sz="2800" dirty="0" err="1" smtClean="0">
                <a:latin typeface="Times New Roman" panose="02020603050405020304" pitchFamily="18" charset="0"/>
                <a:cs typeface="Times New Roman" panose="02020603050405020304" pitchFamily="18" charset="0"/>
              </a:rPr>
              <a:t>Nguyên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tắc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ngôi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en-US" sz="2800" dirty="0" smtClean="0">
                <a:latin typeface="Times New Roman" panose="02020603050405020304" pitchFamily="18" charset="0"/>
                <a:cs typeface="Times New Roman" panose="02020603050405020304" pitchFamily="18" charset="0"/>
              </a:rPr>
              <a:t> minh:</a:t>
            </a:r>
          </a:p>
          <a:p>
            <a:pPr algn="l"/>
            <a:endParaRPr lang="en-US" sz="2800" dirty="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ngôi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en-US" sz="2800" dirty="0" smtClean="0">
                <a:latin typeface="Times New Roman" panose="02020603050405020304" pitchFamily="18" charset="0"/>
                <a:cs typeface="Times New Roman" panose="02020603050405020304" pitchFamily="18" charset="0"/>
              </a:rPr>
              <a:t> minh </a:t>
            </a:r>
            <a:r>
              <a:rPr lang="en-US" sz="2800" dirty="0" err="1" smtClean="0">
                <a:latin typeface="Times New Roman" panose="02020603050405020304" pitchFamily="18" charset="0"/>
                <a:cs typeface="Times New Roman" panose="02020603050405020304" pitchFamily="18" charset="0"/>
              </a:rPr>
              <a:t>thường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dựa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nguyên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lệnh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en-US" sz="2800" dirty="0" smtClean="0">
                <a:latin typeface="Times New Roman" panose="02020603050405020304" pitchFamily="18" charset="0"/>
                <a:cs typeface="Times New Roman" panose="02020603050405020304" pitchFamily="18" charset="0"/>
              </a:rPr>
              <a:t> qua tin </a:t>
            </a:r>
            <a:r>
              <a:rPr lang="en-US" sz="2800" dirty="0" err="1" smtClean="0">
                <a:latin typeface="Times New Roman" panose="02020603050405020304" pitchFamily="18" charset="0"/>
                <a:cs typeface="Times New Roman" panose="02020603050405020304" pitchFamily="18" charset="0"/>
              </a:rPr>
              <a:t>nhắn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giọng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lệnh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truyền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en-US" sz="2800" dirty="0" smtClean="0">
                <a:latin typeface="Times New Roman" panose="02020603050405020304" pitchFamily="18" charset="0"/>
                <a:cs typeface="Times New Roman" panose="02020603050405020304" pitchFamily="18" charset="0"/>
              </a:rPr>
              <a:t> tin </a:t>
            </a:r>
            <a:r>
              <a:rPr lang="en-US" sz="2800" dirty="0" err="1" smtClean="0">
                <a:latin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truyền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ngôi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cửa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rèm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điện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228600" y="152400"/>
            <a:ext cx="1253331" cy="963612"/>
            <a:chOff x="346869" y="26988"/>
            <a:chExt cx="1786731" cy="1468437"/>
          </a:xfrm>
        </p:grpSpPr>
        <p:sp>
          <p:nvSpPr>
            <p:cNvPr id="4" name="Oval 2"/>
            <p:cNvSpPr>
              <a:spLocks noChangeArrowheads="1"/>
            </p:cNvSpPr>
            <p:nvPr/>
          </p:nvSpPr>
          <p:spPr bwMode="auto">
            <a:xfrm>
              <a:off x="346869" y="433388"/>
              <a:ext cx="1554162" cy="1062037"/>
            </a:xfrm>
            <a:prstGeom prst="ellipse">
              <a:avLst/>
            </a:prstGeom>
            <a:solidFill>
              <a:srgbClr val="2828F3"/>
            </a:solidFill>
            <a:ln>
              <a:noFill/>
            </a:ln>
            <a:extLst>
              <a:ext uri="{91240B29-F687-4F45-9708-019B960494DF}">
                <a14:hiddenLine xmlns:a14="http://schemas.microsoft.com/office/drawing/2010/main" w="9525" algn="ctr">
                  <a:solidFill>
                    <a:srgbClr val="000000"/>
                  </a:solidFill>
                  <a:round/>
                  <a:headEnd/>
                  <a:tailEnd/>
                </a14:hiddenLine>
              </a:ext>
            </a:extLst>
          </p:spPr>
          <p:txBody>
            <a:bodyPr lIns="135852" tIns="67926" rIns="135852" bIns="6792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1100">
                <a:solidFill>
                  <a:schemeClr val="bg1"/>
                </a:solidFill>
                <a:latin typeface="UVN Ke Chuyen1"/>
              </a:endParaRPr>
            </a:p>
          </p:txBody>
        </p:sp>
        <p:sp>
          <p:nvSpPr>
            <p:cNvPr id="5" name="Freeform 15"/>
            <p:cNvSpPr>
              <a:spLocks/>
            </p:cNvSpPr>
            <p:nvPr/>
          </p:nvSpPr>
          <p:spPr bwMode="auto">
            <a:xfrm>
              <a:off x="1008396" y="461758"/>
              <a:ext cx="644525" cy="962025"/>
            </a:xfrm>
            <a:custGeom>
              <a:avLst/>
              <a:gdLst>
                <a:gd name="T0" fmla="*/ 0 w 380990"/>
                <a:gd name="T1" fmla="*/ 0 h 800806"/>
                <a:gd name="T2" fmla="*/ 2587589 w 380990"/>
                <a:gd name="T3" fmla="*/ 0 h 800806"/>
                <a:gd name="T4" fmla="*/ 2587589 w 380990"/>
                <a:gd name="T5" fmla="*/ 1546953 h 800806"/>
                <a:gd name="T6" fmla="*/ 2962607 w 380990"/>
                <a:gd name="T7" fmla="*/ 1546953 h 800806"/>
                <a:gd name="T8" fmla="*/ 3567888 w 380990"/>
                <a:gd name="T9" fmla="*/ 1931841 h 800806"/>
                <a:gd name="T10" fmla="*/ 5924220 w 380990"/>
                <a:gd name="T11" fmla="*/ 1669858 h 800806"/>
                <a:gd name="T12" fmla="*/ 5895814 w 380990"/>
                <a:gd name="T13" fmla="*/ 1393869 h 800806"/>
                <a:gd name="T14" fmla="*/ 8371664 w 380990"/>
                <a:gd name="T15" fmla="*/ 1128330 h 800806"/>
                <a:gd name="T16" fmla="*/ 8560444 w 380990"/>
                <a:gd name="T17" fmla="*/ 1892425 h 800806"/>
                <a:gd name="T18" fmla="*/ 2633916 w 380990"/>
                <a:gd name="T19" fmla="*/ 2330997 h 800806"/>
                <a:gd name="T20" fmla="*/ 715812 w 380990"/>
                <a:gd name="T21" fmla="*/ 2013751 h 800806"/>
                <a:gd name="T22" fmla="*/ 497879 w 380990"/>
                <a:gd name="T23" fmla="*/ 1922780 h 800806"/>
                <a:gd name="T24" fmla="*/ 0 w 380990"/>
                <a:gd name="T25" fmla="*/ 1922780 h 800806"/>
                <a:gd name="T26" fmla="*/ 0 w 380990"/>
                <a:gd name="T27" fmla="*/ 154695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0990"/>
                <a:gd name="T43" fmla="*/ 0 h 800806"/>
                <a:gd name="T44" fmla="*/ 380990 w 380990"/>
                <a:gd name="T45" fmla="*/ 800806 h 8008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lstStyle/>
            <a:p>
              <a:endParaRPr lang="en-US"/>
            </a:p>
          </p:txBody>
        </p:sp>
        <p:sp>
          <p:nvSpPr>
            <p:cNvPr id="6" name="Oval 5"/>
            <p:cNvSpPr>
              <a:spLocks noChangeArrowheads="1"/>
            </p:cNvSpPr>
            <p:nvPr/>
          </p:nvSpPr>
          <p:spPr bwMode="auto">
            <a:xfrm flipH="1">
              <a:off x="950913" y="212725"/>
              <a:ext cx="346075" cy="288925"/>
            </a:xfrm>
            <a:prstGeom prst="ellipse">
              <a:avLst/>
            </a:prstGeom>
            <a:solidFill>
              <a:srgbClr val="2828F3"/>
            </a:solidFill>
            <a:ln>
              <a:noFill/>
            </a:ln>
            <a:extLst>
              <a:ext uri="{91240B29-F687-4F45-9708-019B960494DF}">
                <a14:hiddenLine xmlns:a14="http://schemas.microsoft.com/office/drawing/2010/main" w="9525" algn="ctr">
                  <a:solidFill>
                    <a:srgbClr val="000000"/>
                  </a:solidFill>
                  <a:round/>
                  <a:headEnd/>
                  <a:tailEnd/>
                </a14:hiddenLine>
              </a:ext>
            </a:extLst>
          </p:spPr>
          <p:txBody>
            <a:bodyPr lIns="135852" tIns="67926" rIns="135852" bIns="6792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 name="Freeform 19"/>
            <p:cNvSpPr>
              <a:spLocks/>
            </p:cNvSpPr>
            <p:nvPr/>
          </p:nvSpPr>
          <p:spPr bwMode="auto">
            <a:xfrm>
              <a:off x="1485900" y="26988"/>
              <a:ext cx="647700" cy="457200"/>
            </a:xfrm>
            <a:custGeom>
              <a:avLst/>
              <a:gdLst>
                <a:gd name="T0" fmla="*/ 4598806 w 380990"/>
                <a:gd name="T1" fmla="*/ 0 h 380991"/>
                <a:gd name="T2" fmla="*/ 5702526 w 380990"/>
                <a:gd name="T3" fmla="*/ 0 h 380991"/>
                <a:gd name="T4" fmla="*/ 5702526 w 380990"/>
                <a:gd name="T5" fmla="*/ 432364 h 380991"/>
                <a:gd name="T6" fmla="*/ 9197619 w 380990"/>
                <a:gd name="T7" fmla="*/ 432364 h 380991"/>
                <a:gd name="T8" fmla="*/ 9197619 w 380990"/>
                <a:gd name="T9" fmla="*/ 568900 h 380991"/>
                <a:gd name="T10" fmla="*/ 5702526 w 380990"/>
                <a:gd name="T11" fmla="*/ 568900 h 380991"/>
                <a:gd name="T12" fmla="*/ 5702526 w 380990"/>
                <a:gd name="T13" fmla="*/ 1137794 h 380991"/>
                <a:gd name="T14" fmla="*/ 4598806 w 380990"/>
                <a:gd name="T15" fmla="*/ 1137794 h 380991"/>
                <a:gd name="T16" fmla="*/ 4598806 w 380990"/>
                <a:gd name="T17" fmla="*/ 568900 h 380991"/>
                <a:gd name="T18" fmla="*/ 0 w 380990"/>
                <a:gd name="T19" fmla="*/ 568900 h 380991"/>
                <a:gd name="T20" fmla="*/ 0 w 380990"/>
                <a:gd name="T21" fmla="*/ 432364 h 380991"/>
                <a:gd name="T22" fmla="*/ 4598806 w 380990"/>
                <a:gd name="T23" fmla="*/ 432364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0990"/>
                <a:gd name="T37" fmla="*/ 0 h 380991"/>
                <a:gd name="T38" fmla="*/ 380990 w 380990"/>
                <a:gd name="T39" fmla="*/ 380991 h 3809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lstStyle/>
            <a:p>
              <a:endParaRPr lang="en-US"/>
            </a:p>
          </p:txBody>
        </p:sp>
      </p:grpSp>
      <p:sp>
        <p:nvSpPr>
          <p:cNvPr id="12" name="Rectangle 11"/>
          <p:cNvSpPr/>
          <p:nvPr/>
        </p:nvSpPr>
        <p:spPr>
          <a:xfrm>
            <a:off x="663012" y="2737054"/>
            <a:ext cx="165735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Nhận</a:t>
            </a:r>
            <a:r>
              <a:rPr lang="en-US" b="1" dirty="0" smtClean="0">
                <a:solidFill>
                  <a:schemeClr val="tx1"/>
                </a:solidFill>
              </a:rPr>
              <a:t> </a:t>
            </a:r>
            <a:r>
              <a:rPr lang="en-US" b="1" dirty="0" err="1" smtClean="0">
                <a:solidFill>
                  <a:schemeClr val="tx1"/>
                </a:solidFill>
              </a:rPr>
              <a:t>lệnh</a:t>
            </a:r>
            <a:endParaRPr lang="en-US" b="1" dirty="0">
              <a:solidFill>
                <a:schemeClr val="tx1"/>
              </a:solidFill>
            </a:endParaRPr>
          </a:p>
        </p:txBody>
      </p:sp>
      <p:sp>
        <p:nvSpPr>
          <p:cNvPr id="13" name="Rectangle 12"/>
          <p:cNvSpPr/>
          <p:nvPr/>
        </p:nvSpPr>
        <p:spPr>
          <a:xfrm>
            <a:off x="3581400" y="2743200"/>
            <a:ext cx="19050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Xử</a:t>
            </a:r>
            <a:r>
              <a:rPr lang="en-US" b="1" dirty="0" smtClean="0">
                <a:solidFill>
                  <a:schemeClr val="tx1"/>
                </a:solidFill>
              </a:rPr>
              <a:t> </a:t>
            </a:r>
            <a:r>
              <a:rPr lang="en-US" b="1" dirty="0" err="1" smtClean="0">
                <a:solidFill>
                  <a:schemeClr val="tx1"/>
                </a:solidFill>
              </a:rPr>
              <a:t>lí</a:t>
            </a:r>
            <a:endParaRPr lang="en-US" b="1" dirty="0">
              <a:solidFill>
                <a:schemeClr val="tx1"/>
              </a:solidFill>
            </a:endParaRPr>
          </a:p>
        </p:txBody>
      </p:sp>
      <p:sp>
        <p:nvSpPr>
          <p:cNvPr id="14" name="Rectangle 13"/>
          <p:cNvSpPr/>
          <p:nvPr/>
        </p:nvSpPr>
        <p:spPr>
          <a:xfrm>
            <a:off x="6715125" y="2718619"/>
            <a:ext cx="2057400" cy="685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Chấp</a:t>
            </a:r>
            <a:r>
              <a:rPr lang="en-US" b="1" dirty="0" smtClean="0">
                <a:solidFill>
                  <a:schemeClr val="tx1"/>
                </a:solidFill>
              </a:rPr>
              <a:t> </a:t>
            </a:r>
            <a:r>
              <a:rPr lang="en-US" b="1" dirty="0" err="1" smtClean="0">
                <a:solidFill>
                  <a:schemeClr val="tx1"/>
                </a:solidFill>
              </a:rPr>
              <a:t>hành</a:t>
            </a:r>
            <a:endParaRPr lang="en-US" b="1" dirty="0">
              <a:solidFill>
                <a:schemeClr val="tx1"/>
              </a:solidFill>
            </a:endParaRPr>
          </a:p>
        </p:txBody>
      </p:sp>
      <p:cxnSp>
        <p:nvCxnSpPr>
          <p:cNvPr id="17" name="Straight Arrow Connector 16"/>
          <p:cNvCxnSpPr>
            <a:stCxn id="12" idx="3"/>
            <a:endCxn id="13" idx="1"/>
          </p:cNvCxnSpPr>
          <p:nvPr/>
        </p:nvCxnSpPr>
        <p:spPr>
          <a:xfrm>
            <a:off x="2320362" y="3079954"/>
            <a:ext cx="1261038" cy="614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3" idx="3"/>
            <a:endCxn id="14" idx="1"/>
          </p:cNvCxnSpPr>
          <p:nvPr/>
        </p:nvCxnSpPr>
        <p:spPr>
          <a:xfrm flipV="1">
            <a:off x="5486400" y="3061519"/>
            <a:ext cx="1228725" cy="2458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93941"/>
            <a:ext cx="7696200" cy="1569660"/>
          </a:xfrm>
          <a:prstGeom prst="rect">
            <a:avLst/>
          </a:prstGeom>
        </p:spPr>
        <p:txBody>
          <a:bodyPr wrap="square">
            <a:spAutoFit/>
          </a:bodyPr>
          <a:lstStyle/>
          <a:p>
            <a:r>
              <a:rPr lang="vi-VN" i="1" dirty="0" smtClean="0">
                <a:solidFill>
                  <a:srgbClr val="FF0000"/>
                </a:solidFill>
                <a:latin typeface="arial" panose="020B0604020202020204" pitchFamily="34" charset="0"/>
              </a:rPr>
              <a:t> </a:t>
            </a:r>
            <a:r>
              <a:rPr lang="vi-VN" b="1" i="1" dirty="0" smtClean="0">
                <a:solidFill>
                  <a:srgbClr val="FF0000"/>
                </a:solidFill>
                <a:latin typeface="arial" panose="020B0604020202020204" pitchFamily="34" charset="0"/>
              </a:rPr>
              <a:t>Chỉ ra những biểu hiện sử dụng năng lượng chưa tiết kiệm trong gia đình em. Đề xuất những việc làm cụ thể để sử dụng năng lượng trong gia đình em sao cho tiết kiệm?</a:t>
            </a:r>
            <a:endParaRPr lang="en-US" i="1" dirty="0">
              <a:solidFill>
                <a:srgbClr val="FF0000"/>
              </a:solidFill>
            </a:endParaRPr>
          </a:p>
        </p:txBody>
      </p:sp>
      <p:pic>
        <p:nvPicPr>
          <p:cNvPr id="4"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2725"/>
            <a:ext cx="1554163"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3"/>
          <p:cNvSpPr txBox="1">
            <a:spLocks/>
          </p:cNvSpPr>
          <p:nvPr/>
        </p:nvSpPr>
        <p:spPr bwMode="auto">
          <a:xfrm>
            <a:off x="2849563" y="119856"/>
            <a:ext cx="36734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dirty="0" err="1">
                <a:solidFill>
                  <a:srgbClr val="4ABFB6"/>
                </a:solidFill>
                <a:latin typeface="#9Slide04 AdrianeSwash"/>
              </a:rPr>
              <a:t>Luyện</a:t>
            </a:r>
            <a:r>
              <a:rPr lang="en-US" altLang="en-US" sz="4800" b="1" dirty="0">
                <a:solidFill>
                  <a:srgbClr val="4ABFB6"/>
                </a:solidFill>
                <a:latin typeface="#9Slide04 AdrianeSwash"/>
              </a:rPr>
              <a:t> </a:t>
            </a:r>
            <a:r>
              <a:rPr lang="en-US" altLang="en-US" sz="4800" b="1" dirty="0" err="1">
                <a:solidFill>
                  <a:srgbClr val="4ABFB6"/>
                </a:solidFill>
                <a:latin typeface="#9Slide04 AdrianeSwash"/>
              </a:rPr>
              <a:t>tập</a:t>
            </a:r>
            <a:endParaRPr lang="en-US" altLang="en-US" sz="4800" b="1" dirty="0">
              <a:solidFill>
                <a:srgbClr val="4ABFB6"/>
              </a:solidFill>
              <a:latin typeface="#9Slide04 AdrianeSwash"/>
            </a:endParaRPr>
          </a:p>
        </p:txBody>
      </p:sp>
      <p:sp>
        <p:nvSpPr>
          <p:cNvPr id="3" name="Rectangle 2"/>
          <p:cNvSpPr/>
          <p:nvPr/>
        </p:nvSpPr>
        <p:spPr>
          <a:xfrm>
            <a:off x="865239" y="2971800"/>
            <a:ext cx="7772400" cy="3785652"/>
          </a:xfrm>
          <a:prstGeom prst="rect">
            <a:avLst/>
          </a:prstGeom>
        </p:spPr>
        <p:txBody>
          <a:bodyPr wrap="square">
            <a:spAutoFit/>
          </a:bodyPr>
          <a:lstStyle/>
          <a:p>
            <a:pPr algn="just"/>
            <a:r>
              <a:rPr lang="vi-VN" b="1" dirty="0" smtClean="0">
                <a:cs typeface="Times New Roman" panose="02020603050405020304" pitchFamily="18" charset="0"/>
              </a:rPr>
              <a:t>Đề xuất để sử dụng tiết kiệm năng lượng:</a:t>
            </a:r>
          </a:p>
          <a:p>
            <a:pPr algn="just">
              <a:buFont typeface="Arial" panose="020B0604020202020204" pitchFamily="34" charset="0"/>
              <a:buChar char="•"/>
            </a:pPr>
            <a:r>
              <a:rPr lang="vi-VN" dirty="0" smtClean="0">
                <a:solidFill>
                  <a:srgbClr val="000000"/>
                </a:solidFill>
                <a:cs typeface="Times New Roman" panose="02020603050405020304" pitchFamily="18" charset="0"/>
              </a:rPr>
              <a:t>Tắt tivi, quạt, bóng điện khi không sử dụng.</a:t>
            </a:r>
          </a:p>
          <a:p>
            <a:pPr algn="just">
              <a:buFont typeface="Arial" panose="020B0604020202020204" pitchFamily="34" charset="0"/>
              <a:buChar char="•"/>
            </a:pPr>
            <a:r>
              <a:rPr lang="vi-VN" dirty="0" smtClean="0">
                <a:solidFill>
                  <a:srgbClr val="000000"/>
                </a:solidFill>
                <a:cs typeface="Times New Roman" panose="02020603050405020304" pitchFamily="18" charset="0"/>
              </a:rPr>
              <a:t>Lắp đặt hệ thống năng lượng mặt trời để sử dụng nước nóng từ tự nhiên và dùng nguồn điện từ tự nhiên.</a:t>
            </a:r>
          </a:p>
          <a:p>
            <a:pPr algn="just">
              <a:buFont typeface="Arial" panose="020B0604020202020204" pitchFamily="34" charset="0"/>
              <a:buChar char="•"/>
            </a:pPr>
            <a:r>
              <a:rPr lang="vi-VN" dirty="0" smtClean="0">
                <a:solidFill>
                  <a:srgbClr val="000000"/>
                </a:solidFill>
                <a:cs typeface="Times New Roman" panose="02020603050405020304" pitchFamily="18" charset="0"/>
              </a:rPr>
              <a:t>Sử dụng các thiết bị tiết kiệm năng lượng như tủ lạnh, điều hoà</a:t>
            </a:r>
          </a:p>
          <a:p>
            <a:pPr algn="just">
              <a:buFont typeface="Arial" panose="020B0604020202020204" pitchFamily="34" charset="0"/>
              <a:buChar char="•"/>
            </a:pPr>
            <a:r>
              <a:rPr lang="vi-VN" dirty="0" smtClean="0">
                <a:solidFill>
                  <a:srgbClr val="000000"/>
                </a:solidFill>
                <a:cs typeface="Times New Roman" panose="02020603050405020304" pitchFamily="18" charset="0"/>
              </a:rPr>
              <a:t>Tăng cường sử dụng gió mát từ cửa sổ vào mùa hè để tiết kiệm điện.</a:t>
            </a:r>
          </a:p>
          <a:p>
            <a:r>
              <a:rPr lang="vi-VN" dirty="0" smtClean="0">
                <a:solidFill>
                  <a:srgbClr val="000000"/>
                </a:solidFill>
                <a:cs typeface="Times New Roman" panose="02020603050405020304" pitchFamily="18" charset="0"/>
              </a:rPr>
              <a:t/>
            </a:r>
            <a:br>
              <a:rPr lang="vi-VN" dirty="0" smtClean="0">
                <a:solidFill>
                  <a:srgbClr val="000000"/>
                </a:solidFill>
                <a:cs typeface="Times New Roman" panose="02020603050405020304" pitchFamily="18" charset="0"/>
              </a:rPr>
            </a:br>
            <a:endParaRPr lang="en-US" dirty="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12" y="9832"/>
            <a:ext cx="8652387" cy="1143000"/>
          </a:xfrm>
        </p:spPr>
        <p:txBody>
          <a:bodyPr/>
          <a:lstStyle/>
          <a:p>
            <a:r>
              <a:rPr lang="en-US" b="1" dirty="0" smtClean="0">
                <a:latin typeface="Times New Roman" panose="02020603050405020304" pitchFamily="18" charset="0"/>
                <a:cs typeface="Times New Roman" panose="02020603050405020304" pitchFamily="18" charset="0"/>
              </a:rPr>
              <a:t>II: </a:t>
            </a:r>
            <a:r>
              <a:rPr lang="en-US" b="1" dirty="0" err="1" smtClean="0">
                <a:latin typeface="Times New Roman" panose="02020603050405020304" pitchFamily="18" charset="0"/>
                <a:cs typeface="Times New Roman" panose="02020603050405020304" pitchFamily="18" charset="0"/>
              </a:rPr>
              <a:t>Đặc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điểm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ngôi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thông</a:t>
            </a:r>
            <a:r>
              <a:rPr lang="en-US" b="1" dirty="0" smtClean="0">
                <a:latin typeface="Times New Roman" panose="02020603050405020304" pitchFamily="18" charset="0"/>
                <a:cs typeface="Times New Roman" panose="02020603050405020304" pitchFamily="18" charset="0"/>
              </a:rPr>
              <a:t> minh</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152832"/>
            <a:ext cx="4724400" cy="4525963"/>
          </a:xfrm>
        </p:spPr>
        <p:txBody>
          <a:bodyPr/>
          <a:lstStyle/>
          <a:p>
            <a:pPr marL="0" indent="0">
              <a:buNone/>
            </a:pPr>
            <a:r>
              <a:rPr lang="en-US" sz="2800" b="1" dirty="0" smtClean="0">
                <a:latin typeface="Times New Roman" panose="02020603050405020304" pitchFamily="18" charset="0"/>
                <a:cs typeface="Times New Roman" panose="02020603050405020304" pitchFamily="18" charset="0"/>
              </a:rPr>
              <a:t>1 </a:t>
            </a:r>
            <a:r>
              <a:rPr lang="en-US" sz="2800" b="1" dirty="0" err="1" smtClean="0">
                <a:latin typeface="Times New Roman" panose="02020603050405020304" pitchFamily="18" charset="0"/>
                <a:cs typeface="Times New Roman" panose="02020603050405020304" pitchFamily="18" charset="0"/>
              </a:rPr>
              <a:t>Tiện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ích</a:t>
            </a:r>
            <a:endParaRPr lang="en-US" sz="2800" b="1" dirty="0" smtClean="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Các </a:t>
            </a:r>
            <a:r>
              <a:rPr lang="vi-VN" sz="2800" dirty="0">
                <a:latin typeface="Times New Roman" panose="02020603050405020304" pitchFamily="18" charset="0"/>
                <a:cs typeface="Times New Roman" panose="02020603050405020304" pitchFamily="18" charset="0"/>
              </a:rPr>
              <a:t>thiết bị trong ngôi nhà thông minh có thể được điều khiển từ xa thông qua các ứng dụng được cài đặt trên các thiết bị như: điện thoại thông minh, máy tính bảng có kết nối </a:t>
            </a:r>
            <a:r>
              <a:rPr lang="vi-VN" sz="2800" dirty="0" smtClean="0">
                <a:latin typeface="Times New Roman" panose="02020603050405020304" pitchFamily="18" charset="0"/>
                <a:cs typeface="Times New Roman" panose="02020603050405020304" pitchFamily="18" charset="0"/>
              </a:rPr>
              <a:t>in</a:t>
            </a:r>
            <a:r>
              <a:rPr lang="en-US" sz="2800" dirty="0" err="1" smtClean="0">
                <a:latin typeface="Times New Roman" panose="02020603050405020304" pitchFamily="18" charset="0"/>
                <a:cs typeface="Times New Roman" panose="02020603050405020304" pitchFamily="18" charset="0"/>
              </a:rPr>
              <a:t>ter</a:t>
            </a:r>
            <a:r>
              <a:rPr lang="vi-VN" sz="2800" dirty="0" smtClean="0">
                <a:latin typeface="Times New Roman" panose="02020603050405020304" pitchFamily="18" charset="0"/>
                <a:cs typeface="Times New Roman" panose="02020603050405020304" pitchFamily="18" charset="0"/>
              </a:rPr>
              <a:t>n</a:t>
            </a:r>
            <a:r>
              <a:rPr lang="en-US" sz="2800" dirty="0" smtClean="0">
                <a:latin typeface="Times New Roman" panose="02020603050405020304" pitchFamily="18" charset="0"/>
                <a:cs typeface="Times New Roman" panose="02020603050405020304" pitchFamily="18" charset="0"/>
              </a:rPr>
              <a:t>e</a:t>
            </a:r>
            <a:r>
              <a:rPr lang="vi-VN" sz="2800" dirty="0" smtClean="0">
                <a:latin typeface="Times New Roman" panose="02020603050405020304" pitchFamily="18" charset="0"/>
                <a:cs typeface="Times New Roman" panose="02020603050405020304" pitchFamily="18" charset="0"/>
              </a:rPr>
              <a:t>t</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0" indent="0">
              <a:buNone/>
            </a:pP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Các hệ thống, thiết bị thông minh trong ngôi nhà có thể hoạt động dựa trên thói quen của người sử dụng </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4" name="Picture 2" descr="Hệ thống kỹ thuật trong nhà thông minh"/>
          <p:cNvPicPr>
            <a:picLocks noChangeAspect="1" noChangeArrowheads="1"/>
          </p:cNvPicPr>
          <p:nvPr/>
        </p:nvPicPr>
        <p:blipFill>
          <a:blip r:embed="rId2"/>
          <a:srcRect/>
          <a:stretch>
            <a:fillRect/>
          </a:stretch>
        </p:blipFill>
        <p:spPr bwMode="auto">
          <a:xfrm>
            <a:off x="5029200" y="1600200"/>
            <a:ext cx="4038600" cy="4724400"/>
          </a:xfrm>
          <a:prstGeom prst="rect">
            <a:avLst/>
          </a:prstGeom>
          <a:noFill/>
          <a:ln w="9525">
            <a:noFill/>
            <a:miter lim="800000"/>
            <a:headEnd/>
            <a:tailEnd/>
          </a:ln>
        </p:spPr>
      </p:pic>
    </p:spTree>
    <p:extLst>
      <p:ext uri="{BB962C8B-B14F-4D97-AF65-F5344CB8AC3E}">
        <p14:creationId xmlns:p14="http://schemas.microsoft.com/office/powerpoint/2010/main" val="8856170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29" y="228600"/>
            <a:ext cx="3124200" cy="4525963"/>
          </a:xfrm>
        </p:spPr>
        <p:txBody>
          <a:bodyPr/>
          <a:lstStyle/>
          <a:p>
            <a:pPr marL="0" indent="0">
              <a:buNone/>
            </a:pPr>
            <a:r>
              <a:rPr lang="en-US" sz="2800" b="1" dirty="0" smtClean="0">
                <a:latin typeface="Times New Roman" panose="02020603050405020304" pitchFamily="18" charset="0"/>
                <a:cs typeface="Times New Roman" panose="02020603050405020304" pitchFamily="18" charset="0"/>
              </a:rPr>
              <a:t>2. An </a:t>
            </a:r>
            <a:r>
              <a:rPr lang="en-US" sz="2800" b="1" dirty="0" err="1" smtClean="0">
                <a:latin typeface="Times New Roman" panose="02020603050405020304" pitchFamily="18" charset="0"/>
                <a:cs typeface="Times New Roman" panose="02020603050405020304" pitchFamily="18" charset="0"/>
              </a:rPr>
              <a:t>ninh</a:t>
            </a:r>
            <a:r>
              <a:rPr lang="en-US" sz="2800" b="1" dirty="0" smtClean="0">
                <a:latin typeface="Times New Roman" panose="02020603050405020304" pitchFamily="18" charset="0"/>
                <a:cs typeface="Times New Roman" panose="02020603050405020304" pitchFamily="18" charset="0"/>
              </a:rPr>
              <a:t>, an </a:t>
            </a:r>
            <a:r>
              <a:rPr lang="en-US" sz="2800" b="1" dirty="0" err="1" smtClean="0">
                <a:latin typeface="Times New Roman" panose="02020603050405020304" pitchFamily="18" charset="0"/>
                <a:cs typeface="Times New Roman" panose="02020603050405020304" pitchFamily="18" charset="0"/>
              </a:rPr>
              <a:t>toàn</a:t>
            </a:r>
            <a:endParaRPr lang="en-US" sz="2800" b="1" dirty="0" smtClean="0">
              <a:latin typeface="Times New Roman" panose="02020603050405020304" pitchFamily="18" charset="0"/>
              <a:cs typeface="Times New Roman" panose="02020603050405020304" pitchFamily="18" charset="0"/>
            </a:endParaRPr>
          </a:p>
          <a:p>
            <a:pPr marL="0" marR="12700" indent="0" algn="just">
              <a:lnSpc>
                <a:spcPct val="115000"/>
              </a:lnSpc>
              <a:spcAft>
                <a:spcPts val="0"/>
              </a:spcAft>
              <a:buNone/>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được lắp đặt sẽ giúp cảnh báo tới chủ nhà các tình huống gây mất an ninh, an toàn như: có người lạ đột nhập, quên đóng cửa hay những nguy cơ cháy nổ có thể xảy ra</a:t>
            </a:r>
            <a:r>
              <a:rPr lang="vi-VN"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smtClean="0">
              <a:latin typeface="Arial" panose="020B0604020202020204" pitchFamily="34" charset="0"/>
              <a:ea typeface="Times New Roman" panose="02020603050405020304" pitchFamily="18" charset="0"/>
              <a:cs typeface="Times New Roman" panose="02020603050405020304" pitchFamily="18" charset="0"/>
            </a:endParaRPr>
          </a:p>
          <a:p>
            <a:pPr marL="0" marR="12700" indent="0" algn="just">
              <a:lnSpc>
                <a:spcPct val="115000"/>
              </a:lnSpc>
              <a:spcAft>
                <a:spcPts val="0"/>
              </a:spcAft>
              <a:buNone/>
            </a:pPr>
            <a:r>
              <a:rPr lang="vi-VN" sz="2400" dirty="0" smtClean="0">
                <a:solidFill>
                  <a:srgbClr val="000000"/>
                </a:solidFill>
                <a:latin typeface="Times New Roman" panose="02020603050405020304" pitchFamily="18" charset="0"/>
                <a:ea typeface="Times New Roman" panose="02020603050405020304" pitchFamily="18" charset="0"/>
              </a:rPr>
              <a:t>-</a:t>
            </a:r>
            <a:r>
              <a:rPr lang="vi-VN" sz="2400" dirty="0">
                <a:solidFill>
                  <a:srgbClr val="000000"/>
                </a:solidFill>
                <a:latin typeface="Times New Roman" panose="02020603050405020304" pitchFamily="18" charset="0"/>
                <a:ea typeface="Times New Roman" panose="02020603050405020304" pitchFamily="18" charset="0"/>
              </a:rPr>
              <a:t>  Các hình thức cảnh báo có thể là đèn báo, </a:t>
            </a:r>
            <a:r>
              <a:rPr lang="vi-VN" sz="2400" dirty="0" smtClean="0">
                <a:solidFill>
                  <a:srgbClr val="000000"/>
                </a:solidFill>
                <a:latin typeface="Times New Roman" panose="02020603050405020304" pitchFamily="18" charset="0"/>
                <a:ea typeface="Times New Roman" panose="02020603050405020304" pitchFamily="18" charset="0"/>
              </a:rPr>
              <a:t>chuông </a:t>
            </a:r>
            <a:r>
              <a:rPr lang="vi-VN" sz="2400" dirty="0">
                <a:solidFill>
                  <a:srgbClr val="000000"/>
                </a:solidFill>
                <a:latin typeface="Times New Roman" panose="02020603050405020304" pitchFamily="18" charset="0"/>
                <a:ea typeface="Times New Roman" panose="02020603050405020304" pitchFamily="18" charset="0"/>
              </a:rPr>
              <a:t>báo, tin nhắn hay cuộc gọi tự động tới chủ nhà</a:t>
            </a:r>
            <a:endParaRPr lang="en-US" sz="2400" b="1" dirty="0">
              <a:latin typeface="Times New Roman" panose="02020603050405020304" pitchFamily="18" charset="0"/>
              <a:cs typeface="Times New Roman" panose="02020603050405020304" pitchFamily="18" charset="0"/>
            </a:endParaRPr>
          </a:p>
        </p:txBody>
      </p:sp>
      <p:pic>
        <p:nvPicPr>
          <p:cNvPr id="1026" name="Picture 2" descr="Giải pháp đảm bảo an ninh cho ngôi nhà tốt nhất | Istarhome.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838200"/>
            <a:ext cx="59436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6436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4191000" cy="5897563"/>
          </a:xfrm>
        </p:spPr>
        <p:txBody>
          <a:bodyPr/>
          <a:lstStyle/>
          <a:p>
            <a:pPr marL="0" indent="0">
              <a:buNone/>
            </a:pPr>
            <a:r>
              <a:rPr lang="en-US" sz="2800" b="1" dirty="0" smtClean="0">
                <a:latin typeface="Times New Roman" panose="02020603050405020304" pitchFamily="18" charset="0"/>
                <a:cs typeface="Times New Roman" panose="02020603050405020304" pitchFamily="18" charset="0"/>
              </a:rPr>
              <a:t>3. </a:t>
            </a:r>
            <a:r>
              <a:rPr lang="en-US" sz="2800" b="1" dirty="0" err="1" smtClean="0">
                <a:latin typeface="Times New Roman" panose="02020603050405020304" pitchFamily="18" charset="0"/>
                <a:cs typeface="Times New Roman" panose="02020603050405020304" pitchFamily="18" charset="0"/>
              </a:rPr>
              <a:t>Tiết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kiệm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năng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lượng</a:t>
            </a:r>
            <a:endParaRPr lang="en-US" sz="2800" b="1" dirty="0" smtClean="0">
              <a:latin typeface="Times New Roman" panose="02020603050405020304" pitchFamily="18" charset="0"/>
              <a:cs typeface="Times New Roman" panose="02020603050405020304" pitchFamily="18" charset="0"/>
            </a:endParaRPr>
          </a:p>
          <a:p>
            <a:pPr marL="0" indent="0">
              <a:buNone/>
            </a:pPr>
            <a:r>
              <a:rPr lang="vi-VN" sz="2800" dirty="0">
                <a:latin typeface="Times New Roman" panose="02020603050405020304" pitchFamily="18" charset="0"/>
                <a:cs typeface="Times New Roman" panose="02020603050405020304" pitchFamily="18" charset="0"/>
              </a:rPr>
              <a:t>- Các thiết bị công nghệ sẽ điều khiển, giám sát việc sử dụng hợp lí các nguồn năng lượng trong ngôi nhà, từ đó giúp tiết kiệm năng </a:t>
            </a:r>
            <a:r>
              <a:rPr lang="vi-VN" sz="2800" dirty="0" smtClean="0">
                <a:latin typeface="Times New Roman" panose="02020603050405020304" pitchFamily="18" charset="0"/>
                <a:cs typeface="Times New Roman" panose="02020603050405020304" pitchFamily="18" charset="0"/>
              </a:rPr>
              <a:t>lượn</a:t>
            </a:r>
            <a:r>
              <a:rPr lang="en-US" sz="2800" dirty="0" smtClean="0">
                <a:latin typeface="Times New Roman" panose="02020603050405020304" pitchFamily="18" charset="0"/>
                <a:cs typeface="Times New Roman" panose="02020603050405020304" pitchFamily="18" charset="0"/>
              </a:rPr>
              <a:t>g</a:t>
            </a:r>
            <a:endParaRPr lang="en-US" sz="2800" dirty="0">
              <a:latin typeface="Times New Roman" panose="02020603050405020304" pitchFamily="18" charset="0"/>
              <a:cs typeface="Times New Roman" panose="02020603050405020304" pitchFamily="18" charset="0"/>
            </a:endParaRPr>
          </a:p>
          <a:p>
            <a:pPr marL="0" indent="0">
              <a:buNone/>
            </a:pPr>
            <a:r>
              <a:rPr lang="vi-VN" sz="2800" dirty="0" smtClean="0">
                <a:latin typeface="Times New Roman" panose="02020603050405020304" pitchFamily="18" charset="0"/>
                <a:cs typeface="Times New Roman" panose="02020603050405020304" pitchFamily="18" charset="0"/>
              </a:rPr>
              <a:t>-  Tận dụng các nguồn năng lượng tự nhiên như gió, ánh sáng, năng lượng mặt trời giúp ngôi nhà vừa tiết kiệm năng lượng vừa thân thiện với môi trường.</a:t>
            </a: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724400" y="3886200"/>
            <a:ext cx="4395019" cy="2971800"/>
          </a:xfrm>
          <a:prstGeom prst="rect">
            <a:avLst/>
          </a:prstGeom>
        </p:spPr>
      </p:pic>
      <p:pic>
        <p:nvPicPr>
          <p:cNvPr id="5" name="Picture 4"/>
          <p:cNvPicPr>
            <a:picLocks noChangeAspect="1"/>
          </p:cNvPicPr>
          <p:nvPr/>
        </p:nvPicPr>
        <p:blipFill>
          <a:blip r:embed="rId3"/>
          <a:stretch>
            <a:fillRect/>
          </a:stretch>
        </p:blipFill>
        <p:spPr>
          <a:xfrm>
            <a:off x="4748981" y="31955"/>
            <a:ext cx="4419600" cy="3248025"/>
          </a:xfrm>
          <a:prstGeom prst="rect">
            <a:avLst/>
          </a:prstGeom>
        </p:spPr>
      </p:pic>
    </p:spTree>
    <p:extLst>
      <p:ext uri="{BB962C8B-B14F-4D97-AF65-F5344CB8AC3E}">
        <p14:creationId xmlns:p14="http://schemas.microsoft.com/office/powerpoint/2010/main" val="6255343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1" y="0"/>
            <a:ext cx="8797413" cy="1143000"/>
          </a:xfrm>
        </p:spPr>
        <p:txBody>
          <a:bodyPr/>
          <a:lstStyle/>
          <a:p>
            <a:r>
              <a:rPr lang="vi-VN" sz="3600" b="1" dirty="0">
                <a:latin typeface="Times New Roman" panose="02020603050405020304" pitchFamily="18" charset="0"/>
                <a:cs typeface="Times New Roman" panose="02020603050405020304" pitchFamily="18" charset="0"/>
              </a:rPr>
              <a:t>III. Sử dụng năng lượng tiết kiệm và hiệu quả trong gia đình</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43000"/>
            <a:ext cx="8915400" cy="4525963"/>
          </a:xfrm>
        </p:spPr>
        <p:txBody>
          <a:bodyPr/>
          <a:lstStyle/>
          <a:p>
            <a:pPr>
              <a:buFontTx/>
              <a:buChar char="-"/>
            </a:pPr>
            <a:r>
              <a:rPr lang="vi-VN" sz="2800" dirty="0" smtClean="0">
                <a:latin typeface="Times New Roman" panose="02020603050405020304" pitchFamily="18" charset="0"/>
                <a:cs typeface="Times New Roman" panose="02020603050405020304" pitchFamily="18" charset="0"/>
              </a:rPr>
              <a:t>Sử </a:t>
            </a:r>
            <a:r>
              <a:rPr lang="vi-VN" sz="2800" dirty="0">
                <a:latin typeface="Times New Roman" panose="02020603050405020304" pitchFamily="18" charset="0"/>
                <a:cs typeface="Times New Roman" panose="02020603050405020304" pitchFamily="18" charset="0"/>
              </a:rPr>
              <a:t>dụng năng lượng tiết kiệm và có hiệu quả trong gia đình là sử dụng năng lượng đúng lúc, đúng chỗ; sử dụng ít năng lượng mà vẫn đảm bảo được nhu cầu</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buFontTx/>
              <a:buChar char="-"/>
            </a:pPr>
            <a:r>
              <a:rPr lang="en-US" sz="2800" dirty="0" err="1" smtClean="0">
                <a:latin typeface="Times New Roman" panose="02020603050405020304" pitchFamily="18" charset="0"/>
                <a:cs typeface="Times New Roman" panose="02020603050405020304" pitchFamily="18" charset="0"/>
              </a:rPr>
              <a:t>Tiết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kiệm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lượng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góp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kiệm</a:t>
            </a:r>
            <a:r>
              <a:rPr lang="en-US" sz="2800" dirty="0" smtClean="0">
                <a:latin typeface="Times New Roman" panose="02020603050405020304" pitchFamily="18" charset="0"/>
                <a:cs typeface="Times New Roman" panose="02020603050405020304" pitchFamily="18" charset="0"/>
              </a:rPr>
              <a:t> chi </a:t>
            </a:r>
            <a:r>
              <a:rPr lang="en-US" sz="2800" dirty="0" err="1" smtClean="0">
                <a:latin typeface="Times New Roman" panose="02020603050405020304" pitchFamily="18" charset="0"/>
                <a:cs typeface="Times New Roman" panose="02020603050405020304" pitchFamily="18" charset="0"/>
              </a:rPr>
              <a:t>phí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môi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trường</a:t>
            </a: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133600" y="3546040"/>
            <a:ext cx="5257800" cy="3275089"/>
          </a:xfrm>
          <a:prstGeom prst="rect">
            <a:avLst/>
          </a:prstGeom>
        </p:spPr>
      </p:pic>
    </p:spTree>
    <p:extLst>
      <p:ext uri="{BB962C8B-B14F-4D97-AF65-F5344CB8AC3E}">
        <p14:creationId xmlns:p14="http://schemas.microsoft.com/office/powerpoint/2010/main" val="28948765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143000"/>
          </a:xfrm>
        </p:spPr>
        <p:txBody>
          <a:bodyPr/>
          <a:lstStyle/>
          <a:p>
            <a:r>
              <a:rPr lang="en-US" sz="3200" b="1" i="1" dirty="0" err="1" smtClean="0">
                <a:latin typeface="Times New Roman" panose="02020603050405020304" pitchFamily="18" charset="0"/>
                <a:cs typeface="Times New Roman" panose="02020603050405020304" pitchFamily="18" charset="0"/>
              </a:rPr>
              <a:t>Để</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tiết</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kiệm</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năng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lượng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cần</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lưu</a:t>
            </a:r>
            <a:r>
              <a:rPr lang="en-US" sz="3200" b="1" i="1" dirty="0" smtClean="0">
                <a:latin typeface="Times New Roman" panose="02020603050405020304" pitchFamily="18" charset="0"/>
                <a:cs typeface="Times New Roman" panose="02020603050405020304" pitchFamily="18" charset="0"/>
              </a:rPr>
              <a:t> ý </a:t>
            </a:r>
            <a:r>
              <a:rPr lang="en-US" sz="3200" b="1" i="1" dirty="0" err="1" smtClean="0">
                <a:latin typeface="Times New Roman" panose="02020603050405020304" pitchFamily="18" charset="0"/>
                <a:cs typeface="Times New Roman" panose="02020603050405020304" pitchFamily="18" charset="0"/>
              </a:rPr>
              <a:t>những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điểm</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sau</a:t>
            </a:r>
            <a:r>
              <a:rPr lang="en-US" sz="3200" b="1" i="1" dirty="0" smtClean="0">
                <a:latin typeface="Times New Roman" panose="02020603050405020304" pitchFamily="18" charset="0"/>
                <a:cs typeface="Times New Roman" panose="02020603050405020304" pitchFamily="18" charset="0"/>
              </a:rPr>
              <a:t>: </a:t>
            </a:r>
            <a:endParaRPr lang="en-US" sz="3200"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143000"/>
            <a:ext cx="8686800" cy="4525963"/>
          </a:xfrm>
        </p:spPr>
        <p:txBody>
          <a:bodyPr/>
          <a:lstStyle/>
          <a:p>
            <a:pPr marL="0" indent="0">
              <a:buNone/>
            </a:pPr>
            <a:r>
              <a:rPr lang="nl-NL"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Thiết </a:t>
            </a:r>
            <a:r>
              <a:rPr lang="vi-VN" dirty="0">
                <a:latin typeface="Times New Roman" panose="02020603050405020304" pitchFamily="18" charset="0"/>
                <a:cs typeface="Times New Roman" panose="02020603050405020304" pitchFamily="18" charset="0"/>
              </a:rPr>
              <a:t>kế nhà phải đảm bảo tính thông thoáng, tăng cường sử dụng ánh sáng tự nhiên.</a:t>
            </a:r>
            <a:endParaRPr lang="en-US" dirty="0">
              <a:latin typeface="Times New Roman" panose="02020603050405020304" pitchFamily="18" charset="0"/>
              <a:cs typeface="Times New Roman" panose="02020603050405020304" pitchFamily="18" charset="0"/>
            </a:endParaRPr>
          </a:p>
          <a:p>
            <a:pPr marL="0" indent="0">
              <a:buNone/>
            </a:pPr>
            <a:r>
              <a:rPr lang="nl-NL"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Sử dụng các vật liệu có khả năng cách nhiệt tốt.</a:t>
            </a:r>
            <a:endParaRPr lang="en-US" dirty="0">
              <a:latin typeface="Times New Roman" panose="02020603050405020304" pitchFamily="18" charset="0"/>
              <a:cs typeface="Times New Roman" panose="02020603050405020304" pitchFamily="18" charset="0"/>
            </a:endParaRPr>
          </a:p>
          <a:p>
            <a:pPr marL="0" indent="0">
              <a:buNone/>
            </a:pPr>
            <a:r>
              <a:rPr lang="nl-NL"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Lựa chọn các thiết bị tiết kiệm năng lượng.</a:t>
            </a:r>
            <a:endParaRPr lang="en-US" dirty="0">
              <a:latin typeface="Times New Roman" panose="02020603050405020304" pitchFamily="18" charset="0"/>
              <a:cs typeface="Times New Roman" panose="02020603050405020304" pitchFamily="18" charset="0"/>
            </a:endParaRPr>
          </a:p>
          <a:p>
            <a:pPr marL="0" indent="0">
              <a:buNone/>
            </a:pPr>
            <a:r>
              <a:rPr lang="nl-NL"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Sử dụng các nguồn năng lượng thân thiện với môi trường như năng lượng gió, năng lượng mặt trời.</a:t>
            </a:r>
            <a:endParaRPr lang="en-US" dirty="0">
              <a:latin typeface="Times New Roman" panose="02020603050405020304" pitchFamily="18" charset="0"/>
              <a:cs typeface="Times New Roman" panose="02020603050405020304" pitchFamily="18" charset="0"/>
            </a:endParaRPr>
          </a:p>
          <a:p>
            <a:pPr marL="0" indent="0">
              <a:buNone/>
            </a:pPr>
            <a:r>
              <a:rPr lang="nl-NL" dirty="0">
                <a:latin typeface="Times New Roman" panose="02020603050405020304" pitchFamily="18" charset="0"/>
                <a:cs typeface="Times New Roman" panose="02020603050405020304" pitchFamily="18" charset="0"/>
              </a:rPr>
              <a:t>-  Sử dụng các thiết bị tiêu thụ điện đúng cách, tiết kiệm năng lượng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3926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880" y="2209800"/>
            <a:ext cx="8229600" cy="1143000"/>
          </a:xfrm>
        </p:spPr>
        <p:txBody>
          <a:bodyPr/>
          <a:lstStyle/>
          <a:p>
            <a:pPr algn="l"/>
            <a:r>
              <a:rPr lang="en-US" sz="2800" b="1" dirty="0" smtClean="0">
                <a:solidFill>
                  <a:srgbClr val="FF0000"/>
                </a:solidFill>
                <a:latin typeface="Times New Roman" panose="02020603050405020304" pitchFamily="18" charset="0"/>
                <a:cs typeface="Times New Roman" panose="02020603050405020304" pitchFamily="18" charset="0"/>
              </a:rPr>
              <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u="sng" dirty="0" err="1" smtClean="0">
                <a:solidFill>
                  <a:srgbClr val="FF0000"/>
                </a:solidFill>
                <a:latin typeface="Times New Roman" panose="02020603050405020304" pitchFamily="18" charset="0"/>
                <a:cs typeface="Times New Roman" panose="02020603050405020304" pitchFamily="18" charset="0"/>
              </a:rPr>
              <a:t>Câu</a:t>
            </a:r>
            <a:r>
              <a:rPr lang="en-US" sz="2800" b="1" u="sng" dirty="0" smtClean="0">
                <a:solidFill>
                  <a:srgbClr val="FF0000"/>
                </a:solidFill>
                <a:latin typeface="Times New Roman" panose="02020603050405020304" pitchFamily="18" charset="0"/>
                <a:cs typeface="Times New Roman" panose="02020603050405020304" pitchFamily="18" charset="0"/>
              </a:rPr>
              <a:t> 1: </a:t>
            </a:r>
            <a:r>
              <a:rPr lang="vi-VN" sz="2800" dirty="0" smtClean="0">
                <a:solidFill>
                  <a:srgbClr val="FF0000"/>
                </a:solidFill>
                <a:latin typeface="Times New Roman" panose="02020603050405020304" pitchFamily="18" charset="0"/>
                <a:cs typeface="Times New Roman" panose="02020603050405020304" pitchFamily="18" charset="0"/>
              </a:rPr>
              <a:t>Bạn </a:t>
            </a:r>
            <a:r>
              <a:rPr lang="vi-VN" sz="2800" dirty="0">
                <a:solidFill>
                  <a:srgbClr val="FF0000"/>
                </a:solidFill>
                <a:latin typeface="Times New Roman" panose="02020603050405020304" pitchFamily="18" charset="0"/>
                <a:cs typeface="Times New Roman" panose="02020603050405020304" pitchFamily="18" charset="0"/>
              </a:rPr>
              <a:t>Huy nói: “nhà thông minh biết con người đang ở đâu trong ngôi nhà để bật và tắt điện như thế thật là tiết kiệm”. Bạn Lan nói: “Nhà thông minh lắp đặt rất nhiều thiết bị điều khiển, đồ dùng sử dụng năng lượng điện như vậy thật sự cũng không tiết kiệm”. Nêu nhận xét về các ý kiến trên.</a:t>
            </a:r>
            <a:br>
              <a:rPr lang="vi-VN" sz="2800" dirty="0">
                <a:solidFill>
                  <a:srgbClr val="FF0000"/>
                </a:solidFill>
                <a:latin typeface="Times New Roman" panose="02020603050405020304" pitchFamily="18" charset="0"/>
                <a:cs typeface="Times New Roman" panose="02020603050405020304" pitchFamily="18" charset="0"/>
              </a:rPr>
            </a:br>
            <a:r>
              <a:rPr lang="vi-VN" sz="2800" dirty="0">
                <a:solidFill>
                  <a:srgbClr val="FF0000"/>
                </a:solidFill>
                <a:latin typeface="Times New Roman" panose="02020603050405020304" pitchFamily="18" charset="0"/>
                <a:cs typeface="Times New Roman" panose="02020603050405020304" pitchFamily="18" charset="0"/>
              </a:rPr>
              <a:t/>
            </a:r>
            <a:br>
              <a:rPr lang="vi-VN"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57980" y="3810000"/>
            <a:ext cx="8153400" cy="2677656"/>
          </a:xfrm>
          <a:prstGeom prst="rect">
            <a:avLst/>
          </a:prstGeom>
        </p:spPr>
        <p:txBody>
          <a:bodyPr wrap="square">
            <a:spAutoFit/>
          </a:bodyPr>
          <a:lstStyle/>
          <a:p>
            <a:pPr algn="ctr"/>
            <a:r>
              <a:rPr lang="en-US" dirty="0" smtClean="0">
                <a:solidFill>
                  <a:srgbClr val="000000"/>
                </a:solidFill>
                <a:latin typeface="arial" panose="020B0604020202020204" pitchFamily="34" charset="0"/>
              </a:rPr>
              <a:t>   </a:t>
            </a:r>
            <a:r>
              <a:rPr lang="en-US" b="1" u="sng" dirty="0" err="1" smtClean="0">
                <a:solidFill>
                  <a:srgbClr val="000000"/>
                </a:solidFill>
                <a:latin typeface="arial" panose="020B0604020202020204" pitchFamily="34" charset="0"/>
              </a:rPr>
              <a:t>Trả</a:t>
            </a:r>
            <a:r>
              <a:rPr lang="en-US" b="1" u="sng" dirty="0" smtClean="0">
                <a:solidFill>
                  <a:srgbClr val="000000"/>
                </a:solidFill>
                <a:latin typeface="arial" panose="020B0604020202020204" pitchFamily="34" charset="0"/>
              </a:rPr>
              <a:t> </a:t>
            </a:r>
            <a:r>
              <a:rPr lang="en-US" b="1" u="sng" dirty="0" err="1" smtClean="0">
                <a:solidFill>
                  <a:srgbClr val="000000"/>
                </a:solidFill>
                <a:latin typeface="arial" panose="020B0604020202020204" pitchFamily="34" charset="0"/>
              </a:rPr>
              <a:t>lời</a:t>
            </a:r>
            <a:r>
              <a:rPr lang="en-US" b="1" u="sng" dirty="0" smtClean="0">
                <a:solidFill>
                  <a:srgbClr val="000000"/>
                </a:solidFill>
                <a:latin typeface="arial" panose="020B0604020202020204" pitchFamily="34" charset="0"/>
              </a:rPr>
              <a:t> </a:t>
            </a:r>
          </a:p>
          <a:p>
            <a:r>
              <a:rPr lang="vi-VN" dirty="0" smtClean="0">
                <a:solidFill>
                  <a:srgbClr val="000000"/>
                </a:solidFill>
                <a:latin typeface="arial" panose="020B0604020202020204" pitchFamily="34" charset="0"/>
              </a:rPr>
              <a:t>Các </a:t>
            </a:r>
            <a:r>
              <a:rPr lang="vi-VN" dirty="0">
                <a:solidFill>
                  <a:srgbClr val="000000"/>
                </a:solidFill>
                <a:latin typeface="arial" panose="020B0604020202020204" pitchFamily="34" charset="0"/>
              </a:rPr>
              <a:t>thiết bị công nghệ sẽ điều khiển, giám sát việc sử dụng năng lượng trong ngôi nhà, từ đó giúp tiết kiệm năng lượng. Bên cạnh đó, ngôi nhà thông minh có xu hướng được thiết kế nhằm tận dụng nguồn năng lượng tự nhiên như gió, năng lượng mặt trời giúp ngôi nhà vừa tiết kiệm năng lượng vừa thân thiện với môi trường</a:t>
            </a:r>
            <a:endParaRPr lang="en-US" dirty="0"/>
          </a:p>
        </p:txBody>
      </p:sp>
      <p:pic>
        <p:nvPicPr>
          <p:cNvPr id="5" name="Picture 1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825" y="65087"/>
            <a:ext cx="13922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p:nvSpPr>
        <p:spPr bwMode="auto">
          <a:xfrm>
            <a:off x="1697037" y="130175"/>
            <a:ext cx="47799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200" b="1" dirty="0" err="1">
                <a:solidFill>
                  <a:srgbClr val="FF0000"/>
                </a:solidFill>
                <a:latin typeface="#9Slide04 HLT Aquus"/>
              </a:rPr>
              <a:t>Vận</a:t>
            </a:r>
            <a:r>
              <a:rPr lang="en-US" altLang="en-US" sz="4200" b="1" dirty="0">
                <a:solidFill>
                  <a:srgbClr val="FF0000"/>
                </a:solidFill>
                <a:latin typeface="#9Slide04 HLT Aquus"/>
              </a:rPr>
              <a:t> </a:t>
            </a:r>
            <a:r>
              <a:rPr lang="en-US" altLang="en-US" sz="4200" b="1" dirty="0" err="1">
                <a:solidFill>
                  <a:srgbClr val="FF0000"/>
                </a:solidFill>
                <a:latin typeface="#9Slide04 HLT Aquus"/>
              </a:rPr>
              <a:t>dụng</a:t>
            </a:r>
            <a:endParaRPr lang="en-US" altLang="en-US" sz="4200" b="1" dirty="0">
              <a:solidFill>
                <a:srgbClr val="FF0000"/>
              </a:solidFill>
              <a:latin typeface="#9Slide04 HLT Aquus"/>
            </a:endParaRPr>
          </a:p>
        </p:txBody>
      </p:sp>
    </p:spTree>
    <p:extLst>
      <p:ext uri="{BB962C8B-B14F-4D97-AF65-F5344CB8AC3E}">
        <p14:creationId xmlns:p14="http://schemas.microsoft.com/office/powerpoint/2010/main" val="21315615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1143000"/>
          </a:xfrm>
        </p:spPr>
        <p:txBody>
          <a:bodyPr/>
          <a:lstStyle/>
          <a:p>
            <a:r>
              <a:rPr lang="vi-VN" sz="2800" b="1" u="sng" dirty="0">
                <a:solidFill>
                  <a:srgbClr val="FF0000"/>
                </a:solidFill>
                <a:latin typeface="Times New Roman" panose="02020603050405020304" pitchFamily="18" charset="0"/>
                <a:cs typeface="Times New Roman" panose="02020603050405020304" pitchFamily="18" charset="0"/>
              </a:rPr>
              <a:t>Câu 2.</a:t>
            </a:r>
            <a:r>
              <a:rPr lang="vi-VN" sz="2800" dirty="0">
                <a:solidFill>
                  <a:srgbClr val="FF0000"/>
                </a:solidFill>
                <a:latin typeface="Times New Roman" panose="02020603050405020304" pitchFamily="18" charset="0"/>
                <a:cs typeface="Times New Roman" panose="02020603050405020304" pitchFamily="18" charset="0"/>
              </a:rPr>
              <a:t> Nếu được lắp đặt các hệ thống thông minh trong ngôi nhà của mình thì em sẽ lắp đặt những hệ thống gì? Giải thích về sự lựa chọn của em.</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2362200"/>
            <a:ext cx="8686800" cy="2677656"/>
          </a:xfrm>
          <a:prstGeom prst="rect">
            <a:avLst/>
          </a:prstGeom>
        </p:spPr>
        <p:txBody>
          <a:bodyPr wrap="square">
            <a:spAutoFit/>
          </a:bodyPr>
          <a:lstStyle/>
          <a:p>
            <a:pPr algn="ctr"/>
            <a:r>
              <a:rPr lang="vi-VN" b="1" u="sng" dirty="0">
                <a:solidFill>
                  <a:srgbClr val="000000"/>
                </a:solidFill>
                <a:latin typeface="arial" panose="020B0604020202020204" pitchFamily="34" charset="0"/>
              </a:rPr>
              <a:t>Trả lời</a:t>
            </a:r>
            <a:endParaRPr lang="vi-VN" u="sng" dirty="0">
              <a:solidFill>
                <a:srgbClr val="000000"/>
              </a:solidFill>
              <a:latin typeface="arial" panose="020B0604020202020204" pitchFamily="34" charset="0"/>
            </a:endParaRPr>
          </a:p>
          <a:p>
            <a:pPr algn="just"/>
            <a:r>
              <a:rPr lang="vi-VN" dirty="0">
                <a:solidFill>
                  <a:srgbClr val="000000"/>
                </a:solidFill>
                <a:latin typeface="arial" panose="020B0604020202020204" pitchFamily="34" charset="0"/>
              </a:rPr>
              <a:t> Nếu được lắp đặt hệ thống thông minh trong ngôi nhà của mình, em sẽ lắp đặt:</a:t>
            </a:r>
          </a:p>
          <a:p>
            <a:pPr algn="just">
              <a:buFont typeface="Arial" panose="020B0604020202020204" pitchFamily="34" charset="0"/>
              <a:buChar char="•"/>
            </a:pPr>
            <a:r>
              <a:rPr lang="vi-VN" dirty="0">
                <a:solidFill>
                  <a:srgbClr val="000000"/>
                </a:solidFill>
                <a:latin typeface="arial" panose="020B0604020202020204" pitchFamily="34" charset="0"/>
              </a:rPr>
              <a:t>Hệ thống chiếu sáng thông minh để dù quên khi không tắt điện vẫn có hệ thống xử lí.</a:t>
            </a:r>
          </a:p>
          <a:p>
            <a:pPr algn="just">
              <a:buFont typeface="Arial" panose="020B0604020202020204" pitchFamily="34" charset="0"/>
              <a:buChar char="•"/>
            </a:pPr>
            <a:r>
              <a:rPr lang="vi-VN" dirty="0">
                <a:solidFill>
                  <a:srgbClr val="000000"/>
                </a:solidFill>
                <a:latin typeface="arial" panose="020B0604020202020204" pitchFamily="34" charset="0"/>
              </a:rPr>
              <a:t>Lắp đặt hệ thống giải trí thông minh để tivi tự động mở kênh truyền hình yêu thích.</a:t>
            </a:r>
          </a:p>
        </p:txBody>
      </p:sp>
    </p:spTree>
    <p:extLst>
      <p:ext uri="{BB962C8B-B14F-4D97-AF65-F5344CB8AC3E}">
        <p14:creationId xmlns:p14="http://schemas.microsoft.com/office/powerpoint/2010/main" val="21379886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latin typeface="Times New Roman" panose="02020603050405020304" pitchFamily="18" charset="0"/>
                <a:cs typeface="Times New Roman" panose="02020603050405020304" pitchFamily="18" charset="0"/>
              </a:rPr>
              <a:t>MỤC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TIÊU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BÀI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HỌC</a:t>
            </a:r>
            <a:r>
              <a:rPr lang="en-US" b="1" dirty="0" smtClean="0">
                <a:solidFill>
                  <a:srgbClr val="FF0000"/>
                </a:solidFill>
                <a:latin typeface="Times New Roman" panose="02020603050405020304" pitchFamily="18" charset="0"/>
                <a:cs typeface="Times New Roman" panose="02020603050405020304" pitchFamily="18" charset="0"/>
              </a:rPr>
              <a:t> </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vi-VN" b="1" i="1" dirty="0" smtClean="0">
                <a:latin typeface="Times New Roman" panose="02020603050405020304" pitchFamily="18" charset="0"/>
                <a:cs typeface="Times New Roman" panose="02020603050405020304" pitchFamily="18" charset="0"/>
              </a:rPr>
              <a:t>Mô tả</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nhận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diện</a:t>
            </a:r>
            <a:r>
              <a:rPr lang="vi-VN" b="1" i="1" dirty="0" smtClean="0">
                <a:latin typeface="Times New Roman" panose="02020603050405020304" pitchFamily="18" charset="0"/>
                <a:cs typeface="Times New Roman" panose="02020603050405020304" pitchFamily="18" charset="0"/>
              </a:rPr>
              <a:t> </a:t>
            </a:r>
            <a:r>
              <a:rPr lang="vi-VN" b="1" i="1" dirty="0">
                <a:latin typeface="Times New Roman" panose="02020603050405020304" pitchFamily="18" charset="0"/>
                <a:cs typeface="Times New Roman" panose="02020603050405020304" pitchFamily="18" charset="0"/>
              </a:rPr>
              <a:t>được những đặc điểm </a:t>
            </a:r>
            <a:r>
              <a:rPr lang="vi-VN" b="1" i="1" dirty="0" smtClean="0">
                <a:latin typeface="Times New Roman" panose="02020603050405020304" pitchFamily="18" charset="0"/>
                <a:cs typeface="Times New Roman" panose="02020603050405020304" pitchFamily="18" charset="0"/>
              </a:rPr>
              <a:t>của </a:t>
            </a:r>
            <a:r>
              <a:rPr lang="vi-VN" b="1" i="1" dirty="0">
                <a:latin typeface="Times New Roman" panose="02020603050405020304" pitchFamily="18" charset="0"/>
                <a:cs typeface="Times New Roman" panose="02020603050405020304" pitchFamily="18" charset="0"/>
              </a:rPr>
              <a:t>ngôi nhà thông minh.</a:t>
            </a:r>
            <a:endParaRPr lang="en-US" b="1" i="1" dirty="0">
              <a:latin typeface="Times New Roman" panose="02020603050405020304" pitchFamily="18" charset="0"/>
              <a:cs typeface="Times New Roman" panose="02020603050405020304" pitchFamily="18" charset="0"/>
            </a:endParaRPr>
          </a:p>
          <a:p>
            <a:r>
              <a:rPr lang="en-US" b="1" i="1" dirty="0" err="1" smtClean="0">
                <a:latin typeface="Times New Roman" panose="02020603050405020304" pitchFamily="18" charset="0"/>
                <a:cs typeface="Times New Roman" panose="02020603050405020304" pitchFamily="18" charset="0"/>
              </a:rPr>
              <a:t>Thực</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hiện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được</a:t>
            </a:r>
            <a:r>
              <a:rPr lang="en-US" b="1" i="1" dirty="0" smtClean="0">
                <a:latin typeface="Times New Roman" panose="02020603050405020304" pitchFamily="18" charset="0"/>
                <a:cs typeface="Times New Roman" panose="02020603050405020304" pitchFamily="18" charset="0"/>
              </a:rPr>
              <a:t> </a:t>
            </a:r>
            <a:r>
              <a:rPr lang="vi-VN" b="1" i="1" dirty="0" smtClean="0">
                <a:latin typeface="Times New Roman" panose="02020603050405020304" pitchFamily="18" charset="0"/>
                <a:cs typeface="Times New Roman" panose="02020603050405020304" pitchFamily="18" charset="0"/>
              </a:rPr>
              <a:t>một </a:t>
            </a:r>
            <a:r>
              <a:rPr lang="vi-VN" b="1" i="1" dirty="0">
                <a:latin typeface="Times New Roman" panose="02020603050405020304" pitchFamily="18" charset="0"/>
                <a:cs typeface="Times New Roman" panose="02020603050405020304" pitchFamily="18" charset="0"/>
              </a:rPr>
              <a:t>số biện pháp sử dụng năng lượng trong gia </a:t>
            </a:r>
            <a:r>
              <a:rPr lang="vi-VN" b="1" i="1" dirty="0" smtClean="0">
                <a:latin typeface="Times New Roman" panose="02020603050405020304" pitchFamily="18" charset="0"/>
                <a:cs typeface="Times New Roman" panose="02020603050405020304" pitchFamily="18" charset="0"/>
              </a:rPr>
              <a:t>đình</a:t>
            </a:r>
            <a:r>
              <a:rPr lang="en-US" b="1" i="1" dirty="0" smtClean="0">
                <a:latin typeface="Times New Roman" panose="02020603050405020304" pitchFamily="18" charset="0"/>
                <a:cs typeface="Times New Roman" panose="02020603050405020304" pitchFamily="18" charset="0"/>
              </a:rPr>
              <a:t> </a:t>
            </a:r>
            <a:r>
              <a:rPr lang="vi-VN" b="1" i="1" dirty="0" smtClean="0">
                <a:latin typeface="Times New Roman" panose="02020603050405020304" pitchFamily="18" charset="0"/>
                <a:cs typeface="Times New Roman" panose="02020603050405020304" pitchFamily="18" charset="0"/>
              </a:rPr>
              <a:t>tiết kiệm</a:t>
            </a:r>
            <a:r>
              <a:rPr lang="en-US" b="1" i="1" dirty="0" smtClean="0">
                <a:latin typeface="Times New Roman" panose="02020603050405020304" pitchFamily="18" charset="0"/>
                <a:cs typeface="Times New Roman" panose="02020603050405020304" pitchFamily="18" charset="0"/>
              </a:rPr>
              <a:t>, </a:t>
            </a:r>
            <a:r>
              <a:rPr lang="vi-VN" b="1" i="1" dirty="0" smtClean="0">
                <a:latin typeface="Times New Roman" panose="02020603050405020304" pitchFamily="18" charset="0"/>
                <a:cs typeface="Times New Roman" panose="02020603050405020304" pitchFamily="18" charset="0"/>
              </a:rPr>
              <a:t>hiệu quả</a:t>
            </a:r>
            <a:endParaRPr 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7147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685800" y="73223"/>
            <a:ext cx="80772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pt-BR" sz="40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pt-BR" sz="4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Hướng dẫn về nhà </a:t>
            </a:r>
          </a:p>
          <a:p>
            <a:pPr marL="0" marR="0" lvl="0" indent="0"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pt-BR" dirty="0" smtClean="0">
                <a:solidFill>
                  <a:srgbClr val="FF0000"/>
                </a:solidFill>
                <a:ea typeface="Times New Roman" pitchFamily="18" charset="0"/>
                <a:cs typeface="Times New Roman" pitchFamily="18" charset="0"/>
              </a:rPr>
              <a:t> </a:t>
            </a:r>
            <a:r>
              <a:rPr lang="pt-BR" b="1" dirty="0" smtClean="0">
                <a:ea typeface="Times New Roman" pitchFamily="18" charset="0"/>
                <a:cs typeface="Times New Roman" pitchFamily="18" charset="0"/>
              </a:rPr>
              <a:t>1.Học bài cũ:</a:t>
            </a:r>
          </a:p>
          <a:p>
            <a:pPr marL="0" marR="0" lvl="0" indent="0" defTabSz="914400" rtl="0" eaLnBrk="0" fontAlgn="base" latinLnBrk="0" hangingPunct="0">
              <a:lnSpc>
                <a:spcPct val="100000"/>
              </a:lnSpc>
              <a:spcBef>
                <a:spcPct val="0"/>
              </a:spcBef>
              <a:spcAft>
                <a:spcPct val="0"/>
              </a:spcAft>
              <a:buClrTx/>
              <a:buSzTx/>
              <a:buFontTx/>
              <a:buChar char="-"/>
              <a:tabLst/>
            </a:pPr>
            <a:r>
              <a:rPr kumimoji="0" lang="pt-BR"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pt-BR" b="0" i="0" u="none" strike="noStrike" cap="none" normalizeH="0" baseline="0" dirty="0" smtClean="0">
                <a:ln>
                  <a:noFill/>
                </a:ln>
                <a:effectLst/>
                <a:latin typeface="Times New Roman" pitchFamily="18" charset="0"/>
                <a:ea typeface="Times New Roman" pitchFamily="18" charset="0"/>
                <a:cs typeface="Times New Roman" pitchFamily="18" charset="0"/>
              </a:rPr>
              <a:t>Ngôi nhà thông minh:</a:t>
            </a:r>
            <a:r>
              <a:rPr kumimoji="0" lang="pt-BR" b="0" i="0" u="none" strike="noStrike" cap="none" normalizeH="0" dirty="0" smtClean="0">
                <a:ln>
                  <a:noFill/>
                </a:ln>
                <a:effectLst/>
                <a:latin typeface="Times New Roman" pitchFamily="18" charset="0"/>
                <a:ea typeface="Times New Roman" pitchFamily="18" charset="0"/>
                <a:cs typeface="Times New Roman" pitchFamily="18" charset="0"/>
              </a:rPr>
              <a:t> </a:t>
            </a:r>
            <a:r>
              <a:rPr lang="pt-BR" dirty="0" smtClean="0">
                <a:ea typeface="Times New Roman" pitchFamily="18" charset="0"/>
                <a:cs typeface="Times New Roman" pitchFamily="18" charset="0"/>
              </a:rPr>
              <a:t>Đ</a:t>
            </a:r>
            <a:r>
              <a:rPr kumimoji="0" lang="pt-BR" b="0" i="0" u="none" strike="noStrike" cap="none" normalizeH="0" baseline="0" dirty="0" smtClean="0">
                <a:ln>
                  <a:noFill/>
                </a:ln>
                <a:effectLst/>
                <a:latin typeface="Times New Roman" pitchFamily="18" charset="0"/>
                <a:ea typeface="Times New Roman" pitchFamily="18" charset="0"/>
                <a:cs typeface="Times New Roman" pitchFamily="18" charset="0"/>
              </a:rPr>
              <a:t>ặc</a:t>
            </a:r>
            <a:r>
              <a:rPr kumimoji="0" lang="pt-BR" b="0" i="0" u="none" strike="noStrike" cap="none" normalizeH="0" dirty="0" smtClean="0">
                <a:ln>
                  <a:noFill/>
                </a:ln>
                <a:effectLst/>
                <a:latin typeface="Times New Roman" pitchFamily="18" charset="0"/>
                <a:ea typeface="Times New Roman" pitchFamily="18" charset="0"/>
                <a:cs typeface="Times New Roman" pitchFamily="18" charset="0"/>
              </a:rPr>
              <a:t> điểm ngôi nhà thông minh, sử dụng năng lượng tiết kiệm và hiệu quả trong gia đình</a:t>
            </a:r>
            <a:endParaRPr kumimoji="0" lang="pt-BR" b="0"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Char char="-"/>
              <a:tabLst/>
            </a:pPr>
            <a:r>
              <a:rPr lang="pt-BR" dirty="0" smtClean="0">
                <a:ea typeface="Times New Roman" pitchFamily="18" charset="0"/>
                <a:cs typeface="Times New Roman" pitchFamily="18" charset="0"/>
              </a:rPr>
              <a:t>Hoàn thành phần vận dụng vào vở </a:t>
            </a:r>
            <a:endParaRPr kumimoji="0" lang="pt-BR" b="0" i="0" u="none" strike="noStrike" cap="none" normalizeH="0" baseline="0" dirty="0" smtClean="0">
              <a:ln>
                <a:noFill/>
              </a:ln>
              <a:effectLst/>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tabLst/>
            </a:pPr>
            <a:r>
              <a:rPr kumimoji="0" lang="pt-BR" b="1" i="0" u="none" strike="noStrike" cap="none" normalizeH="0" baseline="0" dirty="0" smtClean="0">
                <a:ln>
                  <a:noFill/>
                </a:ln>
                <a:effectLst/>
                <a:latin typeface="Times New Roman" pitchFamily="18" charset="0"/>
                <a:ea typeface="Times New Roman" pitchFamily="18" charset="0"/>
                <a:cs typeface="Times New Roman" pitchFamily="18" charset="0"/>
              </a:rPr>
              <a:t>2. Chuẩn</a:t>
            </a:r>
            <a:r>
              <a:rPr kumimoji="0" lang="pt-BR" b="1" i="0" u="none" strike="noStrike" cap="none" normalizeH="0" dirty="0" smtClean="0">
                <a:ln>
                  <a:noFill/>
                </a:ln>
                <a:effectLst/>
                <a:latin typeface="Times New Roman" pitchFamily="18" charset="0"/>
                <a:ea typeface="Times New Roman" pitchFamily="18" charset="0"/>
                <a:cs typeface="Times New Roman" pitchFamily="18" charset="0"/>
              </a:rPr>
              <a:t> bị bài mới:</a:t>
            </a:r>
          </a:p>
          <a:p>
            <a:pPr marL="0" marR="0" lvl="0" indent="0"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effectLst/>
                <a:latin typeface="Times New Roman" pitchFamily="18" charset="0"/>
                <a:ea typeface="Times New Roman" pitchFamily="18" charset="0"/>
                <a:cs typeface="Times New Roman" pitchFamily="18" charset="0"/>
              </a:rPr>
              <a:t>- Đọc tìm hiểu Bài 4: thực</a:t>
            </a:r>
            <a:r>
              <a:rPr kumimoji="0" lang="pt-BR" b="0" i="0" u="none" strike="noStrike" cap="none" normalizeH="0" dirty="0" smtClean="0">
                <a:ln>
                  <a:noFill/>
                </a:ln>
                <a:effectLst/>
                <a:ea typeface="Times New Roman" pitchFamily="18" charset="0"/>
                <a:cs typeface="Times New Roman" pitchFamily="18" charset="0"/>
              </a:rPr>
              <a:t> phẩm và dinh dưỡng sgk tr 22</a:t>
            </a:r>
            <a:endParaRPr lang="pt-BR" dirty="0" smtClean="0">
              <a:ea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143000" y="3810000"/>
            <a:ext cx="7696199" cy="3200400"/>
          </a:xfrm>
          <a:prstGeom prst="cloudCallout">
            <a:avLst>
              <a:gd name="adj1" fmla="val -40995"/>
              <a:gd name="adj2" fmla="val 8492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tx1"/>
                </a:solidFill>
                <a:latin typeface="Times New Roman" panose="02020603050405020304" pitchFamily="18" charset="0"/>
                <a:cs typeface="Times New Roman" panose="02020603050405020304" pitchFamily="18" charset="0"/>
              </a:rPr>
              <a:t>Công nghệ đã mang lại sự tiện nghi cho ngôi nhà như thế nào</a:t>
            </a:r>
            <a:r>
              <a:rPr lang="vi-VN" sz="2800" b="1" dirty="0" smtClean="0">
                <a:solidFill>
                  <a:schemeClr val="tx1"/>
                </a:solidFill>
                <a:latin typeface="Times New Roman" panose="02020603050405020304" pitchFamily="18" charset="0"/>
                <a:cs typeface="Times New Roman" panose="02020603050405020304" pitchFamily="18" charset="0"/>
              </a:rPr>
              <a: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Ngôi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nhà</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thông</a:t>
            </a:r>
            <a:r>
              <a:rPr lang="en-US" sz="2800" b="1" dirty="0" smtClean="0">
                <a:solidFill>
                  <a:schemeClr val="tx1"/>
                </a:solidFill>
                <a:latin typeface="Times New Roman" panose="02020603050405020304" pitchFamily="18" charset="0"/>
                <a:cs typeface="Times New Roman" panose="02020603050405020304" pitchFamily="18" charset="0"/>
              </a:rPr>
              <a:t> minh </a:t>
            </a:r>
            <a:r>
              <a:rPr lang="en-US" sz="2800" b="1" dirty="0" err="1" smtClean="0">
                <a:solidFill>
                  <a:schemeClr val="tx1"/>
                </a:solidFill>
                <a:latin typeface="Times New Roman" panose="02020603050405020304" pitchFamily="18" charset="0"/>
                <a:cs typeface="Times New Roman" panose="02020603050405020304" pitchFamily="18" charset="0"/>
              </a:rPr>
              <a:t>là</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gì</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và</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có</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những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đặc</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điểm</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gì</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5" name="Picture 4" descr="C:\Users\USER\Desktop\smart-home-1.jpg"/>
          <p:cNvPicPr/>
          <p:nvPr/>
        </p:nvPicPr>
        <p:blipFill>
          <a:blip r:embed="rId2">
            <a:extLst>
              <a:ext uri="{28A0092B-C50C-407E-A947-70E740481C1C}">
                <a14:useLocalDpi xmlns:a14="http://schemas.microsoft.com/office/drawing/2010/main" val="0"/>
              </a:ext>
            </a:extLst>
          </a:blip>
          <a:srcRect/>
          <a:stretch>
            <a:fillRect/>
          </a:stretch>
        </p:blipFill>
        <p:spPr bwMode="auto">
          <a:xfrm>
            <a:off x="29496" y="-34414"/>
            <a:ext cx="8809703" cy="3920613"/>
          </a:xfrm>
          <a:prstGeom prst="rect">
            <a:avLst/>
          </a:prstGeom>
          <a:noFill/>
          <a:ln>
            <a:noFill/>
          </a:ln>
        </p:spPr>
      </p:pic>
    </p:spTree>
    <p:extLst>
      <p:ext uri="{BB962C8B-B14F-4D97-AF65-F5344CB8AC3E}">
        <p14:creationId xmlns:p14="http://schemas.microsoft.com/office/powerpoint/2010/main" val="42920039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6629400" cy="646331"/>
          </a:xfrm>
          <a:prstGeom prst="rect">
            <a:avLst/>
          </a:prstGeom>
        </p:spPr>
        <p:txBody>
          <a:bodyPr wrap="square">
            <a:spAutoFit/>
          </a:bodyPr>
          <a:lstStyle/>
          <a:p>
            <a:r>
              <a:rPr lang="en-US" sz="3600" b="1" dirty="0" smtClean="0"/>
              <a:t>1. </a:t>
            </a:r>
            <a:r>
              <a:rPr lang="en-US" sz="3600" b="1" dirty="0" err="1" smtClean="0"/>
              <a:t>Ngôi</a:t>
            </a:r>
            <a:r>
              <a:rPr lang="en-US" sz="3600" b="1" dirty="0" smtClean="0"/>
              <a:t> </a:t>
            </a:r>
            <a:r>
              <a:rPr lang="en-US" sz="3600" b="1" dirty="0" err="1" smtClean="0"/>
              <a:t>nhà</a:t>
            </a:r>
            <a:r>
              <a:rPr lang="en-US" sz="3600" b="1" dirty="0" smtClean="0"/>
              <a:t> </a:t>
            </a:r>
            <a:r>
              <a:rPr lang="en-US" sz="3600" b="1" dirty="0" err="1" smtClean="0"/>
              <a:t>thông</a:t>
            </a:r>
            <a:r>
              <a:rPr lang="en-US" sz="3600" b="1" dirty="0" smtClean="0"/>
              <a:t> minh</a:t>
            </a:r>
            <a:endParaRPr lang="en-US" sz="3600" dirty="0"/>
          </a:p>
        </p:txBody>
      </p:sp>
      <p:pic>
        <p:nvPicPr>
          <p:cNvPr id="6" name="Picture 2" descr="Giải pháp công nghệ kỹ thuật điện tử cho ngôi nhà thông minh và ..."/>
          <p:cNvPicPr>
            <a:picLocks noChangeAspect="1" noChangeArrowheads="1"/>
          </p:cNvPicPr>
          <p:nvPr/>
        </p:nvPicPr>
        <p:blipFill>
          <a:blip r:embed="rId3"/>
          <a:srcRect/>
          <a:stretch>
            <a:fillRect/>
          </a:stretch>
        </p:blipFill>
        <p:spPr bwMode="auto">
          <a:xfrm>
            <a:off x="304800" y="798732"/>
            <a:ext cx="8610599" cy="598306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8382000" cy="1569660"/>
          </a:xfrm>
          <a:prstGeom prst="rect">
            <a:avLst/>
          </a:prstGeom>
        </p:spPr>
        <p:txBody>
          <a:bodyPr wrap="square">
            <a:spAutoFit/>
          </a:bodyPr>
          <a:lstStyle/>
          <a:p>
            <a:r>
              <a:rPr lang="vi-VN" dirty="0">
                <a:solidFill>
                  <a:srgbClr val="000000"/>
                </a:solidFill>
                <a:latin typeface="Open Sans"/>
              </a:rPr>
              <a:t> </a:t>
            </a:r>
            <a:r>
              <a:rPr lang="en-US" b="1" dirty="0" smtClean="0">
                <a:solidFill>
                  <a:srgbClr val="000000"/>
                </a:solidFill>
                <a:latin typeface="Open Sans"/>
              </a:rPr>
              <a:t>- </a:t>
            </a:r>
            <a:r>
              <a:rPr lang="vi-VN" b="1" dirty="0" smtClean="0">
                <a:solidFill>
                  <a:srgbClr val="000000"/>
                </a:solidFill>
                <a:cs typeface="Times New Roman" panose="02020603050405020304" pitchFamily="18" charset="0"/>
              </a:rPr>
              <a:t>Ngôi </a:t>
            </a:r>
            <a:r>
              <a:rPr lang="vi-VN" b="1" dirty="0">
                <a:solidFill>
                  <a:srgbClr val="000000"/>
                </a:solidFill>
                <a:cs typeface="Times New Roman" panose="02020603050405020304" pitchFamily="18" charset="0"/>
              </a:rPr>
              <a:t>nhà thông minh là </a:t>
            </a:r>
            <a:r>
              <a:rPr lang="vi-VN" dirty="0">
                <a:solidFill>
                  <a:srgbClr val="000000"/>
                </a:solidFill>
                <a:cs typeface="Times New Roman" panose="02020603050405020304" pitchFamily="18" charset="0"/>
              </a:rPr>
              <a:t>ngôi nhà được trang bị hệ thống điều khiên tự động hay bán tự động cho các thiết bị trong gia đình, nhờ đó giúp cuộc sống trở nên tiện nghi hơn, đảm bảo an ninh, an toàn và tiết kiệm năng lượng.</a:t>
            </a:r>
            <a:endParaRPr lang="en-US" dirty="0">
              <a:cs typeface="Times New Roman" panose="02020603050405020304" pitchFamily="18" charset="0"/>
            </a:endParaRPr>
          </a:p>
        </p:txBody>
      </p:sp>
      <p:sp>
        <p:nvSpPr>
          <p:cNvPr id="5" name="Rectangle 4"/>
          <p:cNvSpPr/>
          <p:nvPr/>
        </p:nvSpPr>
        <p:spPr>
          <a:xfrm>
            <a:off x="373626" y="2209800"/>
            <a:ext cx="8458200" cy="4154984"/>
          </a:xfrm>
          <a:prstGeom prst="rect">
            <a:avLst/>
          </a:prstGeom>
        </p:spPr>
        <p:txBody>
          <a:bodyPr wrap="square">
            <a:spAutoFit/>
          </a:bodyPr>
          <a:lstStyle/>
          <a:p>
            <a:r>
              <a:rPr lang="vi-VN" b="1" dirty="0">
                <a:solidFill>
                  <a:srgbClr val="000000"/>
                </a:solidFill>
                <a:cs typeface="Times New Roman" panose="02020603050405020304" pitchFamily="18" charset="0"/>
              </a:rPr>
              <a:t> Trong ngôi nhà thông minh thường lắp đặt các hệ thống điều khiển tự động, bán tự động như:</a:t>
            </a:r>
          </a:p>
          <a:p>
            <a:r>
              <a:rPr lang="vi-VN" b="1" dirty="0">
                <a:solidFill>
                  <a:srgbClr val="000000"/>
                </a:solidFill>
                <a:cs typeface="Times New Roman" panose="02020603050405020304" pitchFamily="18" charset="0"/>
              </a:rPr>
              <a:t>+ Nhóm hệ thống an ninh, an toàn: </a:t>
            </a:r>
            <a:r>
              <a:rPr lang="vi-VN" dirty="0">
                <a:solidFill>
                  <a:srgbClr val="000000"/>
                </a:solidFill>
                <a:cs typeface="Times New Roman" panose="02020603050405020304" pitchFamily="18" charset="0"/>
              </a:rPr>
              <a:t>điều khiển camera giám sát, khoá cửa, báo cháy,...</a:t>
            </a:r>
          </a:p>
          <a:p>
            <a:r>
              <a:rPr lang="vi-VN" b="1" dirty="0">
                <a:solidFill>
                  <a:srgbClr val="000000"/>
                </a:solidFill>
                <a:cs typeface="Times New Roman" panose="02020603050405020304" pitchFamily="18" charset="0"/>
              </a:rPr>
              <a:t>+ Nhóm hệ thống chiếu sáng: </a:t>
            </a:r>
            <a:r>
              <a:rPr lang="vi-VN" dirty="0">
                <a:solidFill>
                  <a:srgbClr val="000000"/>
                </a:solidFill>
                <a:cs typeface="Times New Roman" panose="02020603050405020304" pitchFamily="18" charset="0"/>
              </a:rPr>
              <a:t>điều khiển thiết bị ánh sáng trong nhà, rèm cửa,...</a:t>
            </a:r>
          </a:p>
          <a:p>
            <a:r>
              <a:rPr lang="vi-VN" b="1" dirty="0">
                <a:solidFill>
                  <a:srgbClr val="000000"/>
                </a:solidFill>
                <a:cs typeface="Times New Roman" panose="02020603050405020304" pitchFamily="18" charset="0"/>
              </a:rPr>
              <a:t>+  Nhóm hệ thống kiểm soát nhiệt độ: </a:t>
            </a:r>
            <a:r>
              <a:rPr lang="vi-VN" dirty="0">
                <a:solidFill>
                  <a:srgbClr val="000000"/>
                </a:solidFill>
                <a:cs typeface="Times New Roman" panose="02020603050405020304" pitchFamily="18" charset="0"/>
              </a:rPr>
              <a:t>điều khiển điều hoà nhiệt độ, quạt điện,...</a:t>
            </a:r>
          </a:p>
          <a:p>
            <a:r>
              <a:rPr lang="vi-VN" b="1" dirty="0">
                <a:solidFill>
                  <a:srgbClr val="000000"/>
                </a:solidFill>
                <a:cs typeface="Times New Roman" panose="02020603050405020304" pitchFamily="18" charset="0"/>
              </a:rPr>
              <a:t>+ Nhóm hệ thống giải trí</a:t>
            </a:r>
            <a:r>
              <a:rPr lang="vi-VN" dirty="0">
                <a:solidFill>
                  <a:srgbClr val="000000"/>
                </a:solidFill>
                <a:cs typeface="Times New Roman" panose="02020603050405020304" pitchFamily="18" charset="0"/>
              </a:rPr>
              <a:t>: điều khiển máy thu hình, hệ thống âm thanh,...</a:t>
            </a:r>
          </a:p>
          <a:p>
            <a:r>
              <a:rPr lang="vi-VN" b="1" dirty="0">
                <a:solidFill>
                  <a:srgbClr val="000000"/>
                </a:solidFill>
                <a:cs typeface="Times New Roman" panose="02020603050405020304" pitchFamily="18" charset="0"/>
              </a:rPr>
              <a:t>+  Nhóm hệ thống điều khiển các thiết bị gia dụng.</a:t>
            </a:r>
          </a:p>
        </p:txBody>
      </p:sp>
    </p:spTree>
    <p:extLst>
      <p:ext uri="{BB962C8B-B14F-4D97-AF65-F5344CB8AC3E}">
        <p14:creationId xmlns:p14="http://schemas.microsoft.com/office/powerpoint/2010/main" val="29292011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err="1" smtClean="0">
                <a:latin typeface="Times New Roman" panose="02020603050405020304" pitchFamily="18" charset="0"/>
                <a:cs typeface="Times New Roman" panose="02020603050405020304" pitchFamily="18" charset="0"/>
              </a:rPr>
              <a:t>Năm</a:t>
            </a:r>
            <a:r>
              <a:rPr lang="en-US" dirty="0" smtClean="0">
                <a:latin typeface="Times New Roman" panose="02020603050405020304" pitchFamily="18" charset="0"/>
                <a:cs typeface="Times New Roman" panose="02020603050405020304" pitchFamily="18" charset="0"/>
              </a:rPr>
              <a:t> 1898, Ni-</a:t>
            </a:r>
            <a:r>
              <a:rPr lang="en-US" dirty="0" err="1" smtClean="0">
                <a:latin typeface="Times New Roman" panose="02020603050405020304" pitchFamily="18" charset="0"/>
                <a:cs typeface="Times New Roman" panose="02020603050405020304" pitchFamily="18" charset="0"/>
              </a:rPr>
              <a:t>cô</a:t>
            </a:r>
            <a:r>
              <a:rPr lang="en-US" dirty="0" smtClean="0">
                <a:latin typeface="Times New Roman" panose="02020603050405020304" pitchFamily="18" charset="0"/>
                <a:cs typeface="Times New Roman" panose="02020603050405020304" pitchFamily="18" charset="0"/>
              </a:rPr>
              <a:t>-la </a:t>
            </a:r>
            <a:r>
              <a:rPr lang="en-US" dirty="0" err="1" smtClean="0">
                <a:latin typeface="Times New Roman" panose="02020603050405020304" pitchFamily="18" charset="0"/>
                <a:cs typeface="Times New Roman" panose="02020603050405020304" pitchFamily="18" charset="0"/>
              </a:rPr>
              <a:t>Tét-xla</a:t>
            </a:r>
            <a:r>
              <a:rPr lang="en-US" dirty="0" smtClean="0">
                <a:latin typeface="Times New Roman" panose="02020603050405020304" pitchFamily="18" charset="0"/>
                <a:cs typeface="Times New Roman" panose="02020603050405020304" pitchFamily="18" charset="0"/>
              </a:rPr>
              <a:t>(Nikola Tesla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nhỏ</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chiếc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thuyền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bằng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từ</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khởi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từ</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này</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Oval 2"/>
          <p:cNvSpPr>
            <a:spLocks noChangeArrowheads="1"/>
          </p:cNvSpPr>
          <p:nvPr/>
        </p:nvSpPr>
        <p:spPr bwMode="auto">
          <a:xfrm>
            <a:off x="1036638" y="401638"/>
            <a:ext cx="1554162" cy="1062037"/>
          </a:xfrm>
          <a:prstGeom prst="ellipse">
            <a:avLst/>
          </a:prstGeom>
          <a:solidFill>
            <a:srgbClr val="2828F3"/>
          </a:solidFill>
          <a:ln>
            <a:noFill/>
          </a:ln>
          <a:extLst>
            <a:ext uri="{91240B29-F687-4F45-9708-019B960494DF}">
              <a14:hiddenLine xmlns:a14="http://schemas.microsoft.com/office/drawing/2010/main" w="9525" algn="ctr">
                <a:solidFill>
                  <a:srgbClr val="000000"/>
                </a:solidFill>
                <a:round/>
                <a:headEnd/>
                <a:tailEnd/>
              </a14:hiddenLine>
            </a:ext>
          </a:extLst>
        </p:spPr>
        <p:txBody>
          <a:bodyPr lIns="135852" tIns="67926" rIns="135852" bIns="6792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1100">
              <a:solidFill>
                <a:schemeClr val="bg1"/>
              </a:solidFill>
              <a:latin typeface="UVN Ke Chuyen1"/>
            </a:endParaRPr>
          </a:p>
        </p:txBody>
      </p:sp>
      <p:sp>
        <p:nvSpPr>
          <p:cNvPr id="5" name="Freeform 15"/>
          <p:cNvSpPr>
            <a:spLocks/>
          </p:cNvSpPr>
          <p:nvPr/>
        </p:nvSpPr>
        <p:spPr bwMode="auto">
          <a:xfrm>
            <a:off x="1784350" y="450850"/>
            <a:ext cx="644525" cy="962025"/>
          </a:xfrm>
          <a:custGeom>
            <a:avLst/>
            <a:gdLst>
              <a:gd name="T0" fmla="*/ 0 w 380990"/>
              <a:gd name="T1" fmla="*/ 0 h 800806"/>
              <a:gd name="T2" fmla="*/ 2587589 w 380990"/>
              <a:gd name="T3" fmla="*/ 0 h 800806"/>
              <a:gd name="T4" fmla="*/ 2587589 w 380990"/>
              <a:gd name="T5" fmla="*/ 1546953 h 800806"/>
              <a:gd name="T6" fmla="*/ 2962607 w 380990"/>
              <a:gd name="T7" fmla="*/ 1546953 h 800806"/>
              <a:gd name="T8" fmla="*/ 3567888 w 380990"/>
              <a:gd name="T9" fmla="*/ 1931841 h 800806"/>
              <a:gd name="T10" fmla="*/ 5924220 w 380990"/>
              <a:gd name="T11" fmla="*/ 1669858 h 800806"/>
              <a:gd name="T12" fmla="*/ 5895814 w 380990"/>
              <a:gd name="T13" fmla="*/ 1393869 h 800806"/>
              <a:gd name="T14" fmla="*/ 8371664 w 380990"/>
              <a:gd name="T15" fmla="*/ 1128330 h 800806"/>
              <a:gd name="T16" fmla="*/ 8560444 w 380990"/>
              <a:gd name="T17" fmla="*/ 1892425 h 800806"/>
              <a:gd name="T18" fmla="*/ 2633916 w 380990"/>
              <a:gd name="T19" fmla="*/ 2330997 h 800806"/>
              <a:gd name="T20" fmla="*/ 715812 w 380990"/>
              <a:gd name="T21" fmla="*/ 2013751 h 800806"/>
              <a:gd name="T22" fmla="*/ 497879 w 380990"/>
              <a:gd name="T23" fmla="*/ 1922780 h 800806"/>
              <a:gd name="T24" fmla="*/ 0 w 380990"/>
              <a:gd name="T25" fmla="*/ 1922780 h 800806"/>
              <a:gd name="T26" fmla="*/ 0 w 380990"/>
              <a:gd name="T27" fmla="*/ 154695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0990"/>
              <a:gd name="T43" fmla="*/ 0 h 800806"/>
              <a:gd name="T44" fmla="*/ 380990 w 380990"/>
              <a:gd name="T45" fmla="*/ 800806 h 8008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lstStyle/>
          <a:p>
            <a:endParaRPr lang="en-US"/>
          </a:p>
        </p:txBody>
      </p:sp>
      <p:sp>
        <p:nvSpPr>
          <p:cNvPr id="6" name="Oval 5"/>
          <p:cNvSpPr>
            <a:spLocks noChangeArrowheads="1"/>
          </p:cNvSpPr>
          <p:nvPr/>
        </p:nvSpPr>
        <p:spPr bwMode="auto">
          <a:xfrm flipH="1">
            <a:off x="1731963" y="212725"/>
            <a:ext cx="346075" cy="288925"/>
          </a:xfrm>
          <a:prstGeom prst="ellipse">
            <a:avLst/>
          </a:prstGeom>
          <a:solidFill>
            <a:srgbClr val="2828F3"/>
          </a:solidFill>
          <a:ln>
            <a:noFill/>
          </a:ln>
          <a:extLst>
            <a:ext uri="{91240B29-F687-4F45-9708-019B960494DF}">
              <a14:hiddenLine xmlns:a14="http://schemas.microsoft.com/office/drawing/2010/main" w="9525" algn="ctr">
                <a:solidFill>
                  <a:srgbClr val="000000"/>
                </a:solidFill>
                <a:round/>
                <a:headEnd/>
                <a:tailEnd/>
              </a14:hiddenLine>
            </a:ext>
          </a:extLst>
        </p:spPr>
        <p:txBody>
          <a:bodyPr lIns="135852" tIns="67926" rIns="135852" bIns="6792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 name="Freeform 19"/>
          <p:cNvSpPr>
            <a:spLocks/>
          </p:cNvSpPr>
          <p:nvPr/>
        </p:nvSpPr>
        <p:spPr bwMode="auto">
          <a:xfrm>
            <a:off x="2266950" y="26988"/>
            <a:ext cx="647700" cy="457200"/>
          </a:xfrm>
          <a:custGeom>
            <a:avLst/>
            <a:gdLst>
              <a:gd name="T0" fmla="*/ 4598806 w 380990"/>
              <a:gd name="T1" fmla="*/ 0 h 380991"/>
              <a:gd name="T2" fmla="*/ 5702526 w 380990"/>
              <a:gd name="T3" fmla="*/ 0 h 380991"/>
              <a:gd name="T4" fmla="*/ 5702526 w 380990"/>
              <a:gd name="T5" fmla="*/ 432364 h 380991"/>
              <a:gd name="T6" fmla="*/ 9197619 w 380990"/>
              <a:gd name="T7" fmla="*/ 432364 h 380991"/>
              <a:gd name="T8" fmla="*/ 9197619 w 380990"/>
              <a:gd name="T9" fmla="*/ 568900 h 380991"/>
              <a:gd name="T10" fmla="*/ 5702526 w 380990"/>
              <a:gd name="T11" fmla="*/ 568900 h 380991"/>
              <a:gd name="T12" fmla="*/ 5702526 w 380990"/>
              <a:gd name="T13" fmla="*/ 1137794 h 380991"/>
              <a:gd name="T14" fmla="*/ 4598806 w 380990"/>
              <a:gd name="T15" fmla="*/ 1137794 h 380991"/>
              <a:gd name="T16" fmla="*/ 4598806 w 380990"/>
              <a:gd name="T17" fmla="*/ 568900 h 380991"/>
              <a:gd name="T18" fmla="*/ 0 w 380990"/>
              <a:gd name="T19" fmla="*/ 568900 h 380991"/>
              <a:gd name="T20" fmla="*/ 0 w 380990"/>
              <a:gd name="T21" fmla="*/ 432364 h 380991"/>
              <a:gd name="T22" fmla="*/ 4598806 w 380990"/>
              <a:gd name="T23" fmla="*/ 432364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0990"/>
              <a:gd name="T37" fmla="*/ 0 h 380991"/>
              <a:gd name="T38" fmla="*/ 380990 w 380990"/>
              <a:gd name="T39" fmla="*/ 380991 h 3809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lstStyle/>
          <a:p>
            <a:endParaRPr lang="en-US"/>
          </a:p>
        </p:txBody>
      </p:sp>
    </p:spTree>
    <p:extLst>
      <p:ext uri="{BB962C8B-B14F-4D97-AF65-F5344CB8AC3E}">
        <p14:creationId xmlns:p14="http://schemas.microsoft.com/office/powerpoint/2010/main" val="247952325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16306" y="304800"/>
            <a:ext cx="7696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Quan</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sát</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hình</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3.1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và</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cho</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biết</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biện</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pháp</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an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ninh</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và</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tiết</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kiệm</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năng</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lượng</a:t>
            </a:r>
            <a:r>
              <a:rPr lang="en-US" altLang="en-US" sz="2800" b="1" dirty="0">
                <a:solidFill>
                  <a:srgbClr val="FF0000"/>
                </a:solidFill>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trong</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ngôi</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nhà</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thông</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minh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được</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thực</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hiện</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như</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thế</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nào</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p>
        </p:txBody>
      </p:sp>
      <p:pic>
        <p:nvPicPr>
          <p:cNvPr id="1026" name="Picture 2" descr="[Kết nối tri thức và cuộc sống] Giải công nghệ 6 bài 3: Ngôi nhà thông min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13" y="1828800"/>
            <a:ext cx="8951474"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962400"/>
            <a:ext cx="8229600" cy="4525963"/>
          </a:xfrm>
        </p:spPr>
        <p:txBody>
          <a:bodyPr/>
          <a:lstStyle/>
          <a:p>
            <a:pPr algn="just">
              <a:buFont typeface="Arial" panose="020B0604020202020204" pitchFamily="34" charset="0"/>
              <a:buChar char="•"/>
            </a:pPr>
            <a:r>
              <a:rPr lang="vi-VN" sz="2400" b="1" dirty="0">
                <a:solidFill>
                  <a:srgbClr val="000000"/>
                </a:solidFill>
                <a:latin typeface="Times New Roman" panose="02020603050405020304" pitchFamily="18" charset="0"/>
                <a:cs typeface="Times New Roman" panose="02020603050405020304" pitchFamily="18" charset="0"/>
              </a:rPr>
              <a:t>Biện pháp an ninh được lắp đặt để giám sát mọi hoạt động diễn ra xung quanh ngôi nhà, nhằm đảm bảo an toàn cho gia đình.</a:t>
            </a:r>
          </a:p>
          <a:p>
            <a:pPr algn="just">
              <a:buFont typeface="Arial" panose="020B0604020202020204" pitchFamily="34" charset="0"/>
              <a:buChar char="•"/>
            </a:pPr>
            <a:r>
              <a:rPr lang="vi-VN" sz="2400" b="1" dirty="0">
                <a:solidFill>
                  <a:srgbClr val="000000"/>
                </a:solidFill>
                <a:latin typeface="Times New Roman" panose="02020603050405020304" pitchFamily="18" charset="0"/>
                <a:cs typeface="Times New Roman" panose="02020603050405020304" pitchFamily="18" charset="0"/>
              </a:rPr>
              <a:t>Biện pháp tiết kiệm năng lượng được lắp đặt hệ thống năng lượng mặt trời trên mái nhà để tận dụng ánh sáng và sức nóng mặt trời tạo ra nguồn năng lực sạch, thân thiện môi trường và tiết kiệm tiền điện.</a:t>
            </a:r>
          </a:p>
          <a:p>
            <a:endParaRPr lang="en-US" sz="2400" b="1" dirty="0">
              <a:latin typeface="Times New Roman" panose="02020603050405020304" pitchFamily="18" charset="0"/>
              <a:cs typeface="Times New Roman" panose="02020603050405020304" pitchFamily="18" charset="0"/>
            </a:endParaRPr>
          </a:p>
        </p:txBody>
      </p:sp>
      <p:pic>
        <p:nvPicPr>
          <p:cNvPr id="4" name="Picture 2" descr="[Kết nối tri thức và cuộc sống] Giải công nghệ 6 bài 3: Ngôi nhà thông min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374"/>
            <a:ext cx="8113274"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9457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78482344"/>
              </p:ext>
            </p:extLst>
          </p:nvPr>
        </p:nvGraphicFramePr>
        <p:xfrm>
          <a:off x="228600" y="1925633"/>
          <a:ext cx="8305800" cy="5008567"/>
        </p:xfrm>
        <a:graphic>
          <a:graphicData uri="http://schemas.openxmlformats.org/drawingml/2006/table">
            <a:tbl>
              <a:tblPr/>
              <a:tblGrid>
                <a:gridCol w="6807399">
                  <a:extLst>
                    <a:ext uri="{9D8B030D-6E8A-4147-A177-3AD203B41FA5}">
                      <a16:colId xmlns:a16="http://schemas.microsoft.com/office/drawing/2014/main" xmlns="" val="3037507751"/>
                    </a:ext>
                  </a:extLst>
                </a:gridCol>
                <a:gridCol w="1498401">
                  <a:extLst>
                    <a:ext uri="{9D8B030D-6E8A-4147-A177-3AD203B41FA5}">
                      <a16:colId xmlns:a16="http://schemas.microsoft.com/office/drawing/2014/main" xmlns="" val="2224925972"/>
                    </a:ext>
                  </a:extLst>
                </a:gridCol>
              </a:tblGrid>
              <a:tr h="300401">
                <a:tc>
                  <a:txBody>
                    <a:bodyPr/>
                    <a:lstStyle/>
                    <a:p>
                      <a:pPr fontAlgn="t"/>
                      <a:r>
                        <a:rPr lang="en-US" sz="2400" b="1" dirty="0" err="1">
                          <a:effectLst/>
                          <a:latin typeface="Times New Roman" panose="02020603050405020304" pitchFamily="18" charset="0"/>
                          <a:cs typeface="Times New Roman" panose="02020603050405020304" pitchFamily="18" charset="0"/>
                        </a:rPr>
                        <a:t>Mô</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tả</a:t>
                      </a:r>
                      <a:endParaRPr lang="en-US" sz="2400" b="1" dirty="0">
                        <a:effectLst/>
                        <a:latin typeface="Times New Roman" panose="02020603050405020304" pitchFamily="18" charset="0"/>
                        <a:cs typeface="Times New Roman" panose="02020603050405020304" pitchFamily="18" charset="0"/>
                      </a:endParaRP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fontAlgn="t"/>
                      <a:r>
                        <a:rPr lang="en-US" sz="2400" b="1" dirty="0" err="1">
                          <a:effectLst/>
                          <a:latin typeface="Times New Roman" panose="02020603050405020304" pitchFamily="18" charset="0"/>
                          <a:cs typeface="Times New Roman" panose="02020603050405020304" pitchFamily="18" charset="0"/>
                        </a:rPr>
                        <a:t>Hệ</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thống</a:t>
                      </a:r>
                      <a:endParaRPr lang="en-US" sz="2400" b="1" dirty="0">
                        <a:effectLst/>
                        <a:latin typeface="Times New Roman" panose="02020603050405020304" pitchFamily="18" charset="0"/>
                        <a:cs typeface="Times New Roman" panose="02020603050405020304" pitchFamily="18" charset="0"/>
                      </a:endParaRP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67103952"/>
                  </a:ext>
                </a:extLst>
              </a:tr>
              <a:tr h="569641">
                <a:tc>
                  <a:txBody>
                    <a:bodyPr/>
                    <a:lstStyle/>
                    <a:p>
                      <a:pPr fontAlgn="t"/>
                      <a:r>
                        <a:rPr lang="vi-VN" sz="2400" dirty="0">
                          <a:effectLst/>
                          <a:latin typeface="Times New Roman" panose="02020603050405020304" pitchFamily="18" charset="0"/>
                          <a:cs typeface="Times New Roman" panose="02020603050405020304" pitchFamily="18" charset="0"/>
                        </a:rPr>
                        <a:t>Ở một vài nơi trong nhà, đèn tự động bật lên khi trời tối, tắt đi khi trời sáng</a:t>
                      </a: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2400" dirty="0">
                        <a:effectLst/>
                        <a:latin typeface="Times New Roman" panose="02020603050405020304" pitchFamily="18" charset="0"/>
                        <a:cs typeface="Times New Roman" panose="02020603050405020304" pitchFamily="18" charset="0"/>
                      </a:endParaRP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2320993163"/>
                  </a:ext>
                </a:extLst>
              </a:tr>
              <a:tr h="838880">
                <a:tc>
                  <a:txBody>
                    <a:bodyPr/>
                    <a:lstStyle/>
                    <a:p>
                      <a:pPr fontAlgn="t"/>
                      <a:r>
                        <a:rPr lang="vi-VN" sz="2400">
                          <a:effectLst/>
                          <a:latin typeface="Times New Roman" panose="02020603050405020304" pitchFamily="18" charset="0"/>
                          <a:cs typeface="Times New Roman" panose="02020603050405020304" pitchFamily="18" charset="0"/>
                        </a:rPr>
                        <a:t>Có màn hình cho biết hình ảnh của người khách đang đứng ở cửa ra vào</a:t>
                      </a: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fontAlgn="t"/>
                      <a:endParaRPr lang="en-US" sz="2400" dirty="0">
                        <a:effectLst/>
                        <a:latin typeface="Times New Roman" panose="02020603050405020304" pitchFamily="18" charset="0"/>
                        <a:cs typeface="Times New Roman" panose="02020603050405020304" pitchFamily="18" charset="0"/>
                      </a:endParaRP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949669760"/>
                  </a:ext>
                </a:extLst>
              </a:tr>
              <a:tr h="838880">
                <a:tc>
                  <a:txBody>
                    <a:bodyPr/>
                    <a:lstStyle/>
                    <a:p>
                      <a:pPr fontAlgn="t"/>
                      <a:r>
                        <a:rPr lang="vi-VN" sz="2400" dirty="0">
                          <a:effectLst/>
                          <a:latin typeface="Times New Roman" panose="02020603050405020304" pitchFamily="18" charset="0"/>
                          <a:cs typeface="Times New Roman" panose="02020603050405020304" pitchFamily="18" charset="0"/>
                        </a:rPr>
                        <a:t>Đèn tự động bật lên và chuông tự động kêu khi có người lạ di chuyển trong nhà</a:t>
                      </a: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fontAlgn="t"/>
                      <a:endParaRPr lang="en-US" sz="2400" dirty="0">
                        <a:effectLst/>
                        <a:latin typeface="Times New Roman" panose="02020603050405020304" pitchFamily="18" charset="0"/>
                        <a:cs typeface="Times New Roman" panose="02020603050405020304" pitchFamily="18" charset="0"/>
                      </a:endParaRP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645355648"/>
                  </a:ext>
                </a:extLst>
              </a:tr>
              <a:tr h="435021">
                <a:tc>
                  <a:txBody>
                    <a:bodyPr/>
                    <a:lstStyle/>
                    <a:p>
                      <a:pPr fontAlgn="t"/>
                      <a:r>
                        <a:rPr lang="en-US" sz="2400">
                          <a:effectLst/>
                          <a:latin typeface="Times New Roman" panose="02020603050405020304" pitchFamily="18" charset="0"/>
                          <a:cs typeface="Times New Roman" panose="02020603050405020304" pitchFamily="18" charset="0"/>
                        </a:rPr>
                        <a:t>Máy thu hình tự động mở kênh truyền hình yêu thích</a:t>
                      </a: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fontAlgn="t"/>
                      <a:endParaRPr lang="en-US" sz="2400" dirty="0">
                        <a:effectLst/>
                        <a:latin typeface="Times New Roman" panose="02020603050405020304" pitchFamily="18" charset="0"/>
                        <a:cs typeface="Times New Roman" panose="02020603050405020304" pitchFamily="18" charset="0"/>
                      </a:endParaRP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304374206"/>
                  </a:ext>
                </a:extLst>
              </a:tr>
              <a:tr h="569641">
                <a:tc>
                  <a:txBody>
                    <a:bodyPr/>
                    <a:lstStyle/>
                    <a:p>
                      <a:pPr fontAlgn="t"/>
                      <a:r>
                        <a:rPr lang="vi-VN" sz="2400">
                          <a:effectLst/>
                          <a:latin typeface="Times New Roman" panose="02020603050405020304" pitchFamily="18" charset="0"/>
                          <a:cs typeface="Times New Roman" panose="02020603050405020304" pitchFamily="18" charset="0"/>
                        </a:rPr>
                        <a:t>Người đi tới đâu, hệ thống đèn tương ứng tự động bật để chiếu sáng</a:t>
                      </a: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fontAlgn="t"/>
                      <a:endParaRPr lang="en-US" sz="2400" dirty="0">
                        <a:effectLst/>
                        <a:latin typeface="Times New Roman" panose="02020603050405020304" pitchFamily="18" charset="0"/>
                        <a:cs typeface="Times New Roman" panose="02020603050405020304" pitchFamily="18" charset="0"/>
                      </a:endParaRP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237904048"/>
                  </a:ext>
                </a:extLst>
              </a:tr>
              <a:tr h="973500">
                <a:tc>
                  <a:txBody>
                    <a:bodyPr/>
                    <a:lstStyle/>
                    <a:p>
                      <a:pPr fontAlgn="t"/>
                      <a:r>
                        <a:rPr lang="vi-VN" sz="2400" dirty="0">
                          <a:effectLst/>
                          <a:latin typeface="Times New Roman" panose="02020603050405020304" pitchFamily="18" charset="0"/>
                          <a:cs typeface="Times New Roman" panose="02020603050405020304" pitchFamily="18" charset="0"/>
                        </a:rPr>
                        <a:t>Trước khi có người về, nhiệt độ phòng giảm xuống cho đủ mát.</a:t>
                      </a: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fontAlgn="t"/>
                      <a:r>
                        <a:rPr lang="en-US" sz="2400" dirty="0">
                          <a:effectLst/>
                          <a:latin typeface="Times New Roman" panose="02020603050405020304" pitchFamily="18" charset="0"/>
                          <a:cs typeface="Times New Roman" panose="02020603050405020304" pitchFamily="18" charset="0"/>
                        </a:rPr>
                        <a:t> </a:t>
                      </a:r>
                    </a:p>
                  </a:txBody>
                  <a:tcPr marL="15581" marR="15581" marT="15581" marB="15581">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3134611795"/>
                  </a:ext>
                </a:extLst>
              </a:tr>
            </a:tbl>
          </a:graphicData>
        </a:graphic>
      </p:graphicFrame>
      <p:sp>
        <p:nvSpPr>
          <p:cNvPr id="6" name="Rectangle 5"/>
          <p:cNvSpPr/>
          <p:nvPr/>
        </p:nvSpPr>
        <p:spPr>
          <a:xfrm>
            <a:off x="228600" y="589935"/>
            <a:ext cx="8763000" cy="1200329"/>
          </a:xfrm>
          <a:prstGeom prst="rect">
            <a:avLst/>
          </a:prstGeom>
        </p:spPr>
        <p:txBody>
          <a:bodyPr wrap="square">
            <a:spAutoFit/>
          </a:bodyPr>
          <a:lstStyle/>
          <a:p>
            <a:pPr algn="just"/>
            <a:endParaRPr lang="en-US" b="1" i="1" dirty="0" smtClean="0">
              <a:solidFill>
                <a:srgbClr val="FF0000"/>
              </a:solidFill>
              <a:latin typeface="arial" panose="020B0604020202020204" pitchFamily="34" charset="0"/>
            </a:endParaRPr>
          </a:p>
          <a:p>
            <a:pPr algn="just"/>
            <a:r>
              <a:rPr lang="vi-VN" b="1" i="1" dirty="0" smtClean="0">
                <a:solidFill>
                  <a:srgbClr val="FF0000"/>
                </a:solidFill>
                <a:latin typeface="arial" panose="020B0604020202020204" pitchFamily="34" charset="0"/>
              </a:rPr>
              <a:t>Những </a:t>
            </a:r>
            <a:r>
              <a:rPr lang="vi-VN" b="1" i="1" dirty="0">
                <a:solidFill>
                  <a:srgbClr val="FF0000"/>
                </a:solidFill>
                <a:latin typeface="arial" panose="020B0604020202020204" pitchFamily="34" charset="0"/>
              </a:rPr>
              <a:t>mô tả trong bảng dưới đây tương ứng với hệ thống nào trong ngôi nhà thông minh?</a:t>
            </a:r>
            <a:endParaRPr lang="vi-VN" i="1" dirty="0">
              <a:solidFill>
                <a:srgbClr val="FF0000"/>
              </a:solidFill>
              <a:latin typeface="arial" panose="020B0604020202020204" pitchFamily="34" charset="0"/>
            </a:endParaRPr>
          </a:p>
        </p:txBody>
      </p:sp>
      <p:pic>
        <p:nvPicPr>
          <p:cNvPr id="7"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723" y="-19665"/>
            <a:ext cx="1554163"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3"/>
          <p:cNvSpPr txBox="1">
            <a:spLocks/>
          </p:cNvSpPr>
          <p:nvPr/>
        </p:nvSpPr>
        <p:spPr bwMode="auto">
          <a:xfrm>
            <a:off x="1524000" y="-19665"/>
            <a:ext cx="36734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dirty="0" err="1">
                <a:solidFill>
                  <a:srgbClr val="4ABFB6"/>
                </a:solidFill>
                <a:latin typeface="#9Slide04 AdrianeSwash"/>
              </a:rPr>
              <a:t>Luyện</a:t>
            </a:r>
            <a:r>
              <a:rPr lang="en-US" altLang="en-US" sz="4800" b="1" dirty="0">
                <a:solidFill>
                  <a:srgbClr val="4ABFB6"/>
                </a:solidFill>
                <a:latin typeface="#9Slide04 AdrianeSwash"/>
              </a:rPr>
              <a:t> </a:t>
            </a:r>
            <a:r>
              <a:rPr lang="en-US" altLang="en-US" sz="4800" b="1" dirty="0" err="1">
                <a:solidFill>
                  <a:srgbClr val="4ABFB6"/>
                </a:solidFill>
                <a:latin typeface="#9Slide04 AdrianeSwash"/>
              </a:rPr>
              <a:t>tập</a:t>
            </a:r>
            <a:endParaRPr lang="en-US" altLang="en-US" sz="4800" b="1" dirty="0">
              <a:solidFill>
                <a:srgbClr val="4ABFB6"/>
              </a:solidFill>
              <a:latin typeface="#9Slide04 AdrianeSwash"/>
            </a:endParaRPr>
          </a:p>
        </p:txBody>
      </p:sp>
    </p:spTree>
    <p:extLst>
      <p:ext uri="{BB962C8B-B14F-4D97-AF65-F5344CB8AC3E}">
        <p14:creationId xmlns:p14="http://schemas.microsoft.com/office/powerpoint/2010/main" val="10322110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032A4E62-3E7B-4923-9AE1-4A2905371F18}:348"/>
  <p:tag name="ISPRING_CUSTOM_TIMING_USED" val="1"/>
  <p:tag name="ISPRING_SLIDE_HAS_SCREEN_REC" val="1"/>
  <p:tag name="GENSWF_ADVANCE_TIME" val="8.424"/>
  <p:tag name="ISPRING_SLIDE_ID_2" val="{5418005C-B68E-4418-9253-ACA86801FB7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2795</TotalTime>
  <Words>1144</Words>
  <Application>Microsoft Office PowerPoint</Application>
  <PresentationFormat>On-screen Show (4:3)</PresentationFormat>
  <Paragraphs>102</Paragraphs>
  <Slides>20</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20</vt:i4>
      </vt:variant>
      <vt:variant>
        <vt:lpstr>Custom Shows</vt:lpstr>
      </vt:variant>
      <vt:variant>
        <vt:i4>1</vt:i4>
      </vt:variant>
    </vt:vector>
  </HeadingPairs>
  <TitlesOfParts>
    <vt:vector size="30" baseType="lpstr">
      <vt:lpstr>Arial Unicode MS</vt:lpstr>
      <vt:lpstr>#9Slide04 AdrianeSwash</vt:lpstr>
      <vt:lpstr>#9Slide04 HLT Aquus</vt:lpstr>
      <vt:lpstr>Arial</vt:lpstr>
      <vt:lpstr>Arial</vt:lpstr>
      <vt:lpstr>Open Sans</vt:lpstr>
      <vt:lpstr>Times New Roman</vt:lpstr>
      <vt:lpstr>UVN Ke Chuyen1</vt:lpstr>
      <vt:lpstr>Default Design</vt:lpstr>
      <vt:lpstr>PowerPoint Presentation</vt:lpstr>
      <vt:lpstr>MỤC TIÊU BÀI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II: Đặc điểm ngôi nhà thông minh</vt:lpstr>
      <vt:lpstr>PowerPoint Presentation</vt:lpstr>
      <vt:lpstr>PowerPoint Presentation</vt:lpstr>
      <vt:lpstr>III. Sử dụng năng lượng tiết kiệm và hiệu quả trong gia đình</vt:lpstr>
      <vt:lpstr>Để tiết kiệm năng lượng cần lưu ý những điểm sau: </vt:lpstr>
      <vt:lpstr>  Câu 1: Bạn Huy nói: “nhà thông minh biết con người đang ở đâu trong ngôi nhà để bật và tắt điện như thế thật là tiết kiệm”. Bạn Lan nói: “Nhà thông minh lắp đặt rất nhiều thiết bị điều khiển, đồ dùng sử dụng năng lượng điện như vậy thật sự cũng không tiết kiệm”. Nêu nhận xét về các ý kiến trên.  </vt:lpstr>
      <vt:lpstr>Câu 2. Nếu được lắp đặt các hệ thống thông minh trong ngôi nhà của mình thì em sẽ lắp đặt những hệ thống gì? Giải thích về sự lựa chọn của em.</vt:lpstr>
      <vt:lpstr>PowerPoint Presentation</vt:lpstr>
      <vt:lpstr>Custom Show 1</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letrungkien.nsrp@gmail.com</cp:lastModifiedBy>
  <cp:revision>341</cp:revision>
  <dcterms:created xsi:type="dcterms:W3CDTF">2003-12-31T17:12:34Z</dcterms:created>
  <dcterms:modified xsi:type="dcterms:W3CDTF">2023-04-09T11:00:58Z</dcterms:modified>
</cp:coreProperties>
</file>