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5"/>
  </p:notesMasterIdLst>
  <p:sldIdLst>
    <p:sldId id="382" r:id="rId2"/>
    <p:sldId id="273" r:id="rId3"/>
    <p:sldId id="394" r:id="rId4"/>
    <p:sldId id="406" r:id="rId5"/>
    <p:sldId id="395" r:id="rId6"/>
    <p:sldId id="396" r:id="rId7"/>
    <p:sldId id="397" r:id="rId8"/>
    <p:sldId id="378" r:id="rId9"/>
    <p:sldId id="270" r:id="rId10"/>
    <p:sldId id="399" r:id="rId11"/>
    <p:sldId id="400" r:id="rId12"/>
    <p:sldId id="381" r:id="rId13"/>
    <p:sldId id="401" r:id="rId14"/>
    <p:sldId id="402" r:id="rId15"/>
    <p:sldId id="404" r:id="rId16"/>
    <p:sldId id="403" r:id="rId17"/>
    <p:sldId id="405" r:id="rId18"/>
    <p:sldId id="407" r:id="rId19"/>
    <p:sldId id="409" r:id="rId20"/>
    <p:sldId id="408" r:id="rId21"/>
    <p:sldId id="386" r:id="rId22"/>
    <p:sldId id="387" r:id="rId23"/>
    <p:sldId id="38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772FF"/>
    <a:srgbClr val="5B9BD5"/>
    <a:srgbClr val="F18441"/>
    <a:srgbClr val="FE3D50"/>
    <a:srgbClr val="DF2935"/>
    <a:srgbClr val="00B0F0"/>
    <a:srgbClr val="1082E3"/>
    <a:srgbClr val="EAE829"/>
    <a:srgbClr val="FFF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3" autoAdjust="0"/>
    <p:restoredTop sz="93979" autoAdjust="0"/>
  </p:normalViewPr>
  <p:slideViewPr>
    <p:cSldViewPr snapToGrid="0">
      <p:cViewPr varScale="1">
        <p:scale>
          <a:sx n="64" d="100"/>
          <a:sy n="64" d="100"/>
        </p:scale>
        <p:origin x="966" y="4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Documents\Zalo%20Received%20Files\BI&#7874;U%20&#272;&#7890;%20NHI&#7878;T%20&#272;&#7896;,%20L&#431;&#7906;NG%20M&#431;A%20LONG%20KH&#193;N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Documents\Zalo%20Received%20Files\BI&#7874;U%20&#272;&#7890;%20NHI&#7878;T%20&#272;&#7896;,%20L&#431;&#7906;NG%20M&#431;A%20LONG%20KH&#193;NH.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Documents\Zalo%20Received%20Files\BI&#7874;U%20&#272;&#7890;%20NHI&#7878;T%20&#272;&#7896;,%20L&#431;&#7906;NG%20M&#431;A%20LONG%20KH&#193;NH.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file:///D:\H&#7852;U\35-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1535709092749"/>
          <c:y val="0.26933556717669488"/>
          <c:w val="0.51821577110328609"/>
          <c:h val="0.52024590738492349"/>
        </c:manualLayout>
      </c:layout>
      <c:barChart>
        <c:barDir val="col"/>
        <c:grouping val="clustered"/>
        <c:varyColors val="0"/>
        <c:ser>
          <c:idx val="1"/>
          <c:order val="1"/>
          <c:tx>
            <c:strRef>
              <c:f>Sheet2!$A$13</c:f>
              <c:strCache>
                <c:ptCount val="1"/>
                <c:pt idx="0">
                  <c:v>Lượng mưa </c:v>
                </c:pt>
              </c:strCache>
            </c:strRef>
          </c:tx>
          <c:spPr>
            <a:solidFill>
              <a:srgbClr val="00B0F0"/>
            </a:solidFill>
            <a:ln>
              <a:solidFill>
                <a:schemeClr val="tx1"/>
              </a:solidFill>
            </a:ln>
            <a:effectLst/>
          </c:spPr>
          <c:invertIfNegative val="0"/>
          <c:dLbls>
            <c:dLbl>
              <c:idx val="1"/>
              <c:layout>
                <c:manualLayout>
                  <c:x val="0"/>
                  <c:y val="2.417881593032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DF-40AD-8452-EFB10F7CBD35}"/>
                </c:ext>
              </c:extLst>
            </c:dLbl>
            <c:dLbl>
              <c:idx val="2"/>
              <c:layout>
                <c:manualLayout>
                  <c:x val="1.1151079389362971E-3"/>
                  <c:y val="5.2753780211620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DF-40AD-8452-EFB10F7CBD3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Sheet2!$B$13:$M$13</c:f>
              <c:numCache>
                <c:formatCode>General</c:formatCode>
                <c:ptCount val="12"/>
                <c:pt idx="0">
                  <c:v>19.5</c:v>
                </c:pt>
                <c:pt idx="1">
                  <c:v>25.6</c:v>
                </c:pt>
                <c:pt idx="2">
                  <c:v>34.5</c:v>
                </c:pt>
                <c:pt idx="3">
                  <c:v>104.2</c:v>
                </c:pt>
                <c:pt idx="4">
                  <c:v>222</c:v>
                </c:pt>
                <c:pt idx="5">
                  <c:v>262.8</c:v>
                </c:pt>
                <c:pt idx="6">
                  <c:v>315.7</c:v>
                </c:pt>
                <c:pt idx="7">
                  <c:v>335.2</c:v>
                </c:pt>
                <c:pt idx="8">
                  <c:v>271.89999999999998</c:v>
                </c:pt>
                <c:pt idx="9">
                  <c:v>170.1</c:v>
                </c:pt>
                <c:pt idx="10">
                  <c:v>59.9</c:v>
                </c:pt>
                <c:pt idx="11">
                  <c:v>17.8</c:v>
                </c:pt>
              </c:numCache>
            </c:numRef>
          </c:val>
          <c:extLst>
            <c:ext xmlns:c16="http://schemas.microsoft.com/office/drawing/2014/chart" uri="{C3380CC4-5D6E-409C-BE32-E72D297353CC}">
              <c16:uniqueId val="{00000002-05DF-40AD-8452-EFB10F7CBD35}"/>
            </c:ext>
          </c:extLst>
        </c:ser>
        <c:dLbls>
          <c:showLegendKey val="0"/>
          <c:showVal val="0"/>
          <c:showCatName val="0"/>
          <c:showSerName val="0"/>
          <c:showPercent val="0"/>
          <c:showBubbleSize val="0"/>
        </c:dLbls>
        <c:gapWidth val="150"/>
        <c:axId val="334975680"/>
        <c:axId val="334978304"/>
      </c:barChart>
      <c:lineChart>
        <c:grouping val="standard"/>
        <c:varyColors val="0"/>
        <c:dLbls>
          <c:showLegendKey val="0"/>
          <c:showVal val="0"/>
          <c:showCatName val="0"/>
          <c:showSerName val="0"/>
          <c:showPercent val="0"/>
          <c:showBubbleSize val="0"/>
        </c:dLbls>
        <c:marker val="1"/>
        <c:smooth val="0"/>
        <c:axId val="334975680"/>
        <c:axId val="334978304"/>
        <c:extLst>
          <c:ext xmlns:c15="http://schemas.microsoft.com/office/drawing/2012/chart" uri="{02D57815-91ED-43cb-92C2-25804820EDAC}">
            <c15:filteredLineSeries>
              <c15:ser>
                <c:idx val="0"/>
                <c:order val="0"/>
                <c:tx>
                  <c:strRef>
                    <c:extLst>
                      <c:ext uri="{02D57815-91ED-43cb-92C2-25804820EDAC}">
                        <c15:formulaRef>
                          <c15:sqref>Sheet2!$A$12</c15:sqref>
                        </c15:formulaRef>
                      </c:ext>
                    </c:extLst>
                    <c:strCache>
                      <c:ptCount val="1"/>
                      <c:pt idx="0">
                        <c:v>Tháng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extLst>
                      <c:ext uri="{02D57815-91ED-43cb-92C2-25804820EDAC}">
                        <c15:formulaRef>
                          <c15:sqref>Sheet2!$B$12:$M$12</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mooth val="0"/>
                <c:extLst>
                  <c:ext xmlns:c16="http://schemas.microsoft.com/office/drawing/2014/chart" uri="{C3380CC4-5D6E-409C-BE32-E72D297353CC}">
                    <c16:uniqueId val="{00000003-05DF-40AD-8452-EFB10F7CBD35}"/>
                  </c:ext>
                </c:extLst>
              </c15:ser>
            </c15:filteredLineSeries>
          </c:ext>
        </c:extLst>
      </c:lineChart>
      <c:catAx>
        <c:axId val="334975680"/>
        <c:scaling>
          <c:orientation val="minMax"/>
        </c:scaling>
        <c:delete val="1"/>
        <c:axPos val="b"/>
        <c:majorTickMark val="none"/>
        <c:minorTickMark val="none"/>
        <c:tickLblPos val="nextTo"/>
        <c:crossAx val="334978304"/>
        <c:crosses val="autoZero"/>
        <c:auto val="1"/>
        <c:lblAlgn val="ctr"/>
        <c:lblOffset val="100"/>
        <c:noMultiLvlLbl val="0"/>
      </c:catAx>
      <c:valAx>
        <c:axId val="334978304"/>
        <c:scaling>
          <c:orientation val="minMax"/>
        </c:scaling>
        <c:delete val="1"/>
        <c:axPos val="l"/>
        <c:numFmt formatCode="General" sourceLinked="1"/>
        <c:majorTickMark val="cross"/>
        <c:minorTickMark val="none"/>
        <c:tickLblPos val="nextTo"/>
        <c:crossAx val="33497568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Bahnschrift Condensed"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7169806676601"/>
          <c:y val="0.19679911938571615"/>
          <c:w val="0.74569783933250733"/>
          <c:h val="0.58399005847396535"/>
        </c:manualLayout>
      </c:layout>
      <c:lineChart>
        <c:grouping val="standard"/>
        <c:varyColors val="0"/>
        <c:ser>
          <c:idx val="2"/>
          <c:order val="1"/>
          <c:tx>
            <c:strRef>
              <c:f>Sheet2!$A$14</c:f>
              <c:strCache>
                <c:ptCount val="1"/>
                <c:pt idx="0">
                  <c:v>Lưu lượng </c:v>
                </c:pt>
              </c:strCache>
            </c:strRef>
          </c:tx>
          <c:spPr>
            <a:ln w="28575" cap="rnd">
              <a:solidFill>
                <a:srgbClr val="DF2935"/>
              </a:solidFill>
              <a:round/>
            </a:ln>
            <a:effectLst/>
          </c:spPr>
          <c:marker>
            <c:symbol val="circle"/>
            <c:size val="5"/>
            <c:spPr>
              <a:solidFill>
                <a:srgbClr val="FF0000"/>
              </a:solidFill>
              <a:ln w="9525">
                <a:solidFill>
                  <a:srgbClr val="DF2935"/>
                </a:solidFill>
              </a:ln>
              <a:effectLst/>
            </c:spPr>
          </c:marker>
          <c:dLbls>
            <c:dLbl>
              <c:idx val="0"/>
              <c:layout>
                <c:manualLayout>
                  <c:x val="-1.9257914105430578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EE5-47FF-8985-3351CB750EE9}"/>
                </c:ext>
              </c:extLst>
            </c:dLbl>
            <c:dLbl>
              <c:idx val="1"/>
              <c:layout>
                <c:manualLayout>
                  <c:x val="-2.1683317774504454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E5-47FF-8985-3351CB750EE9}"/>
                </c:ext>
              </c:extLst>
            </c:dLbl>
            <c:dLbl>
              <c:idx val="2"/>
              <c:layout>
                <c:manualLayout>
                  <c:x val="-1.9179856549705013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EE5-47FF-8985-3351CB750EE9}"/>
                </c:ext>
              </c:extLst>
            </c:dLbl>
            <c:dLbl>
              <c:idx val="3"/>
              <c:layout>
                <c:manualLayout>
                  <c:x val="-2.2497346569928019E-2"/>
                  <c:y val="-2.9454193951488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E5-47FF-8985-3351CB750EE9}"/>
                </c:ext>
              </c:extLst>
            </c:dLbl>
            <c:dLbl>
              <c:idx val="10"/>
              <c:layout>
                <c:manualLayout>
                  <c:x val="-2.2658993319186388E-2"/>
                  <c:y val="-2.0661897249551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E5-47FF-8985-3351CB750EE9}"/>
                </c:ext>
              </c:extLst>
            </c:dLbl>
            <c:dLbl>
              <c:idx val="11"/>
              <c:layout>
                <c:manualLayout>
                  <c:x val="-2.2580935763460847E-2"/>
                  <c:y val="-1.8463823074067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E5-47FF-8985-3351CB750EE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DF2935"/>
                    </a:solidFill>
                    <a:latin typeface="Bahnschrift Condensed" panose="020B05020402040202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Sheet2!$B$14:$M$14</c:f>
              <c:numCache>
                <c:formatCode>General</c:formatCode>
                <c:ptCount val="12"/>
                <c:pt idx="0">
                  <c:v>1318</c:v>
                </c:pt>
                <c:pt idx="1">
                  <c:v>1100</c:v>
                </c:pt>
                <c:pt idx="2">
                  <c:v>914</c:v>
                </c:pt>
                <c:pt idx="3">
                  <c:v>1071</c:v>
                </c:pt>
                <c:pt idx="4">
                  <c:v>1893</c:v>
                </c:pt>
                <c:pt idx="5">
                  <c:v>4692</c:v>
                </c:pt>
                <c:pt idx="6">
                  <c:v>7986</c:v>
                </c:pt>
                <c:pt idx="7">
                  <c:v>9246</c:v>
                </c:pt>
                <c:pt idx="8">
                  <c:v>6690</c:v>
                </c:pt>
                <c:pt idx="9">
                  <c:v>4122</c:v>
                </c:pt>
                <c:pt idx="10">
                  <c:v>2813</c:v>
                </c:pt>
                <c:pt idx="11">
                  <c:v>1746</c:v>
                </c:pt>
              </c:numCache>
            </c:numRef>
          </c:val>
          <c:smooth val="0"/>
          <c:extLst>
            <c:ext xmlns:c16="http://schemas.microsoft.com/office/drawing/2014/chart" uri="{C3380CC4-5D6E-409C-BE32-E72D297353CC}">
              <c16:uniqueId val="{00000006-6EE5-47FF-8985-3351CB750EE9}"/>
            </c:ext>
          </c:extLst>
        </c:ser>
        <c:dLbls>
          <c:showLegendKey val="0"/>
          <c:showVal val="0"/>
          <c:showCatName val="0"/>
          <c:showSerName val="0"/>
          <c:showPercent val="0"/>
          <c:showBubbleSize val="0"/>
        </c:dLbls>
        <c:marker val="1"/>
        <c:smooth val="0"/>
        <c:axId val="334975680"/>
        <c:axId val="334978304"/>
        <c:extLst>
          <c:ext xmlns:c15="http://schemas.microsoft.com/office/drawing/2012/chart" uri="{02D57815-91ED-43cb-92C2-25804820EDAC}">
            <c15:filteredLineSeries>
              <c15:ser>
                <c:idx val="0"/>
                <c:order val="0"/>
                <c:tx>
                  <c:strRef>
                    <c:extLst>
                      <c:ext uri="{02D57815-91ED-43cb-92C2-25804820EDAC}">
                        <c15:formulaRef>
                          <c15:sqref>Sheet2!$A$12</c15:sqref>
                        </c15:formulaRef>
                      </c:ext>
                    </c:extLst>
                    <c:strCache>
                      <c:ptCount val="1"/>
                      <c:pt idx="0">
                        <c:v>Tháng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extLst>
                      <c:ext uri="{02D57815-91ED-43cb-92C2-25804820EDAC}">
                        <c15:formulaRef>
                          <c15:sqref>Sheet2!$B$12:$M$12</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mooth val="0"/>
                <c:extLst>
                  <c:ext xmlns:c16="http://schemas.microsoft.com/office/drawing/2014/chart" uri="{C3380CC4-5D6E-409C-BE32-E72D297353CC}">
                    <c16:uniqueId val="{00000007-6EE5-47FF-8985-3351CB750EE9}"/>
                  </c:ext>
                </c:extLst>
              </c15:ser>
            </c15:filteredLineSeries>
          </c:ext>
        </c:extLst>
      </c:lineChart>
      <c:catAx>
        <c:axId val="334975680"/>
        <c:scaling>
          <c:orientation val="minMax"/>
        </c:scaling>
        <c:delete val="1"/>
        <c:axPos val="b"/>
        <c:majorTickMark val="none"/>
        <c:minorTickMark val="none"/>
        <c:tickLblPos val="nextTo"/>
        <c:crossAx val="334978304"/>
        <c:crosses val="autoZero"/>
        <c:auto val="1"/>
        <c:lblAlgn val="ctr"/>
        <c:lblOffset val="100"/>
        <c:noMultiLvlLbl val="0"/>
      </c:catAx>
      <c:valAx>
        <c:axId val="334978304"/>
        <c:scaling>
          <c:orientation val="minMax"/>
        </c:scaling>
        <c:delete val="1"/>
        <c:axPos val="l"/>
        <c:numFmt formatCode="General" sourceLinked="1"/>
        <c:majorTickMark val="cross"/>
        <c:minorTickMark val="none"/>
        <c:tickLblPos val="nextTo"/>
        <c:crossAx val="334975680"/>
        <c:crosses val="autoZero"/>
        <c:crossBetween val="between"/>
      </c:valAx>
      <c:spPr>
        <a:noFill/>
        <a:ln>
          <a:noFill/>
        </a:ln>
        <a:effectLst/>
      </c:spPr>
    </c:plotArea>
    <c:plotVisOnly val="1"/>
    <c:dispBlanksAs val="gap"/>
    <c:showDLblsOverMax val="0"/>
  </c:chart>
  <c:spPr>
    <a:noFill/>
    <a:ln>
      <a:noFill/>
    </a:ln>
    <a:effectLst/>
  </c:spPr>
  <c:txPr>
    <a:bodyPr/>
    <a:lstStyle/>
    <a:p>
      <a:pPr>
        <a:defRPr sz="2400">
          <a:solidFill>
            <a:schemeClr val="tx1"/>
          </a:solidFill>
          <a:latin typeface="Bahnschrift Condensed" panose="020B0502040204020203"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solidFill>
                <a:latin typeface="Bahnschrift Condensed" panose="020B0502040204020203" pitchFamily="34" charset="0"/>
                <a:ea typeface="+mn-ea"/>
                <a:cs typeface="+mn-cs"/>
              </a:defRPr>
            </a:pPr>
            <a:r>
              <a:rPr lang="en-US"/>
              <a:t>Biểu đồ</a:t>
            </a:r>
            <a:r>
              <a:rPr lang="vi-VN"/>
              <a:t> l</a:t>
            </a:r>
            <a:r>
              <a:rPr lang="en-US"/>
              <a:t>ượng </a:t>
            </a:r>
            <a:r>
              <a:rPr lang="vi-VN"/>
              <a:t>mưa và lưu lượng </a:t>
            </a:r>
            <a:r>
              <a:rPr lang="en-US"/>
              <a:t>nước lưu vực sông Hồng theo tháng  (Trạm Sơn Tây)</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0.12516068090773649"/>
          <c:y val="0.19679911938571615"/>
          <c:w val="0.74569779064629904"/>
          <c:h val="0.58399005847396535"/>
        </c:manualLayout>
      </c:layout>
      <c:barChart>
        <c:barDir val="col"/>
        <c:grouping val="clustered"/>
        <c:varyColors val="0"/>
        <c:ser>
          <c:idx val="1"/>
          <c:order val="1"/>
          <c:tx>
            <c:strRef>
              <c:f>Sheet2!$A$13</c:f>
              <c:strCache>
                <c:ptCount val="1"/>
                <c:pt idx="0">
                  <c:v>Lượng mưa </c:v>
                </c:pt>
              </c:strCache>
            </c:strRef>
          </c:tx>
          <c:spPr>
            <a:solidFill>
              <a:srgbClr val="00B0F0"/>
            </a:solidFill>
            <a:ln>
              <a:solidFill>
                <a:schemeClr val="tx1"/>
              </a:solidFill>
            </a:ln>
            <a:effectLst/>
          </c:spPr>
          <c:invertIfNegative val="0"/>
          <c:dLbls>
            <c:dLbl>
              <c:idx val="1"/>
              <c:layout>
                <c:manualLayout>
                  <c:x val="0"/>
                  <c:y val="2.4178815930326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B1-4973-B175-7ACFA3A361B6}"/>
                </c:ext>
              </c:extLst>
            </c:dLbl>
            <c:dLbl>
              <c:idx val="2"/>
              <c:layout>
                <c:manualLayout>
                  <c:x val="1.1151079389362971E-3"/>
                  <c:y val="5.27537802116207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B1-4973-B175-7ACFA3A361B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Sheet2!$B$13:$M$13</c:f>
              <c:numCache>
                <c:formatCode>General</c:formatCode>
                <c:ptCount val="12"/>
                <c:pt idx="0">
                  <c:v>19.5</c:v>
                </c:pt>
                <c:pt idx="1">
                  <c:v>25.6</c:v>
                </c:pt>
                <c:pt idx="2">
                  <c:v>34.5</c:v>
                </c:pt>
                <c:pt idx="3">
                  <c:v>104.2</c:v>
                </c:pt>
                <c:pt idx="4">
                  <c:v>222</c:v>
                </c:pt>
                <c:pt idx="5">
                  <c:v>262.8</c:v>
                </c:pt>
                <c:pt idx="6">
                  <c:v>315.7</c:v>
                </c:pt>
                <c:pt idx="7">
                  <c:v>335.2</c:v>
                </c:pt>
                <c:pt idx="8">
                  <c:v>271.89999999999998</c:v>
                </c:pt>
                <c:pt idx="9">
                  <c:v>170.1</c:v>
                </c:pt>
                <c:pt idx="10">
                  <c:v>59.9</c:v>
                </c:pt>
                <c:pt idx="11">
                  <c:v>17.8</c:v>
                </c:pt>
              </c:numCache>
            </c:numRef>
          </c:val>
          <c:extLst>
            <c:ext xmlns:c16="http://schemas.microsoft.com/office/drawing/2014/chart" uri="{C3380CC4-5D6E-409C-BE32-E72D297353CC}">
              <c16:uniqueId val="{00000004-D4B1-4973-B175-7ACFA3A361B6}"/>
            </c:ext>
          </c:extLst>
        </c:ser>
        <c:dLbls>
          <c:showLegendKey val="0"/>
          <c:showVal val="0"/>
          <c:showCatName val="0"/>
          <c:showSerName val="0"/>
          <c:showPercent val="0"/>
          <c:showBubbleSize val="0"/>
        </c:dLbls>
        <c:gapWidth val="150"/>
        <c:axId val="439190384"/>
        <c:axId val="439188416"/>
      </c:barChart>
      <c:lineChart>
        <c:grouping val="standard"/>
        <c:varyColors val="0"/>
        <c:ser>
          <c:idx val="2"/>
          <c:order val="2"/>
          <c:tx>
            <c:strRef>
              <c:f>Sheet2!$A$14</c:f>
              <c:strCache>
                <c:ptCount val="1"/>
                <c:pt idx="0">
                  <c:v>Lưu lượng </c:v>
                </c:pt>
              </c:strCache>
            </c:strRef>
          </c:tx>
          <c:spPr>
            <a:ln w="28575" cap="rnd">
              <a:solidFill>
                <a:srgbClr val="DF2935"/>
              </a:solidFill>
              <a:round/>
            </a:ln>
            <a:effectLst/>
          </c:spPr>
          <c:marker>
            <c:symbol val="circle"/>
            <c:size val="5"/>
            <c:spPr>
              <a:solidFill>
                <a:srgbClr val="FF0000"/>
              </a:solidFill>
              <a:ln w="9525">
                <a:solidFill>
                  <a:srgbClr val="DF2935"/>
                </a:solidFill>
              </a:ln>
              <a:effectLst/>
            </c:spPr>
          </c:marker>
          <c:dLbls>
            <c:dLbl>
              <c:idx val="0"/>
              <c:layout>
                <c:manualLayout>
                  <c:x val="-1.9257914105430578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B1-4973-B175-7ACFA3A361B6}"/>
                </c:ext>
              </c:extLst>
            </c:dLbl>
            <c:dLbl>
              <c:idx val="1"/>
              <c:layout>
                <c:manualLayout>
                  <c:x val="-2.1683317774504454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1-4973-B175-7ACFA3A361B6}"/>
                </c:ext>
              </c:extLst>
            </c:dLbl>
            <c:dLbl>
              <c:idx val="2"/>
              <c:layout>
                <c:manualLayout>
                  <c:x val="-1.9179856549705013E-2"/>
                  <c:y val="-2.72561197760041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B1-4973-B175-7ACFA3A361B6}"/>
                </c:ext>
              </c:extLst>
            </c:dLbl>
            <c:dLbl>
              <c:idx val="3"/>
              <c:layout>
                <c:manualLayout>
                  <c:x val="-2.2497346569928019E-2"/>
                  <c:y val="-2.94541939514883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B1-4973-B175-7ACFA3A361B6}"/>
                </c:ext>
              </c:extLst>
            </c:dLbl>
            <c:dLbl>
              <c:idx val="10"/>
              <c:layout>
                <c:manualLayout>
                  <c:x val="-2.2658993319186388E-2"/>
                  <c:y val="-2.0661897249551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B1-4973-B175-7ACFA3A361B6}"/>
                </c:ext>
              </c:extLst>
            </c:dLbl>
            <c:dLbl>
              <c:idx val="11"/>
              <c:layout>
                <c:manualLayout>
                  <c:x val="-2.2580935763460847E-2"/>
                  <c:y val="-1.8463823074067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B1-4973-B175-7ACFA3A361B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DF2935"/>
                    </a:solidFill>
                    <a:latin typeface="Bahnschrift Condensed" panose="020B0502040204020203"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Sheet2!$B$14:$M$14</c:f>
              <c:numCache>
                <c:formatCode>General</c:formatCode>
                <c:ptCount val="12"/>
                <c:pt idx="0">
                  <c:v>1318</c:v>
                </c:pt>
                <c:pt idx="1">
                  <c:v>1100</c:v>
                </c:pt>
                <c:pt idx="2">
                  <c:v>914</c:v>
                </c:pt>
                <c:pt idx="3">
                  <c:v>1071</c:v>
                </c:pt>
                <c:pt idx="4">
                  <c:v>1893</c:v>
                </c:pt>
                <c:pt idx="5">
                  <c:v>4692</c:v>
                </c:pt>
                <c:pt idx="6">
                  <c:v>7986</c:v>
                </c:pt>
                <c:pt idx="7">
                  <c:v>9246</c:v>
                </c:pt>
                <c:pt idx="8">
                  <c:v>6690</c:v>
                </c:pt>
                <c:pt idx="9">
                  <c:v>4122</c:v>
                </c:pt>
                <c:pt idx="10">
                  <c:v>2813</c:v>
                </c:pt>
                <c:pt idx="11">
                  <c:v>1746</c:v>
                </c:pt>
              </c:numCache>
            </c:numRef>
          </c:val>
          <c:smooth val="0"/>
          <c:extLst>
            <c:ext xmlns:c16="http://schemas.microsoft.com/office/drawing/2014/chart" uri="{C3380CC4-5D6E-409C-BE32-E72D297353CC}">
              <c16:uniqueId val="{00000003-D4B1-4973-B175-7ACFA3A361B6}"/>
            </c:ext>
          </c:extLst>
        </c:ser>
        <c:dLbls>
          <c:showLegendKey val="0"/>
          <c:showVal val="0"/>
          <c:showCatName val="0"/>
          <c:showSerName val="0"/>
          <c:showPercent val="0"/>
          <c:showBubbleSize val="0"/>
        </c:dLbls>
        <c:marker val="1"/>
        <c:smooth val="0"/>
        <c:axId val="334975680"/>
        <c:axId val="334978304"/>
        <c:extLst>
          <c:ext xmlns:c15="http://schemas.microsoft.com/office/drawing/2012/chart" uri="{02D57815-91ED-43cb-92C2-25804820EDAC}">
            <c15:filteredLineSeries>
              <c15:ser>
                <c:idx val="0"/>
                <c:order val="0"/>
                <c:tx>
                  <c:strRef>
                    <c:extLst>
                      <c:ext uri="{02D57815-91ED-43cb-92C2-25804820EDAC}">
                        <c15:formulaRef>
                          <c15:sqref>Sheet2!$A$12</c15:sqref>
                        </c15:formulaRef>
                      </c:ext>
                    </c:extLst>
                    <c:strCache>
                      <c:ptCount val="1"/>
                      <c:pt idx="0">
                        <c:v>Tháng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extLst>
                      <c:ext uri="{02D57815-91ED-43cb-92C2-25804820EDAC}">
                        <c15:formulaRef>
                          <c15:sqref>Sheet2!$B$12:$M$12</c15:sqref>
                        </c15:formulaRef>
                      </c:ext>
                    </c:extLst>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val>
                <c:smooth val="0"/>
                <c:extLst>
                  <c:ext xmlns:c16="http://schemas.microsoft.com/office/drawing/2014/chart" uri="{C3380CC4-5D6E-409C-BE32-E72D297353CC}">
                    <c16:uniqueId val="{00000005-D4B1-4973-B175-7ACFA3A361B6}"/>
                  </c:ext>
                </c:extLst>
              </c15:ser>
            </c15:filteredLineSeries>
          </c:ext>
        </c:extLst>
      </c:lineChart>
      <c:catAx>
        <c:axId val="334975680"/>
        <c:scaling>
          <c:orientation val="minMax"/>
        </c:scaling>
        <c:delete val="0"/>
        <c:axPos val="b"/>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crossAx val="334978304"/>
        <c:crosses val="autoZero"/>
        <c:auto val="1"/>
        <c:lblAlgn val="ctr"/>
        <c:lblOffset val="100"/>
        <c:noMultiLvlLbl val="0"/>
      </c:catAx>
      <c:valAx>
        <c:axId val="334978304"/>
        <c:scaling>
          <c:orientation val="minMax"/>
        </c:scaling>
        <c:delete val="0"/>
        <c:axPos val="l"/>
        <c:title>
          <c:tx>
            <c:rich>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r>
                  <a:rPr lang="en-US" sz="2800" b="0" i="0" baseline="0" dirty="0">
                    <a:effectLst/>
                  </a:rPr>
                  <a:t>m</a:t>
                </a:r>
                <a:r>
                  <a:rPr lang="en-US" sz="2800" b="0" i="0" baseline="30000" dirty="0">
                    <a:effectLst/>
                  </a:rPr>
                  <a:t>3</a:t>
                </a:r>
                <a:r>
                  <a:rPr lang="en-US" sz="2800" b="0" i="0" baseline="0" dirty="0">
                    <a:effectLst/>
                  </a:rPr>
                  <a:t>/s</a:t>
                </a:r>
                <a:endParaRPr lang="en-US" sz="3600" dirty="0">
                  <a:effectLst/>
                </a:endParaRPr>
              </a:p>
            </c:rich>
          </c:tx>
          <c:layout>
            <c:manualLayout>
              <c:xMode val="edge"/>
              <c:yMode val="edge"/>
              <c:x val="0.1017159316085862"/>
              <c:y val="0.11085822681183187"/>
            </c:manualLayout>
          </c:layout>
          <c:overlay val="0"/>
          <c:spPr>
            <a:noFill/>
            <a:ln>
              <a:noFill/>
            </a:ln>
            <a:effectLst/>
          </c:spPr>
          <c:txPr>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title>
        <c:numFmt formatCode="General" sourceLinked="1"/>
        <c:majorTickMark val="cross"/>
        <c:minorTickMark val="none"/>
        <c:tickLblPos val="nextTo"/>
        <c:spPr>
          <a:noFill/>
          <a:ln w="19050">
            <a:solidFill>
              <a:schemeClr val="tx1"/>
            </a:solidFill>
            <a:tailEnd type="arrow"/>
          </a:ln>
          <a:effectLst/>
        </c:spPr>
        <c:txPr>
          <a:bodyPr rot="-6000000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crossAx val="334975680"/>
        <c:crosses val="autoZero"/>
        <c:crossBetween val="between"/>
      </c:valAx>
      <c:valAx>
        <c:axId val="439188416"/>
        <c:scaling>
          <c:orientation val="minMax"/>
          <c:min val="0"/>
        </c:scaling>
        <c:delete val="0"/>
        <c:axPos val="r"/>
        <c:title>
          <c:tx>
            <c:rich>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r>
                  <a:rPr lang="en-US" sz="3200" dirty="0"/>
                  <a:t>mm</a:t>
                </a:r>
              </a:p>
            </c:rich>
          </c:tx>
          <c:layout>
            <c:manualLayout>
              <c:xMode val="edge"/>
              <c:yMode val="edge"/>
              <c:x val="0.85204633721285528"/>
              <c:y val="0.10016952863424305"/>
            </c:manualLayout>
          </c:layout>
          <c:overlay val="0"/>
          <c:spPr>
            <a:noFill/>
            <a:ln>
              <a:noFill/>
            </a:ln>
            <a:effectLst/>
          </c:spPr>
          <c:txPr>
            <a:bodyPr rot="0" spcFirstLastPara="1" vertOverflow="ellipsis"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title>
        <c:numFmt formatCode="General" sourceLinked="1"/>
        <c:majorTickMark val="out"/>
        <c:minorTickMark val="none"/>
        <c:tickLblPos val="nextTo"/>
        <c:spPr>
          <a:noFill/>
          <a:ln w="19050">
            <a:solidFill>
              <a:schemeClr val="tx1"/>
            </a:solidFill>
            <a:tailEnd type="arrow"/>
          </a:ln>
          <a:effectLst/>
        </c:spPr>
        <c:txPr>
          <a:bodyPr rot="-6000000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crossAx val="439190384"/>
        <c:crosses val="max"/>
        <c:crossBetween val="between"/>
      </c:valAx>
      <c:catAx>
        <c:axId val="439190384"/>
        <c:scaling>
          <c:orientation val="minMax"/>
        </c:scaling>
        <c:delete val="1"/>
        <c:axPos val="b"/>
        <c:majorTickMark val="out"/>
        <c:minorTickMark val="none"/>
        <c:tickLblPos val="nextTo"/>
        <c:crossAx val="43918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latin typeface="Bahnschrift Condensed"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vi-VN" sz="2800" b="0" i="0" baseline="0" dirty="0">
                <a:solidFill>
                  <a:schemeClr val="tx1"/>
                </a:solidFill>
                <a:effectLst/>
              </a:rPr>
              <a:t>Biểu đồ lượng mưa và lưu lượng nước lưu vực sông Gianh theo tháng </a:t>
            </a:r>
            <a:endParaRPr lang="en-US" sz="2800" b="0" i="0" baseline="0" dirty="0">
              <a:solidFill>
                <a:schemeClr val="tx1"/>
              </a:solidFill>
              <a:effectLst/>
            </a:endParaRPr>
          </a:p>
          <a:p>
            <a:pPr>
              <a:defRPr/>
            </a:pPr>
            <a:r>
              <a:rPr lang="vi-VN" sz="2800" b="0" i="0" baseline="0" dirty="0">
                <a:solidFill>
                  <a:schemeClr val="tx1"/>
                </a:solidFill>
                <a:effectLst/>
              </a:rPr>
              <a:t> (Trạm Đồng Tâm)</a:t>
            </a:r>
            <a:endParaRPr lang="en-US" sz="4000" dirty="0">
              <a:solidFill>
                <a:schemeClr val="tx1"/>
              </a:solidFill>
              <a:effectLst/>
            </a:endParaRPr>
          </a:p>
        </c:rich>
      </c:tx>
      <c:overlay val="0"/>
      <c:spPr>
        <a:noFill/>
        <a:ln>
          <a:noFill/>
        </a:ln>
        <a:effectLst/>
      </c:spPr>
    </c:title>
    <c:autoTitleDeleted val="0"/>
    <c:plotArea>
      <c:layout/>
      <c:barChart>
        <c:barDir val="col"/>
        <c:grouping val="clustered"/>
        <c:varyColors val="0"/>
        <c:ser>
          <c:idx val="1"/>
          <c:order val="0"/>
          <c:tx>
            <c:strRef>
              <c:f>Sheet1!$A$12</c:f>
              <c:strCache>
                <c:ptCount val="1"/>
                <c:pt idx="0">
                  <c:v>Lượng mưa </c:v>
                </c:pt>
              </c:strCache>
            </c:strRef>
          </c:tx>
          <c:spPr>
            <a:solidFill>
              <a:srgbClr val="00B0F0"/>
            </a:solidFill>
            <a:ln>
              <a:solidFill>
                <a:schemeClr val="tx1"/>
              </a:solidFill>
            </a:ln>
          </c:spPr>
          <c:invertIfNegative val="0"/>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Sheet1!$B$12:$M$12</c:f>
              <c:numCache>
                <c:formatCode>General</c:formatCode>
                <c:ptCount val="12"/>
                <c:pt idx="0">
                  <c:v>50.7</c:v>
                </c:pt>
                <c:pt idx="1">
                  <c:v>34.9</c:v>
                </c:pt>
                <c:pt idx="2">
                  <c:v>47.2</c:v>
                </c:pt>
                <c:pt idx="3">
                  <c:v>66</c:v>
                </c:pt>
                <c:pt idx="4">
                  <c:v>104.7</c:v>
                </c:pt>
                <c:pt idx="5">
                  <c:v>170</c:v>
                </c:pt>
                <c:pt idx="6">
                  <c:v>136.1</c:v>
                </c:pt>
                <c:pt idx="7">
                  <c:v>209.5</c:v>
                </c:pt>
                <c:pt idx="8">
                  <c:v>530.1</c:v>
                </c:pt>
                <c:pt idx="9">
                  <c:v>582</c:v>
                </c:pt>
                <c:pt idx="10">
                  <c:v>231</c:v>
                </c:pt>
                <c:pt idx="11">
                  <c:v>67.900000000000006</c:v>
                </c:pt>
              </c:numCache>
            </c:numRef>
          </c:val>
          <c:extLst>
            <c:ext xmlns:c16="http://schemas.microsoft.com/office/drawing/2014/chart" uri="{C3380CC4-5D6E-409C-BE32-E72D297353CC}">
              <c16:uniqueId val="{00000001-EB91-4199-8FA0-F45F8C6EFA67}"/>
            </c:ext>
          </c:extLst>
        </c:ser>
        <c:dLbls>
          <c:showLegendKey val="0"/>
          <c:showVal val="0"/>
          <c:showCatName val="0"/>
          <c:showSerName val="0"/>
          <c:showPercent val="0"/>
          <c:showBubbleSize val="0"/>
        </c:dLbls>
        <c:gapWidth val="50"/>
        <c:axId val="952445583"/>
        <c:axId val="952449743"/>
      </c:barChart>
      <c:lineChart>
        <c:grouping val="standard"/>
        <c:varyColors val="0"/>
        <c:ser>
          <c:idx val="2"/>
          <c:order val="1"/>
          <c:tx>
            <c:strRef>
              <c:f>Sheet1!$A$13</c:f>
              <c:strCache>
                <c:ptCount val="1"/>
                <c:pt idx="0">
                  <c:v>Lưu lượng </c:v>
                </c:pt>
              </c:strCache>
            </c:strRef>
          </c:tx>
          <c:spPr>
            <a:ln w="31750">
              <a:solidFill>
                <a:srgbClr val="FF0000"/>
              </a:solidFill>
            </a:ln>
          </c:spPr>
          <c:marker>
            <c:symbol val="circle"/>
            <c:size val="9"/>
            <c:spPr>
              <a:solidFill>
                <a:srgbClr val="FF0000"/>
              </a:solidFill>
              <a:ln>
                <a:solidFill>
                  <a:srgbClr val="FF0000"/>
                </a:solidFill>
              </a:ln>
            </c:spPr>
          </c:marker>
          <c:dLbls>
            <c:dLbl>
              <c:idx val="3"/>
              <c:layout>
                <c:manualLayout>
                  <c:x val="-2.3931339977851646E-2"/>
                  <c:y val="2.5191539023003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91-4199-8FA0-F45F8C6EFA67}"/>
                </c:ext>
              </c:extLst>
            </c:dLbl>
            <c:dLbl>
              <c:idx val="10"/>
              <c:layout>
                <c:manualLayout>
                  <c:x val="-6.4314053766534995E-3"/>
                  <c:y val="-4.215060167967122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91-4199-8FA0-F45F8C6EFA67}"/>
                </c:ext>
              </c:extLst>
            </c:dLbl>
            <c:dLbl>
              <c:idx val="11"/>
              <c:layout>
                <c:manualLayout>
                  <c:x val="-2.6483986013376235E-2"/>
                  <c:y val="-3.88410735764971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91-4199-8FA0-F45F8C6EFA67}"/>
                </c:ext>
              </c:extLst>
            </c:dLbl>
            <c:spPr>
              <a:noFill/>
              <a:ln>
                <a:noFill/>
              </a:ln>
              <a:effectLst/>
            </c:spPr>
            <c:txPr>
              <a:bodyPr/>
              <a:lstStyle/>
              <a:p>
                <a:pPr>
                  <a:defRPr sz="1800">
                    <a:solidFill>
                      <a:srgbClr val="FF0000"/>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Sheet1!$B$13:$M$13</c:f>
              <c:numCache>
                <c:formatCode>General</c:formatCode>
                <c:ptCount val="12"/>
                <c:pt idx="0">
                  <c:v>27.7</c:v>
                </c:pt>
                <c:pt idx="1">
                  <c:v>19.3</c:v>
                </c:pt>
                <c:pt idx="2">
                  <c:v>17.5</c:v>
                </c:pt>
                <c:pt idx="3">
                  <c:v>10.7</c:v>
                </c:pt>
                <c:pt idx="4">
                  <c:v>28.7</c:v>
                </c:pt>
                <c:pt idx="5">
                  <c:v>36.700000000000003</c:v>
                </c:pt>
                <c:pt idx="6">
                  <c:v>40.6</c:v>
                </c:pt>
                <c:pt idx="7">
                  <c:v>58.4</c:v>
                </c:pt>
                <c:pt idx="8">
                  <c:v>185</c:v>
                </c:pt>
                <c:pt idx="9">
                  <c:v>178</c:v>
                </c:pt>
                <c:pt idx="10">
                  <c:v>94.1</c:v>
                </c:pt>
                <c:pt idx="11">
                  <c:v>43.7</c:v>
                </c:pt>
              </c:numCache>
            </c:numRef>
          </c:val>
          <c:smooth val="0"/>
          <c:extLst>
            <c:ext xmlns:c16="http://schemas.microsoft.com/office/drawing/2014/chart" uri="{C3380CC4-5D6E-409C-BE32-E72D297353CC}">
              <c16:uniqueId val="{00000002-EB91-4199-8FA0-F45F8C6EFA67}"/>
            </c:ext>
          </c:extLst>
        </c:ser>
        <c:dLbls>
          <c:showLegendKey val="0"/>
          <c:showVal val="0"/>
          <c:showCatName val="0"/>
          <c:showSerName val="0"/>
          <c:showPercent val="0"/>
          <c:showBubbleSize val="0"/>
        </c:dLbls>
        <c:marker val="1"/>
        <c:smooth val="0"/>
        <c:axId val="334975680"/>
        <c:axId val="334978304"/>
      </c:lineChart>
      <c:catAx>
        <c:axId val="334975680"/>
        <c:scaling>
          <c:orientation val="minMax"/>
        </c:scaling>
        <c:delete val="0"/>
        <c:axPos val="b"/>
        <c:majorTickMark val="none"/>
        <c:minorTickMark val="none"/>
        <c:tickLblPos val="nextTo"/>
        <c:spPr>
          <a:noFill/>
          <a:ln w="19050" cap="flat" cmpd="sng" algn="ctr">
            <a:solidFill>
              <a:schemeClr val="tx1"/>
            </a:solidFill>
            <a:round/>
          </a:ln>
          <a:effectLst/>
        </c:spPr>
        <c:txPr>
          <a:bodyPr rot="-60000000" vert="horz"/>
          <a:lstStyle/>
          <a:p>
            <a:pPr>
              <a:defRPr/>
            </a:pPr>
            <a:endParaRPr lang="en-US"/>
          </a:p>
        </c:txPr>
        <c:crossAx val="334978304"/>
        <c:crosses val="autoZero"/>
        <c:auto val="1"/>
        <c:lblAlgn val="ctr"/>
        <c:lblOffset val="100"/>
        <c:noMultiLvlLbl val="0"/>
      </c:catAx>
      <c:valAx>
        <c:axId val="334978304"/>
        <c:scaling>
          <c:orientation val="minMax"/>
        </c:scaling>
        <c:delete val="0"/>
        <c:axPos val="l"/>
        <c:title>
          <c:tx>
            <c:rich>
              <a:bodyPr rot="0" vert="horz"/>
              <a:lstStyle/>
              <a:p>
                <a:pPr>
                  <a:defRPr/>
                </a:pPr>
                <a:r>
                  <a:rPr lang="en-US" b="0" dirty="0"/>
                  <a:t>m</a:t>
                </a:r>
                <a:r>
                  <a:rPr lang="en-US" b="0" baseline="30000" dirty="0"/>
                  <a:t>3</a:t>
                </a:r>
                <a:r>
                  <a:rPr lang="en-US" b="0" dirty="0"/>
                  <a:t>/s</a:t>
                </a:r>
              </a:p>
            </c:rich>
          </c:tx>
          <c:layout>
            <c:manualLayout>
              <c:xMode val="edge"/>
              <c:yMode val="edge"/>
              <c:x val="0.10903083700440529"/>
              <c:y val="0.11561282635723166"/>
            </c:manualLayout>
          </c:layout>
          <c:overlay val="0"/>
        </c:title>
        <c:numFmt formatCode="General" sourceLinked="1"/>
        <c:majorTickMark val="cross"/>
        <c:minorTickMark val="none"/>
        <c:tickLblPos val="nextTo"/>
        <c:spPr>
          <a:noFill/>
          <a:ln w="25400">
            <a:solidFill>
              <a:schemeClr val="tx1"/>
            </a:solidFill>
            <a:tailEnd type="arrow"/>
          </a:ln>
          <a:effectLst/>
        </c:spPr>
        <c:txPr>
          <a:bodyPr rot="-60000000" vert="horz"/>
          <a:lstStyle/>
          <a:p>
            <a:pPr>
              <a:defRPr/>
            </a:pPr>
            <a:endParaRPr lang="en-US"/>
          </a:p>
        </c:txPr>
        <c:crossAx val="334975680"/>
        <c:crosses val="autoZero"/>
        <c:crossBetween val="between"/>
      </c:valAx>
      <c:valAx>
        <c:axId val="952449743"/>
        <c:scaling>
          <c:orientation val="minMax"/>
        </c:scaling>
        <c:delete val="0"/>
        <c:axPos val="r"/>
        <c:title>
          <c:tx>
            <c:rich>
              <a:bodyPr rot="0" vert="horz"/>
              <a:lstStyle/>
              <a:p>
                <a:pPr>
                  <a:defRPr>
                    <a:solidFill>
                      <a:schemeClr val="tx1"/>
                    </a:solidFill>
                  </a:defRPr>
                </a:pPr>
                <a:r>
                  <a:rPr lang="en-US" b="0" dirty="0">
                    <a:solidFill>
                      <a:schemeClr val="tx1"/>
                    </a:solidFill>
                  </a:rPr>
                  <a:t>mm</a:t>
                </a:r>
              </a:p>
            </c:rich>
          </c:tx>
          <c:layout>
            <c:manualLayout>
              <c:xMode val="edge"/>
              <c:yMode val="edge"/>
              <c:x val="0.8713600887994728"/>
              <c:y val="0.12657773863793342"/>
            </c:manualLayout>
          </c:layout>
          <c:overlay val="0"/>
        </c:title>
        <c:numFmt formatCode="General" sourceLinked="1"/>
        <c:majorTickMark val="out"/>
        <c:minorTickMark val="none"/>
        <c:tickLblPos val="nextTo"/>
        <c:spPr>
          <a:ln w="25400">
            <a:solidFill>
              <a:schemeClr val="tx1"/>
            </a:solidFill>
            <a:tailEnd type="arrow"/>
          </a:ln>
        </c:spPr>
        <c:crossAx val="952445583"/>
        <c:crosses val="max"/>
        <c:crossBetween val="between"/>
      </c:valAx>
      <c:catAx>
        <c:axId val="952445583"/>
        <c:scaling>
          <c:orientation val="minMax"/>
        </c:scaling>
        <c:delete val="1"/>
        <c:axPos val="b"/>
        <c:majorTickMark val="out"/>
        <c:minorTickMark val="none"/>
        <c:tickLblPos val="nextTo"/>
        <c:crossAx val="952449743"/>
        <c:crosses val="autoZero"/>
        <c:auto val="1"/>
        <c:lblAlgn val="ctr"/>
        <c:lblOffset val="100"/>
        <c:noMultiLvlLbl val="0"/>
      </c:catAx>
    </c:plotArea>
    <c:legend>
      <c:legendPos val="b"/>
      <c:overlay val="0"/>
      <c:spPr>
        <a:noFill/>
        <a:ln>
          <a:noFill/>
        </a:ln>
        <a:effectLst/>
      </c:spPr>
      <c:txPr>
        <a:bodyPr rot="0" vert="horz"/>
        <a:lstStyle/>
        <a:p>
          <a:pPr>
            <a:defRPr/>
          </a:pPr>
          <a:endParaRPr lang="en-US"/>
        </a:p>
      </c:txPr>
    </c:legend>
    <c:plotVisOnly val="1"/>
    <c:dispBlanksAs val="gap"/>
    <c:showDLblsOverMax val="0"/>
  </c:chart>
  <c:txPr>
    <a:bodyPr/>
    <a:lstStyle/>
    <a:p>
      <a:pPr>
        <a:defRPr sz="2400">
          <a:latin typeface="Bahnschrift Condensed" panose="020B0502040204020203"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0.88814</cdr:x>
      <cdr:y>0.78567</cdr:y>
    </cdr:from>
    <cdr:to>
      <cdr:x>1</cdr:x>
      <cdr:y>0.87792</cdr:y>
    </cdr:to>
    <cdr:sp macro="" textlink="">
      <cdr:nvSpPr>
        <cdr:cNvPr id="2" name="TextBox 1"/>
        <cdr:cNvSpPr txBox="1"/>
      </cdr:nvSpPr>
      <cdr:spPr>
        <a:xfrm xmlns:a="http://schemas.openxmlformats.org/drawingml/2006/main">
          <a:off x="7216574" y="4190753"/>
          <a:ext cx="908878" cy="4920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latin typeface="Bahnschrift Condensed" panose="020B0502040204020203" pitchFamily="34" charset="0"/>
            </a:rPr>
            <a:t>Tháng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692D8-1DB6-4C40-A1A5-F0472B996E77}"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17E2A-9F1D-427D-BEFE-F2A776565073}" type="slidenum">
              <a:rPr lang="en-US" smtClean="0"/>
              <a:t>‹#›</a:t>
            </a:fld>
            <a:endParaRPr lang="en-US"/>
          </a:p>
        </p:txBody>
      </p:sp>
    </p:spTree>
    <p:extLst>
      <p:ext uri="{BB962C8B-B14F-4D97-AF65-F5344CB8AC3E}">
        <p14:creationId xmlns:p14="http://schemas.microsoft.com/office/powerpoint/2010/main" val="124670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3</a:t>
            </a:fld>
            <a:endParaRPr lang="en-US"/>
          </a:p>
        </p:txBody>
      </p:sp>
    </p:spTree>
    <p:extLst>
      <p:ext uri="{BB962C8B-B14F-4D97-AF65-F5344CB8AC3E}">
        <p14:creationId xmlns:p14="http://schemas.microsoft.com/office/powerpoint/2010/main" val="3548197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Hs dựa vào bảng thống kê và trả lời.</a:t>
            </a:r>
          </a:p>
          <a:p>
            <a:r>
              <a:rPr lang="en-US" sz="1200" kern="1200" dirty="0">
                <a:solidFill>
                  <a:schemeClr val="tx1"/>
                </a:solidFill>
                <a:effectLst/>
                <a:latin typeface="+mn-lt"/>
                <a:ea typeface="+mn-ea"/>
                <a:cs typeface="+mn-cs"/>
              </a:rPr>
              <a:t>+ Tổng lượng mưa: 1839,2 mm =&gt; Lượng mưa TB: 1839,2 : 12 = 153,2 mm</a:t>
            </a:r>
          </a:p>
          <a:p>
            <a:r>
              <a:rPr lang="en-US" sz="1200" kern="1200" dirty="0">
                <a:solidFill>
                  <a:schemeClr val="tx1"/>
                </a:solidFill>
                <a:effectLst/>
                <a:latin typeface="+mn-lt"/>
                <a:ea typeface="+mn-ea"/>
                <a:cs typeface="+mn-cs"/>
              </a:rPr>
              <a:t>  Mùa mưa từ tháng 5 đến tháng 10.</a:t>
            </a:r>
          </a:p>
          <a:p>
            <a:r>
              <a:rPr lang="en-US" sz="1200" kern="1200" dirty="0">
                <a:solidFill>
                  <a:schemeClr val="tx1"/>
                </a:solidFill>
                <a:effectLst/>
                <a:latin typeface="+mn-lt"/>
                <a:ea typeface="+mn-ea"/>
                <a:cs typeface="+mn-cs"/>
              </a:rPr>
              <a:t>+ Tổng lưu lượng dòng chảy: 43591</a:t>
            </a:r>
          </a:p>
          <a:p>
            <a:r>
              <a:rPr lang="en-US" sz="1200" kern="1200" dirty="0">
                <a:solidFill>
                  <a:schemeClr val="tx1"/>
                </a:solidFill>
                <a:effectLst/>
                <a:latin typeface="+mn-lt"/>
                <a:ea typeface="+mn-ea"/>
                <a:cs typeface="+mn-cs"/>
              </a:rPr>
              <a:t>=&gt; Lưu lượng dòng chảy TB 43591 : 12 = 3632,5</a:t>
            </a:r>
          </a:p>
          <a:p>
            <a:r>
              <a:rPr lang="en-US" sz="1200" kern="1200" dirty="0">
                <a:solidFill>
                  <a:schemeClr val="tx1"/>
                </a:solidFill>
                <a:effectLst/>
                <a:latin typeface="+mn-lt"/>
                <a:ea typeface="+mn-ea"/>
                <a:cs typeface="+mn-cs"/>
              </a:rPr>
              <a:t>=&gt; Mùa lũ từ tháng 6 đến tháng 10</a:t>
            </a:r>
          </a:p>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13</a:t>
            </a:fld>
            <a:endParaRPr lang="en-US"/>
          </a:p>
        </p:txBody>
      </p:sp>
    </p:spTree>
    <p:extLst>
      <p:ext uri="{BB962C8B-B14F-4D97-AF65-F5344CB8AC3E}">
        <p14:creationId xmlns:p14="http://schemas.microsoft.com/office/powerpoint/2010/main" val="223957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Hs dựa vào bảng thống kê và trả lời.</a:t>
            </a:r>
          </a:p>
          <a:p>
            <a:r>
              <a:rPr lang="en-US" sz="1200" kern="1200" dirty="0">
                <a:solidFill>
                  <a:schemeClr val="tx1"/>
                </a:solidFill>
                <a:effectLst/>
                <a:latin typeface="+mn-lt"/>
                <a:ea typeface="+mn-ea"/>
                <a:cs typeface="+mn-cs"/>
              </a:rPr>
              <a:t>+ Tổng lượng mưa: 2230,1 mm =&gt; Lượng mưa TB: 2230,1 : 12 = 185,8 mm</a:t>
            </a:r>
          </a:p>
          <a:p>
            <a:r>
              <a:rPr lang="en-US" sz="1200" kern="1200" dirty="0">
                <a:solidFill>
                  <a:schemeClr val="tx1"/>
                </a:solidFill>
                <a:effectLst/>
                <a:latin typeface="+mn-lt"/>
                <a:ea typeface="+mn-ea"/>
                <a:cs typeface="+mn-cs"/>
              </a:rPr>
              <a:t>  Mùa mưa từ tháng 8 đến tháng 11.</a:t>
            </a:r>
          </a:p>
          <a:p>
            <a:r>
              <a:rPr lang="en-US" sz="1200" kern="1200" dirty="0">
                <a:solidFill>
                  <a:schemeClr val="tx1"/>
                </a:solidFill>
                <a:effectLst/>
                <a:latin typeface="+mn-lt"/>
                <a:ea typeface="+mn-ea"/>
                <a:cs typeface="+mn-cs"/>
              </a:rPr>
              <a:t>+ Tổng lưu lượng dòng chảy: 740,4</a:t>
            </a:r>
          </a:p>
          <a:p>
            <a:r>
              <a:rPr lang="en-US" sz="1200" kern="1200" dirty="0">
                <a:solidFill>
                  <a:schemeClr val="tx1"/>
                </a:solidFill>
                <a:effectLst/>
                <a:latin typeface="+mn-lt"/>
                <a:ea typeface="+mn-ea"/>
                <a:cs typeface="+mn-cs"/>
              </a:rPr>
              <a:t>=&gt; Lưu lượng dòng chảy TB 740,4 : 12 = 61,7</a:t>
            </a:r>
          </a:p>
          <a:p>
            <a:r>
              <a:rPr lang="en-US" sz="1200" kern="1200" dirty="0">
                <a:solidFill>
                  <a:schemeClr val="tx1"/>
                </a:solidFill>
                <a:effectLst/>
                <a:latin typeface="+mn-lt"/>
                <a:ea typeface="+mn-ea"/>
                <a:cs typeface="+mn-cs"/>
              </a:rPr>
              <a:t>=&gt; Mùa lũ từ tháng 9 đến tháng 11</a:t>
            </a:r>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14</a:t>
            </a:fld>
            <a:endParaRPr lang="en-US"/>
          </a:p>
        </p:txBody>
      </p:sp>
    </p:spTree>
    <p:extLst>
      <p:ext uri="{BB962C8B-B14F-4D97-AF65-F5344CB8AC3E}">
        <p14:creationId xmlns:p14="http://schemas.microsoft.com/office/powerpoint/2010/main" val="4145198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17</a:t>
            </a:fld>
            <a:endParaRPr lang="en-US"/>
          </a:p>
        </p:txBody>
      </p:sp>
    </p:spTree>
    <p:extLst>
      <p:ext uri="{BB962C8B-B14F-4D97-AF65-F5344CB8AC3E}">
        <p14:creationId xmlns:p14="http://schemas.microsoft.com/office/powerpoint/2010/main" val="416023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Bước 1: GV đưa biểu điểm HS tự chấm bài thực hành của nhau. GV chấm một số bài của HS.</a:t>
            </a:r>
          </a:p>
          <a:p>
            <a:r>
              <a:rPr lang="en-US" sz="1200" kern="1200" dirty="0">
                <a:solidFill>
                  <a:schemeClr val="tx1"/>
                </a:solidFill>
                <a:effectLst/>
                <a:latin typeface="+mn-lt"/>
                <a:ea typeface="+mn-ea"/>
                <a:cs typeface="+mn-cs"/>
              </a:rPr>
              <a:t>Bước 2: GV khắc sâu lại các cách vẽ biểu đồ lưu lượng và lượng mưa.</a:t>
            </a:r>
          </a:p>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21</a:t>
            </a:fld>
            <a:endParaRPr lang="en-US"/>
          </a:p>
        </p:txBody>
      </p:sp>
    </p:spTree>
    <p:extLst>
      <p:ext uri="{BB962C8B-B14F-4D97-AF65-F5344CB8AC3E}">
        <p14:creationId xmlns:p14="http://schemas.microsoft.com/office/powerpoint/2010/main" val="112780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4</a:t>
            </a:fld>
            <a:endParaRPr lang="en-US"/>
          </a:p>
        </p:txBody>
      </p:sp>
    </p:spTree>
    <p:extLst>
      <p:ext uri="{BB962C8B-B14F-4D97-AF65-F5344CB8AC3E}">
        <p14:creationId xmlns:p14="http://schemas.microsoft.com/office/powerpoint/2010/main" val="1119695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5</a:t>
            </a:fld>
            <a:endParaRPr lang="en-US"/>
          </a:p>
        </p:txBody>
      </p:sp>
    </p:spTree>
    <p:extLst>
      <p:ext uri="{BB962C8B-B14F-4D97-AF65-F5344CB8AC3E}">
        <p14:creationId xmlns:p14="http://schemas.microsoft.com/office/powerpoint/2010/main" val="330372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6</a:t>
            </a:fld>
            <a:endParaRPr lang="en-US"/>
          </a:p>
        </p:txBody>
      </p:sp>
    </p:spTree>
    <p:extLst>
      <p:ext uri="{BB962C8B-B14F-4D97-AF65-F5344CB8AC3E}">
        <p14:creationId xmlns:p14="http://schemas.microsoft.com/office/powerpoint/2010/main" val="250572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7</a:t>
            </a:fld>
            <a:endParaRPr lang="en-US"/>
          </a:p>
        </p:txBody>
      </p:sp>
    </p:spTree>
    <p:extLst>
      <p:ext uri="{BB962C8B-B14F-4D97-AF65-F5344CB8AC3E}">
        <p14:creationId xmlns:p14="http://schemas.microsoft.com/office/powerpoint/2010/main" val="169527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8</a:t>
            </a:fld>
            <a:endParaRPr lang="en-US"/>
          </a:p>
        </p:txBody>
      </p:sp>
    </p:spTree>
    <p:extLst>
      <p:ext uri="{BB962C8B-B14F-4D97-AF65-F5344CB8AC3E}">
        <p14:creationId xmlns:p14="http://schemas.microsoft.com/office/powerpoint/2010/main" val="281377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17E2A-9F1D-427D-BEFE-F2A776565073}" type="slidenum">
              <a:rPr lang="en-US" smtClean="0"/>
              <a:t>9</a:t>
            </a:fld>
            <a:endParaRPr lang="en-US"/>
          </a:p>
        </p:txBody>
      </p:sp>
    </p:spTree>
    <p:extLst>
      <p:ext uri="{BB962C8B-B14F-4D97-AF65-F5344CB8AC3E}">
        <p14:creationId xmlns:p14="http://schemas.microsoft.com/office/powerpoint/2010/main" val="2593939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10</a:t>
            </a:fld>
            <a:endParaRPr lang="en-US"/>
          </a:p>
        </p:txBody>
      </p:sp>
    </p:spTree>
    <p:extLst>
      <p:ext uri="{BB962C8B-B14F-4D97-AF65-F5344CB8AC3E}">
        <p14:creationId xmlns:p14="http://schemas.microsoft.com/office/powerpoint/2010/main" val="347628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Bước 2: </a:t>
            </a:r>
            <a:r>
              <a:rPr lang="en-US" sz="1200" kern="1200" dirty="0">
                <a:solidFill>
                  <a:schemeClr val="tx1"/>
                </a:solidFill>
                <a:effectLst/>
                <a:latin typeface="+mn-lt"/>
                <a:ea typeface="+mn-ea"/>
                <a:cs typeface="+mn-cs"/>
              </a:rPr>
              <a:t>HS tính toán và trình bày kết quả. (các cặp phản hồi, so sánh với nhau). Nhận xét bài làm trên bảng.</a:t>
            </a:r>
          </a:p>
          <a:p>
            <a:endParaRPr lang="en-US" dirty="0"/>
          </a:p>
        </p:txBody>
      </p:sp>
      <p:sp>
        <p:nvSpPr>
          <p:cNvPr id="4" name="Slide Number Placeholder 3"/>
          <p:cNvSpPr>
            <a:spLocks noGrp="1"/>
          </p:cNvSpPr>
          <p:nvPr>
            <p:ph type="sldNum" sz="quarter" idx="10"/>
          </p:nvPr>
        </p:nvSpPr>
        <p:spPr/>
        <p:txBody>
          <a:bodyPr/>
          <a:lstStyle/>
          <a:p>
            <a:fld id="{DF517E2A-9F1D-427D-BEFE-F2A776565073}" type="slidenum">
              <a:rPr lang="en-US" smtClean="0"/>
              <a:t>12</a:t>
            </a:fld>
            <a:endParaRPr lang="en-US"/>
          </a:p>
        </p:txBody>
      </p:sp>
    </p:spTree>
    <p:extLst>
      <p:ext uri="{BB962C8B-B14F-4D97-AF65-F5344CB8AC3E}">
        <p14:creationId xmlns:p14="http://schemas.microsoft.com/office/powerpoint/2010/main" val="2340772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342AA6-0F82-4BC2-97AB-909849B91F3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4893587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42AA6-0F82-4BC2-97AB-909849B91F3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294250975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42AA6-0F82-4BC2-97AB-909849B91F3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9189816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668"/>
        <p:cNvGrpSpPr/>
        <p:nvPr/>
      </p:nvGrpSpPr>
      <p:grpSpPr>
        <a:xfrm>
          <a:off x="0" y="0"/>
          <a:ext cx="0" cy="0"/>
          <a:chOff x="0" y="0"/>
          <a:chExt cx="0" cy="0"/>
        </a:xfrm>
      </p:grpSpPr>
      <p:sp>
        <p:nvSpPr>
          <p:cNvPr id="2833" name="Google Shape;2833;p20"/>
          <p:cNvSpPr txBox="1">
            <a:spLocks noGrp="1"/>
          </p:cNvSpPr>
          <p:nvPr>
            <p:ph type="title"/>
          </p:nvPr>
        </p:nvSpPr>
        <p:spPr>
          <a:xfrm>
            <a:off x="1450765" y="4049367"/>
            <a:ext cx="301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834" name="Google Shape;2834;p20"/>
          <p:cNvSpPr txBox="1">
            <a:spLocks noGrp="1"/>
          </p:cNvSpPr>
          <p:nvPr>
            <p:ph type="subTitle" idx="1"/>
          </p:nvPr>
        </p:nvSpPr>
        <p:spPr>
          <a:xfrm>
            <a:off x="1450765" y="4655900"/>
            <a:ext cx="30104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35" name="Google Shape;2835;p20"/>
          <p:cNvSpPr txBox="1">
            <a:spLocks noGrp="1"/>
          </p:cNvSpPr>
          <p:nvPr>
            <p:ph type="title" idx="2"/>
          </p:nvPr>
        </p:nvSpPr>
        <p:spPr>
          <a:xfrm>
            <a:off x="4696408" y="4049367"/>
            <a:ext cx="301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b="1"/>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836" name="Google Shape;2836;p20"/>
          <p:cNvSpPr txBox="1">
            <a:spLocks noGrp="1"/>
          </p:cNvSpPr>
          <p:nvPr>
            <p:ph type="subTitle" idx="3"/>
          </p:nvPr>
        </p:nvSpPr>
        <p:spPr>
          <a:xfrm>
            <a:off x="4696408" y="4655900"/>
            <a:ext cx="30104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37" name="Google Shape;2837;p20"/>
          <p:cNvSpPr txBox="1">
            <a:spLocks noGrp="1"/>
          </p:cNvSpPr>
          <p:nvPr>
            <p:ph type="title" idx="4"/>
          </p:nvPr>
        </p:nvSpPr>
        <p:spPr>
          <a:xfrm>
            <a:off x="7936893" y="4049367"/>
            <a:ext cx="301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900"/>
              <a:buNone/>
              <a:defRPr sz="2533" b="1">
                <a:solidFill>
                  <a:schemeClr val="accent2"/>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838" name="Google Shape;2838;p20"/>
          <p:cNvSpPr txBox="1">
            <a:spLocks noGrp="1"/>
          </p:cNvSpPr>
          <p:nvPr>
            <p:ph type="subTitle" idx="5"/>
          </p:nvPr>
        </p:nvSpPr>
        <p:spPr>
          <a:xfrm>
            <a:off x="7936893" y="4655900"/>
            <a:ext cx="30104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839" name="Google Shape;2839;p20"/>
          <p:cNvSpPr txBox="1">
            <a:spLocks noGrp="1"/>
          </p:cNvSpPr>
          <p:nvPr>
            <p:ph type="title" idx="6"/>
          </p:nvPr>
        </p:nvSpPr>
        <p:spPr>
          <a:xfrm>
            <a:off x="1274100" y="1132567"/>
            <a:ext cx="9851200" cy="73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04182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342AA6-0F82-4BC2-97AB-909849B91F3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8823341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42AA6-0F82-4BC2-97AB-909849B91F37}"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17211168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342AA6-0F82-4BC2-97AB-909849B91F3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95895260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342AA6-0F82-4BC2-97AB-909849B91F37}"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12125072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342AA6-0F82-4BC2-97AB-909849B91F37}"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40199440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42AA6-0F82-4BC2-97AB-909849B91F37}"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82178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42AA6-0F82-4BC2-97AB-909849B91F3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31520398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42AA6-0F82-4BC2-97AB-909849B91F37}"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FAA75-3B12-499D-873D-5818421EA7C8}" type="slidenum">
              <a:rPr lang="en-US" smtClean="0"/>
              <a:t>‹#›</a:t>
            </a:fld>
            <a:endParaRPr lang="en-US"/>
          </a:p>
        </p:txBody>
      </p:sp>
    </p:spTree>
    <p:extLst>
      <p:ext uri="{BB962C8B-B14F-4D97-AF65-F5344CB8AC3E}">
        <p14:creationId xmlns:p14="http://schemas.microsoft.com/office/powerpoint/2010/main" val="129181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42AA6-0F82-4BC2-97AB-909849B91F37}" type="datetimeFigureOut">
              <a:rPr lang="en-US" smtClean="0"/>
              <a:t>4/5/2023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FAA75-3B12-499D-873D-5818421EA7C8}" type="slidenum">
              <a:rPr lang="en-US" smtClean="0"/>
              <a:t>‹#›</a:t>
            </a:fld>
            <a:endParaRPr lang="en-US"/>
          </a:p>
        </p:txBody>
      </p:sp>
    </p:spTree>
    <p:extLst>
      <p:ext uri="{BB962C8B-B14F-4D97-AF65-F5344CB8AC3E}">
        <p14:creationId xmlns:p14="http://schemas.microsoft.com/office/powerpoint/2010/main" val="33569603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2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4.wdp"/><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6.png"/><Relationship Id="rId4" Type="http://schemas.microsoft.com/office/2007/relationships/hdphoto" Target="../media/hdphoto3.wdp"/><Relationship Id="rId9"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23910" y="3401432"/>
            <a:ext cx="2143125" cy="2143125"/>
          </a:xfrm>
          <a:prstGeom prst="rect">
            <a:avLst/>
          </a:prstGeom>
        </p:spPr>
      </p:pic>
      <p:sp>
        <p:nvSpPr>
          <p:cNvPr id="8" name="Title 7"/>
          <p:cNvSpPr>
            <a:spLocks noGrp="1"/>
          </p:cNvSpPr>
          <p:nvPr>
            <p:ph type="title" idx="6"/>
          </p:nvPr>
        </p:nvSpPr>
        <p:spPr>
          <a:xfrm>
            <a:off x="99787" y="181289"/>
            <a:ext cx="11963400" cy="1231900"/>
          </a:xfrm>
          <a:ln>
            <a:solidFill>
              <a:schemeClr val="bg1"/>
            </a:solidFill>
          </a:ln>
        </p:spPr>
        <p:txBody>
          <a:bodyPr/>
          <a:lstStyle/>
          <a:p>
            <a:r>
              <a:rPr lang="en-US" sz="3600">
                <a:ln w="15875">
                  <a:solidFill>
                    <a:schemeClr val="bg1"/>
                  </a:solidFill>
                </a:ln>
                <a:solidFill>
                  <a:srgbClr val="002060"/>
                </a:solidFill>
              </a:rPr>
              <a:t>TIẾT 39 + 40: </a:t>
            </a:r>
            <a:r>
              <a:rPr lang="vi-VN" sz="3600">
                <a:ln w="15875">
                  <a:solidFill>
                    <a:schemeClr val="bg1"/>
                  </a:solidFill>
                </a:ln>
                <a:solidFill>
                  <a:srgbClr val="002060"/>
                </a:solidFill>
              </a:rPr>
              <a:t>BÀI 35 </a:t>
            </a:r>
            <a:br>
              <a:rPr lang="en-US" sz="3600">
                <a:ln w="15875">
                  <a:solidFill>
                    <a:schemeClr val="bg1"/>
                  </a:solidFill>
                </a:ln>
                <a:solidFill>
                  <a:srgbClr val="002060"/>
                </a:solidFill>
              </a:rPr>
            </a:br>
            <a:r>
              <a:rPr lang="vi-VN" sz="3600">
                <a:ln w="15875">
                  <a:solidFill>
                    <a:schemeClr val="bg1"/>
                  </a:solidFill>
                </a:ln>
                <a:solidFill>
                  <a:srgbClr val="002060"/>
                </a:solidFill>
              </a:rPr>
              <a:t>THỰC HÀNH VỀ </a:t>
            </a:r>
            <a:r>
              <a:rPr lang="vi-VN" sz="3600" dirty="0">
                <a:ln w="15875">
                  <a:solidFill>
                    <a:schemeClr val="bg1"/>
                  </a:solidFill>
                </a:ln>
                <a:solidFill>
                  <a:srgbClr val="002060"/>
                </a:solidFill>
              </a:rPr>
              <a:t>KHÍ </a:t>
            </a:r>
            <a:r>
              <a:rPr lang="vi-VN" sz="3600">
                <a:ln w="15875">
                  <a:solidFill>
                    <a:schemeClr val="bg1"/>
                  </a:solidFill>
                </a:ln>
                <a:solidFill>
                  <a:srgbClr val="002060"/>
                </a:solidFill>
              </a:rPr>
              <a:t>HẬU,THỦY </a:t>
            </a:r>
            <a:r>
              <a:rPr lang="vi-VN" sz="3600" dirty="0">
                <a:ln w="15875">
                  <a:solidFill>
                    <a:schemeClr val="bg1"/>
                  </a:solidFill>
                </a:ln>
                <a:solidFill>
                  <a:srgbClr val="002060"/>
                </a:solidFill>
              </a:rPr>
              <a:t>VĂN VIỆT NAM</a:t>
            </a:r>
          </a:p>
        </p:txBody>
      </p:sp>
      <p:pic>
        <p:nvPicPr>
          <p:cNvPr id="2" name="Picture 1"/>
          <p:cNvPicPr>
            <a:picLocks noChangeAspect="1"/>
          </p:cNvPicPr>
          <p:nvPr/>
        </p:nvPicPr>
        <p:blipFill>
          <a:blip r:embed="rId3"/>
          <a:stretch>
            <a:fillRect/>
          </a:stretch>
        </p:blipFill>
        <p:spPr>
          <a:xfrm>
            <a:off x="207304" y="2347640"/>
            <a:ext cx="4262556" cy="3196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388" name="Picture 4" descr="Lgbt Flag Map Of Vietnam - Vietnam Map Grey, HD Png Download -  525x1024(#2027194) - PngFind"/>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06" b="99185" l="9524" r="82976">
                        <a14:foregroundMark x1="56429" y1="83967" x2="56429" y2="83967"/>
                        <a14:foregroundMark x1="56786" y1="86322" x2="56786" y2="86322"/>
                        <a14:foregroundMark x1="53333" y1="87591" x2="53333" y2="87591"/>
                        <a14:foregroundMark x1="53571" y1="88043" x2="53571" y2="88043"/>
                      </a14:backgroundRemoval>
                    </a14:imgEffect>
                  </a14:imgLayer>
                </a14:imgProps>
              </a:ext>
              <a:ext uri="{28A0092B-C50C-407E-A947-70E740481C1C}">
                <a14:useLocalDpi xmlns:a14="http://schemas.microsoft.com/office/drawing/2010/main" val="0"/>
              </a:ext>
            </a:extLst>
          </a:blip>
          <a:srcRect/>
          <a:stretch>
            <a:fillRect/>
          </a:stretch>
        </p:blipFill>
        <p:spPr bwMode="auto">
          <a:xfrm>
            <a:off x="4178032" y="1569606"/>
            <a:ext cx="3806911" cy="5003369"/>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Rain - Free weather ic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264357" y="2534093"/>
            <a:ext cx="1537197" cy="1537197"/>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bo-song-1348704038_480x0.jpg"/>
          <p:cNvPicPr>
            <a:picLocks noChangeAspect="1" noChangeArrowheads="1"/>
          </p:cNvPicPr>
          <p:nvPr/>
        </p:nvPicPr>
        <p:blipFill rotWithShape="1">
          <a:blip r:embed="rId7">
            <a:extLst>
              <a:ext uri="{28A0092B-C50C-407E-A947-70E740481C1C}">
                <a14:useLocalDpi xmlns:a14="http://schemas.microsoft.com/office/drawing/2010/main" val="0"/>
              </a:ext>
            </a:extLst>
          </a:blip>
          <a:srcRect t="52152" r="21332"/>
          <a:stretch/>
        </p:blipFill>
        <p:spPr bwMode="auto">
          <a:xfrm>
            <a:off x="8016749" y="2108200"/>
            <a:ext cx="4209053" cy="3436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2633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769709264"/>
              </p:ext>
            </p:extLst>
          </p:nvPr>
        </p:nvGraphicFramePr>
        <p:xfrm>
          <a:off x="114300" y="806307"/>
          <a:ext cx="11468100" cy="5950093"/>
        </p:xfrm>
        <a:graphic>
          <a:graphicData uri="http://schemas.openxmlformats.org/drawingml/2006/chart">
            <c:chart xmlns:c="http://schemas.openxmlformats.org/drawingml/2006/chart" xmlns:r="http://schemas.openxmlformats.org/officeDocument/2006/relationships" r:id="rId3"/>
          </a:graphicData>
        </a:graphic>
      </p:graphicFrame>
      <p:sp>
        <p:nvSpPr>
          <p:cNvPr id="9" name="Google Shape;13906;p88"/>
          <p:cNvSpPr txBox="1">
            <a:spLocks/>
          </p:cNvSpPr>
          <p:nvPr/>
        </p:nvSpPr>
        <p:spPr>
          <a:xfrm>
            <a:off x="-429628" y="73907"/>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THỰC HÀNH: VẼ BIỂU ĐỒ CỘT KẾT HỢP ĐƯỜNG</a:t>
            </a:r>
            <a:endParaRPr lang="vi-VN" sz="3200" dirty="0">
              <a:solidFill>
                <a:srgbClr val="FF0000"/>
              </a:solidFill>
            </a:endParaRPr>
          </a:p>
        </p:txBody>
      </p:sp>
      <p:sp>
        <p:nvSpPr>
          <p:cNvPr id="10" name="Google Shape;19927;p103"/>
          <p:cNvSpPr/>
          <p:nvPr/>
        </p:nvSpPr>
        <p:spPr>
          <a:xfrm>
            <a:off x="294968" y="721473"/>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rgbClr val="FF5E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TextBox 1"/>
          <p:cNvSpPr txBox="1"/>
          <p:nvPr/>
        </p:nvSpPr>
        <p:spPr>
          <a:xfrm>
            <a:off x="10234110" y="5700142"/>
            <a:ext cx="908878" cy="4920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Bahnschrift Condensed" panose="020B0502040204020203" pitchFamily="34" charset="0"/>
              </a:rPr>
              <a:t>Tháng</a:t>
            </a:r>
          </a:p>
        </p:txBody>
      </p:sp>
    </p:spTree>
    <p:extLst>
      <p:ext uri="{BB962C8B-B14F-4D97-AF65-F5344CB8AC3E}">
        <p14:creationId xmlns:p14="http://schemas.microsoft.com/office/powerpoint/2010/main" val="205671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571500" y="-23010"/>
            <a:ext cx="4686300" cy="6788095"/>
          </a:xfrm>
          <a:prstGeom prst="rect">
            <a:avLst/>
          </a:prstGeom>
        </p:spPr>
      </p:pic>
      <p:pic>
        <p:nvPicPr>
          <p:cNvPr id="9" name="Picture 8"/>
          <p:cNvPicPr>
            <a:picLocks noChangeAspect="1"/>
          </p:cNvPicPr>
          <p:nvPr/>
        </p:nvPicPr>
        <p:blipFill>
          <a:blip r:embed="rId3"/>
          <a:stretch>
            <a:fillRect/>
          </a:stretch>
        </p:blipFill>
        <p:spPr>
          <a:xfrm>
            <a:off x="6208006" y="4049604"/>
            <a:ext cx="5412493" cy="2808396"/>
          </a:xfrm>
          <a:prstGeom prst="rect">
            <a:avLst/>
          </a:prstGeom>
          <a:ln>
            <a:solidFill>
              <a:schemeClr val="accent5">
                <a:lumMod val="50000"/>
              </a:schemeClr>
            </a:solidFill>
          </a:ln>
        </p:spPr>
      </p:pic>
      <p:pic>
        <p:nvPicPr>
          <p:cNvPr id="10" name="Picture 9"/>
          <p:cNvPicPr>
            <a:picLocks noChangeAspect="1"/>
          </p:cNvPicPr>
          <p:nvPr/>
        </p:nvPicPr>
        <p:blipFill rotWithShape="1">
          <a:blip r:embed="rId4"/>
          <a:srcRect l="1524"/>
          <a:stretch/>
        </p:blipFill>
        <p:spPr>
          <a:xfrm>
            <a:off x="6208006" y="1202396"/>
            <a:ext cx="5422900" cy="2727441"/>
          </a:xfrm>
          <a:prstGeom prst="rect">
            <a:avLst/>
          </a:prstGeom>
          <a:ln>
            <a:solidFill>
              <a:schemeClr val="accent5">
                <a:lumMod val="50000"/>
              </a:schemeClr>
            </a:solidFill>
          </a:ln>
        </p:spPr>
      </p:pic>
      <p:sp>
        <p:nvSpPr>
          <p:cNvPr id="12" name="TextBox 11"/>
          <p:cNvSpPr txBox="1"/>
          <p:nvPr/>
        </p:nvSpPr>
        <p:spPr>
          <a:xfrm>
            <a:off x="0" y="6396335"/>
            <a:ext cx="5626100" cy="461665"/>
          </a:xfrm>
          <a:prstGeom prst="rect">
            <a:avLst/>
          </a:prstGeom>
          <a:solidFill>
            <a:schemeClr val="accent2">
              <a:lumMod val="75000"/>
            </a:schemeClr>
          </a:solidFill>
        </p:spPr>
        <p:txBody>
          <a:bodyPr wrap="square" rtlCol="0">
            <a:spAutoFit/>
          </a:bodyPr>
          <a:lstStyle/>
          <a:p>
            <a:r>
              <a:rPr lang="en-US" sz="2400" dirty="0">
                <a:solidFill>
                  <a:schemeClr val="bg1"/>
                </a:solidFill>
                <a:latin typeface="Bahnschrift Condensed" panose="020B0502040204020203" pitchFamily="34" charset="0"/>
              </a:rPr>
              <a:t>Hình 33.1. Lược đồ các hệ thống sông lớn ở Việt Nam</a:t>
            </a:r>
          </a:p>
        </p:txBody>
      </p:sp>
      <p:sp>
        <p:nvSpPr>
          <p:cNvPr id="13" name="TextBox 12"/>
          <p:cNvSpPr txBox="1"/>
          <p:nvPr/>
        </p:nvSpPr>
        <p:spPr>
          <a:xfrm>
            <a:off x="5626100" y="0"/>
            <a:ext cx="6451600" cy="1077218"/>
          </a:xfrm>
          <a:prstGeom prst="rect">
            <a:avLst/>
          </a:prstGeom>
          <a:solidFill>
            <a:schemeClr val="accent2">
              <a:lumMod val="75000"/>
            </a:schemeClr>
          </a:solidFill>
        </p:spPr>
        <p:txBody>
          <a:bodyPr wrap="square" rtlCol="0">
            <a:spAutoFit/>
          </a:bodyPr>
          <a:lstStyle/>
          <a:p>
            <a:pPr algn="ctr"/>
            <a:r>
              <a:rPr lang="en-US" sz="3200" dirty="0">
                <a:solidFill>
                  <a:schemeClr val="bg1"/>
                </a:solidFill>
                <a:latin typeface="Bahnschrift Condensed" panose="020B0502040204020203" pitchFamily="34" charset="0"/>
              </a:rPr>
              <a:t>G</a:t>
            </a:r>
            <a:r>
              <a:rPr lang="vi-VN" sz="3200" dirty="0">
                <a:solidFill>
                  <a:schemeClr val="bg1"/>
                </a:solidFill>
                <a:latin typeface="Bahnschrift Condensed" panose="020B0502040204020203" pitchFamily="34" charset="0"/>
              </a:rPr>
              <a:t>hép biểu đồ đã vẽ trên các lưu vực sông cho phù hợp với vị trí trên bản đồ.</a:t>
            </a:r>
            <a:endParaRPr lang="en-US" sz="3200" dirty="0">
              <a:solidFill>
                <a:schemeClr val="bg1"/>
              </a:solidFill>
              <a:latin typeface="Bahnschrift Condensed" panose="020B0502040204020203" pitchFamily="34" charset="0"/>
            </a:endParaRPr>
          </a:p>
        </p:txBody>
      </p:sp>
      <p:grpSp>
        <p:nvGrpSpPr>
          <p:cNvPr id="17" name="Group 16"/>
          <p:cNvGrpSpPr/>
          <p:nvPr/>
        </p:nvGrpSpPr>
        <p:grpSpPr>
          <a:xfrm>
            <a:off x="1821927" y="188587"/>
            <a:ext cx="1011232" cy="1042383"/>
            <a:chOff x="1821927" y="188587"/>
            <a:chExt cx="1011232" cy="1042383"/>
          </a:xfrm>
        </p:grpSpPr>
        <p:grpSp>
          <p:nvGrpSpPr>
            <p:cNvPr id="15" name="Group 14"/>
            <p:cNvGrpSpPr/>
            <p:nvPr/>
          </p:nvGrpSpPr>
          <p:grpSpPr>
            <a:xfrm>
              <a:off x="1821927" y="188587"/>
              <a:ext cx="827082" cy="1042383"/>
              <a:chOff x="1821927" y="188587"/>
              <a:chExt cx="827082" cy="1042383"/>
            </a:xfrm>
          </p:grpSpPr>
          <p:pic>
            <p:nvPicPr>
              <p:cNvPr id="9218" name="Picture 2" descr="Há» thá»ng Äá»nh vá» GPS MÃ¡y tÃ­nh Biá»u tÆ°á»£ng thung LÅ©ng Grove Baptist - Giao  thÃ´ng png táº£i vá» - Miá»n phÃ­ trong suá»t Äá» png Táº£i vá»."/>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29556" r="73111"/>
                        </a14:imgEffect>
                      </a14:imgLayer>
                    </a14:imgProps>
                  </a:ext>
                  <a:ext uri="{28A0092B-C50C-407E-A947-70E740481C1C}">
                    <a14:useLocalDpi xmlns:a14="http://schemas.microsoft.com/office/drawing/2010/main" val="0"/>
                  </a:ext>
                </a:extLst>
              </a:blip>
              <a:srcRect l="27235" r="26921"/>
              <a:stretch/>
            </p:blipFill>
            <p:spPr bwMode="auto">
              <a:xfrm>
                <a:off x="1821927" y="188587"/>
                <a:ext cx="827082" cy="1042383"/>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1978293" y="282575"/>
                <a:ext cx="552450" cy="552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Bahnschrift Condensed" panose="020B0502040204020203" pitchFamily="34" charset="0"/>
                </a:endParaRPr>
              </a:p>
            </p:txBody>
          </p:sp>
        </p:grpSp>
        <p:sp>
          <p:nvSpPr>
            <p:cNvPr id="16" name="TextBox 15"/>
            <p:cNvSpPr txBox="1"/>
            <p:nvPr/>
          </p:nvSpPr>
          <p:spPr>
            <a:xfrm>
              <a:off x="1994691" y="215443"/>
              <a:ext cx="838468" cy="646331"/>
            </a:xfrm>
            <a:prstGeom prst="rect">
              <a:avLst/>
            </a:prstGeom>
            <a:noFill/>
          </p:spPr>
          <p:txBody>
            <a:bodyPr wrap="square" rtlCol="0">
              <a:spAutoFit/>
            </a:bodyPr>
            <a:lstStyle/>
            <a:p>
              <a:r>
                <a:rPr lang="en-US" dirty="0">
                  <a:latin typeface="Bahnschrift Condensed" panose="020B0502040204020203" pitchFamily="34" charset="0"/>
                </a:rPr>
                <a:t>Sông Hồng</a:t>
              </a:r>
            </a:p>
          </p:txBody>
        </p:sp>
      </p:grpSp>
      <p:grpSp>
        <p:nvGrpSpPr>
          <p:cNvPr id="19" name="Group 18"/>
          <p:cNvGrpSpPr/>
          <p:nvPr/>
        </p:nvGrpSpPr>
        <p:grpSpPr>
          <a:xfrm>
            <a:off x="1952948" y="1523733"/>
            <a:ext cx="1011232" cy="1042383"/>
            <a:chOff x="1821927" y="188587"/>
            <a:chExt cx="1011232" cy="1042383"/>
          </a:xfrm>
        </p:grpSpPr>
        <p:grpSp>
          <p:nvGrpSpPr>
            <p:cNvPr id="20" name="Group 19"/>
            <p:cNvGrpSpPr/>
            <p:nvPr/>
          </p:nvGrpSpPr>
          <p:grpSpPr>
            <a:xfrm>
              <a:off x="1821927" y="188587"/>
              <a:ext cx="827082" cy="1042383"/>
              <a:chOff x="1821927" y="188587"/>
              <a:chExt cx="827082" cy="1042383"/>
            </a:xfrm>
          </p:grpSpPr>
          <p:pic>
            <p:nvPicPr>
              <p:cNvPr id="22" name="Picture 2" descr="Há» thá»ng Äá»nh vá» GPS MÃ¡y tÃ­nh Biá»u tÆ°á»£ng thung LÅ©ng Grove Baptist - Giao  thÃ´ng png táº£i vá» - Miá»n phÃ­ trong suá»t Äá» png Táº£i vá»."/>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29556" r="73111"/>
                        </a14:imgEffect>
                      </a14:imgLayer>
                    </a14:imgProps>
                  </a:ext>
                  <a:ext uri="{28A0092B-C50C-407E-A947-70E740481C1C}">
                    <a14:useLocalDpi xmlns:a14="http://schemas.microsoft.com/office/drawing/2010/main" val="0"/>
                  </a:ext>
                </a:extLst>
              </a:blip>
              <a:srcRect l="27235" r="26921"/>
              <a:stretch/>
            </p:blipFill>
            <p:spPr bwMode="auto">
              <a:xfrm>
                <a:off x="1821927" y="188587"/>
                <a:ext cx="827082" cy="1042383"/>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1978293" y="282575"/>
                <a:ext cx="552450" cy="552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Bahnschrift Condensed" panose="020B0502040204020203" pitchFamily="34" charset="0"/>
                </a:endParaRPr>
              </a:p>
            </p:txBody>
          </p:sp>
        </p:grpSp>
        <p:sp>
          <p:nvSpPr>
            <p:cNvPr id="21" name="TextBox 20"/>
            <p:cNvSpPr txBox="1"/>
            <p:nvPr/>
          </p:nvSpPr>
          <p:spPr>
            <a:xfrm>
              <a:off x="1994691" y="215443"/>
              <a:ext cx="838468" cy="646331"/>
            </a:xfrm>
            <a:prstGeom prst="rect">
              <a:avLst/>
            </a:prstGeom>
            <a:noFill/>
          </p:spPr>
          <p:txBody>
            <a:bodyPr wrap="square" rtlCol="0">
              <a:spAutoFit/>
            </a:bodyPr>
            <a:lstStyle/>
            <a:p>
              <a:r>
                <a:rPr lang="en-US" dirty="0">
                  <a:latin typeface="Bahnschrift Condensed" panose="020B0502040204020203" pitchFamily="34" charset="0"/>
                </a:rPr>
                <a:t>Sông </a:t>
              </a:r>
            </a:p>
            <a:p>
              <a:r>
                <a:rPr lang="en-US" dirty="0">
                  <a:latin typeface="Bahnschrift Condensed" panose="020B0502040204020203" pitchFamily="34" charset="0"/>
                </a:rPr>
                <a:t>Gianh</a:t>
              </a:r>
            </a:p>
          </p:txBody>
        </p:sp>
      </p:grpSp>
    </p:spTree>
    <p:extLst>
      <p:ext uri="{BB962C8B-B14F-4D97-AF65-F5344CB8AC3E}">
        <p14:creationId xmlns:p14="http://schemas.microsoft.com/office/powerpoint/2010/main" val="5119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Google Shape;13906;p88"/>
          <p:cNvSpPr txBox="1">
            <a:spLocks/>
          </p:cNvSpPr>
          <p:nvPr/>
        </p:nvSpPr>
        <p:spPr>
          <a:xfrm>
            <a:off x="202954" y="1408494"/>
            <a:ext cx="7569446" cy="665034"/>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vi-VN" sz="3600" dirty="0">
                <a:solidFill>
                  <a:schemeClr val="accent5">
                    <a:lumMod val="75000"/>
                  </a:schemeClr>
                </a:solidFill>
                <a:latin typeface="Bahnschrift SemiBold Condensed" panose="020B0502040204020203" pitchFamily="34" charset="0"/>
              </a:rPr>
              <a:t>XÁC ĐỊNH MÙA LŨ VÀ MÙA MƯA Ở TỪNG </a:t>
            </a:r>
            <a:r>
              <a:rPr lang="vi-VN" sz="3600">
                <a:solidFill>
                  <a:schemeClr val="accent5">
                    <a:lumMod val="75000"/>
                  </a:schemeClr>
                </a:solidFill>
                <a:latin typeface="Bahnschrift SemiBold Condensed" panose="020B0502040204020203" pitchFamily="34" charset="0"/>
              </a:rPr>
              <a:t>LƯU </a:t>
            </a:r>
            <a:r>
              <a:rPr lang="en-US" sz="3600">
                <a:solidFill>
                  <a:schemeClr val="accent5">
                    <a:lumMod val="75000"/>
                  </a:schemeClr>
                </a:solidFill>
                <a:latin typeface="Bahnschrift SemiBold Condensed" panose="020B0502040204020203" pitchFamily="34" charset="0"/>
              </a:rPr>
              <a:t>V</a:t>
            </a:r>
            <a:r>
              <a:rPr lang="vi-VN" sz="3600">
                <a:solidFill>
                  <a:schemeClr val="accent5">
                    <a:lumMod val="75000"/>
                  </a:schemeClr>
                </a:solidFill>
                <a:latin typeface="Bahnschrift SemiBold Condensed" panose="020B0502040204020203" pitchFamily="34" charset="0"/>
              </a:rPr>
              <a:t>ỰC </a:t>
            </a:r>
            <a:endParaRPr lang="vi-VN" sz="3600" dirty="0">
              <a:solidFill>
                <a:schemeClr val="accent5">
                  <a:lumMod val="75000"/>
                </a:schemeClr>
              </a:solidFill>
              <a:latin typeface="Bahnschrift SemiBold Condensed" panose="020B0502040204020203" pitchFamily="34" charset="0"/>
            </a:endParaRPr>
          </a:p>
        </p:txBody>
      </p:sp>
      <p:sp>
        <p:nvSpPr>
          <p:cNvPr id="54" name="Google Shape;13906;p88"/>
          <p:cNvSpPr txBox="1">
            <a:spLocks/>
          </p:cNvSpPr>
          <p:nvPr/>
        </p:nvSpPr>
        <p:spPr>
          <a:xfrm>
            <a:off x="451256" y="2183641"/>
            <a:ext cx="7498943" cy="584960"/>
          </a:xfrm>
          <a:prstGeom prst="rect">
            <a:avLst/>
          </a:prstGeom>
          <a:solidFill>
            <a:schemeClr val="accent4">
              <a:lumMod val="20000"/>
              <a:lumOff val="80000"/>
            </a:schemeClr>
          </a:solidFill>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algn="l"/>
            <a:r>
              <a:rPr lang="en-US" sz="2800" dirty="0">
                <a:latin typeface="Bahnschrift SemiBold Condensed" panose="020B0502040204020203" pitchFamily="34" charset="0"/>
              </a:rPr>
              <a:t>Bước 1. Tính giá trị trung bình</a:t>
            </a:r>
            <a:endParaRPr lang="vi-VN" sz="2800" dirty="0">
              <a:latin typeface="Bahnschrift SemiBold Condensed" panose="020B0502040204020203" pitchFamily="34" charset="0"/>
            </a:endParaRPr>
          </a:p>
        </p:txBody>
      </p:sp>
      <p:sp>
        <p:nvSpPr>
          <p:cNvPr id="3" name="Rectangle 2"/>
          <p:cNvSpPr/>
          <p:nvPr/>
        </p:nvSpPr>
        <p:spPr>
          <a:xfrm>
            <a:off x="451255" y="2842359"/>
            <a:ext cx="11325586" cy="461665"/>
          </a:xfrm>
          <a:prstGeom prst="rect">
            <a:avLst/>
          </a:prstGeom>
        </p:spPr>
        <p:txBody>
          <a:bodyPr wrap="square">
            <a:spAutoFit/>
          </a:bodyPr>
          <a:lstStyle/>
          <a:p>
            <a:r>
              <a:rPr lang="vi-VN" sz="2400" dirty="0">
                <a:solidFill>
                  <a:srgbClr val="7030A0"/>
                </a:solidFill>
                <a:latin typeface="Bahnschrift Condensed" panose="020B0502040204020203" pitchFamily="34" charset="0"/>
              </a:rPr>
              <a:t>Tính giá trị trung bình của lượng mưa và </a:t>
            </a:r>
            <a:r>
              <a:rPr lang="vi-VN" sz="2400">
                <a:solidFill>
                  <a:srgbClr val="7030A0"/>
                </a:solidFill>
                <a:latin typeface="Bahnschrift Condensed" panose="020B0502040204020203" pitchFamily="34" charset="0"/>
              </a:rPr>
              <a:t>của </a:t>
            </a:r>
            <a:r>
              <a:rPr lang="en-US" sz="2400">
                <a:solidFill>
                  <a:srgbClr val="7030A0"/>
                </a:solidFill>
                <a:latin typeface="Bahnschrift Condensed" panose="020B0502040204020203" pitchFamily="34" charset="0"/>
              </a:rPr>
              <a:t>lưu </a:t>
            </a:r>
            <a:r>
              <a:rPr lang="vi-VN" sz="2400">
                <a:solidFill>
                  <a:srgbClr val="7030A0"/>
                </a:solidFill>
                <a:latin typeface="Bahnschrift Condensed" panose="020B0502040204020203" pitchFamily="34" charset="0"/>
              </a:rPr>
              <a:t>lượng trung </a:t>
            </a:r>
            <a:r>
              <a:rPr lang="vi-VN" sz="2400" dirty="0">
                <a:solidFill>
                  <a:srgbClr val="7030A0"/>
                </a:solidFill>
                <a:latin typeface="Bahnschrift Condensed" panose="020B0502040204020203" pitchFamily="34" charset="0"/>
              </a:rPr>
              <a:t>bình tháng = tổng 12 tháng / 12</a:t>
            </a:r>
            <a:endParaRPr lang="en-US" sz="2400" dirty="0">
              <a:solidFill>
                <a:srgbClr val="7030A0"/>
              </a:solidFill>
              <a:latin typeface="Bahnschrift Condensed" panose="020B0502040204020203" pitchFamily="34" charset="0"/>
            </a:endParaRPr>
          </a:p>
        </p:txBody>
      </p:sp>
      <p:sp>
        <p:nvSpPr>
          <p:cNvPr id="59" name="Google Shape;13906;p88"/>
          <p:cNvSpPr txBox="1">
            <a:spLocks/>
          </p:cNvSpPr>
          <p:nvPr/>
        </p:nvSpPr>
        <p:spPr>
          <a:xfrm>
            <a:off x="451256" y="3537432"/>
            <a:ext cx="7498943" cy="584960"/>
          </a:xfrm>
          <a:prstGeom prst="rect">
            <a:avLst/>
          </a:prstGeom>
          <a:solidFill>
            <a:schemeClr val="accent4">
              <a:lumMod val="20000"/>
              <a:lumOff val="80000"/>
            </a:schemeClr>
          </a:solidFill>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pPr algn="l"/>
            <a:r>
              <a:rPr lang="en-US" sz="2800" dirty="0">
                <a:latin typeface="Bahnschrift SemiBold Condensed" panose="020B0502040204020203" pitchFamily="34" charset="0"/>
              </a:rPr>
              <a:t>Bước 2. Xác định mùa lũ – mưa</a:t>
            </a:r>
            <a:endParaRPr lang="vi-VN" sz="2800" dirty="0">
              <a:latin typeface="Bahnschrift SemiBold Condensed" panose="020B0502040204020203" pitchFamily="34" charset="0"/>
            </a:endParaRPr>
          </a:p>
        </p:txBody>
      </p:sp>
      <p:sp>
        <p:nvSpPr>
          <p:cNvPr id="60" name="Rectangle 59"/>
          <p:cNvSpPr/>
          <p:nvPr/>
        </p:nvSpPr>
        <p:spPr>
          <a:xfrm>
            <a:off x="451255" y="4092215"/>
            <a:ext cx="10631904" cy="461665"/>
          </a:xfrm>
          <a:prstGeom prst="rect">
            <a:avLst/>
          </a:prstGeom>
        </p:spPr>
        <p:txBody>
          <a:bodyPr wrap="square">
            <a:spAutoFit/>
          </a:bodyPr>
          <a:lstStyle/>
          <a:p>
            <a:r>
              <a:rPr lang="en-US" sz="2400">
                <a:solidFill>
                  <a:srgbClr val="7030A0"/>
                </a:solidFill>
                <a:latin typeface="Bahnschrift Condensed" panose="020B0502040204020203" pitchFamily="34" charset="0"/>
              </a:rPr>
              <a:t>Mùa lũ/ mùa </a:t>
            </a:r>
            <a:r>
              <a:rPr lang="en-US" sz="2400" dirty="0">
                <a:solidFill>
                  <a:srgbClr val="7030A0"/>
                </a:solidFill>
                <a:latin typeface="Bahnschrift Condensed" panose="020B0502040204020203" pitchFamily="34" charset="0"/>
              </a:rPr>
              <a:t>mưa = </a:t>
            </a:r>
            <a:r>
              <a:rPr lang="vi-VN" sz="2400" dirty="0">
                <a:solidFill>
                  <a:srgbClr val="7030A0"/>
                </a:solidFill>
                <a:latin typeface="Bahnschrift Condensed" panose="020B0502040204020203" pitchFamily="34" charset="0"/>
              </a:rPr>
              <a:t>Những tháng có lượng mưa</a:t>
            </a:r>
            <a:r>
              <a:rPr lang="vi-VN" sz="2400">
                <a:solidFill>
                  <a:srgbClr val="7030A0"/>
                </a:solidFill>
                <a:latin typeface="Bahnschrift Condensed" panose="020B0502040204020203" pitchFamily="34" charset="0"/>
              </a:rPr>
              <a:t>, </a:t>
            </a:r>
            <a:r>
              <a:rPr lang="en-US" sz="2400">
                <a:solidFill>
                  <a:srgbClr val="7030A0"/>
                </a:solidFill>
                <a:latin typeface="Bahnschrift Condensed" panose="020B0502040204020203" pitchFamily="34" charset="0"/>
              </a:rPr>
              <a:t>lưu </a:t>
            </a:r>
            <a:r>
              <a:rPr lang="vi-VN" sz="2400">
                <a:solidFill>
                  <a:srgbClr val="7030A0"/>
                </a:solidFill>
                <a:latin typeface="Bahnschrift Condensed" panose="020B0502040204020203" pitchFamily="34" charset="0"/>
              </a:rPr>
              <a:t>lượng bằng </a:t>
            </a:r>
            <a:r>
              <a:rPr lang="vi-VN" sz="2400" dirty="0">
                <a:solidFill>
                  <a:srgbClr val="7030A0"/>
                </a:solidFill>
                <a:latin typeface="Bahnschrift Condensed" panose="020B0502040204020203" pitchFamily="34" charset="0"/>
              </a:rPr>
              <a:t>hoặc </a:t>
            </a:r>
            <a:r>
              <a:rPr lang="vi-VN" sz="2400" dirty="0">
                <a:solidFill>
                  <a:srgbClr val="FF0000"/>
                </a:solidFill>
                <a:latin typeface="Bahnschrift Condensed" panose="020B0502040204020203" pitchFamily="34" charset="0"/>
              </a:rPr>
              <a:t>lớn hơn </a:t>
            </a:r>
            <a:r>
              <a:rPr lang="vi-VN" sz="2400" dirty="0">
                <a:solidFill>
                  <a:srgbClr val="7030A0"/>
                </a:solidFill>
                <a:latin typeface="Bahnschrift Condensed" panose="020B0502040204020203" pitchFamily="34" charset="0"/>
              </a:rPr>
              <a:t>giá trị trung bình </a:t>
            </a:r>
            <a:r>
              <a:rPr lang="en-US" sz="2400" dirty="0">
                <a:solidFill>
                  <a:srgbClr val="7030A0"/>
                </a:solidFill>
                <a:latin typeface="Bahnschrift Condensed" panose="020B0502040204020203" pitchFamily="34" charset="0"/>
              </a:rPr>
              <a:t> </a:t>
            </a:r>
          </a:p>
        </p:txBody>
      </p:sp>
      <p:sp>
        <p:nvSpPr>
          <p:cNvPr id="30" name="Google Shape;952;p11">
            <a:extLst>
              <a:ext uri="{FF2B5EF4-FFF2-40B4-BE49-F238E27FC236}">
                <a16:creationId xmlns:a16="http://schemas.microsoft.com/office/drawing/2014/main" id="{F91887DC-E789-4819-AA33-76B570942E7D}"/>
              </a:ext>
            </a:extLst>
          </p:cNvPr>
          <p:cNvSpPr txBox="1"/>
          <p:nvPr/>
        </p:nvSpPr>
        <p:spPr>
          <a:xfrm>
            <a:off x="0" y="36324"/>
            <a:ext cx="12328633" cy="461624"/>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kumimoji="0" lang="en-US" sz="2400" u="none" strike="noStrike" kern="1200" cap="none" spc="0" normalizeH="0" baseline="0" noProof="0">
                <a:ln>
                  <a:noFill/>
                </a:ln>
                <a:solidFill>
                  <a:srgbClr val="002060"/>
                </a:solidFill>
                <a:effectLst/>
                <a:uLnTx/>
                <a:uFillTx/>
                <a:latin typeface="#9Slide03 Roboto Medium" panose="02000000000000000000" pitchFamily="2" charset="0"/>
                <a:ea typeface="#9Slide03 Roboto Medium" panose="02000000000000000000" pitchFamily="2" charset="0"/>
                <a:cs typeface="Cambria"/>
                <a:sym typeface="Cambria"/>
              </a:rPr>
              <a:t>2. </a:t>
            </a:r>
            <a:r>
              <a:rPr lang="en-US" sz="2400">
                <a:solidFill>
                  <a:srgbClr val="002060"/>
                </a:solidFill>
                <a:latin typeface="#9Slide03 Roboto Medium" panose="02000000000000000000" pitchFamily="2" charset="0"/>
                <a:ea typeface="#9Slide03 Roboto Medium" panose="02000000000000000000" pitchFamily="2" charset="0"/>
                <a:cs typeface="Cambria"/>
                <a:sym typeface="Cambria"/>
              </a:rPr>
              <a:t>Xác định mùa mưa và mùa lũ theo chỉ tiêu vượt trung bình</a:t>
            </a:r>
            <a:endParaRPr kumimoji="0" sz="240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spTree>
    <p:extLst>
      <p:ext uri="{BB962C8B-B14F-4D97-AF65-F5344CB8AC3E}">
        <p14:creationId xmlns:p14="http://schemas.microsoft.com/office/powerpoint/2010/main" val="15246012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3" grpId="0"/>
      <p:bldP spid="59" grpId="0" animBg="1"/>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906;p88"/>
          <p:cNvSpPr txBox="1">
            <a:spLocks/>
          </p:cNvSpPr>
          <p:nvPr/>
        </p:nvSpPr>
        <p:spPr>
          <a:xfrm>
            <a:off x="-429628" y="-2293"/>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NHẬN XÉT - </a:t>
            </a:r>
            <a:r>
              <a:rPr lang="vi-VN" sz="3200" dirty="0">
                <a:solidFill>
                  <a:srgbClr val="FF0000"/>
                </a:solidFill>
              </a:rPr>
              <a:t>SÔNG HỒNG</a:t>
            </a:r>
            <a:r>
              <a:rPr lang="en-US" sz="3200" dirty="0">
                <a:solidFill>
                  <a:srgbClr val="FF0000"/>
                </a:solidFill>
              </a:rPr>
              <a:t> </a:t>
            </a:r>
            <a:r>
              <a:rPr lang="vi-VN" sz="3200" dirty="0">
                <a:solidFill>
                  <a:srgbClr val="FF0000"/>
                </a:solidFill>
              </a:rPr>
              <a:t>(TR</a:t>
            </a:r>
            <a:r>
              <a:rPr lang="en-US" sz="3200" dirty="0">
                <a:solidFill>
                  <a:srgbClr val="FF0000"/>
                </a:solidFill>
              </a:rPr>
              <a:t>Ạ</a:t>
            </a:r>
            <a:r>
              <a:rPr lang="vi-VN" sz="3200" dirty="0">
                <a:solidFill>
                  <a:srgbClr val="FF0000"/>
                </a:solidFill>
              </a:rPr>
              <a:t>M SƠN TÂY)</a:t>
            </a:r>
            <a:r>
              <a:rPr lang="en-US" sz="3200" dirty="0">
                <a:solidFill>
                  <a:srgbClr val="FF0000"/>
                </a:solidFill>
              </a:rPr>
              <a:t>  </a:t>
            </a:r>
            <a:endParaRPr lang="vi-VN" sz="3200" dirty="0">
              <a:solidFill>
                <a:srgbClr val="FF0000"/>
              </a:solidFill>
            </a:endParaRPr>
          </a:p>
        </p:txBody>
      </p:sp>
      <p:sp>
        <p:nvSpPr>
          <p:cNvPr id="10" name="Google Shape;19927;p103"/>
          <p:cNvSpPr/>
          <p:nvPr/>
        </p:nvSpPr>
        <p:spPr>
          <a:xfrm>
            <a:off x="294968" y="576281"/>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155256322"/>
              </p:ext>
            </p:extLst>
          </p:nvPr>
        </p:nvGraphicFramePr>
        <p:xfrm>
          <a:off x="177802" y="4070247"/>
          <a:ext cx="11798301" cy="2609580"/>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385822">
                <a:tc rowSpan="2">
                  <a:txBody>
                    <a:bodyPr/>
                    <a:lstStyle/>
                    <a:p>
                      <a:pPr algn="ctr">
                        <a:lnSpc>
                          <a:spcPct val="120000"/>
                        </a:lnSpc>
                        <a:spcAft>
                          <a:spcPts val="0"/>
                        </a:spcAft>
                      </a:pPr>
                      <a:r>
                        <a:rPr lang="en-US" sz="2400" dirty="0">
                          <a:effectLst/>
                          <a:latin typeface="Bahnschrift Condensed" panose="020B0502040204020203" pitchFamily="34" charset="0"/>
                        </a:rPr>
                        <a:t>Lưu vực</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400" dirty="0">
                          <a:effectLst/>
                          <a:latin typeface="Bahnschrift Condensed" panose="020B0502040204020203" pitchFamily="34" charset="0"/>
                        </a:rPr>
                        <a:t>Giá trị TB</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400">
                          <a:effectLst/>
                          <a:latin typeface="Bahnschrift Condensed" panose="020B0502040204020203" pitchFamily="34" charset="0"/>
                        </a:rPr>
                        <a:t>Tháng vượt giá trị TB (x)</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385822">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400">
                          <a:effectLst/>
                          <a:latin typeface="Bahnschrift Condensed" panose="020B0502040204020203" pitchFamily="34" charset="0"/>
                        </a:rPr>
                        <a:t>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3</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4</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5</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6</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7</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8</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9</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10</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912804">
                <a:tc rowSpan="2">
                  <a:txBody>
                    <a:bodyPr/>
                    <a:lstStyle/>
                    <a:p>
                      <a:pPr algn="ctr">
                        <a:lnSpc>
                          <a:spcPct val="120000"/>
                        </a:lnSpc>
                        <a:spcAft>
                          <a:spcPts val="0"/>
                        </a:spcAft>
                      </a:pPr>
                      <a:r>
                        <a:rPr lang="en-US" sz="2800" dirty="0">
                          <a:solidFill>
                            <a:srgbClr val="7030A0"/>
                          </a:solidFill>
                          <a:effectLst/>
                          <a:latin typeface="Bahnschrift Condensed" panose="020B0502040204020203" pitchFamily="34" charset="0"/>
                        </a:rPr>
                        <a:t>Sông Hồng</a:t>
                      </a:r>
                    </a:p>
                    <a:p>
                      <a:pPr algn="ctr">
                        <a:lnSpc>
                          <a:spcPct val="120000"/>
                        </a:lnSpc>
                        <a:spcAft>
                          <a:spcPts val="0"/>
                        </a:spcAft>
                      </a:pPr>
                      <a:r>
                        <a:rPr lang="en-US" sz="2800" dirty="0">
                          <a:solidFill>
                            <a:srgbClr val="7030A0"/>
                          </a:solidFill>
                          <a:effectLst/>
                          <a:latin typeface="Bahnschrift Condensed" panose="020B0502040204020203" pitchFamily="34" charset="0"/>
                        </a:rPr>
                        <a:t>(trạm Sơn Tây)</a:t>
                      </a:r>
                      <a:endParaRPr lang="en-US" sz="2800" dirty="0">
                        <a:solidFill>
                          <a:srgbClr val="7030A0"/>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800" dirty="0">
                          <a:solidFill>
                            <a:srgbClr val="7030A0"/>
                          </a:solidFill>
                          <a:effectLst/>
                          <a:latin typeface="Bahnschrift Condensed" panose="020B0502040204020203" pitchFamily="34" charset="0"/>
                        </a:rPr>
                        <a:t>Lượng mưa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912804">
                <a:tc vMerge="1">
                  <a:txBody>
                    <a:bodyPr/>
                    <a:lstStyle/>
                    <a:p>
                      <a:endParaRPr lang="en-US"/>
                    </a:p>
                  </a:txBody>
                  <a:tcPr/>
                </a:tc>
                <a:tc>
                  <a:txBody>
                    <a:bodyPr/>
                    <a:lstStyle/>
                    <a:p>
                      <a:pPr algn="just">
                        <a:lnSpc>
                          <a:spcPct val="120000"/>
                        </a:lnSpc>
                        <a:spcAft>
                          <a:spcPts val="0"/>
                        </a:spcAft>
                      </a:pPr>
                      <a:r>
                        <a:rPr lang="en-US" sz="2800" b="0" dirty="0">
                          <a:solidFill>
                            <a:srgbClr val="7030A0"/>
                          </a:solidFill>
                          <a:effectLst/>
                          <a:latin typeface="Bahnschrift Condensed" panose="020B0502040204020203" pitchFamily="34" charset="0"/>
                        </a:rPr>
                        <a:t>Lưu lượng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79192314"/>
              </p:ext>
            </p:extLst>
          </p:nvPr>
        </p:nvGraphicFramePr>
        <p:xfrm>
          <a:off x="294968" y="1112689"/>
          <a:ext cx="11521437" cy="2213610"/>
        </p:xfrm>
        <a:graphic>
          <a:graphicData uri="http://schemas.openxmlformats.org/drawingml/2006/table">
            <a:tbl>
              <a:tblPr/>
              <a:tblGrid>
                <a:gridCol w="1241732">
                  <a:extLst>
                    <a:ext uri="{9D8B030D-6E8A-4147-A177-3AD203B41FA5}">
                      <a16:colId xmlns:a16="http://schemas.microsoft.com/office/drawing/2014/main" val="1145780413"/>
                    </a:ext>
                  </a:extLst>
                </a:gridCol>
                <a:gridCol w="952500">
                  <a:extLst>
                    <a:ext uri="{9D8B030D-6E8A-4147-A177-3AD203B41FA5}">
                      <a16:colId xmlns:a16="http://schemas.microsoft.com/office/drawing/2014/main" val="1162242062"/>
                    </a:ext>
                  </a:extLst>
                </a:gridCol>
                <a:gridCol w="863600">
                  <a:extLst>
                    <a:ext uri="{9D8B030D-6E8A-4147-A177-3AD203B41FA5}">
                      <a16:colId xmlns:a16="http://schemas.microsoft.com/office/drawing/2014/main" val="2870269003"/>
                    </a:ext>
                  </a:extLst>
                </a:gridCol>
                <a:gridCol w="838200">
                  <a:extLst>
                    <a:ext uri="{9D8B030D-6E8A-4147-A177-3AD203B41FA5}">
                      <a16:colId xmlns:a16="http://schemas.microsoft.com/office/drawing/2014/main" val="607405647"/>
                    </a:ext>
                  </a:extLst>
                </a:gridCol>
                <a:gridCol w="749300">
                  <a:extLst>
                    <a:ext uri="{9D8B030D-6E8A-4147-A177-3AD203B41FA5}">
                      <a16:colId xmlns:a16="http://schemas.microsoft.com/office/drawing/2014/main" val="2017903409"/>
                    </a:ext>
                  </a:extLst>
                </a:gridCol>
                <a:gridCol w="690555">
                  <a:extLst>
                    <a:ext uri="{9D8B030D-6E8A-4147-A177-3AD203B41FA5}">
                      <a16:colId xmlns:a16="http://schemas.microsoft.com/office/drawing/2014/main" val="1900908250"/>
                    </a:ext>
                  </a:extLst>
                </a:gridCol>
                <a:gridCol w="883650">
                  <a:extLst>
                    <a:ext uri="{9D8B030D-6E8A-4147-A177-3AD203B41FA5}">
                      <a16:colId xmlns:a16="http://schemas.microsoft.com/office/drawing/2014/main" val="3513638766"/>
                    </a:ext>
                  </a:extLst>
                </a:gridCol>
                <a:gridCol w="883650">
                  <a:extLst>
                    <a:ext uri="{9D8B030D-6E8A-4147-A177-3AD203B41FA5}">
                      <a16:colId xmlns:a16="http://schemas.microsoft.com/office/drawing/2014/main" val="203230708"/>
                    </a:ext>
                  </a:extLst>
                </a:gridCol>
                <a:gridCol w="883650">
                  <a:extLst>
                    <a:ext uri="{9D8B030D-6E8A-4147-A177-3AD203B41FA5}">
                      <a16:colId xmlns:a16="http://schemas.microsoft.com/office/drawing/2014/main" val="428141046"/>
                    </a:ext>
                  </a:extLst>
                </a:gridCol>
                <a:gridCol w="883650">
                  <a:extLst>
                    <a:ext uri="{9D8B030D-6E8A-4147-A177-3AD203B41FA5}">
                      <a16:colId xmlns:a16="http://schemas.microsoft.com/office/drawing/2014/main" val="3695895761"/>
                    </a:ext>
                  </a:extLst>
                </a:gridCol>
                <a:gridCol w="883650">
                  <a:extLst>
                    <a:ext uri="{9D8B030D-6E8A-4147-A177-3AD203B41FA5}">
                      <a16:colId xmlns:a16="http://schemas.microsoft.com/office/drawing/2014/main" val="316561541"/>
                    </a:ext>
                  </a:extLst>
                </a:gridCol>
                <a:gridCol w="883650">
                  <a:extLst>
                    <a:ext uri="{9D8B030D-6E8A-4147-A177-3AD203B41FA5}">
                      <a16:colId xmlns:a16="http://schemas.microsoft.com/office/drawing/2014/main" val="2731887180"/>
                    </a:ext>
                  </a:extLst>
                </a:gridCol>
                <a:gridCol w="883650">
                  <a:extLst>
                    <a:ext uri="{9D8B030D-6E8A-4147-A177-3AD203B41FA5}">
                      <a16:colId xmlns:a16="http://schemas.microsoft.com/office/drawing/2014/main" val="1980590848"/>
                    </a:ext>
                  </a:extLst>
                </a:gridCol>
              </a:tblGrid>
              <a:tr h="348410">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Tháng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dirty="0">
                          <a:solidFill>
                            <a:schemeClr val="tx1"/>
                          </a:solidFill>
                          <a:effectLst/>
                          <a:latin typeface="Bahnschrift Condensed" panose="020B0502040204020203" pitchFamily="34" charset="0"/>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160682867"/>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Lượng mưa</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(mm)</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25.6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34.5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104.2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222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262.8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315.7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335.2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271.9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170.1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59.9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17.8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619710"/>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Lưu lượng</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a:t>
                      </a:r>
                      <a:r>
                        <a:rPr lang="en-US" sz="2400" b="0" kern="1200" baseline="30000" dirty="0">
                          <a:solidFill>
                            <a:srgbClr val="7030A0"/>
                          </a:solidFill>
                          <a:effectLst/>
                          <a:latin typeface="Bahnschrift Condensed" panose="020B0502040204020203" pitchFamily="34" charset="0"/>
                          <a:ea typeface="+mn-ea"/>
                          <a:cs typeface="+mn-cs"/>
                        </a:rPr>
                        <a:t>3</a:t>
                      </a:r>
                      <a:r>
                        <a:rPr lang="en-US" sz="2400" b="0" kern="1200" dirty="0">
                          <a:solidFill>
                            <a:srgbClr val="7030A0"/>
                          </a:solidFill>
                          <a:effectLst/>
                          <a:latin typeface="Bahnschrift Condensed" panose="020B0502040204020203" pitchFamily="34" charset="0"/>
                          <a:ea typeface="+mn-ea"/>
                          <a:cs typeface="+mn-cs"/>
                        </a:rPr>
                        <a:t>/s)</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a:solidFill>
                            <a:schemeClr val="tx1"/>
                          </a:solidFill>
                          <a:effectLst/>
                          <a:latin typeface="Bahnschrift Condensed" panose="020B0502040204020203" pitchFamily="34" charset="0"/>
                          <a:ea typeface="+mn-ea"/>
                          <a:cs typeface="+mn-cs"/>
                        </a:rPr>
                        <a:t>1100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914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1071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1893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4692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7986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9246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6690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4122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2813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lnSpc>
                          <a:spcPct val="120000"/>
                        </a:lnSpc>
                        <a:spcAft>
                          <a:spcPts val="0"/>
                        </a:spcAft>
                      </a:pPr>
                      <a:r>
                        <a:rPr lang="en-US" sz="2800" b="0" kern="1200" dirty="0">
                          <a:solidFill>
                            <a:schemeClr val="tx1"/>
                          </a:solidFill>
                          <a:effectLst/>
                          <a:latin typeface="Bahnschrift Condensed" panose="020B0502040204020203" pitchFamily="34" charset="0"/>
                          <a:ea typeface="+mn-ea"/>
                          <a:cs typeface="+mn-cs"/>
                        </a:rPr>
                        <a:t>1746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06645"/>
                  </a:ext>
                </a:extLst>
              </a:tr>
            </a:tbl>
          </a:graphicData>
        </a:graphic>
      </p:graphicFrame>
      <p:sp>
        <p:nvSpPr>
          <p:cNvPr id="4" name="Rectangle 3"/>
          <p:cNvSpPr/>
          <p:nvPr/>
        </p:nvSpPr>
        <p:spPr>
          <a:xfrm>
            <a:off x="177801" y="3423916"/>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Mối quan hệ giữa mùa mưa và mùa lũ trên từng lưu vực sông</a:t>
            </a:r>
            <a:endParaRPr lang="en-US" sz="3600" dirty="0">
              <a:solidFill>
                <a:srgbClr val="FF0000"/>
              </a:solidFill>
              <a:latin typeface="Bahnschrift Condensed" panose="020B0502040204020203" pitchFamily="34" charset="0"/>
            </a:endParaRPr>
          </a:p>
        </p:txBody>
      </p:sp>
      <p:sp>
        <p:nvSpPr>
          <p:cNvPr id="11" name="Rectangle 10"/>
          <p:cNvSpPr/>
          <p:nvPr/>
        </p:nvSpPr>
        <p:spPr>
          <a:xfrm>
            <a:off x="596901" y="566797"/>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Bảng lương mưa (mm) và lưu lượng (m</a:t>
            </a:r>
            <a:r>
              <a:rPr lang="vi-VN" sz="3600" baseline="30000" dirty="0">
                <a:solidFill>
                  <a:srgbClr val="FF0000"/>
                </a:solidFill>
                <a:latin typeface="Bahnschrift Condensed" panose="020B0502040204020203" pitchFamily="34" charset="0"/>
              </a:rPr>
              <a:t>3</a:t>
            </a:r>
            <a:r>
              <a:rPr lang="vi-VN" sz="3600" dirty="0">
                <a:solidFill>
                  <a:srgbClr val="FF0000"/>
                </a:solidFill>
                <a:latin typeface="Bahnschrift Condensed" panose="020B0502040204020203" pitchFamily="34" charset="0"/>
              </a:rPr>
              <a:t>/s) theo các tháng trong năm</a:t>
            </a:r>
            <a:endParaRPr lang="en-US" sz="3600" dirty="0">
              <a:solidFill>
                <a:srgbClr val="FF0000"/>
              </a:solidFill>
              <a:latin typeface="Bahnschrift Condensed" panose="020B0502040204020203" pitchFamily="34" charset="0"/>
            </a:endParaRPr>
          </a:p>
        </p:txBody>
      </p:sp>
      <p:sp>
        <p:nvSpPr>
          <p:cNvPr id="5" name="Rectangle 4"/>
          <p:cNvSpPr/>
          <p:nvPr/>
        </p:nvSpPr>
        <p:spPr>
          <a:xfrm>
            <a:off x="3547606" y="4790262"/>
            <a:ext cx="1457450"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153,3 mm</a:t>
            </a:r>
          </a:p>
        </p:txBody>
      </p:sp>
      <p:sp>
        <p:nvSpPr>
          <p:cNvPr id="6" name="Rectangle 5"/>
          <p:cNvSpPr/>
          <p:nvPr/>
        </p:nvSpPr>
        <p:spPr>
          <a:xfrm>
            <a:off x="3547606" y="5735044"/>
            <a:ext cx="1542410"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3633 m</a:t>
            </a:r>
            <a:r>
              <a:rPr lang="en-US" sz="3200" baseline="30000" dirty="0">
                <a:solidFill>
                  <a:srgbClr val="FF0000"/>
                </a:solidFill>
                <a:latin typeface="Bahnschrift Condensed" panose="020B0502040204020203" pitchFamily="34" charset="0"/>
              </a:rPr>
              <a:t>3</a:t>
            </a:r>
            <a:r>
              <a:rPr lang="en-US" sz="3200" dirty="0">
                <a:solidFill>
                  <a:srgbClr val="FF0000"/>
                </a:solidFill>
                <a:latin typeface="Bahnschrift Condensed" panose="020B0502040204020203" pitchFamily="34" charset="0"/>
              </a:rPr>
              <a:t>/s</a:t>
            </a:r>
          </a:p>
        </p:txBody>
      </p:sp>
      <p:sp>
        <p:nvSpPr>
          <p:cNvPr id="12" name="Rectangle 11"/>
          <p:cNvSpPr/>
          <p:nvPr/>
        </p:nvSpPr>
        <p:spPr>
          <a:xfrm>
            <a:off x="7600951"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3" name="Rectangle 12"/>
          <p:cNvSpPr/>
          <p:nvPr/>
        </p:nvSpPr>
        <p:spPr>
          <a:xfrm>
            <a:off x="8169986"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4" name="Rectangle 13"/>
          <p:cNvSpPr/>
          <p:nvPr/>
        </p:nvSpPr>
        <p:spPr>
          <a:xfrm>
            <a:off x="8739021"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5" name="Rectangle 14"/>
          <p:cNvSpPr/>
          <p:nvPr/>
        </p:nvSpPr>
        <p:spPr>
          <a:xfrm>
            <a:off x="9308056"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6" name="Rectangle 15"/>
          <p:cNvSpPr/>
          <p:nvPr/>
        </p:nvSpPr>
        <p:spPr>
          <a:xfrm>
            <a:off x="9877091"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7" name="Rectangle 16"/>
          <p:cNvSpPr/>
          <p:nvPr/>
        </p:nvSpPr>
        <p:spPr>
          <a:xfrm>
            <a:off x="10446124"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8" name="Rectangle 17"/>
          <p:cNvSpPr/>
          <p:nvPr/>
        </p:nvSpPr>
        <p:spPr>
          <a:xfrm>
            <a:off x="8169986" y="5909307"/>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9" name="Rectangle 18"/>
          <p:cNvSpPr/>
          <p:nvPr/>
        </p:nvSpPr>
        <p:spPr>
          <a:xfrm>
            <a:off x="8739021" y="5909307"/>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0" name="Rectangle 19"/>
          <p:cNvSpPr/>
          <p:nvPr/>
        </p:nvSpPr>
        <p:spPr>
          <a:xfrm>
            <a:off x="9308056" y="5909307"/>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1" name="Rectangle 20"/>
          <p:cNvSpPr/>
          <p:nvPr/>
        </p:nvSpPr>
        <p:spPr>
          <a:xfrm>
            <a:off x="9877091" y="5909307"/>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2" name="Rectangle 21"/>
          <p:cNvSpPr/>
          <p:nvPr/>
        </p:nvSpPr>
        <p:spPr>
          <a:xfrm>
            <a:off x="10446124" y="5909307"/>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Tree>
    <p:extLst>
      <p:ext uri="{BB962C8B-B14F-4D97-AF65-F5344CB8AC3E}">
        <p14:creationId xmlns:p14="http://schemas.microsoft.com/office/powerpoint/2010/main" val="135084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P spid="14" grpId="0"/>
      <p:bldP spid="15" grpId="0"/>
      <p:bldP spid="16" grpId="0"/>
      <p:bldP spid="17" grpId="0"/>
      <p:bldP spid="18" grpId="0"/>
      <p:bldP spid="19"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906;p88"/>
          <p:cNvSpPr txBox="1">
            <a:spLocks/>
          </p:cNvSpPr>
          <p:nvPr/>
        </p:nvSpPr>
        <p:spPr>
          <a:xfrm>
            <a:off x="-429628" y="-2293"/>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NHẬN XÉT - </a:t>
            </a:r>
            <a:r>
              <a:rPr lang="vi-VN" sz="3200" dirty="0">
                <a:solidFill>
                  <a:srgbClr val="FF0000"/>
                </a:solidFill>
              </a:rPr>
              <a:t>SÔNG GIANH</a:t>
            </a:r>
            <a:r>
              <a:rPr lang="en-US" sz="3200" dirty="0">
                <a:solidFill>
                  <a:srgbClr val="FF0000"/>
                </a:solidFill>
              </a:rPr>
              <a:t> </a:t>
            </a:r>
            <a:r>
              <a:rPr lang="vi-VN" sz="3200" dirty="0">
                <a:solidFill>
                  <a:srgbClr val="FF0000"/>
                </a:solidFill>
              </a:rPr>
              <a:t>(TRẠM ĐỒNG TÂM)</a:t>
            </a:r>
          </a:p>
        </p:txBody>
      </p:sp>
      <p:sp>
        <p:nvSpPr>
          <p:cNvPr id="10" name="Google Shape;19927;p103"/>
          <p:cNvSpPr/>
          <p:nvPr/>
        </p:nvSpPr>
        <p:spPr>
          <a:xfrm>
            <a:off x="294968" y="576281"/>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chemeClr val="accent6">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036894171"/>
              </p:ext>
            </p:extLst>
          </p:nvPr>
        </p:nvGraphicFramePr>
        <p:xfrm>
          <a:off x="177802" y="4070247"/>
          <a:ext cx="11798301" cy="2609580"/>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385822">
                <a:tc rowSpan="2">
                  <a:txBody>
                    <a:bodyPr/>
                    <a:lstStyle/>
                    <a:p>
                      <a:pPr algn="ctr">
                        <a:lnSpc>
                          <a:spcPct val="120000"/>
                        </a:lnSpc>
                        <a:spcAft>
                          <a:spcPts val="0"/>
                        </a:spcAft>
                      </a:pPr>
                      <a:r>
                        <a:rPr lang="en-US" sz="2400" dirty="0">
                          <a:effectLst/>
                          <a:latin typeface="Bahnschrift Condensed" panose="020B0502040204020203" pitchFamily="34" charset="0"/>
                        </a:rPr>
                        <a:t>Lưu vực</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400" dirty="0">
                          <a:effectLst/>
                          <a:latin typeface="Bahnschrift Condensed" panose="020B0502040204020203" pitchFamily="34" charset="0"/>
                        </a:rPr>
                        <a:t>Giá trị TB</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400">
                          <a:effectLst/>
                          <a:latin typeface="Bahnschrift Condensed" panose="020B0502040204020203" pitchFamily="34" charset="0"/>
                        </a:rPr>
                        <a:t>Tháng vượt giá trị TB (x)</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385822">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400">
                          <a:effectLst/>
                          <a:latin typeface="Bahnschrift Condensed" panose="020B0502040204020203" pitchFamily="34" charset="0"/>
                        </a:rPr>
                        <a:t>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3</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4</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5</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6</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7</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8</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9</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10</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b="0" dirty="0">
                          <a:effectLst/>
                          <a:latin typeface="Bahnschrift Condensed" panose="020B0502040204020203" pitchFamily="34" charset="0"/>
                        </a:rPr>
                        <a:t>12</a:t>
                      </a:r>
                      <a:endParaRPr lang="en-US" sz="2400" b="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912804">
                <a:tc rowSpan="2">
                  <a:txBody>
                    <a:bodyPr/>
                    <a:lstStyle/>
                    <a:p>
                      <a:pPr algn="ctr">
                        <a:lnSpc>
                          <a:spcPct val="120000"/>
                        </a:lnSpc>
                        <a:spcAft>
                          <a:spcPts val="0"/>
                        </a:spcAft>
                      </a:pPr>
                      <a:r>
                        <a:rPr lang="en-US" sz="2800" dirty="0">
                          <a:solidFill>
                            <a:srgbClr val="7030A0"/>
                          </a:solidFill>
                          <a:effectLst/>
                          <a:latin typeface="Bahnschrift Condensed" panose="020B0502040204020203" pitchFamily="34" charset="0"/>
                        </a:rPr>
                        <a:t>Sông Gianh</a:t>
                      </a:r>
                    </a:p>
                    <a:p>
                      <a:pPr algn="ctr">
                        <a:lnSpc>
                          <a:spcPct val="120000"/>
                        </a:lnSpc>
                        <a:spcAft>
                          <a:spcPts val="0"/>
                        </a:spcAft>
                      </a:pPr>
                      <a:r>
                        <a:rPr lang="en-US" sz="2800" dirty="0">
                          <a:solidFill>
                            <a:srgbClr val="7030A0"/>
                          </a:solidFill>
                          <a:effectLst/>
                          <a:latin typeface="Bahnschrift Condensed" panose="020B0502040204020203" pitchFamily="34" charset="0"/>
                        </a:rPr>
                        <a:t>(trạm Đồng Tâm)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800" dirty="0">
                          <a:solidFill>
                            <a:srgbClr val="7030A0"/>
                          </a:solidFill>
                          <a:effectLst/>
                          <a:latin typeface="Bahnschrift Condensed" panose="020B0502040204020203" pitchFamily="34" charset="0"/>
                        </a:rPr>
                        <a:t>Lượng mưa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912804">
                <a:tc vMerge="1">
                  <a:txBody>
                    <a:bodyPr/>
                    <a:lstStyle/>
                    <a:p>
                      <a:endParaRPr lang="en-US"/>
                    </a:p>
                  </a:txBody>
                  <a:tcPr/>
                </a:tc>
                <a:tc>
                  <a:txBody>
                    <a:bodyPr/>
                    <a:lstStyle/>
                    <a:p>
                      <a:pPr algn="just">
                        <a:lnSpc>
                          <a:spcPct val="120000"/>
                        </a:lnSpc>
                        <a:spcAft>
                          <a:spcPts val="0"/>
                        </a:spcAft>
                      </a:pPr>
                      <a:r>
                        <a:rPr lang="en-US" sz="2800" b="0" dirty="0">
                          <a:solidFill>
                            <a:srgbClr val="7030A0"/>
                          </a:solidFill>
                          <a:effectLst/>
                          <a:latin typeface="Bahnschrift Condensed" panose="020B0502040204020203" pitchFamily="34" charset="0"/>
                        </a:rPr>
                        <a:t>Lưu lượng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04790606"/>
              </p:ext>
            </p:extLst>
          </p:nvPr>
        </p:nvGraphicFramePr>
        <p:xfrm>
          <a:off x="294968" y="1112689"/>
          <a:ext cx="11521437" cy="2213610"/>
        </p:xfrm>
        <a:graphic>
          <a:graphicData uri="http://schemas.openxmlformats.org/drawingml/2006/table">
            <a:tbl>
              <a:tblPr/>
              <a:tblGrid>
                <a:gridCol w="1241732">
                  <a:extLst>
                    <a:ext uri="{9D8B030D-6E8A-4147-A177-3AD203B41FA5}">
                      <a16:colId xmlns:a16="http://schemas.microsoft.com/office/drawing/2014/main" val="1145780413"/>
                    </a:ext>
                  </a:extLst>
                </a:gridCol>
                <a:gridCol w="952500">
                  <a:extLst>
                    <a:ext uri="{9D8B030D-6E8A-4147-A177-3AD203B41FA5}">
                      <a16:colId xmlns:a16="http://schemas.microsoft.com/office/drawing/2014/main" val="1162242062"/>
                    </a:ext>
                  </a:extLst>
                </a:gridCol>
                <a:gridCol w="863600">
                  <a:extLst>
                    <a:ext uri="{9D8B030D-6E8A-4147-A177-3AD203B41FA5}">
                      <a16:colId xmlns:a16="http://schemas.microsoft.com/office/drawing/2014/main" val="2870269003"/>
                    </a:ext>
                  </a:extLst>
                </a:gridCol>
                <a:gridCol w="838200">
                  <a:extLst>
                    <a:ext uri="{9D8B030D-6E8A-4147-A177-3AD203B41FA5}">
                      <a16:colId xmlns:a16="http://schemas.microsoft.com/office/drawing/2014/main" val="607405647"/>
                    </a:ext>
                  </a:extLst>
                </a:gridCol>
                <a:gridCol w="749300">
                  <a:extLst>
                    <a:ext uri="{9D8B030D-6E8A-4147-A177-3AD203B41FA5}">
                      <a16:colId xmlns:a16="http://schemas.microsoft.com/office/drawing/2014/main" val="2017903409"/>
                    </a:ext>
                  </a:extLst>
                </a:gridCol>
                <a:gridCol w="690555">
                  <a:extLst>
                    <a:ext uri="{9D8B030D-6E8A-4147-A177-3AD203B41FA5}">
                      <a16:colId xmlns:a16="http://schemas.microsoft.com/office/drawing/2014/main" val="1900908250"/>
                    </a:ext>
                  </a:extLst>
                </a:gridCol>
                <a:gridCol w="883650">
                  <a:extLst>
                    <a:ext uri="{9D8B030D-6E8A-4147-A177-3AD203B41FA5}">
                      <a16:colId xmlns:a16="http://schemas.microsoft.com/office/drawing/2014/main" val="3513638766"/>
                    </a:ext>
                  </a:extLst>
                </a:gridCol>
                <a:gridCol w="883650">
                  <a:extLst>
                    <a:ext uri="{9D8B030D-6E8A-4147-A177-3AD203B41FA5}">
                      <a16:colId xmlns:a16="http://schemas.microsoft.com/office/drawing/2014/main" val="203230708"/>
                    </a:ext>
                  </a:extLst>
                </a:gridCol>
                <a:gridCol w="883650">
                  <a:extLst>
                    <a:ext uri="{9D8B030D-6E8A-4147-A177-3AD203B41FA5}">
                      <a16:colId xmlns:a16="http://schemas.microsoft.com/office/drawing/2014/main" val="428141046"/>
                    </a:ext>
                  </a:extLst>
                </a:gridCol>
                <a:gridCol w="883650">
                  <a:extLst>
                    <a:ext uri="{9D8B030D-6E8A-4147-A177-3AD203B41FA5}">
                      <a16:colId xmlns:a16="http://schemas.microsoft.com/office/drawing/2014/main" val="3695895761"/>
                    </a:ext>
                  </a:extLst>
                </a:gridCol>
                <a:gridCol w="883650">
                  <a:extLst>
                    <a:ext uri="{9D8B030D-6E8A-4147-A177-3AD203B41FA5}">
                      <a16:colId xmlns:a16="http://schemas.microsoft.com/office/drawing/2014/main" val="316561541"/>
                    </a:ext>
                  </a:extLst>
                </a:gridCol>
                <a:gridCol w="883650">
                  <a:extLst>
                    <a:ext uri="{9D8B030D-6E8A-4147-A177-3AD203B41FA5}">
                      <a16:colId xmlns:a16="http://schemas.microsoft.com/office/drawing/2014/main" val="2731887180"/>
                    </a:ext>
                  </a:extLst>
                </a:gridCol>
                <a:gridCol w="883650">
                  <a:extLst>
                    <a:ext uri="{9D8B030D-6E8A-4147-A177-3AD203B41FA5}">
                      <a16:colId xmlns:a16="http://schemas.microsoft.com/office/drawing/2014/main" val="1980590848"/>
                    </a:ext>
                  </a:extLst>
                </a:gridCol>
              </a:tblGrid>
              <a:tr h="348410">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Tháng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dirty="0">
                          <a:solidFill>
                            <a:schemeClr val="tx1"/>
                          </a:solidFill>
                          <a:effectLst/>
                          <a:latin typeface="Bahnschrift Condensed" panose="020B0502040204020203" pitchFamily="34" charset="0"/>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160682867"/>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Lượng mưa</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(mm)</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Bahnschrift Condensed" panose="020B0502040204020203" pitchFamily="34" charset="0"/>
                        </a:rPr>
                        <a:t>50.7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34.9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47.2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104.7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136.1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209.5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530.1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582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67.9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619710"/>
                  </a:ext>
                </a:extLst>
              </a:tr>
              <a:tr h="691851">
                <a:tc>
                  <a:txBody>
                    <a:bodyPr/>
                    <a:lstStyle/>
                    <a:p>
                      <a:pPr marL="0" algn="ctr" defTabSz="914400" rtl="0" eaLnBrk="1" fontAlgn="ctr" latinLnBrk="0" hangingPunct="1">
                        <a:lnSpc>
                          <a:spcPct val="120000"/>
                        </a:lnSpc>
                        <a:spcAft>
                          <a:spcPts val="0"/>
                        </a:spcAft>
                      </a:pPr>
                      <a:r>
                        <a:rPr lang="vi-VN" sz="2400" b="0" kern="1200" dirty="0">
                          <a:solidFill>
                            <a:srgbClr val="7030A0"/>
                          </a:solidFill>
                          <a:effectLst/>
                          <a:latin typeface="Bahnschrift Condensed" panose="020B0502040204020203" pitchFamily="34" charset="0"/>
                          <a:ea typeface="+mn-ea"/>
                          <a:cs typeface="+mn-cs"/>
                        </a:rPr>
                        <a:t>Lưu lượng</a:t>
                      </a:r>
                      <a:endParaRPr lang="en-US" sz="2400" b="0" kern="1200" dirty="0">
                        <a:solidFill>
                          <a:srgbClr val="7030A0"/>
                        </a:solidFill>
                        <a:effectLst/>
                        <a:latin typeface="Bahnschrift Condensed" panose="020B0502040204020203" pitchFamily="34" charset="0"/>
                        <a:ea typeface="+mn-ea"/>
                        <a:cs typeface="+mn-cs"/>
                      </a:endParaRPr>
                    </a:p>
                    <a:p>
                      <a:pPr marL="0" algn="ctr" defTabSz="914400" rtl="0" eaLnBrk="1" fontAlgn="ctr" latinLnBrk="0" hangingPunct="1">
                        <a:lnSpc>
                          <a:spcPct val="120000"/>
                        </a:lnSpc>
                        <a:spcAft>
                          <a:spcPts val="0"/>
                        </a:spcAft>
                      </a:pPr>
                      <a:r>
                        <a:rPr lang="en-US" sz="2400" b="0" kern="1200" dirty="0">
                          <a:solidFill>
                            <a:srgbClr val="7030A0"/>
                          </a:solidFill>
                          <a:effectLst/>
                          <a:latin typeface="Bahnschrift Condensed" panose="020B0502040204020203" pitchFamily="34" charset="0"/>
                          <a:ea typeface="+mn-ea"/>
                          <a:cs typeface="+mn-cs"/>
                        </a:rPr>
                        <a:t>(m</a:t>
                      </a:r>
                      <a:r>
                        <a:rPr lang="en-US" sz="2400" b="0" kern="1200" baseline="30000" dirty="0">
                          <a:solidFill>
                            <a:srgbClr val="7030A0"/>
                          </a:solidFill>
                          <a:effectLst/>
                          <a:latin typeface="Bahnschrift Condensed" panose="020B0502040204020203" pitchFamily="34" charset="0"/>
                          <a:ea typeface="+mn-ea"/>
                          <a:cs typeface="+mn-cs"/>
                        </a:rPr>
                        <a:t>3</a:t>
                      </a:r>
                      <a:r>
                        <a:rPr lang="en-US" sz="2400" b="0" kern="1200" dirty="0">
                          <a:solidFill>
                            <a:srgbClr val="7030A0"/>
                          </a:solidFill>
                          <a:effectLst/>
                          <a:latin typeface="Bahnschrift Condensed" panose="020B0502040204020203" pitchFamily="34" charset="0"/>
                          <a:ea typeface="+mn-ea"/>
                          <a:cs typeface="+mn-cs"/>
                        </a:rPr>
                        <a:t>/s)</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28.7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36.7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40.6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58.4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178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Bahnschrift Condensed" panose="020B0502040204020203" pitchFamily="34" charset="0"/>
                        </a:rPr>
                        <a:t>94.1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Bahnschrift Condensed" panose="020B0502040204020203" pitchFamily="34" charset="0"/>
                        </a:rPr>
                        <a:t>43.7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06645"/>
                  </a:ext>
                </a:extLst>
              </a:tr>
            </a:tbl>
          </a:graphicData>
        </a:graphic>
      </p:graphicFrame>
      <p:sp>
        <p:nvSpPr>
          <p:cNvPr id="4" name="Rectangle 3"/>
          <p:cNvSpPr/>
          <p:nvPr/>
        </p:nvSpPr>
        <p:spPr>
          <a:xfrm>
            <a:off x="177801" y="3423916"/>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Mối quan hệ giữa mùa mưa và mùa lũ trên từng lưu vực sông</a:t>
            </a:r>
            <a:endParaRPr lang="en-US" sz="3600" dirty="0">
              <a:solidFill>
                <a:srgbClr val="FF0000"/>
              </a:solidFill>
              <a:latin typeface="Bahnschrift Condensed" panose="020B0502040204020203" pitchFamily="34" charset="0"/>
            </a:endParaRPr>
          </a:p>
        </p:txBody>
      </p:sp>
      <p:sp>
        <p:nvSpPr>
          <p:cNvPr id="11" name="Rectangle 10"/>
          <p:cNvSpPr/>
          <p:nvPr/>
        </p:nvSpPr>
        <p:spPr>
          <a:xfrm>
            <a:off x="596901" y="566797"/>
            <a:ext cx="11798301" cy="646331"/>
          </a:xfrm>
          <a:prstGeom prst="rect">
            <a:avLst/>
          </a:prstGeom>
        </p:spPr>
        <p:txBody>
          <a:bodyPr wrap="square">
            <a:spAutoFit/>
          </a:bodyPr>
          <a:lstStyle/>
          <a:p>
            <a:pPr algn="ctr"/>
            <a:r>
              <a:rPr lang="vi-VN" sz="3600" dirty="0">
                <a:solidFill>
                  <a:srgbClr val="FF0000"/>
                </a:solidFill>
                <a:latin typeface="Bahnschrift Condensed" panose="020B0502040204020203" pitchFamily="34" charset="0"/>
              </a:rPr>
              <a:t>Bảng lương mưa (mm) và lưu lượng (m</a:t>
            </a:r>
            <a:r>
              <a:rPr lang="vi-VN" sz="3600" baseline="30000" dirty="0">
                <a:solidFill>
                  <a:srgbClr val="FF0000"/>
                </a:solidFill>
                <a:latin typeface="Bahnschrift Condensed" panose="020B0502040204020203" pitchFamily="34" charset="0"/>
              </a:rPr>
              <a:t>3</a:t>
            </a:r>
            <a:r>
              <a:rPr lang="vi-VN" sz="3600" dirty="0">
                <a:solidFill>
                  <a:srgbClr val="FF0000"/>
                </a:solidFill>
                <a:latin typeface="Bahnschrift Condensed" panose="020B0502040204020203" pitchFamily="34" charset="0"/>
              </a:rPr>
              <a:t>/s) theo các tháng trong năm</a:t>
            </a:r>
            <a:endParaRPr lang="en-US" sz="3600" dirty="0">
              <a:solidFill>
                <a:srgbClr val="FF0000"/>
              </a:solidFill>
              <a:latin typeface="Bahnschrift Condensed" panose="020B0502040204020203" pitchFamily="34" charset="0"/>
            </a:endParaRPr>
          </a:p>
        </p:txBody>
      </p:sp>
      <p:sp>
        <p:nvSpPr>
          <p:cNvPr id="5" name="Rectangle 4"/>
          <p:cNvSpPr/>
          <p:nvPr/>
        </p:nvSpPr>
        <p:spPr>
          <a:xfrm>
            <a:off x="3547606" y="4904562"/>
            <a:ext cx="1457450"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185,8 mm</a:t>
            </a:r>
          </a:p>
        </p:txBody>
      </p:sp>
      <p:sp>
        <p:nvSpPr>
          <p:cNvPr id="6" name="Rectangle 5"/>
          <p:cNvSpPr/>
          <p:nvPr/>
        </p:nvSpPr>
        <p:spPr>
          <a:xfrm>
            <a:off x="3547606" y="5849344"/>
            <a:ext cx="1443024"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61,7 m</a:t>
            </a:r>
            <a:r>
              <a:rPr lang="en-US" sz="3200" baseline="30000" dirty="0">
                <a:solidFill>
                  <a:srgbClr val="FF0000"/>
                </a:solidFill>
                <a:latin typeface="Bahnschrift Condensed" panose="020B0502040204020203" pitchFamily="34" charset="0"/>
              </a:rPr>
              <a:t>3</a:t>
            </a:r>
            <a:r>
              <a:rPr lang="en-US" sz="3200" dirty="0">
                <a:solidFill>
                  <a:srgbClr val="FF0000"/>
                </a:solidFill>
                <a:latin typeface="Bahnschrift Condensed" panose="020B0502040204020203" pitchFamily="34" charset="0"/>
              </a:rPr>
              <a:t>/s</a:t>
            </a:r>
          </a:p>
        </p:txBody>
      </p:sp>
      <p:sp>
        <p:nvSpPr>
          <p:cNvPr id="15" name="Rectangle 14"/>
          <p:cNvSpPr/>
          <p:nvPr/>
        </p:nvSpPr>
        <p:spPr>
          <a:xfrm>
            <a:off x="9308056"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6" name="Rectangle 15"/>
          <p:cNvSpPr/>
          <p:nvPr/>
        </p:nvSpPr>
        <p:spPr>
          <a:xfrm>
            <a:off x="9877091"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7" name="Rectangle 16"/>
          <p:cNvSpPr/>
          <p:nvPr/>
        </p:nvSpPr>
        <p:spPr>
          <a:xfrm>
            <a:off x="10446124"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8" name="Rectangle 17"/>
          <p:cNvSpPr/>
          <p:nvPr/>
        </p:nvSpPr>
        <p:spPr>
          <a:xfrm>
            <a:off x="11015157" y="4977933"/>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0" name="Rectangle 19"/>
          <p:cNvSpPr/>
          <p:nvPr/>
        </p:nvSpPr>
        <p:spPr>
          <a:xfrm>
            <a:off x="9921530" y="5916651"/>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1" name="Rectangle 20"/>
          <p:cNvSpPr/>
          <p:nvPr/>
        </p:nvSpPr>
        <p:spPr>
          <a:xfrm>
            <a:off x="10490565" y="5916651"/>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2" name="Rectangle 21"/>
          <p:cNvSpPr/>
          <p:nvPr/>
        </p:nvSpPr>
        <p:spPr>
          <a:xfrm>
            <a:off x="11059598" y="5916651"/>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Tree>
    <p:extLst>
      <p:ext uri="{BB962C8B-B14F-4D97-AF65-F5344CB8AC3E}">
        <p14:creationId xmlns:p14="http://schemas.microsoft.com/office/powerpoint/2010/main" val="390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6" grpId="0"/>
      <p:bldP spid="17" grpId="0"/>
      <p:bldP spid="18"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7" y="0"/>
            <a:ext cx="1564130" cy="1564130"/>
          </a:xfrm>
          <a:prstGeom prst="rect">
            <a:avLst/>
          </a:prstGeom>
        </p:spPr>
      </p:pic>
      <p:sp>
        <p:nvSpPr>
          <p:cNvPr id="8" name="Title 7"/>
          <p:cNvSpPr>
            <a:spLocks noGrp="1"/>
          </p:cNvSpPr>
          <p:nvPr>
            <p:ph type="title" idx="6"/>
          </p:nvPr>
        </p:nvSpPr>
        <p:spPr>
          <a:xfrm>
            <a:off x="1634066" y="298554"/>
            <a:ext cx="9831336" cy="755546"/>
          </a:xfrm>
        </p:spPr>
        <p:txBody>
          <a:bodyPr/>
          <a:lstStyle/>
          <a:p>
            <a:r>
              <a:rPr lang="en-US" sz="2800" i="1" dirty="0">
                <a:solidFill>
                  <a:srgbClr val="7030A0"/>
                </a:solidFill>
                <a:latin typeface="Bahnschrift Condensed" panose="020B0502040204020203" pitchFamily="34" charset="0"/>
              </a:rPr>
              <a:t>Tại sao tháng lũ, nước sông hồng cao hơn rất nhiều so với các tháng cạn? Việc chênh lệch lớn lượng nước có ảnh hưởng như thế nào đến đời sống và sản xuất?</a:t>
            </a:r>
          </a:p>
        </p:txBody>
      </p:sp>
      <p:sp>
        <p:nvSpPr>
          <p:cNvPr id="45" name="Rectangle 44"/>
          <p:cNvSpPr/>
          <p:nvPr/>
        </p:nvSpPr>
        <p:spPr>
          <a:xfrm>
            <a:off x="1549023" y="6235701"/>
            <a:ext cx="4018877" cy="584775"/>
          </a:xfrm>
          <a:prstGeom prst="rect">
            <a:avLst/>
          </a:prstGeom>
        </p:spPr>
        <p:txBody>
          <a:bodyPr wrap="square">
            <a:spAutoFit/>
          </a:bodyPr>
          <a:lstStyle/>
          <a:p>
            <a:r>
              <a:rPr lang="en-US" sz="3200" dirty="0">
                <a:latin typeface="Bahnschrift SemiBold Condensed" panose="020B0502040204020203" pitchFamily="34" charset="0"/>
              </a:rPr>
              <a:t>Sông Hồng mùa cạn</a:t>
            </a:r>
          </a:p>
        </p:txBody>
      </p:sp>
      <p:pic>
        <p:nvPicPr>
          <p:cNvPr id="34" name="Picture 33" descr="Image result for MÃ¹a lÅ© trÃªn sÃ´ng Há»ng"/>
          <p:cNvPicPr/>
          <p:nvPr/>
        </p:nvPicPr>
        <p:blipFill rotWithShape="1">
          <a:blip r:embed="rId3">
            <a:extLst>
              <a:ext uri="{28A0092B-C50C-407E-A947-70E740481C1C}">
                <a14:useLocalDpi xmlns:a14="http://schemas.microsoft.com/office/drawing/2010/main" val="0"/>
              </a:ext>
            </a:extLst>
          </a:blip>
          <a:srcRect l="44474" b="4791"/>
          <a:stretch/>
        </p:blipFill>
        <p:spPr bwMode="auto">
          <a:xfrm>
            <a:off x="5963601" y="1124419"/>
            <a:ext cx="6090757" cy="5101283"/>
          </a:xfrm>
          <a:prstGeom prst="rect">
            <a:avLst/>
          </a:prstGeom>
          <a:noFill/>
          <a:ln>
            <a:noFill/>
          </a:ln>
        </p:spPr>
      </p:pic>
      <p:pic>
        <p:nvPicPr>
          <p:cNvPr id="35" name="Picture 34" descr="Image result for MÃ¹a lÅ© mÃ¹a cáº¡n trÃªn sÃ´ng Há»ng"/>
          <p:cNvPicPr/>
          <p:nvPr/>
        </p:nvPicPr>
        <p:blipFill rotWithShape="1">
          <a:blip r:embed="rId4">
            <a:extLst>
              <a:ext uri="{28A0092B-C50C-407E-A947-70E740481C1C}">
                <a14:useLocalDpi xmlns:a14="http://schemas.microsoft.com/office/drawing/2010/main" val="0"/>
              </a:ext>
            </a:extLst>
          </a:blip>
          <a:srcRect l="47580"/>
          <a:stretch/>
        </p:blipFill>
        <p:spPr bwMode="auto">
          <a:xfrm>
            <a:off x="155641" y="1124419"/>
            <a:ext cx="5637212" cy="5111282"/>
          </a:xfrm>
          <a:prstGeom prst="rect">
            <a:avLst/>
          </a:prstGeom>
          <a:noFill/>
          <a:ln>
            <a:noFill/>
          </a:ln>
        </p:spPr>
      </p:pic>
      <p:sp>
        <p:nvSpPr>
          <p:cNvPr id="36" name="Rectangle 35"/>
          <p:cNvSpPr/>
          <p:nvPr/>
        </p:nvSpPr>
        <p:spPr>
          <a:xfrm>
            <a:off x="7366163" y="6235701"/>
            <a:ext cx="4018877" cy="584775"/>
          </a:xfrm>
          <a:prstGeom prst="rect">
            <a:avLst/>
          </a:prstGeom>
        </p:spPr>
        <p:txBody>
          <a:bodyPr wrap="square">
            <a:spAutoFit/>
          </a:bodyPr>
          <a:lstStyle/>
          <a:p>
            <a:r>
              <a:rPr lang="en-US" sz="3200" dirty="0">
                <a:latin typeface="Bahnschrift SemiBold Condensed" panose="020B0502040204020203" pitchFamily="34" charset="0"/>
              </a:rPr>
              <a:t>Sông Hồng mùa lũ</a:t>
            </a:r>
          </a:p>
        </p:txBody>
      </p:sp>
    </p:spTree>
    <p:extLst>
      <p:ext uri="{BB962C8B-B14F-4D97-AF65-F5344CB8AC3E}">
        <p14:creationId xmlns:p14="http://schemas.microsoft.com/office/powerpoint/2010/main" val="80506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6"/>
          </p:nvPr>
        </p:nvSpPr>
        <p:spPr>
          <a:xfrm>
            <a:off x="3638239" y="400154"/>
            <a:ext cx="8369030" cy="1257672"/>
          </a:xfrm>
        </p:spPr>
        <p:txBody>
          <a:bodyPr/>
          <a:lstStyle/>
          <a:p>
            <a:r>
              <a:rPr lang="en-US" sz="3600" i="1" dirty="0">
                <a:solidFill>
                  <a:srgbClr val="7030A0"/>
                </a:solidFill>
                <a:latin typeface="Bahnschrift Condensed" panose="020B0502040204020203" pitchFamily="34" charset="0"/>
              </a:rPr>
              <a:t>Tại sao tháng lũ, nước sông hồng cao hơn rất nhiều so với các tháng cạn? Việc chênh lệch lớn lượng nước có ảnh hưởng như thế nào đến đời sống và sản xuất?</a:t>
            </a:r>
          </a:p>
        </p:txBody>
      </p:sp>
      <p:sp>
        <p:nvSpPr>
          <p:cNvPr id="116" name="Rectangle 115"/>
          <p:cNvSpPr/>
          <p:nvPr/>
        </p:nvSpPr>
        <p:spPr>
          <a:xfrm>
            <a:off x="3691248" y="1868805"/>
            <a:ext cx="68438" cy="4944967"/>
          </a:xfrm>
          <a:prstGeom prst="rect">
            <a:avLst/>
          </a:prstGeom>
          <a:solidFill>
            <a:srgbClr val="FDC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7 IcielBaliho Script"/>
              <a:ea typeface="+mn-ea"/>
              <a:cs typeface="+mn-cs"/>
            </a:endParaRPr>
          </a:p>
        </p:txBody>
      </p:sp>
      <p:sp>
        <p:nvSpPr>
          <p:cNvPr id="122" name="Rectangle 121"/>
          <p:cNvSpPr/>
          <p:nvPr/>
        </p:nvSpPr>
        <p:spPr>
          <a:xfrm>
            <a:off x="111760" y="3199537"/>
            <a:ext cx="3526480" cy="2862322"/>
          </a:xfrm>
          <a:prstGeom prst="rect">
            <a:avLst/>
          </a:prstGeom>
          <a:solidFill>
            <a:schemeClr val="bg1"/>
          </a:solidFill>
        </p:spPr>
        <p:txBody>
          <a:bodyPr wrap="square">
            <a:spAutoFit/>
          </a:bodyPr>
          <a:lstStyle/>
          <a:p>
            <a:r>
              <a:rPr lang="vi-VN" sz="3600" dirty="0">
                <a:latin typeface="Bahnschrift SemiBold Condensed" panose="020B0502040204020203" pitchFamily="34" charset="0"/>
              </a:rPr>
              <a:t>Chế độ nước sông Hồng </a:t>
            </a:r>
            <a:r>
              <a:rPr lang="vi-VN" sz="3600" dirty="0">
                <a:solidFill>
                  <a:srgbClr val="FF0000"/>
                </a:solidFill>
                <a:latin typeface="Bahnschrift SemiBold Condensed" panose="020B0502040204020203" pitchFamily="34" charset="0"/>
              </a:rPr>
              <a:t>điển hình </a:t>
            </a:r>
            <a:r>
              <a:rPr lang="vi-VN" sz="3600" dirty="0">
                <a:latin typeface="Bahnschrift SemiBold Condensed" panose="020B0502040204020203" pitchFamily="34" charset="0"/>
              </a:rPr>
              <a:t>cho chế độ nước sông </a:t>
            </a:r>
            <a:r>
              <a:rPr lang="vi-VN" sz="3600" dirty="0">
                <a:solidFill>
                  <a:srgbClr val="FF0000"/>
                </a:solidFill>
                <a:latin typeface="Bahnschrift SemiBold Condensed" panose="020B0502040204020203" pitchFamily="34" charset="0"/>
              </a:rPr>
              <a:t>vùng nhiệt đới ẩm gió mùa</a:t>
            </a:r>
            <a:endParaRPr lang="en-US" sz="3600" dirty="0">
              <a:solidFill>
                <a:srgbClr val="FF0000"/>
              </a:solidFill>
              <a:latin typeface="Bahnschrift SemiBold Condensed" panose="020B0502040204020203" pitchFamily="34" charset="0"/>
            </a:endParaRP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249" y="0"/>
            <a:ext cx="2520095" cy="2520095"/>
          </a:xfrm>
          <a:prstGeom prst="rect">
            <a:avLst/>
          </a:prstGeom>
        </p:spPr>
      </p:pic>
      <p:pic>
        <p:nvPicPr>
          <p:cNvPr id="10" name="Picture 9"/>
          <p:cNvPicPr>
            <a:picLocks noChangeAspect="1"/>
          </p:cNvPicPr>
          <p:nvPr/>
        </p:nvPicPr>
        <p:blipFill rotWithShape="1">
          <a:blip r:embed="rId3"/>
          <a:srcRect l="6225"/>
          <a:stretch/>
        </p:blipFill>
        <p:spPr>
          <a:xfrm>
            <a:off x="3843867" y="1584331"/>
            <a:ext cx="8211458" cy="5131355"/>
          </a:xfrm>
          <a:prstGeom prst="rect">
            <a:avLst/>
          </a:prstGeom>
        </p:spPr>
      </p:pic>
      <p:sp>
        <p:nvSpPr>
          <p:cNvPr id="35" name="Rectangle 34"/>
          <p:cNvSpPr/>
          <p:nvPr/>
        </p:nvSpPr>
        <p:spPr>
          <a:xfrm>
            <a:off x="111760" y="3199537"/>
            <a:ext cx="3526480" cy="2862322"/>
          </a:xfrm>
          <a:prstGeom prst="rect">
            <a:avLst/>
          </a:prstGeom>
          <a:solidFill>
            <a:schemeClr val="bg1"/>
          </a:solidFill>
        </p:spPr>
        <p:txBody>
          <a:bodyPr wrap="square">
            <a:spAutoFit/>
          </a:bodyPr>
          <a:lstStyle/>
          <a:p>
            <a:r>
              <a:rPr lang="en-US" sz="3600" dirty="0">
                <a:latin typeface="Bahnschrift SemiBold Condensed" panose="020B0502040204020203" pitchFamily="34" charset="0"/>
                <a:sym typeface="Wingdings" panose="05000000000000000000" pitchFamily="2" charset="2"/>
              </a:rPr>
              <a:t> </a:t>
            </a:r>
            <a:r>
              <a:rPr lang="vi-VN" sz="3600" dirty="0">
                <a:latin typeface="Bahnschrift SemiBold Condensed" panose="020B0502040204020203" pitchFamily="34" charset="0"/>
              </a:rPr>
              <a:t>nước từ các sông Đà, Lô, Chảy, Gâm … dồn về.</a:t>
            </a:r>
            <a:endParaRPr lang="en-US" sz="3600" dirty="0">
              <a:latin typeface="Bahnschrift SemiBold Condensed" panose="020B0502040204020203" pitchFamily="34" charset="0"/>
            </a:endParaRPr>
          </a:p>
          <a:p>
            <a:endParaRPr lang="en-US" sz="3600" dirty="0">
              <a:solidFill>
                <a:srgbClr val="FF0000"/>
              </a:solidFill>
              <a:latin typeface="Bahnschrift SemiBold Condensed" panose="020B0502040204020203" pitchFamily="34" charset="0"/>
            </a:endParaRPr>
          </a:p>
          <a:p>
            <a:endParaRPr lang="en-US" sz="3600" dirty="0">
              <a:solidFill>
                <a:srgbClr val="FF0000"/>
              </a:solidFill>
              <a:latin typeface="Bahnschrift SemiBold Condensed" panose="020B0502040204020203" pitchFamily="34"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 r="44259" b="74679"/>
          <a:stretch/>
        </p:blipFill>
        <p:spPr>
          <a:xfrm>
            <a:off x="3812694" y="1593588"/>
            <a:ext cx="8237066" cy="5220184"/>
          </a:xfrm>
          <a:prstGeom prst="rect">
            <a:avLst/>
          </a:prstGeom>
        </p:spPr>
      </p:pic>
      <p:sp>
        <p:nvSpPr>
          <p:cNvPr id="37" name="Rectangle 36"/>
          <p:cNvSpPr/>
          <p:nvPr/>
        </p:nvSpPr>
        <p:spPr>
          <a:xfrm>
            <a:off x="111760" y="3199537"/>
            <a:ext cx="3526480" cy="2862322"/>
          </a:xfrm>
          <a:prstGeom prst="rect">
            <a:avLst/>
          </a:prstGeom>
          <a:solidFill>
            <a:schemeClr val="bg1"/>
          </a:solidFill>
        </p:spPr>
        <p:txBody>
          <a:bodyPr wrap="square">
            <a:spAutoFit/>
          </a:bodyPr>
          <a:lstStyle/>
          <a:p>
            <a:r>
              <a:rPr lang="vi-VN" sz="3600" dirty="0">
                <a:latin typeface="Bahnschrift SemiBold Condensed" panose="020B0502040204020203" pitchFamily="34" charset="0"/>
                <a:sym typeface="Wingdings" panose="05000000000000000000" pitchFamily="2" charset="2"/>
              </a:rPr>
              <a:t>Ảnh hưởng đến đời sống</a:t>
            </a:r>
            <a:r>
              <a:rPr lang="en-US" sz="3600" dirty="0">
                <a:latin typeface="Bahnschrift SemiBold Condensed" panose="020B0502040204020203" pitchFamily="34" charset="0"/>
                <a:sym typeface="Wingdings" panose="05000000000000000000" pitchFamily="2" charset="2"/>
              </a:rPr>
              <a:t>:</a:t>
            </a:r>
          </a:p>
          <a:p>
            <a:r>
              <a:rPr lang="vi-VN" sz="3600" dirty="0">
                <a:solidFill>
                  <a:srgbClr val="FF0000"/>
                </a:solidFill>
                <a:latin typeface="Bahnschrift SemiBold Condensed" panose="020B0502040204020203" pitchFamily="34" charset="0"/>
              </a:rPr>
              <a:t>+ Tích cực: Nước phục vụ cho sản xuất, giao thông…</a:t>
            </a:r>
            <a:endParaRPr lang="en-US" sz="3600" dirty="0">
              <a:solidFill>
                <a:srgbClr val="FF0000"/>
              </a:solidFill>
              <a:latin typeface="Bahnschrift SemiBold Condensed" panose="020B0502040204020203" pitchFamily="34" charset="0"/>
            </a:endParaRPr>
          </a:p>
        </p:txBody>
      </p:sp>
      <p:sp>
        <p:nvSpPr>
          <p:cNvPr id="38" name="Rectangle 37"/>
          <p:cNvSpPr/>
          <p:nvPr/>
        </p:nvSpPr>
        <p:spPr>
          <a:xfrm>
            <a:off x="111760" y="3199537"/>
            <a:ext cx="3526480" cy="2862322"/>
          </a:xfrm>
          <a:prstGeom prst="rect">
            <a:avLst/>
          </a:prstGeom>
          <a:solidFill>
            <a:schemeClr val="bg1"/>
          </a:solidFill>
        </p:spPr>
        <p:txBody>
          <a:bodyPr wrap="square">
            <a:spAutoFit/>
          </a:bodyPr>
          <a:lstStyle/>
          <a:p>
            <a:r>
              <a:rPr lang="vi-VN" sz="3600" dirty="0">
                <a:latin typeface="Bahnschrift SemiBold Condensed" panose="020B0502040204020203" pitchFamily="34" charset="0"/>
                <a:sym typeface="Wingdings" panose="05000000000000000000" pitchFamily="2" charset="2"/>
              </a:rPr>
              <a:t>Ảnh hưởng đến đời sống</a:t>
            </a:r>
            <a:r>
              <a:rPr lang="en-US" sz="3600" dirty="0">
                <a:latin typeface="Bahnschrift SemiBold Condensed" panose="020B0502040204020203" pitchFamily="34" charset="0"/>
                <a:sym typeface="Wingdings" panose="05000000000000000000" pitchFamily="2" charset="2"/>
              </a:rPr>
              <a:t>:</a:t>
            </a:r>
          </a:p>
          <a:p>
            <a:r>
              <a:rPr lang="vi-VN" sz="3600" dirty="0">
                <a:solidFill>
                  <a:srgbClr val="FF0000"/>
                </a:solidFill>
                <a:latin typeface="Bahnschrift SemiBold Condensed" panose="020B0502040204020203" pitchFamily="34" charset="0"/>
              </a:rPr>
              <a:t>+ Tiêu cực: Mùa cạn thiếu nước, tàu bè khó di chuyển…</a:t>
            </a:r>
            <a:endParaRPr lang="en-US" sz="3600" dirty="0">
              <a:solidFill>
                <a:srgbClr val="FF0000"/>
              </a:solidFill>
              <a:latin typeface="Bahnschrift SemiBold Condensed" panose="020B0502040204020203" pitchFamily="34" charset="0"/>
            </a:endParaRPr>
          </a:p>
        </p:txBody>
      </p:sp>
    </p:spTree>
    <p:extLst>
      <p:ext uri="{BB962C8B-B14F-4D97-AF65-F5344CB8AC3E}">
        <p14:creationId xmlns:p14="http://schemas.microsoft.com/office/powerpoint/2010/main" val="410244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inVertic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arn(inVertical)">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35"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8742931"/>
              </p:ext>
            </p:extLst>
          </p:nvPr>
        </p:nvGraphicFramePr>
        <p:xfrm>
          <a:off x="196849" y="1248220"/>
          <a:ext cx="11798301" cy="2609580"/>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385822">
                <a:tc rowSpan="2">
                  <a:txBody>
                    <a:bodyPr/>
                    <a:lstStyle/>
                    <a:p>
                      <a:pPr algn="ctr">
                        <a:lnSpc>
                          <a:spcPct val="120000"/>
                        </a:lnSpc>
                        <a:spcAft>
                          <a:spcPts val="0"/>
                        </a:spcAft>
                      </a:pPr>
                      <a:r>
                        <a:rPr lang="en-US" sz="2400" dirty="0">
                          <a:effectLst/>
                          <a:latin typeface="Bahnschrift Condensed" panose="020B0502040204020203" pitchFamily="34" charset="0"/>
                        </a:rPr>
                        <a:t>Lưu vực</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400">
                          <a:effectLst/>
                          <a:latin typeface="Bahnschrift Condensed" panose="020B0502040204020203" pitchFamily="34" charset="0"/>
                        </a:rPr>
                        <a:t>Mùa</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400">
                          <a:effectLst/>
                          <a:latin typeface="Bahnschrift Condensed" panose="020B0502040204020203" pitchFamily="34" charset="0"/>
                        </a:rPr>
                        <a:t>Tháng vượt giá trị TB (x)</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385822">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400">
                          <a:effectLst/>
                          <a:latin typeface="Bahnschrift Condensed" panose="020B0502040204020203" pitchFamily="34" charset="0"/>
                        </a:rPr>
                        <a:t>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3</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4</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5</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6</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7</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8</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9</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10</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912804">
                <a:tc rowSpan="2">
                  <a:txBody>
                    <a:bodyPr/>
                    <a:lstStyle/>
                    <a:p>
                      <a:pPr algn="ctr">
                        <a:lnSpc>
                          <a:spcPct val="120000"/>
                        </a:lnSpc>
                        <a:spcAft>
                          <a:spcPts val="0"/>
                        </a:spcAft>
                      </a:pPr>
                      <a:r>
                        <a:rPr lang="en-US" sz="2800" dirty="0">
                          <a:solidFill>
                            <a:srgbClr val="7030A0"/>
                          </a:solidFill>
                          <a:effectLst/>
                          <a:latin typeface="Bahnschrift Condensed" panose="020B0502040204020203" pitchFamily="34" charset="0"/>
                        </a:rPr>
                        <a:t>Sông Hồng</a:t>
                      </a:r>
                    </a:p>
                    <a:p>
                      <a:pPr algn="ctr">
                        <a:lnSpc>
                          <a:spcPct val="120000"/>
                        </a:lnSpc>
                        <a:spcAft>
                          <a:spcPts val="0"/>
                        </a:spcAft>
                      </a:pPr>
                      <a:r>
                        <a:rPr lang="en-US" sz="2800" dirty="0">
                          <a:solidFill>
                            <a:srgbClr val="7030A0"/>
                          </a:solidFill>
                          <a:effectLst/>
                          <a:latin typeface="Bahnschrift Condensed" panose="020B0502040204020203" pitchFamily="34" charset="0"/>
                        </a:rPr>
                        <a:t>(trạm Sơn Tây)</a:t>
                      </a:r>
                      <a:endParaRPr lang="en-US" sz="2800" dirty="0">
                        <a:solidFill>
                          <a:srgbClr val="7030A0"/>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800">
                          <a:solidFill>
                            <a:srgbClr val="7030A0"/>
                          </a:solidFill>
                          <a:effectLst/>
                          <a:latin typeface="Bahnschrift Condensed" panose="020B0502040204020203" pitchFamily="34" charset="0"/>
                        </a:rPr>
                        <a:t>Mùa mưa</a:t>
                      </a:r>
                      <a:endParaRPr lang="en-US" sz="280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912804">
                <a:tc vMerge="1">
                  <a:txBody>
                    <a:bodyPr/>
                    <a:lstStyle/>
                    <a:p>
                      <a:endParaRPr lang="en-US"/>
                    </a:p>
                  </a:txBody>
                  <a:tcPr/>
                </a:tc>
                <a:tc>
                  <a:txBody>
                    <a:bodyPr/>
                    <a:lstStyle/>
                    <a:p>
                      <a:pPr algn="just">
                        <a:lnSpc>
                          <a:spcPct val="120000"/>
                        </a:lnSpc>
                        <a:spcAft>
                          <a:spcPts val="0"/>
                        </a:spcAft>
                      </a:pPr>
                      <a:r>
                        <a:rPr lang="en-US" sz="2800" b="0">
                          <a:solidFill>
                            <a:srgbClr val="7030A0"/>
                          </a:solidFill>
                          <a:effectLst/>
                          <a:latin typeface="Bahnschrift Condensed" panose="020B0502040204020203" pitchFamily="34" charset="0"/>
                        </a:rPr>
                        <a:t>Mùa lũ</a:t>
                      </a:r>
                      <a:endParaRPr lang="en-US" sz="2800" b="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bl>
          </a:graphicData>
        </a:graphic>
      </p:graphicFrame>
      <p:sp>
        <p:nvSpPr>
          <p:cNvPr id="12" name="Rectangle 11"/>
          <p:cNvSpPr/>
          <p:nvPr/>
        </p:nvSpPr>
        <p:spPr>
          <a:xfrm>
            <a:off x="7619998" y="2148562"/>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3" name="Rectangle 12"/>
          <p:cNvSpPr/>
          <p:nvPr/>
        </p:nvSpPr>
        <p:spPr>
          <a:xfrm>
            <a:off x="8189033" y="2148562"/>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4" name="Rectangle 13"/>
          <p:cNvSpPr/>
          <p:nvPr/>
        </p:nvSpPr>
        <p:spPr>
          <a:xfrm>
            <a:off x="8758068" y="2148562"/>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5" name="Rectangle 14"/>
          <p:cNvSpPr/>
          <p:nvPr/>
        </p:nvSpPr>
        <p:spPr>
          <a:xfrm>
            <a:off x="9327103" y="2148562"/>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6" name="Rectangle 15"/>
          <p:cNvSpPr/>
          <p:nvPr/>
        </p:nvSpPr>
        <p:spPr>
          <a:xfrm>
            <a:off x="9896138" y="2148562"/>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7" name="Rectangle 16"/>
          <p:cNvSpPr/>
          <p:nvPr/>
        </p:nvSpPr>
        <p:spPr>
          <a:xfrm>
            <a:off x="10465171" y="2148562"/>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18" name="Rectangle 17"/>
          <p:cNvSpPr/>
          <p:nvPr/>
        </p:nvSpPr>
        <p:spPr>
          <a:xfrm>
            <a:off x="8189033" y="3087280"/>
            <a:ext cx="344966" cy="584775"/>
          </a:xfrm>
          <a:prstGeom prst="rect">
            <a:avLst/>
          </a:prstGeom>
        </p:spPr>
        <p:txBody>
          <a:bodyPr wrap="none">
            <a:spAutoFit/>
          </a:bodyPr>
          <a:lstStyle/>
          <a:p>
            <a:r>
              <a:rPr lang="en-US" sz="3200">
                <a:solidFill>
                  <a:srgbClr val="FF0000"/>
                </a:solidFill>
                <a:latin typeface="Bahnschrift Condensed" panose="020B0502040204020203" pitchFamily="34" charset="0"/>
              </a:rPr>
              <a:t>X</a:t>
            </a:r>
            <a:endParaRPr lang="en-US" sz="3200" dirty="0">
              <a:solidFill>
                <a:srgbClr val="FF0000"/>
              </a:solidFill>
              <a:latin typeface="Bahnschrift Condensed" panose="020B0502040204020203" pitchFamily="34" charset="0"/>
            </a:endParaRPr>
          </a:p>
        </p:txBody>
      </p:sp>
      <p:sp>
        <p:nvSpPr>
          <p:cNvPr id="19" name="Rectangle 18"/>
          <p:cNvSpPr/>
          <p:nvPr/>
        </p:nvSpPr>
        <p:spPr>
          <a:xfrm>
            <a:off x="8758068" y="3087280"/>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0" name="Rectangle 19"/>
          <p:cNvSpPr/>
          <p:nvPr/>
        </p:nvSpPr>
        <p:spPr>
          <a:xfrm>
            <a:off x="9327103" y="3087280"/>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1" name="Rectangle 20"/>
          <p:cNvSpPr/>
          <p:nvPr/>
        </p:nvSpPr>
        <p:spPr>
          <a:xfrm>
            <a:off x="9896138" y="3087280"/>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2" name="Rectangle 21"/>
          <p:cNvSpPr/>
          <p:nvPr/>
        </p:nvSpPr>
        <p:spPr>
          <a:xfrm>
            <a:off x="10465171" y="3087280"/>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graphicFrame>
        <p:nvGraphicFramePr>
          <p:cNvPr id="23" name="Table 22">
            <a:extLst>
              <a:ext uri="{FF2B5EF4-FFF2-40B4-BE49-F238E27FC236}">
                <a16:creationId xmlns:a16="http://schemas.microsoft.com/office/drawing/2014/main" id="{CC27CCDF-EB9E-4708-B0FE-77E10005D836}"/>
              </a:ext>
            </a:extLst>
          </p:cNvPr>
          <p:cNvGraphicFramePr>
            <a:graphicFrameLocks noGrp="1"/>
          </p:cNvGraphicFramePr>
          <p:nvPr>
            <p:extLst>
              <p:ext uri="{D42A27DB-BD31-4B8C-83A1-F6EECF244321}">
                <p14:modId xmlns:p14="http://schemas.microsoft.com/office/powerpoint/2010/main" val="4253774910"/>
              </p:ext>
            </p:extLst>
          </p:nvPr>
        </p:nvGraphicFramePr>
        <p:xfrm>
          <a:off x="177802" y="4070247"/>
          <a:ext cx="11798301" cy="2609580"/>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385822">
                <a:tc rowSpan="2">
                  <a:txBody>
                    <a:bodyPr/>
                    <a:lstStyle/>
                    <a:p>
                      <a:pPr algn="ctr">
                        <a:lnSpc>
                          <a:spcPct val="120000"/>
                        </a:lnSpc>
                        <a:spcAft>
                          <a:spcPts val="0"/>
                        </a:spcAft>
                      </a:pPr>
                      <a:r>
                        <a:rPr lang="en-US" sz="2400" dirty="0">
                          <a:effectLst/>
                          <a:latin typeface="Bahnschrift Condensed" panose="020B0502040204020203" pitchFamily="34" charset="0"/>
                        </a:rPr>
                        <a:t>Lưu vực</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400">
                          <a:effectLst/>
                          <a:latin typeface="Bahnschrift Condensed" panose="020B0502040204020203" pitchFamily="34" charset="0"/>
                        </a:rPr>
                        <a:t>Mùa</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400">
                          <a:effectLst/>
                          <a:latin typeface="Bahnschrift Condensed" panose="020B0502040204020203" pitchFamily="34" charset="0"/>
                        </a:rPr>
                        <a:t>Tháng vượt giá trị TB (x)</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385822">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400">
                          <a:effectLst/>
                          <a:latin typeface="Bahnschrift Condensed" panose="020B0502040204020203" pitchFamily="34" charset="0"/>
                        </a:rPr>
                        <a:t>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2</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3</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4</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5</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6</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7</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8</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9</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10</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11</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b="0" dirty="0">
                          <a:effectLst/>
                          <a:latin typeface="Bahnschrift Condensed" panose="020B0502040204020203" pitchFamily="34" charset="0"/>
                        </a:rPr>
                        <a:t>12</a:t>
                      </a:r>
                      <a:endParaRPr lang="en-US" sz="2400" b="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912804">
                <a:tc rowSpan="2">
                  <a:txBody>
                    <a:bodyPr/>
                    <a:lstStyle/>
                    <a:p>
                      <a:pPr algn="ctr">
                        <a:lnSpc>
                          <a:spcPct val="120000"/>
                        </a:lnSpc>
                        <a:spcAft>
                          <a:spcPts val="0"/>
                        </a:spcAft>
                      </a:pPr>
                      <a:r>
                        <a:rPr lang="en-US" sz="2800" dirty="0">
                          <a:solidFill>
                            <a:srgbClr val="7030A0"/>
                          </a:solidFill>
                          <a:effectLst/>
                          <a:latin typeface="Bahnschrift Condensed" panose="020B0502040204020203" pitchFamily="34" charset="0"/>
                        </a:rPr>
                        <a:t>Sông Gianh</a:t>
                      </a:r>
                    </a:p>
                    <a:p>
                      <a:pPr algn="ctr">
                        <a:lnSpc>
                          <a:spcPct val="120000"/>
                        </a:lnSpc>
                        <a:spcAft>
                          <a:spcPts val="0"/>
                        </a:spcAft>
                      </a:pPr>
                      <a:r>
                        <a:rPr lang="en-US" sz="2800" dirty="0">
                          <a:solidFill>
                            <a:srgbClr val="7030A0"/>
                          </a:solidFill>
                          <a:effectLst/>
                          <a:latin typeface="Bahnschrift Condensed" panose="020B0502040204020203" pitchFamily="34" charset="0"/>
                        </a:rPr>
                        <a:t>(trạm Đồng Tâm)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800">
                          <a:solidFill>
                            <a:srgbClr val="7030A0"/>
                          </a:solidFill>
                          <a:effectLst/>
                          <a:latin typeface="Bahnschrift Condensed" panose="020B0502040204020203" pitchFamily="34" charset="0"/>
                        </a:rPr>
                        <a:t>Mùa mưa</a:t>
                      </a:r>
                      <a:endParaRPr lang="en-US" sz="280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dirty="0">
                          <a:effectLst/>
                          <a:latin typeface="Bahnschrift Condensed" panose="020B0502040204020203" pitchFamily="34" charset="0"/>
                        </a:rPr>
                        <a:t> </a:t>
                      </a: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912804">
                <a:tc vMerge="1">
                  <a:txBody>
                    <a:bodyPr/>
                    <a:lstStyle/>
                    <a:p>
                      <a:endParaRPr lang="en-US"/>
                    </a:p>
                  </a:txBody>
                  <a:tcPr/>
                </a:tc>
                <a:tc>
                  <a:txBody>
                    <a:bodyPr/>
                    <a:lstStyle/>
                    <a:p>
                      <a:pPr algn="just">
                        <a:lnSpc>
                          <a:spcPct val="120000"/>
                        </a:lnSpc>
                        <a:spcAft>
                          <a:spcPts val="0"/>
                        </a:spcAft>
                      </a:pPr>
                      <a:r>
                        <a:rPr lang="en-US" sz="2800" b="0">
                          <a:solidFill>
                            <a:srgbClr val="7030A0"/>
                          </a:solidFill>
                          <a:effectLst/>
                          <a:latin typeface="Bahnschrift Condensed" panose="020B0502040204020203" pitchFamily="34" charset="0"/>
                        </a:rPr>
                        <a:t>Mùa lũ</a:t>
                      </a:r>
                      <a:endParaRPr lang="en-US" sz="2800" b="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400">
                          <a:effectLst/>
                          <a:latin typeface="Bahnschrift Condensed" panose="020B0502040204020203" pitchFamily="34" charset="0"/>
                        </a:rPr>
                        <a:t> </a:t>
                      </a: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4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bl>
          </a:graphicData>
        </a:graphic>
      </p:graphicFrame>
      <p:sp>
        <p:nvSpPr>
          <p:cNvPr id="26" name="Rectangle 25">
            <a:extLst>
              <a:ext uri="{FF2B5EF4-FFF2-40B4-BE49-F238E27FC236}">
                <a16:creationId xmlns:a16="http://schemas.microsoft.com/office/drawing/2014/main" id="{E04ACC03-9D3C-4225-82E1-5B266B3BB74A}"/>
              </a:ext>
            </a:extLst>
          </p:cNvPr>
          <p:cNvSpPr/>
          <p:nvPr/>
        </p:nvSpPr>
        <p:spPr>
          <a:xfrm>
            <a:off x="9308056"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7" name="Rectangle 26">
            <a:extLst>
              <a:ext uri="{FF2B5EF4-FFF2-40B4-BE49-F238E27FC236}">
                <a16:creationId xmlns:a16="http://schemas.microsoft.com/office/drawing/2014/main" id="{0D988036-DA8C-4A9A-B862-B98BFA106B51}"/>
              </a:ext>
            </a:extLst>
          </p:cNvPr>
          <p:cNvSpPr/>
          <p:nvPr/>
        </p:nvSpPr>
        <p:spPr>
          <a:xfrm>
            <a:off x="9877091"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8" name="Rectangle 27">
            <a:extLst>
              <a:ext uri="{FF2B5EF4-FFF2-40B4-BE49-F238E27FC236}">
                <a16:creationId xmlns:a16="http://schemas.microsoft.com/office/drawing/2014/main" id="{3A1C5A1C-6244-4915-9295-552685554865}"/>
              </a:ext>
            </a:extLst>
          </p:cNvPr>
          <p:cNvSpPr/>
          <p:nvPr/>
        </p:nvSpPr>
        <p:spPr>
          <a:xfrm>
            <a:off x="10446124" y="4970589"/>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29" name="Rectangle 28">
            <a:extLst>
              <a:ext uri="{FF2B5EF4-FFF2-40B4-BE49-F238E27FC236}">
                <a16:creationId xmlns:a16="http://schemas.microsoft.com/office/drawing/2014/main" id="{846A8DA3-36DD-40DF-B6B8-2824317786D6}"/>
              </a:ext>
            </a:extLst>
          </p:cNvPr>
          <p:cNvSpPr/>
          <p:nvPr/>
        </p:nvSpPr>
        <p:spPr>
          <a:xfrm>
            <a:off x="11015157" y="4977933"/>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30" name="Rectangle 29">
            <a:extLst>
              <a:ext uri="{FF2B5EF4-FFF2-40B4-BE49-F238E27FC236}">
                <a16:creationId xmlns:a16="http://schemas.microsoft.com/office/drawing/2014/main" id="{5F5458F3-94AF-4A24-9E54-8EAABFA842E4}"/>
              </a:ext>
            </a:extLst>
          </p:cNvPr>
          <p:cNvSpPr/>
          <p:nvPr/>
        </p:nvSpPr>
        <p:spPr>
          <a:xfrm>
            <a:off x="9921530" y="5916651"/>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31" name="Rectangle 30">
            <a:extLst>
              <a:ext uri="{FF2B5EF4-FFF2-40B4-BE49-F238E27FC236}">
                <a16:creationId xmlns:a16="http://schemas.microsoft.com/office/drawing/2014/main" id="{8BC71C5E-D3A8-495C-A406-085CC39F2834}"/>
              </a:ext>
            </a:extLst>
          </p:cNvPr>
          <p:cNvSpPr/>
          <p:nvPr/>
        </p:nvSpPr>
        <p:spPr>
          <a:xfrm>
            <a:off x="10490565" y="5916651"/>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32" name="Rectangle 31">
            <a:extLst>
              <a:ext uri="{FF2B5EF4-FFF2-40B4-BE49-F238E27FC236}">
                <a16:creationId xmlns:a16="http://schemas.microsoft.com/office/drawing/2014/main" id="{4AAF13F2-DA0E-42E3-9244-215160925C4D}"/>
              </a:ext>
            </a:extLst>
          </p:cNvPr>
          <p:cNvSpPr/>
          <p:nvPr/>
        </p:nvSpPr>
        <p:spPr>
          <a:xfrm>
            <a:off x="11059598" y="5916651"/>
            <a:ext cx="344966" cy="584775"/>
          </a:xfrm>
          <a:prstGeom prst="rect">
            <a:avLst/>
          </a:prstGeom>
        </p:spPr>
        <p:txBody>
          <a:bodyPr wrap="none">
            <a:spAutoFit/>
          </a:bodyPr>
          <a:lstStyle/>
          <a:p>
            <a:r>
              <a:rPr lang="en-US" sz="3200" dirty="0">
                <a:solidFill>
                  <a:srgbClr val="FF0000"/>
                </a:solidFill>
                <a:latin typeface="Bahnschrift Condensed" panose="020B0502040204020203" pitchFamily="34" charset="0"/>
              </a:rPr>
              <a:t>X</a:t>
            </a:r>
          </a:p>
        </p:txBody>
      </p:sp>
      <p:sp>
        <p:nvSpPr>
          <p:cNvPr id="33" name="Rectangle 32">
            <a:extLst>
              <a:ext uri="{FF2B5EF4-FFF2-40B4-BE49-F238E27FC236}">
                <a16:creationId xmlns:a16="http://schemas.microsoft.com/office/drawing/2014/main" id="{F2C0B1D3-3BB2-4F05-93BC-8B27EA5FBCBC}"/>
              </a:ext>
            </a:extLst>
          </p:cNvPr>
          <p:cNvSpPr/>
          <p:nvPr/>
        </p:nvSpPr>
        <p:spPr>
          <a:xfrm>
            <a:off x="384334" y="178173"/>
            <a:ext cx="11798301" cy="646331"/>
          </a:xfrm>
          <a:prstGeom prst="rect">
            <a:avLst/>
          </a:prstGeom>
        </p:spPr>
        <p:txBody>
          <a:bodyPr wrap="square">
            <a:spAutoFit/>
          </a:bodyPr>
          <a:lstStyle/>
          <a:p>
            <a:pPr algn="ctr"/>
            <a:r>
              <a:rPr lang="en-US" sz="3600">
                <a:solidFill>
                  <a:srgbClr val="FF0000"/>
                </a:solidFill>
                <a:latin typeface="Bahnschrift Condensed" panose="020B0502040204020203" pitchFamily="34" charset="0"/>
              </a:rPr>
              <a:t>3. Nhận xét m</a:t>
            </a:r>
            <a:r>
              <a:rPr lang="vi-VN" sz="3600">
                <a:solidFill>
                  <a:srgbClr val="FF0000"/>
                </a:solidFill>
                <a:latin typeface="Bahnschrift Condensed" panose="020B0502040204020203" pitchFamily="34" charset="0"/>
              </a:rPr>
              <a:t>ối </a:t>
            </a:r>
            <a:r>
              <a:rPr lang="vi-VN" sz="3600" dirty="0">
                <a:solidFill>
                  <a:srgbClr val="FF0000"/>
                </a:solidFill>
                <a:latin typeface="Bahnschrift Condensed" panose="020B0502040204020203" pitchFamily="34" charset="0"/>
              </a:rPr>
              <a:t>quan hệ giữa mùa mưa và mùa lũ trên từng lưu vực sông</a:t>
            </a:r>
            <a:endParaRPr lang="en-US" sz="3600" dirty="0">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411453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94891F-A8CF-4D41-AAAE-F32AFFE556F2}"/>
              </a:ext>
            </a:extLst>
          </p:cNvPr>
          <p:cNvSpPr>
            <a:spLocks noGrp="1"/>
          </p:cNvSpPr>
          <p:nvPr>
            <p:ph type="title" idx="6"/>
          </p:nvPr>
        </p:nvSpPr>
        <p:spPr>
          <a:xfrm>
            <a:off x="1170400" y="-212631"/>
            <a:ext cx="9851200" cy="704852"/>
          </a:xfrm>
        </p:spPr>
        <p:txBody>
          <a:bodyPr/>
          <a:lstStyle/>
          <a:p>
            <a:r>
              <a:rPr lang="en-US" sz="2400" b="0">
                <a:solidFill>
                  <a:srgbClr val="FF0000"/>
                </a:solidFill>
              </a:rPr>
              <a:t>HƯỚNG DẪN LÀM BÀI THU HOẠCH</a:t>
            </a:r>
          </a:p>
        </p:txBody>
      </p:sp>
      <p:sp>
        <p:nvSpPr>
          <p:cNvPr id="9" name="TextBox 8">
            <a:extLst>
              <a:ext uri="{FF2B5EF4-FFF2-40B4-BE49-F238E27FC236}">
                <a16:creationId xmlns:a16="http://schemas.microsoft.com/office/drawing/2014/main" id="{CEE2680A-52C2-4044-99D9-649347F158A0}"/>
              </a:ext>
            </a:extLst>
          </p:cNvPr>
          <p:cNvSpPr txBox="1"/>
          <p:nvPr/>
        </p:nvSpPr>
        <p:spPr>
          <a:xfrm>
            <a:off x="51047" y="335676"/>
            <a:ext cx="12454759" cy="83099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1" u="none" strike="noStrike" kern="0" cap="none" spc="0" normalizeH="0" baseline="0" noProof="0">
                <a:ln>
                  <a:noFill/>
                </a:ln>
                <a:solidFill>
                  <a:srgbClr val="002060"/>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rPr>
              <a:t>1. </a:t>
            </a:r>
            <a:r>
              <a:rPr lang="en-US" sz="2400" b="1" kern="0">
                <a:solidFill>
                  <a:srgbClr val="002060"/>
                </a:solidFill>
                <a:latin typeface="Times New Roman" panose="02020603050405020304" pitchFamily="18" charset="0"/>
                <a:ea typeface="#9Slide03 Roboto Medium" panose="02000000000000000000" pitchFamily="2" charset="0"/>
                <a:cs typeface="Times New Roman" panose="02020603050405020304" pitchFamily="18" charset="0"/>
              </a:rPr>
              <a:t>Vẽ biểu đồ chế độ mưa và chế độ dòng chảy (kết hợp cột và đường)=&gt; Vẽ S.Gianh (4đ)</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0" cap="none" spc="0" normalizeH="0" baseline="0" noProof="0" dirty="0">
              <a:ln>
                <a:noFill/>
              </a:ln>
              <a:solidFill>
                <a:srgbClr val="002060"/>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endParaRPr>
          </a:p>
        </p:txBody>
      </p:sp>
      <p:sp>
        <p:nvSpPr>
          <p:cNvPr id="10" name="Google Shape;952;p11">
            <a:extLst>
              <a:ext uri="{FF2B5EF4-FFF2-40B4-BE49-F238E27FC236}">
                <a16:creationId xmlns:a16="http://schemas.microsoft.com/office/drawing/2014/main" id="{F200CE96-D5E8-4907-A155-4B1CB3EBA6EB}"/>
              </a:ext>
            </a:extLst>
          </p:cNvPr>
          <p:cNvSpPr txBox="1"/>
          <p:nvPr/>
        </p:nvSpPr>
        <p:spPr>
          <a:xfrm>
            <a:off x="63062" y="1241334"/>
            <a:ext cx="12328633" cy="461624"/>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kumimoji="0" lang="en-US" sz="2400" b="1" u="none" strike="noStrike" kern="1200" cap="none" spc="0" normalizeH="0" baseline="0" noProof="0">
                <a:ln>
                  <a:noFill/>
                </a:ln>
                <a:solidFill>
                  <a:srgbClr val="002060"/>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sym typeface="Cambria"/>
              </a:rPr>
              <a:t>2. </a:t>
            </a:r>
            <a:r>
              <a:rPr lang="en-US" sz="2400" b="1">
                <a:solidFill>
                  <a:srgbClr val="00206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Xác định mùa mưa và mùa lũ theo chỉ tiêu vượt trung bình (3 đ)</a:t>
            </a:r>
            <a:endParaRPr kumimoji="0" sz="2400" b="1" u="none" strike="noStrike" kern="1200" cap="none" spc="0" normalizeH="0" baseline="0" noProof="0" dirty="0">
              <a:ln>
                <a:noFill/>
              </a:ln>
              <a:solidFill>
                <a:srgbClr val="002060"/>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sym typeface="Cambria"/>
            </a:endParaRPr>
          </a:p>
        </p:txBody>
      </p:sp>
      <p:sp>
        <p:nvSpPr>
          <p:cNvPr id="11" name="Google Shape;952;p11">
            <a:extLst>
              <a:ext uri="{FF2B5EF4-FFF2-40B4-BE49-F238E27FC236}">
                <a16:creationId xmlns:a16="http://schemas.microsoft.com/office/drawing/2014/main" id="{7C42D638-E364-436E-AACE-F4F184B87146}"/>
              </a:ext>
            </a:extLst>
          </p:cNvPr>
          <p:cNvSpPr txBox="1"/>
          <p:nvPr/>
        </p:nvSpPr>
        <p:spPr>
          <a:xfrm>
            <a:off x="23280" y="5846729"/>
            <a:ext cx="11688673" cy="461624"/>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kumimoji="0" lang="en-US" sz="2400" b="1" u="none" strike="noStrike" kern="1200" cap="none" spc="0" normalizeH="0" baseline="0" noProof="0">
                <a:ln>
                  <a:noFill/>
                </a:ln>
                <a:solidFill>
                  <a:srgbClr val="002060"/>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sym typeface="Cambria"/>
              </a:rPr>
              <a:t>3. </a:t>
            </a:r>
            <a:r>
              <a:rPr lang="en-US" sz="2400" b="1">
                <a:solidFill>
                  <a:srgbClr val="00206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Nhận xét về mối quan hệ giữa mùa mưa và mùa lũ trên từng lưu vực sông (3 đ)</a:t>
            </a:r>
            <a:endParaRPr kumimoji="0" sz="2400" b="1" u="none" strike="noStrike" kern="1200" cap="none" spc="0" normalizeH="0" baseline="0" noProof="0" dirty="0">
              <a:ln>
                <a:noFill/>
              </a:ln>
              <a:solidFill>
                <a:srgbClr val="002060"/>
              </a:solidFill>
              <a:effectLst/>
              <a:uLnTx/>
              <a:uFillTx/>
              <a:latin typeface="Times New Roman" panose="02020603050405020304" pitchFamily="18" charset="0"/>
              <a:ea typeface="#9Slide03 Roboto Medium" panose="02000000000000000000" pitchFamily="2" charset="0"/>
              <a:cs typeface="Times New Roman" panose="02020603050405020304" pitchFamily="18" charset="0"/>
              <a:sym typeface="Cambria"/>
            </a:endParaRPr>
          </a:p>
        </p:txBody>
      </p:sp>
      <p:graphicFrame>
        <p:nvGraphicFramePr>
          <p:cNvPr id="12" name="Table 11">
            <a:extLst>
              <a:ext uri="{FF2B5EF4-FFF2-40B4-BE49-F238E27FC236}">
                <a16:creationId xmlns:a16="http://schemas.microsoft.com/office/drawing/2014/main" id="{5BBAE4A2-F311-4D4B-98AB-72A13BC81934}"/>
              </a:ext>
            </a:extLst>
          </p:cNvPr>
          <p:cNvGraphicFramePr>
            <a:graphicFrameLocks noGrp="1"/>
          </p:cNvGraphicFramePr>
          <p:nvPr>
            <p:extLst>
              <p:ext uri="{D42A27DB-BD31-4B8C-83A1-F6EECF244321}">
                <p14:modId xmlns:p14="http://schemas.microsoft.com/office/powerpoint/2010/main" val="2093689709"/>
              </p:ext>
            </p:extLst>
          </p:nvPr>
        </p:nvGraphicFramePr>
        <p:xfrm>
          <a:off x="0" y="1676715"/>
          <a:ext cx="11798301" cy="2038096"/>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219018">
                <a:tc rowSpan="2">
                  <a:txBody>
                    <a:bodyPr/>
                    <a:lstStyle/>
                    <a:p>
                      <a:pPr algn="ctr">
                        <a:lnSpc>
                          <a:spcPct val="120000"/>
                        </a:lnSpc>
                        <a:spcAft>
                          <a:spcPts val="0"/>
                        </a:spcAft>
                      </a:pPr>
                      <a:r>
                        <a:rPr lang="en-US" sz="2000" dirty="0">
                          <a:effectLst/>
                          <a:latin typeface="Bahnschrift Condensed" panose="020B0502040204020203" pitchFamily="34" charset="0"/>
                        </a:rPr>
                        <a:t>Lưu vực</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000">
                          <a:effectLst/>
                          <a:latin typeface="Bahnschrift Condensed" panose="020B0502040204020203" pitchFamily="34" charset="0"/>
                        </a:rPr>
                        <a:t>Giá trị trung bình</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000">
                          <a:effectLst/>
                          <a:latin typeface="Bahnschrift Condensed" panose="020B0502040204020203" pitchFamily="34" charset="0"/>
                        </a:rPr>
                        <a:t>Tháng vượt giá trị TB (x)</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219018">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000">
                          <a:effectLst/>
                          <a:latin typeface="Bahnschrift Condensed" panose="020B0502040204020203" pitchFamily="34" charset="0"/>
                        </a:rPr>
                        <a:t>1</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2</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3</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4</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5</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6</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7</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8</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9</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10</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11</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12</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335687">
                <a:tc rowSpan="2">
                  <a:txBody>
                    <a:bodyPr/>
                    <a:lstStyle/>
                    <a:p>
                      <a:pPr algn="ctr">
                        <a:lnSpc>
                          <a:spcPct val="120000"/>
                        </a:lnSpc>
                        <a:spcAft>
                          <a:spcPts val="0"/>
                        </a:spcAft>
                      </a:pPr>
                      <a:r>
                        <a:rPr lang="en-US" sz="2000" dirty="0">
                          <a:solidFill>
                            <a:schemeClr val="tx1"/>
                          </a:solidFill>
                          <a:effectLst/>
                          <a:latin typeface="Bahnschrift Condensed" panose="020B0502040204020203" pitchFamily="34" charset="0"/>
                        </a:rPr>
                        <a:t>Sông Hồng</a:t>
                      </a:r>
                    </a:p>
                    <a:p>
                      <a:pPr algn="ctr">
                        <a:lnSpc>
                          <a:spcPct val="120000"/>
                        </a:lnSpc>
                        <a:spcAft>
                          <a:spcPts val="0"/>
                        </a:spcAft>
                      </a:pPr>
                      <a:r>
                        <a:rPr lang="en-US" sz="2000" dirty="0">
                          <a:solidFill>
                            <a:schemeClr val="tx1"/>
                          </a:solidFill>
                          <a:effectLst/>
                          <a:latin typeface="Bahnschrift Condensed" panose="020B0502040204020203" pitchFamily="34" charset="0"/>
                        </a:rPr>
                        <a:t>(trạm Sơn Tây)</a:t>
                      </a:r>
                      <a:endParaRPr lang="en-US" sz="2000" dirty="0">
                        <a:solidFill>
                          <a:schemeClr val="tx1"/>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solidFill>
                            <a:schemeClr val="tx1"/>
                          </a:solidFill>
                          <a:effectLst/>
                          <a:latin typeface="Bahnschrift Condensed" panose="020B0502040204020203" pitchFamily="34" charset="0"/>
                        </a:rPr>
                        <a:t>Lượng mưa TB: ………………………..</a:t>
                      </a:r>
                      <a:endParaRPr lang="en-US" sz="200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 </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 </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 </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335687">
                <a:tc vMerge="1">
                  <a:txBody>
                    <a:bodyPr/>
                    <a:lstStyle/>
                    <a:p>
                      <a:endParaRPr lang="en-US"/>
                    </a:p>
                  </a:txBody>
                  <a:tcPr/>
                </a:tc>
                <a:tc>
                  <a:txBody>
                    <a:bodyPr/>
                    <a:lstStyle/>
                    <a:p>
                      <a:pPr algn="just">
                        <a:lnSpc>
                          <a:spcPct val="120000"/>
                        </a:lnSpc>
                        <a:spcAft>
                          <a:spcPts val="0"/>
                        </a:spcAft>
                      </a:pPr>
                      <a:r>
                        <a:rPr lang="en-US" sz="2000" b="0">
                          <a:solidFill>
                            <a:schemeClr val="tx1"/>
                          </a:solidFill>
                          <a:effectLst/>
                          <a:latin typeface="Bahnschrift Condensed" panose="020B0502040204020203" pitchFamily="34" charset="0"/>
                        </a:rPr>
                        <a:t>Lưu lượng TB: …………………………</a:t>
                      </a:r>
                      <a:endParaRPr lang="en-US" sz="2000" b="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r h="335687">
                <a:tc gridSpan="14">
                  <a:txBody>
                    <a:bodyPr/>
                    <a:lstStyle/>
                    <a:p>
                      <a:pPr algn="ctr">
                        <a:lnSpc>
                          <a:spcPct val="120000"/>
                        </a:lnSpc>
                        <a:spcAft>
                          <a:spcPts val="0"/>
                        </a:spcAft>
                      </a:pPr>
                      <a:endParaRPr lang="en-US" sz="2000">
                        <a:solidFill>
                          <a:srgbClr val="7030A0"/>
                        </a:solidFill>
                        <a:effectLst/>
                        <a:latin typeface="Bahnschrift Condensed" panose="020B0502040204020203" pitchFamily="34" charset="0"/>
                        <a:ea typeface="Calibri" panose="020F0502020204030204" pitchFamily="34" charset="0"/>
                        <a:cs typeface="Times New Roman" panose="02020603050405020304" pitchFamily="18" charset="0"/>
                      </a:endParaRPr>
                    </a:p>
                    <a:p>
                      <a:pPr algn="ctr">
                        <a:lnSpc>
                          <a:spcPct val="120000"/>
                        </a:lnSpc>
                        <a:spcAft>
                          <a:spcPts val="0"/>
                        </a:spcAft>
                      </a:pPr>
                      <a:endParaRPr lang="en-US" sz="2000" dirty="0">
                        <a:solidFill>
                          <a:srgbClr val="7030A0"/>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b="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3948397"/>
                  </a:ext>
                </a:extLst>
              </a:tr>
            </a:tbl>
          </a:graphicData>
        </a:graphic>
      </p:graphicFrame>
      <p:graphicFrame>
        <p:nvGraphicFramePr>
          <p:cNvPr id="26" name="Table 25">
            <a:extLst>
              <a:ext uri="{FF2B5EF4-FFF2-40B4-BE49-F238E27FC236}">
                <a16:creationId xmlns:a16="http://schemas.microsoft.com/office/drawing/2014/main" id="{73E0DB9D-B3D7-4201-8022-54BEA370246A}"/>
              </a:ext>
            </a:extLst>
          </p:cNvPr>
          <p:cNvGraphicFramePr>
            <a:graphicFrameLocks noGrp="1"/>
          </p:cNvGraphicFramePr>
          <p:nvPr>
            <p:extLst>
              <p:ext uri="{D42A27DB-BD31-4B8C-83A1-F6EECF244321}">
                <p14:modId xmlns:p14="http://schemas.microsoft.com/office/powerpoint/2010/main" val="3968966650"/>
              </p:ext>
            </p:extLst>
          </p:nvPr>
        </p:nvGraphicFramePr>
        <p:xfrm>
          <a:off x="-1" y="3812566"/>
          <a:ext cx="11798301" cy="2038096"/>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226867">
                <a:tc rowSpan="2">
                  <a:txBody>
                    <a:bodyPr/>
                    <a:lstStyle/>
                    <a:p>
                      <a:pPr algn="ctr">
                        <a:lnSpc>
                          <a:spcPct val="120000"/>
                        </a:lnSpc>
                        <a:spcAft>
                          <a:spcPts val="0"/>
                        </a:spcAft>
                      </a:pPr>
                      <a:r>
                        <a:rPr lang="en-US" sz="2000" dirty="0">
                          <a:effectLst/>
                          <a:latin typeface="Bahnschrift Condensed" panose="020B0502040204020203" pitchFamily="34" charset="0"/>
                        </a:rPr>
                        <a:t>Lưu vực</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000">
                          <a:effectLst/>
                          <a:latin typeface="Bahnschrift Condensed" panose="020B0502040204020203" pitchFamily="34" charset="0"/>
                        </a:rPr>
                        <a:t>Giá trị trung bình</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000">
                          <a:effectLst/>
                          <a:latin typeface="Bahnschrift Condensed" panose="020B0502040204020203" pitchFamily="34" charset="0"/>
                        </a:rPr>
                        <a:t>Tháng vượt giá trị TB (x)</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226867">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000">
                          <a:effectLst/>
                          <a:latin typeface="Bahnschrift Condensed" panose="020B0502040204020203" pitchFamily="34" charset="0"/>
                        </a:rPr>
                        <a:t>1</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2</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3</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4</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5</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6</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7</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8</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9</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10</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11</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b="0" dirty="0">
                          <a:effectLst/>
                          <a:latin typeface="Bahnschrift Condensed" panose="020B0502040204020203" pitchFamily="34" charset="0"/>
                        </a:rPr>
                        <a:t>12</a:t>
                      </a:r>
                      <a:endParaRPr lang="en-US" sz="2000" b="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340711">
                <a:tc rowSpan="2">
                  <a:txBody>
                    <a:bodyPr/>
                    <a:lstStyle/>
                    <a:p>
                      <a:pPr algn="ctr">
                        <a:lnSpc>
                          <a:spcPct val="120000"/>
                        </a:lnSpc>
                        <a:spcAft>
                          <a:spcPts val="0"/>
                        </a:spcAft>
                      </a:pPr>
                      <a:r>
                        <a:rPr lang="en-US" sz="2000">
                          <a:solidFill>
                            <a:schemeClr val="tx1"/>
                          </a:solidFill>
                          <a:effectLst/>
                          <a:latin typeface="Bahnschrift Condensed" panose="020B0502040204020203" pitchFamily="34" charset="0"/>
                        </a:rPr>
                        <a:t>Sông Gianh</a:t>
                      </a:r>
                    </a:p>
                    <a:p>
                      <a:pPr algn="ctr">
                        <a:lnSpc>
                          <a:spcPct val="120000"/>
                        </a:lnSpc>
                        <a:spcAft>
                          <a:spcPts val="0"/>
                        </a:spcAft>
                      </a:pPr>
                      <a:r>
                        <a:rPr lang="en-US" sz="2000">
                          <a:solidFill>
                            <a:schemeClr val="tx1"/>
                          </a:solidFill>
                          <a:effectLst/>
                          <a:latin typeface="Bahnschrift Condensed" panose="020B0502040204020203" pitchFamily="34" charset="0"/>
                        </a:rPr>
                        <a:t>(trạm Đồng Tâm)</a:t>
                      </a:r>
                      <a:endParaRPr lang="en-US" sz="2000" dirty="0">
                        <a:solidFill>
                          <a:schemeClr val="tx1"/>
                        </a:solidFill>
                        <a:effectLst/>
                        <a:latin typeface="Bahnschrift Condensed"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solidFill>
                            <a:schemeClr val="tx1"/>
                          </a:solidFill>
                          <a:effectLst/>
                          <a:latin typeface="Bahnschrift Condensed" panose="020B0502040204020203" pitchFamily="34" charset="0"/>
                        </a:rPr>
                        <a:t>Lượng mưa TB: ……………………………</a:t>
                      </a:r>
                      <a:endParaRPr lang="en-US" sz="200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 </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 </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dirty="0">
                          <a:effectLst/>
                          <a:latin typeface="Bahnschrift Condensed" panose="020B0502040204020203" pitchFamily="34" charset="0"/>
                        </a:rPr>
                        <a:t> </a:t>
                      </a: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340711">
                <a:tc vMerge="1">
                  <a:txBody>
                    <a:bodyPr/>
                    <a:lstStyle/>
                    <a:p>
                      <a:endParaRPr lang="en-US"/>
                    </a:p>
                  </a:txBody>
                  <a:tcPr/>
                </a:tc>
                <a:tc>
                  <a:txBody>
                    <a:bodyPr/>
                    <a:lstStyle/>
                    <a:p>
                      <a:pPr algn="just">
                        <a:lnSpc>
                          <a:spcPct val="120000"/>
                        </a:lnSpc>
                        <a:spcAft>
                          <a:spcPts val="0"/>
                        </a:spcAft>
                      </a:pPr>
                      <a:r>
                        <a:rPr lang="en-US" sz="2000" b="0">
                          <a:solidFill>
                            <a:schemeClr val="tx1"/>
                          </a:solidFill>
                          <a:effectLst/>
                          <a:latin typeface="Bahnschrift Condensed" panose="020B0502040204020203" pitchFamily="34" charset="0"/>
                        </a:rPr>
                        <a:t>Lưu lượng TB: ………………………………</a:t>
                      </a:r>
                      <a:endParaRPr lang="en-US" sz="2000" b="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000">
                          <a:effectLst/>
                          <a:latin typeface="Bahnschrift Condensed" panose="020B0502040204020203" pitchFamily="34" charset="0"/>
                        </a:rPr>
                        <a:t> </a:t>
                      </a: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r h="340711">
                <a:tc gridSpan="14">
                  <a:txBody>
                    <a:bodyPr/>
                    <a:lstStyle/>
                    <a:p>
                      <a:pPr algn="ctr">
                        <a:lnSpc>
                          <a:spcPct val="120000"/>
                        </a:lnSpc>
                        <a:spcAft>
                          <a:spcPts val="0"/>
                        </a:spcAft>
                      </a:pPr>
                      <a:endParaRPr lang="en-US" sz="2000">
                        <a:solidFill>
                          <a:srgbClr val="7030A0"/>
                        </a:solidFill>
                        <a:effectLst/>
                        <a:latin typeface="Bahnschrift Condensed" panose="020B0502040204020203" pitchFamily="34" charset="0"/>
                      </a:endParaRPr>
                    </a:p>
                    <a:p>
                      <a:pPr algn="ctr">
                        <a:lnSpc>
                          <a:spcPct val="120000"/>
                        </a:lnSpc>
                        <a:spcAft>
                          <a:spcPts val="0"/>
                        </a:spcAft>
                      </a:pPr>
                      <a:endParaRPr lang="en-US" sz="2000" dirty="0">
                        <a:solidFill>
                          <a:srgbClr val="7030A0"/>
                        </a:solidFill>
                        <a:effectLst/>
                        <a:latin typeface="Bahnschrift Condensed"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b="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69901"/>
                  </a:ext>
                </a:extLst>
              </a:tr>
            </a:tbl>
          </a:graphicData>
        </a:graphic>
      </p:graphicFrame>
      <p:sp>
        <p:nvSpPr>
          <p:cNvPr id="36" name="Google Shape;952;p11">
            <a:extLst>
              <a:ext uri="{FF2B5EF4-FFF2-40B4-BE49-F238E27FC236}">
                <a16:creationId xmlns:a16="http://schemas.microsoft.com/office/drawing/2014/main" id="{F893BFF1-5963-4AE1-B8C5-1A3A0B2A9910}"/>
              </a:ext>
            </a:extLst>
          </p:cNvPr>
          <p:cNvSpPr txBox="1"/>
          <p:nvPr/>
        </p:nvSpPr>
        <p:spPr>
          <a:xfrm>
            <a:off x="193853" y="6150154"/>
            <a:ext cx="11688673" cy="707846"/>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 Mùa mưa có hoàn toàn trùng vơi với mùa lũ không? Mùa nào đến sớm hơn, tại sao?</a:t>
            </a:r>
          </a:p>
          <a:p>
            <a:pPr lvl="0">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 Yếu tố nào đã ảnh hưởng tới chế độ chảy (mùa nước- lưu lượng nước) của sông? </a:t>
            </a:r>
          </a:p>
        </p:txBody>
      </p:sp>
      <p:sp>
        <p:nvSpPr>
          <p:cNvPr id="13" name="Google Shape;952;p11">
            <a:extLst>
              <a:ext uri="{FF2B5EF4-FFF2-40B4-BE49-F238E27FC236}">
                <a16:creationId xmlns:a16="http://schemas.microsoft.com/office/drawing/2014/main" id="{69FF9435-DB0A-4764-AABA-6493DD552ABB}"/>
              </a:ext>
            </a:extLst>
          </p:cNvPr>
          <p:cNvSpPr txBox="1"/>
          <p:nvPr/>
        </p:nvSpPr>
        <p:spPr>
          <a:xfrm>
            <a:off x="193853" y="3004061"/>
            <a:ext cx="11604447" cy="707846"/>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Kết luận: Mùa mưa bắt đầu từ tháng ….đến tháng …..</a:t>
            </a:r>
          </a:p>
          <a:p>
            <a:pPr lvl="0" indent="1025525">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Mùa lũ bắt đầu từ tháng ….đến tháng….., lũ lên cao nhất vào tháng …..</a:t>
            </a:r>
          </a:p>
        </p:txBody>
      </p:sp>
      <p:sp>
        <p:nvSpPr>
          <p:cNvPr id="14" name="Google Shape;952;p11">
            <a:extLst>
              <a:ext uri="{FF2B5EF4-FFF2-40B4-BE49-F238E27FC236}">
                <a16:creationId xmlns:a16="http://schemas.microsoft.com/office/drawing/2014/main" id="{2292894D-780E-4189-8446-DC9FF4A95D47}"/>
              </a:ext>
            </a:extLst>
          </p:cNvPr>
          <p:cNvSpPr txBox="1"/>
          <p:nvPr/>
        </p:nvSpPr>
        <p:spPr>
          <a:xfrm>
            <a:off x="193853" y="5095249"/>
            <a:ext cx="11688673" cy="707846"/>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Kết luận: Mùa mưa từ tháng ….đến tháng …..</a:t>
            </a:r>
          </a:p>
          <a:p>
            <a:pPr lvl="0" indent="977900">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Mùa lũ bắt đầu từ tháng ….đến tháng….., lũ lên cao nhất vào tháng …..</a:t>
            </a:r>
          </a:p>
        </p:txBody>
      </p:sp>
      <p:sp>
        <p:nvSpPr>
          <p:cNvPr id="15" name="Google Shape;952;p11">
            <a:extLst>
              <a:ext uri="{FF2B5EF4-FFF2-40B4-BE49-F238E27FC236}">
                <a16:creationId xmlns:a16="http://schemas.microsoft.com/office/drawing/2014/main" id="{51DCB72C-0F9D-45FB-BAAE-B25607C316AA}"/>
              </a:ext>
            </a:extLst>
          </p:cNvPr>
          <p:cNvSpPr txBox="1"/>
          <p:nvPr/>
        </p:nvSpPr>
        <p:spPr>
          <a:xfrm>
            <a:off x="193853" y="674601"/>
            <a:ext cx="11688673" cy="707846"/>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 Xác định độ cao các cột lượng mưa, xác định các điểm nối của đường lưu lượng nước.</a:t>
            </a:r>
          </a:p>
          <a:p>
            <a:pPr lvl="0">
              <a:buClr>
                <a:srgbClr val="C00000"/>
              </a:buClr>
              <a:buSzPts val="3200"/>
              <a:defRPr/>
            </a:pPr>
            <a:r>
              <a:rPr lang="en-US" sz="20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 Bảng chú giải, tên biểu đồ. </a:t>
            </a:r>
          </a:p>
        </p:txBody>
      </p:sp>
    </p:spTree>
    <p:extLst>
      <p:ext uri="{BB962C8B-B14F-4D97-AF65-F5344CB8AC3E}">
        <p14:creationId xmlns:p14="http://schemas.microsoft.com/office/powerpoint/2010/main" val="4278649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BB15D51-DDF7-7522-CA73-4DB8D7581085}"/>
              </a:ext>
            </a:extLst>
          </p:cNvPr>
          <p:cNvGraphicFramePr>
            <a:graphicFrameLocks noGrp="1"/>
          </p:cNvGraphicFramePr>
          <p:nvPr>
            <p:extLst>
              <p:ext uri="{D42A27DB-BD31-4B8C-83A1-F6EECF244321}">
                <p14:modId xmlns:p14="http://schemas.microsoft.com/office/powerpoint/2010/main" val="39970470"/>
              </p:ext>
            </p:extLst>
          </p:nvPr>
        </p:nvGraphicFramePr>
        <p:xfrm>
          <a:off x="0" y="561712"/>
          <a:ext cx="11798300" cy="2649476"/>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8">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398064">
                <a:tc rowSpan="2">
                  <a:txBody>
                    <a:bodyPr/>
                    <a:lstStyle/>
                    <a:p>
                      <a:pPr algn="ctr">
                        <a:lnSpc>
                          <a:spcPct val="120000"/>
                        </a:lnSpc>
                        <a:spcAft>
                          <a:spcPts val="0"/>
                        </a:spcAft>
                      </a:pPr>
                      <a:r>
                        <a:rPr lang="en-US" sz="2600" dirty="0">
                          <a:effectLst/>
                          <a:latin typeface="Bahnschrift Condensed" panose="020B0502040204020203" pitchFamily="34" charset="0"/>
                        </a:rPr>
                        <a:t>Lưu vực</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600">
                          <a:effectLst/>
                          <a:latin typeface="Bahnschrift Condensed" panose="020B0502040204020203" pitchFamily="34" charset="0"/>
                        </a:rPr>
                        <a:t>Giá trị trung bình</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600">
                          <a:effectLst/>
                          <a:latin typeface="Bahnschrift Condensed" panose="020B0502040204020203" pitchFamily="34" charset="0"/>
                        </a:rPr>
                        <a:t>Tháng vượt giá trị TB (x)</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398064">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600">
                          <a:effectLst/>
                          <a:latin typeface="Bahnschrift Condensed" panose="020B0502040204020203" pitchFamily="34" charset="0"/>
                        </a:rPr>
                        <a:t>1</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2</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3</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4</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5</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6</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7</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8</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9</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10</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11</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12</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409084">
                <a:tc rowSpan="2">
                  <a:txBody>
                    <a:bodyPr/>
                    <a:lstStyle/>
                    <a:p>
                      <a:pPr algn="ctr">
                        <a:lnSpc>
                          <a:spcPct val="120000"/>
                        </a:lnSpc>
                        <a:spcAft>
                          <a:spcPts val="0"/>
                        </a:spcAft>
                      </a:pPr>
                      <a:r>
                        <a:rPr lang="en-US" sz="2600" dirty="0">
                          <a:solidFill>
                            <a:schemeClr val="tx1"/>
                          </a:solidFill>
                          <a:effectLst/>
                          <a:latin typeface="Bahnschrift Condensed" panose="020B0502040204020203" pitchFamily="34" charset="0"/>
                        </a:rPr>
                        <a:t>Sông Hồng</a:t>
                      </a:r>
                    </a:p>
                    <a:p>
                      <a:pPr algn="ctr">
                        <a:lnSpc>
                          <a:spcPct val="120000"/>
                        </a:lnSpc>
                        <a:spcAft>
                          <a:spcPts val="0"/>
                        </a:spcAft>
                      </a:pPr>
                      <a:r>
                        <a:rPr lang="en-US" sz="2600" dirty="0">
                          <a:solidFill>
                            <a:schemeClr val="tx1"/>
                          </a:solidFill>
                          <a:effectLst/>
                          <a:latin typeface="Bahnschrift Condensed" panose="020B0502040204020203" pitchFamily="34" charset="0"/>
                        </a:rPr>
                        <a:t>(trạm Sơn Tây)</a:t>
                      </a:r>
                      <a:endParaRPr lang="en-US" sz="2600" dirty="0">
                        <a:solidFill>
                          <a:schemeClr val="tx1"/>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solidFill>
                            <a:schemeClr val="tx1"/>
                          </a:solidFill>
                          <a:effectLst/>
                          <a:latin typeface="Bahnschrift Condensed" panose="020B0502040204020203" pitchFamily="34" charset="0"/>
                        </a:rPr>
                        <a:t>Lượng mưa TB: ………………………..</a:t>
                      </a:r>
                      <a:endParaRPr lang="en-US" sz="260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 </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 </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 </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434712">
                <a:tc vMerge="1">
                  <a:txBody>
                    <a:bodyPr/>
                    <a:lstStyle/>
                    <a:p>
                      <a:endParaRPr lang="en-US"/>
                    </a:p>
                  </a:txBody>
                  <a:tcPr/>
                </a:tc>
                <a:tc>
                  <a:txBody>
                    <a:bodyPr/>
                    <a:lstStyle/>
                    <a:p>
                      <a:pPr algn="just">
                        <a:lnSpc>
                          <a:spcPct val="120000"/>
                        </a:lnSpc>
                        <a:spcAft>
                          <a:spcPts val="0"/>
                        </a:spcAft>
                      </a:pPr>
                      <a:r>
                        <a:rPr lang="en-US" sz="2600" b="0">
                          <a:solidFill>
                            <a:schemeClr val="tx1"/>
                          </a:solidFill>
                          <a:effectLst/>
                          <a:latin typeface="Bahnschrift Condensed" panose="020B0502040204020203" pitchFamily="34" charset="0"/>
                        </a:rPr>
                        <a:t>Lưu lượng TB: …………………………</a:t>
                      </a:r>
                      <a:endParaRPr lang="en-US" sz="2600" b="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r h="843797">
                <a:tc gridSpan="14">
                  <a:txBody>
                    <a:bodyPr/>
                    <a:lstStyle/>
                    <a:p>
                      <a:pPr algn="ctr">
                        <a:lnSpc>
                          <a:spcPct val="120000"/>
                        </a:lnSpc>
                        <a:spcAft>
                          <a:spcPts val="0"/>
                        </a:spcAft>
                      </a:pPr>
                      <a:endParaRPr lang="en-US" sz="2600">
                        <a:solidFill>
                          <a:srgbClr val="7030A0"/>
                        </a:solidFill>
                        <a:effectLst/>
                        <a:latin typeface="Bahnschrift Condensed" panose="020B0502040204020203" pitchFamily="34" charset="0"/>
                        <a:ea typeface="Calibri" panose="020F0502020204030204" pitchFamily="34" charset="0"/>
                        <a:cs typeface="Times New Roman" panose="02020603050405020304" pitchFamily="18" charset="0"/>
                      </a:endParaRPr>
                    </a:p>
                    <a:p>
                      <a:pPr algn="ctr">
                        <a:lnSpc>
                          <a:spcPct val="120000"/>
                        </a:lnSpc>
                        <a:spcAft>
                          <a:spcPts val="0"/>
                        </a:spcAft>
                      </a:pPr>
                      <a:endParaRPr lang="en-US" sz="2600" dirty="0">
                        <a:solidFill>
                          <a:srgbClr val="7030A0"/>
                        </a:solidFill>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b="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3948397"/>
                  </a:ext>
                </a:extLst>
              </a:tr>
            </a:tbl>
          </a:graphicData>
        </a:graphic>
      </p:graphicFrame>
      <p:graphicFrame>
        <p:nvGraphicFramePr>
          <p:cNvPr id="10" name="Table 9">
            <a:extLst>
              <a:ext uri="{FF2B5EF4-FFF2-40B4-BE49-F238E27FC236}">
                <a16:creationId xmlns:a16="http://schemas.microsoft.com/office/drawing/2014/main" id="{406E5B9B-A04F-8C9E-8CF0-24235711C3F0}"/>
              </a:ext>
            </a:extLst>
          </p:cNvPr>
          <p:cNvGraphicFramePr>
            <a:graphicFrameLocks noGrp="1"/>
          </p:cNvGraphicFramePr>
          <p:nvPr>
            <p:extLst>
              <p:ext uri="{D42A27DB-BD31-4B8C-83A1-F6EECF244321}">
                <p14:modId xmlns:p14="http://schemas.microsoft.com/office/powerpoint/2010/main" val="749408508"/>
              </p:ext>
            </p:extLst>
          </p:nvPr>
        </p:nvGraphicFramePr>
        <p:xfrm>
          <a:off x="-1" y="3812566"/>
          <a:ext cx="11798301" cy="3124964"/>
        </p:xfrm>
        <a:graphic>
          <a:graphicData uri="http://schemas.openxmlformats.org/drawingml/2006/table">
            <a:tbl>
              <a:tblPr firstRow="1" firstCol="1" lastRow="1" lastCol="1" bandRow="1" bandCol="1">
                <a:tableStyleId>{69012ECD-51FC-41F1-AA8D-1B2483CD663E}</a:tableStyleId>
              </a:tblPr>
              <a:tblGrid>
                <a:gridCol w="1790698">
                  <a:extLst>
                    <a:ext uri="{9D8B030D-6E8A-4147-A177-3AD203B41FA5}">
                      <a16:colId xmlns:a16="http://schemas.microsoft.com/office/drawing/2014/main" val="761491584"/>
                    </a:ext>
                  </a:extLst>
                </a:gridCol>
                <a:gridCol w="3489529">
                  <a:extLst>
                    <a:ext uri="{9D8B030D-6E8A-4147-A177-3AD203B41FA5}">
                      <a16:colId xmlns:a16="http://schemas.microsoft.com/office/drawing/2014/main" val="3956078379"/>
                    </a:ext>
                  </a:extLst>
                </a:gridCol>
                <a:gridCol w="538021">
                  <a:extLst>
                    <a:ext uri="{9D8B030D-6E8A-4147-A177-3AD203B41FA5}">
                      <a16:colId xmlns:a16="http://schemas.microsoft.com/office/drawing/2014/main" val="3760117225"/>
                    </a:ext>
                  </a:extLst>
                </a:gridCol>
                <a:gridCol w="538021">
                  <a:extLst>
                    <a:ext uri="{9D8B030D-6E8A-4147-A177-3AD203B41FA5}">
                      <a16:colId xmlns:a16="http://schemas.microsoft.com/office/drawing/2014/main" val="2334429739"/>
                    </a:ext>
                  </a:extLst>
                </a:gridCol>
                <a:gridCol w="538021">
                  <a:extLst>
                    <a:ext uri="{9D8B030D-6E8A-4147-A177-3AD203B41FA5}">
                      <a16:colId xmlns:a16="http://schemas.microsoft.com/office/drawing/2014/main" val="2432156013"/>
                    </a:ext>
                  </a:extLst>
                </a:gridCol>
                <a:gridCol w="538021">
                  <a:extLst>
                    <a:ext uri="{9D8B030D-6E8A-4147-A177-3AD203B41FA5}">
                      <a16:colId xmlns:a16="http://schemas.microsoft.com/office/drawing/2014/main" val="1686701004"/>
                    </a:ext>
                  </a:extLst>
                </a:gridCol>
                <a:gridCol w="538021">
                  <a:extLst>
                    <a:ext uri="{9D8B030D-6E8A-4147-A177-3AD203B41FA5}">
                      <a16:colId xmlns:a16="http://schemas.microsoft.com/office/drawing/2014/main" val="1475623767"/>
                    </a:ext>
                  </a:extLst>
                </a:gridCol>
                <a:gridCol w="538021">
                  <a:extLst>
                    <a:ext uri="{9D8B030D-6E8A-4147-A177-3AD203B41FA5}">
                      <a16:colId xmlns:a16="http://schemas.microsoft.com/office/drawing/2014/main" val="1210819055"/>
                    </a:ext>
                  </a:extLst>
                </a:gridCol>
                <a:gridCol w="538021">
                  <a:extLst>
                    <a:ext uri="{9D8B030D-6E8A-4147-A177-3AD203B41FA5}">
                      <a16:colId xmlns:a16="http://schemas.microsoft.com/office/drawing/2014/main" val="1942704738"/>
                    </a:ext>
                  </a:extLst>
                </a:gridCol>
                <a:gridCol w="604671">
                  <a:extLst>
                    <a:ext uri="{9D8B030D-6E8A-4147-A177-3AD203B41FA5}">
                      <a16:colId xmlns:a16="http://schemas.microsoft.com/office/drawing/2014/main" val="215869383"/>
                    </a:ext>
                  </a:extLst>
                </a:gridCol>
                <a:gridCol w="604671">
                  <a:extLst>
                    <a:ext uri="{9D8B030D-6E8A-4147-A177-3AD203B41FA5}">
                      <a16:colId xmlns:a16="http://schemas.microsoft.com/office/drawing/2014/main" val="776431875"/>
                    </a:ext>
                  </a:extLst>
                </a:gridCol>
                <a:gridCol w="510975">
                  <a:extLst>
                    <a:ext uri="{9D8B030D-6E8A-4147-A177-3AD203B41FA5}">
                      <a16:colId xmlns:a16="http://schemas.microsoft.com/office/drawing/2014/main" val="2159521312"/>
                    </a:ext>
                  </a:extLst>
                </a:gridCol>
                <a:gridCol w="515805">
                  <a:extLst>
                    <a:ext uri="{9D8B030D-6E8A-4147-A177-3AD203B41FA5}">
                      <a16:colId xmlns:a16="http://schemas.microsoft.com/office/drawing/2014/main" val="452020325"/>
                    </a:ext>
                  </a:extLst>
                </a:gridCol>
                <a:gridCol w="515805">
                  <a:extLst>
                    <a:ext uri="{9D8B030D-6E8A-4147-A177-3AD203B41FA5}">
                      <a16:colId xmlns:a16="http://schemas.microsoft.com/office/drawing/2014/main" val="2206092472"/>
                    </a:ext>
                  </a:extLst>
                </a:gridCol>
              </a:tblGrid>
              <a:tr h="226867">
                <a:tc rowSpan="2">
                  <a:txBody>
                    <a:bodyPr/>
                    <a:lstStyle/>
                    <a:p>
                      <a:pPr algn="ctr">
                        <a:lnSpc>
                          <a:spcPct val="120000"/>
                        </a:lnSpc>
                        <a:spcAft>
                          <a:spcPts val="0"/>
                        </a:spcAft>
                      </a:pPr>
                      <a:r>
                        <a:rPr lang="en-US" sz="2600" dirty="0">
                          <a:effectLst/>
                          <a:latin typeface="Bahnschrift Condensed" panose="020B0502040204020203" pitchFamily="34" charset="0"/>
                        </a:rPr>
                        <a:t>Lưu vực</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2600">
                          <a:effectLst/>
                          <a:latin typeface="Bahnschrift Condensed" panose="020B0502040204020203" pitchFamily="34" charset="0"/>
                        </a:rPr>
                        <a:t>Giá trị trung bình</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ctr">
                        <a:lnSpc>
                          <a:spcPct val="120000"/>
                        </a:lnSpc>
                        <a:spcAft>
                          <a:spcPts val="0"/>
                        </a:spcAft>
                      </a:pPr>
                      <a:r>
                        <a:rPr lang="en-US" sz="2600">
                          <a:effectLst/>
                          <a:latin typeface="Bahnschrift Condensed" panose="020B0502040204020203" pitchFamily="34" charset="0"/>
                        </a:rPr>
                        <a:t>Tháng vượt giá trị TB (x)</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17991258"/>
                  </a:ext>
                </a:extLst>
              </a:tr>
              <a:tr h="226867">
                <a:tc vMerge="1">
                  <a:txBody>
                    <a:bodyPr/>
                    <a:lstStyle/>
                    <a:p>
                      <a:endParaRPr lang="en-US"/>
                    </a:p>
                  </a:txBody>
                  <a:tcPr/>
                </a:tc>
                <a:tc vMerge="1">
                  <a:txBody>
                    <a:bodyPr/>
                    <a:lstStyle/>
                    <a:p>
                      <a:endParaRPr lang="en-US"/>
                    </a:p>
                  </a:txBody>
                  <a:tcPr/>
                </a:tc>
                <a:tc>
                  <a:txBody>
                    <a:bodyPr/>
                    <a:lstStyle/>
                    <a:p>
                      <a:pPr algn="just">
                        <a:lnSpc>
                          <a:spcPct val="120000"/>
                        </a:lnSpc>
                        <a:spcAft>
                          <a:spcPts val="0"/>
                        </a:spcAft>
                      </a:pPr>
                      <a:r>
                        <a:rPr lang="en-US" sz="2600">
                          <a:effectLst/>
                          <a:latin typeface="Bahnschrift Condensed" panose="020B0502040204020203" pitchFamily="34" charset="0"/>
                        </a:rPr>
                        <a:t>1</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2</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3</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4</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5</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6</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7</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8</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9</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10</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11</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b="0" dirty="0">
                          <a:effectLst/>
                          <a:latin typeface="Bahnschrift Condensed" panose="020B0502040204020203" pitchFamily="34" charset="0"/>
                        </a:rPr>
                        <a:t>12</a:t>
                      </a:r>
                      <a:endParaRPr lang="en-US" sz="2600" b="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4774806"/>
                  </a:ext>
                </a:extLst>
              </a:tr>
              <a:tr h="340711">
                <a:tc rowSpan="2">
                  <a:txBody>
                    <a:bodyPr/>
                    <a:lstStyle/>
                    <a:p>
                      <a:pPr algn="ctr">
                        <a:lnSpc>
                          <a:spcPct val="120000"/>
                        </a:lnSpc>
                        <a:spcAft>
                          <a:spcPts val="0"/>
                        </a:spcAft>
                      </a:pPr>
                      <a:r>
                        <a:rPr lang="en-US" sz="2600">
                          <a:solidFill>
                            <a:schemeClr val="tx1"/>
                          </a:solidFill>
                          <a:effectLst/>
                          <a:latin typeface="Bahnschrift Condensed" panose="020B0502040204020203" pitchFamily="34" charset="0"/>
                        </a:rPr>
                        <a:t>Sông Gianh</a:t>
                      </a:r>
                    </a:p>
                    <a:p>
                      <a:pPr algn="ctr">
                        <a:lnSpc>
                          <a:spcPct val="120000"/>
                        </a:lnSpc>
                        <a:spcAft>
                          <a:spcPts val="0"/>
                        </a:spcAft>
                      </a:pPr>
                      <a:r>
                        <a:rPr lang="en-US" sz="2600">
                          <a:solidFill>
                            <a:schemeClr val="tx1"/>
                          </a:solidFill>
                          <a:effectLst/>
                          <a:latin typeface="Bahnschrift Condensed" panose="020B0502040204020203" pitchFamily="34" charset="0"/>
                        </a:rPr>
                        <a:t>(trạm Đồng Tâm)</a:t>
                      </a:r>
                      <a:endParaRPr lang="en-US" sz="2600" dirty="0">
                        <a:solidFill>
                          <a:schemeClr val="tx1"/>
                        </a:solidFill>
                        <a:effectLst/>
                        <a:latin typeface="Bahnschrift Condensed"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solidFill>
                            <a:schemeClr val="tx1"/>
                          </a:solidFill>
                          <a:effectLst/>
                          <a:latin typeface="Bahnschrift Condensed" panose="020B0502040204020203" pitchFamily="34" charset="0"/>
                        </a:rPr>
                        <a:t>Lượng mưa TB: ……………………………</a:t>
                      </a:r>
                      <a:endParaRPr lang="en-US" sz="260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 </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 </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dirty="0">
                          <a:effectLst/>
                          <a:latin typeface="Bahnschrift Condensed" panose="020B0502040204020203" pitchFamily="34" charset="0"/>
                        </a:rPr>
                        <a:t> </a:t>
                      </a: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484616"/>
                  </a:ext>
                </a:extLst>
              </a:tr>
              <a:tr h="340711">
                <a:tc vMerge="1">
                  <a:txBody>
                    <a:bodyPr/>
                    <a:lstStyle/>
                    <a:p>
                      <a:endParaRPr lang="en-US"/>
                    </a:p>
                  </a:txBody>
                  <a:tcPr/>
                </a:tc>
                <a:tc>
                  <a:txBody>
                    <a:bodyPr/>
                    <a:lstStyle/>
                    <a:p>
                      <a:pPr algn="just">
                        <a:lnSpc>
                          <a:spcPct val="120000"/>
                        </a:lnSpc>
                        <a:spcAft>
                          <a:spcPts val="0"/>
                        </a:spcAft>
                      </a:pPr>
                      <a:r>
                        <a:rPr lang="en-US" sz="2600" b="0">
                          <a:solidFill>
                            <a:schemeClr val="tx1"/>
                          </a:solidFill>
                          <a:effectLst/>
                          <a:latin typeface="Bahnschrift Condensed" panose="020B0502040204020203" pitchFamily="34" charset="0"/>
                        </a:rPr>
                        <a:t>Lưu lượng TB: ………………………………</a:t>
                      </a:r>
                      <a:endParaRPr lang="en-US" sz="2600" b="0" dirty="0">
                        <a:solidFill>
                          <a:schemeClr val="tx1"/>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r>
                        <a:rPr lang="en-US" sz="2600">
                          <a:effectLst/>
                          <a:latin typeface="Bahnschrift Condensed" panose="020B0502040204020203" pitchFamily="34" charset="0"/>
                        </a:rPr>
                        <a:t> </a:t>
                      </a: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20000"/>
                        </a:lnSpc>
                        <a:spcAft>
                          <a:spcPts val="0"/>
                        </a:spcAft>
                      </a:pPr>
                      <a:endParaRPr lang="en-US" sz="26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5757138"/>
                  </a:ext>
                </a:extLst>
              </a:tr>
              <a:tr h="340711">
                <a:tc gridSpan="14">
                  <a:txBody>
                    <a:bodyPr/>
                    <a:lstStyle/>
                    <a:p>
                      <a:pPr algn="ctr">
                        <a:lnSpc>
                          <a:spcPct val="120000"/>
                        </a:lnSpc>
                        <a:spcAft>
                          <a:spcPts val="0"/>
                        </a:spcAft>
                      </a:pPr>
                      <a:endParaRPr lang="en-US" sz="2600">
                        <a:solidFill>
                          <a:srgbClr val="7030A0"/>
                        </a:solidFill>
                        <a:effectLst/>
                        <a:latin typeface="Bahnschrift Condensed" panose="020B0502040204020203" pitchFamily="34" charset="0"/>
                      </a:endParaRPr>
                    </a:p>
                    <a:p>
                      <a:pPr algn="ctr">
                        <a:lnSpc>
                          <a:spcPct val="120000"/>
                        </a:lnSpc>
                        <a:spcAft>
                          <a:spcPts val="0"/>
                        </a:spcAft>
                      </a:pPr>
                      <a:endParaRPr lang="en-US" sz="2600" dirty="0">
                        <a:solidFill>
                          <a:srgbClr val="7030A0"/>
                        </a:solidFill>
                        <a:effectLst/>
                        <a:latin typeface="Bahnschrift Condensed" panose="020B0502040204020203"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b="0" dirty="0">
                        <a:solidFill>
                          <a:srgbClr val="7030A0"/>
                        </a:solidFill>
                        <a:effectLst/>
                        <a:latin typeface="Bahnschrift Condensed" panose="020B05020402040202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ct val="120000"/>
                        </a:lnSpc>
                        <a:spcAft>
                          <a:spcPts val="0"/>
                        </a:spcAft>
                      </a:pPr>
                      <a:endParaRPr lang="en-US" sz="2000" dirty="0">
                        <a:effectLst/>
                        <a:latin typeface="Bahnschrift Condensed" panose="020B050204020402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569901"/>
                  </a:ext>
                </a:extLst>
              </a:tr>
            </a:tbl>
          </a:graphicData>
        </a:graphic>
      </p:graphicFrame>
      <p:sp>
        <p:nvSpPr>
          <p:cNvPr id="11" name="Google Shape;952;p11">
            <a:extLst>
              <a:ext uri="{FF2B5EF4-FFF2-40B4-BE49-F238E27FC236}">
                <a16:creationId xmlns:a16="http://schemas.microsoft.com/office/drawing/2014/main" id="{9116BE0D-7DBE-E910-A7FC-7354E779F5AC}"/>
              </a:ext>
            </a:extLst>
          </p:cNvPr>
          <p:cNvSpPr txBox="1"/>
          <p:nvPr/>
        </p:nvSpPr>
        <p:spPr>
          <a:xfrm>
            <a:off x="96925" y="2310625"/>
            <a:ext cx="11604447" cy="954067"/>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lang="en-US" sz="28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Kết luận: Mùa mưa bắt đầu từ tháng ….đến tháng …..</a:t>
            </a:r>
          </a:p>
          <a:p>
            <a:pPr lvl="0" indent="1025525">
              <a:buClr>
                <a:srgbClr val="C00000"/>
              </a:buClr>
              <a:buSzPts val="3200"/>
              <a:defRPr/>
            </a:pPr>
            <a:r>
              <a:rPr lang="en-US" sz="28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Mùa lũ bắt đầu từ tháng ….đến tháng….., lũ lên cao nhất vào tháng …..</a:t>
            </a:r>
          </a:p>
        </p:txBody>
      </p:sp>
      <p:sp>
        <p:nvSpPr>
          <p:cNvPr id="12" name="Google Shape;952;p11">
            <a:extLst>
              <a:ext uri="{FF2B5EF4-FFF2-40B4-BE49-F238E27FC236}">
                <a16:creationId xmlns:a16="http://schemas.microsoft.com/office/drawing/2014/main" id="{6692F1F3-4414-E038-68FA-CC80023CC0F8}"/>
              </a:ext>
            </a:extLst>
          </p:cNvPr>
          <p:cNvSpPr txBox="1"/>
          <p:nvPr/>
        </p:nvSpPr>
        <p:spPr>
          <a:xfrm>
            <a:off x="109627" y="5983463"/>
            <a:ext cx="11688673" cy="954067"/>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lang="en-US" sz="28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Kết luận: Mùa mưa từ tháng ….đến tháng …..</a:t>
            </a:r>
          </a:p>
          <a:p>
            <a:pPr lvl="0" indent="977900">
              <a:buClr>
                <a:srgbClr val="C00000"/>
              </a:buClr>
              <a:buSzPts val="3200"/>
              <a:defRPr/>
            </a:pPr>
            <a:r>
              <a:rPr lang="en-US" sz="2800">
                <a:solidFill>
                  <a:srgbClr val="FF0000"/>
                </a:solidFill>
                <a:latin typeface="Times New Roman" panose="02020603050405020304" pitchFamily="18" charset="0"/>
                <a:ea typeface="#9Slide03 Roboto Medium" panose="02000000000000000000" pitchFamily="2" charset="0"/>
                <a:cs typeface="Times New Roman" panose="02020603050405020304" pitchFamily="18" charset="0"/>
                <a:sym typeface="Cambria"/>
              </a:rPr>
              <a:t>Mùa lũ bắt đầu từ tháng ….đến tháng….., lũ lên cao nhất vào tháng …..</a:t>
            </a:r>
          </a:p>
        </p:txBody>
      </p:sp>
    </p:spTree>
    <p:extLst>
      <p:ext uri="{BB962C8B-B14F-4D97-AF65-F5344CB8AC3E}">
        <p14:creationId xmlns:p14="http://schemas.microsoft.com/office/powerpoint/2010/main" val="47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8FDD0D6B-8E35-4C06-BB73-CFB2116438E8}"/>
              </a:ext>
            </a:extLst>
          </p:cNvPr>
          <p:cNvSpPr/>
          <p:nvPr/>
        </p:nvSpPr>
        <p:spPr>
          <a:xfrm>
            <a:off x="0" y="217226"/>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44ACE86B-9996-4FA9-818A-F126E2C67164}"/>
              </a:ext>
            </a:extLst>
          </p:cNvPr>
          <p:cNvSpPr txBox="1"/>
          <p:nvPr/>
        </p:nvSpPr>
        <p:spPr>
          <a:xfrm>
            <a:off x="3456175" y="217226"/>
            <a:ext cx="563461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9Slide03 IcielUni Sans Heavy" panose="00000500000000000000" pitchFamily="2" charset="0"/>
                <a:ea typeface="#9Slide03 Roboto Medium" panose="02000000000000000000" pitchFamily="2" charset="0"/>
                <a:cs typeface="Times New Roman" panose="02020603050405020304" pitchFamily="18" charset="0"/>
              </a:rPr>
              <a:t>NỘI</a:t>
            </a:r>
            <a:r>
              <a:rPr kumimoji="0" lang="en-US" sz="3200" b="1" i="0" u="none" strike="noStrike" kern="1200" cap="none" spc="0" normalizeH="0" noProof="0" dirty="0">
                <a:ln>
                  <a:noFill/>
                </a:ln>
                <a:solidFill>
                  <a:srgbClr val="C00000"/>
                </a:solidFill>
                <a:effectLst/>
                <a:uLnTx/>
                <a:uFillTx/>
                <a:latin typeface="#9Slide03 IcielUni Sans Heavy" panose="00000500000000000000" pitchFamily="2" charset="0"/>
                <a:ea typeface="#9Slide03 Roboto Medium" panose="02000000000000000000" pitchFamily="2" charset="0"/>
                <a:cs typeface="Times New Roman" panose="02020603050405020304" pitchFamily="18" charset="0"/>
              </a:rPr>
              <a:t> DUNG </a:t>
            </a:r>
            <a:r>
              <a:rPr kumimoji="0" lang="en-US" sz="3200" b="1" i="0" u="none" strike="noStrike" kern="1200" cap="none" spc="0" normalizeH="0" baseline="0" noProof="0">
                <a:ln>
                  <a:noFill/>
                </a:ln>
                <a:solidFill>
                  <a:srgbClr val="C00000"/>
                </a:solidFill>
                <a:effectLst/>
                <a:uLnTx/>
                <a:uFillTx/>
                <a:latin typeface="#9Slide03 IcielUni Sans Heavy" panose="00000500000000000000" pitchFamily="2" charset="0"/>
                <a:ea typeface="#9Slide03 Roboto Medium" panose="02000000000000000000" pitchFamily="2" charset="0"/>
                <a:cs typeface="Times New Roman" panose="02020603050405020304" pitchFamily="18" charset="0"/>
              </a:rPr>
              <a:t>BÀI </a:t>
            </a:r>
            <a:r>
              <a:rPr lang="en-US" sz="3200" b="1">
                <a:solidFill>
                  <a:srgbClr val="C00000"/>
                </a:solidFill>
                <a:latin typeface="#9Slide03 IcielUni Sans Heavy" panose="00000500000000000000" pitchFamily="2" charset="0"/>
                <a:ea typeface="#9Slide03 Roboto Medium" panose="02000000000000000000" pitchFamily="2" charset="0"/>
                <a:cs typeface="Times New Roman" panose="02020603050405020304" pitchFamily="18" charset="0"/>
              </a:rPr>
              <a:t>THỰC HÀNH</a:t>
            </a:r>
            <a:endParaRPr kumimoji="0" lang="en-US" sz="3200" b="1" i="0" u="none" strike="noStrike" kern="1200" cap="none" spc="0" normalizeH="0" baseline="0" noProof="0" dirty="0">
              <a:ln>
                <a:noFill/>
              </a:ln>
              <a:solidFill>
                <a:srgbClr val="C00000"/>
              </a:solidFill>
              <a:effectLst/>
              <a:uLnTx/>
              <a:uFillTx/>
              <a:latin typeface="#9Slide03 IcielUni Sans Heavy" panose="00000500000000000000" pitchFamily="2" charset="0"/>
              <a:ea typeface="#9Slide03 Roboto Medium" panose="02000000000000000000" pitchFamily="2"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88A8EF99-B444-44B0-B536-402EFBBC0D5D}"/>
              </a:ext>
            </a:extLst>
          </p:cNvPr>
          <p:cNvCxnSpPr/>
          <p:nvPr/>
        </p:nvCxnSpPr>
        <p:spPr>
          <a:xfrm>
            <a:off x="14543" y="1014267"/>
            <a:ext cx="12191307" cy="0"/>
          </a:xfrm>
          <a:prstGeom prst="line">
            <a:avLst/>
          </a:prstGeom>
          <a:ln w="9525" cap="flat" cmpd="sng" algn="ctr">
            <a:solidFill>
              <a:schemeClr val="tx1">
                <a:lumMod val="1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64">
            <a:extLst>
              <a:ext uri="{FF2B5EF4-FFF2-40B4-BE49-F238E27FC236}">
                <a16:creationId xmlns:a16="http://schemas.microsoft.com/office/drawing/2014/main" id="{9EBCE40A-937F-4926-93E2-4AB682F13B65}"/>
              </a:ext>
            </a:extLst>
          </p:cNvPr>
          <p:cNvSpPr txBox="1"/>
          <p:nvPr/>
        </p:nvSpPr>
        <p:spPr>
          <a:xfrm>
            <a:off x="248910" y="1492768"/>
            <a:ext cx="1051560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u="none" strike="noStrike" kern="0" cap="none" spc="0" normalizeH="0" baseline="0" noProof="0">
                <a:ln>
                  <a:noFill/>
                </a:ln>
                <a:solidFill>
                  <a:srgbClr val="002060"/>
                </a:solidFill>
                <a:effectLst/>
                <a:uLnTx/>
                <a:uFillTx/>
                <a:latin typeface="#9Slide03 Roboto Medium" panose="02000000000000000000" pitchFamily="2" charset="0"/>
                <a:ea typeface="#9Slide03 Roboto Medium" panose="02000000000000000000" pitchFamily="2" charset="0"/>
              </a:rPr>
              <a:t>1. </a:t>
            </a:r>
            <a:r>
              <a:rPr lang="en-US" sz="2400" kern="0">
                <a:solidFill>
                  <a:srgbClr val="002060"/>
                </a:solidFill>
                <a:latin typeface="#9Slide03 Roboto Medium" panose="02000000000000000000" pitchFamily="2" charset="0"/>
                <a:ea typeface="#9Slide03 Roboto Medium" panose="02000000000000000000" pitchFamily="2" charset="0"/>
              </a:rPr>
              <a:t>Vẽ biểu đồ chế độ mưa và chế độ dòng chảy (kết hợp cột và đường)</a:t>
            </a:r>
            <a:endParaRPr kumimoji="0" lang="en-US" sz="2400" u="none" strike="noStrike" kern="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endParaRPr>
          </a:p>
        </p:txBody>
      </p:sp>
      <p:sp>
        <p:nvSpPr>
          <p:cNvPr id="66" name="Google Shape;952;p11"/>
          <p:cNvSpPr txBox="1"/>
          <p:nvPr/>
        </p:nvSpPr>
        <p:spPr>
          <a:xfrm>
            <a:off x="646386" y="2487729"/>
            <a:ext cx="12328633" cy="461624"/>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kumimoji="0" lang="en-US" sz="2400" u="none" strike="noStrike" kern="1200" cap="none" spc="0" normalizeH="0" baseline="0" noProof="0">
                <a:ln>
                  <a:noFill/>
                </a:ln>
                <a:solidFill>
                  <a:srgbClr val="002060"/>
                </a:solidFill>
                <a:effectLst/>
                <a:uLnTx/>
                <a:uFillTx/>
                <a:latin typeface="#9Slide03 Roboto Medium" panose="02000000000000000000" pitchFamily="2" charset="0"/>
                <a:ea typeface="#9Slide03 Roboto Medium" panose="02000000000000000000" pitchFamily="2" charset="0"/>
                <a:cs typeface="Cambria"/>
                <a:sym typeface="Cambria"/>
              </a:rPr>
              <a:t>2. </a:t>
            </a:r>
            <a:r>
              <a:rPr lang="en-US" sz="2400">
                <a:solidFill>
                  <a:srgbClr val="002060"/>
                </a:solidFill>
                <a:latin typeface="#9Slide03 Roboto Medium" panose="02000000000000000000" pitchFamily="2" charset="0"/>
                <a:ea typeface="#9Slide03 Roboto Medium" panose="02000000000000000000" pitchFamily="2" charset="0"/>
                <a:cs typeface="Cambria"/>
                <a:sym typeface="Cambria"/>
              </a:rPr>
              <a:t>Xác định mùa mưa và mùa lũ theo chỉ tiêu vượt trung bình</a:t>
            </a:r>
            <a:endParaRPr kumimoji="0" sz="240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sp>
        <p:nvSpPr>
          <p:cNvPr id="27" name="Google Shape;952;p11">
            <a:extLst>
              <a:ext uri="{FF2B5EF4-FFF2-40B4-BE49-F238E27FC236}">
                <a16:creationId xmlns:a16="http://schemas.microsoft.com/office/drawing/2014/main" id="{38165B9A-C611-40D7-89BF-C9BC4E419A55}"/>
              </a:ext>
            </a:extLst>
          </p:cNvPr>
          <p:cNvSpPr txBox="1"/>
          <p:nvPr/>
        </p:nvSpPr>
        <p:spPr>
          <a:xfrm>
            <a:off x="1497724" y="3319399"/>
            <a:ext cx="11688673" cy="461624"/>
          </a:xfrm>
          <a:prstGeom prst="rect">
            <a:avLst/>
          </a:prstGeom>
          <a:noFill/>
          <a:ln>
            <a:noFill/>
          </a:ln>
        </p:spPr>
        <p:txBody>
          <a:bodyPr spcFirstLastPara="1" wrap="square" lIns="91425" tIns="45700" rIns="91425" bIns="45700" anchor="t" anchorCtr="0">
            <a:spAutoFit/>
          </a:bodyPr>
          <a:lstStyle/>
          <a:p>
            <a:pPr lvl="0">
              <a:buClr>
                <a:srgbClr val="C00000"/>
              </a:buClr>
              <a:buSzPts val="3200"/>
              <a:defRPr/>
            </a:pPr>
            <a:r>
              <a:rPr kumimoji="0" lang="en-US" sz="2400" u="none" strike="noStrike" kern="1200" cap="none" spc="0" normalizeH="0" baseline="0" noProof="0">
                <a:ln>
                  <a:noFill/>
                </a:ln>
                <a:solidFill>
                  <a:srgbClr val="002060"/>
                </a:solidFill>
                <a:effectLst/>
                <a:uLnTx/>
                <a:uFillTx/>
                <a:latin typeface="#9Slide03 Roboto Medium" panose="02000000000000000000" pitchFamily="2" charset="0"/>
                <a:ea typeface="#9Slide03 Roboto Medium" panose="02000000000000000000" pitchFamily="2" charset="0"/>
                <a:cs typeface="Cambria"/>
                <a:sym typeface="Cambria"/>
              </a:rPr>
              <a:t>3. </a:t>
            </a:r>
            <a:r>
              <a:rPr lang="en-US" sz="2400">
                <a:solidFill>
                  <a:srgbClr val="002060"/>
                </a:solidFill>
                <a:latin typeface="#9Slide03 Roboto Medium" panose="02000000000000000000" pitchFamily="2" charset="0"/>
                <a:ea typeface="#9Slide03 Roboto Medium" panose="02000000000000000000" pitchFamily="2" charset="0"/>
                <a:cs typeface="Cambria"/>
                <a:sym typeface="Cambria"/>
              </a:rPr>
              <a:t>Nhận xét về mối quan hệ giữa mùa mưa và mùa lũ trên từng lưu vực sông</a:t>
            </a:r>
            <a:endParaRPr kumimoji="0" sz="2400" u="none" strike="noStrike" kern="120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cs typeface="Cambria"/>
              <a:sym typeface="Cambria"/>
            </a:endParaRPr>
          </a:p>
        </p:txBody>
      </p:sp>
    </p:spTree>
    <p:extLst>
      <p:ext uri="{BB962C8B-B14F-4D97-AF65-F5344CB8AC3E}">
        <p14:creationId xmlns:p14="http://schemas.microsoft.com/office/powerpoint/2010/main" val="3164804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D50DBD86-BD53-42AB-9E93-535AEDC34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392" y="6147511"/>
            <a:ext cx="4639779"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a:extLst>
              <a:ext uri="{FF2B5EF4-FFF2-40B4-BE49-F238E27FC236}">
                <a16:creationId xmlns:a16="http://schemas.microsoft.com/office/drawing/2014/main" id="{DC782568-906A-417C-8AA6-695A2CA5C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930" y="5723648"/>
            <a:ext cx="4087899"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a:extLst>
              <a:ext uri="{FF2B5EF4-FFF2-40B4-BE49-F238E27FC236}">
                <a16:creationId xmlns:a16="http://schemas.microsoft.com/office/drawing/2014/main" id="{77C94AE7-82E2-482C-8100-110951E34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917" y="4971173"/>
            <a:ext cx="5206642"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a:extLst>
              <a:ext uri="{FF2B5EF4-FFF2-40B4-BE49-F238E27FC236}">
                <a16:creationId xmlns:a16="http://schemas.microsoft.com/office/drawing/2014/main" id="{8DAC2B4C-D4F1-40B1-BB0B-E85BFC37A8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0791" y="4341019"/>
            <a:ext cx="5154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a:extLst>
              <a:ext uri="{FF2B5EF4-FFF2-40B4-BE49-F238E27FC236}">
                <a16:creationId xmlns:a16="http://schemas.microsoft.com/office/drawing/2014/main" id="{A5AC4BD8-19A1-4313-8CEA-FFFF1DF6C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1785" y="3683543"/>
            <a:ext cx="6944684"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5BFEC013-2D25-4F6C-8C45-ADE2FB33E0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2827" y="2648118"/>
            <a:ext cx="6944684"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B85C9025-2477-4D56-9614-1EA6AB90B2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984" y="3425909"/>
            <a:ext cx="4785121" cy="2046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1">
            <a:extLst>
              <a:ext uri="{FF2B5EF4-FFF2-40B4-BE49-F238E27FC236}">
                <a16:creationId xmlns:a16="http://schemas.microsoft.com/office/drawing/2014/main" id="{DA9BB29A-6F9D-46D5-8E6D-22106D5EBF3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135" y="1181100"/>
            <a:ext cx="3630914"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97DA9B22-F307-40A0-BAF2-7B44EEF98A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6309" y="1181100"/>
            <a:ext cx="2389811"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a:extLst>
              <a:ext uri="{FF2B5EF4-FFF2-40B4-BE49-F238E27FC236}">
                <a16:creationId xmlns:a16="http://schemas.microsoft.com/office/drawing/2014/main" id="{3D9613E3-5FA4-4A99-9A6E-2D16639DD1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9484" y="1038225"/>
            <a:ext cx="51666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a:extLst>
              <a:ext uri="{FF2B5EF4-FFF2-40B4-BE49-F238E27FC236}">
                <a16:creationId xmlns:a16="http://schemas.microsoft.com/office/drawing/2014/main" id="{40D0481B-89FD-4EEF-BF1A-B6618D597BD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62558" y="720726"/>
            <a:ext cx="1773005"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a:extLst>
              <a:ext uri="{FF2B5EF4-FFF2-40B4-BE49-F238E27FC236}">
                <a16:creationId xmlns:a16="http://schemas.microsoft.com/office/drawing/2014/main" id="{0B72B385-828E-49D0-B06B-5C46F1A1773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7744" y="102094"/>
            <a:ext cx="1937819"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9D452A41-1065-4CF5-8750-54CD5BA3B7F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2424" y="105487"/>
            <a:ext cx="6455237"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a:extLst>
              <a:ext uri="{FF2B5EF4-FFF2-40B4-BE49-F238E27FC236}">
                <a16:creationId xmlns:a16="http://schemas.microsoft.com/office/drawing/2014/main" id="{01AA4C5D-48FD-4B01-849C-CC36C9D043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8499" y="838200"/>
            <a:ext cx="2249969"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a:extLst>
              <a:ext uri="{FF2B5EF4-FFF2-40B4-BE49-F238E27FC236}">
                <a16:creationId xmlns:a16="http://schemas.microsoft.com/office/drawing/2014/main" id="{9A64B784-4BFE-44E9-A5C2-82A81116FEE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2266950"/>
            <a:ext cx="2781869"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7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7624" y="177249"/>
            <a:ext cx="6008376" cy="769441"/>
          </a:xfrm>
          <a:prstGeom prst="rect">
            <a:avLst/>
          </a:prstGeom>
          <a:noFill/>
          <a:ln>
            <a:noFill/>
          </a:ln>
          <a:effectLst>
            <a:glow rad="101600">
              <a:schemeClr val="accent4">
                <a:satMod val="175000"/>
                <a:alpha val="40000"/>
              </a:schemeClr>
            </a:glow>
          </a:effectLst>
        </p:spPr>
        <p:txBody>
          <a:bodyPr wrap="none" lIns="91440" tIns="45720" rIns="91440" bIns="45720" anchor="ctr" anchorCtr="0">
            <a:spAutoFit/>
            <a:scene3d>
              <a:camera prst="orthographicFront"/>
              <a:lightRig rig="threePt" dir="t"/>
            </a:scene3d>
            <a:sp3d extrusionH="57150" prstMaterial="flat">
              <a:bevelT w="0" h="69850" prst="convex"/>
              <a:bevelB w="25400"/>
            </a:sp3d>
          </a:bodyPr>
          <a:lstStyle/>
          <a:p>
            <a:pPr algn="ctr"/>
            <a:r>
              <a:rPr lang="en-US" sz="4400" b="1" cap="none" spc="0">
                <a:ln w="25400">
                  <a:solidFill>
                    <a:srgbClr val="9F2E12">
                      <a:alpha val="52000"/>
                    </a:srgbClr>
                  </a:solidFill>
                  <a:prstDash val="solid"/>
                </a:ln>
                <a:solidFill>
                  <a:srgbClr val="3772FF"/>
                </a:solidFill>
                <a:effectLst>
                  <a:glow rad="101600">
                    <a:schemeClr val="accent4">
                      <a:satMod val="175000"/>
                    </a:schemeClr>
                  </a:glow>
                </a:effectLst>
                <a:latin typeface="+mj-lt"/>
              </a:rPr>
              <a:t>Hướng dẫn tự đánh giá</a:t>
            </a:r>
            <a:endParaRPr lang="en-US" sz="4400" b="1" cap="none" spc="0" dirty="0">
              <a:ln w="25400">
                <a:solidFill>
                  <a:srgbClr val="9F2E12">
                    <a:alpha val="52000"/>
                  </a:srgbClr>
                </a:solidFill>
                <a:prstDash val="solid"/>
              </a:ln>
              <a:solidFill>
                <a:srgbClr val="3772FF"/>
              </a:solidFill>
              <a:effectLst>
                <a:glow rad="101600">
                  <a:schemeClr val="accent4">
                    <a:satMod val="175000"/>
                  </a:schemeClr>
                </a:glow>
              </a:effectLst>
              <a:latin typeface="+mj-lt"/>
            </a:endParaRPr>
          </a:p>
        </p:txBody>
      </p:sp>
      <p:sp>
        <p:nvSpPr>
          <p:cNvPr id="12" name="Google Shape;19927;p103"/>
          <p:cNvSpPr/>
          <p:nvPr/>
        </p:nvSpPr>
        <p:spPr>
          <a:xfrm>
            <a:off x="294968" y="1143819"/>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rgbClr val="FF5E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62200004"/>
              </p:ext>
            </p:extLst>
          </p:nvPr>
        </p:nvGraphicFramePr>
        <p:xfrm>
          <a:off x="4518025" y="1228653"/>
          <a:ext cx="6508749" cy="5452098"/>
        </p:xfrm>
        <a:graphic>
          <a:graphicData uri="http://schemas.openxmlformats.org/drawingml/2006/table">
            <a:tbl>
              <a:tblPr>
                <a:tableStyleId>{5C22544A-7EE6-4342-B048-85BDC9FD1C3A}</a:tableStyleId>
              </a:tblPr>
              <a:tblGrid>
                <a:gridCol w="1035030">
                  <a:extLst>
                    <a:ext uri="{9D8B030D-6E8A-4147-A177-3AD203B41FA5}">
                      <a16:colId xmlns:a16="http://schemas.microsoft.com/office/drawing/2014/main" val="303528829"/>
                    </a:ext>
                  </a:extLst>
                </a:gridCol>
                <a:gridCol w="4120218">
                  <a:extLst>
                    <a:ext uri="{9D8B030D-6E8A-4147-A177-3AD203B41FA5}">
                      <a16:colId xmlns:a16="http://schemas.microsoft.com/office/drawing/2014/main" val="576234148"/>
                    </a:ext>
                  </a:extLst>
                </a:gridCol>
                <a:gridCol w="1353501">
                  <a:extLst>
                    <a:ext uri="{9D8B030D-6E8A-4147-A177-3AD203B41FA5}">
                      <a16:colId xmlns:a16="http://schemas.microsoft.com/office/drawing/2014/main" val="3747174095"/>
                    </a:ext>
                  </a:extLst>
                </a:gridCol>
              </a:tblGrid>
              <a:tr h="328280">
                <a:tc>
                  <a:txBody>
                    <a:bodyPr/>
                    <a:lstStyle/>
                    <a:p>
                      <a:pPr algn="ctr" fontAlgn="b"/>
                      <a:r>
                        <a:rPr lang="en-US" sz="2400" u="none" strike="noStrike" dirty="0">
                          <a:effectLst/>
                          <a:latin typeface="Bahnschrift Condensed" panose="020B0502040204020203" pitchFamily="34" charset="0"/>
                        </a:rPr>
                        <a:t>STT</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400" u="none" strike="noStrike" dirty="0">
                          <a:effectLst/>
                          <a:latin typeface="Bahnschrift Condensed" panose="020B0502040204020203" pitchFamily="34" charset="0"/>
                        </a:rPr>
                        <a:t>TIÊU CHÍ </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400" u="none" strike="noStrike" dirty="0">
                          <a:effectLst/>
                          <a:latin typeface="Bahnschrift Condensed" panose="020B0502040204020203" pitchFamily="34" charset="0"/>
                        </a:rPr>
                        <a:t>ĐIỂM</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00488789"/>
                  </a:ext>
                </a:extLst>
              </a:tr>
              <a:tr h="555512">
                <a:tc rowSpan="2">
                  <a:txBody>
                    <a:bodyPr/>
                    <a:lstStyle/>
                    <a:p>
                      <a:pPr algn="ctr" fontAlgn="b"/>
                      <a:r>
                        <a:rPr lang="en-US" sz="2400" u="none" strike="noStrike" dirty="0">
                          <a:effectLst/>
                          <a:latin typeface="Bahnschrift Condensed" panose="020B0502040204020203" pitchFamily="34" charset="0"/>
                        </a:rPr>
                        <a:t>1</a:t>
                      </a:r>
                      <a:endParaRPr lang="en-US" sz="2400" b="0" i="0" u="none" strike="noStrike" dirty="0">
                        <a:solidFill>
                          <a:srgbClr val="000000"/>
                        </a:solidFill>
                        <a:effectLst/>
                        <a:latin typeface="Bahnschrift Condensed" panose="020B0502040204020203" pitchFamily="34" charset="0"/>
                      </a:endParaRPr>
                    </a:p>
                    <a:p>
                      <a:pPr algn="ctr" fontAlgn="b"/>
                      <a:r>
                        <a:rPr lang="en-US" sz="2400" u="none" strike="noStrike" dirty="0">
                          <a:effectLst/>
                          <a:latin typeface="Bahnschrift Condensed" panose="020B0502040204020203" pitchFamily="34" charset="0"/>
                        </a:rPr>
                        <a:t> </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400" u="none" strike="noStrike" dirty="0">
                          <a:effectLst/>
                          <a:latin typeface="Bahnschrift Condensed" panose="020B0502040204020203" pitchFamily="34" charset="0"/>
                        </a:rPr>
                        <a:t>Vẽ xong 1 bài biểu đồ với đầy đủ tiêu chí</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4 điểm</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3815315"/>
                  </a:ext>
                </a:extLst>
              </a:tr>
              <a:tr h="328280">
                <a:tc vMerge="1">
                  <a:txBody>
                    <a:bodyPr/>
                    <a:lstStyle/>
                    <a:p>
                      <a:pPr algn="ctr" fontAlgn="b"/>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400" u="none" strike="noStrike">
                          <a:effectLst/>
                          <a:latin typeface="Bahnschrift Condensed" panose="020B0502040204020203" pitchFamily="34" charset="0"/>
                        </a:rPr>
                        <a:t>sai/ thiếu 1 yếu tố </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trừ 0,5 điểm</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100136"/>
                  </a:ext>
                </a:extLst>
              </a:tr>
              <a:tr h="328280">
                <a:tc rowSpan="3">
                  <a:txBody>
                    <a:bodyPr/>
                    <a:lstStyle/>
                    <a:p>
                      <a:pPr algn="ctr" fontAlgn="b"/>
                      <a:r>
                        <a:rPr lang="en-US" sz="2400" u="none" strike="noStrike" dirty="0">
                          <a:effectLst/>
                          <a:latin typeface="Bahnschrift Condensed" panose="020B0502040204020203" pitchFamily="34" charset="0"/>
                        </a:rPr>
                        <a:t>2</a:t>
                      </a:r>
                      <a:endParaRPr lang="en-US" sz="2400" b="0" i="0" u="none" strike="noStrike" dirty="0">
                        <a:solidFill>
                          <a:srgbClr val="000000"/>
                        </a:solidFill>
                        <a:effectLst/>
                        <a:latin typeface="Bahnschrift Condensed" panose="020B0502040204020203" pitchFamily="34" charset="0"/>
                      </a:endParaRPr>
                    </a:p>
                    <a:p>
                      <a:pPr algn="ctr" fontAlgn="b"/>
                      <a:r>
                        <a:rPr lang="en-US" sz="2400" u="none" strike="noStrike" dirty="0">
                          <a:effectLst/>
                          <a:latin typeface="Bahnschrift Condensed" panose="020B0502040204020203" pitchFamily="34" charset="0"/>
                        </a:rPr>
                        <a:t> </a:t>
                      </a:r>
                      <a:endParaRPr lang="en-US" sz="2400" b="0" i="0" u="none" strike="noStrike" dirty="0">
                        <a:solidFill>
                          <a:srgbClr val="000000"/>
                        </a:solidFill>
                        <a:effectLst/>
                        <a:latin typeface="Bahnschrift Condensed" panose="020B0502040204020203" pitchFamily="34" charset="0"/>
                      </a:endParaRPr>
                    </a:p>
                    <a:p>
                      <a:pPr algn="ctr" fontAlgn="b"/>
                      <a:r>
                        <a:rPr lang="en-US" sz="2400" u="none" strike="noStrike" dirty="0">
                          <a:effectLst/>
                          <a:latin typeface="Bahnschrift Condensed" panose="020B0502040204020203" pitchFamily="34" charset="0"/>
                        </a:rPr>
                        <a:t> </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a:effectLst/>
                          <a:latin typeface="Bahnschrift Condensed" panose="020B0502040204020203" pitchFamily="34" charset="0"/>
                        </a:rPr>
                        <a:t>Tính được giá trị trung bình của 1 trạm </a:t>
                      </a:r>
                      <a:endParaRPr lang="vi-VN"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 </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93691"/>
                  </a:ext>
                </a:extLst>
              </a:tr>
              <a:tr h="328280">
                <a:tc vMerge="1">
                  <a:txBody>
                    <a:bodyPr/>
                    <a:lstStyle/>
                    <a:p>
                      <a:pPr algn="ctr" fontAlgn="b"/>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a:effectLst/>
                          <a:latin typeface="Bahnschrift Condensed" panose="020B0502040204020203" pitchFamily="34" charset="0"/>
                        </a:rPr>
                        <a:t>Lượng mưa </a:t>
                      </a:r>
                      <a:endParaRPr lang="vi-VN"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0,5</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5237131"/>
                  </a:ext>
                </a:extLst>
              </a:tr>
              <a:tr h="328280">
                <a:tc vMerge="1">
                  <a:txBody>
                    <a:bodyPr/>
                    <a:lstStyle/>
                    <a:p>
                      <a:pPr algn="ctr" fontAlgn="b"/>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a:effectLst/>
                          <a:latin typeface="Bahnschrift Condensed" panose="020B0502040204020203" pitchFamily="34" charset="0"/>
                        </a:rPr>
                        <a:t>Lưu lượng nước </a:t>
                      </a:r>
                      <a:endParaRPr lang="vi-VN"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0,5</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5920343"/>
                  </a:ext>
                </a:extLst>
              </a:tr>
              <a:tr h="328280">
                <a:tc>
                  <a:txBody>
                    <a:bodyPr/>
                    <a:lstStyle/>
                    <a:p>
                      <a:pPr algn="ctr" fontAlgn="b"/>
                      <a:r>
                        <a:rPr lang="en-US" sz="2400" u="none" strike="noStrike" dirty="0">
                          <a:effectLst/>
                          <a:latin typeface="Bahnschrift Condensed" panose="020B0502040204020203" pitchFamily="34" charset="0"/>
                        </a:rPr>
                        <a:t>3</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a:effectLst/>
                          <a:latin typeface="Bahnschrift Condensed" panose="020B0502040204020203" pitchFamily="34" charset="0"/>
                        </a:rPr>
                        <a:t>Xác định được các tháng mùa mưa</a:t>
                      </a:r>
                      <a:endParaRPr lang="vi-VN"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Bahnschrift Condensed" panose="020B0502040204020203" pitchFamily="34" charset="0"/>
                        </a:rPr>
                        <a:t>0,5</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6965788"/>
                  </a:ext>
                </a:extLst>
              </a:tr>
              <a:tr h="328280">
                <a:tc>
                  <a:txBody>
                    <a:bodyPr/>
                    <a:lstStyle/>
                    <a:p>
                      <a:pPr algn="ctr" fontAlgn="b"/>
                      <a:r>
                        <a:rPr lang="en-US" sz="2400" u="none" strike="noStrike" dirty="0">
                          <a:effectLst/>
                          <a:latin typeface="Bahnschrift Condensed" panose="020B0502040204020203" pitchFamily="34" charset="0"/>
                        </a:rPr>
                        <a:t>4</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a:effectLst/>
                          <a:latin typeface="Bahnschrift Condensed" panose="020B0502040204020203" pitchFamily="34" charset="0"/>
                        </a:rPr>
                        <a:t>Xác định được các tháng mùa khô</a:t>
                      </a:r>
                      <a:endParaRPr lang="vi-VN"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0,5</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715680"/>
                  </a:ext>
                </a:extLst>
              </a:tr>
              <a:tr h="328280">
                <a:tc>
                  <a:txBody>
                    <a:bodyPr/>
                    <a:lstStyle/>
                    <a:p>
                      <a:pPr algn="ctr" fontAlgn="b"/>
                      <a:r>
                        <a:rPr lang="en-US" sz="2400" u="none" strike="noStrike" dirty="0">
                          <a:effectLst/>
                          <a:latin typeface="Bahnschrift Condensed" panose="020B0502040204020203" pitchFamily="34" charset="0"/>
                        </a:rPr>
                        <a:t>5</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dirty="0">
                          <a:effectLst/>
                          <a:latin typeface="Bahnschrift Condensed" panose="020B0502040204020203" pitchFamily="34" charset="0"/>
                        </a:rPr>
                        <a:t>Xác định được các tháng mùa lũ </a:t>
                      </a:r>
                      <a:endParaRPr lang="vi-VN"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0,5</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3633108"/>
                  </a:ext>
                </a:extLst>
              </a:tr>
              <a:tr h="328280">
                <a:tc>
                  <a:txBody>
                    <a:bodyPr/>
                    <a:lstStyle/>
                    <a:p>
                      <a:pPr algn="ctr" fontAlgn="b"/>
                      <a:r>
                        <a:rPr lang="en-US" sz="2400" u="none" strike="noStrike" dirty="0">
                          <a:effectLst/>
                          <a:latin typeface="Bahnschrift Condensed" panose="020B0502040204020203" pitchFamily="34" charset="0"/>
                        </a:rPr>
                        <a:t>6</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a:effectLst/>
                          <a:latin typeface="Bahnschrift Condensed" panose="020B0502040204020203" pitchFamily="34" charset="0"/>
                        </a:rPr>
                        <a:t>Xác định được các tháng mùa cạn </a:t>
                      </a:r>
                      <a:endParaRPr lang="vi-VN"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Bahnschrift Condensed" panose="020B0502040204020203" pitchFamily="34" charset="0"/>
                        </a:rPr>
                        <a:t>0,5</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0422509"/>
                  </a:ext>
                </a:extLst>
              </a:tr>
              <a:tr h="1175486">
                <a:tc>
                  <a:txBody>
                    <a:bodyPr/>
                    <a:lstStyle/>
                    <a:p>
                      <a:pPr algn="ctr" fontAlgn="b"/>
                      <a:r>
                        <a:rPr lang="en-US" sz="2400" u="none" strike="noStrike" dirty="0">
                          <a:effectLst/>
                          <a:latin typeface="Bahnschrift Condensed" panose="020B0502040204020203" pitchFamily="34" charset="0"/>
                        </a:rPr>
                        <a:t>7</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vi-VN" sz="2400" u="none" strike="noStrike" dirty="0">
                          <a:effectLst/>
                          <a:latin typeface="Bahnschrift Condensed" panose="020B0502040204020203" pitchFamily="34" charset="0"/>
                        </a:rPr>
                        <a:t>Nhận xét được mối quan hệ giữa mùa mưa và mùa lũ trên từng lưu vực sông</a:t>
                      </a:r>
                      <a:br>
                        <a:rPr lang="vi-VN" sz="2400" u="none" strike="noStrike" dirty="0">
                          <a:effectLst/>
                          <a:latin typeface="Bahnschrift Condensed" panose="020B0502040204020203" pitchFamily="34" charset="0"/>
                        </a:rPr>
                      </a:br>
                      <a:endParaRPr lang="vi-VN"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a:effectLst/>
                          <a:latin typeface="Bahnschrift Condensed" panose="020B0502040204020203" pitchFamily="34" charset="0"/>
                        </a:rPr>
                        <a:t>2</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9311402"/>
                  </a:ext>
                </a:extLst>
              </a:tr>
              <a:tr h="328280">
                <a:tc>
                  <a:txBody>
                    <a:bodyPr/>
                    <a:lstStyle/>
                    <a:p>
                      <a:pPr algn="ctr" fontAlgn="b"/>
                      <a:r>
                        <a:rPr lang="en-US" sz="2400" u="none" strike="noStrike" dirty="0">
                          <a:effectLst/>
                          <a:latin typeface="Bahnschrift Condensed" panose="020B0502040204020203" pitchFamily="34" charset="0"/>
                        </a:rPr>
                        <a:t>8</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2400" u="none" strike="noStrike">
                          <a:effectLst/>
                          <a:latin typeface="Bahnschrift Condensed" panose="020B0502040204020203" pitchFamily="34" charset="0"/>
                        </a:rPr>
                        <a:t>Bài làm đẹp, sạch sẽ </a:t>
                      </a:r>
                      <a:endParaRPr lang="en-US" sz="2400" b="0" i="0" u="none" strike="noStrike">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u="none" strike="noStrike" dirty="0">
                          <a:effectLst/>
                          <a:latin typeface="Bahnschrift Condensed" panose="020B0502040204020203" pitchFamily="34" charset="0"/>
                        </a:rPr>
                        <a:t>1</a:t>
                      </a:r>
                      <a:endParaRPr lang="en-US" sz="2400" b="0" i="0" u="none" strike="noStrike" dirty="0">
                        <a:solidFill>
                          <a:srgbClr val="000000"/>
                        </a:solidFill>
                        <a:effectLst/>
                        <a:latin typeface="Bahnschrift Condensed" panose="020B0502040204020203"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7986354"/>
                  </a:ext>
                </a:extLst>
              </a:tr>
            </a:tbl>
          </a:graphicData>
        </a:graphic>
      </p:graphicFrame>
    </p:spTree>
    <p:extLst>
      <p:ext uri="{BB962C8B-B14F-4D97-AF65-F5344CB8AC3E}">
        <p14:creationId xmlns:p14="http://schemas.microsoft.com/office/powerpoint/2010/main" val="12507111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p:cNvSpPr/>
          <p:nvPr/>
        </p:nvSpPr>
        <p:spPr>
          <a:xfrm>
            <a:off x="8731585" y="2470826"/>
            <a:ext cx="3422307" cy="26070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86012" y="2470826"/>
            <a:ext cx="2894943" cy="26070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957896" y="2470826"/>
            <a:ext cx="2548689" cy="26070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8365" y="2470826"/>
            <a:ext cx="2548647" cy="26070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ÃI Táº¬P Vá» NHÃ MÃN Váº¬T LÃ"/>
          <p:cNvPicPr>
            <a:picLocks noChangeAspect="1" noChangeArrowheads="1"/>
          </p:cNvPicPr>
          <p:nvPr/>
        </p:nvPicPr>
        <p:blipFill rotWithShape="1">
          <a:blip r:embed="rId2">
            <a:extLst>
              <a:ext uri="{28A0092B-C50C-407E-A947-70E740481C1C}">
                <a14:useLocalDpi xmlns:a14="http://schemas.microsoft.com/office/drawing/2010/main" val="0"/>
              </a:ext>
            </a:extLst>
          </a:blip>
          <a:srcRect l="22595" t="56633" r="18737" b="2522"/>
          <a:stretch/>
        </p:blipFill>
        <p:spPr bwMode="auto">
          <a:xfrm>
            <a:off x="217102" y="68364"/>
            <a:ext cx="2481241" cy="1727393"/>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MÃ¡y TÃ­nh Biá»u TÆ°á»£ng HÃ¬nh áº¢nh Há»c Äá» Há»a Máº¡ng Di Äá»ng BÃ i Táº­p Vá» NhÃ  - Sinh  viÃªn, png táº£i vá» - Miá»n phÃ­ trong suá»t Xanh png Táº£i vá»."/>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026" l="10000" r="91000">
                        <a14:foregroundMark x1="37889" y1="35921" x2="37889" y2="35921"/>
                        <a14:foregroundMark x1="39000" y1="65263" x2="39889" y2="65526"/>
                        <a14:foregroundMark x1="67889" y1="75132" x2="67889" y2="75132"/>
                        <a14:foregroundMark x1="59222" y1="77895" x2="58778" y2="80000"/>
                        <a14:foregroundMark x1="50111" y1="81316" x2="46778" y2="80789"/>
                        <a14:foregroundMark x1="44889" y1="74079" x2="39889" y2="59079"/>
                        <a14:foregroundMark x1="39667" y1="57105" x2="39444" y2="52368"/>
                        <a14:foregroundMark x1="44667" y1="46711" x2="46556" y2="42895"/>
                        <a14:foregroundMark x1="50889" y1="41053" x2="52444" y2="38816"/>
                        <a14:foregroundMark x1="57444" y1="36974" x2="67000" y2="43158"/>
                        <a14:foregroundMark x1="68111" y1="48289" x2="69889" y2="56842"/>
                        <a14:foregroundMark x1="68556" y1="68158" x2="67889" y2="70526"/>
                        <a14:foregroundMark x1="65333" y1="76974" x2="63333" y2="81053"/>
                        <a14:foregroundMark x1="61778" y1="81842" x2="61778" y2="81842"/>
                        <a14:foregroundMark x1="61778" y1="84342" x2="61778" y2="86974"/>
                        <a14:foregroundMark x1="61778" y1="91053" x2="61778" y2="91053"/>
                        <a14:foregroundMark x1="61556" y1="90789" x2="60778" y2="87763"/>
                        <a14:foregroundMark x1="60556" y1="84605" x2="60111" y2="72763"/>
                        <a14:foregroundMark x1="61000" y1="68947" x2="60556" y2="66842"/>
                        <a14:foregroundMark x1="55556" y1="65263" x2="45889" y2="62237"/>
                        <a14:foregroundMark x1="35667" y1="73553" x2="33333" y2="77895"/>
                        <a14:foregroundMark x1="33333" y1="77895" x2="34444" y2="78421"/>
                        <a14:foregroundMark x1="40222" y1="79474" x2="44222" y2="79474"/>
                        <a14:foregroundMark x1="49444" y1="77632" x2="48333" y2="72500"/>
                        <a14:foregroundMark x1="41333" y1="70000" x2="35000" y2="57895"/>
                        <a14:foregroundMark x1="34778" y1="52895" x2="33556" y2="42368"/>
                        <a14:foregroundMark x1="33556" y1="38816" x2="35222" y2="28947"/>
                        <a14:foregroundMark x1="37222" y1="28684" x2="37222" y2="28684"/>
                        <a14:foregroundMark x1="39667" y1="30526" x2="40444" y2="32105"/>
                        <a14:foregroundMark x1="39889" y1="32895" x2="39000" y2="35132"/>
                        <a14:foregroundMark x1="39000" y1="35658" x2="38556" y2="36447"/>
                        <a14:foregroundMark x1="40222" y1="36711" x2="47000" y2="36711"/>
                        <a14:foregroundMark x1="54444" y1="35395" x2="55111" y2="35395"/>
                        <a14:foregroundMark x1="55111" y1="35395" x2="50111" y2="41316"/>
                        <a14:foregroundMark x1="50111" y1="43684" x2="50889" y2="48026"/>
                        <a14:foregroundMark x1="51556" y1="48289" x2="52889" y2="48553"/>
                        <a14:foregroundMark x1="55111" y1="49079" x2="56556" y2="56053"/>
                        <a14:foregroundMark x1="55556" y1="61447" x2="42444" y2="66579"/>
                        <a14:foregroundMark x1="39667" y1="69737" x2="39444" y2="73553"/>
                        <a14:foregroundMark x1="39889" y1="80526" x2="54000" y2="86974"/>
                        <a14:foregroundMark x1="63556" y1="82368" x2="66222" y2="77237"/>
                        <a14:foregroundMark x1="67222" y1="75132" x2="69000" y2="71447"/>
                        <a14:foregroundMark x1="72667" y1="70000" x2="72667" y2="70000"/>
                        <a14:foregroundMark x1="59000" y1="66842" x2="54667" y2="65789"/>
                        <a14:foregroundMark x1="50333" y1="66316" x2="50333" y2="66316"/>
                        <a14:foregroundMark x1="44222" y1="68684" x2="37444" y2="69474"/>
                        <a14:foregroundMark x1="36333" y1="69737" x2="36333" y2="69737"/>
                        <a14:foregroundMark x1="35000" y1="67105" x2="33778" y2="66316"/>
                        <a14:foregroundMark x1="32889" y1="66842" x2="32222" y2="70000"/>
                        <a14:foregroundMark x1="32222" y1="72500" x2="33333" y2="76184"/>
                        <a14:foregroundMark x1="35444" y1="79737" x2="43556" y2="81842"/>
                        <a14:foregroundMark x1="52889" y1="82895" x2="56333" y2="82368"/>
                        <a14:foregroundMark x1="59222" y1="81316" x2="58556" y2="76711"/>
                        <a14:foregroundMark x1="55556" y1="74868" x2="54444" y2="73553"/>
                        <a14:foregroundMark x1="54444" y1="73553" x2="54444" y2="73553"/>
                        <a14:foregroundMark x1="49889" y1="84342" x2="52667" y2="93158"/>
                        <a14:foregroundMark x1="65778" y1="89342" x2="67222" y2="86711"/>
                        <a14:foregroundMark x1="69667" y1="82368" x2="69667" y2="79737"/>
                        <a14:foregroundMark x1="70333" y1="74868" x2="69222" y2="66842"/>
                        <a14:foregroundMark x1="66778" y1="37237" x2="66778" y2="37237"/>
                        <a14:foregroundMark x1="64222" y1="36184" x2="64222" y2="36184"/>
                      </a14:backgroundRemoval>
                    </a14:imgEffect>
                  </a14:imgLayer>
                </a14:imgProps>
              </a:ext>
              <a:ext uri="{28A0092B-C50C-407E-A947-70E740481C1C}">
                <a14:useLocalDpi xmlns:a14="http://schemas.microsoft.com/office/drawing/2010/main" val="0"/>
              </a:ext>
            </a:extLst>
          </a:blip>
          <a:srcRect/>
          <a:stretch>
            <a:fillRect/>
          </a:stretch>
        </p:blipFill>
        <p:spPr bwMode="auto">
          <a:xfrm>
            <a:off x="9666700" y="-40496"/>
            <a:ext cx="2736531" cy="231084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0"/>
          <p:cNvSpPr>
            <a:spLocks noGrp="1"/>
          </p:cNvSpPr>
          <p:nvPr>
            <p:ph type="title" idx="6"/>
          </p:nvPr>
        </p:nvSpPr>
        <p:spPr>
          <a:xfrm>
            <a:off x="1274100" y="774699"/>
            <a:ext cx="9851200" cy="1960386"/>
          </a:xfrm>
        </p:spPr>
        <p:txBody>
          <a:bodyPr/>
          <a:lstStyle/>
          <a:p>
            <a:r>
              <a:rPr lang="en-US" dirty="0">
                <a:ln w="25400">
                  <a:solidFill>
                    <a:srgbClr val="9F2E12">
                      <a:alpha val="52000"/>
                    </a:srgbClr>
                  </a:solidFill>
                  <a:prstDash val="solid"/>
                </a:ln>
                <a:solidFill>
                  <a:srgbClr val="3772FF"/>
                </a:solidFill>
                <a:effectLst>
                  <a:glow rad="101600">
                    <a:schemeClr val="accent4">
                      <a:satMod val="175000"/>
                    </a:schemeClr>
                  </a:glow>
                </a:effectLst>
              </a:rPr>
              <a:t>HOẠT ĐỘNG NỐI TIẾP</a:t>
            </a:r>
            <a:br>
              <a:rPr lang="en-US" dirty="0">
                <a:ln w="25400">
                  <a:solidFill>
                    <a:srgbClr val="9F2E12">
                      <a:alpha val="52000"/>
                    </a:srgbClr>
                  </a:solidFill>
                  <a:prstDash val="solid"/>
                </a:ln>
                <a:solidFill>
                  <a:srgbClr val="3772FF"/>
                </a:solidFill>
                <a:effectLst>
                  <a:glow rad="101600">
                    <a:schemeClr val="accent4">
                      <a:satMod val="175000"/>
                    </a:schemeClr>
                  </a:glow>
                </a:effectLst>
              </a:rPr>
            </a:br>
            <a:br>
              <a:rPr lang="en-US" dirty="0"/>
            </a:br>
            <a:endParaRPr lang="en-US" dirty="0"/>
          </a:p>
        </p:txBody>
      </p:sp>
      <p:pic>
        <p:nvPicPr>
          <p:cNvPr id="41" name="Picture 2" descr="river icon | Clubma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690459">
            <a:off x="148962" y="4235762"/>
            <a:ext cx="2447946" cy="24479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0" b="97656" l="0" r="95703"/>
                    </a14:imgEffect>
                    <a14:imgEffect>
                      <a14:saturation sat="400000"/>
                    </a14:imgEffect>
                  </a14:imgLayer>
                </a14:imgProps>
              </a:ext>
            </a:extLst>
          </a:blip>
          <a:stretch>
            <a:fillRect/>
          </a:stretch>
        </p:blipFill>
        <p:spPr>
          <a:xfrm>
            <a:off x="3303846" y="4919276"/>
            <a:ext cx="1613616" cy="1613616"/>
          </a:xfrm>
          <a:prstGeom prst="rect">
            <a:avLst/>
          </a:prstGeom>
        </p:spPr>
      </p:pic>
      <p:sp>
        <p:nvSpPr>
          <p:cNvPr id="18" name="Rectangle 17"/>
          <p:cNvSpPr/>
          <p:nvPr/>
        </p:nvSpPr>
        <p:spPr>
          <a:xfrm>
            <a:off x="303873" y="2610952"/>
            <a:ext cx="2166952" cy="2308324"/>
          </a:xfrm>
          <a:prstGeom prst="rect">
            <a:avLst/>
          </a:prstGeom>
          <a:noFill/>
        </p:spPr>
        <p:txBody>
          <a:bodyPr wrap="square">
            <a:spAutoFit/>
          </a:bodyPr>
          <a:lstStyle/>
          <a:p>
            <a:pPr algn="just"/>
            <a:r>
              <a:rPr lang="vi-VN" sz="3600" dirty="0">
                <a:latin typeface="Bahnschrift Condensed" panose="020B0502040204020203" pitchFamily="34" charset="0"/>
              </a:rPr>
              <a:t>Ở địa phương em có con sông nào?</a:t>
            </a:r>
          </a:p>
        </p:txBody>
      </p:sp>
      <p:sp>
        <p:nvSpPr>
          <p:cNvPr id="19" name="Rectangle 18"/>
          <p:cNvSpPr/>
          <p:nvPr/>
        </p:nvSpPr>
        <p:spPr>
          <a:xfrm>
            <a:off x="2567436" y="2610952"/>
            <a:ext cx="3113519" cy="2086725"/>
          </a:xfrm>
          <a:prstGeom prst="rect">
            <a:avLst/>
          </a:prstGeom>
          <a:noFill/>
        </p:spPr>
        <p:txBody>
          <a:bodyPr wrap="square">
            <a:spAutoFit/>
          </a:bodyPr>
          <a:lstStyle/>
          <a:p>
            <a:pPr marL="228600" algn="just">
              <a:lnSpc>
                <a:spcPct val="120000"/>
              </a:lnSpc>
              <a:spcAft>
                <a:spcPts val="0"/>
              </a:spcAft>
              <a:tabLst>
                <a:tab pos="228600" algn="l"/>
              </a:tabLst>
            </a:pPr>
            <a:r>
              <a:rPr lang="en-US" sz="3600" dirty="0">
                <a:latin typeface="Bahnschrift Condensed" panose="020B0502040204020203" pitchFamily="34" charset="0"/>
                <a:ea typeface="Calibri" panose="020F0502020204030204" pitchFamily="34" charset="0"/>
                <a:cs typeface="Times New Roman" panose="02020603050405020304" pitchFamily="18" charset="0"/>
              </a:rPr>
              <a:t>Cho biết thời điểm mùa lũ/cạn của con sông</a:t>
            </a:r>
            <a:endParaRPr lang="en-US" sz="2800" dirty="0">
              <a:latin typeface="Bahnschrift Condensed" panose="020B0502040204020203"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5974086" y="2610952"/>
            <a:ext cx="2495657" cy="2086725"/>
          </a:xfrm>
          <a:prstGeom prst="rect">
            <a:avLst/>
          </a:prstGeom>
          <a:noFill/>
        </p:spPr>
        <p:txBody>
          <a:bodyPr wrap="square">
            <a:spAutoFit/>
          </a:bodyPr>
          <a:lstStyle/>
          <a:p>
            <a:pPr marL="228600" algn="just">
              <a:lnSpc>
                <a:spcPct val="120000"/>
              </a:lnSpc>
              <a:spcAft>
                <a:spcPts val="0"/>
              </a:spcAft>
              <a:tabLst>
                <a:tab pos="228600" algn="l"/>
              </a:tabLst>
            </a:pPr>
            <a:r>
              <a:rPr lang="en-US" sz="3600" dirty="0">
                <a:latin typeface="Bahnschrift Condensed" panose="020B0502040204020203" pitchFamily="34" charset="0"/>
                <a:ea typeface="Calibri" panose="020F0502020204030204" pitchFamily="34" charset="0"/>
                <a:cs typeface="Times New Roman" panose="02020603050405020304" pitchFamily="18" charset="0"/>
              </a:rPr>
              <a:t>Giá trị nổi bật của con sông là gì?</a:t>
            </a:r>
            <a:endParaRPr lang="en-US" sz="2800" dirty="0">
              <a:latin typeface="Bahnschrift Condensed" panose="020B0502040204020203"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8498884" y="2610952"/>
            <a:ext cx="3553462" cy="2086725"/>
          </a:xfrm>
          <a:prstGeom prst="rect">
            <a:avLst/>
          </a:prstGeom>
          <a:noFill/>
        </p:spPr>
        <p:txBody>
          <a:bodyPr wrap="square">
            <a:spAutoFit/>
          </a:bodyPr>
          <a:lstStyle/>
          <a:p>
            <a:pPr marL="228600" algn="just">
              <a:lnSpc>
                <a:spcPct val="120000"/>
              </a:lnSpc>
              <a:spcAft>
                <a:spcPts val="0"/>
              </a:spcAft>
              <a:tabLst>
                <a:tab pos="228600" algn="l"/>
              </a:tabLst>
            </a:pPr>
            <a:r>
              <a:rPr lang="en-US" sz="3600" dirty="0">
                <a:latin typeface="Bahnschrift Condensed" panose="020B0502040204020203" pitchFamily="34" charset="0"/>
                <a:ea typeface="Calibri" panose="020F0502020204030204" pitchFamily="34" charset="0"/>
                <a:cs typeface="Times New Roman" panose="02020603050405020304" pitchFamily="18" charset="0"/>
              </a:rPr>
              <a:t>Chụp hình + làm 1 bản A4 giới thiệu về con sông quê hương</a:t>
            </a:r>
            <a:endParaRPr lang="en-US" sz="2800" dirty="0">
              <a:latin typeface="Bahnschrift Condensed" panose="020B0502040204020203" pitchFamily="34" charset="0"/>
              <a:ea typeface="Calibri" panose="020F0502020204030204" pitchFamily="34" charset="0"/>
              <a:cs typeface="Times New Roman" panose="02020603050405020304" pitchFamily="18" charset="0"/>
            </a:endParaRPr>
          </a:p>
        </p:txBody>
      </p:sp>
      <p:pic>
        <p:nvPicPr>
          <p:cNvPr id="14338" name="Picture 2" descr="Modern Value Icon, Top Service Rating Icon On White Background. Stock  Vector - Illustration of favorite, forward: 207281850"/>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51875" y1="39750" x2="51875" y2="39750"/>
                        <a14:foregroundMark x1="33750" y1="43875" x2="33750" y2="43875"/>
                        <a14:foregroundMark x1="41125" y1="49250" x2="41125" y2="49250"/>
                        <a14:foregroundMark x1="53625" y1="51625" x2="53625" y2="51625"/>
                        <a14:foregroundMark x1="60625" y1="49625" x2="60625" y2="49625"/>
                        <a14:foregroundMark x1="69000" y1="43500" x2="69000" y2="43500"/>
                      </a14:backgroundRemoval>
                    </a14:imgEffect>
                    <a14:imgEffect>
                      <a14:saturation sat="400000"/>
                    </a14:imgEffect>
                  </a14:imgLayer>
                </a14:imgProps>
              </a:ext>
              <a:ext uri="{28A0092B-C50C-407E-A947-70E740481C1C}">
                <a14:useLocalDpi xmlns:a14="http://schemas.microsoft.com/office/drawing/2010/main" val="0"/>
              </a:ext>
            </a:extLst>
          </a:blip>
          <a:srcRect l="26435" t="22054" r="20806" b="17140"/>
          <a:stretch/>
        </p:blipFill>
        <p:spPr bwMode="auto">
          <a:xfrm>
            <a:off x="6438900" y="4774339"/>
            <a:ext cx="1587500" cy="18296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10"/>
          <a:stretch>
            <a:fillRect/>
          </a:stretch>
        </p:blipFill>
        <p:spPr>
          <a:xfrm>
            <a:off x="9362122" y="4837803"/>
            <a:ext cx="2635408" cy="161691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125415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nodeType="withEffect">
                                  <p:stCondLst>
                                    <p:cond delay="0"/>
                                  </p:stCondLst>
                                  <p:childTnLst>
                                    <p:set>
                                      <p:cBhvr>
                                        <p:cTn id="31" dur="1" fill="hold">
                                          <p:stCondLst>
                                            <p:cond delay="0"/>
                                          </p:stCondLst>
                                        </p:cTn>
                                        <p:tgtEl>
                                          <p:spTgt spid="14338"/>
                                        </p:tgtEl>
                                        <p:attrNameLst>
                                          <p:attrName>style.visibility</p:attrName>
                                        </p:attrNameLst>
                                      </p:cBhvr>
                                      <p:to>
                                        <p:strVal val="visible"/>
                                      </p:to>
                                    </p:set>
                                    <p:animEffect transition="in" filter="barn(inVertical)">
                                      <p:cBhvr>
                                        <p:cTn id="32" dur="500"/>
                                        <p:tgtEl>
                                          <p:spTgt spid="1433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barn(inVertical)">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arn(inVertical)">
                                      <p:cBhvr>
                                        <p:cTn id="40" dur="500"/>
                                        <p:tgtEl>
                                          <p:spTgt spid="2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barn(inVertical)">
                                      <p:cBhvr>
                                        <p:cTn id="4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8" grpId="0" animBg="1"/>
      <p:bldP spid="49" grpId="0" animBg="1"/>
      <p:bldP spid="22" grpId="0" animBg="1"/>
      <p:bldP spid="18" grpId="0"/>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Thank you background Stock Photo by Â©casaltamoiola 96222316"/>
          <p:cNvPicPr>
            <a:picLocks noChangeAspect="1" noChangeArrowheads="1"/>
          </p:cNvPicPr>
          <p:nvPr/>
        </p:nvPicPr>
        <p:blipFill rotWithShape="1">
          <a:blip r:embed="rId2">
            <a:extLst>
              <a:ext uri="{28A0092B-C50C-407E-A947-70E740481C1C}">
                <a14:useLocalDpi xmlns:a14="http://schemas.microsoft.com/office/drawing/2010/main" val="0"/>
              </a:ext>
            </a:extLst>
          </a:blip>
          <a:srcRect t="8422" b="8422"/>
          <a:stretch/>
        </p:blipFill>
        <p:spPr bwMode="auto">
          <a:xfrm>
            <a:off x="0" y="0"/>
            <a:ext cx="12090400"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93745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502684"/>
            <a:ext cx="117151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a:t>
            </a:r>
            <a:r>
              <a:rPr lang="vi-VN" altLang="en-US" sz="2400" b="1">
                <a:solidFill>
                  <a:srgbClr val="FF0000"/>
                </a:solidFill>
                <a:latin typeface="Tahoma" panose="020B0604030504040204" pitchFamily="34" charset="0"/>
                <a:ea typeface="Tahoma" panose="020B0604030504040204" pitchFamily="34" charset="0"/>
                <a:cs typeface="Tahoma" panose="020B0604030504040204" pitchFamily="34" charset="0"/>
              </a:rPr>
              <a:t>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51216366"/>
              </p:ext>
            </p:extLst>
          </p:nvPr>
        </p:nvGraphicFramePr>
        <p:xfrm>
          <a:off x="341995" y="1475202"/>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sp>
        <p:nvSpPr>
          <p:cNvPr id="57" name="TextBox 56">
            <a:extLst>
              <a:ext uri="{FF2B5EF4-FFF2-40B4-BE49-F238E27FC236}">
                <a16:creationId xmlns:a16="http://schemas.microsoft.com/office/drawing/2014/main" id="{65451658-2C28-455F-8B07-0A341BDFAEAC}"/>
              </a:ext>
            </a:extLst>
          </p:cNvPr>
          <p:cNvSpPr txBox="1"/>
          <p:nvPr/>
        </p:nvSpPr>
        <p:spPr>
          <a:xfrm>
            <a:off x="28332" y="-8167"/>
            <a:ext cx="1051560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u="none" strike="noStrike" kern="0" cap="none" spc="0" normalizeH="0" baseline="0" noProof="0">
                <a:ln>
                  <a:noFill/>
                </a:ln>
                <a:solidFill>
                  <a:srgbClr val="002060"/>
                </a:solidFill>
                <a:effectLst/>
                <a:uLnTx/>
                <a:uFillTx/>
                <a:latin typeface="#9Slide03 Roboto Medium" panose="02000000000000000000" pitchFamily="2" charset="0"/>
                <a:ea typeface="#9Slide03 Roboto Medium" panose="02000000000000000000" pitchFamily="2" charset="0"/>
              </a:rPr>
              <a:t>1. </a:t>
            </a:r>
            <a:r>
              <a:rPr lang="en-US" sz="2400" kern="0">
                <a:solidFill>
                  <a:srgbClr val="002060"/>
                </a:solidFill>
                <a:latin typeface="#9Slide03 Roboto Medium" panose="02000000000000000000" pitchFamily="2" charset="0"/>
                <a:ea typeface="#9Slide03 Roboto Medium" panose="02000000000000000000" pitchFamily="2" charset="0"/>
              </a:rPr>
              <a:t>Vẽ biểu đồ chế độ mưa và chế độ dòng chảy (kết hợp cột và đường)</a:t>
            </a:r>
            <a:endParaRPr kumimoji="0" lang="en-US" sz="2400" u="none" strike="noStrike" kern="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endParaRPr>
          </a:p>
        </p:txBody>
      </p:sp>
      <p:graphicFrame>
        <p:nvGraphicFramePr>
          <p:cNvPr id="60" name="Table 59">
            <a:extLst>
              <a:ext uri="{FF2B5EF4-FFF2-40B4-BE49-F238E27FC236}">
                <a16:creationId xmlns:a16="http://schemas.microsoft.com/office/drawing/2014/main" id="{3AC0B8BF-FB3A-45C3-B1DE-540A701252AF}"/>
              </a:ext>
            </a:extLst>
          </p:cNvPr>
          <p:cNvGraphicFramePr>
            <a:graphicFrameLocks noGrp="1"/>
          </p:cNvGraphicFramePr>
          <p:nvPr>
            <p:extLst>
              <p:ext uri="{D42A27DB-BD31-4B8C-83A1-F6EECF244321}">
                <p14:modId xmlns:p14="http://schemas.microsoft.com/office/powerpoint/2010/main" val="366680922"/>
              </p:ext>
            </p:extLst>
          </p:nvPr>
        </p:nvGraphicFramePr>
        <p:xfrm>
          <a:off x="328569" y="3429000"/>
          <a:ext cx="11407480" cy="1335786"/>
        </p:xfrm>
        <a:graphic>
          <a:graphicData uri="http://schemas.openxmlformats.org/drawingml/2006/table">
            <a:tbl>
              <a:tblPr/>
              <a:tblGrid>
                <a:gridCol w="2524990">
                  <a:extLst>
                    <a:ext uri="{9D8B030D-6E8A-4147-A177-3AD203B41FA5}">
                      <a16:colId xmlns:a16="http://schemas.microsoft.com/office/drawing/2014/main" val="1145780413"/>
                    </a:ext>
                  </a:extLst>
                </a:gridCol>
                <a:gridCol w="851338">
                  <a:extLst>
                    <a:ext uri="{9D8B030D-6E8A-4147-A177-3AD203B41FA5}">
                      <a16:colId xmlns:a16="http://schemas.microsoft.com/office/drawing/2014/main" val="1162242062"/>
                    </a:ext>
                  </a:extLst>
                </a:gridCol>
                <a:gridCol w="1135117">
                  <a:extLst>
                    <a:ext uri="{9D8B030D-6E8A-4147-A177-3AD203B41FA5}">
                      <a16:colId xmlns:a16="http://schemas.microsoft.com/office/drawing/2014/main" val="2870269003"/>
                    </a:ext>
                  </a:extLst>
                </a:gridCol>
                <a:gridCol w="709448">
                  <a:extLst>
                    <a:ext uri="{9D8B030D-6E8A-4147-A177-3AD203B41FA5}">
                      <a16:colId xmlns:a16="http://schemas.microsoft.com/office/drawing/2014/main" val="607405647"/>
                    </a:ext>
                  </a:extLst>
                </a:gridCol>
                <a:gridCol w="693683">
                  <a:extLst>
                    <a:ext uri="{9D8B030D-6E8A-4147-A177-3AD203B41FA5}">
                      <a16:colId xmlns:a16="http://schemas.microsoft.com/office/drawing/2014/main" val="2017903409"/>
                    </a:ext>
                  </a:extLst>
                </a:gridCol>
                <a:gridCol w="599089">
                  <a:extLst>
                    <a:ext uri="{9D8B030D-6E8A-4147-A177-3AD203B41FA5}">
                      <a16:colId xmlns:a16="http://schemas.microsoft.com/office/drawing/2014/main" val="1900908250"/>
                    </a:ext>
                  </a:extLst>
                </a:gridCol>
                <a:gridCol w="693683">
                  <a:extLst>
                    <a:ext uri="{9D8B030D-6E8A-4147-A177-3AD203B41FA5}">
                      <a16:colId xmlns:a16="http://schemas.microsoft.com/office/drawing/2014/main" val="3513638766"/>
                    </a:ext>
                  </a:extLst>
                </a:gridCol>
                <a:gridCol w="756745">
                  <a:extLst>
                    <a:ext uri="{9D8B030D-6E8A-4147-A177-3AD203B41FA5}">
                      <a16:colId xmlns:a16="http://schemas.microsoft.com/office/drawing/2014/main" val="203230708"/>
                    </a:ext>
                  </a:extLst>
                </a:gridCol>
                <a:gridCol w="662152">
                  <a:extLst>
                    <a:ext uri="{9D8B030D-6E8A-4147-A177-3AD203B41FA5}">
                      <a16:colId xmlns:a16="http://schemas.microsoft.com/office/drawing/2014/main" val="428141046"/>
                    </a:ext>
                  </a:extLst>
                </a:gridCol>
                <a:gridCol w="709448">
                  <a:extLst>
                    <a:ext uri="{9D8B030D-6E8A-4147-A177-3AD203B41FA5}">
                      <a16:colId xmlns:a16="http://schemas.microsoft.com/office/drawing/2014/main" val="3695895761"/>
                    </a:ext>
                  </a:extLst>
                </a:gridCol>
                <a:gridCol w="709448">
                  <a:extLst>
                    <a:ext uri="{9D8B030D-6E8A-4147-A177-3AD203B41FA5}">
                      <a16:colId xmlns:a16="http://schemas.microsoft.com/office/drawing/2014/main" val="316561541"/>
                    </a:ext>
                  </a:extLst>
                </a:gridCol>
                <a:gridCol w="709449">
                  <a:extLst>
                    <a:ext uri="{9D8B030D-6E8A-4147-A177-3AD203B41FA5}">
                      <a16:colId xmlns:a16="http://schemas.microsoft.com/office/drawing/2014/main" val="2731887180"/>
                    </a:ext>
                  </a:extLst>
                </a:gridCol>
                <a:gridCol w="652890">
                  <a:extLst>
                    <a:ext uri="{9D8B030D-6E8A-4147-A177-3AD203B41FA5}">
                      <a16:colId xmlns:a16="http://schemas.microsoft.com/office/drawing/2014/main" val="1980590848"/>
                    </a:ext>
                  </a:extLst>
                </a:gridCol>
              </a:tblGrid>
              <a:tr h="243551">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Tháng</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a:solidFill>
                            <a:schemeClr val="tx1"/>
                          </a:solidFill>
                          <a:effectLst/>
                          <a:latin typeface="Bahnschrift Condensed" panose="020B0502040204020203" pitchFamily="34" charset="0"/>
                          <a:ea typeface="+mn-ea"/>
                          <a:cs typeface="+mn-cs"/>
                        </a:rPr>
                        <a:t>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tc>
                  <a:txBody>
                    <a:bodyPr/>
                    <a:lstStyle/>
                    <a:p>
                      <a:pPr marL="0" algn="ctr" defTabSz="914400" rtl="0" eaLnBrk="1" fontAlgn="ctr" latinLnBrk="0" hangingPunct="1">
                        <a:lnSpc>
                          <a:spcPct val="120000"/>
                        </a:lnSpc>
                        <a:spcAft>
                          <a:spcPts val="0"/>
                        </a:spcAft>
                      </a:pPr>
                      <a:r>
                        <a:rPr lang="en-US" sz="2400" b="0" kern="1200" dirty="0">
                          <a:solidFill>
                            <a:schemeClr val="tx1"/>
                          </a:solidFill>
                          <a:effectLst/>
                          <a:latin typeface="Bahnschrift Condensed" panose="020B0502040204020203" pitchFamily="34" charset="0"/>
                          <a:ea typeface="+mn-ea"/>
                          <a:cs typeface="+mn-cs"/>
                        </a:rPr>
                        <a:t>12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B9BD5"/>
                    </a:solidFill>
                  </a:tcPr>
                </a:tc>
                <a:extLst>
                  <a:ext uri="{0D108BD9-81ED-4DB2-BD59-A6C34878D82A}">
                    <a16:rowId xmlns:a16="http://schemas.microsoft.com/office/drawing/2014/main" val="4160682867"/>
                  </a:ext>
                </a:extLst>
              </a:tr>
              <a:tr h="426865">
                <a:tc>
                  <a:txBody>
                    <a:bodyPr/>
                    <a:lstStyle/>
                    <a:p>
                      <a:pPr marL="0" algn="ctr" defTabSz="914400" rtl="0" eaLnBrk="1" fontAlgn="ctr" latinLnBrk="0" hangingPunct="1">
                        <a:lnSpc>
                          <a:spcPct val="120000"/>
                        </a:lnSpc>
                        <a:spcAft>
                          <a:spcPts val="0"/>
                        </a:spcAft>
                      </a:pPr>
                      <a:r>
                        <a:rPr lang="vi-VN" sz="2400" b="0" kern="1200">
                          <a:solidFill>
                            <a:srgbClr val="7030A0"/>
                          </a:solidFill>
                          <a:effectLst/>
                          <a:latin typeface="Bahnschrift Condensed" panose="020B0502040204020203" pitchFamily="34" charset="0"/>
                          <a:ea typeface="+mn-ea"/>
                          <a:cs typeface="+mn-cs"/>
                        </a:rPr>
                        <a:t>Lượng mưa</a:t>
                      </a:r>
                      <a:r>
                        <a:rPr lang="en-US" sz="2400" b="0" kern="1200">
                          <a:solidFill>
                            <a:srgbClr val="7030A0"/>
                          </a:solidFill>
                          <a:effectLst/>
                          <a:latin typeface="Bahnschrift Condensed" panose="020B0502040204020203" pitchFamily="34" charset="0"/>
                          <a:ea typeface="+mn-ea"/>
                          <a:cs typeface="+mn-cs"/>
                        </a:rPr>
                        <a:t> (</a:t>
                      </a:r>
                      <a:r>
                        <a:rPr lang="en-US" sz="2400" b="0" kern="1200" dirty="0">
                          <a:solidFill>
                            <a:srgbClr val="7030A0"/>
                          </a:solidFill>
                          <a:effectLst/>
                          <a:latin typeface="Bahnschrift Condensed" panose="020B0502040204020203" pitchFamily="34" charset="0"/>
                          <a:ea typeface="+mn-ea"/>
                          <a:cs typeface="+mn-cs"/>
                        </a:rPr>
                        <a:t>mm)</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50.7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34.9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66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136.1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209.5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530.1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582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231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67.9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3619710"/>
                  </a:ext>
                </a:extLst>
              </a:tr>
              <a:tr h="426865">
                <a:tc>
                  <a:txBody>
                    <a:bodyPr/>
                    <a:lstStyle/>
                    <a:p>
                      <a:pPr marL="0" algn="ctr" defTabSz="914400" rtl="0" eaLnBrk="1" fontAlgn="ctr" latinLnBrk="0" hangingPunct="1">
                        <a:lnSpc>
                          <a:spcPct val="120000"/>
                        </a:lnSpc>
                        <a:spcAft>
                          <a:spcPts val="0"/>
                        </a:spcAft>
                      </a:pPr>
                      <a:r>
                        <a:rPr lang="vi-VN" sz="2400" b="0" kern="1200">
                          <a:solidFill>
                            <a:srgbClr val="7030A0"/>
                          </a:solidFill>
                          <a:effectLst/>
                          <a:latin typeface="Bahnschrift Condensed" panose="020B0502040204020203" pitchFamily="34" charset="0"/>
                          <a:ea typeface="+mn-ea"/>
                          <a:cs typeface="+mn-cs"/>
                        </a:rPr>
                        <a:t>Lưu lượng</a:t>
                      </a:r>
                      <a:r>
                        <a:rPr lang="en-US" sz="2400" b="0" kern="1200">
                          <a:solidFill>
                            <a:srgbClr val="7030A0"/>
                          </a:solidFill>
                          <a:effectLst/>
                          <a:latin typeface="Bahnschrift Condensed" panose="020B0502040204020203" pitchFamily="34" charset="0"/>
                          <a:ea typeface="+mn-ea"/>
                          <a:cs typeface="+mn-cs"/>
                        </a:rPr>
                        <a:t> (</a:t>
                      </a:r>
                      <a:r>
                        <a:rPr lang="en-US" sz="2400" b="0" kern="1200" dirty="0">
                          <a:solidFill>
                            <a:srgbClr val="7030A0"/>
                          </a:solidFill>
                          <a:effectLst/>
                          <a:latin typeface="Bahnschrift Condensed" panose="020B0502040204020203" pitchFamily="34" charset="0"/>
                          <a:ea typeface="+mn-ea"/>
                          <a:cs typeface="+mn-cs"/>
                        </a:rPr>
                        <a:t>m</a:t>
                      </a:r>
                      <a:r>
                        <a:rPr lang="en-US" sz="2400" b="0" kern="1200" baseline="30000" dirty="0">
                          <a:solidFill>
                            <a:srgbClr val="7030A0"/>
                          </a:solidFill>
                          <a:effectLst/>
                          <a:latin typeface="Bahnschrift Condensed" panose="020B0502040204020203" pitchFamily="34" charset="0"/>
                          <a:ea typeface="+mn-ea"/>
                          <a:cs typeface="+mn-cs"/>
                        </a:rPr>
                        <a:t>3</a:t>
                      </a:r>
                      <a:r>
                        <a:rPr lang="en-US" sz="2400" b="0" kern="1200" dirty="0">
                          <a:solidFill>
                            <a:srgbClr val="7030A0"/>
                          </a:solidFill>
                          <a:effectLst/>
                          <a:latin typeface="Bahnschrift Condensed" panose="020B0502040204020203" pitchFamily="34" charset="0"/>
                          <a:ea typeface="+mn-ea"/>
                          <a:cs typeface="+mn-cs"/>
                        </a:rPr>
                        <a:t>/s)</a:t>
                      </a:r>
                      <a:r>
                        <a:rPr lang="vi-VN" sz="2400" b="0" kern="1200" dirty="0">
                          <a:solidFill>
                            <a:srgbClr val="7030A0"/>
                          </a:solidFill>
                          <a:effectLst/>
                          <a:latin typeface="Bahnschrift Condensed" panose="020B0502040204020203" pitchFamily="34" charset="0"/>
                          <a:ea typeface="+mn-ea"/>
                          <a:cs typeface="+mn-cs"/>
                        </a:rPr>
                        <a:t>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28.7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36.7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58.4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94.1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806645"/>
                  </a:ext>
                </a:extLst>
              </a:tr>
            </a:tbl>
          </a:graphicData>
        </a:graphic>
      </p:graphicFrame>
      <p:sp>
        <p:nvSpPr>
          <p:cNvPr id="61" name="Rectangle 60">
            <a:extLst>
              <a:ext uri="{FF2B5EF4-FFF2-40B4-BE49-F238E27FC236}">
                <a16:creationId xmlns:a16="http://schemas.microsoft.com/office/drawing/2014/main" id="{E7D686FE-FE4B-4518-A4A1-7342EF609F75}"/>
              </a:ext>
            </a:extLst>
          </p:cNvPr>
          <p:cNvSpPr/>
          <p:nvPr/>
        </p:nvSpPr>
        <p:spPr>
          <a:xfrm>
            <a:off x="-48828" y="2894608"/>
            <a:ext cx="6243144" cy="461665"/>
          </a:xfrm>
          <a:prstGeom prst="rect">
            <a:avLst/>
          </a:prstGeom>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Lưu vực sông Gianh (Trạm Đồng Tâm)</a:t>
            </a:r>
            <a:endParaRPr kumimoji="0" lang="en-US" alt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5" name="TextBox 64">
            <a:extLst>
              <a:ext uri="{FF2B5EF4-FFF2-40B4-BE49-F238E27FC236}">
                <a16:creationId xmlns:a16="http://schemas.microsoft.com/office/drawing/2014/main" id="{9B1FAABE-1736-4980-8913-9AD624080593}"/>
              </a:ext>
            </a:extLst>
          </p:cNvPr>
          <p:cNvSpPr txBox="1"/>
          <p:nvPr/>
        </p:nvSpPr>
        <p:spPr>
          <a:xfrm>
            <a:off x="-385564" y="1000722"/>
            <a:ext cx="6243144"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5534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5" name="Straight Arrow Connector 424"/>
          <p:cNvCxnSpPr/>
          <p:nvPr/>
        </p:nvCxnSpPr>
        <p:spPr>
          <a:xfrm flipV="1">
            <a:off x="639095" y="2745579"/>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Rectangle 1"/>
          <p:cNvSpPr>
            <a:spLocks noChangeArrowheads="1"/>
          </p:cNvSpPr>
          <p:nvPr/>
        </p:nvSpPr>
        <p:spPr bwMode="auto">
          <a:xfrm>
            <a:off x="58770" y="646306"/>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53" name="Rectangle 452"/>
          <p:cNvSpPr/>
          <p:nvPr/>
        </p:nvSpPr>
        <p:spPr>
          <a:xfrm>
            <a:off x="7580129" y="2887682"/>
            <a:ext cx="4040540" cy="1754326"/>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Vẽ </a:t>
            </a:r>
            <a:r>
              <a:rPr lang="en-US" sz="3600" dirty="0">
                <a:solidFill>
                  <a:srgbClr val="DF2935"/>
                </a:solidFill>
                <a:latin typeface="Bahnschrift Condensed" panose="020B0502040204020203" pitchFamily="34" charset="0"/>
              </a:rPr>
              <a:t>TRỤC TUNG </a:t>
            </a:r>
            <a:r>
              <a:rPr lang="en-US" sz="3600" dirty="0">
                <a:solidFill>
                  <a:srgbClr val="7030A0"/>
                </a:solidFill>
                <a:latin typeface="Bahnschrift Condensed" panose="020B0502040204020203" pitchFamily="34" charset="0"/>
              </a:rPr>
              <a:t>bên </a:t>
            </a:r>
            <a:r>
              <a:rPr lang="en-US" sz="3600" dirty="0">
                <a:solidFill>
                  <a:srgbClr val="DF2935"/>
                </a:solidFill>
                <a:latin typeface="Bahnschrift Condensed" panose="020B0502040204020203" pitchFamily="34" charset="0"/>
              </a:rPr>
              <a:t>TAY TRÁI </a:t>
            </a:r>
            <a:r>
              <a:rPr lang="en-US" sz="3600" dirty="0">
                <a:solidFill>
                  <a:srgbClr val="7030A0"/>
                </a:solidFill>
                <a:latin typeface="Bahnschrift Condensed" panose="020B0502040204020203" pitchFamily="34" charset="0"/>
              </a:rPr>
              <a:t>thể hiện </a:t>
            </a:r>
            <a:r>
              <a:rPr lang="en-US" sz="3600" dirty="0">
                <a:solidFill>
                  <a:srgbClr val="DF2935"/>
                </a:solidFill>
                <a:latin typeface="Bahnschrift Condensed" panose="020B0502040204020203" pitchFamily="34" charset="0"/>
              </a:rPr>
              <a:t>LƯU LƯỢNG NƯỚC</a:t>
            </a:r>
            <a:endParaRPr lang="vi-VN" sz="3600" dirty="0">
              <a:solidFill>
                <a:srgbClr val="DF2935"/>
              </a:solidFill>
              <a:latin typeface="Bahnschrift Condensed" panose="020B0502040204020203" pitchFamily="34" charset="0"/>
            </a:endParaRPr>
          </a:p>
        </p:txBody>
      </p:sp>
      <p:graphicFrame>
        <p:nvGraphicFramePr>
          <p:cNvPr id="9" name="Table 8"/>
          <p:cNvGraphicFramePr>
            <a:graphicFrameLocks noGrp="1"/>
          </p:cNvGraphicFramePr>
          <p:nvPr/>
        </p:nvGraphicFramePr>
        <p:xfrm>
          <a:off x="341995" y="1475202"/>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cxnSp>
        <p:nvCxnSpPr>
          <p:cNvPr id="18" name="Straight Connector 17"/>
          <p:cNvCxnSpPr/>
          <p:nvPr/>
        </p:nvCxnSpPr>
        <p:spPr>
          <a:xfrm>
            <a:off x="524608" y="6089354"/>
            <a:ext cx="6096273" cy="14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8136722" y="1993920"/>
            <a:ext cx="885552" cy="88555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Rectangle 212"/>
          <p:cNvSpPr/>
          <p:nvPr/>
        </p:nvSpPr>
        <p:spPr>
          <a:xfrm>
            <a:off x="7580129" y="2887682"/>
            <a:ext cx="4040540" cy="2308324"/>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Lưu ý số liệu </a:t>
            </a:r>
            <a:r>
              <a:rPr lang="en-US" sz="3600" dirty="0">
                <a:solidFill>
                  <a:srgbClr val="DF2935"/>
                </a:solidFill>
                <a:latin typeface="Bahnschrift Condensed" panose="020B0502040204020203" pitchFamily="34" charset="0"/>
              </a:rPr>
              <a:t>CAO NHẤT </a:t>
            </a:r>
            <a:r>
              <a:rPr lang="en-US" sz="3600" dirty="0">
                <a:solidFill>
                  <a:srgbClr val="7030A0"/>
                </a:solidFill>
                <a:latin typeface="Bahnschrift Condensed" panose="020B0502040204020203" pitchFamily="34" charset="0"/>
              </a:rPr>
              <a:t>trên trục tung cao hơn số liệu cao nhất trong bảng số liệu</a:t>
            </a:r>
            <a:endParaRPr lang="vi-VN" sz="3600" dirty="0">
              <a:solidFill>
                <a:srgbClr val="7030A0"/>
              </a:solidFill>
              <a:latin typeface="Bahnschrift Condensed" panose="020B0502040204020203" pitchFamily="34" charset="0"/>
            </a:endParaRPr>
          </a:p>
        </p:txBody>
      </p:sp>
      <p:grpSp>
        <p:nvGrpSpPr>
          <p:cNvPr id="53" name="Group 52"/>
          <p:cNvGrpSpPr/>
          <p:nvPr/>
        </p:nvGrpSpPr>
        <p:grpSpPr>
          <a:xfrm>
            <a:off x="0" y="2904676"/>
            <a:ext cx="890939" cy="3343745"/>
            <a:chOff x="-1195503" y="2291365"/>
            <a:chExt cx="890939" cy="3363500"/>
          </a:xfrm>
        </p:grpSpPr>
        <p:sp>
          <p:nvSpPr>
            <p:cNvPr id="26" name="TextBox 25"/>
            <p:cNvSpPr txBox="1"/>
            <p:nvPr/>
          </p:nvSpPr>
          <p:spPr>
            <a:xfrm>
              <a:off x="-1195502" y="5314311"/>
              <a:ext cx="566450" cy="340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7" name="TextBox 26"/>
            <p:cNvSpPr txBox="1"/>
            <p:nvPr/>
          </p:nvSpPr>
          <p:spPr>
            <a:xfrm>
              <a:off x="-1195503" y="4709721"/>
              <a:ext cx="890939" cy="340554"/>
            </a:xfrm>
            <a:prstGeom prst="rect">
              <a:avLst/>
            </a:prstGeom>
            <a:noFill/>
          </p:spPr>
          <p:txBody>
            <a:bodyPr wrap="square" rtlCol="0">
              <a:spAutoFit/>
            </a:bodyPr>
            <a:lstStyle/>
            <a:p>
              <a:r>
                <a:rPr lang="en-US" sz="1600">
                  <a:latin typeface="Bahnschrift Condensed" panose="020B0502040204020203" pitchFamily="34" charset="0"/>
                </a:rPr>
                <a:t>20 00</a:t>
              </a:r>
              <a:endParaRPr lang="en-US" sz="1600" dirty="0">
                <a:latin typeface="Bahnschrift Condensed" panose="020B0502040204020203" pitchFamily="34" charset="0"/>
              </a:endParaRPr>
            </a:p>
          </p:txBody>
        </p:sp>
        <p:sp>
          <p:nvSpPr>
            <p:cNvPr id="28" name="TextBox 27"/>
            <p:cNvSpPr txBox="1"/>
            <p:nvPr/>
          </p:nvSpPr>
          <p:spPr>
            <a:xfrm>
              <a:off x="-1195502" y="4105132"/>
              <a:ext cx="890938" cy="340554"/>
            </a:xfrm>
            <a:prstGeom prst="rect">
              <a:avLst/>
            </a:prstGeom>
            <a:noFill/>
          </p:spPr>
          <p:txBody>
            <a:bodyPr wrap="square" rtlCol="0">
              <a:spAutoFit/>
            </a:bodyPr>
            <a:lstStyle/>
            <a:p>
              <a:r>
                <a:rPr lang="en-US" sz="1600">
                  <a:latin typeface="Bahnschrift Condensed" panose="020B0502040204020203" pitchFamily="34" charset="0"/>
                </a:rPr>
                <a:t>40 00</a:t>
              </a:r>
              <a:endParaRPr lang="en-US" sz="1600" dirty="0">
                <a:latin typeface="Bahnschrift Condensed" panose="020B0502040204020203" pitchFamily="34" charset="0"/>
              </a:endParaRPr>
            </a:p>
          </p:txBody>
        </p:sp>
        <p:sp>
          <p:nvSpPr>
            <p:cNvPr id="29" name="TextBox 28"/>
            <p:cNvSpPr txBox="1"/>
            <p:nvPr/>
          </p:nvSpPr>
          <p:spPr>
            <a:xfrm>
              <a:off x="-1195502" y="3500543"/>
              <a:ext cx="890938" cy="340554"/>
            </a:xfrm>
            <a:prstGeom prst="rect">
              <a:avLst/>
            </a:prstGeom>
            <a:noFill/>
          </p:spPr>
          <p:txBody>
            <a:bodyPr wrap="square" rtlCol="0">
              <a:spAutoFit/>
            </a:bodyPr>
            <a:lstStyle/>
            <a:p>
              <a:r>
                <a:rPr lang="en-US" sz="1600">
                  <a:latin typeface="Bahnschrift Condensed" panose="020B0502040204020203" pitchFamily="34" charset="0"/>
                </a:rPr>
                <a:t>60 00</a:t>
              </a:r>
              <a:endParaRPr lang="en-US" sz="1600" dirty="0">
                <a:latin typeface="Bahnschrift Condensed" panose="020B0502040204020203" pitchFamily="34" charset="0"/>
              </a:endParaRPr>
            </a:p>
          </p:txBody>
        </p:sp>
        <p:sp>
          <p:nvSpPr>
            <p:cNvPr id="32" name="TextBox 31"/>
            <p:cNvSpPr txBox="1"/>
            <p:nvPr/>
          </p:nvSpPr>
          <p:spPr>
            <a:xfrm>
              <a:off x="-1195502" y="2895954"/>
              <a:ext cx="890938" cy="340554"/>
            </a:xfrm>
            <a:prstGeom prst="rect">
              <a:avLst/>
            </a:prstGeom>
            <a:noFill/>
          </p:spPr>
          <p:txBody>
            <a:bodyPr wrap="square" rtlCol="0">
              <a:spAutoFit/>
            </a:bodyPr>
            <a:lstStyle/>
            <a:p>
              <a:r>
                <a:rPr lang="en-US" sz="1600">
                  <a:latin typeface="Bahnschrift Condensed" panose="020B0502040204020203" pitchFamily="34" charset="0"/>
                </a:rPr>
                <a:t>80 00</a:t>
              </a:r>
              <a:endParaRPr lang="en-US" sz="1600" dirty="0">
                <a:latin typeface="Bahnschrift Condensed" panose="020B0502040204020203" pitchFamily="34" charset="0"/>
              </a:endParaRPr>
            </a:p>
          </p:txBody>
        </p:sp>
        <p:sp>
          <p:nvSpPr>
            <p:cNvPr id="215" name="TextBox 214"/>
            <p:cNvSpPr txBox="1"/>
            <p:nvPr/>
          </p:nvSpPr>
          <p:spPr>
            <a:xfrm>
              <a:off x="-1195502" y="2291365"/>
              <a:ext cx="890938" cy="340554"/>
            </a:xfrm>
            <a:prstGeom prst="rect">
              <a:avLst/>
            </a:prstGeom>
            <a:noFill/>
          </p:spPr>
          <p:txBody>
            <a:bodyPr wrap="square" rtlCol="0">
              <a:spAutoFit/>
            </a:bodyPr>
            <a:lstStyle/>
            <a:p>
              <a:r>
                <a:rPr lang="en-US" sz="1600">
                  <a:latin typeface="Bahnschrift Condensed" panose="020B0502040204020203" pitchFamily="34" charset="0"/>
                </a:rPr>
                <a:t>100 00</a:t>
              </a:r>
              <a:endParaRPr lang="en-US" sz="1600" dirty="0">
                <a:latin typeface="Bahnschrift Condensed" panose="020B0502040204020203" pitchFamily="34" charset="0"/>
              </a:endParaRPr>
            </a:p>
          </p:txBody>
        </p:sp>
      </p:grpSp>
      <p:grpSp>
        <p:nvGrpSpPr>
          <p:cNvPr id="54" name="Group 53"/>
          <p:cNvGrpSpPr/>
          <p:nvPr/>
        </p:nvGrpSpPr>
        <p:grpSpPr>
          <a:xfrm>
            <a:off x="602349" y="3095692"/>
            <a:ext cx="114300" cy="3007878"/>
            <a:chOff x="533400" y="2507585"/>
            <a:chExt cx="114300" cy="3007878"/>
          </a:xfrm>
        </p:grpSpPr>
        <p:cxnSp>
          <p:nvCxnSpPr>
            <p:cNvPr id="20" name="Straight Connector 19"/>
            <p:cNvCxnSpPr/>
            <p:nvPr/>
          </p:nvCxnSpPr>
          <p:spPr>
            <a:xfrm>
              <a:off x="533400"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33400" y="4913889"/>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33400" y="3109161"/>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33400"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6" name="Straight Connector 215"/>
            <p:cNvCxnSpPr/>
            <p:nvPr/>
          </p:nvCxnSpPr>
          <p:spPr>
            <a:xfrm>
              <a:off x="533400" y="3710737"/>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533400" y="431231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18" name="Rectangle 217"/>
          <p:cNvSpPr/>
          <p:nvPr/>
        </p:nvSpPr>
        <p:spPr>
          <a:xfrm>
            <a:off x="7580129" y="2887682"/>
            <a:ext cx="4040540" cy="2308324"/>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Chia trục hoành thành</a:t>
            </a:r>
            <a:r>
              <a:rPr lang="en-US" sz="3600" dirty="0">
                <a:solidFill>
                  <a:srgbClr val="DF2935"/>
                </a:solidFill>
                <a:latin typeface="Bahnschrift Condensed" panose="020B0502040204020203" pitchFamily="34" charset="0"/>
              </a:rPr>
              <a:t> 12 THÁNG</a:t>
            </a:r>
            <a:r>
              <a:rPr lang="en-US" sz="3600" dirty="0">
                <a:solidFill>
                  <a:srgbClr val="7030A0"/>
                </a:solidFill>
                <a:latin typeface="Bahnschrift Condensed" panose="020B0502040204020203" pitchFamily="34" charset="0"/>
              </a:rPr>
              <a:t> có khoảng cách </a:t>
            </a:r>
            <a:r>
              <a:rPr lang="en-US" sz="3600" dirty="0">
                <a:solidFill>
                  <a:srgbClr val="DF2935"/>
                </a:solidFill>
                <a:latin typeface="Bahnschrift Condensed" panose="020B0502040204020203" pitchFamily="34" charset="0"/>
              </a:rPr>
              <a:t>ĐỀU NHAU</a:t>
            </a:r>
          </a:p>
          <a:p>
            <a:endParaRPr lang="vi-VN" sz="3600" dirty="0">
              <a:solidFill>
                <a:srgbClr val="7030A0"/>
              </a:solidFill>
              <a:latin typeface="Bahnschrift Condensed" panose="020B0502040204020203" pitchFamily="34" charset="0"/>
            </a:endParaRPr>
          </a:p>
        </p:txBody>
      </p:sp>
      <p:sp>
        <p:nvSpPr>
          <p:cNvPr id="219" name="TextBox 218"/>
          <p:cNvSpPr txBox="1"/>
          <p:nvPr/>
        </p:nvSpPr>
        <p:spPr>
          <a:xfrm>
            <a:off x="1250580" y="6089354"/>
            <a:ext cx="340481" cy="369332"/>
          </a:xfrm>
          <a:prstGeom prst="rect">
            <a:avLst/>
          </a:prstGeom>
          <a:noFill/>
        </p:spPr>
        <p:txBody>
          <a:bodyPr wrap="square" rtlCol="0">
            <a:spAutoFit/>
          </a:bodyPr>
          <a:lstStyle/>
          <a:p>
            <a:r>
              <a:rPr lang="en-US" dirty="0">
                <a:latin typeface="Bahnschrift Condensed" panose="020B0502040204020203" pitchFamily="34" charset="0"/>
              </a:rPr>
              <a:t>2</a:t>
            </a:r>
          </a:p>
        </p:txBody>
      </p:sp>
      <p:sp>
        <p:nvSpPr>
          <p:cNvPr id="220" name="TextBox 219"/>
          <p:cNvSpPr txBox="1"/>
          <p:nvPr/>
        </p:nvSpPr>
        <p:spPr>
          <a:xfrm>
            <a:off x="1742291" y="6089354"/>
            <a:ext cx="340481" cy="369332"/>
          </a:xfrm>
          <a:prstGeom prst="rect">
            <a:avLst/>
          </a:prstGeom>
          <a:noFill/>
        </p:spPr>
        <p:txBody>
          <a:bodyPr wrap="square" rtlCol="0">
            <a:spAutoFit/>
          </a:bodyPr>
          <a:lstStyle/>
          <a:p>
            <a:r>
              <a:rPr lang="en-US" dirty="0">
                <a:latin typeface="Bahnschrift Condensed" panose="020B0502040204020203" pitchFamily="34" charset="0"/>
              </a:rPr>
              <a:t>3</a:t>
            </a:r>
          </a:p>
        </p:txBody>
      </p:sp>
      <p:sp>
        <p:nvSpPr>
          <p:cNvPr id="221" name="TextBox 220"/>
          <p:cNvSpPr txBox="1"/>
          <p:nvPr/>
        </p:nvSpPr>
        <p:spPr>
          <a:xfrm>
            <a:off x="2234002" y="6089354"/>
            <a:ext cx="340481" cy="369332"/>
          </a:xfrm>
          <a:prstGeom prst="rect">
            <a:avLst/>
          </a:prstGeom>
          <a:noFill/>
        </p:spPr>
        <p:txBody>
          <a:bodyPr wrap="square" rtlCol="0">
            <a:spAutoFit/>
          </a:bodyPr>
          <a:lstStyle/>
          <a:p>
            <a:r>
              <a:rPr lang="en-US" dirty="0">
                <a:latin typeface="Bahnschrift Condensed" panose="020B0502040204020203" pitchFamily="34" charset="0"/>
              </a:rPr>
              <a:t>4</a:t>
            </a:r>
          </a:p>
        </p:txBody>
      </p:sp>
      <p:sp>
        <p:nvSpPr>
          <p:cNvPr id="222" name="TextBox 221"/>
          <p:cNvSpPr txBox="1"/>
          <p:nvPr/>
        </p:nvSpPr>
        <p:spPr>
          <a:xfrm>
            <a:off x="2725715" y="6089354"/>
            <a:ext cx="340481" cy="369332"/>
          </a:xfrm>
          <a:prstGeom prst="rect">
            <a:avLst/>
          </a:prstGeom>
          <a:noFill/>
        </p:spPr>
        <p:txBody>
          <a:bodyPr wrap="square" rtlCol="0">
            <a:spAutoFit/>
          </a:bodyPr>
          <a:lstStyle/>
          <a:p>
            <a:r>
              <a:rPr lang="en-US" dirty="0">
                <a:latin typeface="Bahnschrift Condensed" panose="020B0502040204020203" pitchFamily="34" charset="0"/>
              </a:rPr>
              <a:t>5</a:t>
            </a:r>
          </a:p>
        </p:txBody>
      </p:sp>
      <p:sp>
        <p:nvSpPr>
          <p:cNvPr id="225" name="TextBox 224"/>
          <p:cNvSpPr txBox="1"/>
          <p:nvPr/>
        </p:nvSpPr>
        <p:spPr>
          <a:xfrm>
            <a:off x="3274692" y="6075580"/>
            <a:ext cx="340481" cy="369332"/>
          </a:xfrm>
          <a:prstGeom prst="rect">
            <a:avLst/>
          </a:prstGeom>
          <a:noFill/>
        </p:spPr>
        <p:txBody>
          <a:bodyPr wrap="square" rtlCol="0">
            <a:spAutoFit/>
          </a:bodyPr>
          <a:lstStyle/>
          <a:p>
            <a:r>
              <a:rPr lang="en-US" dirty="0">
                <a:latin typeface="Bahnschrift Condensed" panose="020B0502040204020203" pitchFamily="34" charset="0"/>
              </a:rPr>
              <a:t>6</a:t>
            </a:r>
          </a:p>
        </p:txBody>
      </p:sp>
      <p:sp>
        <p:nvSpPr>
          <p:cNvPr id="226" name="TextBox 225"/>
          <p:cNvSpPr txBox="1"/>
          <p:nvPr/>
        </p:nvSpPr>
        <p:spPr>
          <a:xfrm>
            <a:off x="3774261" y="6089354"/>
            <a:ext cx="340481" cy="369332"/>
          </a:xfrm>
          <a:prstGeom prst="rect">
            <a:avLst/>
          </a:prstGeom>
          <a:noFill/>
        </p:spPr>
        <p:txBody>
          <a:bodyPr wrap="square" rtlCol="0">
            <a:spAutoFit/>
          </a:bodyPr>
          <a:lstStyle/>
          <a:p>
            <a:r>
              <a:rPr lang="en-US" dirty="0">
                <a:latin typeface="Bahnschrift Condensed" panose="020B0502040204020203" pitchFamily="34" charset="0"/>
              </a:rPr>
              <a:t>7</a:t>
            </a:r>
          </a:p>
        </p:txBody>
      </p:sp>
      <p:sp>
        <p:nvSpPr>
          <p:cNvPr id="227" name="TextBox 226"/>
          <p:cNvSpPr txBox="1"/>
          <p:nvPr/>
        </p:nvSpPr>
        <p:spPr>
          <a:xfrm>
            <a:off x="4273830" y="6089354"/>
            <a:ext cx="340481" cy="369332"/>
          </a:xfrm>
          <a:prstGeom prst="rect">
            <a:avLst/>
          </a:prstGeom>
          <a:noFill/>
        </p:spPr>
        <p:txBody>
          <a:bodyPr wrap="square" rtlCol="0">
            <a:spAutoFit/>
          </a:bodyPr>
          <a:lstStyle/>
          <a:p>
            <a:r>
              <a:rPr lang="en-US" dirty="0">
                <a:latin typeface="Bahnschrift Condensed" panose="020B0502040204020203" pitchFamily="34" charset="0"/>
              </a:rPr>
              <a:t>8</a:t>
            </a:r>
          </a:p>
        </p:txBody>
      </p:sp>
      <p:sp>
        <p:nvSpPr>
          <p:cNvPr id="228" name="TextBox 227"/>
          <p:cNvSpPr txBox="1"/>
          <p:nvPr/>
        </p:nvSpPr>
        <p:spPr>
          <a:xfrm>
            <a:off x="4773399" y="6089354"/>
            <a:ext cx="340481" cy="369332"/>
          </a:xfrm>
          <a:prstGeom prst="rect">
            <a:avLst/>
          </a:prstGeom>
          <a:noFill/>
        </p:spPr>
        <p:txBody>
          <a:bodyPr wrap="square" rtlCol="0">
            <a:spAutoFit/>
          </a:bodyPr>
          <a:lstStyle/>
          <a:p>
            <a:r>
              <a:rPr lang="en-US" dirty="0">
                <a:latin typeface="Bahnschrift Condensed" panose="020B0502040204020203" pitchFamily="34" charset="0"/>
              </a:rPr>
              <a:t>9</a:t>
            </a:r>
          </a:p>
        </p:txBody>
      </p:sp>
      <p:sp>
        <p:nvSpPr>
          <p:cNvPr id="229" name="TextBox 228"/>
          <p:cNvSpPr txBox="1"/>
          <p:nvPr/>
        </p:nvSpPr>
        <p:spPr>
          <a:xfrm>
            <a:off x="5272968" y="6089354"/>
            <a:ext cx="340481" cy="369332"/>
          </a:xfrm>
          <a:prstGeom prst="rect">
            <a:avLst/>
          </a:prstGeom>
          <a:noFill/>
        </p:spPr>
        <p:txBody>
          <a:bodyPr wrap="square" rtlCol="0">
            <a:spAutoFit/>
          </a:bodyPr>
          <a:lstStyle/>
          <a:p>
            <a:r>
              <a:rPr lang="en-US" dirty="0">
                <a:latin typeface="Bahnschrift Condensed" panose="020B0502040204020203" pitchFamily="34" charset="0"/>
              </a:rPr>
              <a:t>10</a:t>
            </a:r>
          </a:p>
        </p:txBody>
      </p:sp>
      <p:sp>
        <p:nvSpPr>
          <p:cNvPr id="230" name="TextBox 229"/>
          <p:cNvSpPr txBox="1"/>
          <p:nvPr/>
        </p:nvSpPr>
        <p:spPr>
          <a:xfrm>
            <a:off x="5772537" y="6089354"/>
            <a:ext cx="340481" cy="369332"/>
          </a:xfrm>
          <a:prstGeom prst="rect">
            <a:avLst/>
          </a:prstGeom>
          <a:noFill/>
        </p:spPr>
        <p:txBody>
          <a:bodyPr wrap="square" rtlCol="0">
            <a:spAutoFit/>
          </a:bodyPr>
          <a:lstStyle/>
          <a:p>
            <a:r>
              <a:rPr lang="en-US" dirty="0">
                <a:latin typeface="Bahnschrift Condensed" panose="020B0502040204020203" pitchFamily="34" charset="0"/>
              </a:rPr>
              <a:t>11</a:t>
            </a:r>
          </a:p>
        </p:txBody>
      </p:sp>
      <p:sp>
        <p:nvSpPr>
          <p:cNvPr id="231" name="TextBox 230"/>
          <p:cNvSpPr txBox="1"/>
          <p:nvPr/>
        </p:nvSpPr>
        <p:spPr>
          <a:xfrm>
            <a:off x="6315394" y="6089354"/>
            <a:ext cx="340481" cy="369332"/>
          </a:xfrm>
          <a:prstGeom prst="rect">
            <a:avLst/>
          </a:prstGeom>
          <a:noFill/>
        </p:spPr>
        <p:txBody>
          <a:bodyPr wrap="square" rtlCol="0">
            <a:spAutoFit/>
          </a:bodyPr>
          <a:lstStyle/>
          <a:p>
            <a:r>
              <a:rPr lang="en-US" dirty="0">
                <a:latin typeface="Bahnschrift Condensed" panose="020B0502040204020203" pitchFamily="34" charset="0"/>
              </a:rPr>
              <a:t>12</a:t>
            </a:r>
          </a:p>
        </p:txBody>
      </p:sp>
      <p:sp>
        <p:nvSpPr>
          <p:cNvPr id="235" name="Rectangle 234"/>
          <p:cNvSpPr/>
          <p:nvPr/>
        </p:nvSpPr>
        <p:spPr>
          <a:xfrm>
            <a:off x="7580129" y="2887682"/>
            <a:ext cx="4040540" cy="2862322"/>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Tương tự, vẽ trục tung </a:t>
            </a:r>
            <a:r>
              <a:rPr lang="en-US" sz="3600" dirty="0">
                <a:solidFill>
                  <a:srgbClr val="DF2935"/>
                </a:solidFill>
                <a:latin typeface="Bahnschrift Condensed" panose="020B0502040204020203" pitchFamily="34" charset="0"/>
              </a:rPr>
              <a:t>BÊN PHẢI</a:t>
            </a:r>
            <a:r>
              <a:rPr lang="en-US" sz="3600" dirty="0">
                <a:solidFill>
                  <a:srgbClr val="7030A0"/>
                </a:solidFill>
                <a:latin typeface="Bahnschrift Condensed" panose="020B0502040204020203" pitchFamily="34" charset="0"/>
              </a:rPr>
              <a:t> thể hiện </a:t>
            </a:r>
            <a:r>
              <a:rPr lang="en-US" sz="3600" dirty="0">
                <a:solidFill>
                  <a:srgbClr val="DF2935"/>
                </a:solidFill>
                <a:latin typeface="Bahnschrift Condensed" panose="020B0502040204020203" pitchFamily="34" charset="0"/>
              </a:rPr>
              <a:t>LƯỢNG MƯA</a:t>
            </a:r>
            <a:r>
              <a:rPr lang="en-US" sz="3600" dirty="0">
                <a:solidFill>
                  <a:srgbClr val="7030A0"/>
                </a:solidFill>
                <a:latin typeface="Bahnschrift Condensed" panose="020B0502040204020203" pitchFamily="34" charset="0"/>
              </a:rPr>
              <a:t>. (Lưu ý: vị trí 2 trục tung có thể đổi cho nhau) </a:t>
            </a:r>
          </a:p>
          <a:p>
            <a:endParaRPr lang="vi-VN" sz="3600" dirty="0">
              <a:solidFill>
                <a:srgbClr val="7030A0"/>
              </a:solidFill>
              <a:latin typeface="Bahnschrift Condensed" panose="020B0502040204020203" pitchFamily="34" charset="0"/>
            </a:endParaRPr>
          </a:p>
        </p:txBody>
      </p:sp>
      <p:cxnSp>
        <p:nvCxnSpPr>
          <p:cNvPr id="236" name="Straight Arrow Connector 235"/>
          <p:cNvCxnSpPr/>
          <p:nvPr/>
        </p:nvCxnSpPr>
        <p:spPr>
          <a:xfrm flipV="1">
            <a:off x="6603380" y="2745579"/>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452" name="Group 451"/>
          <p:cNvGrpSpPr/>
          <p:nvPr/>
        </p:nvGrpSpPr>
        <p:grpSpPr>
          <a:xfrm>
            <a:off x="6698519" y="2894955"/>
            <a:ext cx="568237" cy="3343745"/>
            <a:chOff x="6661320" y="2306848"/>
            <a:chExt cx="890939" cy="3343745"/>
          </a:xfrm>
        </p:grpSpPr>
        <p:sp>
          <p:nvSpPr>
            <p:cNvPr id="238" name="TextBox 237"/>
            <p:cNvSpPr txBox="1"/>
            <p:nvPr/>
          </p:nvSpPr>
          <p:spPr>
            <a:xfrm>
              <a:off x="6661321" y="5312039"/>
              <a:ext cx="566450" cy="338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39" name="TextBox 238"/>
            <p:cNvSpPr txBox="1"/>
            <p:nvPr/>
          </p:nvSpPr>
          <p:spPr>
            <a:xfrm>
              <a:off x="6661320" y="4560742"/>
              <a:ext cx="890939" cy="338554"/>
            </a:xfrm>
            <a:prstGeom prst="rect">
              <a:avLst/>
            </a:prstGeom>
            <a:noFill/>
          </p:spPr>
          <p:txBody>
            <a:bodyPr wrap="square" rtlCol="0">
              <a:spAutoFit/>
            </a:bodyPr>
            <a:lstStyle/>
            <a:p>
              <a:r>
                <a:rPr lang="en-US" sz="1600" dirty="0">
                  <a:latin typeface="Bahnschrift Condensed" panose="020B0502040204020203" pitchFamily="34" charset="0"/>
                </a:rPr>
                <a:t>100</a:t>
              </a:r>
            </a:p>
          </p:txBody>
        </p:sp>
        <p:sp>
          <p:nvSpPr>
            <p:cNvPr id="240" name="TextBox 239"/>
            <p:cNvSpPr txBox="1"/>
            <p:nvPr/>
          </p:nvSpPr>
          <p:spPr>
            <a:xfrm>
              <a:off x="6661321" y="3809444"/>
              <a:ext cx="890938" cy="338554"/>
            </a:xfrm>
            <a:prstGeom prst="rect">
              <a:avLst/>
            </a:prstGeom>
            <a:noFill/>
          </p:spPr>
          <p:txBody>
            <a:bodyPr wrap="square" rtlCol="0">
              <a:spAutoFit/>
            </a:bodyPr>
            <a:lstStyle/>
            <a:p>
              <a:r>
                <a:rPr lang="en-US" sz="1600" dirty="0">
                  <a:latin typeface="Bahnschrift Condensed" panose="020B0502040204020203" pitchFamily="34" charset="0"/>
                </a:rPr>
                <a:t>200</a:t>
              </a:r>
            </a:p>
          </p:txBody>
        </p:sp>
        <p:sp>
          <p:nvSpPr>
            <p:cNvPr id="241" name="TextBox 240"/>
            <p:cNvSpPr txBox="1"/>
            <p:nvPr/>
          </p:nvSpPr>
          <p:spPr>
            <a:xfrm>
              <a:off x="6661321" y="3058146"/>
              <a:ext cx="890938" cy="338554"/>
            </a:xfrm>
            <a:prstGeom prst="rect">
              <a:avLst/>
            </a:prstGeom>
            <a:noFill/>
          </p:spPr>
          <p:txBody>
            <a:bodyPr wrap="square" rtlCol="0">
              <a:spAutoFit/>
            </a:bodyPr>
            <a:lstStyle/>
            <a:p>
              <a:r>
                <a:rPr lang="en-US" sz="1600" dirty="0">
                  <a:latin typeface="Bahnschrift Condensed" panose="020B0502040204020203" pitchFamily="34" charset="0"/>
                </a:rPr>
                <a:t>300</a:t>
              </a:r>
            </a:p>
          </p:txBody>
        </p:sp>
        <p:sp>
          <p:nvSpPr>
            <p:cNvPr id="243" name="TextBox 242"/>
            <p:cNvSpPr txBox="1"/>
            <p:nvPr/>
          </p:nvSpPr>
          <p:spPr>
            <a:xfrm>
              <a:off x="6661321" y="2306848"/>
              <a:ext cx="890938" cy="338554"/>
            </a:xfrm>
            <a:prstGeom prst="rect">
              <a:avLst/>
            </a:prstGeom>
            <a:noFill/>
          </p:spPr>
          <p:txBody>
            <a:bodyPr wrap="square" rtlCol="0">
              <a:spAutoFit/>
            </a:bodyPr>
            <a:lstStyle/>
            <a:p>
              <a:r>
                <a:rPr lang="en-US" sz="1600">
                  <a:latin typeface="Bahnschrift Condensed" panose="020B0502040204020203" pitchFamily="34" charset="0"/>
                </a:rPr>
                <a:t>400</a:t>
              </a:r>
              <a:endParaRPr lang="en-US" sz="1600" dirty="0">
                <a:latin typeface="Bahnschrift Condensed" panose="020B0502040204020203" pitchFamily="34" charset="0"/>
              </a:endParaRPr>
            </a:p>
          </p:txBody>
        </p:sp>
      </p:grpSp>
      <p:grpSp>
        <p:nvGrpSpPr>
          <p:cNvPr id="451" name="Group 450"/>
          <p:cNvGrpSpPr/>
          <p:nvPr/>
        </p:nvGrpSpPr>
        <p:grpSpPr>
          <a:xfrm>
            <a:off x="6566634" y="3095692"/>
            <a:ext cx="114300" cy="3007878"/>
            <a:chOff x="6529435" y="2507585"/>
            <a:chExt cx="114300" cy="3007878"/>
          </a:xfrm>
        </p:grpSpPr>
        <p:cxnSp>
          <p:nvCxnSpPr>
            <p:cNvPr id="245" name="Straight Connector 244"/>
            <p:cNvCxnSpPr/>
            <p:nvPr/>
          </p:nvCxnSpPr>
          <p:spPr>
            <a:xfrm>
              <a:off x="6529435"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6" name="Straight Connector 245"/>
            <p:cNvCxnSpPr/>
            <p:nvPr/>
          </p:nvCxnSpPr>
          <p:spPr>
            <a:xfrm>
              <a:off x="6529435" y="4763492"/>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8" name="Straight Connector 247"/>
            <p:cNvCxnSpPr/>
            <p:nvPr/>
          </p:nvCxnSpPr>
          <p:spPr>
            <a:xfrm>
              <a:off x="6529435"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9" name="Straight Connector 248"/>
            <p:cNvCxnSpPr/>
            <p:nvPr/>
          </p:nvCxnSpPr>
          <p:spPr>
            <a:xfrm>
              <a:off x="6529435" y="3259554"/>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0" name="Straight Connector 249"/>
            <p:cNvCxnSpPr/>
            <p:nvPr/>
          </p:nvCxnSpPr>
          <p:spPr>
            <a:xfrm>
              <a:off x="6529435" y="401152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59" name="Rectangle 258"/>
          <p:cNvSpPr/>
          <p:nvPr/>
        </p:nvSpPr>
        <p:spPr>
          <a:xfrm>
            <a:off x="7580129" y="2887682"/>
            <a:ext cx="4040540" cy="2862322"/>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Vẽ các cột thể hiện </a:t>
            </a:r>
            <a:r>
              <a:rPr lang="en-US" sz="3600" dirty="0">
                <a:solidFill>
                  <a:srgbClr val="DF2935"/>
                </a:solidFill>
                <a:latin typeface="Bahnschrift Condensed" panose="020B0502040204020203" pitchFamily="34" charset="0"/>
              </a:rPr>
              <a:t>LƯỢNG MƯA</a:t>
            </a:r>
            <a:r>
              <a:rPr lang="en-US" sz="3600" dirty="0">
                <a:solidFill>
                  <a:srgbClr val="7030A0"/>
                </a:solidFill>
                <a:latin typeface="Bahnschrift Condensed" panose="020B0502040204020203" pitchFamily="34" charset="0"/>
              </a:rPr>
              <a:t> trước, dóng trục tung bên </a:t>
            </a:r>
            <a:r>
              <a:rPr lang="en-US" sz="3600" dirty="0">
                <a:solidFill>
                  <a:srgbClr val="DF2935"/>
                </a:solidFill>
                <a:latin typeface="Bahnschrift Condensed" panose="020B0502040204020203" pitchFamily="34" charset="0"/>
              </a:rPr>
              <a:t>PHẢI</a:t>
            </a:r>
            <a:r>
              <a:rPr lang="en-US" sz="3600" dirty="0">
                <a:solidFill>
                  <a:srgbClr val="7030A0"/>
                </a:solidFill>
                <a:latin typeface="Bahnschrift Condensed" panose="020B0502040204020203" pitchFamily="34" charset="0"/>
              </a:rPr>
              <a:t> cho đúng giá trị, dóng trục hoành cho đúng tháng)</a:t>
            </a:r>
            <a:endParaRPr lang="vi-VN" sz="3600" dirty="0">
              <a:solidFill>
                <a:srgbClr val="7030A0"/>
              </a:solidFill>
              <a:latin typeface="Bahnschrift Condensed" panose="020B0502040204020203" pitchFamily="34" charset="0"/>
            </a:endParaRPr>
          </a:p>
        </p:txBody>
      </p:sp>
      <p:sp>
        <p:nvSpPr>
          <p:cNvPr id="260" name="Oval 259"/>
          <p:cNvSpPr/>
          <p:nvPr/>
        </p:nvSpPr>
        <p:spPr>
          <a:xfrm>
            <a:off x="2794374" y="1685949"/>
            <a:ext cx="885552" cy="64872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62" name="Rectangle 261"/>
          <p:cNvSpPr/>
          <p:nvPr/>
        </p:nvSpPr>
        <p:spPr>
          <a:xfrm>
            <a:off x="7580129" y="2887682"/>
            <a:ext cx="4040540" cy="3970318"/>
          </a:xfrm>
          <a:prstGeom prst="rect">
            <a:avLst/>
          </a:prstGeom>
          <a:solidFill>
            <a:schemeClr val="bg1"/>
          </a:solidFill>
        </p:spPr>
        <p:txBody>
          <a:bodyPr wrap="square">
            <a:spAutoFit/>
          </a:bodyPr>
          <a:lstStyle/>
          <a:p>
            <a:r>
              <a:rPr lang="en-US" sz="3600" dirty="0">
                <a:solidFill>
                  <a:srgbClr val="7030A0"/>
                </a:solidFill>
                <a:latin typeface="Bahnschrift Condensed" panose="020B0502040204020203" pitchFamily="34" charset="0"/>
              </a:rPr>
              <a:t>Nhớ</a:t>
            </a:r>
            <a:r>
              <a:rPr lang="en-US" sz="3600" dirty="0">
                <a:solidFill>
                  <a:srgbClr val="DF2935"/>
                </a:solidFill>
                <a:latin typeface="Bahnschrift Condensed" panose="020B0502040204020203" pitchFamily="34" charset="0"/>
              </a:rPr>
              <a:t> xóa </a:t>
            </a:r>
            <a:r>
              <a:rPr lang="en-US" sz="3600" dirty="0">
                <a:solidFill>
                  <a:srgbClr val="7030A0"/>
                </a:solidFill>
                <a:latin typeface="Bahnschrift Condensed" panose="020B0502040204020203" pitchFamily="34" charset="0"/>
              </a:rPr>
              <a:t>các </a:t>
            </a:r>
            <a:r>
              <a:rPr lang="en-US" sz="3600" dirty="0">
                <a:solidFill>
                  <a:srgbClr val="DF2935"/>
                </a:solidFill>
                <a:latin typeface="Bahnschrift Condensed" panose="020B0502040204020203" pitchFamily="34" charset="0"/>
              </a:rPr>
              <a:t>đường dóng </a:t>
            </a:r>
            <a:r>
              <a:rPr lang="en-US" sz="3600" dirty="0">
                <a:solidFill>
                  <a:srgbClr val="7030A0"/>
                </a:solidFill>
                <a:latin typeface="Bahnschrift Condensed" panose="020B0502040204020203" pitchFamily="34" charset="0"/>
              </a:rPr>
              <a:t>trục tung và trục hoành, chỉ để lại cột và ghi số liệu trên đỉnh. </a:t>
            </a:r>
          </a:p>
          <a:p>
            <a:endParaRPr lang="en-US" sz="3600" dirty="0">
              <a:solidFill>
                <a:srgbClr val="7030A0"/>
              </a:solidFill>
              <a:latin typeface="Bahnschrift Condensed" panose="020B0502040204020203" pitchFamily="34" charset="0"/>
            </a:endParaRPr>
          </a:p>
          <a:p>
            <a:endParaRPr lang="en-US" sz="3600" dirty="0">
              <a:solidFill>
                <a:srgbClr val="7030A0"/>
              </a:solidFill>
              <a:latin typeface="Bahnschrift Condensed" panose="020B0502040204020203" pitchFamily="34" charset="0"/>
            </a:endParaRPr>
          </a:p>
          <a:p>
            <a:endParaRPr lang="vi-VN" sz="3600" dirty="0">
              <a:solidFill>
                <a:srgbClr val="7030A0"/>
              </a:solidFill>
              <a:latin typeface="Bahnschrift Condensed" panose="020B0502040204020203" pitchFamily="34" charset="0"/>
            </a:endParaRPr>
          </a:p>
        </p:txBody>
      </p:sp>
      <p:sp>
        <p:nvSpPr>
          <p:cNvPr id="464" name="Rectangle 463"/>
          <p:cNvSpPr/>
          <p:nvPr/>
        </p:nvSpPr>
        <p:spPr>
          <a:xfrm>
            <a:off x="786239" y="5928042"/>
            <a:ext cx="199762" cy="161312"/>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extBox 448"/>
          <p:cNvSpPr txBox="1"/>
          <p:nvPr/>
        </p:nvSpPr>
        <p:spPr>
          <a:xfrm>
            <a:off x="758869" y="6089354"/>
            <a:ext cx="340481" cy="369332"/>
          </a:xfrm>
          <a:prstGeom prst="rect">
            <a:avLst/>
          </a:prstGeom>
          <a:noFill/>
        </p:spPr>
        <p:txBody>
          <a:bodyPr wrap="square" rtlCol="0">
            <a:spAutoFit/>
          </a:bodyPr>
          <a:lstStyle/>
          <a:p>
            <a:r>
              <a:rPr lang="en-US" dirty="0">
                <a:latin typeface="Bahnschrift Condensed" panose="020B0502040204020203" pitchFamily="34" charset="0"/>
              </a:rPr>
              <a:t>1</a:t>
            </a:r>
          </a:p>
        </p:txBody>
      </p:sp>
      <p:cxnSp>
        <p:nvCxnSpPr>
          <p:cNvPr id="463" name="Straight Connector 462"/>
          <p:cNvCxnSpPr/>
          <p:nvPr/>
        </p:nvCxnSpPr>
        <p:spPr>
          <a:xfrm>
            <a:off x="181132" y="5933754"/>
            <a:ext cx="6698027"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261" name="Straight Connector 260"/>
          <p:cNvCxnSpPr/>
          <p:nvPr/>
        </p:nvCxnSpPr>
        <p:spPr>
          <a:xfrm rot="16200000">
            <a:off x="409728" y="5854374"/>
            <a:ext cx="969434"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465" name="Rectangle 464"/>
          <p:cNvSpPr/>
          <p:nvPr/>
        </p:nvSpPr>
        <p:spPr>
          <a:xfrm>
            <a:off x="699859" y="5589488"/>
            <a:ext cx="697627" cy="369332"/>
          </a:xfrm>
          <a:prstGeom prst="rect">
            <a:avLst/>
          </a:prstGeom>
        </p:spPr>
        <p:txBody>
          <a:bodyPr wrap="square">
            <a:spAutoFit/>
          </a:bodyPr>
          <a:lstStyle/>
          <a:p>
            <a:r>
              <a:rPr lang="en-US" dirty="0">
                <a:latin typeface="Bahnschrift Condensed" panose="020B0502040204020203" pitchFamily="34" charset="0"/>
              </a:rPr>
              <a:t>19.5</a:t>
            </a:r>
          </a:p>
        </p:txBody>
      </p:sp>
      <p:sp>
        <p:nvSpPr>
          <p:cNvPr id="57" name="TextBox 56">
            <a:extLst>
              <a:ext uri="{FF2B5EF4-FFF2-40B4-BE49-F238E27FC236}">
                <a16:creationId xmlns:a16="http://schemas.microsoft.com/office/drawing/2014/main" id="{65451658-2C28-455F-8B07-0A341BDFAEAC}"/>
              </a:ext>
            </a:extLst>
          </p:cNvPr>
          <p:cNvSpPr txBox="1"/>
          <p:nvPr/>
        </p:nvSpPr>
        <p:spPr>
          <a:xfrm>
            <a:off x="28332" y="-8167"/>
            <a:ext cx="10515600"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u="none" strike="noStrike" kern="0" cap="none" spc="0" normalizeH="0" baseline="0" noProof="0">
                <a:ln>
                  <a:noFill/>
                </a:ln>
                <a:solidFill>
                  <a:srgbClr val="002060"/>
                </a:solidFill>
                <a:effectLst/>
                <a:uLnTx/>
                <a:uFillTx/>
                <a:latin typeface="#9Slide03 Roboto Medium" panose="02000000000000000000" pitchFamily="2" charset="0"/>
                <a:ea typeface="#9Slide03 Roboto Medium" panose="02000000000000000000" pitchFamily="2" charset="0"/>
              </a:rPr>
              <a:t>1. </a:t>
            </a:r>
            <a:r>
              <a:rPr lang="en-US" sz="2400" kern="0">
                <a:solidFill>
                  <a:srgbClr val="002060"/>
                </a:solidFill>
                <a:latin typeface="#9Slide03 Roboto Medium" panose="02000000000000000000" pitchFamily="2" charset="0"/>
                <a:ea typeface="#9Slide03 Roboto Medium" panose="02000000000000000000" pitchFamily="2" charset="0"/>
              </a:rPr>
              <a:t>Vẽ biểu đồ chế độ mưa và chế độ dòng chảy (kết hợp cột và đường)</a:t>
            </a:r>
            <a:endParaRPr kumimoji="0" lang="en-US" sz="2400" u="none" strike="noStrike" kern="0" cap="none" spc="0" normalizeH="0" baseline="0" noProof="0" dirty="0">
              <a:ln>
                <a:noFill/>
              </a:ln>
              <a:solidFill>
                <a:srgbClr val="002060"/>
              </a:solidFill>
              <a:effectLst/>
              <a:uLnTx/>
              <a:uFillTx/>
              <a:latin typeface="#9Slide03 Roboto Medium" panose="02000000000000000000" pitchFamily="2" charset="0"/>
              <a:ea typeface="#9Slide03 Roboto Medium" panose="02000000000000000000" pitchFamily="2" charset="0"/>
            </a:endParaRPr>
          </a:p>
        </p:txBody>
      </p:sp>
      <p:sp>
        <p:nvSpPr>
          <p:cNvPr id="58" name="Text Box 123">
            <a:extLst>
              <a:ext uri="{FF2B5EF4-FFF2-40B4-BE49-F238E27FC236}">
                <a16:creationId xmlns:a16="http://schemas.microsoft.com/office/drawing/2014/main" id="{1544405A-4EF1-49A8-9FBD-176CF04C0751}"/>
              </a:ext>
            </a:extLst>
          </p:cNvPr>
          <p:cNvSpPr txBox="1">
            <a:spLocks noChangeArrowheads="1"/>
          </p:cNvSpPr>
          <p:nvPr/>
        </p:nvSpPr>
        <p:spPr bwMode="auto">
          <a:xfrm>
            <a:off x="6668938" y="2559298"/>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mm</a:t>
            </a:r>
            <a:endParaRPr lang="af-ZA" altLang="en-US"/>
          </a:p>
        </p:txBody>
      </p:sp>
      <p:sp>
        <p:nvSpPr>
          <p:cNvPr id="59" name="Text Box 124">
            <a:extLst>
              <a:ext uri="{FF2B5EF4-FFF2-40B4-BE49-F238E27FC236}">
                <a16:creationId xmlns:a16="http://schemas.microsoft.com/office/drawing/2014/main" id="{065A0597-9818-4E69-A10F-9B6647B6962D}"/>
              </a:ext>
            </a:extLst>
          </p:cNvPr>
          <p:cNvSpPr txBox="1">
            <a:spLocks noChangeArrowheads="1"/>
          </p:cNvSpPr>
          <p:nvPr/>
        </p:nvSpPr>
        <p:spPr bwMode="auto">
          <a:xfrm>
            <a:off x="703268" y="2664782"/>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r>
              <a:rPr lang="en-US" altLang="en-US" baseline="30000"/>
              <a:t>3</a:t>
            </a:r>
            <a:r>
              <a:rPr lang="en-US" altLang="en-US"/>
              <a:t>/s</a:t>
            </a:r>
            <a:endParaRPr lang="af-ZA" altLang="en-US"/>
          </a:p>
        </p:txBody>
      </p:sp>
    </p:spTree>
    <p:extLst>
      <p:ext uri="{BB962C8B-B14F-4D97-AF65-F5344CB8AC3E}">
        <p14:creationId xmlns:p14="http://schemas.microsoft.com/office/powerpoint/2010/main" val="33294490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453"/>
                                        </p:tgtEl>
                                        <p:attrNameLst>
                                          <p:attrName>style.visibility</p:attrName>
                                        </p:attrNameLst>
                                      </p:cBhvr>
                                      <p:to>
                                        <p:strVal val="visible"/>
                                      </p:to>
                                    </p:set>
                                    <p:animEffect transition="in" filter="wipe(left)">
                                      <p:cBhvr>
                                        <p:cTn id="7" dur="5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5"/>
                                        </p:tgtEl>
                                        <p:attrNameLst>
                                          <p:attrName>style.visibility</p:attrName>
                                        </p:attrNameLst>
                                      </p:cBhvr>
                                      <p:to>
                                        <p:strVal val="visible"/>
                                      </p:to>
                                    </p:set>
                                    <p:animEffect transition="in" filter="wipe(down)">
                                      <p:cBhvr>
                                        <p:cTn id="12" dur="500"/>
                                        <p:tgtEl>
                                          <p:spTgt spid="4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repeatCount="500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3" name="breeze.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213"/>
                                        </p:tgtEl>
                                        <p:attrNameLst>
                                          <p:attrName>style.visibility</p:attrName>
                                        </p:attrNameLst>
                                      </p:cBhvr>
                                      <p:to>
                                        <p:strVal val="visible"/>
                                      </p:to>
                                    </p:set>
                                    <p:animEffect transition="in" filter="wipe(left)">
                                      <p:cBhvr>
                                        <p:cTn id="22" dur="500"/>
                                        <p:tgtEl>
                                          <p:spTgt spid="2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checkerboard(across)">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left)">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500"/>
                                        <p:tgtEl>
                                          <p:spTgt spid="30"/>
                                        </p:tgtEl>
                                        <p:attrNameLst>
                                          <p:attrName>ppt_w</p:attrName>
                                        </p:attrNameLst>
                                      </p:cBhvr>
                                      <p:tavLst>
                                        <p:tav tm="0">
                                          <p:val>
                                            <p:strVal val="ppt_w"/>
                                          </p:val>
                                        </p:tav>
                                        <p:tav tm="100000">
                                          <p:val>
                                            <p:fltVal val="0"/>
                                          </p:val>
                                        </p:tav>
                                      </p:tavLst>
                                    </p:anim>
                                    <p:anim calcmode="lin" valueType="num">
                                      <p:cBhvr>
                                        <p:cTn id="42" dur="500"/>
                                        <p:tgtEl>
                                          <p:spTgt spid="30"/>
                                        </p:tgtEl>
                                        <p:attrNameLst>
                                          <p:attrName>ppt_h</p:attrName>
                                        </p:attrNameLst>
                                      </p:cBhvr>
                                      <p:tavLst>
                                        <p:tav tm="0">
                                          <p:val>
                                            <p:strVal val="ppt_h"/>
                                          </p:val>
                                        </p:tav>
                                        <p:tav tm="100000">
                                          <p:val>
                                            <p:fltVal val="0"/>
                                          </p:val>
                                        </p:tav>
                                      </p:tavLst>
                                    </p:anim>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lt">
                                    <p:tmPct val="10000"/>
                                  </p:iterate>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par>
                          <p:cTn id="50" fill="hold">
                            <p:stCondLst>
                              <p:cond delay="265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3150"/>
                            </p:stCondLst>
                            <p:childTnLst>
                              <p:par>
                                <p:cTn id="55" presetID="22" presetClass="entr" presetSubtype="8" fill="hold" grpId="0" nodeType="afterEffect">
                                  <p:stCondLst>
                                    <p:cond delay="0"/>
                                  </p:stCondLst>
                                  <p:childTnLst>
                                    <p:set>
                                      <p:cBhvr>
                                        <p:cTn id="56" dur="1" fill="hold">
                                          <p:stCondLst>
                                            <p:cond delay="0"/>
                                          </p:stCondLst>
                                        </p:cTn>
                                        <p:tgtEl>
                                          <p:spTgt spid="449"/>
                                        </p:tgtEl>
                                        <p:attrNameLst>
                                          <p:attrName>style.visibility</p:attrName>
                                        </p:attrNameLst>
                                      </p:cBhvr>
                                      <p:to>
                                        <p:strVal val="visible"/>
                                      </p:to>
                                    </p:set>
                                    <p:animEffect transition="in" filter="wipe(left)">
                                      <p:cBhvr>
                                        <p:cTn id="57" dur="500"/>
                                        <p:tgtEl>
                                          <p:spTgt spid="449"/>
                                        </p:tgtEl>
                                      </p:cBhvr>
                                    </p:animEffect>
                                  </p:childTnLst>
                                </p:cTn>
                              </p:par>
                            </p:childTnLst>
                          </p:cTn>
                        </p:par>
                        <p:par>
                          <p:cTn id="58" fill="hold">
                            <p:stCondLst>
                              <p:cond delay="3650"/>
                            </p:stCondLst>
                            <p:childTnLst>
                              <p:par>
                                <p:cTn id="59" presetID="22" presetClass="entr" presetSubtype="8" fill="hold" grpId="0" nodeType="afterEffect">
                                  <p:stCondLst>
                                    <p:cond delay="0"/>
                                  </p:stCondLst>
                                  <p:childTnLst>
                                    <p:set>
                                      <p:cBhvr>
                                        <p:cTn id="60" dur="1" fill="hold">
                                          <p:stCondLst>
                                            <p:cond delay="0"/>
                                          </p:stCondLst>
                                        </p:cTn>
                                        <p:tgtEl>
                                          <p:spTgt spid="219"/>
                                        </p:tgtEl>
                                        <p:attrNameLst>
                                          <p:attrName>style.visibility</p:attrName>
                                        </p:attrNameLst>
                                      </p:cBhvr>
                                      <p:to>
                                        <p:strVal val="visible"/>
                                      </p:to>
                                    </p:set>
                                    <p:animEffect transition="in" filter="wipe(left)">
                                      <p:cBhvr>
                                        <p:cTn id="61" dur="500"/>
                                        <p:tgtEl>
                                          <p:spTgt spid="219"/>
                                        </p:tgtEl>
                                      </p:cBhvr>
                                    </p:animEffect>
                                  </p:childTnLst>
                                </p:cTn>
                              </p:par>
                            </p:childTnLst>
                          </p:cTn>
                        </p:par>
                        <p:par>
                          <p:cTn id="62" fill="hold">
                            <p:stCondLst>
                              <p:cond delay="4150"/>
                            </p:stCondLst>
                            <p:childTnLst>
                              <p:par>
                                <p:cTn id="63" presetID="22" presetClass="entr" presetSubtype="8" fill="hold" grpId="0" nodeType="afterEffect">
                                  <p:stCondLst>
                                    <p:cond delay="0"/>
                                  </p:stCondLst>
                                  <p:childTnLst>
                                    <p:set>
                                      <p:cBhvr>
                                        <p:cTn id="64" dur="1" fill="hold">
                                          <p:stCondLst>
                                            <p:cond delay="0"/>
                                          </p:stCondLst>
                                        </p:cTn>
                                        <p:tgtEl>
                                          <p:spTgt spid="220"/>
                                        </p:tgtEl>
                                        <p:attrNameLst>
                                          <p:attrName>style.visibility</p:attrName>
                                        </p:attrNameLst>
                                      </p:cBhvr>
                                      <p:to>
                                        <p:strVal val="visible"/>
                                      </p:to>
                                    </p:set>
                                    <p:animEffect transition="in" filter="wipe(left)">
                                      <p:cBhvr>
                                        <p:cTn id="65" dur="500"/>
                                        <p:tgtEl>
                                          <p:spTgt spid="220"/>
                                        </p:tgtEl>
                                      </p:cBhvr>
                                    </p:animEffect>
                                  </p:childTnLst>
                                </p:cTn>
                              </p:par>
                            </p:childTnLst>
                          </p:cTn>
                        </p:par>
                        <p:par>
                          <p:cTn id="66" fill="hold">
                            <p:stCondLst>
                              <p:cond delay="4650"/>
                            </p:stCondLst>
                            <p:childTnLst>
                              <p:par>
                                <p:cTn id="67" presetID="22" presetClass="entr" presetSubtype="8" fill="hold" grpId="0" nodeType="afterEffect">
                                  <p:stCondLst>
                                    <p:cond delay="0"/>
                                  </p:stCondLst>
                                  <p:childTnLst>
                                    <p:set>
                                      <p:cBhvr>
                                        <p:cTn id="68" dur="1" fill="hold">
                                          <p:stCondLst>
                                            <p:cond delay="0"/>
                                          </p:stCondLst>
                                        </p:cTn>
                                        <p:tgtEl>
                                          <p:spTgt spid="221"/>
                                        </p:tgtEl>
                                        <p:attrNameLst>
                                          <p:attrName>style.visibility</p:attrName>
                                        </p:attrNameLst>
                                      </p:cBhvr>
                                      <p:to>
                                        <p:strVal val="visible"/>
                                      </p:to>
                                    </p:set>
                                    <p:animEffect transition="in" filter="wipe(left)">
                                      <p:cBhvr>
                                        <p:cTn id="69" dur="500"/>
                                        <p:tgtEl>
                                          <p:spTgt spid="221"/>
                                        </p:tgtEl>
                                      </p:cBhvr>
                                    </p:animEffect>
                                  </p:childTnLst>
                                </p:cTn>
                              </p:par>
                            </p:childTnLst>
                          </p:cTn>
                        </p:par>
                        <p:par>
                          <p:cTn id="70" fill="hold">
                            <p:stCondLst>
                              <p:cond delay="5150"/>
                            </p:stCondLst>
                            <p:childTnLst>
                              <p:par>
                                <p:cTn id="71" presetID="22" presetClass="entr" presetSubtype="8" fill="hold" grpId="0" nodeType="afterEffect">
                                  <p:stCondLst>
                                    <p:cond delay="0"/>
                                  </p:stCondLst>
                                  <p:childTnLst>
                                    <p:set>
                                      <p:cBhvr>
                                        <p:cTn id="72" dur="1" fill="hold">
                                          <p:stCondLst>
                                            <p:cond delay="0"/>
                                          </p:stCondLst>
                                        </p:cTn>
                                        <p:tgtEl>
                                          <p:spTgt spid="222"/>
                                        </p:tgtEl>
                                        <p:attrNameLst>
                                          <p:attrName>style.visibility</p:attrName>
                                        </p:attrNameLst>
                                      </p:cBhvr>
                                      <p:to>
                                        <p:strVal val="visible"/>
                                      </p:to>
                                    </p:set>
                                    <p:animEffect transition="in" filter="wipe(left)">
                                      <p:cBhvr>
                                        <p:cTn id="73" dur="500"/>
                                        <p:tgtEl>
                                          <p:spTgt spid="222"/>
                                        </p:tgtEl>
                                      </p:cBhvr>
                                    </p:animEffect>
                                  </p:childTnLst>
                                </p:cTn>
                              </p:par>
                            </p:childTnLst>
                          </p:cTn>
                        </p:par>
                        <p:par>
                          <p:cTn id="74" fill="hold">
                            <p:stCondLst>
                              <p:cond delay="5650"/>
                            </p:stCondLst>
                            <p:childTnLst>
                              <p:par>
                                <p:cTn id="75" presetID="22" presetClass="entr" presetSubtype="8" fill="hold" grpId="0" nodeType="afterEffect">
                                  <p:stCondLst>
                                    <p:cond delay="0"/>
                                  </p:stCondLst>
                                  <p:childTnLst>
                                    <p:set>
                                      <p:cBhvr>
                                        <p:cTn id="76" dur="1" fill="hold">
                                          <p:stCondLst>
                                            <p:cond delay="0"/>
                                          </p:stCondLst>
                                        </p:cTn>
                                        <p:tgtEl>
                                          <p:spTgt spid="225"/>
                                        </p:tgtEl>
                                        <p:attrNameLst>
                                          <p:attrName>style.visibility</p:attrName>
                                        </p:attrNameLst>
                                      </p:cBhvr>
                                      <p:to>
                                        <p:strVal val="visible"/>
                                      </p:to>
                                    </p:set>
                                    <p:animEffect transition="in" filter="wipe(left)">
                                      <p:cBhvr>
                                        <p:cTn id="77" dur="500"/>
                                        <p:tgtEl>
                                          <p:spTgt spid="225"/>
                                        </p:tgtEl>
                                      </p:cBhvr>
                                    </p:animEffect>
                                  </p:childTnLst>
                                </p:cTn>
                              </p:par>
                            </p:childTnLst>
                          </p:cTn>
                        </p:par>
                        <p:par>
                          <p:cTn id="78" fill="hold">
                            <p:stCondLst>
                              <p:cond delay="6150"/>
                            </p:stCondLst>
                            <p:childTnLst>
                              <p:par>
                                <p:cTn id="79" presetID="22" presetClass="entr" presetSubtype="8" fill="hold" grpId="0" nodeType="afterEffect">
                                  <p:stCondLst>
                                    <p:cond delay="0"/>
                                  </p:stCondLst>
                                  <p:childTnLst>
                                    <p:set>
                                      <p:cBhvr>
                                        <p:cTn id="80" dur="1" fill="hold">
                                          <p:stCondLst>
                                            <p:cond delay="0"/>
                                          </p:stCondLst>
                                        </p:cTn>
                                        <p:tgtEl>
                                          <p:spTgt spid="226"/>
                                        </p:tgtEl>
                                        <p:attrNameLst>
                                          <p:attrName>style.visibility</p:attrName>
                                        </p:attrNameLst>
                                      </p:cBhvr>
                                      <p:to>
                                        <p:strVal val="visible"/>
                                      </p:to>
                                    </p:set>
                                    <p:animEffect transition="in" filter="wipe(left)">
                                      <p:cBhvr>
                                        <p:cTn id="81" dur="500"/>
                                        <p:tgtEl>
                                          <p:spTgt spid="226"/>
                                        </p:tgtEl>
                                      </p:cBhvr>
                                    </p:animEffect>
                                  </p:childTnLst>
                                </p:cTn>
                              </p:par>
                            </p:childTnLst>
                          </p:cTn>
                        </p:par>
                        <p:par>
                          <p:cTn id="82" fill="hold">
                            <p:stCondLst>
                              <p:cond delay="6650"/>
                            </p:stCondLst>
                            <p:childTnLst>
                              <p:par>
                                <p:cTn id="83" presetID="22" presetClass="entr" presetSubtype="8" fill="hold" grpId="0" nodeType="afterEffect">
                                  <p:stCondLst>
                                    <p:cond delay="0"/>
                                  </p:stCondLst>
                                  <p:childTnLst>
                                    <p:set>
                                      <p:cBhvr>
                                        <p:cTn id="84" dur="1" fill="hold">
                                          <p:stCondLst>
                                            <p:cond delay="0"/>
                                          </p:stCondLst>
                                        </p:cTn>
                                        <p:tgtEl>
                                          <p:spTgt spid="227"/>
                                        </p:tgtEl>
                                        <p:attrNameLst>
                                          <p:attrName>style.visibility</p:attrName>
                                        </p:attrNameLst>
                                      </p:cBhvr>
                                      <p:to>
                                        <p:strVal val="visible"/>
                                      </p:to>
                                    </p:set>
                                    <p:animEffect transition="in" filter="wipe(left)">
                                      <p:cBhvr>
                                        <p:cTn id="85" dur="500"/>
                                        <p:tgtEl>
                                          <p:spTgt spid="227"/>
                                        </p:tgtEl>
                                      </p:cBhvr>
                                    </p:animEffect>
                                  </p:childTnLst>
                                </p:cTn>
                              </p:par>
                            </p:childTnLst>
                          </p:cTn>
                        </p:par>
                        <p:par>
                          <p:cTn id="86" fill="hold">
                            <p:stCondLst>
                              <p:cond delay="7150"/>
                            </p:stCondLst>
                            <p:childTnLst>
                              <p:par>
                                <p:cTn id="87" presetID="22" presetClass="entr" presetSubtype="8" fill="hold" grpId="0" nodeType="afterEffect">
                                  <p:stCondLst>
                                    <p:cond delay="0"/>
                                  </p:stCondLst>
                                  <p:childTnLst>
                                    <p:set>
                                      <p:cBhvr>
                                        <p:cTn id="88" dur="1" fill="hold">
                                          <p:stCondLst>
                                            <p:cond delay="0"/>
                                          </p:stCondLst>
                                        </p:cTn>
                                        <p:tgtEl>
                                          <p:spTgt spid="228"/>
                                        </p:tgtEl>
                                        <p:attrNameLst>
                                          <p:attrName>style.visibility</p:attrName>
                                        </p:attrNameLst>
                                      </p:cBhvr>
                                      <p:to>
                                        <p:strVal val="visible"/>
                                      </p:to>
                                    </p:set>
                                    <p:animEffect transition="in" filter="wipe(left)">
                                      <p:cBhvr>
                                        <p:cTn id="89" dur="500"/>
                                        <p:tgtEl>
                                          <p:spTgt spid="228"/>
                                        </p:tgtEl>
                                      </p:cBhvr>
                                    </p:animEffect>
                                  </p:childTnLst>
                                </p:cTn>
                              </p:par>
                            </p:childTnLst>
                          </p:cTn>
                        </p:par>
                        <p:par>
                          <p:cTn id="90" fill="hold">
                            <p:stCondLst>
                              <p:cond delay="7650"/>
                            </p:stCondLst>
                            <p:childTnLst>
                              <p:par>
                                <p:cTn id="91" presetID="22" presetClass="entr" presetSubtype="8" fill="hold" grpId="0" nodeType="afterEffect">
                                  <p:stCondLst>
                                    <p:cond delay="0"/>
                                  </p:stCondLst>
                                  <p:childTnLst>
                                    <p:set>
                                      <p:cBhvr>
                                        <p:cTn id="92" dur="1" fill="hold">
                                          <p:stCondLst>
                                            <p:cond delay="0"/>
                                          </p:stCondLst>
                                        </p:cTn>
                                        <p:tgtEl>
                                          <p:spTgt spid="229"/>
                                        </p:tgtEl>
                                        <p:attrNameLst>
                                          <p:attrName>style.visibility</p:attrName>
                                        </p:attrNameLst>
                                      </p:cBhvr>
                                      <p:to>
                                        <p:strVal val="visible"/>
                                      </p:to>
                                    </p:set>
                                    <p:animEffect transition="in" filter="wipe(left)">
                                      <p:cBhvr>
                                        <p:cTn id="93" dur="500"/>
                                        <p:tgtEl>
                                          <p:spTgt spid="229"/>
                                        </p:tgtEl>
                                      </p:cBhvr>
                                    </p:animEffect>
                                  </p:childTnLst>
                                </p:cTn>
                              </p:par>
                            </p:childTnLst>
                          </p:cTn>
                        </p:par>
                        <p:par>
                          <p:cTn id="94" fill="hold">
                            <p:stCondLst>
                              <p:cond delay="8150"/>
                            </p:stCondLst>
                            <p:childTnLst>
                              <p:par>
                                <p:cTn id="95" presetID="22" presetClass="entr" presetSubtype="8" fill="hold" grpId="0" nodeType="afterEffect">
                                  <p:stCondLst>
                                    <p:cond delay="0"/>
                                  </p:stCondLst>
                                  <p:childTnLst>
                                    <p:set>
                                      <p:cBhvr>
                                        <p:cTn id="96" dur="1" fill="hold">
                                          <p:stCondLst>
                                            <p:cond delay="0"/>
                                          </p:stCondLst>
                                        </p:cTn>
                                        <p:tgtEl>
                                          <p:spTgt spid="230"/>
                                        </p:tgtEl>
                                        <p:attrNameLst>
                                          <p:attrName>style.visibility</p:attrName>
                                        </p:attrNameLst>
                                      </p:cBhvr>
                                      <p:to>
                                        <p:strVal val="visible"/>
                                      </p:to>
                                    </p:set>
                                    <p:animEffect transition="in" filter="wipe(left)">
                                      <p:cBhvr>
                                        <p:cTn id="97" dur="500"/>
                                        <p:tgtEl>
                                          <p:spTgt spid="230"/>
                                        </p:tgtEl>
                                      </p:cBhvr>
                                    </p:animEffect>
                                  </p:childTnLst>
                                </p:cTn>
                              </p:par>
                            </p:childTnLst>
                          </p:cTn>
                        </p:par>
                        <p:par>
                          <p:cTn id="98" fill="hold">
                            <p:stCondLst>
                              <p:cond delay="8650"/>
                            </p:stCondLst>
                            <p:childTnLst>
                              <p:par>
                                <p:cTn id="99" presetID="22" presetClass="entr" presetSubtype="8" fill="hold" grpId="0" nodeType="afterEffect">
                                  <p:stCondLst>
                                    <p:cond delay="0"/>
                                  </p:stCondLst>
                                  <p:childTnLst>
                                    <p:set>
                                      <p:cBhvr>
                                        <p:cTn id="100" dur="1" fill="hold">
                                          <p:stCondLst>
                                            <p:cond delay="0"/>
                                          </p:stCondLst>
                                        </p:cTn>
                                        <p:tgtEl>
                                          <p:spTgt spid="231"/>
                                        </p:tgtEl>
                                        <p:attrNameLst>
                                          <p:attrName>style.visibility</p:attrName>
                                        </p:attrNameLst>
                                      </p:cBhvr>
                                      <p:to>
                                        <p:strVal val="visible"/>
                                      </p:to>
                                    </p:set>
                                    <p:animEffect transition="in" filter="wipe(left)">
                                      <p:cBhvr>
                                        <p:cTn id="101" dur="500"/>
                                        <p:tgtEl>
                                          <p:spTgt spid="23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iterate type="lt">
                                    <p:tmPct val="10000"/>
                                  </p:iterate>
                                  <p:childTnLst>
                                    <p:set>
                                      <p:cBhvr>
                                        <p:cTn id="105" dur="1" fill="hold">
                                          <p:stCondLst>
                                            <p:cond delay="0"/>
                                          </p:stCondLst>
                                        </p:cTn>
                                        <p:tgtEl>
                                          <p:spTgt spid="235"/>
                                        </p:tgtEl>
                                        <p:attrNameLst>
                                          <p:attrName>style.visibility</p:attrName>
                                        </p:attrNameLst>
                                      </p:cBhvr>
                                      <p:to>
                                        <p:strVal val="visible"/>
                                      </p:to>
                                    </p:set>
                                    <p:animEffect transition="in" filter="wipe(left)">
                                      <p:cBhvr>
                                        <p:cTn id="106" dur="500"/>
                                        <p:tgtEl>
                                          <p:spTgt spid="235"/>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236"/>
                                        </p:tgtEl>
                                        <p:attrNameLst>
                                          <p:attrName>style.visibility</p:attrName>
                                        </p:attrNameLst>
                                      </p:cBhvr>
                                      <p:to>
                                        <p:strVal val="visible"/>
                                      </p:to>
                                    </p:set>
                                    <p:animEffect transition="in" filter="wipe(down)">
                                      <p:cBhvr>
                                        <p:cTn id="111" dur="500"/>
                                        <p:tgtEl>
                                          <p:spTgt spid="236"/>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checkerboard(across)">
                                      <p:cBhvr>
                                        <p:cTn id="116" dur="500"/>
                                        <p:tgtEl>
                                          <p:spTgt spid="58"/>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451"/>
                                        </p:tgtEl>
                                        <p:attrNameLst>
                                          <p:attrName>style.visibility</p:attrName>
                                        </p:attrNameLst>
                                      </p:cBhvr>
                                      <p:to>
                                        <p:strVal val="visible"/>
                                      </p:to>
                                    </p:set>
                                    <p:animEffect transition="in" filter="wipe(down)">
                                      <p:cBhvr>
                                        <p:cTn id="121" dur="500"/>
                                        <p:tgtEl>
                                          <p:spTgt spid="451"/>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452"/>
                                        </p:tgtEl>
                                        <p:attrNameLst>
                                          <p:attrName>style.visibility</p:attrName>
                                        </p:attrNameLst>
                                      </p:cBhvr>
                                      <p:to>
                                        <p:strVal val="visible"/>
                                      </p:to>
                                    </p:set>
                                    <p:animEffect transition="in" filter="wipe(down)">
                                      <p:cBhvr>
                                        <p:cTn id="126" dur="500"/>
                                        <p:tgtEl>
                                          <p:spTgt spid="45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lt">
                                    <p:tmPct val="10000"/>
                                  </p:iterate>
                                  <p:childTnLst>
                                    <p:set>
                                      <p:cBhvr>
                                        <p:cTn id="130" dur="1" fill="hold">
                                          <p:stCondLst>
                                            <p:cond delay="0"/>
                                          </p:stCondLst>
                                        </p:cTn>
                                        <p:tgtEl>
                                          <p:spTgt spid="259"/>
                                        </p:tgtEl>
                                        <p:attrNameLst>
                                          <p:attrName>style.visibility</p:attrName>
                                        </p:attrNameLst>
                                      </p:cBhvr>
                                      <p:to>
                                        <p:strVal val="visible"/>
                                      </p:to>
                                    </p:set>
                                    <p:animEffect transition="in" filter="wipe(left)">
                                      <p:cBhvr>
                                        <p:cTn id="131" dur="500"/>
                                        <p:tgtEl>
                                          <p:spTgt spid="259"/>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repeatCount="5000" fill="hold" grpId="0" nodeType="clickEffect">
                                  <p:stCondLst>
                                    <p:cond delay="0"/>
                                  </p:stCondLst>
                                  <p:childTnLst>
                                    <p:set>
                                      <p:cBhvr>
                                        <p:cTn id="135" dur="1" fill="hold">
                                          <p:stCondLst>
                                            <p:cond delay="0"/>
                                          </p:stCondLst>
                                        </p:cTn>
                                        <p:tgtEl>
                                          <p:spTgt spid="260"/>
                                        </p:tgtEl>
                                        <p:attrNameLst>
                                          <p:attrName>style.visibility</p:attrName>
                                        </p:attrNameLst>
                                      </p:cBhvr>
                                      <p:to>
                                        <p:strVal val="visible"/>
                                      </p:to>
                                    </p:set>
                                    <p:animEffect transition="in" filter="barn(inVertical)">
                                      <p:cBhvr>
                                        <p:cTn id="136" dur="500"/>
                                        <p:tgtEl>
                                          <p:spTgt spid="260"/>
                                        </p:tgtEl>
                                      </p:cBhvr>
                                    </p:animEffect>
                                  </p:childTnLst>
                                  <p:subTnLst>
                                    <p:audio>
                                      <p:cMediaNode>
                                        <p:cTn display="0" masterRel="sameClick">
                                          <p:stCondLst>
                                            <p:cond evt="begin" delay="0">
                                              <p:tn val="134"/>
                                            </p:cond>
                                          </p:stCondLst>
                                          <p:endCondLst>
                                            <p:cond evt="onStopAudio" delay="0">
                                              <p:tgtEl>
                                                <p:sldTgt/>
                                              </p:tgtEl>
                                            </p:cond>
                                          </p:endCondLst>
                                        </p:cTn>
                                        <p:tgtEl>
                                          <p:sndTgt r:embed="rId3" name="breeze.wav"/>
                                        </p:tgtEl>
                                      </p:cMediaNode>
                                    </p:audio>
                                  </p:subTnLst>
                                </p:cTn>
                              </p:par>
                            </p:childTnLst>
                          </p:cTn>
                        </p:par>
                      </p:childTnLst>
                    </p:cTn>
                  </p:par>
                  <p:par>
                    <p:cTn id="137" fill="hold">
                      <p:stCondLst>
                        <p:cond delay="indefinite"/>
                      </p:stCondLst>
                      <p:childTnLst>
                        <p:par>
                          <p:cTn id="138" fill="hold">
                            <p:stCondLst>
                              <p:cond delay="0"/>
                            </p:stCondLst>
                            <p:childTnLst>
                              <p:par>
                                <p:cTn id="139" presetID="22" presetClass="entr" presetSubtype="2" fill="hold" nodeType="clickEffect">
                                  <p:stCondLst>
                                    <p:cond delay="0"/>
                                  </p:stCondLst>
                                  <p:childTnLst>
                                    <p:set>
                                      <p:cBhvr>
                                        <p:cTn id="140" dur="1" fill="hold">
                                          <p:stCondLst>
                                            <p:cond delay="0"/>
                                          </p:stCondLst>
                                        </p:cTn>
                                        <p:tgtEl>
                                          <p:spTgt spid="463"/>
                                        </p:tgtEl>
                                        <p:attrNameLst>
                                          <p:attrName>style.visibility</p:attrName>
                                        </p:attrNameLst>
                                      </p:cBhvr>
                                      <p:to>
                                        <p:strVal val="visible"/>
                                      </p:to>
                                    </p:set>
                                    <p:animEffect transition="in" filter="wipe(right)">
                                      <p:cBhvr>
                                        <p:cTn id="141" dur="3000"/>
                                        <p:tgtEl>
                                          <p:spTgt spid="463"/>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261"/>
                                        </p:tgtEl>
                                        <p:attrNameLst>
                                          <p:attrName>style.visibility</p:attrName>
                                        </p:attrNameLst>
                                      </p:cBhvr>
                                      <p:to>
                                        <p:strVal val="visible"/>
                                      </p:to>
                                    </p:set>
                                    <p:animEffect transition="in" filter="wipe(down)">
                                      <p:cBhvr>
                                        <p:cTn id="146" dur="500"/>
                                        <p:tgtEl>
                                          <p:spTgt spid="261"/>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iterate type="lt">
                                    <p:tmPct val="10000"/>
                                  </p:iterate>
                                  <p:childTnLst>
                                    <p:set>
                                      <p:cBhvr>
                                        <p:cTn id="150" dur="1" fill="hold">
                                          <p:stCondLst>
                                            <p:cond delay="0"/>
                                          </p:stCondLst>
                                        </p:cTn>
                                        <p:tgtEl>
                                          <p:spTgt spid="262"/>
                                        </p:tgtEl>
                                        <p:attrNameLst>
                                          <p:attrName>style.visibility</p:attrName>
                                        </p:attrNameLst>
                                      </p:cBhvr>
                                      <p:to>
                                        <p:strVal val="visible"/>
                                      </p:to>
                                    </p:set>
                                    <p:animEffect transition="in" filter="wipe(left)">
                                      <p:cBhvr>
                                        <p:cTn id="151" dur="500"/>
                                        <p:tgtEl>
                                          <p:spTgt spid="262"/>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21" fill="hold" grpId="0" nodeType="clickEffect">
                                  <p:stCondLst>
                                    <p:cond delay="0"/>
                                  </p:stCondLst>
                                  <p:childTnLst>
                                    <p:set>
                                      <p:cBhvr>
                                        <p:cTn id="155" dur="1" fill="hold">
                                          <p:stCondLst>
                                            <p:cond delay="0"/>
                                          </p:stCondLst>
                                        </p:cTn>
                                        <p:tgtEl>
                                          <p:spTgt spid="464"/>
                                        </p:tgtEl>
                                        <p:attrNameLst>
                                          <p:attrName>style.visibility</p:attrName>
                                        </p:attrNameLst>
                                      </p:cBhvr>
                                      <p:to>
                                        <p:strVal val="visible"/>
                                      </p:to>
                                    </p:set>
                                    <p:animEffect transition="in" filter="barn(inVertical)">
                                      <p:cBhvr>
                                        <p:cTn id="156" dur="500"/>
                                        <p:tgtEl>
                                          <p:spTgt spid="464"/>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xit" presetSubtype="32" fill="hold" nodeType="clickEffect">
                                  <p:stCondLst>
                                    <p:cond delay="0"/>
                                  </p:stCondLst>
                                  <p:childTnLst>
                                    <p:anim calcmode="lin" valueType="num">
                                      <p:cBhvr>
                                        <p:cTn id="160" dur="500"/>
                                        <p:tgtEl>
                                          <p:spTgt spid="463"/>
                                        </p:tgtEl>
                                        <p:attrNameLst>
                                          <p:attrName>ppt_w</p:attrName>
                                        </p:attrNameLst>
                                      </p:cBhvr>
                                      <p:tavLst>
                                        <p:tav tm="0">
                                          <p:val>
                                            <p:strVal val="ppt_w"/>
                                          </p:val>
                                        </p:tav>
                                        <p:tav tm="100000">
                                          <p:val>
                                            <p:fltVal val="0"/>
                                          </p:val>
                                        </p:tav>
                                      </p:tavLst>
                                    </p:anim>
                                    <p:anim calcmode="lin" valueType="num">
                                      <p:cBhvr>
                                        <p:cTn id="161" dur="500"/>
                                        <p:tgtEl>
                                          <p:spTgt spid="463"/>
                                        </p:tgtEl>
                                        <p:attrNameLst>
                                          <p:attrName>ppt_h</p:attrName>
                                        </p:attrNameLst>
                                      </p:cBhvr>
                                      <p:tavLst>
                                        <p:tav tm="0">
                                          <p:val>
                                            <p:strVal val="ppt_h"/>
                                          </p:val>
                                        </p:tav>
                                        <p:tav tm="100000">
                                          <p:val>
                                            <p:fltVal val="0"/>
                                          </p:val>
                                        </p:tav>
                                      </p:tavLst>
                                    </p:anim>
                                    <p:animEffect transition="out" filter="fade">
                                      <p:cBhvr>
                                        <p:cTn id="162" dur="500"/>
                                        <p:tgtEl>
                                          <p:spTgt spid="463"/>
                                        </p:tgtEl>
                                      </p:cBhvr>
                                    </p:animEffect>
                                    <p:set>
                                      <p:cBhvr>
                                        <p:cTn id="163" dur="1" fill="hold">
                                          <p:stCondLst>
                                            <p:cond delay="499"/>
                                          </p:stCondLst>
                                        </p:cTn>
                                        <p:tgtEl>
                                          <p:spTgt spid="463"/>
                                        </p:tgtEl>
                                        <p:attrNameLst>
                                          <p:attrName>style.visibility</p:attrName>
                                        </p:attrNameLst>
                                      </p:cBhvr>
                                      <p:to>
                                        <p:strVal val="hidden"/>
                                      </p:to>
                                    </p:set>
                                  </p:childTnLst>
                                </p:cTn>
                              </p:par>
                              <p:par>
                                <p:cTn id="164" presetID="53" presetClass="exit" presetSubtype="32" fill="hold" nodeType="withEffect">
                                  <p:stCondLst>
                                    <p:cond delay="0"/>
                                  </p:stCondLst>
                                  <p:childTnLst>
                                    <p:anim calcmode="lin" valueType="num">
                                      <p:cBhvr>
                                        <p:cTn id="165" dur="500"/>
                                        <p:tgtEl>
                                          <p:spTgt spid="261"/>
                                        </p:tgtEl>
                                        <p:attrNameLst>
                                          <p:attrName>ppt_w</p:attrName>
                                        </p:attrNameLst>
                                      </p:cBhvr>
                                      <p:tavLst>
                                        <p:tav tm="0">
                                          <p:val>
                                            <p:strVal val="ppt_w"/>
                                          </p:val>
                                        </p:tav>
                                        <p:tav tm="100000">
                                          <p:val>
                                            <p:fltVal val="0"/>
                                          </p:val>
                                        </p:tav>
                                      </p:tavLst>
                                    </p:anim>
                                    <p:anim calcmode="lin" valueType="num">
                                      <p:cBhvr>
                                        <p:cTn id="166" dur="500"/>
                                        <p:tgtEl>
                                          <p:spTgt spid="261"/>
                                        </p:tgtEl>
                                        <p:attrNameLst>
                                          <p:attrName>ppt_h</p:attrName>
                                        </p:attrNameLst>
                                      </p:cBhvr>
                                      <p:tavLst>
                                        <p:tav tm="0">
                                          <p:val>
                                            <p:strVal val="ppt_h"/>
                                          </p:val>
                                        </p:tav>
                                        <p:tav tm="100000">
                                          <p:val>
                                            <p:fltVal val="0"/>
                                          </p:val>
                                        </p:tav>
                                      </p:tavLst>
                                    </p:anim>
                                    <p:animEffect transition="out" filter="fade">
                                      <p:cBhvr>
                                        <p:cTn id="167" dur="500"/>
                                        <p:tgtEl>
                                          <p:spTgt spid="261"/>
                                        </p:tgtEl>
                                      </p:cBhvr>
                                    </p:animEffect>
                                    <p:set>
                                      <p:cBhvr>
                                        <p:cTn id="168" dur="1" fill="hold">
                                          <p:stCondLst>
                                            <p:cond delay="499"/>
                                          </p:stCondLst>
                                        </p:cTn>
                                        <p:tgtEl>
                                          <p:spTgt spid="261"/>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grpId="0" nodeType="clickEffect">
                                  <p:stCondLst>
                                    <p:cond delay="0"/>
                                  </p:stCondLst>
                                  <p:iterate type="lt">
                                    <p:tmPct val="10000"/>
                                  </p:iterate>
                                  <p:childTnLst>
                                    <p:set>
                                      <p:cBhvr>
                                        <p:cTn id="172" dur="1" fill="hold">
                                          <p:stCondLst>
                                            <p:cond delay="0"/>
                                          </p:stCondLst>
                                        </p:cTn>
                                        <p:tgtEl>
                                          <p:spTgt spid="465"/>
                                        </p:tgtEl>
                                        <p:attrNameLst>
                                          <p:attrName>style.visibility</p:attrName>
                                        </p:attrNameLst>
                                      </p:cBhvr>
                                      <p:to>
                                        <p:strVal val="visible"/>
                                      </p:to>
                                    </p:set>
                                    <p:animEffect transition="in" filter="wipe(left)">
                                      <p:cBhvr>
                                        <p:cTn id="173"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animBg="1"/>
      <p:bldP spid="30" grpId="0" animBg="1"/>
      <p:bldP spid="30" grpId="1" animBg="1"/>
      <p:bldP spid="213" grpId="0" animBg="1"/>
      <p:bldP spid="218" grpId="0" animBg="1"/>
      <p:bldP spid="219" grpId="0"/>
      <p:bldP spid="220" grpId="0"/>
      <p:bldP spid="221" grpId="0"/>
      <p:bldP spid="222" grpId="0"/>
      <p:bldP spid="225" grpId="0"/>
      <p:bldP spid="226" grpId="0"/>
      <p:bldP spid="227" grpId="0"/>
      <p:bldP spid="228" grpId="0"/>
      <p:bldP spid="229" grpId="0"/>
      <p:bldP spid="230" grpId="0"/>
      <p:bldP spid="231" grpId="0"/>
      <p:bldP spid="235" grpId="0" animBg="1"/>
      <p:bldP spid="259" grpId="0" animBg="1"/>
      <p:bldP spid="260" grpId="0" animBg="1"/>
      <p:bldP spid="262" grpId="0" animBg="1"/>
      <p:bldP spid="464" grpId="0" animBg="1"/>
      <p:bldP spid="449" grpId="0"/>
      <p:bldP spid="465" grpId="0"/>
      <p:bldP spid="58" grpId="0"/>
      <p:bldP spid="5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5" name="Straight Arrow Connector 424"/>
          <p:cNvCxnSpPr/>
          <p:nvPr/>
        </p:nvCxnSpPr>
        <p:spPr>
          <a:xfrm flipV="1">
            <a:off x="601896" y="2157472"/>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 name="Rectangle 1"/>
          <p:cNvSpPr>
            <a:spLocks noChangeArrowheads="1"/>
          </p:cNvSpPr>
          <p:nvPr/>
        </p:nvSpPr>
        <p:spPr bwMode="auto">
          <a:xfrm>
            <a:off x="21571" y="58199"/>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nvGraphicFramePr>
        <p:xfrm>
          <a:off x="304796" y="887095"/>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cxnSp>
        <p:nvCxnSpPr>
          <p:cNvPr id="18" name="Straight Connector 17"/>
          <p:cNvCxnSpPr/>
          <p:nvPr/>
        </p:nvCxnSpPr>
        <p:spPr>
          <a:xfrm>
            <a:off x="487409" y="5520911"/>
            <a:ext cx="6096273" cy="142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7199" y="2316569"/>
            <a:ext cx="890939" cy="3343745"/>
            <a:chOff x="-1195503" y="2291365"/>
            <a:chExt cx="890939" cy="3363500"/>
          </a:xfrm>
        </p:grpSpPr>
        <p:sp>
          <p:nvSpPr>
            <p:cNvPr id="26" name="TextBox 25"/>
            <p:cNvSpPr txBox="1"/>
            <p:nvPr/>
          </p:nvSpPr>
          <p:spPr>
            <a:xfrm>
              <a:off x="-1195502" y="5314311"/>
              <a:ext cx="566450" cy="340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7" name="TextBox 26"/>
            <p:cNvSpPr txBox="1"/>
            <p:nvPr/>
          </p:nvSpPr>
          <p:spPr>
            <a:xfrm>
              <a:off x="-1195503" y="4709721"/>
              <a:ext cx="890939" cy="340554"/>
            </a:xfrm>
            <a:prstGeom prst="rect">
              <a:avLst/>
            </a:prstGeom>
            <a:noFill/>
          </p:spPr>
          <p:txBody>
            <a:bodyPr wrap="square" rtlCol="0">
              <a:spAutoFit/>
            </a:bodyPr>
            <a:lstStyle/>
            <a:p>
              <a:r>
                <a:rPr lang="en-US" sz="1600" dirty="0">
                  <a:latin typeface="Bahnschrift Condensed" panose="020B0502040204020203" pitchFamily="34" charset="0"/>
                </a:rPr>
                <a:t>20 000</a:t>
              </a:r>
            </a:p>
          </p:txBody>
        </p:sp>
        <p:sp>
          <p:nvSpPr>
            <p:cNvPr id="28" name="TextBox 27"/>
            <p:cNvSpPr txBox="1"/>
            <p:nvPr/>
          </p:nvSpPr>
          <p:spPr>
            <a:xfrm>
              <a:off x="-1195502" y="4105132"/>
              <a:ext cx="890938" cy="340554"/>
            </a:xfrm>
            <a:prstGeom prst="rect">
              <a:avLst/>
            </a:prstGeom>
            <a:noFill/>
          </p:spPr>
          <p:txBody>
            <a:bodyPr wrap="square" rtlCol="0">
              <a:spAutoFit/>
            </a:bodyPr>
            <a:lstStyle/>
            <a:p>
              <a:r>
                <a:rPr lang="en-US" sz="1600" dirty="0">
                  <a:latin typeface="Bahnschrift Condensed" panose="020B0502040204020203" pitchFamily="34" charset="0"/>
                </a:rPr>
                <a:t>40 000</a:t>
              </a:r>
            </a:p>
          </p:txBody>
        </p:sp>
        <p:sp>
          <p:nvSpPr>
            <p:cNvPr id="29" name="TextBox 28"/>
            <p:cNvSpPr txBox="1"/>
            <p:nvPr/>
          </p:nvSpPr>
          <p:spPr>
            <a:xfrm>
              <a:off x="-1195502" y="3500543"/>
              <a:ext cx="890938" cy="340554"/>
            </a:xfrm>
            <a:prstGeom prst="rect">
              <a:avLst/>
            </a:prstGeom>
            <a:noFill/>
          </p:spPr>
          <p:txBody>
            <a:bodyPr wrap="square" rtlCol="0">
              <a:spAutoFit/>
            </a:bodyPr>
            <a:lstStyle/>
            <a:p>
              <a:r>
                <a:rPr lang="en-US" sz="1600" dirty="0">
                  <a:latin typeface="Bahnschrift Condensed" panose="020B0502040204020203" pitchFamily="34" charset="0"/>
                </a:rPr>
                <a:t>60 000</a:t>
              </a:r>
            </a:p>
          </p:txBody>
        </p:sp>
        <p:sp>
          <p:nvSpPr>
            <p:cNvPr id="32" name="TextBox 31"/>
            <p:cNvSpPr txBox="1"/>
            <p:nvPr/>
          </p:nvSpPr>
          <p:spPr>
            <a:xfrm>
              <a:off x="-1195502" y="2895954"/>
              <a:ext cx="890938" cy="340554"/>
            </a:xfrm>
            <a:prstGeom prst="rect">
              <a:avLst/>
            </a:prstGeom>
            <a:noFill/>
          </p:spPr>
          <p:txBody>
            <a:bodyPr wrap="square" rtlCol="0">
              <a:spAutoFit/>
            </a:bodyPr>
            <a:lstStyle/>
            <a:p>
              <a:r>
                <a:rPr lang="en-US" sz="1600" dirty="0">
                  <a:latin typeface="Bahnschrift Condensed" panose="020B0502040204020203" pitchFamily="34" charset="0"/>
                </a:rPr>
                <a:t>80 000</a:t>
              </a:r>
            </a:p>
          </p:txBody>
        </p:sp>
        <p:sp>
          <p:nvSpPr>
            <p:cNvPr id="215" name="TextBox 214"/>
            <p:cNvSpPr txBox="1"/>
            <p:nvPr/>
          </p:nvSpPr>
          <p:spPr>
            <a:xfrm>
              <a:off x="-1195502" y="2291365"/>
              <a:ext cx="890938" cy="340554"/>
            </a:xfrm>
            <a:prstGeom prst="rect">
              <a:avLst/>
            </a:prstGeom>
            <a:noFill/>
          </p:spPr>
          <p:txBody>
            <a:bodyPr wrap="square" rtlCol="0">
              <a:spAutoFit/>
            </a:bodyPr>
            <a:lstStyle/>
            <a:p>
              <a:r>
                <a:rPr lang="en-US" sz="1600" dirty="0">
                  <a:latin typeface="Bahnschrift Condensed" panose="020B0502040204020203" pitchFamily="34" charset="0"/>
                </a:rPr>
                <a:t>100 000</a:t>
              </a:r>
            </a:p>
          </p:txBody>
        </p:sp>
      </p:grpSp>
      <p:grpSp>
        <p:nvGrpSpPr>
          <p:cNvPr id="54" name="Group 53"/>
          <p:cNvGrpSpPr/>
          <p:nvPr/>
        </p:nvGrpSpPr>
        <p:grpSpPr>
          <a:xfrm>
            <a:off x="565150" y="2507585"/>
            <a:ext cx="114300" cy="3007878"/>
            <a:chOff x="533400" y="2507585"/>
            <a:chExt cx="114300" cy="3007878"/>
          </a:xfrm>
        </p:grpSpPr>
        <p:cxnSp>
          <p:nvCxnSpPr>
            <p:cNvPr id="20" name="Straight Connector 19"/>
            <p:cNvCxnSpPr/>
            <p:nvPr/>
          </p:nvCxnSpPr>
          <p:spPr>
            <a:xfrm>
              <a:off x="533400"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533400" y="4913889"/>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33400" y="3109161"/>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533400"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6" name="Straight Connector 215"/>
            <p:cNvCxnSpPr/>
            <p:nvPr/>
          </p:nvCxnSpPr>
          <p:spPr>
            <a:xfrm>
              <a:off x="533400" y="3710737"/>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533400" y="431231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19" name="TextBox 218"/>
          <p:cNvSpPr txBox="1"/>
          <p:nvPr/>
        </p:nvSpPr>
        <p:spPr>
          <a:xfrm>
            <a:off x="1213381" y="5520911"/>
            <a:ext cx="340481" cy="369332"/>
          </a:xfrm>
          <a:prstGeom prst="rect">
            <a:avLst/>
          </a:prstGeom>
          <a:noFill/>
        </p:spPr>
        <p:txBody>
          <a:bodyPr wrap="square" rtlCol="0">
            <a:spAutoFit/>
          </a:bodyPr>
          <a:lstStyle/>
          <a:p>
            <a:r>
              <a:rPr lang="en-US" dirty="0">
                <a:latin typeface="Bahnschrift Condensed" panose="020B0502040204020203" pitchFamily="34" charset="0"/>
              </a:rPr>
              <a:t>2</a:t>
            </a:r>
          </a:p>
        </p:txBody>
      </p:sp>
      <p:sp>
        <p:nvSpPr>
          <p:cNvPr id="220" name="TextBox 219"/>
          <p:cNvSpPr txBox="1"/>
          <p:nvPr/>
        </p:nvSpPr>
        <p:spPr>
          <a:xfrm>
            <a:off x="1705092" y="5520911"/>
            <a:ext cx="340481" cy="369332"/>
          </a:xfrm>
          <a:prstGeom prst="rect">
            <a:avLst/>
          </a:prstGeom>
          <a:noFill/>
        </p:spPr>
        <p:txBody>
          <a:bodyPr wrap="square" rtlCol="0">
            <a:spAutoFit/>
          </a:bodyPr>
          <a:lstStyle/>
          <a:p>
            <a:r>
              <a:rPr lang="en-US" dirty="0">
                <a:latin typeface="Bahnschrift Condensed" panose="020B0502040204020203" pitchFamily="34" charset="0"/>
              </a:rPr>
              <a:t>3</a:t>
            </a:r>
          </a:p>
        </p:txBody>
      </p:sp>
      <p:sp>
        <p:nvSpPr>
          <p:cNvPr id="221" name="TextBox 220"/>
          <p:cNvSpPr txBox="1"/>
          <p:nvPr/>
        </p:nvSpPr>
        <p:spPr>
          <a:xfrm>
            <a:off x="2196803" y="5520911"/>
            <a:ext cx="340481" cy="369332"/>
          </a:xfrm>
          <a:prstGeom prst="rect">
            <a:avLst/>
          </a:prstGeom>
          <a:noFill/>
        </p:spPr>
        <p:txBody>
          <a:bodyPr wrap="square" rtlCol="0">
            <a:spAutoFit/>
          </a:bodyPr>
          <a:lstStyle/>
          <a:p>
            <a:r>
              <a:rPr lang="en-US" dirty="0">
                <a:latin typeface="Bahnschrift Condensed" panose="020B0502040204020203" pitchFamily="34" charset="0"/>
              </a:rPr>
              <a:t>4</a:t>
            </a:r>
          </a:p>
        </p:txBody>
      </p:sp>
      <p:sp>
        <p:nvSpPr>
          <p:cNvPr id="222" name="TextBox 221"/>
          <p:cNvSpPr txBox="1"/>
          <p:nvPr/>
        </p:nvSpPr>
        <p:spPr>
          <a:xfrm>
            <a:off x="2688516" y="5520911"/>
            <a:ext cx="340481" cy="369332"/>
          </a:xfrm>
          <a:prstGeom prst="rect">
            <a:avLst/>
          </a:prstGeom>
          <a:noFill/>
        </p:spPr>
        <p:txBody>
          <a:bodyPr wrap="square" rtlCol="0">
            <a:spAutoFit/>
          </a:bodyPr>
          <a:lstStyle/>
          <a:p>
            <a:r>
              <a:rPr lang="en-US" dirty="0">
                <a:latin typeface="Bahnschrift Condensed" panose="020B0502040204020203" pitchFamily="34" charset="0"/>
              </a:rPr>
              <a:t>5</a:t>
            </a:r>
          </a:p>
        </p:txBody>
      </p:sp>
      <p:sp>
        <p:nvSpPr>
          <p:cNvPr id="225" name="TextBox 224"/>
          <p:cNvSpPr txBox="1"/>
          <p:nvPr/>
        </p:nvSpPr>
        <p:spPr>
          <a:xfrm>
            <a:off x="3237493" y="5507137"/>
            <a:ext cx="340481" cy="369332"/>
          </a:xfrm>
          <a:prstGeom prst="rect">
            <a:avLst/>
          </a:prstGeom>
          <a:noFill/>
        </p:spPr>
        <p:txBody>
          <a:bodyPr wrap="square" rtlCol="0">
            <a:spAutoFit/>
          </a:bodyPr>
          <a:lstStyle/>
          <a:p>
            <a:r>
              <a:rPr lang="en-US" dirty="0">
                <a:latin typeface="Bahnschrift Condensed" panose="020B0502040204020203" pitchFamily="34" charset="0"/>
              </a:rPr>
              <a:t>6</a:t>
            </a:r>
          </a:p>
        </p:txBody>
      </p:sp>
      <p:sp>
        <p:nvSpPr>
          <p:cNvPr id="226" name="TextBox 225"/>
          <p:cNvSpPr txBox="1"/>
          <p:nvPr/>
        </p:nvSpPr>
        <p:spPr>
          <a:xfrm>
            <a:off x="3737062" y="5520911"/>
            <a:ext cx="340481" cy="369332"/>
          </a:xfrm>
          <a:prstGeom prst="rect">
            <a:avLst/>
          </a:prstGeom>
          <a:noFill/>
        </p:spPr>
        <p:txBody>
          <a:bodyPr wrap="square" rtlCol="0">
            <a:spAutoFit/>
          </a:bodyPr>
          <a:lstStyle/>
          <a:p>
            <a:r>
              <a:rPr lang="en-US" dirty="0">
                <a:latin typeface="Bahnschrift Condensed" panose="020B0502040204020203" pitchFamily="34" charset="0"/>
              </a:rPr>
              <a:t>7</a:t>
            </a:r>
          </a:p>
        </p:txBody>
      </p:sp>
      <p:sp>
        <p:nvSpPr>
          <p:cNvPr id="227" name="TextBox 226"/>
          <p:cNvSpPr txBox="1"/>
          <p:nvPr/>
        </p:nvSpPr>
        <p:spPr>
          <a:xfrm>
            <a:off x="4236631" y="5520911"/>
            <a:ext cx="340481" cy="369332"/>
          </a:xfrm>
          <a:prstGeom prst="rect">
            <a:avLst/>
          </a:prstGeom>
          <a:noFill/>
        </p:spPr>
        <p:txBody>
          <a:bodyPr wrap="square" rtlCol="0">
            <a:spAutoFit/>
          </a:bodyPr>
          <a:lstStyle/>
          <a:p>
            <a:r>
              <a:rPr lang="en-US" dirty="0">
                <a:latin typeface="Bahnschrift Condensed" panose="020B0502040204020203" pitchFamily="34" charset="0"/>
              </a:rPr>
              <a:t>8</a:t>
            </a:r>
          </a:p>
        </p:txBody>
      </p:sp>
      <p:sp>
        <p:nvSpPr>
          <p:cNvPr id="228" name="TextBox 227"/>
          <p:cNvSpPr txBox="1"/>
          <p:nvPr/>
        </p:nvSpPr>
        <p:spPr>
          <a:xfrm>
            <a:off x="4736200" y="5520911"/>
            <a:ext cx="340481" cy="369332"/>
          </a:xfrm>
          <a:prstGeom prst="rect">
            <a:avLst/>
          </a:prstGeom>
          <a:noFill/>
        </p:spPr>
        <p:txBody>
          <a:bodyPr wrap="square" rtlCol="0">
            <a:spAutoFit/>
          </a:bodyPr>
          <a:lstStyle/>
          <a:p>
            <a:r>
              <a:rPr lang="en-US" dirty="0">
                <a:latin typeface="Bahnschrift Condensed" panose="020B0502040204020203" pitchFamily="34" charset="0"/>
              </a:rPr>
              <a:t>9</a:t>
            </a:r>
          </a:p>
        </p:txBody>
      </p:sp>
      <p:sp>
        <p:nvSpPr>
          <p:cNvPr id="229" name="TextBox 228"/>
          <p:cNvSpPr txBox="1"/>
          <p:nvPr/>
        </p:nvSpPr>
        <p:spPr>
          <a:xfrm>
            <a:off x="5235769" y="5520911"/>
            <a:ext cx="340481" cy="369332"/>
          </a:xfrm>
          <a:prstGeom prst="rect">
            <a:avLst/>
          </a:prstGeom>
          <a:noFill/>
        </p:spPr>
        <p:txBody>
          <a:bodyPr wrap="square" rtlCol="0">
            <a:spAutoFit/>
          </a:bodyPr>
          <a:lstStyle/>
          <a:p>
            <a:r>
              <a:rPr lang="en-US" dirty="0">
                <a:latin typeface="Bahnschrift Condensed" panose="020B0502040204020203" pitchFamily="34" charset="0"/>
              </a:rPr>
              <a:t>10</a:t>
            </a:r>
          </a:p>
        </p:txBody>
      </p:sp>
      <p:sp>
        <p:nvSpPr>
          <p:cNvPr id="230" name="TextBox 229"/>
          <p:cNvSpPr txBox="1"/>
          <p:nvPr/>
        </p:nvSpPr>
        <p:spPr>
          <a:xfrm>
            <a:off x="5735338" y="5520911"/>
            <a:ext cx="340481" cy="369332"/>
          </a:xfrm>
          <a:prstGeom prst="rect">
            <a:avLst/>
          </a:prstGeom>
          <a:noFill/>
        </p:spPr>
        <p:txBody>
          <a:bodyPr wrap="square" rtlCol="0">
            <a:spAutoFit/>
          </a:bodyPr>
          <a:lstStyle/>
          <a:p>
            <a:r>
              <a:rPr lang="en-US" dirty="0">
                <a:latin typeface="Bahnschrift Condensed" panose="020B0502040204020203" pitchFamily="34" charset="0"/>
              </a:rPr>
              <a:t>11</a:t>
            </a:r>
          </a:p>
        </p:txBody>
      </p:sp>
      <p:sp>
        <p:nvSpPr>
          <p:cNvPr id="231" name="TextBox 230"/>
          <p:cNvSpPr txBox="1"/>
          <p:nvPr/>
        </p:nvSpPr>
        <p:spPr>
          <a:xfrm>
            <a:off x="6278195" y="5520911"/>
            <a:ext cx="340481" cy="369332"/>
          </a:xfrm>
          <a:prstGeom prst="rect">
            <a:avLst/>
          </a:prstGeom>
          <a:noFill/>
        </p:spPr>
        <p:txBody>
          <a:bodyPr wrap="square" rtlCol="0">
            <a:spAutoFit/>
          </a:bodyPr>
          <a:lstStyle/>
          <a:p>
            <a:r>
              <a:rPr lang="en-US" dirty="0">
                <a:latin typeface="Bahnschrift Condensed" panose="020B0502040204020203" pitchFamily="34" charset="0"/>
              </a:rPr>
              <a:t>12</a:t>
            </a:r>
          </a:p>
        </p:txBody>
      </p:sp>
      <p:cxnSp>
        <p:nvCxnSpPr>
          <p:cNvPr id="236" name="Straight Arrow Connector 235"/>
          <p:cNvCxnSpPr/>
          <p:nvPr/>
        </p:nvCxnSpPr>
        <p:spPr>
          <a:xfrm flipV="1">
            <a:off x="6566181" y="2177136"/>
            <a:ext cx="17501" cy="33519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452" name="Group 451"/>
          <p:cNvGrpSpPr/>
          <p:nvPr/>
        </p:nvGrpSpPr>
        <p:grpSpPr>
          <a:xfrm>
            <a:off x="6661320" y="2306848"/>
            <a:ext cx="568237" cy="3343745"/>
            <a:chOff x="6661320" y="2306848"/>
            <a:chExt cx="890939" cy="3343745"/>
          </a:xfrm>
        </p:grpSpPr>
        <p:sp>
          <p:nvSpPr>
            <p:cNvPr id="238" name="TextBox 237"/>
            <p:cNvSpPr txBox="1"/>
            <p:nvPr/>
          </p:nvSpPr>
          <p:spPr>
            <a:xfrm>
              <a:off x="6661321" y="5312039"/>
              <a:ext cx="566450" cy="338554"/>
            </a:xfrm>
            <a:prstGeom prst="rect">
              <a:avLst/>
            </a:prstGeom>
            <a:noFill/>
          </p:spPr>
          <p:txBody>
            <a:bodyPr wrap="square" rtlCol="0">
              <a:spAutoFit/>
            </a:bodyPr>
            <a:lstStyle/>
            <a:p>
              <a:r>
                <a:rPr lang="en-US" sz="1600" dirty="0">
                  <a:latin typeface="Bahnschrift Condensed" panose="020B0502040204020203" pitchFamily="34" charset="0"/>
                </a:rPr>
                <a:t>0</a:t>
              </a:r>
            </a:p>
          </p:txBody>
        </p:sp>
        <p:sp>
          <p:nvSpPr>
            <p:cNvPr id="239" name="TextBox 238"/>
            <p:cNvSpPr txBox="1"/>
            <p:nvPr/>
          </p:nvSpPr>
          <p:spPr>
            <a:xfrm>
              <a:off x="6661320" y="4560742"/>
              <a:ext cx="890939" cy="338554"/>
            </a:xfrm>
            <a:prstGeom prst="rect">
              <a:avLst/>
            </a:prstGeom>
            <a:noFill/>
          </p:spPr>
          <p:txBody>
            <a:bodyPr wrap="square" rtlCol="0">
              <a:spAutoFit/>
            </a:bodyPr>
            <a:lstStyle/>
            <a:p>
              <a:r>
                <a:rPr lang="en-US" sz="1600" dirty="0">
                  <a:latin typeface="Bahnschrift Condensed" panose="020B0502040204020203" pitchFamily="34" charset="0"/>
                </a:rPr>
                <a:t>100</a:t>
              </a:r>
            </a:p>
          </p:txBody>
        </p:sp>
        <p:sp>
          <p:nvSpPr>
            <p:cNvPr id="240" name="TextBox 239"/>
            <p:cNvSpPr txBox="1"/>
            <p:nvPr/>
          </p:nvSpPr>
          <p:spPr>
            <a:xfrm>
              <a:off x="6661321" y="3809444"/>
              <a:ext cx="890938" cy="338554"/>
            </a:xfrm>
            <a:prstGeom prst="rect">
              <a:avLst/>
            </a:prstGeom>
            <a:noFill/>
          </p:spPr>
          <p:txBody>
            <a:bodyPr wrap="square" rtlCol="0">
              <a:spAutoFit/>
            </a:bodyPr>
            <a:lstStyle/>
            <a:p>
              <a:r>
                <a:rPr lang="en-US" sz="1600" dirty="0">
                  <a:latin typeface="Bahnschrift Condensed" panose="020B0502040204020203" pitchFamily="34" charset="0"/>
                </a:rPr>
                <a:t>200</a:t>
              </a:r>
            </a:p>
          </p:txBody>
        </p:sp>
        <p:sp>
          <p:nvSpPr>
            <p:cNvPr id="241" name="TextBox 240"/>
            <p:cNvSpPr txBox="1"/>
            <p:nvPr/>
          </p:nvSpPr>
          <p:spPr>
            <a:xfrm>
              <a:off x="6661321" y="3058146"/>
              <a:ext cx="890938" cy="338554"/>
            </a:xfrm>
            <a:prstGeom prst="rect">
              <a:avLst/>
            </a:prstGeom>
            <a:noFill/>
          </p:spPr>
          <p:txBody>
            <a:bodyPr wrap="square" rtlCol="0">
              <a:spAutoFit/>
            </a:bodyPr>
            <a:lstStyle/>
            <a:p>
              <a:r>
                <a:rPr lang="en-US" sz="1600" dirty="0">
                  <a:latin typeface="Bahnschrift Condensed" panose="020B0502040204020203" pitchFamily="34" charset="0"/>
                </a:rPr>
                <a:t>300</a:t>
              </a:r>
            </a:p>
          </p:txBody>
        </p:sp>
        <p:sp>
          <p:nvSpPr>
            <p:cNvPr id="243" name="TextBox 242"/>
            <p:cNvSpPr txBox="1"/>
            <p:nvPr/>
          </p:nvSpPr>
          <p:spPr>
            <a:xfrm>
              <a:off x="6661321" y="2306848"/>
              <a:ext cx="890938" cy="338554"/>
            </a:xfrm>
            <a:prstGeom prst="rect">
              <a:avLst/>
            </a:prstGeom>
            <a:noFill/>
          </p:spPr>
          <p:txBody>
            <a:bodyPr wrap="square" rtlCol="0">
              <a:spAutoFit/>
            </a:bodyPr>
            <a:lstStyle/>
            <a:p>
              <a:r>
                <a:rPr lang="en-US" sz="1600" dirty="0">
                  <a:latin typeface="Bahnschrift Condensed" panose="020B0502040204020203" pitchFamily="34" charset="0"/>
                </a:rPr>
                <a:t>4000</a:t>
              </a:r>
            </a:p>
          </p:txBody>
        </p:sp>
      </p:grpSp>
      <p:grpSp>
        <p:nvGrpSpPr>
          <p:cNvPr id="451" name="Group 450"/>
          <p:cNvGrpSpPr/>
          <p:nvPr/>
        </p:nvGrpSpPr>
        <p:grpSpPr>
          <a:xfrm>
            <a:off x="6529435" y="2527249"/>
            <a:ext cx="114300" cy="3007878"/>
            <a:chOff x="6529435" y="2507585"/>
            <a:chExt cx="114300" cy="3007878"/>
          </a:xfrm>
        </p:grpSpPr>
        <p:cxnSp>
          <p:nvCxnSpPr>
            <p:cNvPr id="245" name="Straight Connector 244"/>
            <p:cNvCxnSpPr/>
            <p:nvPr/>
          </p:nvCxnSpPr>
          <p:spPr>
            <a:xfrm>
              <a:off x="6529435" y="2507585"/>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6" name="Straight Connector 245"/>
            <p:cNvCxnSpPr/>
            <p:nvPr/>
          </p:nvCxnSpPr>
          <p:spPr>
            <a:xfrm>
              <a:off x="6529435" y="4763492"/>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8" name="Straight Connector 247"/>
            <p:cNvCxnSpPr/>
            <p:nvPr/>
          </p:nvCxnSpPr>
          <p:spPr>
            <a:xfrm>
              <a:off x="6529435" y="5515463"/>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9" name="Straight Connector 248"/>
            <p:cNvCxnSpPr/>
            <p:nvPr/>
          </p:nvCxnSpPr>
          <p:spPr>
            <a:xfrm>
              <a:off x="6529435" y="3259554"/>
              <a:ext cx="1143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50" name="Straight Connector 249"/>
            <p:cNvCxnSpPr/>
            <p:nvPr/>
          </p:nvCxnSpPr>
          <p:spPr>
            <a:xfrm>
              <a:off x="6529435" y="4011523"/>
              <a:ext cx="114300" cy="0"/>
            </a:xfrm>
            <a:prstGeom prst="line">
              <a:avLst/>
            </a:prstGeom>
            <a:ln w="28575"/>
          </p:spPr>
          <p:style>
            <a:lnRef idx="1">
              <a:schemeClr val="dk1"/>
            </a:lnRef>
            <a:fillRef idx="0">
              <a:schemeClr val="dk1"/>
            </a:fillRef>
            <a:effectRef idx="0">
              <a:schemeClr val="dk1"/>
            </a:effectRef>
            <a:fontRef idx="minor">
              <a:schemeClr val="tx1"/>
            </a:fontRef>
          </p:style>
        </p:cxnSp>
      </p:grpSp>
      <p:sp>
        <p:nvSpPr>
          <p:cNvPr id="262" name="Rectangle 261"/>
          <p:cNvSpPr/>
          <p:nvPr/>
        </p:nvSpPr>
        <p:spPr>
          <a:xfrm>
            <a:off x="7743082" y="2306848"/>
            <a:ext cx="4040540" cy="2554545"/>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Tương tự, các em vẽ các tháng còn lại cho xong các cột thể hiện lượng mưa. </a:t>
            </a:r>
            <a:endParaRPr lang="vi-VN" sz="4000" dirty="0">
              <a:solidFill>
                <a:srgbClr val="7030A0"/>
              </a:solidFill>
              <a:latin typeface="Bahnschrift Condensed" panose="020B0502040204020203" pitchFamily="34" charset="0"/>
            </a:endParaRPr>
          </a:p>
        </p:txBody>
      </p:sp>
      <p:sp>
        <p:nvSpPr>
          <p:cNvPr id="449" name="TextBox 448"/>
          <p:cNvSpPr txBox="1"/>
          <p:nvPr/>
        </p:nvSpPr>
        <p:spPr>
          <a:xfrm>
            <a:off x="721670" y="5520911"/>
            <a:ext cx="340481" cy="369332"/>
          </a:xfrm>
          <a:prstGeom prst="rect">
            <a:avLst/>
          </a:prstGeom>
          <a:noFill/>
        </p:spPr>
        <p:txBody>
          <a:bodyPr wrap="square" rtlCol="0">
            <a:spAutoFit/>
          </a:bodyPr>
          <a:lstStyle/>
          <a:p>
            <a:r>
              <a:rPr lang="en-US" dirty="0">
                <a:latin typeface="Bahnschrift Condensed" panose="020B0502040204020203" pitchFamily="34" charset="0"/>
              </a:rPr>
              <a:t>1</a:t>
            </a:r>
          </a:p>
        </p:txBody>
      </p:sp>
      <p:graphicFrame>
        <p:nvGraphicFramePr>
          <p:cNvPr id="57" name="Chart 56"/>
          <p:cNvGraphicFramePr>
            <a:graphicFrameLocks/>
          </p:cNvGraphicFramePr>
          <p:nvPr>
            <p:extLst>
              <p:ext uri="{D42A27DB-BD31-4B8C-83A1-F6EECF244321}">
                <p14:modId xmlns:p14="http://schemas.microsoft.com/office/powerpoint/2010/main" val="2768213695"/>
              </p:ext>
            </p:extLst>
          </p:nvPr>
        </p:nvGraphicFramePr>
        <p:xfrm>
          <a:off x="-788076" y="964201"/>
          <a:ext cx="11389032" cy="5777785"/>
        </p:xfrm>
        <a:graphic>
          <a:graphicData uri="http://schemas.openxmlformats.org/drawingml/2006/chart">
            <c:chart xmlns:c="http://schemas.openxmlformats.org/drawingml/2006/chart" xmlns:r="http://schemas.openxmlformats.org/officeDocument/2006/relationships" r:id="rId3"/>
          </a:graphicData>
        </a:graphic>
      </p:graphicFrame>
      <p:sp>
        <p:nvSpPr>
          <p:cNvPr id="47" name="Text Box 123">
            <a:extLst>
              <a:ext uri="{FF2B5EF4-FFF2-40B4-BE49-F238E27FC236}">
                <a16:creationId xmlns:a16="http://schemas.microsoft.com/office/drawing/2014/main" id="{124DB2A3-BCB4-439E-BBEC-DC4BD5DB511B}"/>
              </a:ext>
            </a:extLst>
          </p:cNvPr>
          <p:cNvSpPr txBox="1">
            <a:spLocks noChangeArrowheads="1"/>
          </p:cNvSpPr>
          <p:nvPr/>
        </p:nvSpPr>
        <p:spPr bwMode="auto">
          <a:xfrm>
            <a:off x="709726" y="2089258"/>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mm</a:t>
            </a:r>
            <a:endParaRPr lang="af-ZA" altLang="en-US"/>
          </a:p>
        </p:txBody>
      </p:sp>
      <p:sp>
        <p:nvSpPr>
          <p:cNvPr id="48" name="Text Box 124">
            <a:extLst>
              <a:ext uri="{FF2B5EF4-FFF2-40B4-BE49-F238E27FC236}">
                <a16:creationId xmlns:a16="http://schemas.microsoft.com/office/drawing/2014/main" id="{1A3541D0-1006-4090-A29E-294791291452}"/>
              </a:ext>
            </a:extLst>
          </p:cNvPr>
          <p:cNvSpPr txBox="1">
            <a:spLocks noChangeArrowheads="1"/>
          </p:cNvSpPr>
          <p:nvPr/>
        </p:nvSpPr>
        <p:spPr bwMode="auto">
          <a:xfrm>
            <a:off x="6607080" y="202672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r>
              <a:rPr lang="en-US" altLang="en-US" baseline="30000"/>
              <a:t>3</a:t>
            </a:r>
            <a:r>
              <a:rPr lang="en-US" altLang="en-US"/>
              <a:t>/s</a:t>
            </a:r>
            <a:endParaRPr lang="af-ZA" altLang="en-US"/>
          </a:p>
        </p:txBody>
      </p:sp>
    </p:spTree>
    <p:extLst>
      <p:ext uri="{BB962C8B-B14F-4D97-AF65-F5344CB8AC3E}">
        <p14:creationId xmlns:p14="http://schemas.microsoft.com/office/powerpoint/2010/main" val="24366097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0"/>
                                        <p:tgtEl>
                                          <p:spTgt spid="57"/>
                                        </p:tgtEl>
                                      </p:cBhvr>
                                    </p:animEffect>
                                  </p:childTnLst>
                                </p:cTn>
                              </p:par>
                            </p:childTnLst>
                          </p:cTn>
                        </p:par>
                        <p:par>
                          <p:cTn id="8" fill="hold">
                            <p:stCondLst>
                              <p:cond delay="5000"/>
                            </p:stCondLst>
                            <p:childTnLst>
                              <p:par>
                                <p:cTn id="9" presetID="5" presetClass="entr" presetSubtype="1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checkerboard(across)">
                                      <p:cBhvr>
                                        <p:cTn id="11" dur="500"/>
                                        <p:tgtEl>
                                          <p:spTgt spid="47"/>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checkerboard(across)">
                                      <p:cBhvr>
                                        <p:cTn id="1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p:bldAsOne/>
      </p:bldGraphic>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571" y="58199"/>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9" name="Table 8"/>
          <p:cNvGraphicFramePr>
            <a:graphicFrameLocks noGrp="1"/>
          </p:cNvGraphicFramePr>
          <p:nvPr/>
        </p:nvGraphicFramePr>
        <p:xfrm>
          <a:off x="304796" y="887095"/>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sp>
        <p:nvSpPr>
          <p:cNvPr id="262" name="Rectangle 261"/>
          <p:cNvSpPr/>
          <p:nvPr/>
        </p:nvSpPr>
        <p:spPr>
          <a:xfrm>
            <a:off x="7743082" y="2306848"/>
            <a:ext cx="4040540" cy="3170099"/>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Các em </a:t>
            </a:r>
            <a:r>
              <a:rPr lang="en-US" sz="4000" dirty="0">
                <a:solidFill>
                  <a:srgbClr val="DF2935"/>
                </a:solidFill>
                <a:latin typeface="Bahnschrift Condensed" panose="020B0502040204020203" pitchFamily="34" charset="0"/>
              </a:rPr>
              <a:t>DÓNG</a:t>
            </a:r>
            <a:r>
              <a:rPr lang="en-US" sz="4000" dirty="0">
                <a:solidFill>
                  <a:srgbClr val="7030A0"/>
                </a:solidFill>
                <a:latin typeface="Bahnschrift Condensed" panose="020B0502040204020203" pitchFamily="34" charset="0"/>
              </a:rPr>
              <a:t> sang </a:t>
            </a:r>
            <a:r>
              <a:rPr lang="en-US" sz="4000" dirty="0">
                <a:solidFill>
                  <a:srgbClr val="DF2935"/>
                </a:solidFill>
                <a:latin typeface="Bahnschrift Condensed" panose="020B0502040204020203" pitchFamily="34" charset="0"/>
              </a:rPr>
              <a:t>TRỤC TUNG</a:t>
            </a:r>
            <a:r>
              <a:rPr lang="en-US" sz="4000" dirty="0">
                <a:solidFill>
                  <a:srgbClr val="7030A0"/>
                </a:solidFill>
                <a:latin typeface="Bahnschrift Condensed" panose="020B0502040204020203" pitchFamily="34" charset="0"/>
              </a:rPr>
              <a:t> bên </a:t>
            </a:r>
            <a:r>
              <a:rPr lang="en-US" sz="4000" dirty="0">
                <a:solidFill>
                  <a:srgbClr val="DF2935"/>
                </a:solidFill>
                <a:latin typeface="Bahnschrift Condensed" panose="020B0502040204020203" pitchFamily="34" charset="0"/>
              </a:rPr>
              <a:t>TRÁI</a:t>
            </a:r>
            <a:r>
              <a:rPr lang="en-US" sz="4000" dirty="0">
                <a:solidFill>
                  <a:srgbClr val="7030A0"/>
                </a:solidFill>
                <a:latin typeface="Bahnschrift Condensed" panose="020B0502040204020203" pitchFamily="34" charset="0"/>
              </a:rPr>
              <a:t> để vẽ </a:t>
            </a:r>
            <a:r>
              <a:rPr lang="en-US" sz="4000" dirty="0">
                <a:solidFill>
                  <a:srgbClr val="DF2935"/>
                </a:solidFill>
                <a:latin typeface="Bahnschrift Condensed" panose="020B0502040204020203" pitchFamily="34" charset="0"/>
              </a:rPr>
              <a:t>LƯU LƯỢNG NƯỚC</a:t>
            </a:r>
            <a:r>
              <a:rPr lang="en-US" sz="4000" dirty="0">
                <a:solidFill>
                  <a:srgbClr val="7030A0"/>
                </a:solidFill>
                <a:latin typeface="Bahnschrift Condensed" panose="020B0502040204020203" pitchFamily="34" charset="0"/>
              </a:rPr>
              <a:t>, nhớ sử dụng </a:t>
            </a:r>
            <a:r>
              <a:rPr lang="en-US" sz="4000" dirty="0">
                <a:solidFill>
                  <a:srgbClr val="DF2935"/>
                </a:solidFill>
                <a:latin typeface="Bahnschrift Condensed" panose="020B0502040204020203" pitchFamily="34" charset="0"/>
              </a:rPr>
              <a:t>ĐƯỜNG MÀU ĐỎ </a:t>
            </a:r>
            <a:r>
              <a:rPr lang="en-US" sz="4000" dirty="0">
                <a:solidFill>
                  <a:srgbClr val="7030A0"/>
                </a:solidFill>
                <a:latin typeface="Bahnschrift Condensed" panose="020B0502040204020203" pitchFamily="34" charset="0"/>
              </a:rPr>
              <a:t>thể hiện. </a:t>
            </a:r>
            <a:endParaRPr lang="vi-VN" sz="4000" dirty="0">
              <a:solidFill>
                <a:srgbClr val="7030A0"/>
              </a:solidFill>
              <a:latin typeface="Bahnschrift Condensed" panose="020B0502040204020203" pitchFamily="34" charset="0"/>
            </a:endParaRPr>
          </a:p>
        </p:txBody>
      </p:sp>
      <p:pic>
        <p:nvPicPr>
          <p:cNvPr id="2" name="Picture 1"/>
          <p:cNvPicPr>
            <a:picLocks noChangeAspect="1"/>
          </p:cNvPicPr>
          <p:nvPr/>
        </p:nvPicPr>
        <p:blipFill rotWithShape="1">
          <a:blip r:embed="rId3"/>
          <a:srcRect t="17953" r="29035"/>
          <a:stretch/>
        </p:blipFill>
        <p:spPr>
          <a:xfrm>
            <a:off x="-550657" y="2143432"/>
            <a:ext cx="8294865" cy="4866968"/>
          </a:xfrm>
          <a:prstGeom prst="rect">
            <a:avLst/>
          </a:prstGeom>
        </p:spPr>
      </p:pic>
      <p:cxnSp>
        <p:nvCxnSpPr>
          <p:cNvPr id="49" name="Straight Connector 48"/>
          <p:cNvCxnSpPr/>
          <p:nvPr/>
        </p:nvCxnSpPr>
        <p:spPr>
          <a:xfrm>
            <a:off x="124682" y="5355272"/>
            <a:ext cx="1424985" cy="0"/>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16200000">
            <a:off x="668862" y="5295900"/>
            <a:ext cx="969434" cy="0"/>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5" name="Oval 4"/>
          <p:cNvSpPr/>
          <p:nvPr/>
        </p:nvSpPr>
        <p:spPr>
          <a:xfrm>
            <a:off x="1092196" y="5309232"/>
            <a:ext cx="92079" cy="92079"/>
          </a:xfrm>
          <a:prstGeom prst="ellipse">
            <a:avLst/>
          </a:prstGeom>
          <a:solidFill>
            <a:srgbClr val="FF0000"/>
          </a:solidFill>
          <a:ln>
            <a:solidFill>
              <a:srgbClr val="FE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05754" y="4985939"/>
            <a:ext cx="495649" cy="369332"/>
          </a:xfrm>
          <a:prstGeom prst="rect">
            <a:avLst/>
          </a:prstGeom>
        </p:spPr>
        <p:txBody>
          <a:bodyPr wrap="none">
            <a:spAutoFit/>
          </a:bodyPr>
          <a:lstStyle/>
          <a:p>
            <a:r>
              <a:rPr lang="en-US" dirty="0">
                <a:latin typeface="Bahnschrift Condensed" panose="020B0502040204020203" pitchFamily="34" charset="0"/>
              </a:rPr>
              <a:t>1318</a:t>
            </a:r>
          </a:p>
        </p:txBody>
      </p:sp>
      <p:sp>
        <p:nvSpPr>
          <p:cNvPr id="10" name="Text Box 123">
            <a:extLst>
              <a:ext uri="{FF2B5EF4-FFF2-40B4-BE49-F238E27FC236}">
                <a16:creationId xmlns:a16="http://schemas.microsoft.com/office/drawing/2014/main" id="{50988E5B-8015-4D81-872B-BB3AF484DE43}"/>
              </a:ext>
            </a:extLst>
          </p:cNvPr>
          <p:cNvSpPr txBox="1">
            <a:spLocks noChangeArrowheads="1"/>
          </p:cNvSpPr>
          <p:nvPr/>
        </p:nvSpPr>
        <p:spPr bwMode="auto">
          <a:xfrm>
            <a:off x="7095382" y="2200287"/>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mm</a:t>
            </a:r>
            <a:endParaRPr lang="af-ZA" altLang="en-US"/>
          </a:p>
        </p:txBody>
      </p:sp>
      <p:sp>
        <p:nvSpPr>
          <p:cNvPr id="11" name="Text Box 124">
            <a:extLst>
              <a:ext uri="{FF2B5EF4-FFF2-40B4-BE49-F238E27FC236}">
                <a16:creationId xmlns:a16="http://schemas.microsoft.com/office/drawing/2014/main" id="{E350C0E7-6726-431F-B471-204AAC829A51}"/>
              </a:ext>
            </a:extLst>
          </p:cNvPr>
          <p:cNvSpPr txBox="1">
            <a:spLocks noChangeArrowheads="1"/>
          </p:cNvSpPr>
          <p:nvPr/>
        </p:nvSpPr>
        <p:spPr bwMode="auto">
          <a:xfrm>
            <a:off x="905754" y="1960075"/>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r>
              <a:rPr lang="en-US" altLang="en-US" baseline="30000"/>
              <a:t>3</a:t>
            </a:r>
            <a:r>
              <a:rPr lang="en-US" altLang="en-US"/>
              <a:t>/s</a:t>
            </a:r>
            <a:endParaRPr lang="af-ZA" altLang="en-US"/>
          </a:p>
        </p:txBody>
      </p:sp>
    </p:spTree>
    <p:extLst>
      <p:ext uri="{BB962C8B-B14F-4D97-AF65-F5344CB8AC3E}">
        <p14:creationId xmlns:p14="http://schemas.microsoft.com/office/powerpoint/2010/main" val="3588293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30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down)">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repeatCount="5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nodeType="clickEffect">
                                  <p:stCondLst>
                                    <p:cond delay="0"/>
                                  </p:stCondLst>
                                  <p:childTnLst>
                                    <p:anim calcmode="lin" valueType="num">
                                      <p:cBhvr>
                                        <p:cTn id="26" dur="500"/>
                                        <p:tgtEl>
                                          <p:spTgt spid="49"/>
                                        </p:tgtEl>
                                        <p:attrNameLst>
                                          <p:attrName>ppt_w</p:attrName>
                                        </p:attrNameLst>
                                      </p:cBhvr>
                                      <p:tavLst>
                                        <p:tav tm="0">
                                          <p:val>
                                            <p:strVal val="ppt_w"/>
                                          </p:val>
                                        </p:tav>
                                        <p:tav tm="100000">
                                          <p:val>
                                            <p:fltVal val="0"/>
                                          </p:val>
                                        </p:tav>
                                      </p:tavLst>
                                    </p:anim>
                                    <p:anim calcmode="lin" valueType="num">
                                      <p:cBhvr>
                                        <p:cTn id="27" dur="500"/>
                                        <p:tgtEl>
                                          <p:spTgt spid="49"/>
                                        </p:tgtEl>
                                        <p:attrNameLst>
                                          <p:attrName>ppt_h</p:attrName>
                                        </p:attrNameLst>
                                      </p:cBhvr>
                                      <p:tavLst>
                                        <p:tav tm="0">
                                          <p:val>
                                            <p:strVal val="ppt_h"/>
                                          </p:val>
                                        </p:tav>
                                        <p:tav tm="100000">
                                          <p:val>
                                            <p:fltVal val="0"/>
                                          </p:val>
                                        </p:tav>
                                      </p:tavLst>
                                    </p:anim>
                                    <p:animEffect transition="out" filter="fade">
                                      <p:cBhvr>
                                        <p:cTn id="28" dur="500"/>
                                        <p:tgtEl>
                                          <p:spTgt spid="49"/>
                                        </p:tgtEl>
                                      </p:cBhvr>
                                    </p:animEffect>
                                    <p:set>
                                      <p:cBhvr>
                                        <p:cTn id="29" dur="1" fill="hold">
                                          <p:stCondLst>
                                            <p:cond delay="499"/>
                                          </p:stCondLst>
                                        </p:cTn>
                                        <p:tgtEl>
                                          <p:spTgt spid="49"/>
                                        </p:tgtEl>
                                        <p:attrNameLst>
                                          <p:attrName>style.visibility</p:attrName>
                                        </p:attrNameLst>
                                      </p:cBhvr>
                                      <p:to>
                                        <p:strVal val="hidden"/>
                                      </p:to>
                                    </p:set>
                                  </p:childTnLst>
                                </p:cTn>
                              </p:par>
                              <p:par>
                                <p:cTn id="30" presetID="53" presetClass="exit" presetSubtype="32" fill="hold" nodeType="withEffect">
                                  <p:stCondLst>
                                    <p:cond delay="0"/>
                                  </p:stCondLst>
                                  <p:childTnLst>
                                    <p:anim calcmode="lin" valueType="num">
                                      <p:cBhvr>
                                        <p:cTn id="31" dur="500"/>
                                        <p:tgtEl>
                                          <p:spTgt spid="50"/>
                                        </p:tgtEl>
                                        <p:attrNameLst>
                                          <p:attrName>ppt_w</p:attrName>
                                        </p:attrNameLst>
                                      </p:cBhvr>
                                      <p:tavLst>
                                        <p:tav tm="0">
                                          <p:val>
                                            <p:strVal val="ppt_w"/>
                                          </p:val>
                                        </p:tav>
                                        <p:tav tm="100000">
                                          <p:val>
                                            <p:fltVal val="0"/>
                                          </p:val>
                                        </p:tav>
                                      </p:tavLst>
                                    </p:anim>
                                    <p:anim calcmode="lin" valueType="num">
                                      <p:cBhvr>
                                        <p:cTn id="32" dur="500"/>
                                        <p:tgtEl>
                                          <p:spTgt spid="50"/>
                                        </p:tgtEl>
                                        <p:attrNameLst>
                                          <p:attrName>ppt_h</p:attrName>
                                        </p:attrNameLst>
                                      </p:cBhvr>
                                      <p:tavLst>
                                        <p:tav tm="0">
                                          <p:val>
                                            <p:strVal val="ppt_h"/>
                                          </p:val>
                                        </p:tav>
                                        <p:tav tm="100000">
                                          <p:val>
                                            <p:fltVal val="0"/>
                                          </p:val>
                                        </p:tav>
                                      </p:tavLst>
                                    </p:anim>
                                    <p:animEffect transition="out" filter="fade">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1571" y="58199"/>
            <a:ext cx="117151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vi-VN"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Bảng 35.1: Bảng lương mưa và lưu lượng theo các tháng trong năm</a:t>
            </a:r>
            <a:endPar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0" algn="ctr" eaLnBrk="0" fontAlgn="base" hangingPunct="0">
              <a:spcBef>
                <a:spcPct val="0"/>
              </a:spcBef>
              <a:spcAft>
                <a:spcPct val="0"/>
              </a:spcAft>
            </a:pPr>
            <a:r>
              <a:rPr lang="en-US" alt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Lưu vực sông Hồng (Trạm Sơn Tây)</a:t>
            </a:r>
            <a:endParaRPr kumimoji="0" lang="en-US" altLang="en-US" sz="2800" b="0"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62" name="Rectangle 261"/>
          <p:cNvSpPr/>
          <p:nvPr/>
        </p:nvSpPr>
        <p:spPr>
          <a:xfrm>
            <a:off x="7743082" y="2306848"/>
            <a:ext cx="4040540" cy="3170099"/>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Tương tự các em </a:t>
            </a:r>
            <a:r>
              <a:rPr lang="en-US" sz="4000" dirty="0">
                <a:solidFill>
                  <a:srgbClr val="FF0000"/>
                </a:solidFill>
                <a:latin typeface="Bahnschrift Condensed" panose="020B0502040204020203" pitchFamily="34" charset="0"/>
              </a:rPr>
              <a:t>CHẤM ĐỦ 12 </a:t>
            </a:r>
            <a:r>
              <a:rPr lang="en-US" sz="4000" dirty="0">
                <a:solidFill>
                  <a:srgbClr val="7030A0"/>
                </a:solidFill>
                <a:latin typeface="Bahnschrift Condensed" panose="020B0502040204020203" pitchFamily="34" charset="0"/>
              </a:rPr>
              <a:t>tháng và </a:t>
            </a:r>
            <a:r>
              <a:rPr lang="en-US" sz="4000" dirty="0">
                <a:solidFill>
                  <a:srgbClr val="FF0000"/>
                </a:solidFill>
                <a:latin typeface="Bahnschrift Condensed" panose="020B0502040204020203" pitchFamily="34" charset="0"/>
              </a:rPr>
              <a:t>NỐI </a:t>
            </a:r>
            <a:r>
              <a:rPr lang="en-US" sz="4000" dirty="0">
                <a:solidFill>
                  <a:srgbClr val="7030A0"/>
                </a:solidFill>
                <a:latin typeface="Bahnschrift Condensed" panose="020B0502040204020203" pitchFamily="34" charset="0"/>
              </a:rPr>
              <a:t>các điểm với nhau để hoàn thành </a:t>
            </a:r>
            <a:r>
              <a:rPr lang="en-US" sz="4000" dirty="0">
                <a:solidFill>
                  <a:srgbClr val="FF0000"/>
                </a:solidFill>
                <a:latin typeface="Bahnschrift Condensed" panose="020B0502040204020203" pitchFamily="34" charset="0"/>
              </a:rPr>
              <a:t>ĐƯỜNG LƯU LƯỢNG NƯỚC. </a:t>
            </a:r>
            <a:endParaRPr lang="vi-VN" sz="4000" dirty="0">
              <a:solidFill>
                <a:srgbClr val="FF0000"/>
              </a:solidFill>
              <a:latin typeface="Bahnschrift Condensed" panose="020B0502040204020203" pitchFamily="34" charset="0"/>
            </a:endParaRPr>
          </a:p>
        </p:txBody>
      </p:sp>
      <p:pic>
        <p:nvPicPr>
          <p:cNvPr id="2" name="Picture 1"/>
          <p:cNvPicPr>
            <a:picLocks noChangeAspect="1"/>
          </p:cNvPicPr>
          <p:nvPr/>
        </p:nvPicPr>
        <p:blipFill rotWithShape="1">
          <a:blip r:embed="rId3"/>
          <a:srcRect t="17953" r="29035"/>
          <a:stretch/>
        </p:blipFill>
        <p:spPr>
          <a:xfrm>
            <a:off x="-550657" y="2143432"/>
            <a:ext cx="8294865" cy="4866968"/>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372942520"/>
              </p:ext>
            </p:extLst>
          </p:nvPr>
        </p:nvGraphicFramePr>
        <p:xfrm>
          <a:off x="-98019" y="1608667"/>
          <a:ext cx="8125452" cy="533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7743082" y="2306848"/>
            <a:ext cx="4040540" cy="3170099"/>
          </a:xfrm>
          <a:prstGeom prst="rect">
            <a:avLst/>
          </a:prstGeom>
          <a:solidFill>
            <a:schemeClr val="bg1"/>
          </a:solidFill>
        </p:spPr>
        <p:txBody>
          <a:bodyPr wrap="square">
            <a:spAutoFit/>
          </a:bodyPr>
          <a:lstStyle/>
          <a:p>
            <a:pPr algn="just"/>
            <a:r>
              <a:rPr lang="en-US" sz="4000" dirty="0">
                <a:solidFill>
                  <a:srgbClr val="7030A0"/>
                </a:solidFill>
                <a:latin typeface="Bahnschrift Condensed" panose="020B0502040204020203" pitchFamily="34" charset="0"/>
              </a:rPr>
              <a:t>Điền </a:t>
            </a:r>
            <a:r>
              <a:rPr lang="en-US" sz="4000" dirty="0">
                <a:solidFill>
                  <a:srgbClr val="FF0000"/>
                </a:solidFill>
                <a:latin typeface="Bahnschrift Condensed" panose="020B0502040204020203" pitchFamily="34" charset="0"/>
              </a:rPr>
              <a:t>DANH SỐ </a:t>
            </a:r>
            <a:r>
              <a:rPr lang="en-US" sz="4000" dirty="0">
                <a:solidFill>
                  <a:srgbClr val="7030A0"/>
                </a:solidFill>
                <a:latin typeface="Bahnschrift Condensed" panose="020B0502040204020203" pitchFamily="34" charset="0"/>
              </a:rPr>
              <a:t>trên đỉnh mỗi trục tung, trục hoành, thêm </a:t>
            </a:r>
            <a:r>
              <a:rPr lang="en-US" sz="4000" dirty="0">
                <a:solidFill>
                  <a:srgbClr val="FF0000"/>
                </a:solidFill>
                <a:latin typeface="Bahnschrift Condensed" panose="020B0502040204020203" pitchFamily="34" charset="0"/>
              </a:rPr>
              <a:t>CHÚ GIẢI, TÊN </a:t>
            </a:r>
            <a:r>
              <a:rPr lang="en-US" sz="4000" dirty="0">
                <a:solidFill>
                  <a:srgbClr val="7030A0"/>
                </a:solidFill>
                <a:latin typeface="Bahnschrift Condensed" panose="020B0502040204020203" pitchFamily="34" charset="0"/>
              </a:rPr>
              <a:t>biểu đồ là </a:t>
            </a:r>
            <a:r>
              <a:rPr lang="en-US" sz="4000" dirty="0">
                <a:solidFill>
                  <a:srgbClr val="FF0000"/>
                </a:solidFill>
                <a:latin typeface="Bahnschrift Condensed" panose="020B0502040204020203" pitchFamily="34" charset="0"/>
              </a:rPr>
              <a:t>HOÀN THIỆN. </a:t>
            </a:r>
            <a:endParaRPr lang="vi-VN" sz="4000" dirty="0">
              <a:solidFill>
                <a:srgbClr val="FF0000"/>
              </a:solidFill>
              <a:latin typeface="Bahnschrift Condensed" panose="020B0502040204020203" pitchFamily="34" charset="0"/>
            </a:endParaRPr>
          </a:p>
        </p:txBody>
      </p:sp>
      <p:sp>
        <p:nvSpPr>
          <p:cNvPr id="4" name="Rectangle 3"/>
          <p:cNvSpPr/>
          <p:nvPr/>
        </p:nvSpPr>
        <p:spPr>
          <a:xfrm>
            <a:off x="6671525" y="1984375"/>
            <a:ext cx="569387" cy="461665"/>
          </a:xfrm>
          <a:prstGeom prst="rect">
            <a:avLst/>
          </a:prstGeom>
        </p:spPr>
        <p:txBody>
          <a:bodyPr wrap="none">
            <a:spAutoFit/>
          </a:bodyPr>
          <a:lstStyle/>
          <a:p>
            <a:r>
              <a:rPr lang="en-US" sz="2400" dirty="0">
                <a:latin typeface="Bahnschrift Condensed" panose="020B0502040204020203" pitchFamily="34" charset="0"/>
              </a:rPr>
              <a:t>mm</a:t>
            </a:r>
          </a:p>
        </p:txBody>
      </p:sp>
      <p:sp>
        <p:nvSpPr>
          <p:cNvPr id="13" name="Rectangle 12"/>
          <p:cNvSpPr/>
          <p:nvPr/>
        </p:nvSpPr>
        <p:spPr>
          <a:xfrm>
            <a:off x="562825" y="1912599"/>
            <a:ext cx="652743" cy="461665"/>
          </a:xfrm>
          <a:prstGeom prst="rect">
            <a:avLst/>
          </a:prstGeom>
        </p:spPr>
        <p:txBody>
          <a:bodyPr wrap="none">
            <a:spAutoFit/>
          </a:bodyPr>
          <a:lstStyle/>
          <a:p>
            <a:r>
              <a:rPr lang="en-US" sz="2400" dirty="0">
                <a:latin typeface="Bahnschrift Condensed" panose="020B0502040204020203" pitchFamily="34" charset="0"/>
              </a:rPr>
              <a:t>m</a:t>
            </a:r>
            <a:r>
              <a:rPr lang="en-US" sz="2400" baseline="30000" dirty="0">
                <a:latin typeface="Bahnschrift Condensed" panose="020B0502040204020203" pitchFamily="34" charset="0"/>
              </a:rPr>
              <a:t>3</a:t>
            </a:r>
            <a:r>
              <a:rPr lang="en-US" sz="2400" dirty="0">
                <a:latin typeface="Bahnschrift Condensed" panose="020B0502040204020203" pitchFamily="34" charset="0"/>
              </a:rPr>
              <a:t>/s</a:t>
            </a:r>
          </a:p>
        </p:txBody>
      </p:sp>
      <p:graphicFrame>
        <p:nvGraphicFramePr>
          <p:cNvPr id="9" name="Table 8"/>
          <p:cNvGraphicFramePr>
            <a:graphicFrameLocks noGrp="1"/>
          </p:cNvGraphicFramePr>
          <p:nvPr>
            <p:extLst>
              <p:ext uri="{D42A27DB-BD31-4B8C-83A1-F6EECF244321}">
                <p14:modId xmlns:p14="http://schemas.microsoft.com/office/powerpoint/2010/main" val="2809728799"/>
              </p:ext>
            </p:extLst>
          </p:nvPr>
        </p:nvGraphicFramePr>
        <p:xfrm>
          <a:off x="304796" y="887095"/>
          <a:ext cx="11407477" cy="1097280"/>
        </p:xfrm>
        <a:graphic>
          <a:graphicData uri="http://schemas.openxmlformats.org/drawingml/2006/table">
            <a:tbl>
              <a:tblPr/>
              <a:tblGrid>
                <a:gridCol w="2484108">
                  <a:extLst>
                    <a:ext uri="{9D8B030D-6E8A-4147-A177-3AD203B41FA5}">
                      <a16:colId xmlns:a16="http://schemas.microsoft.com/office/drawing/2014/main" val="172283652"/>
                    </a:ext>
                  </a:extLst>
                </a:gridCol>
                <a:gridCol w="832662">
                  <a:extLst>
                    <a:ext uri="{9D8B030D-6E8A-4147-A177-3AD203B41FA5}">
                      <a16:colId xmlns:a16="http://schemas.microsoft.com/office/drawing/2014/main" val="1999168629"/>
                    </a:ext>
                  </a:extLst>
                </a:gridCol>
                <a:gridCol w="1193483">
                  <a:extLst>
                    <a:ext uri="{9D8B030D-6E8A-4147-A177-3AD203B41FA5}">
                      <a16:colId xmlns:a16="http://schemas.microsoft.com/office/drawing/2014/main" val="1849647961"/>
                    </a:ext>
                  </a:extLst>
                </a:gridCol>
                <a:gridCol w="763274">
                  <a:extLst>
                    <a:ext uri="{9D8B030D-6E8A-4147-A177-3AD203B41FA5}">
                      <a16:colId xmlns:a16="http://schemas.microsoft.com/office/drawing/2014/main" val="1988446653"/>
                    </a:ext>
                  </a:extLst>
                </a:gridCol>
                <a:gridCol w="666131">
                  <a:extLst>
                    <a:ext uri="{9D8B030D-6E8A-4147-A177-3AD203B41FA5}">
                      <a16:colId xmlns:a16="http://schemas.microsoft.com/office/drawing/2014/main" val="904380679"/>
                    </a:ext>
                  </a:extLst>
                </a:gridCol>
                <a:gridCol w="666131">
                  <a:extLst>
                    <a:ext uri="{9D8B030D-6E8A-4147-A177-3AD203B41FA5}">
                      <a16:colId xmlns:a16="http://schemas.microsoft.com/office/drawing/2014/main" val="2817512633"/>
                    </a:ext>
                  </a:extLst>
                </a:gridCol>
                <a:gridCol w="666131">
                  <a:extLst>
                    <a:ext uri="{9D8B030D-6E8A-4147-A177-3AD203B41FA5}">
                      <a16:colId xmlns:a16="http://schemas.microsoft.com/office/drawing/2014/main" val="356600949"/>
                    </a:ext>
                  </a:extLst>
                </a:gridCol>
                <a:gridCol w="644630">
                  <a:extLst>
                    <a:ext uri="{9D8B030D-6E8A-4147-A177-3AD203B41FA5}">
                      <a16:colId xmlns:a16="http://schemas.microsoft.com/office/drawing/2014/main" val="3628856238"/>
                    </a:ext>
                  </a:extLst>
                </a:gridCol>
                <a:gridCol w="604363">
                  <a:extLst>
                    <a:ext uri="{9D8B030D-6E8A-4147-A177-3AD203B41FA5}">
                      <a16:colId xmlns:a16="http://schemas.microsoft.com/office/drawing/2014/main" val="2540383400"/>
                    </a:ext>
                  </a:extLst>
                </a:gridCol>
                <a:gridCol w="721641">
                  <a:extLst>
                    <a:ext uri="{9D8B030D-6E8A-4147-A177-3AD203B41FA5}">
                      <a16:colId xmlns:a16="http://schemas.microsoft.com/office/drawing/2014/main" val="31320323"/>
                    </a:ext>
                  </a:extLst>
                </a:gridCol>
                <a:gridCol w="721641">
                  <a:extLst>
                    <a:ext uri="{9D8B030D-6E8A-4147-A177-3AD203B41FA5}">
                      <a16:colId xmlns:a16="http://schemas.microsoft.com/office/drawing/2014/main" val="365396942"/>
                    </a:ext>
                  </a:extLst>
                </a:gridCol>
                <a:gridCol w="721641">
                  <a:extLst>
                    <a:ext uri="{9D8B030D-6E8A-4147-A177-3AD203B41FA5}">
                      <a16:colId xmlns:a16="http://schemas.microsoft.com/office/drawing/2014/main" val="1439368143"/>
                    </a:ext>
                  </a:extLst>
                </a:gridCol>
                <a:gridCol w="721641">
                  <a:extLst>
                    <a:ext uri="{9D8B030D-6E8A-4147-A177-3AD203B41FA5}">
                      <a16:colId xmlns:a16="http://schemas.microsoft.com/office/drawing/2014/main" val="276036639"/>
                    </a:ext>
                  </a:extLst>
                </a:gridCol>
              </a:tblGrid>
              <a:tr h="349029">
                <a:tc>
                  <a:txBody>
                    <a:bodyPr/>
                    <a:lstStyle/>
                    <a:p>
                      <a:pPr algn="ctr" fontAlgn="b"/>
                      <a:r>
                        <a:rPr lang="en-US" sz="2400" b="0" i="0" u="none" strike="noStrike" dirty="0">
                          <a:solidFill>
                            <a:srgbClr val="000000"/>
                          </a:solidFill>
                          <a:effectLst/>
                          <a:latin typeface="Bahnschrift Condensed" panose="020B0502040204020203" pitchFamily="34" charset="0"/>
                        </a:rPr>
                        <a:t>Tháng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a:solidFill>
                            <a:srgbClr val="000000"/>
                          </a:solidFill>
                          <a:effectLst/>
                          <a:latin typeface="Bahnschrift Condensed" panose="020B0502040204020203" pitchFamily="34" charset="0"/>
                        </a:rPr>
                        <a:t>11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418009880"/>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Lượng mưa </a:t>
                      </a:r>
                      <a:r>
                        <a:rPr lang="en-US" sz="2400" b="0" i="0" u="none" strike="noStrike" dirty="0">
                          <a:solidFill>
                            <a:srgbClr val="333333"/>
                          </a:solidFill>
                          <a:effectLst/>
                          <a:latin typeface="Bahnschrift Condensed" panose="020B0502040204020203" pitchFamily="34" charset="0"/>
                        </a:rPr>
                        <a:t>(mm)</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19.5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25.6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262.8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315.7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335.2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271.9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170.1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59.9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17.8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7220691"/>
                  </a:ext>
                </a:extLst>
              </a:tr>
              <a:tr h="349029">
                <a:tc>
                  <a:txBody>
                    <a:bodyPr/>
                    <a:lstStyle/>
                    <a:p>
                      <a:pPr algn="ctr" fontAlgn="ctr"/>
                      <a:r>
                        <a:rPr lang="vi-VN" sz="2400" b="0" i="0" u="none" strike="noStrike" dirty="0">
                          <a:solidFill>
                            <a:srgbClr val="333333"/>
                          </a:solidFill>
                          <a:effectLst/>
                          <a:latin typeface="Bahnschrift Condensed" panose="020B0502040204020203" pitchFamily="34" charset="0"/>
                        </a:rPr>
                        <a:t>Lưu lượng </a:t>
                      </a:r>
                      <a:r>
                        <a:rPr lang="en-US" sz="2400" b="0" i="0" u="none" strike="noStrike" dirty="0">
                          <a:solidFill>
                            <a:srgbClr val="333333"/>
                          </a:solidFill>
                          <a:effectLst/>
                          <a:latin typeface="Bahnschrift Condensed" panose="020B0502040204020203" pitchFamily="34" charset="0"/>
                        </a:rPr>
                        <a:t>(m</a:t>
                      </a:r>
                      <a:r>
                        <a:rPr lang="en-US" sz="2400" b="0" i="0" u="none" strike="noStrike" baseline="30000" dirty="0">
                          <a:solidFill>
                            <a:srgbClr val="333333"/>
                          </a:solidFill>
                          <a:effectLst/>
                          <a:latin typeface="Bahnschrift Condensed" panose="020B0502040204020203" pitchFamily="34" charset="0"/>
                        </a:rPr>
                        <a:t>3</a:t>
                      </a:r>
                      <a:r>
                        <a:rPr lang="en-US" sz="2400" b="0" i="0" u="none" strike="noStrike" dirty="0">
                          <a:solidFill>
                            <a:srgbClr val="333333"/>
                          </a:solidFill>
                          <a:effectLst/>
                          <a:latin typeface="Bahnschrift Condensed" panose="020B0502040204020203" pitchFamily="34" charset="0"/>
                        </a:rPr>
                        <a:t>/s)</a:t>
                      </a:r>
                      <a:endParaRPr lang="vi-VN" sz="2400" b="0" i="0" u="none" strike="noStrike" dirty="0">
                        <a:solidFill>
                          <a:srgbClr val="333333"/>
                        </a:solidFill>
                        <a:effectLst/>
                        <a:latin typeface="Bahnschrift Condensed" panose="020B0502040204020203"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fontAlgn="b"/>
                      <a:r>
                        <a:rPr lang="en-US" sz="2400" b="0" i="0" u="none" strike="noStrike" dirty="0">
                          <a:solidFill>
                            <a:srgbClr val="000000"/>
                          </a:solidFill>
                          <a:effectLst/>
                          <a:latin typeface="Bahnschrift Condensed" panose="020B0502040204020203" pitchFamily="34" charset="0"/>
                        </a:rPr>
                        <a:t>1318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1100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914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1893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4692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7986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9246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6690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Bahnschrift Condensed" panose="020B0502040204020203" pitchFamily="34" charset="0"/>
                        </a:rPr>
                        <a:t>4122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2813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Bahnschrift Condensed" panose="020B0502040204020203" pitchFamily="34" charset="0"/>
                        </a:rPr>
                        <a:t>1746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946613"/>
                  </a:ext>
                </a:extLst>
              </a:tr>
            </a:tbl>
          </a:graphicData>
        </a:graphic>
      </p:graphicFrame>
      <p:sp>
        <p:nvSpPr>
          <p:cNvPr id="7" name="Oval 6"/>
          <p:cNvSpPr/>
          <p:nvPr/>
        </p:nvSpPr>
        <p:spPr>
          <a:xfrm>
            <a:off x="1082819" y="5317068"/>
            <a:ext cx="73482" cy="76200"/>
          </a:xfrm>
          <a:prstGeom prst="ellipse">
            <a:avLst/>
          </a:prstGeom>
          <a:solidFill>
            <a:srgbClr val="FF0000"/>
          </a:solidFill>
          <a:ln>
            <a:solidFill>
              <a:srgbClr val="FE3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wipe(left)">
                                      <p:cBhvr>
                                        <p:cTn id="7" dur="500"/>
                                        <p:tgtEl>
                                          <p:spTgt spid="2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Graphic spid="10" grpId="0">
        <p:bldAsOne/>
      </p:bldGraphic>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3906;p88"/>
          <p:cNvSpPr txBox="1">
            <a:spLocks/>
          </p:cNvSpPr>
          <p:nvPr/>
        </p:nvSpPr>
        <p:spPr>
          <a:xfrm>
            <a:off x="-429628" y="73907"/>
            <a:ext cx="12970630" cy="732400"/>
          </a:xfrm>
          <a:prstGeom prst="rect">
            <a:avLst/>
          </a:prstGeom>
        </p:spPr>
        <p:txBody>
          <a:bodyPr spcFirstLastPara="1" vert="horz" wrap="square" lIns="121900" tIns="121900" rIns="121900" bIns="121900" rtlCol="0" anchor="b" anchorCtr="0">
            <a:noAutofit/>
          </a:bodyPr>
          <a:lstStyle>
            <a:lvl1pPr lvl="0" algn="ctr" defTabSz="914400" rtl="0" eaLnBrk="1" latinLnBrk="0" hangingPunct="1">
              <a:lnSpc>
                <a:spcPct val="90000"/>
              </a:lnSpc>
              <a:spcBef>
                <a:spcPts val="0"/>
              </a:spcBef>
              <a:spcAft>
                <a:spcPts val="0"/>
              </a:spcAft>
              <a:buSzPts val="2800"/>
              <a:buNone/>
              <a:defRPr sz="4400" b="1" kern="1200">
                <a:solidFill>
                  <a:schemeClr val="tx1"/>
                </a:solidFill>
                <a:latin typeface="+mj-lt"/>
                <a:ea typeface="+mj-ea"/>
                <a:cs typeface="+mj-c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sz="3200" dirty="0">
                <a:solidFill>
                  <a:srgbClr val="FF0000"/>
                </a:solidFill>
              </a:rPr>
              <a:t>THỰC HÀNH: VẼ BIỂU ĐỒ CỘT KẾT HỢP ĐƯỜNG</a:t>
            </a:r>
            <a:endParaRPr lang="vi-VN" sz="3200" dirty="0">
              <a:solidFill>
                <a:srgbClr val="FF0000"/>
              </a:solidFill>
            </a:endParaRPr>
          </a:p>
        </p:txBody>
      </p:sp>
      <p:sp>
        <p:nvSpPr>
          <p:cNvPr id="10" name="Google Shape;19927;p103"/>
          <p:cNvSpPr/>
          <p:nvPr/>
        </p:nvSpPr>
        <p:spPr>
          <a:xfrm>
            <a:off x="294968" y="614381"/>
            <a:ext cx="11521438" cy="84834"/>
          </a:xfrm>
          <a:custGeom>
            <a:avLst/>
            <a:gdLst/>
            <a:ahLst/>
            <a:cxnLst/>
            <a:rect l="l" t="t" r="r" b="b"/>
            <a:pathLst>
              <a:path w="71590" h="9146" extrusionOk="0">
                <a:moveTo>
                  <a:pt x="1" y="1"/>
                </a:moveTo>
                <a:lnTo>
                  <a:pt x="1" y="9145"/>
                </a:lnTo>
                <a:lnTo>
                  <a:pt x="71589" y="9145"/>
                </a:lnTo>
                <a:lnTo>
                  <a:pt x="71589" y="1"/>
                </a:lnTo>
                <a:close/>
              </a:path>
            </a:pathLst>
          </a:custGeom>
          <a:solidFill>
            <a:srgbClr val="FF5E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aphicFrame>
        <p:nvGraphicFramePr>
          <p:cNvPr id="53" name="Chart 52"/>
          <p:cNvGraphicFramePr>
            <a:graphicFrameLocks/>
          </p:cNvGraphicFramePr>
          <p:nvPr>
            <p:extLst>
              <p:ext uri="{D42A27DB-BD31-4B8C-83A1-F6EECF244321}">
                <p14:modId xmlns:p14="http://schemas.microsoft.com/office/powerpoint/2010/main" val="2627322925"/>
              </p:ext>
            </p:extLst>
          </p:nvPr>
        </p:nvGraphicFramePr>
        <p:xfrm>
          <a:off x="294968" y="699215"/>
          <a:ext cx="11389032" cy="5777785"/>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Box 1"/>
          <p:cNvSpPr txBox="1"/>
          <p:nvPr/>
        </p:nvSpPr>
        <p:spPr>
          <a:xfrm>
            <a:off x="10141642" y="5248079"/>
            <a:ext cx="908878" cy="4920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a:latin typeface="Bahnschrift Condensed" panose="020B0502040204020203" pitchFamily="34" charset="0"/>
              </a:rPr>
              <a:t>Tháng</a:t>
            </a:r>
          </a:p>
        </p:txBody>
      </p:sp>
    </p:spTree>
    <p:extLst>
      <p:ext uri="{BB962C8B-B14F-4D97-AF65-F5344CB8AC3E}">
        <p14:creationId xmlns:p14="http://schemas.microsoft.com/office/powerpoint/2010/main" val="57509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05" name="Line 61">
            <a:extLst>
              <a:ext uri="{FF2B5EF4-FFF2-40B4-BE49-F238E27FC236}">
                <a16:creationId xmlns:a16="http://schemas.microsoft.com/office/drawing/2014/main" id="{2BC2FF20-3814-4107-AB5C-78F5336C7C45}"/>
              </a:ext>
            </a:extLst>
          </p:cNvPr>
          <p:cNvSpPr>
            <a:spLocks noChangeShapeType="1"/>
          </p:cNvSpPr>
          <p:nvPr/>
        </p:nvSpPr>
        <p:spPr bwMode="auto">
          <a:xfrm>
            <a:off x="4318602" y="1371601"/>
            <a:ext cx="0" cy="4581525"/>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6" name="Line 62">
            <a:extLst>
              <a:ext uri="{FF2B5EF4-FFF2-40B4-BE49-F238E27FC236}">
                <a16:creationId xmlns:a16="http://schemas.microsoft.com/office/drawing/2014/main" id="{683D363C-CA52-42F0-90EC-617F0A9F2A4D}"/>
              </a:ext>
            </a:extLst>
          </p:cNvPr>
          <p:cNvSpPr>
            <a:spLocks noChangeShapeType="1"/>
          </p:cNvSpPr>
          <p:nvPr/>
        </p:nvSpPr>
        <p:spPr bwMode="auto">
          <a:xfrm flipV="1">
            <a:off x="4297965" y="5930899"/>
            <a:ext cx="3389311" cy="1111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7" name="Rectangle 63">
            <a:extLst>
              <a:ext uri="{FF2B5EF4-FFF2-40B4-BE49-F238E27FC236}">
                <a16:creationId xmlns:a16="http://schemas.microsoft.com/office/drawing/2014/main" id="{7F82EFD3-4744-47BF-A53E-D0B05BDBE1A6}"/>
              </a:ext>
            </a:extLst>
          </p:cNvPr>
          <p:cNvSpPr>
            <a:spLocks noChangeArrowheads="1"/>
          </p:cNvSpPr>
          <p:nvPr/>
        </p:nvSpPr>
        <p:spPr bwMode="auto">
          <a:xfrm>
            <a:off x="4318603" y="5808663"/>
            <a:ext cx="288925" cy="112712"/>
          </a:xfrm>
          <a:prstGeom prst="rect">
            <a:avLst/>
          </a:prstGeom>
          <a:solidFill>
            <a:srgbClr val="3772FF"/>
          </a:solidFill>
          <a:ln w="9525">
            <a:solidFill>
              <a:schemeClr val="tx1"/>
            </a:solidFill>
            <a:miter lim="800000"/>
            <a:headEnd/>
            <a:tailEnd/>
          </a:ln>
          <a:effectLst/>
        </p:spPr>
        <p:txBody>
          <a:bodyPr wrap="none" anchor="ctr"/>
          <a:lstStyle/>
          <a:p>
            <a:endParaRPr lang="en-US"/>
          </a:p>
        </p:txBody>
      </p:sp>
      <p:grpSp>
        <p:nvGrpSpPr>
          <p:cNvPr id="31808" name="Group 64">
            <a:extLst>
              <a:ext uri="{FF2B5EF4-FFF2-40B4-BE49-F238E27FC236}">
                <a16:creationId xmlns:a16="http://schemas.microsoft.com/office/drawing/2014/main" id="{0AF7C55F-C532-43CF-AD9C-CA58F0C0F63E}"/>
              </a:ext>
            </a:extLst>
          </p:cNvPr>
          <p:cNvGrpSpPr>
            <a:grpSpLocks/>
          </p:cNvGrpSpPr>
          <p:nvPr/>
        </p:nvGrpSpPr>
        <p:grpSpPr bwMode="auto">
          <a:xfrm>
            <a:off x="4290027" y="5921375"/>
            <a:ext cx="3714750" cy="401638"/>
            <a:chOff x="1365" y="2866"/>
            <a:chExt cx="2340" cy="253"/>
          </a:xfrm>
        </p:grpSpPr>
        <p:sp>
          <p:nvSpPr>
            <p:cNvPr id="31809" name="Text Box 65">
              <a:extLst>
                <a:ext uri="{FF2B5EF4-FFF2-40B4-BE49-F238E27FC236}">
                  <a16:creationId xmlns:a16="http://schemas.microsoft.com/office/drawing/2014/main" id="{DF3D3637-E5E0-4F9D-9C84-7E5CA5E7ECF0}"/>
                </a:ext>
              </a:extLst>
            </p:cNvPr>
            <p:cNvSpPr txBox="1">
              <a:spLocks noChangeArrowheads="1"/>
            </p:cNvSpPr>
            <p:nvPr/>
          </p:nvSpPr>
          <p:spPr bwMode="auto">
            <a:xfrm>
              <a:off x="1365" y="2866"/>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a:t>
              </a:r>
              <a:endParaRPr lang="af-ZA" altLang="en-US"/>
            </a:p>
          </p:txBody>
        </p:sp>
        <p:sp>
          <p:nvSpPr>
            <p:cNvPr id="31810" name="Text Box 66">
              <a:extLst>
                <a:ext uri="{FF2B5EF4-FFF2-40B4-BE49-F238E27FC236}">
                  <a16:creationId xmlns:a16="http://schemas.microsoft.com/office/drawing/2014/main" id="{7E5F8CF0-6F06-4E7E-8265-94514DD5B023}"/>
                </a:ext>
              </a:extLst>
            </p:cNvPr>
            <p:cNvSpPr txBox="1">
              <a:spLocks noChangeArrowheads="1"/>
            </p:cNvSpPr>
            <p:nvPr/>
          </p:nvSpPr>
          <p:spPr bwMode="auto">
            <a:xfrm>
              <a:off x="1551" y="2875"/>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a:t>
              </a:r>
              <a:endParaRPr lang="af-ZA" altLang="en-US"/>
            </a:p>
          </p:txBody>
        </p:sp>
        <p:sp>
          <p:nvSpPr>
            <p:cNvPr id="31811" name="Text Box 67">
              <a:extLst>
                <a:ext uri="{FF2B5EF4-FFF2-40B4-BE49-F238E27FC236}">
                  <a16:creationId xmlns:a16="http://schemas.microsoft.com/office/drawing/2014/main" id="{22F28A71-5DB8-43F6-979B-E773242E51AE}"/>
                </a:ext>
              </a:extLst>
            </p:cNvPr>
            <p:cNvSpPr txBox="1">
              <a:spLocks noChangeArrowheads="1"/>
            </p:cNvSpPr>
            <p:nvPr/>
          </p:nvSpPr>
          <p:spPr bwMode="auto">
            <a:xfrm>
              <a:off x="1741" y="287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a:t>
              </a:r>
              <a:endParaRPr lang="af-ZA" altLang="en-US"/>
            </a:p>
          </p:txBody>
        </p:sp>
        <p:sp>
          <p:nvSpPr>
            <p:cNvPr id="31812" name="Text Box 68">
              <a:extLst>
                <a:ext uri="{FF2B5EF4-FFF2-40B4-BE49-F238E27FC236}">
                  <a16:creationId xmlns:a16="http://schemas.microsoft.com/office/drawing/2014/main" id="{E3529AA5-D4FD-437A-8F4B-F299349626EA}"/>
                </a:ext>
              </a:extLst>
            </p:cNvPr>
            <p:cNvSpPr txBox="1">
              <a:spLocks noChangeArrowheads="1"/>
            </p:cNvSpPr>
            <p:nvPr/>
          </p:nvSpPr>
          <p:spPr bwMode="auto">
            <a:xfrm>
              <a:off x="1919" y="287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a:t>
              </a:r>
              <a:endParaRPr lang="af-ZA" altLang="en-US"/>
            </a:p>
          </p:txBody>
        </p:sp>
        <p:sp>
          <p:nvSpPr>
            <p:cNvPr id="31813" name="Text Box 69">
              <a:extLst>
                <a:ext uri="{FF2B5EF4-FFF2-40B4-BE49-F238E27FC236}">
                  <a16:creationId xmlns:a16="http://schemas.microsoft.com/office/drawing/2014/main" id="{6E764AE2-93A3-4CCA-8A3E-8126E7ECC68C}"/>
                </a:ext>
              </a:extLst>
            </p:cNvPr>
            <p:cNvSpPr txBox="1">
              <a:spLocks noChangeArrowheads="1"/>
            </p:cNvSpPr>
            <p:nvPr/>
          </p:nvSpPr>
          <p:spPr bwMode="auto">
            <a:xfrm>
              <a:off x="2110" y="287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a:t>
              </a:r>
              <a:endParaRPr lang="af-ZA" altLang="en-US"/>
            </a:p>
          </p:txBody>
        </p:sp>
        <p:sp>
          <p:nvSpPr>
            <p:cNvPr id="31814" name="Text Box 70">
              <a:extLst>
                <a:ext uri="{FF2B5EF4-FFF2-40B4-BE49-F238E27FC236}">
                  <a16:creationId xmlns:a16="http://schemas.microsoft.com/office/drawing/2014/main" id="{39BD5FBE-9314-453A-94F9-17F16EE88B2B}"/>
                </a:ext>
              </a:extLst>
            </p:cNvPr>
            <p:cNvSpPr txBox="1">
              <a:spLocks noChangeArrowheads="1"/>
            </p:cNvSpPr>
            <p:nvPr/>
          </p:nvSpPr>
          <p:spPr bwMode="auto">
            <a:xfrm>
              <a:off x="2291" y="287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6</a:t>
              </a:r>
              <a:endParaRPr lang="af-ZA" altLang="en-US"/>
            </a:p>
          </p:txBody>
        </p:sp>
        <p:sp>
          <p:nvSpPr>
            <p:cNvPr id="31815" name="Text Box 71">
              <a:extLst>
                <a:ext uri="{FF2B5EF4-FFF2-40B4-BE49-F238E27FC236}">
                  <a16:creationId xmlns:a16="http://schemas.microsoft.com/office/drawing/2014/main" id="{3E8785CD-7157-483E-A612-C28FE32D7EF2}"/>
                </a:ext>
              </a:extLst>
            </p:cNvPr>
            <p:cNvSpPr txBox="1">
              <a:spLocks noChangeArrowheads="1"/>
            </p:cNvSpPr>
            <p:nvPr/>
          </p:nvSpPr>
          <p:spPr bwMode="auto">
            <a:xfrm>
              <a:off x="2463" y="287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7</a:t>
              </a:r>
              <a:endParaRPr lang="af-ZA" altLang="en-US"/>
            </a:p>
          </p:txBody>
        </p:sp>
        <p:sp>
          <p:nvSpPr>
            <p:cNvPr id="31816" name="Text Box 72">
              <a:extLst>
                <a:ext uri="{FF2B5EF4-FFF2-40B4-BE49-F238E27FC236}">
                  <a16:creationId xmlns:a16="http://schemas.microsoft.com/office/drawing/2014/main" id="{79FCC39C-568A-420C-9C6E-A7F01FD4E241}"/>
                </a:ext>
              </a:extLst>
            </p:cNvPr>
            <p:cNvSpPr txBox="1">
              <a:spLocks noChangeArrowheads="1"/>
            </p:cNvSpPr>
            <p:nvPr/>
          </p:nvSpPr>
          <p:spPr bwMode="auto">
            <a:xfrm>
              <a:off x="2654" y="287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8</a:t>
              </a:r>
              <a:endParaRPr lang="af-ZA" altLang="en-US"/>
            </a:p>
          </p:txBody>
        </p:sp>
        <p:sp>
          <p:nvSpPr>
            <p:cNvPr id="31817" name="Text Box 73">
              <a:extLst>
                <a:ext uri="{FF2B5EF4-FFF2-40B4-BE49-F238E27FC236}">
                  <a16:creationId xmlns:a16="http://schemas.microsoft.com/office/drawing/2014/main" id="{E130ED0E-5AE5-43D1-BBB2-2194B7FA7783}"/>
                </a:ext>
              </a:extLst>
            </p:cNvPr>
            <p:cNvSpPr txBox="1">
              <a:spLocks noChangeArrowheads="1"/>
            </p:cNvSpPr>
            <p:nvPr/>
          </p:nvSpPr>
          <p:spPr bwMode="auto">
            <a:xfrm>
              <a:off x="2826" y="2879"/>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9</a:t>
              </a:r>
              <a:endParaRPr lang="af-ZA" altLang="en-US"/>
            </a:p>
          </p:txBody>
        </p:sp>
        <p:sp>
          <p:nvSpPr>
            <p:cNvPr id="31818" name="Text Box 74">
              <a:extLst>
                <a:ext uri="{FF2B5EF4-FFF2-40B4-BE49-F238E27FC236}">
                  <a16:creationId xmlns:a16="http://schemas.microsoft.com/office/drawing/2014/main" id="{F2E3A0EA-DD25-468A-9B79-BA7FBC7F179E}"/>
                </a:ext>
              </a:extLst>
            </p:cNvPr>
            <p:cNvSpPr txBox="1">
              <a:spLocks noChangeArrowheads="1"/>
            </p:cNvSpPr>
            <p:nvPr/>
          </p:nvSpPr>
          <p:spPr bwMode="auto">
            <a:xfrm>
              <a:off x="2962" y="2886"/>
              <a:ext cx="3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10</a:t>
              </a:r>
              <a:endParaRPr lang="af-ZA" altLang="en-US"/>
            </a:p>
          </p:txBody>
        </p:sp>
        <p:sp>
          <p:nvSpPr>
            <p:cNvPr id="31819" name="Text Box 75">
              <a:extLst>
                <a:ext uri="{FF2B5EF4-FFF2-40B4-BE49-F238E27FC236}">
                  <a16:creationId xmlns:a16="http://schemas.microsoft.com/office/drawing/2014/main" id="{83CCC817-5408-4B68-BD4E-4E8CEE2E0547}"/>
                </a:ext>
              </a:extLst>
            </p:cNvPr>
            <p:cNvSpPr txBox="1">
              <a:spLocks noChangeArrowheads="1"/>
            </p:cNvSpPr>
            <p:nvPr/>
          </p:nvSpPr>
          <p:spPr bwMode="auto">
            <a:xfrm>
              <a:off x="3161" y="2888"/>
              <a:ext cx="3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11</a:t>
              </a:r>
              <a:endParaRPr lang="af-ZA" altLang="en-US"/>
            </a:p>
          </p:txBody>
        </p:sp>
        <p:sp>
          <p:nvSpPr>
            <p:cNvPr id="31820" name="Text Box 76">
              <a:extLst>
                <a:ext uri="{FF2B5EF4-FFF2-40B4-BE49-F238E27FC236}">
                  <a16:creationId xmlns:a16="http://schemas.microsoft.com/office/drawing/2014/main" id="{3D31B334-1E32-4A43-A771-396912AFA52B}"/>
                </a:ext>
              </a:extLst>
            </p:cNvPr>
            <p:cNvSpPr txBox="1">
              <a:spLocks noChangeArrowheads="1"/>
            </p:cNvSpPr>
            <p:nvPr/>
          </p:nvSpPr>
          <p:spPr bwMode="auto">
            <a:xfrm>
              <a:off x="3342" y="2877"/>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12</a:t>
              </a:r>
              <a:endParaRPr lang="af-ZA" altLang="en-US"/>
            </a:p>
          </p:txBody>
        </p:sp>
      </p:grpSp>
      <p:sp>
        <p:nvSpPr>
          <p:cNvPr id="31821" name="Line 77">
            <a:extLst>
              <a:ext uri="{FF2B5EF4-FFF2-40B4-BE49-F238E27FC236}">
                <a16:creationId xmlns:a16="http://schemas.microsoft.com/office/drawing/2014/main" id="{3A50419A-B73B-452C-9880-CBC9C7B4E51C}"/>
              </a:ext>
            </a:extLst>
          </p:cNvPr>
          <p:cNvSpPr>
            <a:spLocks noChangeShapeType="1"/>
          </p:cNvSpPr>
          <p:nvPr/>
        </p:nvSpPr>
        <p:spPr bwMode="auto">
          <a:xfrm flipV="1">
            <a:off x="7752364" y="1420813"/>
            <a:ext cx="0" cy="45085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822" name="Group 78">
            <a:extLst>
              <a:ext uri="{FF2B5EF4-FFF2-40B4-BE49-F238E27FC236}">
                <a16:creationId xmlns:a16="http://schemas.microsoft.com/office/drawing/2014/main" id="{C5A3597F-3B00-4BC1-98C8-94ED959A5494}"/>
              </a:ext>
            </a:extLst>
          </p:cNvPr>
          <p:cNvGrpSpPr>
            <a:grpSpLocks/>
          </p:cNvGrpSpPr>
          <p:nvPr/>
        </p:nvGrpSpPr>
        <p:grpSpPr bwMode="auto">
          <a:xfrm>
            <a:off x="7750777" y="1458914"/>
            <a:ext cx="1141412" cy="4657725"/>
            <a:chOff x="3545" y="55"/>
            <a:chExt cx="719" cy="2934"/>
          </a:xfrm>
        </p:grpSpPr>
        <p:sp>
          <p:nvSpPr>
            <p:cNvPr id="31823" name="Line 79">
              <a:extLst>
                <a:ext uri="{FF2B5EF4-FFF2-40B4-BE49-F238E27FC236}">
                  <a16:creationId xmlns:a16="http://schemas.microsoft.com/office/drawing/2014/main" id="{0FB90F0B-E4F9-452D-BADC-3881E96659CE}"/>
                </a:ext>
              </a:extLst>
            </p:cNvPr>
            <p:cNvSpPr>
              <a:spLocks noChangeShapeType="1"/>
            </p:cNvSpPr>
            <p:nvPr/>
          </p:nvSpPr>
          <p:spPr bwMode="auto">
            <a:xfrm>
              <a:off x="3554" y="156"/>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4" name="Line 80">
              <a:extLst>
                <a:ext uri="{FF2B5EF4-FFF2-40B4-BE49-F238E27FC236}">
                  <a16:creationId xmlns:a16="http://schemas.microsoft.com/office/drawing/2014/main" id="{7F77DCDA-ABF6-4242-A07D-E100D6882719}"/>
                </a:ext>
              </a:extLst>
            </p:cNvPr>
            <p:cNvSpPr>
              <a:spLocks noChangeShapeType="1"/>
            </p:cNvSpPr>
            <p:nvPr/>
          </p:nvSpPr>
          <p:spPr bwMode="auto">
            <a:xfrm>
              <a:off x="3555" y="1507"/>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5" name="Line 81">
              <a:extLst>
                <a:ext uri="{FF2B5EF4-FFF2-40B4-BE49-F238E27FC236}">
                  <a16:creationId xmlns:a16="http://schemas.microsoft.com/office/drawing/2014/main" id="{38A6B7A3-457F-4778-B508-1A80DD5FE5A6}"/>
                </a:ext>
              </a:extLst>
            </p:cNvPr>
            <p:cNvSpPr>
              <a:spLocks noChangeShapeType="1"/>
            </p:cNvSpPr>
            <p:nvPr/>
          </p:nvSpPr>
          <p:spPr bwMode="auto">
            <a:xfrm>
              <a:off x="3546" y="2196"/>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6" name="Line 82">
              <a:extLst>
                <a:ext uri="{FF2B5EF4-FFF2-40B4-BE49-F238E27FC236}">
                  <a16:creationId xmlns:a16="http://schemas.microsoft.com/office/drawing/2014/main" id="{A50DBCF5-1E6F-40DF-ADDD-23E105941BAB}"/>
                </a:ext>
              </a:extLst>
            </p:cNvPr>
            <p:cNvSpPr>
              <a:spLocks noChangeShapeType="1"/>
            </p:cNvSpPr>
            <p:nvPr/>
          </p:nvSpPr>
          <p:spPr bwMode="auto">
            <a:xfrm>
              <a:off x="3545" y="835"/>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7" name="Text Box 83">
              <a:extLst>
                <a:ext uri="{FF2B5EF4-FFF2-40B4-BE49-F238E27FC236}">
                  <a16:creationId xmlns:a16="http://schemas.microsoft.com/office/drawing/2014/main" id="{22F2DE10-0F18-40FB-8841-533B5BC0FFEF}"/>
                </a:ext>
              </a:extLst>
            </p:cNvPr>
            <p:cNvSpPr txBox="1">
              <a:spLocks noChangeArrowheads="1"/>
            </p:cNvSpPr>
            <p:nvPr/>
          </p:nvSpPr>
          <p:spPr bwMode="auto">
            <a:xfrm>
              <a:off x="3564" y="2758"/>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a:t>
              </a:r>
              <a:endParaRPr lang="af-ZA" altLang="en-US"/>
            </a:p>
          </p:txBody>
        </p:sp>
        <p:sp>
          <p:nvSpPr>
            <p:cNvPr id="31828" name="Text Box 84">
              <a:extLst>
                <a:ext uri="{FF2B5EF4-FFF2-40B4-BE49-F238E27FC236}">
                  <a16:creationId xmlns:a16="http://schemas.microsoft.com/office/drawing/2014/main" id="{221A06A4-1A44-4292-AD3A-4D4A63FC5605}"/>
                </a:ext>
              </a:extLst>
            </p:cNvPr>
            <p:cNvSpPr txBox="1">
              <a:spLocks noChangeArrowheads="1"/>
            </p:cNvSpPr>
            <p:nvPr/>
          </p:nvSpPr>
          <p:spPr bwMode="auto">
            <a:xfrm>
              <a:off x="3565" y="2087"/>
              <a:ext cx="5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2500</a:t>
              </a:r>
              <a:endParaRPr lang="af-ZA" altLang="en-US"/>
            </a:p>
          </p:txBody>
        </p:sp>
        <p:sp>
          <p:nvSpPr>
            <p:cNvPr id="31829" name="Text Box 85">
              <a:extLst>
                <a:ext uri="{FF2B5EF4-FFF2-40B4-BE49-F238E27FC236}">
                  <a16:creationId xmlns:a16="http://schemas.microsoft.com/office/drawing/2014/main" id="{98F3F99F-91F7-4433-AFE8-85E959C737A5}"/>
                </a:ext>
              </a:extLst>
            </p:cNvPr>
            <p:cNvSpPr txBox="1">
              <a:spLocks noChangeArrowheads="1"/>
            </p:cNvSpPr>
            <p:nvPr/>
          </p:nvSpPr>
          <p:spPr bwMode="auto">
            <a:xfrm>
              <a:off x="3574" y="1398"/>
              <a:ext cx="6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5000</a:t>
              </a:r>
              <a:endParaRPr lang="af-ZA" altLang="en-US"/>
            </a:p>
          </p:txBody>
        </p:sp>
        <p:sp>
          <p:nvSpPr>
            <p:cNvPr id="31830" name="Text Box 86">
              <a:extLst>
                <a:ext uri="{FF2B5EF4-FFF2-40B4-BE49-F238E27FC236}">
                  <a16:creationId xmlns:a16="http://schemas.microsoft.com/office/drawing/2014/main" id="{37DC1AE8-1A43-442C-8838-0DFC2A27D83D}"/>
                </a:ext>
              </a:extLst>
            </p:cNvPr>
            <p:cNvSpPr txBox="1">
              <a:spLocks noChangeArrowheads="1"/>
            </p:cNvSpPr>
            <p:nvPr/>
          </p:nvSpPr>
          <p:spPr bwMode="auto">
            <a:xfrm>
              <a:off x="3575" y="727"/>
              <a:ext cx="6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7500</a:t>
              </a:r>
              <a:endParaRPr lang="af-ZA" altLang="en-US"/>
            </a:p>
          </p:txBody>
        </p:sp>
        <p:sp>
          <p:nvSpPr>
            <p:cNvPr id="31831" name="Text Box 87">
              <a:extLst>
                <a:ext uri="{FF2B5EF4-FFF2-40B4-BE49-F238E27FC236}">
                  <a16:creationId xmlns:a16="http://schemas.microsoft.com/office/drawing/2014/main" id="{0F1EA76E-9084-4ED7-A53F-EC00E63A0BA5}"/>
                </a:ext>
              </a:extLst>
            </p:cNvPr>
            <p:cNvSpPr txBox="1">
              <a:spLocks noChangeArrowheads="1"/>
            </p:cNvSpPr>
            <p:nvPr/>
          </p:nvSpPr>
          <p:spPr bwMode="auto">
            <a:xfrm>
              <a:off x="3573" y="55"/>
              <a:ext cx="6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10000</a:t>
              </a:r>
              <a:endParaRPr lang="af-ZA" altLang="en-US"/>
            </a:p>
          </p:txBody>
        </p:sp>
      </p:grpSp>
      <p:grpSp>
        <p:nvGrpSpPr>
          <p:cNvPr id="31832" name="Group 88">
            <a:extLst>
              <a:ext uri="{FF2B5EF4-FFF2-40B4-BE49-F238E27FC236}">
                <a16:creationId xmlns:a16="http://schemas.microsoft.com/office/drawing/2014/main" id="{4C9FA0EE-8917-4C41-9B4A-3FB2724F91C4}"/>
              </a:ext>
            </a:extLst>
          </p:cNvPr>
          <p:cNvGrpSpPr>
            <a:grpSpLocks/>
          </p:cNvGrpSpPr>
          <p:nvPr/>
        </p:nvGrpSpPr>
        <p:grpSpPr bwMode="auto">
          <a:xfrm>
            <a:off x="3742339" y="1471614"/>
            <a:ext cx="661988" cy="4645025"/>
            <a:chOff x="1029" y="55"/>
            <a:chExt cx="417" cy="2926"/>
          </a:xfrm>
        </p:grpSpPr>
        <p:sp>
          <p:nvSpPr>
            <p:cNvPr id="31833" name="Text Box 89">
              <a:extLst>
                <a:ext uri="{FF2B5EF4-FFF2-40B4-BE49-F238E27FC236}">
                  <a16:creationId xmlns:a16="http://schemas.microsoft.com/office/drawing/2014/main" id="{08AA4A19-C5B8-4F89-AE23-8B12239C567D}"/>
                </a:ext>
              </a:extLst>
            </p:cNvPr>
            <p:cNvSpPr txBox="1">
              <a:spLocks noChangeArrowheads="1"/>
            </p:cNvSpPr>
            <p:nvPr/>
          </p:nvSpPr>
          <p:spPr bwMode="auto">
            <a:xfrm>
              <a:off x="1156" y="2750"/>
              <a:ext cx="2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0</a:t>
              </a:r>
              <a:endParaRPr lang="af-ZA" altLang="en-US"/>
            </a:p>
          </p:txBody>
        </p:sp>
        <p:sp>
          <p:nvSpPr>
            <p:cNvPr id="31834" name="Line 90">
              <a:extLst>
                <a:ext uri="{FF2B5EF4-FFF2-40B4-BE49-F238E27FC236}">
                  <a16:creationId xmlns:a16="http://schemas.microsoft.com/office/drawing/2014/main" id="{9C3D7356-3D9C-4BC3-B7A2-4551D0BBEAC3}"/>
                </a:ext>
              </a:extLst>
            </p:cNvPr>
            <p:cNvSpPr>
              <a:spLocks noChangeShapeType="1"/>
            </p:cNvSpPr>
            <p:nvPr/>
          </p:nvSpPr>
          <p:spPr bwMode="auto">
            <a:xfrm>
              <a:off x="1383" y="16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5" name="Line 91">
              <a:extLst>
                <a:ext uri="{FF2B5EF4-FFF2-40B4-BE49-F238E27FC236}">
                  <a16:creationId xmlns:a16="http://schemas.microsoft.com/office/drawing/2014/main" id="{4DBB81E6-BC1E-47BC-AA99-8F31A501A2BF}"/>
                </a:ext>
              </a:extLst>
            </p:cNvPr>
            <p:cNvSpPr>
              <a:spLocks noChangeShapeType="1"/>
            </p:cNvSpPr>
            <p:nvPr/>
          </p:nvSpPr>
          <p:spPr bwMode="auto">
            <a:xfrm>
              <a:off x="1365" y="156"/>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6" name="Line 92">
              <a:extLst>
                <a:ext uri="{FF2B5EF4-FFF2-40B4-BE49-F238E27FC236}">
                  <a16:creationId xmlns:a16="http://schemas.microsoft.com/office/drawing/2014/main" id="{928EC33C-207F-4992-B084-4EC9BFFC0630}"/>
                </a:ext>
              </a:extLst>
            </p:cNvPr>
            <p:cNvSpPr>
              <a:spLocks noChangeShapeType="1"/>
            </p:cNvSpPr>
            <p:nvPr/>
          </p:nvSpPr>
          <p:spPr bwMode="auto">
            <a:xfrm>
              <a:off x="1365" y="1515"/>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7" name="Line 93">
              <a:extLst>
                <a:ext uri="{FF2B5EF4-FFF2-40B4-BE49-F238E27FC236}">
                  <a16:creationId xmlns:a16="http://schemas.microsoft.com/office/drawing/2014/main" id="{A47156F2-2768-4D0E-BAF4-B6646E89A796}"/>
                </a:ext>
              </a:extLst>
            </p:cNvPr>
            <p:cNvSpPr>
              <a:spLocks noChangeShapeType="1"/>
            </p:cNvSpPr>
            <p:nvPr/>
          </p:nvSpPr>
          <p:spPr bwMode="auto">
            <a:xfrm>
              <a:off x="1365" y="835"/>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8" name="Line 94">
              <a:extLst>
                <a:ext uri="{FF2B5EF4-FFF2-40B4-BE49-F238E27FC236}">
                  <a16:creationId xmlns:a16="http://schemas.microsoft.com/office/drawing/2014/main" id="{FBB64F5F-8AAD-4F09-97DA-D5A55C11F230}"/>
                </a:ext>
              </a:extLst>
            </p:cNvPr>
            <p:cNvSpPr>
              <a:spLocks noChangeShapeType="1"/>
            </p:cNvSpPr>
            <p:nvPr/>
          </p:nvSpPr>
          <p:spPr bwMode="auto">
            <a:xfrm>
              <a:off x="1365" y="2187"/>
              <a:ext cx="4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9" name="Text Box 95">
              <a:extLst>
                <a:ext uri="{FF2B5EF4-FFF2-40B4-BE49-F238E27FC236}">
                  <a16:creationId xmlns:a16="http://schemas.microsoft.com/office/drawing/2014/main" id="{ACDA2A88-573E-4E68-A6BE-B4D25A040DEC}"/>
                </a:ext>
              </a:extLst>
            </p:cNvPr>
            <p:cNvSpPr txBox="1">
              <a:spLocks noChangeArrowheads="1"/>
            </p:cNvSpPr>
            <p:nvPr/>
          </p:nvSpPr>
          <p:spPr bwMode="auto">
            <a:xfrm>
              <a:off x="1029" y="2078"/>
              <a:ext cx="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100</a:t>
              </a:r>
              <a:endParaRPr lang="af-ZA" altLang="en-US"/>
            </a:p>
          </p:txBody>
        </p:sp>
        <p:sp>
          <p:nvSpPr>
            <p:cNvPr id="31840" name="Text Box 96">
              <a:extLst>
                <a:ext uri="{FF2B5EF4-FFF2-40B4-BE49-F238E27FC236}">
                  <a16:creationId xmlns:a16="http://schemas.microsoft.com/office/drawing/2014/main" id="{A348089C-D14B-42CF-8F3B-B074ECA501A0}"/>
                </a:ext>
              </a:extLst>
            </p:cNvPr>
            <p:cNvSpPr txBox="1">
              <a:spLocks noChangeArrowheads="1"/>
            </p:cNvSpPr>
            <p:nvPr/>
          </p:nvSpPr>
          <p:spPr bwMode="auto">
            <a:xfrm>
              <a:off x="1039" y="1407"/>
              <a:ext cx="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200</a:t>
              </a:r>
              <a:endParaRPr lang="af-ZA" altLang="en-US"/>
            </a:p>
          </p:txBody>
        </p:sp>
        <p:sp>
          <p:nvSpPr>
            <p:cNvPr id="31841" name="Text Box 97">
              <a:extLst>
                <a:ext uri="{FF2B5EF4-FFF2-40B4-BE49-F238E27FC236}">
                  <a16:creationId xmlns:a16="http://schemas.microsoft.com/office/drawing/2014/main" id="{619BF2FC-AB78-4C6D-A739-04C50BE51C14}"/>
                </a:ext>
              </a:extLst>
            </p:cNvPr>
            <p:cNvSpPr txBox="1">
              <a:spLocks noChangeArrowheads="1"/>
            </p:cNvSpPr>
            <p:nvPr/>
          </p:nvSpPr>
          <p:spPr bwMode="auto">
            <a:xfrm>
              <a:off x="1038" y="718"/>
              <a:ext cx="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300</a:t>
              </a:r>
              <a:endParaRPr lang="af-ZA" altLang="en-US"/>
            </a:p>
          </p:txBody>
        </p:sp>
        <p:sp>
          <p:nvSpPr>
            <p:cNvPr id="31842" name="Text Box 98">
              <a:extLst>
                <a:ext uri="{FF2B5EF4-FFF2-40B4-BE49-F238E27FC236}">
                  <a16:creationId xmlns:a16="http://schemas.microsoft.com/office/drawing/2014/main" id="{124E0AB8-4335-4A7E-A1AC-F109196CC3E6}"/>
                </a:ext>
              </a:extLst>
            </p:cNvPr>
            <p:cNvSpPr txBox="1">
              <a:spLocks noChangeArrowheads="1"/>
            </p:cNvSpPr>
            <p:nvPr/>
          </p:nvSpPr>
          <p:spPr bwMode="auto">
            <a:xfrm>
              <a:off x="1047" y="55"/>
              <a:ext cx="3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400</a:t>
              </a:r>
              <a:endParaRPr lang="af-ZA" altLang="en-US"/>
            </a:p>
          </p:txBody>
        </p:sp>
      </p:grpSp>
      <p:sp>
        <p:nvSpPr>
          <p:cNvPr id="31843" name="Rectangle 99">
            <a:extLst>
              <a:ext uri="{FF2B5EF4-FFF2-40B4-BE49-F238E27FC236}">
                <a16:creationId xmlns:a16="http://schemas.microsoft.com/office/drawing/2014/main" id="{1C78964E-F1A6-4B85-AA4F-50E2D0DC562B}"/>
              </a:ext>
            </a:extLst>
          </p:cNvPr>
          <p:cNvSpPr>
            <a:spLocks noChangeArrowheads="1"/>
          </p:cNvSpPr>
          <p:nvPr/>
        </p:nvSpPr>
        <p:spPr bwMode="auto">
          <a:xfrm>
            <a:off x="4620228" y="5664201"/>
            <a:ext cx="274637" cy="257175"/>
          </a:xfrm>
          <a:prstGeom prst="rect">
            <a:avLst/>
          </a:prstGeom>
          <a:solidFill>
            <a:srgbClr val="3772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4" name="Rectangle 100">
            <a:extLst>
              <a:ext uri="{FF2B5EF4-FFF2-40B4-BE49-F238E27FC236}">
                <a16:creationId xmlns:a16="http://schemas.microsoft.com/office/drawing/2014/main" id="{E6D64893-83F1-4C54-890C-3C51355F23B1}"/>
              </a:ext>
            </a:extLst>
          </p:cNvPr>
          <p:cNvSpPr>
            <a:spLocks noChangeArrowheads="1"/>
          </p:cNvSpPr>
          <p:nvPr/>
        </p:nvSpPr>
        <p:spPr bwMode="auto">
          <a:xfrm>
            <a:off x="4907564" y="5521325"/>
            <a:ext cx="274638" cy="400050"/>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45" name="Rectangle 101">
            <a:extLst>
              <a:ext uri="{FF2B5EF4-FFF2-40B4-BE49-F238E27FC236}">
                <a16:creationId xmlns:a16="http://schemas.microsoft.com/office/drawing/2014/main" id="{FF4C110E-D477-4826-94EC-5C7FD4963488}"/>
              </a:ext>
            </a:extLst>
          </p:cNvPr>
          <p:cNvSpPr>
            <a:spLocks noChangeArrowheads="1"/>
          </p:cNvSpPr>
          <p:nvPr/>
        </p:nvSpPr>
        <p:spPr bwMode="auto">
          <a:xfrm>
            <a:off x="5196490" y="4729163"/>
            <a:ext cx="288925" cy="1192212"/>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46" name="Rectangle 102">
            <a:extLst>
              <a:ext uri="{FF2B5EF4-FFF2-40B4-BE49-F238E27FC236}">
                <a16:creationId xmlns:a16="http://schemas.microsoft.com/office/drawing/2014/main" id="{B23EBDF7-C4CE-40C5-A164-21D840CC5925}"/>
              </a:ext>
            </a:extLst>
          </p:cNvPr>
          <p:cNvSpPr>
            <a:spLocks noChangeArrowheads="1"/>
          </p:cNvSpPr>
          <p:nvPr/>
        </p:nvSpPr>
        <p:spPr bwMode="auto">
          <a:xfrm>
            <a:off x="5499702" y="3576639"/>
            <a:ext cx="273050" cy="2344737"/>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47" name="Rectangle 103">
            <a:extLst>
              <a:ext uri="{FF2B5EF4-FFF2-40B4-BE49-F238E27FC236}">
                <a16:creationId xmlns:a16="http://schemas.microsoft.com/office/drawing/2014/main" id="{4826E039-7A08-4A72-9F1F-298B63A35284}"/>
              </a:ext>
            </a:extLst>
          </p:cNvPr>
          <p:cNvSpPr>
            <a:spLocks noChangeArrowheads="1"/>
          </p:cNvSpPr>
          <p:nvPr/>
        </p:nvSpPr>
        <p:spPr bwMode="auto">
          <a:xfrm>
            <a:off x="5787039" y="3144839"/>
            <a:ext cx="260350" cy="2776537"/>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48" name="Rectangle 104">
            <a:extLst>
              <a:ext uri="{FF2B5EF4-FFF2-40B4-BE49-F238E27FC236}">
                <a16:creationId xmlns:a16="http://schemas.microsoft.com/office/drawing/2014/main" id="{4FE80FFF-8013-4A03-A9F3-AED5AED99DB3}"/>
              </a:ext>
            </a:extLst>
          </p:cNvPr>
          <p:cNvSpPr>
            <a:spLocks noChangeArrowheads="1"/>
          </p:cNvSpPr>
          <p:nvPr/>
        </p:nvSpPr>
        <p:spPr bwMode="auto">
          <a:xfrm>
            <a:off x="6060089" y="2568575"/>
            <a:ext cx="274638" cy="3352800"/>
          </a:xfrm>
          <a:prstGeom prst="rect">
            <a:avLst/>
          </a:prstGeom>
          <a:solidFill>
            <a:srgbClr val="3772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9" name="Rectangle 105">
            <a:extLst>
              <a:ext uri="{FF2B5EF4-FFF2-40B4-BE49-F238E27FC236}">
                <a16:creationId xmlns:a16="http://schemas.microsoft.com/office/drawing/2014/main" id="{2C29C5C3-D04B-4421-A7F1-9594FC04BCFE}"/>
              </a:ext>
            </a:extLst>
          </p:cNvPr>
          <p:cNvSpPr>
            <a:spLocks noChangeArrowheads="1"/>
          </p:cNvSpPr>
          <p:nvPr/>
        </p:nvSpPr>
        <p:spPr bwMode="auto">
          <a:xfrm>
            <a:off x="6349014" y="2208213"/>
            <a:ext cx="274638" cy="3713162"/>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50" name="Rectangle 106">
            <a:extLst>
              <a:ext uri="{FF2B5EF4-FFF2-40B4-BE49-F238E27FC236}">
                <a16:creationId xmlns:a16="http://schemas.microsoft.com/office/drawing/2014/main" id="{CD12225F-2809-4A26-88AA-F9550E0937A9}"/>
              </a:ext>
            </a:extLst>
          </p:cNvPr>
          <p:cNvSpPr>
            <a:spLocks noChangeArrowheads="1"/>
          </p:cNvSpPr>
          <p:nvPr/>
        </p:nvSpPr>
        <p:spPr bwMode="auto">
          <a:xfrm>
            <a:off x="6623653" y="3071813"/>
            <a:ext cx="287337" cy="2849562"/>
          </a:xfrm>
          <a:prstGeom prst="rect">
            <a:avLst/>
          </a:prstGeom>
          <a:solidFill>
            <a:srgbClr val="3772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1" name="Rectangle 107">
            <a:extLst>
              <a:ext uri="{FF2B5EF4-FFF2-40B4-BE49-F238E27FC236}">
                <a16:creationId xmlns:a16="http://schemas.microsoft.com/office/drawing/2014/main" id="{89C3F105-1DF3-44C7-B30E-756FE301DFF7}"/>
              </a:ext>
            </a:extLst>
          </p:cNvPr>
          <p:cNvSpPr>
            <a:spLocks noChangeArrowheads="1"/>
          </p:cNvSpPr>
          <p:nvPr/>
        </p:nvSpPr>
        <p:spPr bwMode="auto">
          <a:xfrm>
            <a:off x="6910989" y="4152901"/>
            <a:ext cx="274638" cy="1768475"/>
          </a:xfrm>
          <a:prstGeom prst="rect">
            <a:avLst/>
          </a:prstGeom>
          <a:solidFill>
            <a:srgbClr val="3772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2" name="Rectangle 108">
            <a:extLst>
              <a:ext uri="{FF2B5EF4-FFF2-40B4-BE49-F238E27FC236}">
                <a16:creationId xmlns:a16="http://schemas.microsoft.com/office/drawing/2014/main" id="{962F7092-77F6-4CEE-B7E0-D6FB09669EA7}"/>
              </a:ext>
            </a:extLst>
          </p:cNvPr>
          <p:cNvSpPr>
            <a:spLocks noChangeArrowheads="1"/>
          </p:cNvSpPr>
          <p:nvPr/>
        </p:nvSpPr>
        <p:spPr bwMode="auto">
          <a:xfrm>
            <a:off x="7184039" y="5305425"/>
            <a:ext cx="274638" cy="615950"/>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53" name="Rectangle 109">
            <a:extLst>
              <a:ext uri="{FF2B5EF4-FFF2-40B4-BE49-F238E27FC236}">
                <a16:creationId xmlns:a16="http://schemas.microsoft.com/office/drawing/2014/main" id="{253E3217-D7DA-4278-9727-6232C6182484}"/>
              </a:ext>
            </a:extLst>
          </p:cNvPr>
          <p:cNvSpPr>
            <a:spLocks noChangeArrowheads="1"/>
          </p:cNvSpPr>
          <p:nvPr/>
        </p:nvSpPr>
        <p:spPr bwMode="auto">
          <a:xfrm>
            <a:off x="7471378" y="5851525"/>
            <a:ext cx="274637" cy="69850"/>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54" name="Text Box 110">
            <a:extLst>
              <a:ext uri="{FF2B5EF4-FFF2-40B4-BE49-F238E27FC236}">
                <a16:creationId xmlns:a16="http://schemas.microsoft.com/office/drawing/2014/main" id="{2D79CD5F-EB46-4B4D-A442-E06B30F95AA3}"/>
              </a:ext>
            </a:extLst>
          </p:cNvPr>
          <p:cNvSpPr txBox="1">
            <a:spLocks noChangeArrowheads="1"/>
          </p:cNvSpPr>
          <p:nvPr/>
        </p:nvSpPr>
        <p:spPr bwMode="auto">
          <a:xfrm>
            <a:off x="7803164" y="5977377"/>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rPr>
              <a:t>Th</a:t>
            </a:r>
            <a:r>
              <a:rPr lang="af-ZA" altLang="en-US">
                <a:latin typeface="Times New Roman" panose="02020603050405020304" pitchFamily="18" charset="0"/>
              </a:rPr>
              <a:t>áng</a:t>
            </a:r>
          </a:p>
        </p:txBody>
      </p:sp>
      <p:sp>
        <p:nvSpPr>
          <p:cNvPr id="31855" name="Oval 111">
            <a:extLst>
              <a:ext uri="{FF2B5EF4-FFF2-40B4-BE49-F238E27FC236}">
                <a16:creationId xmlns:a16="http://schemas.microsoft.com/office/drawing/2014/main" id="{4FD36DE6-D82A-47ED-9CB2-C74C06D24D4E}"/>
              </a:ext>
            </a:extLst>
          </p:cNvPr>
          <p:cNvSpPr>
            <a:spLocks noChangeArrowheads="1"/>
          </p:cNvSpPr>
          <p:nvPr/>
        </p:nvSpPr>
        <p:spPr bwMode="auto">
          <a:xfrm>
            <a:off x="4434489" y="5291139"/>
            <a:ext cx="71438" cy="71437"/>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56" name="Oval 112">
            <a:extLst>
              <a:ext uri="{FF2B5EF4-FFF2-40B4-BE49-F238E27FC236}">
                <a16:creationId xmlns:a16="http://schemas.microsoft.com/office/drawing/2014/main" id="{7149F58E-B174-4431-AE1D-4DE5C2A7B8E4}"/>
              </a:ext>
            </a:extLst>
          </p:cNvPr>
          <p:cNvSpPr>
            <a:spLocks noChangeArrowheads="1"/>
          </p:cNvSpPr>
          <p:nvPr/>
        </p:nvSpPr>
        <p:spPr bwMode="auto">
          <a:xfrm>
            <a:off x="4721828" y="5464175"/>
            <a:ext cx="71437"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57" name="Oval 113">
            <a:extLst>
              <a:ext uri="{FF2B5EF4-FFF2-40B4-BE49-F238E27FC236}">
                <a16:creationId xmlns:a16="http://schemas.microsoft.com/office/drawing/2014/main" id="{AB362764-64E4-4DE4-ABDB-E34DD9C74BB9}"/>
              </a:ext>
            </a:extLst>
          </p:cNvPr>
          <p:cNvSpPr>
            <a:spLocks noChangeArrowheads="1"/>
          </p:cNvSpPr>
          <p:nvPr/>
        </p:nvSpPr>
        <p:spPr bwMode="auto">
          <a:xfrm>
            <a:off x="4994878" y="5549900"/>
            <a:ext cx="71437"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58" name="Oval 114">
            <a:extLst>
              <a:ext uri="{FF2B5EF4-FFF2-40B4-BE49-F238E27FC236}">
                <a16:creationId xmlns:a16="http://schemas.microsoft.com/office/drawing/2014/main" id="{A9980BAB-5592-4260-89C6-469B9C6A9092}"/>
              </a:ext>
            </a:extLst>
          </p:cNvPr>
          <p:cNvSpPr>
            <a:spLocks noChangeArrowheads="1"/>
          </p:cNvSpPr>
          <p:nvPr/>
        </p:nvSpPr>
        <p:spPr bwMode="auto">
          <a:xfrm>
            <a:off x="5298089" y="5492750"/>
            <a:ext cx="71438" cy="7143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59" name="Oval 115">
            <a:extLst>
              <a:ext uri="{FF2B5EF4-FFF2-40B4-BE49-F238E27FC236}">
                <a16:creationId xmlns:a16="http://schemas.microsoft.com/office/drawing/2014/main" id="{FBF755EE-E116-4089-9688-25DF26B232B3}"/>
              </a:ext>
            </a:extLst>
          </p:cNvPr>
          <p:cNvSpPr>
            <a:spLocks noChangeArrowheads="1"/>
          </p:cNvSpPr>
          <p:nvPr/>
        </p:nvSpPr>
        <p:spPr bwMode="auto">
          <a:xfrm>
            <a:off x="5601303" y="5118100"/>
            <a:ext cx="71437"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0" name="Oval 116">
            <a:extLst>
              <a:ext uri="{FF2B5EF4-FFF2-40B4-BE49-F238E27FC236}">
                <a16:creationId xmlns:a16="http://schemas.microsoft.com/office/drawing/2014/main" id="{73174563-4890-4F29-B319-68096039E55C}"/>
              </a:ext>
            </a:extLst>
          </p:cNvPr>
          <p:cNvSpPr>
            <a:spLocks noChangeArrowheads="1"/>
          </p:cNvSpPr>
          <p:nvPr/>
        </p:nvSpPr>
        <p:spPr bwMode="auto">
          <a:xfrm>
            <a:off x="5888639" y="3908425"/>
            <a:ext cx="71438"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1" name="Oval 117">
            <a:extLst>
              <a:ext uri="{FF2B5EF4-FFF2-40B4-BE49-F238E27FC236}">
                <a16:creationId xmlns:a16="http://schemas.microsoft.com/office/drawing/2014/main" id="{7B2736DD-5A42-416A-93E3-CA686CE08B42}"/>
              </a:ext>
            </a:extLst>
          </p:cNvPr>
          <p:cNvSpPr>
            <a:spLocks noChangeArrowheads="1"/>
          </p:cNvSpPr>
          <p:nvPr/>
        </p:nvSpPr>
        <p:spPr bwMode="auto">
          <a:xfrm>
            <a:off x="6161689" y="2422525"/>
            <a:ext cx="71438"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2" name="Oval 118">
            <a:extLst>
              <a:ext uri="{FF2B5EF4-FFF2-40B4-BE49-F238E27FC236}">
                <a16:creationId xmlns:a16="http://schemas.microsoft.com/office/drawing/2014/main" id="{418A47BF-9910-45FA-9D60-723BCF480339}"/>
              </a:ext>
            </a:extLst>
          </p:cNvPr>
          <p:cNvSpPr>
            <a:spLocks noChangeArrowheads="1"/>
          </p:cNvSpPr>
          <p:nvPr/>
        </p:nvSpPr>
        <p:spPr bwMode="auto">
          <a:xfrm>
            <a:off x="6450614" y="1978025"/>
            <a:ext cx="71438"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3" name="Oval 119">
            <a:extLst>
              <a:ext uri="{FF2B5EF4-FFF2-40B4-BE49-F238E27FC236}">
                <a16:creationId xmlns:a16="http://schemas.microsoft.com/office/drawing/2014/main" id="{244F4FE4-09E2-4669-AEF8-DFDEA2520840}"/>
              </a:ext>
            </a:extLst>
          </p:cNvPr>
          <p:cNvSpPr>
            <a:spLocks noChangeArrowheads="1"/>
          </p:cNvSpPr>
          <p:nvPr/>
        </p:nvSpPr>
        <p:spPr bwMode="auto">
          <a:xfrm>
            <a:off x="6737953" y="2857500"/>
            <a:ext cx="71437"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4" name="Oval 120">
            <a:extLst>
              <a:ext uri="{FF2B5EF4-FFF2-40B4-BE49-F238E27FC236}">
                <a16:creationId xmlns:a16="http://schemas.microsoft.com/office/drawing/2014/main" id="{D581D427-AB7D-48DA-8714-F3978A9F94B6}"/>
              </a:ext>
            </a:extLst>
          </p:cNvPr>
          <p:cNvSpPr>
            <a:spLocks noChangeArrowheads="1"/>
          </p:cNvSpPr>
          <p:nvPr/>
        </p:nvSpPr>
        <p:spPr bwMode="auto">
          <a:xfrm>
            <a:off x="7012589" y="4170364"/>
            <a:ext cx="71438" cy="71437"/>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5" name="Oval 121">
            <a:extLst>
              <a:ext uri="{FF2B5EF4-FFF2-40B4-BE49-F238E27FC236}">
                <a16:creationId xmlns:a16="http://schemas.microsoft.com/office/drawing/2014/main" id="{7159E1B4-BDCF-4C93-A31C-B18905648359}"/>
              </a:ext>
            </a:extLst>
          </p:cNvPr>
          <p:cNvSpPr>
            <a:spLocks noChangeArrowheads="1"/>
          </p:cNvSpPr>
          <p:nvPr/>
        </p:nvSpPr>
        <p:spPr bwMode="auto">
          <a:xfrm>
            <a:off x="7299928" y="4657725"/>
            <a:ext cx="71437" cy="71438"/>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6" name="Oval 122">
            <a:extLst>
              <a:ext uri="{FF2B5EF4-FFF2-40B4-BE49-F238E27FC236}">
                <a16:creationId xmlns:a16="http://schemas.microsoft.com/office/drawing/2014/main" id="{5419BE11-EBE9-454F-91A9-0FC18E0AC41A}"/>
              </a:ext>
            </a:extLst>
          </p:cNvPr>
          <p:cNvSpPr>
            <a:spLocks noChangeArrowheads="1"/>
          </p:cNvSpPr>
          <p:nvPr/>
        </p:nvSpPr>
        <p:spPr bwMode="auto">
          <a:xfrm>
            <a:off x="7588853" y="5176839"/>
            <a:ext cx="71437" cy="71437"/>
          </a:xfrm>
          <a:prstGeom prst="ellipse">
            <a:avLst/>
          </a:prstGeom>
          <a:solidFill>
            <a:srgbClr val="3772FF"/>
          </a:solidFill>
          <a:ln w="9525">
            <a:solidFill>
              <a:schemeClr val="tx1"/>
            </a:solidFill>
            <a:round/>
            <a:headEnd/>
            <a:tailEnd/>
          </a:ln>
          <a:effectLst/>
        </p:spPr>
        <p:txBody>
          <a:bodyPr wrap="none" anchor="ctr"/>
          <a:lstStyle/>
          <a:p>
            <a:endParaRPr lang="en-US"/>
          </a:p>
        </p:txBody>
      </p:sp>
      <p:sp>
        <p:nvSpPr>
          <p:cNvPr id="31867" name="Text Box 123">
            <a:extLst>
              <a:ext uri="{FF2B5EF4-FFF2-40B4-BE49-F238E27FC236}">
                <a16:creationId xmlns:a16="http://schemas.microsoft.com/office/drawing/2014/main" id="{D583FE1A-BCEE-49EA-A05A-C27217AE1CB3}"/>
              </a:ext>
            </a:extLst>
          </p:cNvPr>
          <p:cNvSpPr txBox="1">
            <a:spLocks noChangeArrowheads="1"/>
          </p:cNvSpPr>
          <p:nvPr/>
        </p:nvSpPr>
        <p:spPr bwMode="auto">
          <a:xfrm>
            <a:off x="4318602" y="1338262"/>
            <a:ext cx="64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mm</a:t>
            </a:r>
            <a:endParaRPr lang="af-ZA" altLang="en-US"/>
          </a:p>
        </p:txBody>
      </p:sp>
      <p:sp>
        <p:nvSpPr>
          <p:cNvPr id="31868" name="Text Box 124">
            <a:extLst>
              <a:ext uri="{FF2B5EF4-FFF2-40B4-BE49-F238E27FC236}">
                <a16:creationId xmlns:a16="http://schemas.microsoft.com/office/drawing/2014/main" id="{54C52777-D3CC-4ED4-AEC0-0A6CD25E7A72}"/>
              </a:ext>
            </a:extLst>
          </p:cNvPr>
          <p:cNvSpPr txBox="1">
            <a:spLocks noChangeArrowheads="1"/>
          </p:cNvSpPr>
          <p:nvPr/>
        </p:nvSpPr>
        <p:spPr bwMode="auto">
          <a:xfrm>
            <a:off x="7184040" y="1357312"/>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a:t>
            </a:r>
            <a:r>
              <a:rPr lang="en-US" altLang="en-US" baseline="30000"/>
              <a:t>3</a:t>
            </a:r>
            <a:r>
              <a:rPr lang="en-US" altLang="en-US"/>
              <a:t>/s</a:t>
            </a:r>
            <a:endParaRPr lang="af-ZA" altLang="en-US"/>
          </a:p>
        </p:txBody>
      </p:sp>
      <p:sp>
        <p:nvSpPr>
          <p:cNvPr id="31869" name="Text Box 125">
            <a:extLst>
              <a:ext uri="{FF2B5EF4-FFF2-40B4-BE49-F238E27FC236}">
                <a16:creationId xmlns:a16="http://schemas.microsoft.com/office/drawing/2014/main" id="{F8637F2D-9C32-49F1-9845-82377190EB00}"/>
              </a:ext>
            </a:extLst>
          </p:cNvPr>
          <p:cNvSpPr txBox="1">
            <a:spLocks noChangeArrowheads="1"/>
          </p:cNvSpPr>
          <p:nvPr/>
        </p:nvSpPr>
        <p:spPr bwMode="auto">
          <a:xfrm>
            <a:off x="3526440" y="5657851"/>
            <a:ext cx="720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9999"/>
                </a:solidFill>
              </a:rPr>
              <a:t>19,5</a:t>
            </a:r>
            <a:endParaRPr lang="af-ZA" altLang="en-US">
              <a:solidFill>
                <a:srgbClr val="009999"/>
              </a:solidFill>
            </a:endParaRPr>
          </a:p>
        </p:txBody>
      </p:sp>
      <p:sp>
        <p:nvSpPr>
          <p:cNvPr id="31870" name="Text Box 126">
            <a:extLst>
              <a:ext uri="{FF2B5EF4-FFF2-40B4-BE49-F238E27FC236}">
                <a16:creationId xmlns:a16="http://schemas.microsoft.com/office/drawing/2014/main" id="{9E9F8371-59BF-4C47-9878-FF80D9AFC05B}"/>
              </a:ext>
            </a:extLst>
          </p:cNvPr>
          <p:cNvSpPr txBox="1">
            <a:spLocks noChangeArrowheads="1"/>
          </p:cNvSpPr>
          <p:nvPr/>
        </p:nvSpPr>
        <p:spPr bwMode="auto">
          <a:xfrm>
            <a:off x="3712178" y="5441951"/>
            <a:ext cx="6492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rgbClr val="009999"/>
                </a:solidFill>
              </a:rPr>
              <a:t>25,6</a:t>
            </a:r>
            <a:endParaRPr lang="af-ZA" altLang="en-US">
              <a:solidFill>
                <a:srgbClr val="009999"/>
              </a:solidFill>
            </a:endParaRPr>
          </a:p>
        </p:txBody>
      </p:sp>
      <p:sp>
        <p:nvSpPr>
          <p:cNvPr id="31871" name="Line 127">
            <a:extLst>
              <a:ext uri="{FF2B5EF4-FFF2-40B4-BE49-F238E27FC236}">
                <a16:creationId xmlns:a16="http://schemas.microsoft.com/office/drawing/2014/main" id="{4AC5BE31-AF5D-48FA-B4E3-9FA8CAD9D0CE}"/>
              </a:ext>
            </a:extLst>
          </p:cNvPr>
          <p:cNvSpPr>
            <a:spLocks noChangeShapeType="1"/>
          </p:cNvSpPr>
          <p:nvPr/>
        </p:nvSpPr>
        <p:spPr bwMode="auto">
          <a:xfrm flipH="1">
            <a:off x="4318603" y="5664200"/>
            <a:ext cx="288925" cy="0"/>
          </a:xfrm>
          <a:prstGeom prst="line">
            <a:avLst/>
          </a:prstGeom>
          <a:noFill/>
          <a:ln w="9525">
            <a:solidFill>
              <a:schemeClr val="tx1"/>
            </a:solidFill>
            <a:prstDash val="lgDashDot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2" name="Line 128">
            <a:extLst>
              <a:ext uri="{FF2B5EF4-FFF2-40B4-BE49-F238E27FC236}">
                <a16:creationId xmlns:a16="http://schemas.microsoft.com/office/drawing/2014/main" id="{D08CCD73-5B8E-4584-A426-AAC8DC7DC68A}"/>
              </a:ext>
            </a:extLst>
          </p:cNvPr>
          <p:cNvSpPr>
            <a:spLocks noChangeShapeType="1"/>
          </p:cNvSpPr>
          <p:nvPr/>
        </p:nvSpPr>
        <p:spPr bwMode="auto">
          <a:xfrm>
            <a:off x="4463065" y="5305426"/>
            <a:ext cx="301625" cy="20161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3" name="Line 129">
            <a:extLst>
              <a:ext uri="{FF2B5EF4-FFF2-40B4-BE49-F238E27FC236}">
                <a16:creationId xmlns:a16="http://schemas.microsoft.com/office/drawing/2014/main" id="{DCBB080C-4DD9-4134-A27A-944BDA88BD5C}"/>
              </a:ext>
            </a:extLst>
          </p:cNvPr>
          <p:cNvSpPr>
            <a:spLocks noChangeShapeType="1"/>
          </p:cNvSpPr>
          <p:nvPr/>
        </p:nvSpPr>
        <p:spPr bwMode="auto">
          <a:xfrm>
            <a:off x="4750403" y="5507039"/>
            <a:ext cx="288925" cy="714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4" name="Line 130">
            <a:extLst>
              <a:ext uri="{FF2B5EF4-FFF2-40B4-BE49-F238E27FC236}">
                <a16:creationId xmlns:a16="http://schemas.microsoft.com/office/drawing/2014/main" id="{1C584329-7B14-4959-85F8-AF8680652265}"/>
              </a:ext>
            </a:extLst>
          </p:cNvPr>
          <p:cNvSpPr>
            <a:spLocks noChangeShapeType="1"/>
          </p:cNvSpPr>
          <p:nvPr/>
        </p:nvSpPr>
        <p:spPr bwMode="auto">
          <a:xfrm flipV="1">
            <a:off x="5039328" y="5521325"/>
            <a:ext cx="287337" cy="714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5" name="Line 131">
            <a:extLst>
              <a:ext uri="{FF2B5EF4-FFF2-40B4-BE49-F238E27FC236}">
                <a16:creationId xmlns:a16="http://schemas.microsoft.com/office/drawing/2014/main" id="{60E181A1-584B-4A27-98A3-FB2ADC8CB302}"/>
              </a:ext>
            </a:extLst>
          </p:cNvPr>
          <p:cNvSpPr>
            <a:spLocks noChangeShapeType="1"/>
          </p:cNvSpPr>
          <p:nvPr/>
        </p:nvSpPr>
        <p:spPr bwMode="auto">
          <a:xfrm flipV="1">
            <a:off x="5326665" y="5160963"/>
            <a:ext cx="288925" cy="3603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6" name="Line 132">
            <a:extLst>
              <a:ext uri="{FF2B5EF4-FFF2-40B4-BE49-F238E27FC236}">
                <a16:creationId xmlns:a16="http://schemas.microsoft.com/office/drawing/2014/main" id="{7308C71E-0177-42DB-9DCF-B36C3F8F11AA}"/>
              </a:ext>
            </a:extLst>
          </p:cNvPr>
          <p:cNvSpPr>
            <a:spLocks noChangeShapeType="1"/>
          </p:cNvSpPr>
          <p:nvPr/>
        </p:nvSpPr>
        <p:spPr bwMode="auto">
          <a:xfrm flipV="1">
            <a:off x="5615589" y="3937001"/>
            <a:ext cx="287338" cy="12239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7" name="Line 133">
            <a:extLst>
              <a:ext uri="{FF2B5EF4-FFF2-40B4-BE49-F238E27FC236}">
                <a16:creationId xmlns:a16="http://schemas.microsoft.com/office/drawing/2014/main" id="{A61E93CA-D77E-41F9-8A7E-505ADCB96F85}"/>
              </a:ext>
            </a:extLst>
          </p:cNvPr>
          <p:cNvSpPr>
            <a:spLocks noChangeShapeType="1"/>
          </p:cNvSpPr>
          <p:nvPr/>
        </p:nvSpPr>
        <p:spPr bwMode="auto">
          <a:xfrm flipV="1">
            <a:off x="5917214" y="2424114"/>
            <a:ext cx="287338" cy="15128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8" name="Line 134">
            <a:extLst>
              <a:ext uri="{FF2B5EF4-FFF2-40B4-BE49-F238E27FC236}">
                <a16:creationId xmlns:a16="http://schemas.microsoft.com/office/drawing/2014/main" id="{F0AFCCBD-B049-4EE4-A5FC-BC858609237F}"/>
              </a:ext>
            </a:extLst>
          </p:cNvPr>
          <p:cNvSpPr>
            <a:spLocks noChangeShapeType="1"/>
          </p:cNvSpPr>
          <p:nvPr/>
        </p:nvSpPr>
        <p:spPr bwMode="auto">
          <a:xfrm flipV="1">
            <a:off x="6204553" y="2006600"/>
            <a:ext cx="288925" cy="4318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9" name="Line 135">
            <a:extLst>
              <a:ext uri="{FF2B5EF4-FFF2-40B4-BE49-F238E27FC236}">
                <a16:creationId xmlns:a16="http://schemas.microsoft.com/office/drawing/2014/main" id="{1DFD1F65-4EED-41A2-B836-4F0AFC4D4DD4}"/>
              </a:ext>
            </a:extLst>
          </p:cNvPr>
          <p:cNvSpPr>
            <a:spLocks noChangeShapeType="1"/>
          </p:cNvSpPr>
          <p:nvPr/>
        </p:nvSpPr>
        <p:spPr bwMode="auto">
          <a:xfrm>
            <a:off x="6479189" y="1978026"/>
            <a:ext cx="287338" cy="9366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0" name="Line 136">
            <a:extLst>
              <a:ext uri="{FF2B5EF4-FFF2-40B4-BE49-F238E27FC236}">
                <a16:creationId xmlns:a16="http://schemas.microsoft.com/office/drawing/2014/main" id="{1F7221B7-BF19-44EF-BDA2-55DB98AAFC77}"/>
              </a:ext>
            </a:extLst>
          </p:cNvPr>
          <p:cNvSpPr>
            <a:spLocks noChangeShapeType="1"/>
          </p:cNvSpPr>
          <p:nvPr/>
        </p:nvSpPr>
        <p:spPr bwMode="auto">
          <a:xfrm>
            <a:off x="6766528" y="2900363"/>
            <a:ext cx="288925" cy="1295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1" name="Line 137">
            <a:extLst>
              <a:ext uri="{FF2B5EF4-FFF2-40B4-BE49-F238E27FC236}">
                <a16:creationId xmlns:a16="http://schemas.microsoft.com/office/drawing/2014/main" id="{A0BB64CB-92A1-4C17-B6A6-B69951B74F76}"/>
              </a:ext>
            </a:extLst>
          </p:cNvPr>
          <p:cNvSpPr>
            <a:spLocks noChangeShapeType="1"/>
          </p:cNvSpPr>
          <p:nvPr/>
        </p:nvSpPr>
        <p:spPr bwMode="auto">
          <a:xfrm>
            <a:off x="7055453" y="4224339"/>
            <a:ext cx="287337" cy="5048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2" name="Line 138">
            <a:extLst>
              <a:ext uri="{FF2B5EF4-FFF2-40B4-BE49-F238E27FC236}">
                <a16:creationId xmlns:a16="http://schemas.microsoft.com/office/drawing/2014/main" id="{74F0E792-C33D-4611-8950-F5190B539A25}"/>
              </a:ext>
            </a:extLst>
          </p:cNvPr>
          <p:cNvSpPr>
            <a:spLocks noChangeShapeType="1"/>
          </p:cNvSpPr>
          <p:nvPr/>
        </p:nvSpPr>
        <p:spPr bwMode="auto">
          <a:xfrm>
            <a:off x="7342790" y="4729164"/>
            <a:ext cx="288925" cy="5032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3" name="Text Box 139">
            <a:extLst>
              <a:ext uri="{FF2B5EF4-FFF2-40B4-BE49-F238E27FC236}">
                <a16:creationId xmlns:a16="http://schemas.microsoft.com/office/drawing/2014/main" id="{057132C7-6139-407F-8B93-F942373E4114}"/>
              </a:ext>
            </a:extLst>
          </p:cNvPr>
          <p:cNvSpPr txBox="1">
            <a:spLocks noChangeArrowheads="1"/>
          </p:cNvSpPr>
          <p:nvPr/>
        </p:nvSpPr>
        <p:spPr bwMode="auto">
          <a:xfrm>
            <a:off x="2302478" y="163195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CC3300"/>
                </a:solidFill>
                <a:latin typeface="Times New Roman" panose="02020603050405020304" pitchFamily="18" charset="0"/>
              </a:rPr>
              <a:t>Ch</a:t>
            </a:r>
            <a:r>
              <a:rPr lang="af-ZA" altLang="en-US" sz="2400" b="1">
                <a:solidFill>
                  <a:srgbClr val="CC3300"/>
                </a:solidFill>
                <a:latin typeface="Times New Roman" panose="02020603050405020304" pitchFamily="18" charset="0"/>
              </a:rPr>
              <a:t>ú thích</a:t>
            </a:r>
          </a:p>
        </p:txBody>
      </p:sp>
      <p:sp>
        <p:nvSpPr>
          <p:cNvPr id="31884" name="Line 140">
            <a:extLst>
              <a:ext uri="{FF2B5EF4-FFF2-40B4-BE49-F238E27FC236}">
                <a16:creationId xmlns:a16="http://schemas.microsoft.com/office/drawing/2014/main" id="{DB72B8E5-CCBB-4B2A-B719-7B5CD3B0AA23}"/>
              </a:ext>
            </a:extLst>
          </p:cNvPr>
          <p:cNvSpPr>
            <a:spLocks noChangeShapeType="1"/>
          </p:cNvSpPr>
          <p:nvPr/>
        </p:nvSpPr>
        <p:spPr bwMode="auto">
          <a:xfrm>
            <a:off x="3851877" y="6650232"/>
            <a:ext cx="3952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5" name="Text Box 141">
            <a:extLst>
              <a:ext uri="{FF2B5EF4-FFF2-40B4-BE49-F238E27FC236}">
                <a16:creationId xmlns:a16="http://schemas.microsoft.com/office/drawing/2014/main" id="{30EC225B-3652-4C6A-9EB2-B6E776F44C5A}"/>
              </a:ext>
            </a:extLst>
          </p:cNvPr>
          <p:cNvSpPr txBox="1">
            <a:spLocks noChangeArrowheads="1"/>
          </p:cNvSpPr>
          <p:nvPr/>
        </p:nvSpPr>
        <p:spPr bwMode="auto">
          <a:xfrm>
            <a:off x="4318602" y="6371842"/>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0000CC"/>
                </a:solidFill>
              </a:rPr>
              <a:t>L</a:t>
            </a:r>
            <a:r>
              <a:rPr lang="af-ZA" altLang="en-US" b="1">
                <a:solidFill>
                  <a:srgbClr val="0000CC"/>
                </a:solidFill>
              </a:rPr>
              <a:t>ưu lượng</a:t>
            </a:r>
          </a:p>
        </p:txBody>
      </p:sp>
      <p:sp>
        <p:nvSpPr>
          <p:cNvPr id="31886" name="Rectangle 142">
            <a:extLst>
              <a:ext uri="{FF2B5EF4-FFF2-40B4-BE49-F238E27FC236}">
                <a16:creationId xmlns:a16="http://schemas.microsoft.com/office/drawing/2014/main" id="{91A8EC45-22A4-4D31-B81C-A77B206A0389}"/>
              </a:ext>
            </a:extLst>
          </p:cNvPr>
          <p:cNvSpPr>
            <a:spLocks noChangeArrowheads="1"/>
          </p:cNvSpPr>
          <p:nvPr/>
        </p:nvSpPr>
        <p:spPr bwMode="auto">
          <a:xfrm>
            <a:off x="2157195" y="6288088"/>
            <a:ext cx="274637" cy="400050"/>
          </a:xfrm>
          <a:prstGeom prst="rect">
            <a:avLst/>
          </a:prstGeom>
          <a:solidFill>
            <a:srgbClr val="3772FF"/>
          </a:solidFill>
          <a:ln w="9525">
            <a:solidFill>
              <a:schemeClr val="tx1"/>
            </a:solidFill>
            <a:miter lim="800000"/>
            <a:headEnd/>
            <a:tailEnd/>
          </a:ln>
          <a:effectLst/>
        </p:spPr>
        <p:txBody>
          <a:bodyPr wrap="none" anchor="ctr"/>
          <a:lstStyle/>
          <a:p>
            <a:endParaRPr lang="en-US"/>
          </a:p>
        </p:txBody>
      </p:sp>
      <p:sp>
        <p:nvSpPr>
          <p:cNvPr id="31887" name="Text Box 143">
            <a:extLst>
              <a:ext uri="{FF2B5EF4-FFF2-40B4-BE49-F238E27FC236}">
                <a16:creationId xmlns:a16="http://schemas.microsoft.com/office/drawing/2014/main" id="{3C41BB73-DED3-4C80-81C1-97FCA4BAAFDB}"/>
              </a:ext>
            </a:extLst>
          </p:cNvPr>
          <p:cNvSpPr txBox="1">
            <a:spLocks noChangeArrowheads="1"/>
          </p:cNvSpPr>
          <p:nvPr/>
        </p:nvSpPr>
        <p:spPr bwMode="auto">
          <a:xfrm>
            <a:off x="2541039" y="6382296"/>
            <a:ext cx="1155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a:solidFill>
                  <a:srgbClr val="0000CC"/>
                </a:solidFill>
              </a:rPr>
              <a:t>L</a:t>
            </a:r>
            <a:r>
              <a:rPr lang="af-ZA" altLang="en-US" b="1">
                <a:solidFill>
                  <a:srgbClr val="0000CC"/>
                </a:solidFill>
              </a:rPr>
              <a:t>ượng mưa</a:t>
            </a:r>
          </a:p>
        </p:txBody>
      </p:sp>
      <p:sp>
        <p:nvSpPr>
          <p:cNvPr id="90" name="TextBox 89">
            <a:extLst>
              <a:ext uri="{FF2B5EF4-FFF2-40B4-BE49-F238E27FC236}">
                <a16:creationId xmlns:a16="http://schemas.microsoft.com/office/drawing/2014/main" id="{13F2F6E5-6F84-4507-9F95-E863E286148F}"/>
              </a:ext>
            </a:extLst>
          </p:cNvPr>
          <p:cNvSpPr txBox="1"/>
          <p:nvPr/>
        </p:nvSpPr>
        <p:spPr>
          <a:xfrm>
            <a:off x="0" y="164942"/>
            <a:ext cx="12026462" cy="535531"/>
          </a:xfrm>
          <a:prstGeom prst="rect">
            <a:avLst/>
          </a:prstGeom>
          <a:noFill/>
        </p:spPr>
        <p:txBody>
          <a:bodyPr wrap="square">
            <a:spAutoFit/>
          </a:bodyPr>
          <a:lstStyle/>
          <a:p>
            <a:pPr algn="ctr" rtl="0">
              <a:defRPr sz="2880" b="0" i="0" u="none" strike="noStrike" kern="1200" spc="0" baseline="0">
                <a:solidFill>
                  <a:prstClr val="black"/>
                </a:solidFill>
                <a:latin typeface="Bahnschrift Condensed" panose="020B0502040204020203" pitchFamily="34" charset="0"/>
                <a:ea typeface="+mn-ea"/>
                <a:cs typeface="+mn-cs"/>
              </a:defRPr>
            </a:pPr>
            <a:r>
              <a:rPr lang="en-US">
                <a:solidFill>
                  <a:srgbClr val="002060"/>
                </a:solidFill>
              </a:rPr>
              <a:t>Biểu đồ</a:t>
            </a:r>
            <a:r>
              <a:rPr lang="vi-VN">
                <a:solidFill>
                  <a:srgbClr val="002060"/>
                </a:solidFill>
              </a:rPr>
              <a:t> l</a:t>
            </a:r>
            <a:r>
              <a:rPr lang="en-US">
                <a:solidFill>
                  <a:srgbClr val="002060"/>
                </a:solidFill>
              </a:rPr>
              <a:t>ượng </a:t>
            </a:r>
            <a:r>
              <a:rPr lang="vi-VN">
                <a:solidFill>
                  <a:srgbClr val="002060"/>
                </a:solidFill>
              </a:rPr>
              <a:t>mưa và lưu lượng </a:t>
            </a:r>
            <a:r>
              <a:rPr lang="en-US">
                <a:solidFill>
                  <a:srgbClr val="002060"/>
                </a:solidFill>
              </a:rPr>
              <a:t>nước lưu vực sông Hồng theo tháng  (Trạm Sơn Tây)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1805"/>
                                        </p:tgtEl>
                                        <p:attrNameLst>
                                          <p:attrName>style.visibility</p:attrName>
                                        </p:attrNameLst>
                                      </p:cBhvr>
                                      <p:to>
                                        <p:strVal val="visible"/>
                                      </p:to>
                                    </p:set>
                                    <p:animEffect transition="in" filter="slide(fromBottom)">
                                      <p:cBhvr>
                                        <p:cTn id="7" dur="500"/>
                                        <p:tgtEl>
                                          <p:spTgt spid="31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1806"/>
                                        </p:tgtEl>
                                        <p:attrNameLst>
                                          <p:attrName>style.visibility</p:attrName>
                                        </p:attrNameLst>
                                      </p:cBhvr>
                                      <p:to>
                                        <p:strVal val="visible"/>
                                      </p:to>
                                    </p:set>
                                    <p:animEffect transition="in" filter="strips(downLeft)">
                                      <p:cBhvr>
                                        <p:cTn id="12" dur="500"/>
                                        <p:tgtEl>
                                          <p:spTgt spid="31806"/>
                                        </p:tgtEl>
                                      </p:cBhvr>
                                    </p:animEffect>
                                  </p:childTnLst>
                                </p:cTn>
                              </p:par>
                            </p:childTnLst>
                          </p:cTn>
                        </p:par>
                        <p:par>
                          <p:cTn id="13" fill="hold" nodeType="afterGroup">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31867"/>
                                        </p:tgtEl>
                                        <p:attrNameLst>
                                          <p:attrName>style.visibility</p:attrName>
                                        </p:attrNameLst>
                                      </p:cBhvr>
                                      <p:to>
                                        <p:strVal val="visible"/>
                                      </p:to>
                                    </p:set>
                                    <p:animEffect transition="in" filter="checkerboard(across)">
                                      <p:cBhvr>
                                        <p:cTn id="16" dur="500"/>
                                        <p:tgtEl>
                                          <p:spTgt spid="3186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1868"/>
                                        </p:tgtEl>
                                        <p:attrNameLst>
                                          <p:attrName>style.visibility</p:attrName>
                                        </p:attrNameLst>
                                      </p:cBhvr>
                                      <p:to>
                                        <p:strVal val="visible"/>
                                      </p:to>
                                    </p:set>
                                    <p:animEffect transition="in" filter="checkerboard(across)">
                                      <p:cBhvr>
                                        <p:cTn id="19" dur="500"/>
                                        <p:tgtEl>
                                          <p:spTgt spid="31868"/>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854"/>
                                        </p:tgtEl>
                                        <p:attrNameLst>
                                          <p:attrName>style.visibility</p:attrName>
                                        </p:attrNameLst>
                                      </p:cBhvr>
                                      <p:to>
                                        <p:strVal val="visible"/>
                                      </p:to>
                                    </p:set>
                                    <p:animEffect transition="in" filter="checkerboard(across)">
                                      <p:cBhvr>
                                        <p:cTn id="22" dur="500"/>
                                        <p:tgtEl>
                                          <p:spTgt spid="31854"/>
                                        </p:tgtEl>
                                      </p:cBhvr>
                                    </p:animEffect>
                                  </p:childTnLst>
                                </p:cTn>
                              </p:par>
                            </p:childTnLst>
                          </p:cTn>
                        </p:par>
                        <p:par>
                          <p:cTn id="23" fill="hold" nodeType="afterGroup">
                            <p:stCondLst>
                              <p:cond delay="1000"/>
                            </p:stCondLst>
                            <p:childTnLst>
                              <p:par>
                                <p:cTn id="24" presetID="5" presetClass="entr" presetSubtype="10" fill="hold" nodeType="afterEffect">
                                  <p:stCondLst>
                                    <p:cond delay="0"/>
                                  </p:stCondLst>
                                  <p:childTnLst>
                                    <p:set>
                                      <p:cBhvr>
                                        <p:cTn id="25" dur="1" fill="hold">
                                          <p:stCondLst>
                                            <p:cond delay="0"/>
                                          </p:stCondLst>
                                        </p:cTn>
                                        <p:tgtEl>
                                          <p:spTgt spid="31808"/>
                                        </p:tgtEl>
                                        <p:attrNameLst>
                                          <p:attrName>style.visibility</p:attrName>
                                        </p:attrNameLst>
                                      </p:cBhvr>
                                      <p:to>
                                        <p:strVal val="visible"/>
                                      </p:to>
                                    </p:set>
                                    <p:animEffect transition="in" filter="checkerboard(across)">
                                      <p:cBhvr>
                                        <p:cTn id="26" dur="500"/>
                                        <p:tgtEl>
                                          <p:spTgt spid="31808"/>
                                        </p:tgtEl>
                                      </p:cBhvr>
                                    </p:animEffect>
                                  </p:childTnLst>
                                </p:cTn>
                              </p:par>
                            </p:childTnLst>
                          </p:cTn>
                        </p:par>
                        <p:par>
                          <p:cTn id="27" fill="hold" nodeType="afterGroup">
                            <p:stCondLst>
                              <p:cond delay="1500"/>
                            </p:stCondLst>
                            <p:childTnLst>
                              <p:par>
                                <p:cTn id="28" presetID="12" presetClass="entr" presetSubtype="4" fill="hold" nodeType="afterEffect">
                                  <p:stCondLst>
                                    <p:cond delay="0"/>
                                  </p:stCondLst>
                                  <p:childTnLst>
                                    <p:set>
                                      <p:cBhvr>
                                        <p:cTn id="29" dur="1" fill="hold">
                                          <p:stCondLst>
                                            <p:cond delay="0"/>
                                          </p:stCondLst>
                                        </p:cTn>
                                        <p:tgtEl>
                                          <p:spTgt spid="31821"/>
                                        </p:tgtEl>
                                        <p:attrNameLst>
                                          <p:attrName>style.visibility</p:attrName>
                                        </p:attrNameLst>
                                      </p:cBhvr>
                                      <p:to>
                                        <p:strVal val="visible"/>
                                      </p:to>
                                    </p:set>
                                    <p:animEffect transition="in" filter="slide(fromBottom)">
                                      <p:cBhvr>
                                        <p:cTn id="30" dur="1000"/>
                                        <p:tgtEl>
                                          <p:spTgt spid="31821"/>
                                        </p:tgtEl>
                                      </p:cBhvr>
                                    </p:animEffect>
                                  </p:childTnLst>
                                </p:cTn>
                              </p:par>
                            </p:childTnLst>
                          </p:cTn>
                        </p:par>
                        <p:par>
                          <p:cTn id="31" fill="hold" nodeType="afterGroup">
                            <p:stCondLst>
                              <p:cond delay="2500"/>
                            </p:stCondLst>
                            <p:childTnLst>
                              <p:par>
                                <p:cTn id="32" presetID="5" presetClass="entr" presetSubtype="10" fill="hold" nodeType="afterEffect">
                                  <p:stCondLst>
                                    <p:cond delay="0"/>
                                  </p:stCondLst>
                                  <p:childTnLst>
                                    <p:set>
                                      <p:cBhvr>
                                        <p:cTn id="33" dur="1" fill="hold">
                                          <p:stCondLst>
                                            <p:cond delay="0"/>
                                          </p:stCondLst>
                                        </p:cTn>
                                        <p:tgtEl>
                                          <p:spTgt spid="31832"/>
                                        </p:tgtEl>
                                        <p:attrNameLst>
                                          <p:attrName>style.visibility</p:attrName>
                                        </p:attrNameLst>
                                      </p:cBhvr>
                                      <p:to>
                                        <p:strVal val="visible"/>
                                      </p:to>
                                    </p:set>
                                    <p:animEffect transition="in" filter="checkerboard(across)">
                                      <p:cBhvr>
                                        <p:cTn id="34" dur="500"/>
                                        <p:tgtEl>
                                          <p:spTgt spid="31832"/>
                                        </p:tgtEl>
                                      </p:cBhvr>
                                    </p:animEffect>
                                  </p:childTnLst>
                                </p:cTn>
                              </p:par>
                            </p:childTnLst>
                          </p:cTn>
                        </p:par>
                        <p:par>
                          <p:cTn id="35" fill="hold" nodeType="afterGroup">
                            <p:stCondLst>
                              <p:cond delay="3000"/>
                            </p:stCondLst>
                            <p:childTnLst>
                              <p:par>
                                <p:cTn id="36" presetID="5" presetClass="entr" presetSubtype="10" fill="hold" nodeType="afterEffect">
                                  <p:stCondLst>
                                    <p:cond delay="0"/>
                                  </p:stCondLst>
                                  <p:childTnLst>
                                    <p:set>
                                      <p:cBhvr>
                                        <p:cTn id="37" dur="1" fill="hold">
                                          <p:stCondLst>
                                            <p:cond delay="0"/>
                                          </p:stCondLst>
                                        </p:cTn>
                                        <p:tgtEl>
                                          <p:spTgt spid="31808"/>
                                        </p:tgtEl>
                                        <p:attrNameLst>
                                          <p:attrName>style.visibility</p:attrName>
                                        </p:attrNameLst>
                                      </p:cBhvr>
                                      <p:to>
                                        <p:strVal val="visible"/>
                                      </p:to>
                                    </p:set>
                                    <p:animEffect transition="in" filter="checkerboard(across)">
                                      <p:cBhvr>
                                        <p:cTn id="38" dur="500"/>
                                        <p:tgtEl>
                                          <p:spTgt spid="31808"/>
                                        </p:tgtEl>
                                      </p:cBhvr>
                                    </p:animEffect>
                                  </p:childTnLst>
                                </p:cTn>
                              </p:par>
                            </p:childTnLst>
                          </p:cTn>
                        </p:par>
                        <p:par>
                          <p:cTn id="39" fill="hold" nodeType="afterGroup">
                            <p:stCondLst>
                              <p:cond delay="3500"/>
                            </p:stCondLst>
                            <p:childTnLst>
                              <p:par>
                                <p:cTn id="40" presetID="5" presetClass="entr" presetSubtype="10" fill="hold" nodeType="afterEffect">
                                  <p:stCondLst>
                                    <p:cond delay="0"/>
                                  </p:stCondLst>
                                  <p:childTnLst>
                                    <p:set>
                                      <p:cBhvr>
                                        <p:cTn id="41" dur="1" fill="hold">
                                          <p:stCondLst>
                                            <p:cond delay="0"/>
                                          </p:stCondLst>
                                        </p:cTn>
                                        <p:tgtEl>
                                          <p:spTgt spid="31822"/>
                                        </p:tgtEl>
                                        <p:attrNameLst>
                                          <p:attrName>style.visibility</p:attrName>
                                        </p:attrNameLst>
                                      </p:cBhvr>
                                      <p:to>
                                        <p:strVal val="visible"/>
                                      </p:to>
                                    </p:set>
                                    <p:animEffect transition="in" filter="checkerboard(across)">
                                      <p:cBhvr>
                                        <p:cTn id="42" dur="500"/>
                                        <p:tgtEl>
                                          <p:spTgt spid="31822"/>
                                        </p:tgtEl>
                                      </p:cBhvr>
                                    </p:animEffect>
                                  </p:childTnLst>
                                </p:cTn>
                              </p:par>
                            </p:childTnLst>
                          </p:cTn>
                        </p:par>
                        <p:par>
                          <p:cTn id="43" fill="hold" nodeType="afterGroup">
                            <p:stCondLst>
                              <p:cond delay="4000"/>
                            </p:stCondLst>
                            <p:childTnLst>
                              <p:par>
                                <p:cTn id="44" presetID="5" presetClass="entr" presetSubtype="10" fill="hold" grpId="0" nodeType="afterEffect">
                                  <p:stCondLst>
                                    <p:cond delay="0"/>
                                  </p:stCondLst>
                                  <p:childTnLst>
                                    <p:set>
                                      <p:cBhvr>
                                        <p:cTn id="45" dur="1" fill="hold">
                                          <p:stCondLst>
                                            <p:cond delay="0"/>
                                          </p:stCondLst>
                                        </p:cTn>
                                        <p:tgtEl>
                                          <p:spTgt spid="31869"/>
                                        </p:tgtEl>
                                        <p:attrNameLst>
                                          <p:attrName>style.visibility</p:attrName>
                                        </p:attrNameLst>
                                      </p:cBhvr>
                                      <p:to>
                                        <p:strVal val="visible"/>
                                      </p:to>
                                    </p:set>
                                    <p:animEffect transition="in" filter="checkerboard(across)">
                                      <p:cBhvr>
                                        <p:cTn id="46" dur="500"/>
                                        <p:tgtEl>
                                          <p:spTgt spid="31869"/>
                                        </p:tgtEl>
                                      </p:cBhvr>
                                    </p:animEffect>
                                  </p:childTnLst>
                                </p:cTn>
                              </p:par>
                            </p:childTnLst>
                          </p:cTn>
                        </p:par>
                        <p:par>
                          <p:cTn id="47" fill="hold" nodeType="afterGroup">
                            <p:stCondLst>
                              <p:cond delay="4500"/>
                            </p:stCondLst>
                            <p:childTnLst>
                              <p:par>
                                <p:cTn id="48" presetID="12" presetClass="entr" presetSubtype="4" fill="hold" nodeType="afterEffect">
                                  <p:stCondLst>
                                    <p:cond delay="0"/>
                                  </p:stCondLst>
                                  <p:childTnLst>
                                    <p:set>
                                      <p:cBhvr>
                                        <p:cTn id="49" dur="1" fill="hold">
                                          <p:stCondLst>
                                            <p:cond delay="0"/>
                                          </p:stCondLst>
                                        </p:cTn>
                                        <p:tgtEl>
                                          <p:spTgt spid="31807"/>
                                        </p:tgtEl>
                                        <p:attrNameLst>
                                          <p:attrName>style.visibility</p:attrName>
                                        </p:attrNameLst>
                                      </p:cBhvr>
                                      <p:to>
                                        <p:strVal val="visible"/>
                                      </p:to>
                                    </p:set>
                                    <p:animEffect transition="in" filter="slide(fromBottom)">
                                      <p:cBhvr>
                                        <p:cTn id="50" dur="500"/>
                                        <p:tgtEl>
                                          <p:spTgt spid="31807"/>
                                        </p:tgtEl>
                                      </p:cBhvr>
                                    </p:animEffect>
                                  </p:childTnLst>
                                </p:cTn>
                              </p:par>
                            </p:childTnLst>
                          </p:cTn>
                        </p:par>
                        <p:par>
                          <p:cTn id="51" fill="hold" nodeType="afterGroup">
                            <p:stCondLst>
                              <p:cond delay="5000"/>
                            </p:stCondLst>
                            <p:childTnLst>
                              <p:par>
                                <p:cTn id="52" presetID="5" presetClass="exit" presetSubtype="10" fill="hold" grpId="1" nodeType="afterEffect">
                                  <p:stCondLst>
                                    <p:cond delay="0"/>
                                  </p:stCondLst>
                                  <p:childTnLst>
                                    <p:animEffect transition="out" filter="checkerboard(across)">
                                      <p:cBhvr>
                                        <p:cTn id="53" dur="500"/>
                                        <p:tgtEl>
                                          <p:spTgt spid="31869"/>
                                        </p:tgtEl>
                                      </p:cBhvr>
                                    </p:animEffect>
                                    <p:set>
                                      <p:cBhvr>
                                        <p:cTn id="54" dur="1" fill="hold">
                                          <p:stCondLst>
                                            <p:cond delay="499"/>
                                          </p:stCondLst>
                                        </p:cTn>
                                        <p:tgtEl>
                                          <p:spTgt spid="31869"/>
                                        </p:tgtEl>
                                        <p:attrNameLst>
                                          <p:attrName>style.visibility</p:attrName>
                                        </p:attrNameLst>
                                      </p:cBhvr>
                                      <p:to>
                                        <p:strVal val="hidden"/>
                                      </p:to>
                                    </p:set>
                                  </p:childTnLst>
                                </p:cTn>
                              </p:par>
                            </p:childTnLst>
                          </p:cTn>
                        </p:par>
                        <p:par>
                          <p:cTn id="55" fill="hold" nodeType="afterGroup">
                            <p:stCondLst>
                              <p:cond delay="5500"/>
                            </p:stCondLst>
                            <p:childTnLst>
                              <p:par>
                                <p:cTn id="56" presetID="18" presetClass="entr" presetSubtype="12" fill="hold" nodeType="afterEffect">
                                  <p:stCondLst>
                                    <p:cond delay="0"/>
                                  </p:stCondLst>
                                  <p:childTnLst>
                                    <p:set>
                                      <p:cBhvr>
                                        <p:cTn id="57" dur="1" fill="hold">
                                          <p:stCondLst>
                                            <p:cond delay="0"/>
                                          </p:stCondLst>
                                        </p:cTn>
                                        <p:tgtEl>
                                          <p:spTgt spid="31871"/>
                                        </p:tgtEl>
                                        <p:attrNameLst>
                                          <p:attrName>style.visibility</p:attrName>
                                        </p:attrNameLst>
                                      </p:cBhvr>
                                      <p:to>
                                        <p:strVal val="visible"/>
                                      </p:to>
                                    </p:set>
                                    <p:animEffect transition="in" filter="strips(downLeft)">
                                      <p:cBhvr>
                                        <p:cTn id="58" dur="500"/>
                                        <p:tgtEl>
                                          <p:spTgt spid="31871"/>
                                        </p:tgtEl>
                                      </p:cBhvr>
                                    </p:animEffect>
                                  </p:childTnLst>
                                </p:cTn>
                              </p:par>
                            </p:childTnLst>
                          </p:cTn>
                        </p:par>
                        <p:par>
                          <p:cTn id="59" fill="hold" nodeType="afterGroup">
                            <p:stCondLst>
                              <p:cond delay="6000"/>
                            </p:stCondLst>
                            <p:childTnLst>
                              <p:par>
                                <p:cTn id="60" presetID="5" presetClass="entr" presetSubtype="10" fill="hold" grpId="0" nodeType="afterEffect">
                                  <p:stCondLst>
                                    <p:cond delay="0"/>
                                  </p:stCondLst>
                                  <p:childTnLst>
                                    <p:set>
                                      <p:cBhvr>
                                        <p:cTn id="61" dur="1" fill="hold">
                                          <p:stCondLst>
                                            <p:cond delay="0"/>
                                          </p:stCondLst>
                                        </p:cTn>
                                        <p:tgtEl>
                                          <p:spTgt spid="31870"/>
                                        </p:tgtEl>
                                        <p:attrNameLst>
                                          <p:attrName>style.visibility</p:attrName>
                                        </p:attrNameLst>
                                      </p:cBhvr>
                                      <p:to>
                                        <p:strVal val="visible"/>
                                      </p:to>
                                    </p:set>
                                    <p:animEffect transition="in" filter="checkerboard(across)">
                                      <p:cBhvr>
                                        <p:cTn id="62" dur="500"/>
                                        <p:tgtEl>
                                          <p:spTgt spid="31870"/>
                                        </p:tgtEl>
                                      </p:cBhvr>
                                    </p:animEffect>
                                  </p:childTnLst>
                                </p:cTn>
                              </p:par>
                            </p:childTnLst>
                          </p:cTn>
                        </p:par>
                        <p:par>
                          <p:cTn id="63" fill="hold" nodeType="afterGroup">
                            <p:stCondLst>
                              <p:cond delay="6500"/>
                            </p:stCondLst>
                            <p:childTnLst>
                              <p:par>
                                <p:cTn id="64" presetID="18" presetClass="entr" presetSubtype="12" fill="hold" nodeType="afterEffect">
                                  <p:stCondLst>
                                    <p:cond delay="0"/>
                                  </p:stCondLst>
                                  <p:childTnLst>
                                    <p:set>
                                      <p:cBhvr>
                                        <p:cTn id="65" dur="1" fill="hold">
                                          <p:stCondLst>
                                            <p:cond delay="0"/>
                                          </p:stCondLst>
                                        </p:cTn>
                                        <p:tgtEl>
                                          <p:spTgt spid="31843"/>
                                        </p:tgtEl>
                                        <p:attrNameLst>
                                          <p:attrName>style.visibility</p:attrName>
                                        </p:attrNameLst>
                                      </p:cBhvr>
                                      <p:to>
                                        <p:strVal val="visible"/>
                                      </p:to>
                                    </p:set>
                                    <p:animEffect transition="in" filter="strips(downLeft)">
                                      <p:cBhvr>
                                        <p:cTn id="66" dur="500"/>
                                        <p:tgtEl>
                                          <p:spTgt spid="31843"/>
                                        </p:tgtEl>
                                      </p:cBhvr>
                                    </p:animEffect>
                                  </p:childTnLst>
                                </p:cTn>
                              </p:par>
                            </p:childTnLst>
                          </p:cTn>
                        </p:par>
                        <p:par>
                          <p:cTn id="67" fill="hold" nodeType="afterGroup">
                            <p:stCondLst>
                              <p:cond delay="7000"/>
                            </p:stCondLst>
                            <p:childTnLst>
                              <p:par>
                                <p:cTn id="68" presetID="5" presetClass="exit" presetSubtype="10" fill="hold" grpId="1" nodeType="afterEffect">
                                  <p:stCondLst>
                                    <p:cond delay="0"/>
                                  </p:stCondLst>
                                  <p:childTnLst>
                                    <p:animEffect transition="out" filter="checkerboard(across)">
                                      <p:cBhvr>
                                        <p:cTn id="69" dur="500"/>
                                        <p:tgtEl>
                                          <p:spTgt spid="31870"/>
                                        </p:tgtEl>
                                      </p:cBhvr>
                                    </p:animEffect>
                                    <p:set>
                                      <p:cBhvr>
                                        <p:cTn id="70" dur="1" fill="hold">
                                          <p:stCondLst>
                                            <p:cond delay="499"/>
                                          </p:stCondLst>
                                        </p:cTn>
                                        <p:tgtEl>
                                          <p:spTgt spid="31870"/>
                                        </p:tgtEl>
                                        <p:attrNameLst>
                                          <p:attrName>style.visibility</p:attrName>
                                        </p:attrNameLst>
                                      </p:cBhvr>
                                      <p:to>
                                        <p:strVal val="hidden"/>
                                      </p:to>
                                    </p:set>
                                  </p:childTnLst>
                                </p:cTn>
                              </p:par>
                              <p:par>
                                <p:cTn id="71" presetID="5" presetClass="exit" presetSubtype="10" fill="hold" nodeType="withEffect">
                                  <p:stCondLst>
                                    <p:cond delay="0"/>
                                  </p:stCondLst>
                                  <p:childTnLst>
                                    <p:animEffect transition="out" filter="checkerboard(across)">
                                      <p:cBhvr>
                                        <p:cTn id="72" dur="500"/>
                                        <p:tgtEl>
                                          <p:spTgt spid="31871"/>
                                        </p:tgtEl>
                                      </p:cBhvr>
                                    </p:animEffect>
                                    <p:set>
                                      <p:cBhvr>
                                        <p:cTn id="73" dur="1" fill="hold">
                                          <p:stCondLst>
                                            <p:cond delay="499"/>
                                          </p:stCondLst>
                                        </p:cTn>
                                        <p:tgtEl>
                                          <p:spTgt spid="31871"/>
                                        </p:tgtEl>
                                        <p:attrNameLst>
                                          <p:attrName>style.visibility</p:attrName>
                                        </p:attrNameLst>
                                      </p:cBhvr>
                                      <p:to>
                                        <p:strVal val="hidden"/>
                                      </p:to>
                                    </p:set>
                                  </p:childTnLst>
                                </p:cTn>
                              </p:par>
                            </p:childTnLst>
                          </p:cTn>
                        </p:par>
                        <p:par>
                          <p:cTn id="74" fill="hold" nodeType="afterGroup">
                            <p:stCondLst>
                              <p:cond delay="7500"/>
                            </p:stCondLst>
                            <p:childTnLst>
                              <p:par>
                                <p:cTn id="75" presetID="12" presetClass="entr" presetSubtype="4" fill="hold" nodeType="afterEffect">
                                  <p:stCondLst>
                                    <p:cond delay="0"/>
                                  </p:stCondLst>
                                  <p:childTnLst>
                                    <p:set>
                                      <p:cBhvr>
                                        <p:cTn id="76" dur="1" fill="hold">
                                          <p:stCondLst>
                                            <p:cond delay="0"/>
                                          </p:stCondLst>
                                        </p:cTn>
                                        <p:tgtEl>
                                          <p:spTgt spid="31844"/>
                                        </p:tgtEl>
                                        <p:attrNameLst>
                                          <p:attrName>style.visibility</p:attrName>
                                        </p:attrNameLst>
                                      </p:cBhvr>
                                      <p:to>
                                        <p:strVal val="visible"/>
                                      </p:to>
                                    </p:set>
                                    <p:animEffect transition="in" filter="slide(fromBottom)">
                                      <p:cBhvr>
                                        <p:cTn id="77" dur="500"/>
                                        <p:tgtEl>
                                          <p:spTgt spid="31844"/>
                                        </p:tgtEl>
                                      </p:cBhvr>
                                    </p:animEffect>
                                  </p:childTnLst>
                                </p:cTn>
                              </p:par>
                            </p:childTnLst>
                          </p:cTn>
                        </p:par>
                        <p:par>
                          <p:cTn id="78" fill="hold" nodeType="afterGroup">
                            <p:stCondLst>
                              <p:cond delay="8000"/>
                            </p:stCondLst>
                            <p:childTnLst>
                              <p:par>
                                <p:cTn id="79" presetID="12" presetClass="entr" presetSubtype="4" fill="hold" nodeType="afterEffect">
                                  <p:stCondLst>
                                    <p:cond delay="0"/>
                                  </p:stCondLst>
                                  <p:childTnLst>
                                    <p:set>
                                      <p:cBhvr>
                                        <p:cTn id="80" dur="1" fill="hold">
                                          <p:stCondLst>
                                            <p:cond delay="0"/>
                                          </p:stCondLst>
                                        </p:cTn>
                                        <p:tgtEl>
                                          <p:spTgt spid="31845"/>
                                        </p:tgtEl>
                                        <p:attrNameLst>
                                          <p:attrName>style.visibility</p:attrName>
                                        </p:attrNameLst>
                                      </p:cBhvr>
                                      <p:to>
                                        <p:strVal val="visible"/>
                                      </p:to>
                                    </p:set>
                                    <p:animEffect transition="in" filter="slide(fromBottom)">
                                      <p:cBhvr>
                                        <p:cTn id="81" dur="500"/>
                                        <p:tgtEl>
                                          <p:spTgt spid="31845"/>
                                        </p:tgtEl>
                                      </p:cBhvr>
                                    </p:animEffect>
                                  </p:childTnLst>
                                </p:cTn>
                              </p:par>
                            </p:childTnLst>
                          </p:cTn>
                        </p:par>
                        <p:par>
                          <p:cTn id="82" fill="hold" nodeType="afterGroup">
                            <p:stCondLst>
                              <p:cond delay="8500"/>
                            </p:stCondLst>
                            <p:childTnLst>
                              <p:par>
                                <p:cTn id="83" presetID="12" presetClass="entr" presetSubtype="4" fill="hold" nodeType="afterEffect">
                                  <p:stCondLst>
                                    <p:cond delay="0"/>
                                  </p:stCondLst>
                                  <p:childTnLst>
                                    <p:set>
                                      <p:cBhvr>
                                        <p:cTn id="84" dur="1" fill="hold">
                                          <p:stCondLst>
                                            <p:cond delay="0"/>
                                          </p:stCondLst>
                                        </p:cTn>
                                        <p:tgtEl>
                                          <p:spTgt spid="31846"/>
                                        </p:tgtEl>
                                        <p:attrNameLst>
                                          <p:attrName>style.visibility</p:attrName>
                                        </p:attrNameLst>
                                      </p:cBhvr>
                                      <p:to>
                                        <p:strVal val="visible"/>
                                      </p:to>
                                    </p:set>
                                    <p:animEffect transition="in" filter="slide(fromBottom)">
                                      <p:cBhvr>
                                        <p:cTn id="85" dur="500"/>
                                        <p:tgtEl>
                                          <p:spTgt spid="31846"/>
                                        </p:tgtEl>
                                      </p:cBhvr>
                                    </p:animEffect>
                                  </p:childTnLst>
                                </p:cTn>
                              </p:par>
                            </p:childTnLst>
                          </p:cTn>
                        </p:par>
                        <p:par>
                          <p:cTn id="86" fill="hold" nodeType="afterGroup">
                            <p:stCondLst>
                              <p:cond delay="9000"/>
                            </p:stCondLst>
                            <p:childTnLst>
                              <p:par>
                                <p:cTn id="87" presetID="12" presetClass="entr" presetSubtype="4" fill="hold" nodeType="afterEffect">
                                  <p:stCondLst>
                                    <p:cond delay="0"/>
                                  </p:stCondLst>
                                  <p:childTnLst>
                                    <p:set>
                                      <p:cBhvr>
                                        <p:cTn id="88" dur="1" fill="hold">
                                          <p:stCondLst>
                                            <p:cond delay="0"/>
                                          </p:stCondLst>
                                        </p:cTn>
                                        <p:tgtEl>
                                          <p:spTgt spid="31847"/>
                                        </p:tgtEl>
                                        <p:attrNameLst>
                                          <p:attrName>style.visibility</p:attrName>
                                        </p:attrNameLst>
                                      </p:cBhvr>
                                      <p:to>
                                        <p:strVal val="visible"/>
                                      </p:to>
                                    </p:set>
                                    <p:animEffect transition="in" filter="slide(fromBottom)">
                                      <p:cBhvr>
                                        <p:cTn id="89" dur="500"/>
                                        <p:tgtEl>
                                          <p:spTgt spid="31847"/>
                                        </p:tgtEl>
                                      </p:cBhvr>
                                    </p:animEffect>
                                  </p:childTnLst>
                                </p:cTn>
                              </p:par>
                            </p:childTnLst>
                          </p:cTn>
                        </p:par>
                        <p:par>
                          <p:cTn id="90" fill="hold" nodeType="afterGroup">
                            <p:stCondLst>
                              <p:cond delay="9500"/>
                            </p:stCondLst>
                            <p:childTnLst>
                              <p:par>
                                <p:cTn id="91" presetID="12" presetClass="entr" presetSubtype="4" fill="hold" nodeType="afterEffect">
                                  <p:stCondLst>
                                    <p:cond delay="0"/>
                                  </p:stCondLst>
                                  <p:childTnLst>
                                    <p:set>
                                      <p:cBhvr>
                                        <p:cTn id="92" dur="1" fill="hold">
                                          <p:stCondLst>
                                            <p:cond delay="0"/>
                                          </p:stCondLst>
                                        </p:cTn>
                                        <p:tgtEl>
                                          <p:spTgt spid="31848"/>
                                        </p:tgtEl>
                                        <p:attrNameLst>
                                          <p:attrName>style.visibility</p:attrName>
                                        </p:attrNameLst>
                                      </p:cBhvr>
                                      <p:to>
                                        <p:strVal val="visible"/>
                                      </p:to>
                                    </p:set>
                                    <p:animEffect transition="in" filter="slide(fromBottom)">
                                      <p:cBhvr>
                                        <p:cTn id="93" dur="500"/>
                                        <p:tgtEl>
                                          <p:spTgt spid="31848"/>
                                        </p:tgtEl>
                                      </p:cBhvr>
                                    </p:animEffect>
                                  </p:childTnLst>
                                </p:cTn>
                              </p:par>
                            </p:childTnLst>
                          </p:cTn>
                        </p:par>
                        <p:par>
                          <p:cTn id="94" fill="hold" nodeType="afterGroup">
                            <p:stCondLst>
                              <p:cond delay="10000"/>
                            </p:stCondLst>
                            <p:childTnLst>
                              <p:par>
                                <p:cTn id="95" presetID="12" presetClass="entr" presetSubtype="4" fill="hold" nodeType="afterEffect">
                                  <p:stCondLst>
                                    <p:cond delay="0"/>
                                  </p:stCondLst>
                                  <p:childTnLst>
                                    <p:set>
                                      <p:cBhvr>
                                        <p:cTn id="96" dur="1" fill="hold">
                                          <p:stCondLst>
                                            <p:cond delay="0"/>
                                          </p:stCondLst>
                                        </p:cTn>
                                        <p:tgtEl>
                                          <p:spTgt spid="31849"/>
                                        </p:tgtEl>
                                        <p:attrNameLst>
                                          <p:attrName>style.visibility</p:attrName>
                                        </p:attrNameLst>
                                      </p:cBhvr>
                                      <p:to>
                                        <p:strVal val="visible"/>
                                      </p:to>
                                    </p:set>
                                    <p:animEffect transition="in" filter="slide(fromBottom)">
                                      <p:cBhvr>
                                        <p:cTn id="97" dur="500"/>
                                        <p:tgtEl>
                                          <p:spTgt spid="31849"/>
                                        </p:tgtEl>
                                      </p:cBhvr>
                                    </p:animEffect>
                                  </p:childTnLst>
                                </p:cTn>
                              </p:par>
                            </p:childTnLst>
                          </p:cTn>
                        </p:par>
                        <p:par>
                          <p:cTn id="98" fill="hold" nodeType="afterGroup">
                            <p:stCondLst>
                              <p:cond delay="10500"/>
                            </p:stCondLst>
                            <p:childTnLst>
                              <p:par>
                                <p:cTn id="99" presetID="12" presetClass="entr" presetSubtype="4" fill="hold" nodeType="afterEffect">
                                  <p:stCondLst>
                                    <p:cond delay="0"/>
                                  </p:stCondLst>
                                  <p:childTnLst>
                                    <p:set>
                                      <p:cBhvr>
                                        <p:cTn id="100" dur="1" fill="hold">
                                          <p:stCondLst>
                                            <p:cond delay="0"/>
                                          </p:stCondLst>
                                        </p:cTn>
                                        <p:tgtEl>
                                          <p:spTgt spid="31850"/>
                                        </p:tgtEl>
                                        <p:attrNameLst>
                                          <p:attrName>style.visibility</p:attrName>
                                        </p:attrNameLst>
                                      </p:cBhvr>
                                      <p:to>
                                        <p:strVal val="visible"/>
                                      </p:to>
                                    </p:set>
                                    <p:animEffect transition="in" filter="slide(fromBottom)">
                                      <p:cBhvr>
                                        <p:cTn id="101" dur="500"/>
                                        <p:tgtEl>
                                          <p:spTgt spid="31850"/>
                                        </p:tgtEl>
                                      </p:cBhvr>
                                    </p:animEffect>
                                  </p:childTnLst>
                                </p:cTn>
                              </p:par>
                            </p:childTnLst>
                          </p:cTn>
                        </p:par>
                        <p:par>
                          <p:cTn id="102" fill="hold" nodeType="afterGroup">
                            <p:stCondLst>
                              <p:cond delay="11000"/>
                            </p:stCondLst>
                            <p:childTnLst>
                              <p:par>
                                <p:cTn id="103" presetID="12" presetClass="entr" presetSubtype="4" fill="hold" nodeType="afterEffect">
                                  <p:stCondLst>
                                    <p:cond delay="0"/>
                                  </p:stCondLst>
                                  <p:childTnLst>
                                    <p:set>
                                      <p:cBhvr>
                                        <p:cTn id="104" dur="1" fill="hold">
                                          <p:stCondLst>
                                            <p:cond delay="0"/>
                                          </p:stCondLst>
                                        </p:cTn>
                                        <p:tgtEl>
                                          <p:spTgt spid="31851"/>
                                        </p:tgtEl>
                                        <p:attrNameLst>
                                          <p:attrName>style.visibility</p:attrName>
                                        </p:attrNameLst>
                                      </p:cBhvr>
                                      <p:to>
                                        <p:strVal val="visible"/>
                                      </p:to>
                                    </p:set>
                                    <p:animEffect transition="in" filter="slide(fromBottom)">
                                      <p:cBhvr>
                                        <p:cTn id="105" dur="500"/>
                                        <p:tgtEl>
                                          <p:spTgt spid="31851"/>
                                        </p:tgtEl>
                                      </p:cBhvr>
                                    </p:animEffect>
                                  </p:childTnLst>
                                </p:cTn>
                              </p:par>
                            </p:childTnLst>
                          </p:cTn>
                        </p:par>
                        <p:par>
                          <p:cTn id="106" fill="hold" nodeType="afterGroup">
                            <p:stCondLst>
                              <p:cond delay="11500"/>
                            </p:stCondLst>
                            <p:childTnLst>
                              <p:par>
                                <p:cTn id="107" presetID="12" presetClass="entr" presetSubtype="4" fill="hold" nodeType="afterEffect">
                                  <p:stCondLst>
                                    <p:cond delay="0"/>
                                  </p:stCondLst>
                                  <p:childTnLst>
                                    <p:set>
                                      <p:cBhvr>
                                        <p:cTn id="108" dur="1" fill="hold">
                                          <p:stCondLst>
                                            <p:cond delay="0"/>
                                          </p:stCondLst>
                                        </p:cTn>
                                        <p:tgtEl>
                                          <p:spTgt spid="31852"/>
                                        </p:tgtEl>
                                        <p:attrNameLst>
                                          <p:attrName>style.visibility</p:attrName>
                                        </p:attrNameLst>
                                      </p:cBhvr>
                                      <p:to>
                                        <p:strVal val="visible"/>
                                      </p:to>
                                    </p:set>
                                    <p:animEffect transition="in" filter="slide(fromBottom)">
                                      <p:cBhvr>
                                        <p:cTn id="109" dur="500"/>
                                        <p:tgtEl>
                                          <p:spTgt spid="31852"/>
                                        </p:tgtEl>
                                      </p:cBhvr>
                                    </p:animEffect>
                                  </p:childTnLst>
                                </p:cTn>
                              </p:par>
                            </p:childTnLst>
                          </p:cTn>
                        </p:par>
                        <p:par>
                          <p:cTn id="110" fill="hold" nodeType="afterGroup">
                            <p:stCondLst>
                              <p:cond delay="12000"/>
                            </p:stCondLst>
                            <p:childTnLst>
                              <p:par>
                                <p:cTn id="111" presetID="12" presetClass="entr" presetSubtype="4" fill="hold" nodeType="afterEffect">
                                  <p:stCondLst>
                                    <p:cond delay="0"/>
                                  </p:stCondLst>
                                  <p:childTnLst>
                                    <p:set>
                                      <p:cBhvr>
                                        <p:cTn id="112" dur="1" fill="hold">
                                          <p:stCondLst>
                                            <p:cond delay="0"/>
                                          </p:stCondLst>
                                        </p:cTn>
                                        <p:tgtEl>
                                          <p:spTgt spid="31853"/>
                                        </p:tgtEl>
                                        <p:attrNameLst>
                                          <p:attrName>style.visibility</p:attrName>
                                        </p:attrNameLst>
                                      </p:cBhvr>
                                      <p:to>
                                        <p:strVal val="visible"/>
                                      </p:to>
                                    </p:set>
                                    <p:animEffect transition="in" filter="slide(fromBottom)">
                                      <p:cBhvr>
                                        <p:cTn id="113" dur="500"/>
                                        <p:tgtEl>
                                          <p:spTgt spid="31853"/>
                                        </p:tgtEl>
                                      </p:cBhvr>
                                    </p:animEffect>
                                  </p:childTnLst>
                                </p:cTn>
                              </p:par>
                            </p:childTnLst>
                          </p:cTn>
                        </p:par>
                        <p:par>
                          <p:cTn id="114" fill="hold" nodeType="afterGroup">
                            <p:stCondLst>
                              <p:cond delay="12500"/>
                            </p:stCondLst>
                            <p:childTnLst>
                              <p:par>
                                <p:cTn id="115" presetID="5" presetClass="entr" presetSubtype="10" fill="hold" nodeType="afterEffect">
                                  <p:stCondLst>
                                    <p:cond delay="0"/>
                                  </p:stCondLst>
                                  <p:childTnLst>
                                    <p:set>
                                      <p:cBhvr>
                                        <p:cTn id="116" dur="1" fill="hold">
                                          <p:stCondLst>
                                            <p:cond delay="0"/>
                                          </p:stCondLst>
                                        </p:cTn>
                                        <p:tgtEl>
                                          <p:spTgt spid="31855"/>
                                        </p:tgtEl>
                                        <p:attrNameLst>
                                          <p:attrName>style.visibility</p:attrName>
                                        </p:attrNameLst>
                                      </p:cBhvr>
                                      <p:to>
                                        <p:strVal val="visible"/>
                                      </p:to>
                                    </p:set>
                                    <p:animEffect transition="in" filter="checkerboard(across)">
                                      <p:cBhvr>
                                        <p:cTn id="117" dur="500"/>
                                        <p:tgtEl>
                                          <p:spTgt spid="31855"/>
                                        </p:tgtEl>
                                      </p:cBhvr>
                                    </p:animEffect>
                                  </p:childTnLst>
                                </p:cTn>
                              </p:par>
                            </p:childTnLst>
                          </p:cTn>
                        </p:par>
                        <p:par>
                          <p:cTn id="118" fill="hold" nodeType="afterGroup">
                            <p:stCondLst>
                              <p:cond delay="13000"/>
                            </p:stCondLst>
                            <p:childTnLst>
                              <p:par>
                                <p:cTn id="119" presetID="5" presetClass="entr" presetSubtype="10" fill="hold" nodeType="afterEffect">
                                  <p:stCondLst>
                                    <p:cond delay="0"/>
                                  </p:stCondLst>
                                  <p:childTnLst>
                                    <p:set>
                                      <p:cBhvr>
                                        <p:cTn id="120" dur="1" fill="hold">
                                          <p:stCondLst>
                                            <p:cond delay="0"/>
                                          </p:stCondLst>
                                        </p:cTn>
                                        <p:tgtEl>
                                          <p:spTgt spid="31856"/>
                                        </p:tgtEl>
                                        <p:attrNameLst>
                                          <p:attrName>style.visibility</p:attrName>
                                        </p:attrNameLst>
                                      </p:cBhvr>
                                      <p:to>
                                        <p:strVal val="visible"/>
                                      </p:to>
                                    </p:set>
                                    <p:animEffect transition="in" filter="checkerboard(across)">
                                      <p:cBhvr>
                                        <p:cTn id="121" dur="500"/>
                                        <p:tgtEl>
                                          <p:spTgt spid="31856"/>
                                        </p:tgtEl>
                                      </p:cBhvr>
                                    </p:animEffect>
                                  </p:childTnLst>
                                </p:cTn>
                              </p:par>
                            </p:childTnLst>
                          </p:cTn>
                        </p:par>
                        <p:par>
                          <p:cTn id="122" fill="hold" nodeType="afterGroup">
                            <p:stCondLst>
                              <p:cond delay="13500"/>
                            </p:stCondLst>
                            <p:childTnLst>
                              <p:par>
                                <p:cTn id="123" presetID="21" presetClass="entr" presetSubtype="4" fill="hold" nodeType="afterEffect">
                                  <p:stCondLst>
                                    <p:cond delay="0"/>
                                  </p:stCondLst>
                                  <p:childTnLst>
                                    <p:set>
                                      <p:cBhvr>
                                        <p:cTn id="124" dur="1" fill="hold">
                                          <p:stCondLst>
                                            <p:cond delay="0"/>
                                          </p:stCondLst>
                                        </p:cTn>
                                        <p:tgtEl>
                                          <p:spTgt spid="31872"/>
                                        </p:tgtEl>
                                        <p:attrNameLst>
                                          <p:attrName>style.visibility</p:attrName>
                                        </p:attrNameLst>
                                      </p:cBhvr>
                                      <p:to>
                                        <p:strVal val="visible"/>
                                      </p:to>
                                    </p:set>
                                    <p:animEffect transition="in" filter="wheel(4)">
                                      <p:cBhvr>
                                        <p:cTn id="125" dur="2000"/>
                                        <p:tgtEl>
                                          <p:spTgt spid="31872"/>
                                        </p:tgtEl>
                                      </p:cBhvr>
                                    </p:animEffect>
                                  </p:childTnLst>
                                </p:cTn>
                              </p:par>
                            </p:childTnLst>
                          </p:cTn>
                        </p:par>
                        <p:par>
                          <p:cTn id="126" fill="hold" nodeType="afterGroup">
                            <p:stCondLst>
                              <p:cond delay="15500"/>
                            </p:stCondLst>
                            <p:childTnLst>
                              <p:par>
                                <p:cTn id="127" presetID="5" presetClass="entr" presetSubtype="10" fill="hold" nodeType="afterEffect">
                                  <p:stCondLst>
                                    <p:cond delay="0"/>
                                  </p:stCondLst>
                                  <p:childTnLst>
                                    <p:set>
                                      <p:cBhvr>
                                        <p:cTn id="128" dur="1" fill="hold">
                                          <p:stCondLst>
                                            <p:cond delay="0"/>
                                          </p:stCondLst>
                                        </p:cTn>
                                        <p:tgtEl>
                                          <p:spTgt spid="31857"/>
                                        </p:tgtEl>
                                        <p:attrNameLst>
                                          <p:attrName>style.visibility</p:attrName>
                                        </p:attrNameLst>
                                      </p:cBhvr>
                                      <p:to>
                                        <p:strVal val="visible"/>
                                      </p:to>
                                    </p:set>
                                    <p:animEffect transition="in" filter="checkerboard(across)">
                                      <p:cBhvr>
                                        <p:cTn id="129" dur="500"/>
                                        <p:tgtEl>
                                          <p:spTgt spid="31857"/>
                                        </p:tgtEl>
                                      </p:cBhvr>
                                    </p:animEffect>
                                  </p:childTnLst>
                                </p:cTn>
                              </p:par>
                            </p:childTnLst>
                          </p:cTn>
                        </p:par>
                        <p:par>
                          <p:cTn id="130" fill="hold" nodeType="afterGroup">
                            <p:stCondLst>
                              <p:cond delay="16000"/>
                            </p:stCondLst>
                            <p:childTnLst>
                              <p:par>
                                <p:cTn id="131" presetID="5" presetClass="entr" presetSubtype="10" fill="hold" nodeType="afterEffect">
                                  <p:stCondLst>
                                    <p:cond delay="0"/>
                                  </p:stCondLst>
                                  <p:childTnLst>
                                    <p:set>
                                      <p:cBhvr>
                                        <p:cTn id="132" dur="1" fill="hold">
                                          <p:stCondLst>
                                            <p:cond delay="0"/>
                                          </p:stCondLst>
                                        </p:cTn>
                                        <p:tgtEl>
                                          <p:spTgt spid="31873"/>
                                        </p:tgtEl>
                                        <p:attrNameLst>
                                          <p:attrName>style.visibility</p:attrName>
                                        </p:attrNameLst>
                                      </p:cBhvr>
                                      <p:to>
                                        <p:strVal val="visible"/>
                                      </p:to>
                                    </p:set>
                                    <p:animEffect transition="in" filter="checkerboard(across)">
                                      <p:cBhvr>
                                        <p:cTn id="133" dur="500"/>
                                        <p:tgtEl>
                                          <p:spTgt spid="31873"/>
                                        </p:tgtEl>
                                      </p:cBhvr>
                                    </p:animEffect>
                                  </p:childTnLst>
                                </p:cTn>
                              </p:par>
                            </p:childTnLst>
                          </p:cTn>
                        </p:par>
                        <p:par>
                          <p:cTn id="134" fill="hold" nodeType="afterGroup">
                            <p:stCondLst>
                              <p:cond delay="16500"/>
                            </p:stCondLst>
                            <p:childTnLst>
                              <p:par>
                                <p:cTn id="135" presetID="5" presetClass="entr" presetSubtype="10" fill="hold" nodeType="afterEffect">
                                  <p:stCondLst>
                                    <p:cond delay="0"/>
                                  </p:stCondLst>
                                  <p:childTnLst>
                                    <p:set>
                                      <p:cBhvr>
                                        <p:cTn id="136" dur="1" fill="hold">
                                          <p:stCondLst>
                                            <p:cond delay="0"/>
                                          </p:stCondLst>
                                        </p:cTn>
                                        <p:tgtEl>
                                          <p:spTgt spid="31858"/>
                                        </p:tgtEl>
                                        <p:attrNameLst>
                                          <p:attrName>style.visibility</p:attrName>
                                        </p:attrNameLst>
                                      </p:cBhvr>
                                      <p:to>
                                        <p:strVal val="visible"/>
                                      </p:to>
                                    </p:set>
                                    <p:animEffect transition="in" filter="checkerboard(across)">
                                      <p:cBhvr>
                                        <p:cTn id="137" dur="500"/>
                                        <p:tgtEl>
                                          <p:spTgt spid="31858"/>
                                        </p:tgtEl>
                                      </p:cBhvr>
                                    </p:animEffect>
                                  </p:childTnLst>
                                </p:cTn>
                              </p:par>
                            </p:childTnLst>
                          </p:cTn>
                        </p:par>
                        <p:par>
                          <p:cTn id="138" fill="hold" nodeType="afterGroup">
                            <p:stCondLst>
                              <p:cond delay="17000"/>
                            </p:stCondLst>
                            <p:childTnLst>
                              <p:par>
                                <p:cTn id="139" presetID="13" presetClass="entr" presetSubtype="16" fill="hold" nodeType="afterEffect">
                                  <p:stCondLst>
                                    <p:cond delay="0"/>
                                  </p:stCondLst>
                                  <p:childTnLst>
                                    <p:set>
                                      <p:cBhvr>
                                        <p:cTn id="140" dur="1" fill="hold">
                                          <p:stCondLst>
                                            <p:cond delay="0"/>
                                          </p:stCondLst>
                                        </p:cTn>
                                        <p:tgtEl>
                                          <p:spTgt spid="31874"/>
                                        </p:tgtEl>
                                        <p:attrNameLst>
                                          <p:attrName>style.visibility</p:attrName>
                                        </p:attrNameLst>
                                      </p:cBhvr>
                                      <p:to>
                                        <p:strVal val="visible"/>
                                      </p:to>
                                    </p:set>
                                    <p:animEffect transition="in" filter="plus(in)">
                                      <p:cBhvr>
                                        <p:cTn id="141" dur="2000"/>
                                        <p:tgtEl>
                                          <p:spTgt spid="31874"/>
                                        </p:tgtEl>
                                      </p:cBhvr>
                                    </p:animEffect>
                                  </p:childTnLst>
                                </p:cTn>
                              </p:par>
                            </p:childTnLst>
                          </p:cTn>
                        </p:par>
                        <p:par>
                          <p:cTn id="142" fill="hold" nodeType="afterGroup">
                            <p:stCondLst>
                              <p:cond delay="19000"/>
                            </p:stCondLst>
                            <p:childTnLst>
                              <p:par>
                                <p:cTn id="143" presetID="5" presetClass="entr" presetSubtype="10" fill="hold" nodeType="afterEffect">
                                  <p:stCondLst>
                                    <p:cond delay="0"/>
                                  </p:stCondLst>
                                  <p:childTnLst>
                                    <p:set>
                                      <p:cBhvr>
                                        <p:cTn id="144" dur="1" fill="hold">
                                          <p:stCondLst>
                                            <p:cond delay="0"/>
                                          </p:stCondLst>
                                        </p:cTn>
                                        <p:tgtEl>
                                          <p:spTgt spid="31859"/>
                                        </p:tgtEl>
                                        <p:attrNameLst>
                                          <p:attrName>style.visibility</p:attrName>
                                        </p:attrNameLst>
                                      </p:cBhvr>
                                      <p:to>
                                        <p:strVal val="visible"/>
                                      </p:to>
                                    </p:set>
                                    <p:animEffect transition="in" filter="checkerboard(across)">
                                      <p:cBhvr>
                                        <p:cTn id="145" dur="500"/>
                                        <p:tgtEl>
                                          <p:spTgt spid="31859"/>
                                        </p:tgtEl>
                                      </p:cBhvr>
                                    </p:animEffect>
                                  </p:childTnLst>
                                </p:cTn>
                              </p:par>
                            </p:childTnLst>
                          </p:cTn>
                        </p:par>
                        <p:par>
                          <p:cTn id="146" fill="hold" nodeType="afterGroup">
                            <p:stCondLst>
                              <p:cond delay="19500"/>
                            </p:stCondLst>
                            <p:childTnLst>
                              <p:par>
                                <p:cTn id="147" presetID="21" presetClass="entr" presetSubtype="4" fill="hold" nodeType="afterEffect">
                                  <p:stCondLst>
                                    <p:cond delay="0"/>
                                  </p:stCondLst>
                                  <p:childTnLst>
                                    <p:set>
                                      <p:cBhvr>
                                        <p:cTn id="148" dur="1" fill="hold">
                                          <p:stCondLst>
                                            <p:cond delay="0"/>
                                          </p:stCondLst>
                                        </p:cTn>
                                        <p:tgtEl>
                                          <p:spTgt spid="31875"/>
                                        </p:tgtEl>
                                        <p:attrNameLst>
                                          <p:attrName>style.visibility</p:attrName>
                                        </p:attrNameLst>
                                      </p:cBhvr>
                                      <p:to>
                                        <p:strVal val="visible"/>
                                      </p:to>
                                    </p:set>
                                    <p:animEffect transition="in" filter="wheel(4)">
                                      <p:cBhvr>
                                        <p:cTn id="149" dur="2000"/>
                                        <p:tgtEl>
                                          <p:spTgt spid="31875"/>
                                        </p:tgtEl>
                                      </p:cBhvr>
                                    </p:animEffect>
                                  </p:childTnLst>
                                </p:cTn>
                              </p:par>
                            </p:childTnLst>
                          </p:cTn>
                        </p:par>
                        <p:par>
                          <p:cTn id="150" fill="hold" nodeType="afterGroup">
                            <p:stCondLst>
                              <p:cond delay="21500"/>
                            </p:stCondLst>
                            <p:childTnLst>
                              <p:par>
                                <p:cTn id="151" presetID="5" presetClass="entr" presetSubtype="10" fill="hold" nodeType="afterEffect">
                                  <p:stCondLst>
                                    <p:cond delay="0"/>
                                  </p:stCondLst>
                                  <p:childTnLst>
                                    <p:set>
                                      <p:cBhvr>
                                        <p:cTn id="152" dur="1" fill="hold">
                                          <p:stCondLst>
                                            <p:cond delay="0"/>
                                          </p:stCondLst>
                                        </p:cTn>
                                        <p:tgtEl>
                                          <p:spTgt spid="31860"/>
                                        </p:tgtEl>
                                        <p:attrNameLst>
                                          <p:attrName>style.visibility</p:attrName>
                                        </p:attrNameLst>
                                      </p:cBhvr>
                                      <p:to>
                                        <p:strVal val="visible"/>
                                      </p:to>
                                    </p:set>
                                    <p:animEffect transition="in" filter="checkerboard(across)">
                                      <p:cBhvr>
                                        <p:cTn id="153" dur="500"/>
                                        <p:tgtEl>
                                          <p:spTgt spid="31860"/>
                                        </p:tgtEl>
                                      </p:cBhvr>
                                    </p:animEffect>
                                  </p:childTnLst>
                                </p:cTn>
                              </p:par>
                            </p:childTnLst>
                          </p:cTn>
                        </p:par>
                        <p:par>
                          <p:cTn id="154" fill="hold" nodeType="afterGroup">
                            <p:stCondLst>
                              <p:cond delay="22000"/>
                            </p:stCondLst>
                            <p:childTnLst>
                              <p:par>
                                <p:cTn id="155" presetID="18" presetClass="entr" presetSubtype="12" fill="hold" nodeType="afterEffect">
                                  <p:stCondLst>
                                    <p:cond delay="0"/>
                                  </p:stCondLst>
                                  <p:childTnLst>
                                    <p:set>
                                      <p:cBhvr>
                                        <p:cTn id="156" dur="1" fill="hold">
                                          <p:stCondLst>
                                            <p:cond delay="0"/>
                                          </p:stCondLst>
                                        </p:cTn>
                                        <p:tgtEl>
                                          <p:spTgt spid="31876"/>
                                        </p:tgtEl>
                                        <p:attrNameLst>
                                          <p:attrName>style.visibility</p:attrName>
                                        </p:attrNameLst>
                                      </p:cBhvr>
                                      <p:to>
                                        <p:strVal val="visible"/>
                                      </p:to>
                                    </p:set>
                                    <p:animEffect transition="in" filter="strips(downLeft)">
                                      <p:cBhvr>
                                        <p:cTn id="157" dur="500"/>
                                        <p:tgtEl>
                                          <p:spTgt spid="31876"/>
                                        </p:tgtEl>
                                      </p:cBhvr>
                                    </p:animEffect>
                                  </p:childTnLst>
                                </p:cTn>
                              </p:par>
                            </p:childTnLst>
                          </p:cTn>
                        </p:par>
                        <p:par>
                          <p:cTn id="158" fill="hold" nodeType="afterGroup">
                            <p:stCondLst>
                              <p:cond delay="22500"/>
                            </p:stCondLst>
                            <p:childTnLst>
                              <p:par>
                                <p:cTn id="159" presetID="5" presetClass="entr" presetSubtype="10" fill="hold" nodeType="afterEffect">
                                  <p:stCondLst>
                                    <p:cond delay="0"/>
                                  </p:stCondLst>
                                  <p:childTnLst>
                                    <p:set>
                                      <p:cBhvr>
                                        <p:cTn id="160" dur="1" fill="hold">
                                          <p:stCondLst>
                                            <p:cond delay="0"/>
                                          </p:stCondLst>
                                        </p:cTn>
                                        <p:tgtEl>
                                          <p:spTgt spid="31861"/>
                                        </p:tgtEl>
                                        <p:attrNameLst>
                                          <p:attrName>style.visibility</p:attrName>
                                        </p:attrNameLst>
                                      </p:cBhvr>
                                      <p:to>
                                        <p:strVal val="visible"/>
                                      </p:to>
                                    </p:set>
                                    <p:animEffect transition="in" filter="checkerboard(across)">
                                      <p:cBhvr>
                                        <p:cTn id="161" dur="500"/>
                                        <p:tgtEl>
                                          <p:spTgt spid="31861"/>
                                        </p:tgtEl>
                                      </p:cBhvr>
                                    </p:animEffect>
                                  </p:childTnLst>
                                </p:cTn>
                              </p:par>
                            </p:childTnLst>
                          </p:cTn>
                        </p:par>
                        <p:par>
                          <p:cTn id="162" fill="hold" nodeType="afterGroup">
                            <p:stCondLst>
                              <p:cond delay="23000"/>
                            </p:stCondLst>
                            <p:childTnLst>
                              <p:par>
                                <p:cTn id="163" presetID="21" presetClass="entr" presetSubtype="4" fill="hold" nodeType="afterEffect">
                                  <p:stCondLst>
                                    <p:cond delay="0"/>
                                  </p:stCondLst>
                                  <p:childTnLst>
                                    <p:set>
                                      <p:cBhvr>
                                        <p:cTn id="164" dur="1" fill="hold">
                                          <p:stCondLst>
                                            <p:cond delay="0"/>
                                          </p:stCondLst>
                                        </p:cTn>
                                        <p:tgtEl>
                                          <p:spTgt spid="31877"/>
                                        </p:tgtEl>
                                        <p:attrNameLst>
                                          <p:attrName>style.visibility</p:attrName>
                                        </p:attrNameLst>
                                      </p:cBhvr>
                                      <p:to>
                                        <p:strVal val="visible"/>
                                      </p:to>
                                    </p:set>
                                    <p:animEffect transition="in" filter="wheel(4)">
                                      <p:cBhvr>
                                        <p:cTn id="165" dur="2000"/>
                                        <p:tgtEl>
                                          <p:spTgt spid="31877"/>
                                        </p:tgtEl>
                                      </p:cBhvr>
                                    </p:animEffect>
                                  </p:childTnLst>
                                </p:cTn>
                              </p:par>
                            </p:childTnLst>
                          </p:cTn>
                        </p:par>
                        <p:par>
                          <p:cTn id="166" fill="hold" nodeType="afterGroup">
                            <p:stCondLst>
                              <p:cond delay="25000"/>
                            </p:stCondLst>
                            <p:childTnLst>
                              <p:par>
                                <p:cTn id="167" presetID="5" presetClass="entr" presetSubtype="10" fill="hold" nodeType="afterEffect">
                                  <p:stCondLst>
                                    <p:cond delay="0"/>
                                  </p:stCondLst>
                                  <p:childTnLst>
                                    <p:set>
                                      <p:cBhvr>
                                        <p:cTn id="168" dur="1" fill="hold">
                                          <p:stCondLst>
                                            <p:cond delay="0"/>
                                          </p:stCondLst>
                                        </p:cTn>
                                        <p:tgtEl>
                                          <p:spTgt spid="31862"/>
                                        </p:tgtEl>
                                        <p:attrNameLst>
                                          <p:attrName>style.visibility</p:attrName>
                                        </p:attrNameLst>
                                      </p:cBhvr>
                                      <p:to>
                                        <p:strVal val="visible"/>
                                      </p:to>
                                    </p:set>
                                    <p:animEffect transition="in" filter="checkerboard(across)">
                                      <p:cBhvr>
                                        <p:cTn id="169" dur="500"/>
                                        <p:tgtEl>
                                          <p:spTgt spid="31862"/>
                                        </p:tgtEl>
                                      </p:cBhvr>
                                    </p:animEffect>
                                  </p:childTnLst>
                                </p:cTn>
                              </p:par>
                            </p:childTnLst>
                          </p:cTn>
                        </p:par>
                        <p:par>
                          <p:cTn id="170" fill="hold" nodeType="afterGroup">
                            <p:stCondLst>
                              <p:cond delay="25500"/>
                            </p:stCondLst>
                            <p:childTnLst>
                              <p:par>
                                <p:cTn id="171" presetID="13" presetClass="entr" presetSubtype="16" fill="hold" nodeType="afterEffect">
                                  <p:stCondLst>
                                    <p:cond delay="0"/>
                                  </p:stCondLst>
                                  <p:childTnLst>
                                    <p:set>
                                      <p:cBhvr>
                                        <p:cTn id="172" dur="1" fill="hold">
                                          <p:stCondLst>
                                            <p:cond delay="0"/>
                                          </p:stCondLst>
                                        </p:cTn>
                                        <p:tgtEl>
                                          <p:spTgt spid="31878"/>
                                        </p:tgtEl>
                                        <p:attrNameLst>
                                          <p:attrName>style.visibility</p:attrName>
                                        </p:attrNameLst>
                                      </p:cBhvr>
                                      <p:to>
                                        <p:strVal val="visible"/>
                                      </p:to>
                                    </p:set>
                                    <p:animEffect transition="in" filter="plus(in)">
                                      <p:cBhvr>
                                        <p:cTn id="173" dur="2000"/>
                                        <p:tgtEl>
                                          <p:spTgt spid="31878"/>
                                        </p:tgtEl>
                                      </p:cBhvr>
                                    </p:animEffect>
                                  </p:childTnLst>
                                </p:cTn>
                              </p:par>
                            </p:childTnLst>
                          </p:cTn>
                        </p:par>
                        <p:par>
                          <p:cTn id="174" fill="hold" nodeType="afterGroup">
                            <p:stCondLst>
                              <p:cond delay="27500"/>
                            </p:stCondLst>
                            <p:childTnLst>
                              <p:par>
                                <p:cTn id="175" presetID="5" presetClass="entr" presetSubtype="10" fill="hold" nodeType="afterEffect">
                                  <p:stCondLst>
                                    <p:cond delay="0"/>
                                  </p:stCondLst>
                                  <p:childTnLst>
                                    <p:set>
                                      <p:cBhvr>
                                        <p:cTn id="176" dur="1" fill="hold">
                                          <p:stCondLst>
                                            <p:cond delay="0"/>
                                          </p:stCondLst>
                                        </p:cTn>
                                        <p:tgtEl>
                                          <p:spTgt spid="31863"/>
                                        </p:tgtEl>
                                        <p:attrNameLst>
                                          <p:attrName>style.visibility</p:attrName>
                                        </p:attrNameLst>
                                      </p:cBhvr>
                                      <p:to>
                                        <p:strVal val="visible"/>
                                      </p:to>
                                    </p:set>
                                    <p:animEffect transition="in" filter="checkerboard(across)">
                                      <p:cBhvr>
                                        <p:cTn id="177" dur="500"/>
                                        <p:tgtEl>
                                          <p:spTgt spid="31863"/>
                                        </p:tgtEl>
                                      </p:cBhvr>
                                    </p:animEffect>
                                  </p:childTnLst>
                                </p:cTn>
                              </p:par>
                            </p:childTnLst>
                          </p:cTn>
                        </p:par>
                        <p:par>
                          <p:cTn id="178" fill="hold" nodeType="afterGroup">
                            <p:stCondLst>
                              <p:cond delay="28000"/>
                            </p:stCondLst>
                            <p:childTnLst>
                              <p:par>
                                <p:cTn id="179" presetID="8" presetClass="entr" presetSubtype="16" fill="hold" nodeType="afterEffect">
                                  <p:stCondLst>
                                    <p:cond delay="0"/>
                                  </p:stCondLst>
                                  <p:childTnLst>
                                    <p:set>
                                      <p:cBhvr>
                                        <p:cTn id="180" dur="1" fill="hold">
                                          <p:stCondLst>
                                            <p:cond delay="0"/>
                                          </p:stCondLst>
                                        </p:cTn>
                                        <p:tgtEl>
                                          <p:spTgt spid="31879"/>
                                        </p:tgtEl>
                                        <p:attrNameLst>
                                          <p:attrName>style.visibility</p:attrName>
                                        </p:attrNameLst>
                                      </p:cBhvr>
                                      <p:to>
                                        <p:strVal val="visible"/>
                                      </p:to>
                                    </p:set>
                                    <p:animEffect transition="in" filter="diamond(in)">
                                      <p:cBhvr>
                                        <p:cTn id="181" dur="2000"/>
                                        <p:tgtEl>
                                          <p:spTgt spid="31879"/>
                                        </p:tgtEl>
                                      </p:cBhvr>
                                    </p:animEffect>
                                  </p:childTnLst>
                                </p:cTn>
                              </p:par>
                            </p:childTnLst>
                          </p:cTn>
                        </p:par>
                        <p:par>
                          <p:cTn id="182" fill="hold" nodeType="afterGroup">
                            <p:stCondLst>
                              <p:cond delay="30000"/>
                            </p:stCondLst>
                            <p:childTnLst>
                              <p:par>
                                <p:cTn id="183" presetID="5" presetClass="entr" presetSubtype="10" fill="hold" nodeType="afterEffect">
                                  <p:stCondLst>
                                    <p:cond delay="0"/>
                                  </p:stCondLst>
                                  <p:childTnLst>
                                    <p:set>
                                      <p:cBhvr>
                                        <p:cTn id="184" dur="1" fill="hold">
                                          <p:stCondLst>
                                            <p:cond delay="0"/>
                                          </p:stCondLst>
                                        </p:cTn>
                                        <p:tgtEl>
                                          <p:spTgt spid="31864"/>
                                        </p:tgtEl>
                                        <p:attrNameLst>
                                          <p:attrName>style.visibility</p:attrName>
                                        </p:attrNameLst>
                                      </p:cBhvr>
                                      <p:to>
                                        <p:strVal val="visible"/>
                                      </p:to>
                                    </p:set>
                                    <p:animEffect transition="in" filter="checkerboard(across)">
                                      <p:cBhvr>
                                        <p:cTn id="185" dur="500"/>
                                        <p:tgtEl>
                                          <p:spTgt spid="31864"/>
                                        </p:tgtEl>
                                      </p:cBhvr>
                                    </p:animEffect>
                                  </p:childTnLst>
                                </p:cTn>
                              </p:par>
                            </p:childTnLst>
                          </p:cTn>
                        </p:par>
                        <p:par>
                          <p:cTn id="186" fill="hold" nodeType="afterGroup">
                            <p:stCondLst>
                              <p:cond delay="30500"/>
                            </p:stCondLst>
                            <p:childTnLst>
                              <p:par>
                                <p:cTn id="187" presetID="5" presetClass="entr" presetSubtype="10" fill="hold" nodeType="afterEffect">
                                  <p:stCondLst>
                                    <p:cond delay="0"/>
                                  </p:stCondLst>
                                  <p:childTnLst>
                                    <p:set>
                                      <p:cBhvr>
                                        <p:cTn id="188" dur="1" fill="hold">
                                          <p:stCondLst>
                                            <p:cond delay="0"/>
                                          </p:stCondLst>
                                        </p:cTn>
                                        <p:tgtEl>
                                          <p:spTgt spid="31880"/>
                                        </p:tgtEl>
                                        <p:attrNameLst>
                                          <p:attrName>style.visibility</p:attrName>
                                        </p:attrNameLst>
                                      </p:cBhvr>
                                      <p:to>
                                        <p:strVal val="visible"/>
                                      </p:to>
                                    </p:set>
                                    <p:animEffect transition="in" filter="checkerboard(across)">
                                      <p:cBhvr>
                                        <p:cTn id="189" dur="500"/>
                                        <p:tgtEl>
                                          <p:spTgt spid="31880"/>
                                        </p:tgtEl>
                                      </p:cBhvr>
                                    </p:animEffect>
                                  </p:childTnLst>
                                </p:cTn>
                              </p:par>
                            </p:childTnLst>
                          </p:cTn>
                        </p:par>
                        <p:par>
                          <p:cTn id="190" fill="hold" nodeType="afterGroup">
                            <p:stCondLst>
                              <p:cond delay="31000"/>
                            </p:stCondLst>
                            <p:childTnLst>
                              <p:par>
                                <p:cTn id="191" presetID="5" presetClass="entr" presetSubtype="10" fill="hold" nodeType="afterEffect">
                                  <p:stCondLst>
                                    <p:cond delay="0"/>
                                  </p:stCondLst>
                                  <p:childTnLst>
                                    <p:set>
                                      <p:cBhvr>
                                        <p:cTn id="192" dur="1" fill="hold">
                                          <p:stCondLst>
                                            <p:cond delay="0"/>
                                          </p:stCondLst>
                                        </p:cTn>
                                        <p:tgtEl>
                                          <p:spTgt spid="31865"/>
                                        </p:tgtEl>
                                        <p:attrNameLst>
                                          <p:attrName>style.visibility</p:attrName>
                                        </p:attrNameLst>
                                      </p:cBhvr>
                                      <p:to>
                                        <p:strVal val="visible"/>
                                      </p:to>
                                    </p:set>
                                    <p:animEffect transition="in" filter="checkerboard(across)">
                                      <p:cBhvr>
                                        <p:cTn id="193" dur="500"/>
                                        <p:tgtEl>
                                          <p:spTgt spid="31865"/>
                                        </p:tgtEl>
                                      </p:cBhvr>
                                    </p:animEffect>
                                  </p:childTnLst>
                                </p:cTn>
                              </p:par>
                            </p:childTnLst>
                          </p:cTn>
                        </p:par>
                        <p:par>
                          <p:cTn id="194" fill="hold" nodeType="afterGroup">
                            <p:stCondLst>
                              <p:cond delay="31500"/>
                            </p:stCondLst>
                            <p:childTnLst>
                              <p:par>
                                <p:cTn id="195" presetID="5" presetClass="entr" presetSubtype="10" fill="hold" nodeType="afterEffect">
                                  <p:stCondLst>
                                    <p:cond delay="0"/>
                                  </p:stCondLst>
                                  <p:childTnLst>
                                    <p:set>
                                      <p:cBhvr>
                                        <p:cTn id="196" dur="1" fill="hold">
                                          <p:stCondLst>
                                            <p:cond delay="0"/>
                                          </p:stCondLst>
                                        </p:cTn>
                                        <p:tgtEl>
                                          <p:spTgt spid="31881"/>
                                        </p:tgtEl>
                                        <p:attrNameLst>
                                          <p:attrName>style.visibility</p:attrName>
                                        </p:attrNameLst>
                                      </p:cBhvr>
                                      <p:to>
                                        <p:strVal val="visible"/>
                                      </p:to>
                                    </p:set>
                                    <p:animEffect transition="in" filter="checkerboard(across)">
                                      <p:cBhvr>
                                        <p:cTn id="197" dur="500"/>
                                        <p:tgtEl>
                                          <p:spTgt spid="31881"/>
                                        </p:tgtEl>
                                      </p:cBhvr>
                                    </p:animEffect>
                                  </p:childTnLst>
                                </p:cTn>
                              </p:par>
                            </p:childTnLst>
                          </p:cTn>
                        </p:par>
                        <p:par>
                          <p:cTn id="198" fill="hold" nodeType="afterGroup">
                            <p:stCondLst>
                              <p:cond delay="32000"/>
                            </p:stCondLst>
                            <p:childTnLst>
                              <p:par>
                                <p:cTn id="199" presetID="5" presetClass="entr" presetSubtype="10" fill="hold" nodeType="afterEffect">
                                  <p:stCondLst>
                                    <p:cond delay="0"/>
                                  </p:stCondLst>
                                  <p:childTnLst>
                                    <p:set>
                                      <p:cBhvr>
                                        <p:cTn id="200" dur="1" fill="hold">
                                          <p:stCondLst>
                                            <p:cond delay="0"/>
                                          </p:stCondLst>
                                        </p:cTn>
                                        <p:tgtEl>
                                          <p:spTgt spid="31866"/>
                                        </p:tgtEl>
                                        <p:attrNameLst>
                                          <p:attrName>style.visibility</p:attrName>
                                        </p:attrNameLst>
                                      </p:cBhvr>
                                      <p:to>
                                        <p:strVal val="visible"/>
                                      </p:to>
                                    </p:set>
                                    <p:animEffect transition="in" filter="checkerboard(across)">
                                      <p:cBhvr>
                                        <p:cTn id="201" dur="500"/>
                                        <p:tgtEl>
                                          <p:spTgt spid="31866"/>
                                        </p:tgtEl>
                                      </p:cBhvr>
                                    </p:animEffect>
                                  </p:childTnLst>
                                </p:cTn>
                              </p:par>
                            </p:childTnLst>
                          </p:cTn>
                        </p:par>
                        <p:par>
                          <p:cTn id="202" fill="hold" nodeType="afterGroup">
                            <p:stCondLst>
                              <p:cond delay="32500"/>
                            </p:stCondLst>
                            <p:childTnLst>
                              <p:par>
                                <p:cTn id="203" presetID="5" presetClass="entr" presetSubtype="10" fill="hold" nodeType="afterEffect">
                                  <p:stCondLst>
                                    <p:cond delay="0"/>
                                  </p:stCondLst>
                                  <p:childTnLst>
                                    <p:set>
                                      <p:cBhvr>
                                        <p:cTn id="204" dur="1" fill="hold">
                                          <p:stCondLst>
                                            <p:cond delay="0"/>
                                          </p:stCondLst>
                                        </p:cTn>
                                        <p:tgtEl>
                                          <p:spTgt spid="31882"/>
                                        </p:tgtEl>
                                        <p:attrNameLst>
                                          <p:attrName>style.visibility</p:attrName>
                                        </p:attrNameLst>
                                      </p:cBhvr>
                                      <p:to>
                                        <p:strVal val="visible"/>
                                      </p:to>
                                    </p:set>
                                    <p:animEffect transition="in" filter="checkerboard(across)">
                                      <p:cBhvr>
                                        <p:cTn id="205" dur="500"/>
                                        <p:tgtEl>
                                          <p:spTgt spid="31882"/>
                                        </p:tgtEl>
                                      </p:cBhvr>
                                    </p:animEffect>
                                  </p:childTnLst>
                                </p:cTn>
                              </p:par>
                            </p:childTnLst>
                          </p:cTn>
                        </p:par>
                        <p:par>
                          <p:cTn id="206" fill="hold" nodeType="afterGroup">
                            <p:stCondLst>
                              <p:cond delay="33000"/>
                            </p:stCondLst>
                            <p:childTnLst>
                              <p:par>
                                <p:cTn id="207" presetID="5" presetClass="entr" presetSubtype="10" fill="hold" grpId="0" nodeType="afterEffect">
                                  <p:stCondLst>
                                    <p:cond delay="0"/>
                                  </p:stCondLst>
                                  <p:childTnLst>
                                    <p:set>
                                      <p:cBhvr>
                                        <p:cTn id="208" dur="1" fill="hold">
                                          <p:stCondLst>
                                            <p:cond delay="0"/>
                                          </p:stCondLst>
                                        </p:cTn>
                                        <p:tgtEl>
                                          <p:spTgt spid="31883"/>
                                        </p:tgtEl>
                                        <p:attrNameLst>
                                          <p:attrName>style.visibility</p:attrName>
                                        </p:attrNameLst>
                                      </p:cBhvr>
                                      <p:to>
                                        <p:strVal val="visible"/>
                                      </p:to>
                                    </p:set>
                                    <p:animEffect transition="in" filter="checkerboard(across)">
                                      <p:cBhvr>
                                        <p:cTn id="209" dur="500"/>
                                        <p:tgtEl>
                                          <p:spTgt spid="31883"/>
                                        </p:tgtEl>
                                      </p:cBhvr>
                                    </p:animEffect>
                                  </p:childTnLst>
                                </p:cTn>
                              </p:par>
                              <p:par>
                                <p:cTn id="210" presetID="5" presetClass="entr" presetSubtype="10" fill="hold" grpId="0" nodeType="withEffect">
                                  <p:stCondLst>
                                    <p:cond delay="0"/>
                                  </p:stCondLst>
                                  <p:childTnLst>
                                    <p:set>
                                      <p:cBhvr>
                                        <p:cTn id="211" dur="1" fill="hold">
                                          <p:stCondLst>
                                            <p:cond delay="0"/>
                                          </p:stCondLst>
                                        </p:cTn>
                                        <p:tgtEl>
                                          <p:spTgt spid="31885"/>
                                        </p:tgtEl>
                                        <p:attrNameLst>
                                          <p:attrName>style.visibility</p:attrName>
                                        </p:attrNameLst>
                                      </p:cBhvr>
                                      <p:to>
                                        <p:strVal val="visible"/>
                                      </p:to>
                                    </p:set>
                                    <p:animEffect transition="in" filter="checkerboard(across)">
                                      <p:cBhvr>
                                        <p:cTn id="212" dur="500"/>
                                        <p:tgtEl>
                                          <p:spTgt spid="31885"/>
                                        </p:tgtEl>
                                      </p:cBhvr>
                                    </p:animEffect>
                                  </p:childTnLst>
                                </p:cTn>
                              </p:par>
                              <p:par>
                                <p:cTn id="213" presetID="5" presetClass="entr" presetSubtype="10" fill="hold" nodeType="withEffect">
                                  <p:stCondLst>
                                    <p:cond delay="0"/>
                                  </p:stCondLst>
                                  <p:childTnLst>
                                    <p:set>
                                      <p:cBhvr>
                                        <p:cTn id="214" dur="1" fill="hold">
                                          <p:stCondLst>
                                            <p:cond delay="0"/>
                                          </p:stCondLst>
                                        </p:cTn>
                                        <p:tgtEl>
                                          <p:spTgt spid="31886"/>
                                        </p:tgtEl>
                                        <p:attrNameLst>
                                          <p:attrName>style.visibility</p:attrName>
                                        </p:attrNameLst>
                                      </p:cBhvr>
                                      <p:to>
                                        <p:strVal val="visible"/>
                                      </p:to>
                                    </p:set>
                                    <p:animEffect transition="in" filter="checkerboard(across)">
                                      <p:cBhvr>
                                        <p:cTn id="215" dur="500"/>
                                        <p:tgtEl>
                                          <p:spTgt spid="31886"/>
                                        </p:tgtEl>
                                      </p:cBhvr>
                                    </p:animEffect>
                                  </p:childTnLst>
                                </p:cTn>
                              </p:par>
                              <p:par>
                                <p:cTn id="216" presetID="5" presetClass="entr" presetSubtype="10" fill="hold" nodeType="withEffect">
                                  <p:stCondLst>
                                    <p:cond delay="0"/>
                                  </p:stCondLst>
                                  <p:childTnLst>
                                    <p:set>
                                      <p:cBhvr>
                                        <p:cTn id="217" dur="1" fill="hold">
                                          <p:stCondLst>
                                            <p:cond delay="0"/>
                                          </p:stCondLst>
                                        </p:cTn>
                                        <p:tgtEl>
                                          <p:spTgt spid="31884"/>
                                        </p:tgtEl>
                                        <p:attrNameLst>
                                          <p:attrName>style.visibility</p:attrName>
                                        </p:attrNameLst>
                                      </p:cBhvr>
                                      <p:to>
                                        <p:strVal val="visible"/>
                                      </p:to>
                                    </p:set>
                                    <p:animEffect transition="in" filter="checkerboard(across)">
                                      <p:cBhvr>
                                        <p:cTn id="218" dur="500"/>
                                        <p:tgtEl>
                                          <p:spTgt spid="31884"/>
                                        </p:tgtEl>
                                      </p:cBhvr>
                                    </p:animEffect>
                                  </p:childTnLst>
                                </p:cTn>
                              </p:par>
                              <p:par>
                                <p:cTn id="219" presetID="5" presetClass="entr" presetSubtype="10" fill="hold" grpId="0" nodeType="withEffect">
                                  <p:stCondLst>
                                    <p:cond delay="0"/>
                                  </p:stCondLst>
                                  <p:childTnLst>
                                    <p:set>
                                      <p:cBhvr>
                                        <p:cTn id="220" dur="1" fill="hold">
                                          <p:stCondLst>
                                            <p:cond delay="0"/>
                                          </p:stCondLst>
                                        </p:cTn>
                                        <p:tgtEl>
                                          <p:spTgt spid="31887"/>
                                        </p:tgtEl>
                                        <p:attrNameLst>
                                          <p:attrName>style.visibility</p:attrName>
                                        </p:attrNameLst>
                                      </p:cBhvr>
                                      <p:to>
                                        <p:strVal val="visible"/>
                                      </p:to>
                                    </p:set>
                                    <p:animEffect transition="in" filter="checkerboard(across)">
                                      <p:cBhvr>
                                        <p:cTn id="221" dur="500"/>
                                        <p:tgtEl>
                                          <p:spTgt spid="31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54" grpId="0"/>
      <p:bldP spid="31867" grpId="0"/>
      <p:bldP spid="31868" grpId="0"/>
      <p:bldP spid="31869" grpId="0"/>
      <p:bldP spid="31869" grpId="1"/>
      <p:bldP spid="31870" grpId="0"/>
      <p:bldP spid="31870" grpId="1"/>
      <p:bldP spid="31883" grpId="0"/>
      <p:bldP spid="31885" grpId="0"/>
      <p:bldP spid="318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9Slide03 Roboto Black"/>
        <a:ea typeface=""/>
        <a:cs typeface=""/>
      </a:majorFont>
      <a:minorFont>
        <a:latin typeface="#9Slide07 IcielBaliho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15210</TotalTime>
  <Words>2514</Words>
  <Application>Microsoft Office PowerPoint</Application>
  <PresentationFormat>Widescreen</PresentationFormat>
  <Paragraphs>825</Paragraphs>
  <Slides>23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#9Slide03 IcielUni Sans Heavy</vt:lpstr>
      <vt:lpstr>#9Slide03 Roboto Black</vt:lpstr>
      <vt:lpstr>#9Slide03 Roboto Medium</vt:lpstr>
      <vt:lpstr>#9Slide07 IcielBaliho Script</vt:lpstr>
      <vt:lpstr>Arial</vt:lpstr>
      <vt:lpstr>Bahnschrift Condensed</vt:lpstr>
      <vt:lpstr>Bahnschrift SemiBold Condensed</vt:lpstr>
      <vt:lpstr>Calibri</vt:lpstr>
      <vt:lpstr>Tahoma</vt:lpstr>
      <vt:lpstr>Times New Roman</vt:lpstr>
      <vt:lpstr>Office Theme</vt:lpstr>
      <vt:lpstr>TIẾT 39 + 40: BÀI 35  THỰC HÀNH VỀ KHÍ HẬU,THỦY VĂN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tháng lũ, nước sông hồng cao hơn rất nhiều so với các tháng cạn? Việc chênh lệch lớn lượng nước có ảnh hưởng như thế nào đến đời sống và sản xuất?</vt:lpstr>
      <vt:lpstr>Tại sao tháng lũ, nước sông hồng cao hơn rất nhiều so với các tháng cạn? Việc chênh lệch lớn lượng nước có ảnh hưởng như thế nào đến đời sống và sản xuất?</vt:lpstr>
      <vt:lpstr>PowerPoint Presentation</vt:lpstr>
      <vt:lpstr>HƯỚNG DẪN LÀM BÀI THU HOẠCH</vt:lpstr>
      <vt:lpstr>PowerPoint Presentation</vt:lpstr>
      <vt:lpstr>PowerPoint Presentation</vt:lpstr>
      <vt:lpstr>PowerPoint Presentation</vt:lpstr>
      <vt:lpstr>HOẠT ĐỘNG NỐI TIẾP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84974897627</cp:lastModifiedBy>
  <cp:revision>376</cp:revision>
  <dcterms:created xsi:type="dcterms:W3CDTF">2021-08-16T13:57:33Z</dcterms:created>
  <dcterms:modified xsi:type="dcterms:W3CDTF">2023-04-05T06:46:20Z</dcterms:modified>
</cp:coreProperties>
</file>