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06" r:id="rId2"/>
    <p:sldId id="303" r:id="rId3"/>
    <p:sldId id="309" r:id="rId4"/>
    <p:sldId id="264" r:id="rId5"/>
    <p:sldId id="268" r:id="rId6"/>
    <p:sldId id="315" r:id="rId7"/>
    <p:sldId id="287" r:id="rId8"/>
    <p:sldId id="273" r:id="rId9"/>
    <p:sldId id="266" r:id="rId10"/>
    <p:sldId id="279" r:id="rId11"/>
    <p:sldId id="311" r:id="rId12"/>
    <p:sldId id="308" r:id="rId13"/>
    <p:sldId id="312" r:id="rId14"/>
    <p:sldId id="313" r:id="rId15"/>
    <p:sldId id="314" r:id="rId16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40" autoAdjust="0"/>
    <p:restoredTop sz="93025"/>
  </p:normalViewPr>
  <p:slideViewPr>
    <p:cSldViewPr>
      <p:cViewPr varScale="1">
        <p:scale>
          <a:sx n="107" d="100"/>
          <a:sy n="107" d="100"/>
        </p:scale>
        <p:origin x="18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/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>
            <a:extLst/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F42512-389E-44E0-A323-F1B98B816CCD}" type="datetimeFigureOut">
              <a:rPr lang="en-US" altLang="en-US"/>
              <a:pPr>
                <a:defRPr/>
              </a:pPr>
              <a:t>8/29/2021</a:t>
            </a:fld>
            <a:endParaRPr lang="en-US" altLang="en-US"/>
          </a:p>
        </p:txBody>
      </p:sp>
      <p:sp>
        <p:nvSpPr>
          <p:cNvPr id="4" name="Footer Placeholder 3">
            <a:extLst/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/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B0E29C9-C034-4057-8DAE-2AE407C369F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/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43" name="Rectangle 3">
            <a:extLst/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946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>
            <a:extLst/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246" name="Rectangle 6">
            <a:extLst/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47" name="Rectangle 7">
            <a:extLst/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B966CECF-A618-4995-AA93-9520D6E560A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C15B65-46FE-44C1-BF4E-AB3B7A1FBD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6549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E42060-0E1F-42E9-A1C1-325AB9F6FD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3154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09B5A5-6CEB-4E34-B124-A2F05CE42E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1409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6327A9-2AB4-4479-A1D9-DABB283C4C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1137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1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90579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photo as background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4212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4CCD5D-A032-4DAC-8001-5B4E13417D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3362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9A6F86-916D-478B-AA10-514518FD8F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4252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0A5369-F215-45B8-B2AB-505FCB2E29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4102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C2709C-7388-4277-AAEA-6479EB9563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2404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A2FA25-CA7F-4CE3-9EF9-46B2C67F08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8904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6DD1DF-5D2B-469C-A63A-EB26B608CD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6892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5169DC-64A5-45D8-9D8D-67B86EB1C3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3399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AABDDF-8886-457A-BA52-EBBDED8799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5890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1750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1FF305BF-BCA6-435C-875F-27C67BE95C2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6"/>
          <a:stretch>
            <a:fillRect/>
          </a:stretch>
        </p:blipFill>
        <p:spPr bwMode="auto">
          <a:xfrm>
            <a:off x="80963" y="1219200"/>
            <a:ext cx="8910637" cy="565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0" y="914400"/>
            <a:ext cx="87630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5000" b="1">
                <a:solidFill>
                  <a:srgbClr val="C00000"/>
                </a:solidFill>
                <a:latin typeface="Segoe Print" panose="02000600000000000000" pitchFamily="2" charset="0"/>
              </a:rPr>
              <a:t>ĐO NHIỆT ĐỘ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3816350"/>
            <a:ext cx="19050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970838" cy="1143000"/>
          </a:xfrm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en-US" altLang="en-US" sz="2800" b="1" smtClean="0">
                <a:solidFill>
                  <a:schemeClr val="bg1"/>
                </a:solidFill>
                <a:latin typeface="Arial" panose="020B0604020202020204" pitchFamily="34" charset="0"/>
              </a:rPr>
              <a:t>Cấu tạo của nhiệt kế y tế thuỷ ngân có đặc điểm gì? Cấu tạo như vậy có tác dụng gì?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457200" y="1676400"/>
            <a:ext cx="7620000" cy="762000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 b="1"/>
              <a:t>Phần ống quản gần bầu có 1 chỗ thắt</a:t>
            </a:r>
          </a:p>
        </p:txBody>
      </p:sp>
      <p:sp>
        <p:nvSpPr>
          <p:cNvPr id="40964" name="Oval 4"/>
          <p:cNvSpPr>
            <a:spLocks noChangeArrowheads="1"/>
          </p:cNvSpPr>
          <p:nvPr/>
        </p:nvSpPr>
        <p:spPr bwMode="auto">
          <a:xfrm>
            <a:off x="457200" y="2895600"/>
            <a:ext cx="5029200" cy="3733800"/>
          </a:xfrm>
          <a:prstGeom prst="ellipse">
            <a:avLst/>
          </a:prstGeom>
          <a:solidFill>
            <a:schemeClr val="bg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b="1">
              <a:latin typeface="Arial" panose="020B0604020202020204" pitchFamily="34" charset="0"/>
            </a:endParaRPr>
          </a:p>
        </p:txBody>
      </p:sp>
      <p:sp>
        <p:nvSpPr>
          <p:cNvPr id="13318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004300" y="8218488"/>
            <a:ext cx="533400" cy="381000"/>
          </a:xfrm>
          <a:prstGeom prst="actionButtonHom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3319" name="Group 6"/>
          <p:cNvGrpSpPr>
            <a:grpSpLocks/>
          </p:cNvGrpSpPr>
          <p:nvPr/>
        </p:nvGrpSpPr>
        <p:grpSpPr bwMode="auto">
          <a:xfrm rot="-5400000">
            <a:off x="5511800" y="2870200"/>
            <a:ext cx="6400800" cy="660400"/>
            <a:chOff x="288" y="352"/>
            <a:chExt cx="4944" cy="416"/>
          </a:xfrm>
        </p:grpSpPr>
        <p:sp>
          <p:nvSpPr>
            <p:cNvPr id="40967" name="AutoShape 7">
              <a:extLst/>
            </p:cNvPr>
            <p:cNvSpPr>
              <a:spLocks noChangeArrowheads="1"/>
            </p:cNvSpPr>
            <p:nvPr/>
          </p:nvSpPr>
          <p:spPr bwMode="auto">
            <a:xfrm rot="5400000">
              <a:off x="2961" y="-1533"/>
              <a:ext cx="386" cy="417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>
              <a:solidFill>
                <a:srgbClr val="4D4D4D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2000"/>
            </a:p>
          </p:txBody>
        </p:sp>
        <p:sp>
          <p:nvSpPr>
            <p:cNvPr id="13323" name="AutoShape 8"/>
            <p:cNvSpPr>
              <a:spLocks noChangeArrowheads="1"/>
            </p:cNvSpPr>
            <p:nvPr/>
          </p:nvSpPr>
          <p:spPr bwMode="auto">
            <a:xfrm rot="5400000">
              <a:off x="2780" y="-1208"/>
              <a:ext cx="386" cy="352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0969" name="Freeform 9">
              <a:extLst/>
            </p:cNvPr>
            <p:cNvSpPr>
              <a:spLocks/>
            </p:cNvSpPr>
            <p:nvPr/>
          </p:nvSpPr>
          <p:spPr bwMode="auto">
            <a:xfrm rot="5400000">
              <a:off x="660" y="198"/>
              <a:ext cx="343" cy="693"/>
            </a:xfrm>
            <a:custGeom>
              <a:avLst/>
              <a:gdLst>
                <a:gd name="T0" fmla="*/ 0 w 96"/>
                <a:gd name="T1" fmla="*/ 0 h 327"/>
                <a:gd name="T2" fmla="*/ 27 w 96"/>
                <a:gd name="T3" fmla="*/ 198 h 327"/>
                <a:gd name="T4" fmla="*/ 36 w 96"/>
                <a:gd name="T5" fmla="*/ 327 h 327"/>
                <a:gd name="T6" fmla="*/ 63 w 96"/>
                <a:gd name="T7" fmla="*/ 327 h 327"/>
                <a:gd name="T8" fmla="*/ 69 w 96"/>
                <a:gd name="T9" fmla="*/ 198 h 327"/>
                <a:gd name="T10" fmla="*/ 96 w 96"/>
                <a:gd name="T11" fmla="*/ 6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27">
                  <a:moveTo>
                    <a:pt x="0" y="0"/>
                  </a:moveTo>
                  <a:lnTo>
                    <a:pt x="27" y="198"/>
                  </a:lnTo>
                  <a:lnTo>
                    <a:pt x="36" y="327"/>
                  </a:lnTo>
                  <a:lnTo>
                    <a:pt x="63" y="327"/>
                  </a:lnTo>
                  <a:lnTo>
                    <a:pt x="69" y="198"/>
                  </a:lnTo>
                  <a:lnTo>
                    <a:pt x="96" y="6"/>
                  </a:lnTo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 cmpd="sng">
              <a:solidFill>
                <a:srgbClr val="4D4D4D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3325" name="Text Box 10"/>
            <p:cNvSpPr txBox="1">
              <a:spLocks noChangeArrowheads="1"/>
            </p:cNvSpPr>
            <p:nvPr/>
          </p:nvSpPr>
          <p:spPr bwMode="auto">
            <a:xfrm>
              <a:off x="4268" y="623"/>
              <a:ext cx="37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en-US" sz="1400" baseline="30000">
                  <a:solidFill>
                    <a:srgbClr val="CC0000"/>
                  </a:solidFill>
                  <a:latin typeface="Arial" panose="020B0604020202020204" pitchFamily="34" charset="0"/>
                </a:rPr>
                <a:t>0 </a:t>
              </a:r>
              <a:r>
                <a:rPr lang="en-US" altLang="en-US" sz="1400">
                  <a:solidFill>
                    <a:srgbClr val="CC0000"/>
                  </a:solidFill>
                  <a:latin typeface="Arial" panose="020B0604020202020204" pitchFamily="34" charset="0"/>
                </a:rPr>
                <a:t>C</a:t>
              </a:r>
            </a:p>
          </p:txBody>
        </p:sp>
        <p:sp>
          <p:nvSpPr>
            <p:cNvPr id="13326" name="Line 11"/>
            <p:cNvSpPr>
              <a:spLocks noChangeShapeType="1"/>
            </p:cNvSpPr>
            <p:nvPr/>
          </p:nvSpPr>
          <p:spPr bwMode="auto">
            <a:xfrm rot="5400000">
              <a:off x="3136" y="-912"/>
              <a:ext cx="0" cy="2933"/>
            </a:xfrm>
            <a:prstGeom prst="line">
              <a:avLst/>
            </a:prstGeom>
            <a:noFill/>
            <a:ln w="57150">
              <a:solidFill>
                <a:srgbClr val="66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27" name="Freeform 12"/>
            <p:cNvSpPr>
              <a:spLocks/>
            </p:cNvSpPr>
            <p:nvPr/>
          </p:nvSpPr>
          <p:spPr bwMode="auto">
            <a:xfrm rot="5400000">
              <a:off x="366" y="427"/>
              <a:ext cx="94" cy="250"/>
            </a:xfrm>
            <a:custGeom>
              <a:avLst/>
              <a:gdLst>
                <a:gd name="T0" fmla="*/ 0 w 42"/>
                <a:gd name="T1" fmla="*/ 0 h 129"/>
                <a:gd name="T2" fmla="*/ 7990213 w 42"/>
                <a:gd name="T3" fmla="*/ 9889174 h 129"/>
                <a:gd name="T4" fmla="*/ 32036362 w 42"/>
                <a:gd name="T5" fmla="*/ 9889174 h 129"/>
                <a:gd name="T6" fmla="*/ 37179072 w 42"/>
                <a:gd name="T7" fmla="*/ 0 h 1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129"/>
                <a:gd name="T14" fmla="*/ 42 w 42"/>
                <a:gd name="T15" fmla="*/ 129 h 1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129">
                  <a:moveTo>
                    <a:pt x="0" y="0"/>
                  </a:moveTo>
                  <a:lnTo>
                    <a:pt x="9" y="129"/>
                  </a:lnTo>
                  <a:lnTo>
                    <a:pt x="36" y="129"/>
                  </a:lnTo>
                  <a:lnTo>
                    <a:pt x="42" y="0"/>
                  </a:lnTo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28" name="Text Box 13"/>
            <p:cNvSpPr txBox="1">
              <a:spLocks noChangeArrowheads="1"/>
            </p:cNvSpPr>
            <p:nvPr/>
          </p:nvSpPr>
          <p:spPr bwMode="auto">
            <a:xfrm>
              <a:off x="1011" y="634"/>
              <a:ext cx="37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en-US" sz="1400">
                  <a:latin typeface="Arial" panose="020B0604020202020204" pitchFamily="34" charset="0"/>
                </a:rPr>
                <a:t>35</a:t>
              </a:r>
            </a:p>
          </p:txBody>
        </p:sp>
        <p:sp>
          <p:nvSpPr>
            <p:cNvPr id="13329" name="Text Box 14"/>
            <p:cNvSpPr txBox="1">
              <a:spLocks noChangeArrowheads="1"/>
            </p:cNvSpPr>
            <p:nvPr/>
          </p:nvSpPr>
          <p:spPr bwMode="auto">
            <a:xfrm>
              <a:off x="1479" y="365"/>
              <a:ext cx="37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en-US" sz="1400">
                  <a:latin typeface="Arial" panose="020B0604020202020204" pitchFamily="34" charset="0"/>
                </a:rPr>
                <a:t>36</a:t>
              </a:r>
            </a:p>
          </p:txBody>
        </p:sp>
        <p:sp>
          <p:nvSpPr>
            <p:cNvPr id="13330" name="Text Box 15"/>
            <p:cNvSpPr txBox="1">
              <a:spLocks noChangeArrowheads="1"/>
            </p:cNvSpPr>
            <p:nvPr/>
          </p:nvSpPr>
          <p:spPr bwMode="auto">
            <a:xfrm>
              <a:off x="1936" y="630"/>
              <a:ext cx="37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en-US" sz="1400">
                  <a:latin typeface="Arial" panose="020B0604020202020204" pitchFamily="34" charset="0"/>
                </a:rPr>
                <a:t>37</a:t>
              </a:r>
            </a:p>
          </p:txBody>
        </p:sp>
        <p:sp>
          <p:nvSpPr>
            <p:cNvPr id="13331" name="Line 16"/>
            <p:cNvSpPr>
              <a:spLocks noChangeShapeType="1"/>
            </p:cNvSpPr>
            <p:nvPr/>
          </p:nvSpPr>
          <p:spPr bwMode="auto">
            <a:xfrm>
              <a:off x="2250" y="402"/>
              <a:ext cx="0" cy="86"/>
            </a:xfrm>
            <a:prstGeom prst="line">
              <a:avLst/>
            </a:prstGeom>
            <a:noFill/>
            <a:ln w="9525">
              <a:solidFill>
                <a:srgbClr val="C12207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32" name="Text Box 17"/>
            <p:cNvSpPr txBox="1">
              <a:spLocks noChangeArrowheads="1"/>
            </p:cNvSpPr>
            <p:nvPr/>
          </p:nvSpPr>
          <p:spPr bwMode="auto">
            <a:xfrm>
              <a:off x="2400" y="356"/>
              <a:ext cx="37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en-US" sz="1400">
                  <a:latin typeface="Arial" panose="020B0604020202020204" pitchFamily="34" charset="0"/>
                </a:rPr>
                <a:t>38</a:t>
              </a:r>
            </a:p>
          </p:txBody>
        </p:sp>
        <p:sp>
          <p:nvSpPr>
            <p:cNvPr id="13333" name="Text Box 18"/>
            <p:cNvSpPr txBox="1">
              <a:spLocks noChangeArrowheads="1"/>
            </p:cNvSpPr>
            <p:nvPr/>
          </p:nvSpPr>
          <p:spPr bwMode="auto">
            <a:xfrm>
              <a:off x="2867" y="632"/>
              <a:ext cx="37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en-US" sz="1400">
                  <a:latin typeface="Arial" panose="020B0604020202020204" pitchFamily="34" charset="0"/>
                </a:rPr>
                <a:t>39</a:t>
              </a:r>
            </a:p>
          </p:txBody>
        </p:sp>
        <p:sp>
          <p:nvSpPr>
            <p:cNvPr id="13334" name="Text Box 19"/>
            <p:cNvSpPr txBox="1">
              <a:spLocks noChangeArrowheads="1"/>
            </p:cNvSpPr>
            <p:nvPr/>
          </p:nvSpPr>
          <p:spPr bwMode="auto">
            <a:xfrm>
              <a:off x="3317" y="357"/>
              <a:ext cx="37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en-US" sz="1400">
                  <a:latin typeface="Arial" panose="020B0604020202020204" pitchFamily="34" charset="0"/>
                </a:rPr>
                <a:t>40</a:t>
              </a:r>
            </a:p>
          </p:txBody>
        </p:sp>
        <p:grpSp>
          <p:nvGrpSpPr>
            <p:cNvPr id="13335" name="Group 20"/>
            <p:cNvGrpSpPr>
              <a:grpSpLocks/>
            </p:cNvGrpSpPr>
            <p:nvPr/>
          </p:nvGrpSpPr>
          <p:grpSpPr bwMode="auto">
            <a:xfrm rot="5400000">
              <a:off x="2677" y="-828"/>
              <a:ext cx="91" cy="2907"/>
              <a:chOff x="4667" y="843"/>
              <a:chExt cx="103" cy="2426"/>
            </a:xfrm>
          </p:grpSpPr>
          <p:sp>
            <p:nvSpPr>
              <p:cNvPr id="13428" name="Line 21"/>
              <p:cNvSpPr>
                <a:spLocks noChangeShapeType="1"/>
              </p:cNvSpPr>
              <p:nvPr/>
            </p:nvSpPr>
            <p:spPr bwMode="auto">
              <a:xfrm>
                <a:off x="4667" y="916"/>
                <a:ext cx="103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429" name="Line 22"/>
              <p:cNvSpPr>
                <a:spLocks noChangeShapeType="1"/>
              </p:cNvSpPr>
              <p:nvPr/>
            </p:nvSpPr>
            <p:spPr bwMode="auto">
              <a:xfrm>
                <a:off x="4667" y="843"/>
                <a:ext cx="0" cy="2426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430" name="Line 23"/>
              <p:cNvSpPr>
                <a:spLocks noChangeShapeType="1"/>
              </p:cNvSpPr>
              <p:nvPr/>
            </p:nvSpPr>
            <p:spPr bwMode="auto">
              <a:xfrm>
                <a:off x="4667" y="955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431" name="Line 24"/>
              <p:cNvSpPr>
                <a:spLocks noChangeShapeType="1"/>
              </p:cNvSpPr>
              <p:nvPr/>
            </p:nvSpPr>
            <p:spPr bwMode="auto">
              <a:xfrm>
                <a:off x="4667" y="994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432" name="Line 25"/>
              <p:cNvSpPr>
                <a:spLocks noChangeShapeType="1"/>
              </p:cNvSpPr>
              <p:nvPr/>
            </p:nvSpPr>
            <p:spPr bwMode="auto">
              <a:xfrm>
                <a:off x="4667" y="1072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433" name="Line 26"/>
              <p:cNvSpPr>
                <a:spLocks noChangeShapeType="1"/>
              </p:cNvSpPr>
              <p:nvPr/>
            </p:nvSpPr>
            <p:spPr bwMode="auto">
              <a:xfrm>
                <a:off x="4667" y="1033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434" name="Line 27"/>
              <p:cNvSpPr>
                <a:spLocks noChangeShapeType="1"/>
              </p:cNvSpPr>
              <p:nvPr/>
            </p:nvSpPr>
            <p:spPr bwMode="auto">
              <a:xfrm>
                <a:off x="4667" y="1111"/>
                <a:ext cx="75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435" name="Line 28"/>
              <p:cNvSpPr>
                <a:spLocks noChangeShapeType="1"/>
              </p:cNvSpPr>
              <p:nvPr/>
            </p:nvSpPr>
            <p:spPr bwMode="auto">
              <a:xfrm>
                <a:off x="4667" y="1149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436" name="Line 29"/>
              <p:cNvSpPr>
                <a:spLocks noChangeShapeType="1"/>
              </p:cNvSpPr>
              <p:nvPr/>
            </p:nvSpPr>
            <p:spPr bwMode="auto">
              <a:xfrm>
                <a:off x="4667" y="1188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437" name="Line 30"/>
              <p:cNvSpPr>
                <a:spLocks noChangeShapeType="1"/>
              </p:cNvSpPr>
              <p:nvPr/>
            </p:nvSpPr>
            <p:spPr bwMode="auto">
              <a:xfrm>
                <a:off x="4667" y="1266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438" name="Line 31"/>
              <p:cNvSpPr>
                <a:spLocks noChangeShapeType="1"/>
              </p:cNvSpPr>
              <p:nvPr/>
            </p:nvSpPr>
            <p:spPr bwMode="auto">
              <a:xfrm>
                <a:off x="4667" y="1227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439" name="Line 32"/>
              <p:cNvSpPr>
                <a:spLocks noChangeShapeType="1"/>
              </p:cNvSpPr>
              <p:nvPr/>
            </p:nvSpPr>
            <p:spPr bwMode="auto">
              <a:xfrm>
                <a:off x="4667" y="1305"/>
                <a:ext cx="9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440" name="Line 33"/>
              <p:cNvSpPr>
                <a:spLocks noChangeShapeType="1"/>
              </p:cNvSpPr>
              <p:nvPr/>
            </p:nvSpPr>
            <p:spPr bwMode="auto">
              <a:xfrm>
                <a:off x="4667" y="1339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441" name="Line 34"/>
              <p:cNvSpPr>
                <a:spLocks noChangeShapeType="1"/>
              </p:cNvSpPr>
              <p:nvPr/>
            </p:nvSpPr>
            <p:spPr bwMode="auto">
              <a:xfrm>
                <a:off x="4667" y="1378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442" name="Line 35"/>
              <p:cNvSpPr>
                <a:spLocks noChangeShapeType="1"/>
              </p:cNvSpPr>
              <p:nvPr/>
            </p:nvSpPr>
            <p:spPr bwMode="auto">
              <a:xfrm>
                <a:off x="4667" y="1456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443" name="Line 36"/>
              <p:cNvSpPr>
                <a:spLocks noChangeShapeType="1"/>
              </p:cNvSpPr>
              <p:nvPr/>
            </p:nvSpPr>
            <p:spPr bwMode="auto">
              <a:xfrm>
                <a:off x="4667" y="1417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444" name="Line 37"/>
              <p:cNvSpPr>
                <a:spLocks noChangeShapeType="1"/>
              </p:cNvSpPr>
              <p:nvPr/>
            </p:nvSpPr>
            <p:spPr bwMode="auto">
              <a:xfrm>
                <a:off x="4667" y="1495"/>
                <a:ext cx="75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445" name="Line 38"/>
              <p:cNvSpPr>
                <a:spLocks noChangeShapeType="1"/>
              </p:cNvSpPr>
              <p:nvPr/>
            </p:nvSpPr>
            <p:spPr bwMode="auto">
              <a:xfrm>
                <a:off x="4667" y="1533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446" name="Line 39"/>
              <p:cNvSpPr>
                <a:spLocks noChangeShapeType="1"/>
              </p:cNvSpPr>
              <p:nvPr/>
            </p:nvSpPr>
            <p:spPr bwMode="auto">
              <a:xfrm>
                <a:off x="4667" y="1572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447" name="Line 40"/>
              <p:cNvSpPr>
                <a:spLocks noChangeShapeType="1"/>
              </p:cNvSpPr>
              <p:nvPr/>
            </p:nvSpPr>
            <p:spPr bwMode="auto">
              <a:xfrm>
                <a:off x="4667" y="1650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448" name="Line 41"/>
              <p:cNvSpPr>
                <a:spLocks noChangeShapeType="1"/>
              </p:cNvSpPr>
              <p:nvPr/>
            </p:nvSpPr>
            <p:spPr bwMode="auto">
              <a:xfrm>
                <a:off x="4667" y="1611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449" name="Line 42"/>
              <p:cNvSpPr>
                <a:spLocks noChangeShapeType="1"/>
              </p:cNvSpPr>
              <p:nvPr/>
            </p:nvSpPr>
            <p:spPr bwMode="auto">
              <a:xfrm>
                <a:off x="4667" y="1689"/>
                <a:ext cx="9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450" name="Line 43"/>
              <p:cNvSpPr>
                <a:spLocks noChangeShapeType="1"/>
              </p:cNvSpPr>
              <p:nvPr/>
            </p:nvSpPr>
            <p:spPr bwMode="auto">
              <a:xfrm>
                <a:off x="4667" y="1723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451" name="Line 44"/>
              <p:cNvSpPr>
                <a:spLocks noChangeShapeType="1"/>
              </p:cNvSpPr>
              <p:nvPr/>
            </p:nvSpPr>
            <p:spPr bwMode="auto">
              <a:xfrm>
                <a:off x="4667" y="1762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452" name="Line 45"/>
              <p:cNvSpPr>
                <a:spLocks noChangeShapeType="1"/>
              </p:cNvSpPr>
              <p:nvPr/>
            </p:nvSpPr>
            <p:spPr bwMode="auto">
              <a:xfrm>
                <a:off x="4667" y="1840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453" name="Line 46"/>
              <p:cNvSpPr>
                <a:spLocks noChangeShapeType="1"/>
              </p:cNvSpPr>
              <p:nvPr/>
            </p:nvSpPr>
            <p:spPr bwMode="auto">
              <a:xfrm>
                <a:off x="4667" y="1801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454" name="Line 47"/>
              <p:cNvSpPr>
                <a:spLocks noChangeShapeType="1"/>
              </p:cNvSpPr>
              <p:nvPr/>
            </p:nvSpPr>
            <p:spPr bwMode="auto">
              <a:xfrm>
                <a:off x="4667" y="1879"/>
                <a:ext cx="75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455" name="Line 48"/>
              <p:cNvSpPr>
                <a:spLocks noChangeShapeType="1"/>
              </p:cNvSpPr>
              <p:nvPr/>
            </p:nvSpPr>
            <p:spPr bwMode="auto">
              <a:xfrm>
                <a:off x="4667" y="1918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456" name="Line 49"/>
              <p:cNvSpPr>
                <a:spLocks noChangeShapeType="1"/>
              </p:cNvSpPr>
              <p:nvPr/>
            </p:nvSpPr>
            <p:spPr bwMode="auto">
              <a:xfrm>
                <a:off x="4667" y="1956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457" name="Line 50"/>
              <p:cNvSpPr>
                <a:spLocks noChangeShapeType="1"/>
              </p:cNvSpPr>
              <p:nvPr/>
            </p:nvSpPr>
            <p:spPr bwMode="auto">
              <a:xfrm>
                <a:off x="4667" y="2034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458" name="Line 51"/>
              <p:cNvSpPr>
                <a:spLocks noChangeShapeType="1"/>
              </p:cNvSpPr>
              <p:nvPr/>
            </p:nvSpPr>
            <p:spPr bwMode="auto">
              <a:xfrm>
                <a:off x="4667" y="1995"/>
                <a:ext cx="50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459" name="Line 52"/>
              <p:cNvSpPr>
                <a:spLocks noChangeShapeType="1"/>
              </p:cNvSpPr>
              <p:nvPr/>
            </p:nvSpPr>
            <p:spPr bwMode="auto">
              <a:xfrm>
                <a:off x="4667" y="2073"/>
                <a:ext cx="9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460" name="Line 53"/>
              <p:cNvSpPr>
                <a:spLocks noChangeShapeType="1"/>
              </p:cNvSpPr>
              <p:nvPr/>
            </p:nvSpPr>
            <p:spPr bwMode="auto">
              <a:xfrm>
                <a:off x="4667" y="2107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461" name="Line 54"/>
              <p:cNvSpPr>
                <a:spLocks noChangeShapeType="1"/>
              </p:cNvSpPr>
              <p:nvPr/>
            </p:nvSpPr>
            <p:spPr bwMode="auto">
              <a:xfrm>
                <a:off x="4667" y="2146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462" name="Line 55"/>
              <p:cNvSpPr>
                <a:spLocks noChangeShapeType="1"/>
              </p:cNvSpPr>
              <p:nvPr/>
            </p:nvSpPr>
            <p:spPr bwMode="auto">
              <a:xfrm>
                <a:off x="4667" y="2224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463" name="Line 56"/>
              <p:cNvSpPr>
                <a:spLocks noChangeShapeType="1"/>
              </p:cNvSpPr>
              <p:nvPr/>
            </p:nvSpPr>
            <p:spPr bwMode="auto">
              <a:xfrm>
                <a:off x="4667" y="2185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464" name="Line 57"/>
              <p:cNvSpPr>
                <a:spLocks noChangeShapeType="1"/>
              </p:cNvSpPr>
              <p:nvPr/>
            </p:nvSpPr>
            <p:spPr bwMode="auto">
              <a:xfrm>
                <a:off x="4667" y="2263"/>
                <a:ext cx="75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465" name="Line 58"/>
              <p:cNvSpPr>
                <a:spLocks noChangeShapeType="1"/>
              </p:cNvSpPr>
              <p:nvPr/>
            </p:nvSpPr>
            <p:spPr bwMode="auto">
              <a:xfrm>
                <a:off x="4667" y="2302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466" name="Line 59"/>
              <p:cNvSpPr>
                <a:spLocks noChangeShapeType="1"/>
              </p:cNvSpPr>
              <p:nvPr/>
            </p:nvSpPr>
            <p:spPr bwMode="auto">
              <a:xfrm>
                <a:off x="4667" y="2340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467" name="Line 60"/>
              <p:cNvSpPr>
                <a:spLocks noChangeShapeType="1"/>
              </p:cNvSpPr>
              <p:nvPr/>
            </p:nvSpPr>
            <p:spPr bwMode="auto">
              <a:xfrm>
                <a:off x="4667" y="2418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468" name="Line 61"/>
              <p:cNvSpPr>
                <a:spLocks noChangeShapeType="1"/>
              </p:cNvSpPr>
              <p:nvPr/>
            </p:nvSpPr>
            <p:spPr bwMode="auto">
              <a:xfrm>
                <a:off x="4667" y="2379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469" name="Line 62"/>
              <p:cNvSpPr>
                <a:spLocks noChangeShapeType="1"/>
              </p:cNvSpPr>
              <p:nvPr/>
            </p:nvSpPr>
            <p:spPr bwMode="auto">
              <a:xfrm>
                <a:off x="4667" y="2457"/>
                <a:ext cx="9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470" name="Line 63"/>
              <p:cNvSpPr>
                <a:spLocks noChangeShapeType="1"/>
              </p:cNvSpPr>
              <p:nvPr/>
            </p:nvSpPr>
            <p:spPr bwMode="auto">
              <a:xfrm>
                <a:off x="4667" y="2496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471" name="Line 64"/>
              <p:cNvSpPr>
                <a:spLocks noChangeShapeType="1"/>
              </p:cNvSpPr>
              <p:nvPr/>
            </p:nvSpPr>
            <p:spPr bwMode="auto">
              <a:xfrm>
                <a:off x="4667" y="2535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472" name="Line 65"/>
              <p:cNvSpPr>
                <a:spLocks noChangeShapeType="1"/>
              </p:cNvSpPr>
              <p:nvPr/>
            </p:nvSpPr>
            <p:spPr bwMode="auto">
              <a:xfrm>
                <a:off x="4667" y="2613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473" name="Line 66"/>
              <p:cNvSpPr>
                <a:spLocks noChangeShapeType="1"/>
              </p:cNvSpPr>
              <p:nvPr/>
            </p:nvSpPr>
            <p:spPr bwMode="auto">
              <a:xfrm>
                <a:off x="4667" y="2574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474" name="Line 67"/>
              <p:cNvSpPr>
                <a:spLocks noChangeShapeType="1"/>
              </p:cNvSpPr>
              <p:nvPr/>
            </p:nvSpPr>
            <p:spPr bwMode="auto">
              <a:xfrm>
                <a:off x="4667" y="2652"/>
                <a:ext cx="75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475" name="Line 68"/>
              <p:cNvSpPr>
                <a:spLocks noChangeShapeType="1"/>
              </p:cNvSpPr>
              <p:nvPr/>
            </p:nvSpPr>
            <p:spPr bwMode="auto">
              <a:xfrm>
                <a:off x="4667" y="2690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476" name="Line 69"/>
              <p:cNvSpPr>
                <a:spLocks noChangeShapeType="1"/>
              </p:cNvSpPr>
              <p:nvPr/>
            </p:nvSpPr>
            <p:spPr bwMode="auto">
              <a:xfrm>
                <a:off x="4667" y="2729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477" name="Line 70"/>
              <p:cNvSpPr>
                <a:spLocks noChangeShapeType="1"/>
              </p:cNvSpPr>
              <p:nvPr/>
            </p:nvSpPr>
            <p:spPr bwMode="auto">
              <a:xfrm>
                <a:off x="4667" y="2807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478" name="Line 71"/>
              <p:cNvSpPr>
                <a:spLocks noChangeShapeType="1"/>
              </p:cNvSpPr>
              <p:nvPr/>
            </p:nvSpPr>
            <p:spPr bwMode="auto">
              <a:xfrm>
                <a:off x="4667" y="2768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479" name="Line 72"/>
              <p:cNvSpPr>
                <a:spLocks noChangeShapeType="1"/>
              </p:cNvSpPr>
              <p:nvPr/>
            </p:nvSpPr>
            <p:spPr bwMode="auto">
              <a:xfrm>
                <a:off x="4667" y="2846"/>
                <a:ext cx="9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480" name="Line 73"/>
              <p:cNvSpPr>
                <a:spLocks noChangeShapeType="1"/>
              </p:cNvSpPr>
              <p:nvPr/>
            </p:nvSpPr>
            <p:spPr bwMode="auto">
              <a:xfrm>
                <a:off x="4667" y="2880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481" name="Line 74"/>
              <p:cNvSpPr>
                <a:spLocks noChangeShapeType="1"/>
              </p:cNvSpPr>
              <p:nvPr/>
            </p:nvSpPr>
            <p:spPr bwMode="auto">
              <a:xfrm>
                <a:off x="4667" y="2919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482" name="Line 75"/>
              <p:cNvSpPr>
                <a:spLocks noChangeShapeType="1"/>
              </p:cNvSpPr>
              <p:nvPr/>
            </p:nvSpPr>
            <p:spPr bwMode="auto">
              <a:xfrm>
                <a:off x="4667" y="2997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483" name="Line 76"/>
              <p:cNvSpPr>
                <a:spLocks noChangeShapeType="1"/>
              </p:cNvSpPr>
              <p:nvPr/>
            </p:nvSpPr>
            <p:spPr bwMode="auto">
              <a:xfrm>
                <a:off x="4667" y="2958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484" name="Line 77"/>
              <p:cNvSpPr>
                <a:spLocks noChangeShapeType="1"/>
              </p:cNvSpPr>
              <p:nvPr/>
            </p:nvSpPr>
            <p:spPr bwMode="auto">
              <a:xfrm>
                <a:off x="4667" y="3036"/>
                <a:ext cx="75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485" name="Line 78"/>
              <p:cNvSpPr>
                <a:spLocks noChangeShapeType="1"/>
              </p:cNvSpPr>
              <p:nvPr/>
            </p:nvSpPr>
            <p:spPr bwMode="auto">
              <a:xfrm>
                <a:off x="4667" y="3075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486" name="Line 79"/>
              <p:cNvSpPr>
                <a:spLocks noChangeShapeType="1"/>
              </p:cNvSpPr>
              <p:nvPr/>
            </p:nvSpPr>
            <p:spPr bwMode="auto">
              <a:xfrm>
                <a:off x="4667" y="3113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487" name="Line 80"/>
              <p:cNvSpPr>
                <a:spLocks noChangeShapeType="1"/>
              </p:cNvSpPr>
              <p:nvPr/>
            </p:nvSpPr>
            <p:spPr bwMode="auto">
              <a:xfrm>
                <a:off x="4667" y="3191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488" name="Line 81"/>
              <p:cNvSpPr>
                <a:spLocks noChangeShapeType="1"/>
              </p:cNvSpPr>
              <p:nvPr/>
            </p:nvSpPr>
            <p:spPr bwMode="auto">
              <a:xfrm>
                <a:off x="4667" y="3152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489" name="Line 82"/>
              <p:cNvSpPr>
                <a:spLocks noChangeShapeType="1"/>
              </p:cNvSpPr>
              <p:nvPr/>
            </p:nvSpPr>
            <p:spPr bwMode="auto">
              <a:xfrm>
                <a:off x="4667" y="3230"/>
                <a:ext cx="9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13336" name="Line 83"/>
            <p:cNvSpPr>
              <a:spLocks noChangeShapeType="1"/>
            </p:cNvSpPr>
            <p:nvPr/>
          </p:nvSpPr>
          <p:spPr bwMode="auto">
            <a:xfrm rot="5400000">
              <a:off x="4325" y="291"/>
              <a:ext cx="0" cy="57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37" name="Line 84"/>
            <p:cNvSpPr>
              <a:spLocks noChangeShapeType="1"/>
            </p:cNvSpPr>
            <p:nvPr/>
          </p:nvSpPr>
          <p:spPr bwMode="auto">
            <a:xfrm rot="5400000">
              <a:off x="4515" y="623"/>
              <a:ext cx="91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38" name="Line 85"/>
            <p:cNvSpPr>
              <a:spLocks noChangeShapeType="1"/>
            </p:cNvSpPr>
            <p:nvPr/>
          </p:nvSpPr>
          <p:spPr bwMode="auto">
            <a:xfrm rot="5400000">
              <a:off x="4492" y="599"/>
              <a:ext cx="4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39" name="Line 86"/>
            <p:cNvSpPr>
              <a:spLocks noChangeShapeType="1"/>
            </p:cNvSpPr>
            <p:nvPr/>
          </p:nvSpPr>
          <p:spPr bwMode="auto">
            <a:xfrm rot="5400000">
              <a:off x="4446" y="599"/>
              <a:ext cx="4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40" name="Line 87"/>
            <p:cNvSpPr>
              <a:spLocks noChangeShapeType="1"/>
            </p:cNvSpPr>
            <p:nvPr/>
          </p:nvSpPr>
          <p:spPr bwMode="auto">
            <a:xfrm rot="5400000">
              <a:off x="4352" y="600"/>
              <a:ext cx="4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41" name="Line 88"/>
            <p:cNvSpPr>
              <a:spLocks noChangeShapeType="1"/>
            </p:cNvSpPr>
            <p:nvPr/>
          </p:nvSpPr>
          <p:spPr bwMode="auto">
            <a:xfrm rot="5400000">
              <a:off x="4399" y="599"/>
              <a:ext cx="4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42" name="Line 89"/>
            <p:cNvSpPr>
              <a:spLocks noChangeShapeType="1"/>
            </p:cNvSpPr>
            <p:nvPr/>
          </p:nvSpPr>
          <p:spPr bwMode="auto">
            <a:xfrm rot="5400000">
              <a:off x="4294" y="611"/>
              <a:ext cx="6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43" name="Line 90"/>
            <p:cNvSpPr>
              <a:spLocks noChangeShapeType="1"/>
            </p:cNvSpPr>
            <p:nvPr/>
          </p:nvSpPr>
          <p:spPr bwMode="auto">
            <a:xfrm rot="5400000">
              <a:off x="4260" y="600"/>
              <a:ext cx="4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44" name="Line 91"/>
            <p:cNvSpPr>
              <a:spLocks noChangeShapeType="1"/>
            </p:cNvSpPr>
            <p:nvPr/>
          </p:nvSpPr>
          <p:spPr bwMode="auto">
            <a:xfrm rot="5400000">
              <a:off x="4213" y="600"/>
              <a:ext cx="4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45" name="Line 92"/>
            <p:cNvSpPr>
              <a:spLocks noChangeShapeType="1"/>
            </p:cNvSpPr>
            <p:nvPr/>
          </p:nvSpPr>
          <p:spPr bwMode="auto">
            <a:xfrm rot="5400000">
              <a:off x="4120" y="600"/>
              <a:ext cx="4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46" name="Line 93"/>
            <p:cNvSpPr>
              <a:spLocks noChangeShapeType="1"/>
            </p:cNvSpPr>
            <p:nvPr/>
          </p:nvSpPr>
          <p:spPr bwMode="auto">
            <a:xfrm rot="5400000">
              <a:off x="4166" y="600"/>
              <a:ext cx="4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47" name="Line 94"/>
            <p:cNvSpPr>
              <a:spLocks noChangeShapeType="1"/>
            </p:cNvSpPr>
            <p:nvPr/>
          </p:nvSpPr>
          <p:spPr bwMode="auto">
            <a:xfrm rot="-5400000">
              <a:off x="1278" y="495"/>
              <a:ext cx="92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48" name="Line 95"/>
            <p:cNvSpPr>
              <a:spLocks noChangeShapeType="1"/>
            </p:cNvSpPr>
            <p:nvPr/>
          </p:nvSpPr>
          <p:spPr bwMode="auto">
            <a:xfrm rot="-5400000">
              <a:off x="2690" y="-913"/>
              <a:ext cx="0" cy="2906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49" name="Line 96"/>
            <p:cNvSpPr>
              <a:spLocks noChangeShapeType="1"/>
            </p:cNvSpPr>
            <p:nvPr/>
          </p:nvSpPr>
          <p:spPr bwMode="auto">
            <a:xfrm rot="-5400000">
              <a:off x="1349" y="520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50" name="Line 97"/>
            <p:cNvSpPr>
              <a:spLocks noChangeShapeType="1"/>
            </p:cNvSpPr>
            <p:nvPr/>
          </p:nvSpPr>
          <p:spPr bwMode="auto">
            <a:xfrm rot="-5400000">
              <a:off x="1395" y="520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51" name="Line 98"/>
            <p:cNvSpPr>
              <a:spLocks noChangeShapeType="1"/>
            </p:cNvSpPr>
            <p:nvPr/>
          </p:nvSpPr>
          <p:spPr bwMode="auto">
            <a:xfrm rot="-5400000">
              <a:off x="1488" y="520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52" name="Line 99"/>
            <p:cNvSpPr>
              <a:spLocks noChangeShapeType="1"/>
            </p:cNvSpPr>
            <p:nvPr/>
          </p:nvSpPr>
          <p:spPr bwMode="auto">
            <a:xfrm rot="-5400000">
              <a:off x="1441" y="520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53" name="Line 100"/>
            <p:cNvSpPr>
              <a:spLocks noChangeShapeType="1"/>
            </p:cNvSpPr>
            <p:nvPr/>
          </p:nvSpPr>
          <p:spPr bwMode="auto">
            <a:xfrm rot="-5400000">
              <a:off x="1524" y="508"/>
              <a:ext cx="67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54" name="Line 101"/>
            <p:cNvSpPr>
              <a:spLocks noChangeShapeType="1"/>
            </p:cNvSpPr>
            <p:nvPr/>
          </p:nvSpPr>
          <p:spPr bwMode="auto">
            <a:xfrm rot="-5400000">
              <a:off x="1580" y="520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55" name="Line 102"/>
            <p:cNvSpPr>
              <a:spLocks noChangeShapeType="1"/>
            </p:cNvSpPr>
            <p:nvPr/>
          </p:nvSpPr>
          <p:spPr bwMode="auto">
            <a:xfrm rot="-5400000">
              <a:off x="1627" y="520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56" name="Line 103"/>
            <p:cNvSpPr>
              <a:spLocks noChangeShapeType="1"/>
            </p:cNvSpPr>
            <p:nvPr/>
          </p:nvSpPr>
          <p:spPr bwMode="auto">
            <a:xfrm rot="-5400000">
              <a:off x="1721" y="520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57" name="Line 104"/>
            <p:cNvSpPr>
              <a:spLocks noChangeShapeType="1"/>
            </p:cNvSpPr>
            <p:nvPr/>
          </p:nvSpPr>
          <p:spPr bwMode="auto">
            <a:xfrm rot="-5400000">
              <a:off x="1674" y="520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58" name="Line 105"/>
            <p:cNvSpPr>
              <a:spLocks noChangeShapeType="1"/>
            </p:cNvSpPr>
            <p:nvPr/>
          </p:nvSpPr>
          <p:spPr bwMode="auto">
            <a:xfrm rot="-5400000">
              <a:off x="1746" y="497"/>
              <a:ext cx="88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59" name="Line 106"/>
            <p:cNvSpPr>
              <a:spLocks noChangeShapeType="1"/>
            </p:cNvSpPr>
            <p:nvPr/>
          </p:nvSpPr>
          <p:spPr bwMode="auto">
            <a:xfrm rot="-5400000">
              <a:off x="1808" y="520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60" name="Line 107"/>
            <p:cNvSpPr>
              <a:spLocks noChangeShapeType="1"/>
            </p:cNvSpPr>
            <p:nvPr/>
          </p:nvSpPr>
          <p:spPr bwMode="auto">
            <a:xfrm rot="-5400000">
              <a:off x="1855" y="520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61" name="Line 108"/>
            <p:cNvSpPr>
              <a:spLocks noChangeShapeType="1"/>
            </p:cNvSpPr>
            <p:nvPr/>
          </p:nvSpPr>
          <p:spPr bwMode="auto">
            <a:xfrm rot="-5400000">
              <a:off x="1948" y="520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62" name="Line 109"/>
            <p:cNvSpPr>
              <a:spLocks noChangeShapeType="1"/>
            </p:cNvSpPr>
            <p:nvPr/>
          </p:nvSpPr>
          <p:spPr bwMode="auto">
            <a:xfrm rot="-5400000">
              <a:off x="1902" y="520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63" name="Line 110"/>
            <p:cNvSpPr>
              <a:spLocks noChangeShapeType="1"/>
            </p:cNvSpPr>
            <p:nvPr/>
          </p:nvSpPr>
          <p:spPr bwMode="auto">
            <a:xfrm rot="-5400000">
              <a:off x="1983" y="508"/>
              <a:ext cx="67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64" name="Line 111"/>
            <p:cNvSpPr>
              <a:spLocks noChangeShapeType="1"/>
            </p:cNvSpPr>
            <p:nvPr/>
          </p:nvSpPr>
          <p:spPr bwMode="auto">
            <a:xfrm rot="-5400000">
              <a:off x="2041" y="520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65" name="Line 112"/>
            <p:cNvSpPr>
              <a:spLocks noChangeShapeType="1"/>
            </p:cNvSpPr>
            <p:nvPr/>
          </p:nvSpPr>
          <p:spPr bwMode="auto">
            <a:xfrm rot="-5400000">
              <a:off x="2087" y="520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66" name="Line 113"/>
            <p:cNvSpPr>
              <a:spLocks noChangeShapeType="1"/>
            </p:cNvSpPr>
            <p:nvPr/>
          </p:nvSpPr>
          <p:spPr bwMode="auto">
            <a:xfrm rot="-5400000">
              <a:off x="2181" y="520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67" name="Line 114"/>
            <p:cNvSpPr>
              <a:spLocks noChangeShapeType="1"/>
            </p:cNvSpPr>
            <p:nvPr/>
          </p:nvSpPr>
          <p:spPr bwMode="auto">
            <a:xfrm rot="-5400000">
              <a:off x="2134" y="520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68" name="Line 115"/>
            <p:cNvSpPr>
              <a:spLocks noChangeShapeType="1"/>
            </p:cNvSpPr>
            <p:nvPr/>
          </p:nvSpPr>
          <p:spPr bwMode="auto">
            <a:xfrm rot="-5400000">
              <a:off x="2206" y="497"/>
              <a:ext cx="88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69" name="Line 116"/>
            <p:cNvSpPr>
              <a:spLocks noChangeShapeType="1"/>
            </p:cNvSpPr>
            <p:nvPr/>
          </p:nvSpPr>
          <p:spPr bwMode="auto">
            <a:xfrm rot="-5400000">
              <a:off x="2268" y="520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70" name="Line 117"/>
            <p:cNvSpPr>
              <a:spLocks noChangeShapeType="1"/>
            </p:cNvSpPr>
            <p:nvPr/>
          </p:nvSpPr>
          <p:spPr bwMode="auto">
            <a:xfrm rot="-5400000">
              <a:off x="2316" y="520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71" name="Line 118"/>
            <p:cNvSpPr>
              <a:spLocks noChangeShapeType="1"/>
            </p:cNvSpPr>
            <p:nvPr/>
          </p:nvSpPr>
          <p:spPr bwMode="auto">
            <a:xfrm rot="-5400000">
              <a:off x="2410" y="520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72" name="Line 119"/>
            <p:cNvSpPr>
              <a:spLocks noChangeShapeType="1"/>
            </p:cNvSpPr>
            <p:nvPr/>
          </p:nvSpPr>
          <p:spPr bwMode="auto">
            <a:xfrm rot="-5400000">
              <a:off x="2362" y="520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73" name="Line 120"/>
            <p:cNvSpPr>
              <a:spLocks noChangeShapeType="1"/>
            </p:cNvSpPr>
            <p:nvPr/>
          </p:nvSpPr>
          <p:spPr bwMode="auto">
            <a:xfrm rot="-5400000">
              <a:off x="2445" y="507"/>
              <a:ext cx="67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74" name="Line 121"/>
            <p:cNvSpPr>
              <a:spLocks noChangeShapeType="1"/>
            </p:cNvSpPr>
            <p:nvPr/>
          </p:nvSpPr>
          <p:spPr bwMode="auto">
            <a:xfrm rot="-5400000">
              <a:off x="2502" y="519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75" name="Line 122"/>
            <p:cNvSpPr>
              <a:spLocks noChangeShapeType="1"/>
            </p:cNvSpPr>
            <p:nvPr/>
          </p:nvSpPr>
          <p:spPr bwMode="auto">
            <a:xfrm rot="-5400000">
              <a:off x="2549" y="519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76" name="Line 123"/>
            <p:cNvSpPr>
              <a:spLocks noChangeShapeType="1"/>
            </p:cNvSpPr>
            <p:nvPr/>
          </p:nvSpPr>
          <p:spPr bwMode="auto">
            <a:xfrm rot="-5400000">
              <a:off x="2641" y="518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77" name="Line 124"/>
            <p:cNvSpPr>
              <a:spLocks noChangeShapeType="1"/>
            </p:cNvSpPr>
            <p:nvPr/>
          </p:nvSpPr>
          <p:spPr bwMode="auto">
            <a:xfrm rot="-5400000">
              <a:off x="2595" y="518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78" name="Line 125"/>
            <p:cNvSpPr>
              <a:spLocks noChangeShapeType="1"/>
            </p:cNvSpPr>
            <p:nvPr/>
          </p:nvSpPr>
          <p:spPr bwMode="auto">
            <a:xfrm rot="-5400000">
              <a:off x="2668" y="495"/>
              <a:ext cx="88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79" name="Line 126"/>
            <p:cNvSpPr>
              <a:spLocks noChangeShapeType="1"/>
            </p:cNvSpPr>
            <p:nvPr/>
          </p:nvSpPr>
          <p:spPr bwMode="auto">
            <a:xfrm rot="-5400000">
              <a:off x="2730" y="518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80" name="Line 127"/>
            <p:cNvSpPr>
              <a:spLocks noChangeShapeType="1"/>
            </p:cNvSpPr>
            <p:nvPr/>
          </p:nvSpPr>
          <p:spPr bwMode="auto">
            <a:xfrm rot="-5400000">
              <a:off x="2776" y="518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81" name="Line 128"/>
            <p:cNvSpPr>
              <a:spLocks noChangeShapeType="1"/>
            </p:cNvSpPr>
            <p:nvPr/>
          </p:nvSpPr>
          <p:spPr bwMode="auto">
            <a:xfrm rot="-5400000">
              <a:off x="2869" y="518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82" name="Line 129"/>
            <p:cNvSpPr>
              <a:spLocks noChangeShapeType="1"/>
            </p:cNvSpPr>
            <p:nvPr/>
          </p:nvSpPr>
          <p:spPr bwMode="auto">
            <a:xfrm rot="-5400000">
              <a:off x="2822" y="518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83" name="Line 130"/>
            <p:cNvSpPr>
              <a:spLocks noChangeShapeType="1"/>
            </p:cNvSpPr>
            <p:nvPr/>
          </p:nvSpPr>
          <p:spPr bwMode="auto">
            <a:xfrm rot="-5400000">
              <a:off x="2905" y="506"/>
              <a:ext cx="67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84" name="Line 131"/>
            <p:cNvSpPr>
              <a:spLocks noChangeShapeType="1"/>
            </p:cNvSpPr>
            <p:nvPr/>
          </p:nvSpPr>
          <p:spPr bwMode="auto">
            <a:xfrm rot="-5400000">
              <a:off x="2963" y="518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85" name="Line 132"/>
            <p:cNvSpPr>
              <a:spLocks noChangeShapeType="1"/>
            </p:cNvSpPr>
            <p:nvPr/>
          </p:nvSpPr>
          <p:spPr bwMode="auto">
            <a:xfrm rot="-5400000">
              <a:off x="3008" y="518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86" name="Line 133"/>
            <p:cNvSpPr>
              <a:spLocks noChangeShapeType="1"/>
            </p:cNvSpPr>
            <p:nvPr/>
          </p:nvSpPr>
          <p:spPr bwMode="auto">
            <a:xfrm rot="-5400000">
              <a:off x="3102" y="518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87" name="Line 134"/>
            <p:cNvSpPr>
              <a:spLocks noChangeShapeType="1"/>
            </p:cNvSpPr>
            <p:nvPr/>
          </p:nvSpPr>
          <p:spPr bwMode="auto">
            <a:xfrm rot="-5400000">
              <a:off x="3055" y="518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88" name="Line 135"/>
            <p:cNvSpPr>
              <a:spLocks noChangeShapeType="1"/>
            </p:cNvSpPr>
            <p:nvPr/>
          </p:nvSpPr>
          <p:spPr bwMode="auto">
            <a:xfrm rot="-5400000">
              <a:off x="3127" y="495"/>
              <a:ext cx="88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89" name="Line 136"/>
            <p:cNvSpPr>
              <a:spLocks noChangeShapeType="1"/>
            </p:cNvSpPr>
            <p:nvPr/>
          </p:nvSpPr>
          <p:spPr bwMode="auto">
            <a:xfrm rot="-5400000">
              <a:off x="3195" y="518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90" name="Line 137"/>
            <p:cNvSpPr>
              <a:spLocks noChangeShapeType="1"/>
            </p:cNvSpPr>
            <p:nvPr/>
          </p:nvSpPr>
          <p:spPr bwMode="auto">
            <a:xfrm rot="-5400000">
              <a:off x="3242" y="518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91" name="Line 138"/>
            <p:cNvSpPr>
              <a:spLocks noChangeShapeType="1"/>
            </p:cNvSpPr>
            <p:nvPr/>
          </p:nvSpPr>
          <p:spPr bwMode="auto">
            <a:xfrm rot="-5400000">
              <a:off x="3335" y="518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92" name="Line 139"/>
            <p:cNvSpPr>
              <a:spLocks noChangeShapeType="1"/>
            </p:cNvSpPr>
            <p:nvPr/>
          </p:nvSpPr>
          <p:spPr bwMode="auto">
            <a:xfrm rot="-5400000">
              <a:off x="3288" y="518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93" name="Line 140"/>
            <p:cNvSpPr>
              <a:spLocks noChangeShapeType="1"/>
            </p:cNvSpPr>
            <p:nvPr/>
          </p:nvSpPr>
          <p:spPr bwMode="auto">
            <a:xfrm rot="-5400000">
              <a:off x="3371" y="506"/>
              <a:ext cx="67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94" name="Line 141"/>
            <p:cNvSpPr>
              <a:spLocks noChangeShapeType="1"/>
            </p:cNvSpPr>
            <p:nvPr/>
          </p:nvSpPr>
          <p:spPr bwMode="auto">
            <a:xfrm rot="-5400000">
              <a:off x="3428" y="518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95" name="Line 142"/>
            <p:cNvSpPr>
              <a:spLocks noChangeShapeType="1"/>
            </p:cNvSpPr>
            <p:nvPr/>
          </p:nvSpPr>
          <p:spPr bwMode="auto">
            <a:xfrm rot="-5400000">
              <a:off x="3474" y="518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96" name="Line 143"/>
            <p:cNvSpPr>
              <a:spLocks noChangeShapeType="1"/>
            </p:cNvSpPr>
            <p:nvPr/>
          </p:nvSpPr>
          <p:spPr bwMode="auto">
            <a:xfrm rot="-5400000">
              <a:off x="3568" y="518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97" name="Line 144"/>
            <p:cNvSpPr>
              <a:spLocks noChangeShapeType="1"/>
            </p:cNvSpPr>
            <p:nvPr/>
          </p:nvSpPr>
          <p:spPr bwMode="auto">
            <a:xfrm rot="-5400000">
              <a:off x="3520" y="518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98" name="Line 145"/>
            <p:cNvSpPr>
              <a:spLocks noChangeShapeType="1"/>
            </p:cNvSpPr>
            <p:nvPr/>
          </p:nvSpPr>
          <p:spPr bwMode="auto">
            <a:xfrm rot="-5400000">
              <a:off x="3593" y="495"/>
              <a:ext cx="88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99" name="Line 146"/>
            <p:cNvSpPr>
              <a:spLocks noChangeShapeType="1"/>
            </p:cNvSpPr>
            <p:nvPr/>
          </p:nvSpPr>
          <p:spPr bwMode="auto">
            <a:xfrm rot="-5400000">
              <a:off x="3655" y="518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00" name="Line 147"/>
            <p:cNvSpPr>
              <a:spLocks noChangeShapeType="1"/>
            </p:cNvSpPr>
            <p:nvPr/>
          </p:nvSpPr>
          <p:spPr bwMode="auto">
            <a:xfrm rot="-5400000">
              <a:off x="3701" y="518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01" name="Line 148"/>
            <p:cNvSpPr>
              <a:spLocks noChangeShapeType="1"/>
            </p:cNvSpPr>
            <p:nvPr/>
          </p:nvSpPr>
          <p:spPr bwMode="auto">
            <a:xfrm rot="-5400000">
              <a:off x="3795" y="518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02" name="Line 149"/>
            <p:cNvSpPr>
              <a:spLocks noChangeShapeType="1"/>
            </p:cNvSpPr>
            <p:nvPr/>
          </p:nvSpPr>
          <p:spPr bwMode="auto">
            <a:xfrm rot="-5400000">
              <a:off x="3749" y="518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03" name="Line 150"/>
            <p:cNvSpPr>
              <a:spLocks noChangeShapeType="1"/>
            </p:cNvSpPr>
            <p:nvPr/>
          </p:nvSpPr>
          <p:spPr bwMode="auto">
            <a:xfrm rot="-5400000">
              <a:off x="3831" y="506"/>
              <a:ext cx="67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04" name="Line 151"/>
            <p:cNvSpPr>
              <a:spLocks noChangeShapeType="1"/>
            </p:cNvSpPr>
            <p:nvPr/>
          </p:nvSpPr>
          <p:spPr bwMode="auto">
            <a:xfrm rot="-5400000">
              <a:off x="3889" y="518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05" name="Line 152"/>
            <p:cNvSpPr>
              <a:spLocks noChangeShapeType="1"/>
            </p:cNvSpPr>
            <p:nvPr/>
          </p:nvSpPr>
          <p:spPr bwMode="auto">
            <a:xfrm rot="-5400000">
              <a:off x="3934" y="518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06" name="Line 153"/>
            <p:cNvSpPr>
              <a:spLocks noChangeShapeType="1"/>
            </p:cNvSpPr>
            <p:nvPr/>
          </p:nvSpPr>
          <p:spPr bwMode="auto">
            <a:xfrm rot="-5400000">
              <a:off x="4027" y="518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07" name="Line 154"/>
            <p:cNvSpPr>
              <a:spLocks noChangeShapeType="1"/>
            </p:cNvSpPr>
            <p:nvPr/>
          </p:nvSpPr>
          <p:spPr bwMode="auto">
            <a:xfrm rot="-5400000">
              <a:off x="3981" y="518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08" name="Line 155"/>
            <p:cNvSpPr>
              <a:spLocks noChangeShapeType="1"/>
            </p:cNvSpPr>
            <p:nvPr/>
          </p:nvSpPr>
          <p:spPr bwMode="auto">
            <a:xfrm rot="-5400000">
              <a:off x="4052" y="494"/>
              <a:ext cx="88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09" name="Line 156"/>
            <p:cNvSpPr>
              <a:spLocks noChangeShapeType="1"/>
            </p:cNvSpPr>
            <p:nvPr/>
          </p:nvSpPr>
          <p:spPr bwMode="auto">
            <a:xfrm rot="-5400000">
              <a:off x="4335" y="255"/>
              <a:ext cx="0" cy="575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3410" name="Group 157"/>
            <p:cNvGrpSpPr>
              <a:grpSpLocks/>
            </p:cNvGrpSpPr>
            <p:nvPr/>
          </p:nvGrpSpPr>
          <p:grpSpPr bwMode="auto">
            <a:xfrm rot="10800000">
              <a:off x="4100" y="451"/>
              <a:ext cx="466" cy="92"/>
              <a:chOff x="3692" y="3072"/>
              <a:chExt cx="389" cy="103"/>
            </a:xfrm>
          </p:grpSpPr>
          <p:sp>
            <p:nvSpPr>
              <p:cNvPr id="13417" name="Line 158"/>
              <p:cNvSpPr>
                <a:spLocks noChangeShapeType="1"/>
              </p:cNvSpPr>
              <p:nvPr/>
            </p:nvSpPr>
            <p:spPr bwMode="auto">
              <a:xfrm rot="5400000">
                <a:off x="4029" y="3124"/>
                <a:ext cx="103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418" name="Line 159"/>
              <p:cNvSpPr>
                <a:spLocks noChangeShapeType="1"/>
              </p:cNvSpPr>
              <p:nvPr/>
            </p:nvSpPr>
            <p:spPr bwMode="auto">
              <a:xfrm rot="5400000">
                <a:off x="4017" y="3097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419" name="Line 160"/>
              <p:cNvSpPr>
                <a:spLocks noChangeShapeType="1"/>
              </p:cNvSpPr>
              <p:nvPr/>
            </p:nvSpPr>
            <p:spPr bwMode="auto">
              <a:xfrm rot="5400000">
                <a:off x="3978" y="3097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420" name="Line 161"/>
              <p:cNvSpPr>
                <a:spLocks noChangeShapeType="1"/>
              </p:cNvSpPr>
              <p:nvPr/>
            </p:nvSpPr>
            <p:spPr bwMode="auto">
              <a:xfrm rot="5400000">
                <a:off x="3900" y="3097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421" name="Line 162"/>
              <p:cNvSpPr>
                <a:spLocks noChangeShapeType="1"/>
              </p:cNvSpPr>
              <p:nvPr/>
            </p:nvSpPr>
            <p:spPr bwMode="auto">
              <a:xfrm rot="5400000">
                <a:off x="3939" y="3097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422" name="Line 163"/>
              <p:cNvSpPr>
                <a:spLocks noChangeShapeType="1"/>
              </p:cNvSpPr>
              <p:nvPr/>
            </p:nvSpPr>
            <p:spPr bwMode="auto">
              <a:xfrm rot="5400000">
                <a:off x="3848" y="3110"/>
                <a:ext cx="75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423" name="Line 164"/>
              <p:cNvSpPr>
                <a:spLocks noChangeShapeType="1"/>
              </p:cNvSpPr>
              <p:nvPr/>
            </p:nvSpPr>
            <p:spPr bwMode="auto">
              <a:xfrm rot="5400000">
                <a:off x="3823" y="3097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424" name="Line 165"/>
              <p:cNvSpPr>
                <a:spLocks noChangeShapeType="1"/>
              </p:cNvSpPr>
              <p:nvPr/>
            </p:nvSpPr>
            <p:spPr bwMode="auto">
              <a:xfrm rot="5400000">
                <a:off x="3784" y="3097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425" name="Line 166"/>
              <p:cNvSpPr>
                <a:spLocks noChangeShapeType="1"/>
              </p:cNvSpPr>
              <p:nvPr/>
            </p:nvSpPr>
            <p:spPr bwMode="auto">
              <a:xfrm rot="5400000">
                <a:off x="3706" y="3097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426" name="Line 167"/>
              <p:cNvSpPr>
                <a:spLocks noChangeShapeType="1"/>
              </p:cNvSpPr>
              <p:nvPr/>
            </p:nvSpPr>
            <p:spPr bwMode="auto">
              <a:xfrm rot="5400000">
                <a:off x="3745" y="3097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427" name="Line 168"/>
              <p:cNvSpPr>
                <a:spLocks noChangeShapeType="1"/>
              </p:cNvSpPr>
              <p:nvPr/>
            </p:nvSpPr>
            <p:spPr bwMode="auto">
              <a:xfrm rot="5400000">
                <a:off x="3642" y="3122"/>
                <a:ext cx="9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13411" name="Text Box 169"/>
            <p:cNvSpPr txBox="1">
              <a:spLocks noChangeArrowheads="1"/>
            </p:cNvSpPr>
            <p:nvPr/>
          </p:nvSpPr>
          <p:spPr bwMode="auto">
            <a:xfrm>
              <a:off x="3786" y="624"/>
              <a:ext cx="37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en-US" sz="1400">
                  <a:latin typeface="Arial" panose="020B0604020202020204" pitchFamily="34" charset="0"/>
                </a:rPr>
                <a:t>41</a:t>
              </a:r>
            </a:p>
          </p:txBody>
        </p:sp>
        <p:sp>
          <p:nvSpPr>
            <p:cNvPr id="13412" name="Text Box 170"/>
            <p:cNvSpPr txBox="1">
              <a:spLocks noChangeArrowheads="1"/>
            </p:cNvSpPr>
            <p:nvPr/>
          </p:nvSpPr>
          <p:spPr bwMode="auto">
            <a:xfrm>
              <a:off x="4276" y="352"/>
              <a:ext cx="371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en-US" sz="1400">
                  <a:latin typeface="Arial" panose="020B0604020202020204" pitchFamily="34" charset="0"/>
                </a:rPr>
                <a:t>42</a:t>
              </a:r>
            </a:p>
          </p:txBody>
        </p:sp>
        <p:grpSp>
          <p:nvGrpSpPr>
            <p:cNvPr id="13413" name="Group 171"/>
            <p:cNvGrpSpPr>
              <a:grpSpLocks/>
            </p:cNvGrpSpPr>
            <p:nvPr/>
          </p:nvGrpSpPr>
          <p:grpSpPr bwMode="auto">
            <a:xfrm rot="5400000">
              <a:off x="1017" y="-190"/>
              <a:ext cx="43" cy="1500"/>
              <a:chOff x="2425" y="2334"/>
              <a:chExt cx="48" cy="1252"/>
            </a:xfrm>
          </p:grpSpPr>
          <p:sp>
            <p:nvSpPr>
              <p:cNvPr id="13414" name="Line 172"/>
              <p:cNvSpPr>
                <a:spLocks noChangeShapeType="1"/>
              </p:cNvSpPr>
              <p:nvPr/>
            </p:nvSpPr>
            <p:spPr bwMode="auto">
              <a:xfrm>
                <a:off x="2455" y="3135"/>
                <a:ext cx="0" cy="451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415" name="Line 173"/>
              <p:cNvSpPr>
                <a:spLocks noChangeShapeType="1"/>
              </p:cNvSpPr>
              <p:nvPr/>
            </p:nvSpPr>
            <p:spPr bwMode="auto">
              <a:xfrm>
                <a:off x="2447" y="2334"/>
                <a:ext cx="0" cy="723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416" name="AutoShape 174"/>
              <p:cNvSpPr>
                <a:spLocks noChangeArrowheads="1"/>
              </p:cNvSpPr>
              <p:nvPr/>
            </p:nvSpPr>
            <p:spPr bwMode="auto">
              <a:xfrm rot="10800000">
                <a:off x="2425" y="2979"/>
                <a:ext cx="48" cy="240"/>
              </a:xfrm>
              <a:prstGeom prst="triangle">
                <a:avLst>
                  <a:gd name="adj" fmla="val 20833"/>
                </a:avLst>
              </a:prstGeom>
              <a:solidFill>
                <a:srgbClr val="C122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41136" name="Line 176"/>
          <p:cNvSpPr>
            <a:spLocks noChangeShapeType="1"/>
          </p:cNvSpPr>
          <p:nvPr/>
        </p:nvSpPr>
        <p:spPr bwMode="auto">
          <a:xfrm>
            <a:off x="5105400" y="2703513"/>
            <a:ext cx="1676400" cy="1905000"/>
          </a:xfrm>
          <a:prstGeom prst="line">
            <a:avLst/>
          </a:prstGeom>
          <a:noFill/>
          <a:ln w="28575" cap="sq">
            <a:solidFill>
              <a:srgbClr val="00FA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1137" name="Text Box 177"/>
          <p:cNvSpPr txBox="1">
            <a:spLocks noChangeArrowheads="1"/>
          </p:cNvSpPr>
          <p:nvPr/>
        </p:nvSpPr>
        <p:spPr bwMode="auto">
          <a:xfrm>
            <a:off x="1143000" y="3352800"/>
            <a:ext cx="3810000" cy="286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800" b="1">
                <a:latin typeface="Arial" panose="020B0604020202020204" pitchFamily="34" charset="0"/>
              </a:rPr>
              <a:t>Chỗ thắt này có tác dụng ngăn không cho thủy ngân tụt xuống khi đưa nhiệt kế ra khỏi cơ thể</a:t>
            </a:r>
          </a:p>
          <a:p>
            <a:pPr algn="just" eaLnBrk="1" hangingPunct="1">
              <a:spcBef>
                <a:spcPct val="50000"/>
              </a:spcBef>
            </a:pPr>
            <a:endParaRPr lang="en-US" altLang="en-US" sz="2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1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animBg="1"/>
      <p:bldP spid="4096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 noChangeArrowheads="1"/>
          </p:cNvSpPr>
          <p:nvPr>
            <p:ph type="title"/>
          </p:nvPr>
        </p:nvSpPr>
        <p:spPr>
          <a:xfrm>
            <a:off x="496888" y="0"/>
            <a:ext cx="8229600" cy="1143000"/>
          </a:xfrm>
        </p:spPr>
        <p:txBody>
          <a:bodyPr/>
          <a:lstStyle/>
          <a:p>
            <a:r>
              <a:rPr lang="en-US" altLang="en-US" sz="4000" smtClean="0">
                <a:solidFill>
                  <a:srgbClr val="FFFF00"/>
                </a:solidFill>
              </a:rPr>
              <a:t>IV. ĐO NHIỆT ĐỘ CƠ THỂ</a:t>
            </a:r>
          </a:p>
        </p:txBody>
      </p:sp>
      <p:sp>
        <p:nvSpPr>
          <p:cNvPr id="3" name="Oval 2">
            <a:extLst/>
          </p:cNvPr>
          <p:cNvSpPr/>
          <p:nvPr/>
        </p:nvSpPr>
        <p:spPr>
          <a:xfrm>
            <a:off x="1722438" y="1600200"/>
            <a:ext cx="7454900" cy="396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  <a:defRPr/>
            </a:pP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/>
          </p:cNvPr>
          <p:cNvSpPr txBox="1"/>
          <p:nvPr/>
        </p:nvSpPr>
        <p:spPr>
          <a:xfrm>
            <a:off x="1841500" y="1852613"/>
            <a:ext cx="7215188" cy="3292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vi-VN" sz="32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Nhiệm vụ 3: </a:t>
            </a:r>
          </a:p>
          <a:p>
            <a:pPr marL="514350" indent="-514350" algn="ctr">
              <a:spcAft>
                <a:spcPts val="0"/>
              </a:spcAft>
              <a:buFontTx/>
              <a:buAutoNum type="arabicPeriod"/>
              <a:defRPr/>
            </a:pPr>
            <a:r>
              <a:rPr lang="vi-VN" sz="3200" b="1" i="1" dirty="0">
                <a:solidFill>
                  <a:srgbClr val="002060"/>
                </a:solidFill>
                <a:ea typeface="Arial Hebrew" charset="-79"/>
                <a:cs typeface="Times New Roman" panose="02020603050405020304" pitchFamily="18" charset="0"/>
              </a:rPr>
              <a:t>Cá nhân trả lời các câu hỏi H1,</a:t>
            </a:r>
          </a:p>
          <a:p>
            <a:pPr algn="ctr">
              <a:spcAft>
                <a:spcPts val="0"/>
              </a:spcAft>
              <a:defRPr/>
            </a:pPr>
            <a:r>
              <a:rPr lang="vi-VN" sz="3200" b="1" i="1" dirty="0">
                <a:solidFill>
                  <a:srgbClr val="002060"/>
                </a:solidFill>
                <a:ea typeface="Arial Hebrew" charset="-79"/>
                <a:cs typeface="Times New Roman" panose="02020603050405020304" pitchFamily="18" charset="0"/>
              </a:rPr>
              <a:t>H2, H3, H4 trong phiếu học tập số 3.</a:t>
            </a:r>
          </a:p>
          <a:p>
            <a:pPr algn="ctr">
              <a:spcAft>
                <a:spcPts val="0"/>
              </a:spcAft>
              <a:defRPr/>
            </a:pPr>
            <a:r>
              <a:rPr lang="vi-VN" sz="3200" b="1" i="1" dirty="0">
                <a:solidFill>
                  <a:srgbClr val="002060"/>
                </a:solidFill>
                <a:ea typeface="Arial Hebrew" charset="-79"/>
                <a:cs typeface="Times New Roman" panose="02020603050405020304" pitchFamily="18" charset="0"/>
              </a:rPr>
              <a:t>2. Hoạt động nhóm 4 trả lời câu hỏi 1 trong phiếu học tập số 4.</a:t>
            </a:r>
          </a:p>
          <a:p>
            <a:pPr algn="ctr">
              <a:spcAft>
                <a:spcPts val="0"/>
              </a:spcAft>
              <a:defRPr/>
            </a:pPr>
            <a:r>
              <a:rPr lang="vi-VN" sz="3200" b="1" i="1" dirty="0">
                <a:solidFill>
                  <a:srgbClr val="00B050"/>
                </a:solidFill>
                <a:ea typeface="Arial Hebrew" charset="-79"/>
                <a:cs typeface="Times New Roman" panose="02020603050405020304" pitchFamily="18" charset="0"/>
              </a:rPr>
              <a:t>Thời gian: 3 phút</a:t>
            </a:r>
            <a:endParaRPr lang="en-US" sz="3200" b="1" i="1" dirty="0">
              <a:solidFill>
                <a:srgbClr val="00B050"/>
              </a:solidFill>
              <a:ea typeface="Arial Hebrew" charset="-79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2774950"/>
            <a:ext cx="1728788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Digit 18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64075"/>
            <a:ext cx="1211263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55625" y="1192213"/>
            <a:ext cx="77104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rgbClr val="FFFF00"/>
                </a:solidFill>
                <a:cs typeface="Times New Roman" panose="02020603050405020304" pitchFamily="18" charset="0"/>
              </a:rPr>
              <a:t>CÁC BƯỚC ĐO NHIỆT ĐỘ BẰNG NHIỆT KẾ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55625" y="2032000"/>
            <a:ext cx="7942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chemeClr val="bg1"/>
                </a:solidFill>
                <a:cs typeface="Times New Roman" panose="02020603050405020304" pitchFamily="18" charset="0"/>
              </a:rPr>
              <a:t>              Ước lượng </a:t>
            </a:r>
            <a:r>
              <a:rPr lang="en-US" altLang="en-US" sz="2800">
                <a:solidFill>
                  <a:schemeClr val="bg1"/>
                </a:solidFill>
                <a:cs typeface="Times New Roman" panose="02020603050405020304" pitchFamily="18" charset="0"/>
              </a:rPr>
              <a:t>nhiệt độ của vật cần đo.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79525" y="2879725"/>
            <a:ext cx="71088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chemeClr val="bg1"/>
                </a:solidFill>
                <a:cs typeface="Times New Roman" panose="02020603050405020304" pitchFamily="18" charset="0"/>
              </a:rPr>
              <a:t>      Lựa chọn </a:t>
            </a:r>
            <a:r>
              <a:rPr lang="en-US" altLang="en-US" sz="2800">
                <a:solidFill>
                  <a:schemeClr val="bg1"/>
                </a:solidFill>
                <a:cs typeface="Times New Roman" panose="02020603050405020304" pitchFamily="18" charset="0"/>
              </a:rPr>
              <a:t>nhiệt kế đo phù hợp.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84338" y="3592513"/>
            <a:ext cx="74263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chemeClr val="bg1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sz="2800" b="1">
                <a:solidFill>
                  <a:schemeClr val="bg1"/>
                </a:solidFill>
                <a:cs typeface="Times New Roman" panose="02020603050405020304" pitchFamily="18" charset="0"/>
              </a:rPr>
              <a:t>Hiệu chỉnh </a:t>
            </a:r>
            <a:r>
              <a:rPr lang="en-US" altLang="en-US" sz="2800">
                <a:solidFill>
                  <a:schemeClr val="bg1"/>
                </a:solidFill>
                <a:cs typeface="Times New Roman" panose="02020603050405020304" pitchFamily="18" charset="0"/>
              </a:rPr>
              <a:t>nhiệt kế đúng cách trước khi đo.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16088" y="4470400"/>
            <a:ext cx="6946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chemeClr val="bg1"/>
                </a:solidFill>
                <a:cs typeface="Times New Roman" panose="02020603050405020304" pitchFamily="18" charset="0"/>
              </a:rPr>
              <a:t>Thực hiện đo </a:t>
            </a:r>
            <a:r>
              <a:rPr lang="en-US" altLang="en-US" sz="2800">
                <a:solidFill>
                  <a:schemeClr val="bg1"/>
                </a:solidFill>
                <a:cs typeface="Times New Roman" panose="02020603050405020304" pitchFamily="18" charset="0"/>
              </a:rPr>
              <a:t>nhiệt độ bằng nhiệt kế.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41463" y="5370513"/>
            <a:ext cx="729773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chemeClr val="bg1"/>
                </a:solidFill>
                <a:cs typeface="Times New Roman" panose="02020603050405020304" pitchFamily="18" charset="0"/>
              </a:rPr>
              <a:t>   Đọc và ghi kết quả </a:t>
            </a:r>
            <a:r>
              <a:rPr lang="en-US" altLang="en-US" sz="2800">
                <a:solidFill>
                  <a:schemeClr val="bg1"/>
                </a:solidFill>
                <a:cs typeface="Times New Roman" panose="02020603050405020304" pitchFamily="18" charset="0"/>
              </a:rPr>
              <a:t>đúng  cách, theo vạch chia gần nhất và theo ĐCNN.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5" y="2074863"/>
            <a:ext cx="593725" cy="593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3" y="2927350"/>
            <a:ext cx="593725" cy="593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3700463"/>
            <a:ext cx="593725" cy="5921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8" y="4468813"/>
            <a:ext cx="592137" cy="593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5256213"/>
            <a:ext cx="593725" cy="593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609600" y="304800"/>
            <a:ext cx="7712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FFFF00"/>
                </a:solidFill>
                <a:cs typeface="Times New Roman" panose="02020603050405020304" pitchFamily="18" charset="0"/>
              </a:rPr>
              <a:t>THỰC HÀNH ĐO NHIỆT ĐỘ </a:t>
            </a:r>
          </a:p>
        </p:txBody>
      </p:sp>
      <p:sp>
        <p:nvSpPr>
          <p:cNvPr id="3" name="Oval 2">
            <a:extLst/>
          </p:cNvPr>
          <p:cNvSpPr/>
          <p:nvPr/>
        </p:nvSpPr>
        <p:spPr>
          <a:xfrm>
            <a:off x="1722438" y="990600"/>
            <a:ext cx="7454900" cy="53943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  <a:defRPr/>
            </a:pP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/>
          </p:cNvPr>
          <p:cNvSpPr txBox="1"/>
          <p:nvPr/>
        </p:nvSpPr>
        <p:spPr>
          <a:xfrm>
            <a:off x="2047875" y="1295400"/>
            <a:ext cx="6804025" cy="4278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vi-VN" sz="32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Nhiệm vụ 4: </a:t>
            </a:r>
          </a:p>
          <a:p>
            <a:pPr marL="514350" indent="-514350" algn="ctr">
              <a:spcAft>
                <a:spcPts val="0"/>
              </a:spcAft>
              <a:buFontTx/>
              <a:buAutoNum type="arabicPeriod"/>
              <a:defRPr/>
            </a:pPr>
            <a:r>
              <a:rPr lang="vi-VN" sz="3200" b="1" i="1" dirty="0">
                <a:solidFill>
                  <a:srgbClr val="002060"/>
                </a:solidFill>
                <a:ea typeface="Arial Hebrew" charset="-79"/>
                <a:cs typeface="Times New Roman" panose="02020603050405020304" pitchFamily="18" charset="0"/>
              </a:rPr>
              <a:t>Sử dụng nhiệt kế y tế (thuỷ ngân, điện tử) để đo nhiệt độ của các thành viên trong nhóm và ghi kết quả vào bảng báo cáo.</a:t>
            </a:r>
          </a:p>
          <a:p>
            <a:pPr marL="514350" indent="-514350" algn="ctr">
              <a:spcAft>
                <a:spcPts val="0"/>
              </a:spcAft>
              <a:buFontTx/>
              <a:buAutoNum type="arabicPeriod"/>
              <a:defRPr/>
            </a:pPr>
            <a:r>
              <a:rPr lang="vi-VN" sz="3200" b="1" i="1" dirty="0">
                <a:solidFill>
                  <a:srgbClr val="002060"/>
                </a:solidFill>
                <a:ea typeface="Arial Hebrew" charset="-79"/>
                <a:cs typeface="Times New Roman" panose="02020603050405020304" pitchFamily="18" charset="0"/>
              </a:rPr>
              <a:t>Từ bảng kết quả rút ra nhận xét.</a:t>
            </a:r>
          </a:p>
          <a:p>
            <a:pPr algn="ctr">
              <a:spcAft>
                <a:spcPts val="0"/>
              </a:spcAft>
              <a:defRPr/>
            </a:pPr>
            <a:r>
              <a:rPr lang="vi-VN" sz="3200" b="1" i="1" dirty="0">
                <a:solidFill>
                  <a:srgbClr val="00B050"/>
                </a:solidFill>
                <a:ea typeface="Arial Hebrew" charset="-79"/>
                <a:cs typeface="Times New Roman" panose="02020603050405020304" pitchFamily="18" charset="0"/>
              </a:rPr>
              <a:t>Hoàn thiện phiếu học tập số 4</a:t>
            </a:r>
          </a:p>
          <a:p>
            <a:pPr algn="ctr">
              <a:spcAft>
                <a:spcPts val="0"/>
              </a:spcAft>
              <a:defRPr/>
            </a:pPr>
            <a:r>
              <a:rPr lang="vi-VN" sz="3200" b="1" i="1" dirty="0">
                <a:solidFill>
                  <a:srgbClr val="00B050"/>
                </a:solidFill>
                <a:ea typeface="Arial Hebrew" charset="-79"/>
                <a:cs typeface="Times New Roman" panose="02020603050405020304" pitchFamily="18" charset="0"/>
              </a:rPr>
              <a:t> trong 5 phút</a:t>
            </a:r>
            <a:endParaRPr lang="en-US" sz="3200" b="1" i="1" dirty="0">
              <a:solidFill>
                <a:srgbClr val="00B050"/>
              </a:solidFill>
              <a:ea typeface="Arial Hebrew" charset="-79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2774950"/>
            <a:ext cx="1728788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5 phút đếm ngược nhạc vui vẻ hào hứng cho hoạt động nhóm">
            <a:hlinkClick r:id="" action="ppaction://media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4681538"/>
            <a:ext cx="1751013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1160463" y="319088"/>
            <a:ext cx="6656387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500" b="1">
                <a:solidFill>
                  <a:srgbClr val="FFFF00"/>
                </a:solidFill>
                <a:latin typeface="Segoe Script" panose="020B0504020000000003" pitchFamily="34" charset="0"/>
              </a:rPr>
              <a:t>CỦNG CỐ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2300" y="1182688"/>
            <a:ext cx="4000500" cy="247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5 phút đếm ngược nhạc vui vẻ hào hứng cho hoạt động nhóm">
            <a:hlinkClick r:id="" action="ppaction://media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86200"/>
            <a:ext cx="1620838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124200" y="1057275"/>
            <a:ext cx="5867400" cy="517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en-US" sz="3200" b="1" i="1">
                <a:solidFill>
                  <a:srgbClr val="FFFF00"/>
                </a:solidFill>
                <a:ea typeface="Arial Hebrew" pitchFamily="2" charset="0"/>
                <a:cs typeface="Times New Roman" panose="02020603050405020304" pitchFamily="18" charset="0"/>
              </a:rPr>
              <a:t>Thời gian: </a:t>
            </a:r>
            <a:r>
              <a:rPr lang="en-US" altLang="en-US" sz="3200" b="1" i="1">
                <a:solidFill>
                  <a:schemeClr val="bg1"/>
                </a:solidFill>
                <a:ea typeface="Arial Hebrew" pitchFamily="2" charset="0"/>
                <a:cs typeface="Times New Roman" panose="02020603050405020304" pitchFamily="18" charset="0"/>
              </a:rPr>
              <a:t>5 phút</a:t>
            </a:r>
          </a:p>
          <a:p>
            <a:pPr algn="just">
              <a:lnSpc>
                <a:spcPct val="150000"/>
              </a:lnSpc>
            </a:pPr>
            <a:r>
              <a:rPr lang="en-US" altLang="en-US" sz="3200" b="1" i="1">
                <a:solidFill>
                  <a:srgbClr val="FFFF00"/>
                </a:solidFill>
                <a:ea typeface="Arial Hebrew" pitchFamily="2" charset="0"/>
                <a:cs typeface="Times New Roman" panose="02020603050405020304" pitchFamily="18" charset="0"/>
              </a:rPr>
              <a:t>Hình thức: </a:t>
            </a:r>
            <a:r>
              <a:rPr lang="en-US" altLang="en-US" sz="3200" b="1" i="1">
                <a:solidFill>
                  <a:schemeClr val="bg1"/>
                </a:solidFill>
                <a:ea typeface="Arial Hebrew" pitchFamily="2" charset="0"/>
                <a:cs typeface="Times New Roman" panose="02020603050405020304" pitchFamily="18" charset="0"/>
              </a:rPr>
              <a:t>HS làm việc cá nhân</a:t>
            </a:r>
          </a:p>
          <a:p>
            <a:pPr algn="just">
              <a:lnSpc>
                <a:spcPct val="150000"/>
              </a:lnSpc>
            </a:pPr>
            <a:r>
              <a:rPr lang="en-US" altLang="en-US" sz="3200" b="1" i="1">
                <a:solidFill>
                  <a:srgbClr val="FFFF00"/>
                </a:solidFill>
                <a:ea typeface="Arial Hebrew" pitchFamily="2" charset="0"/>
                <a:cs typeface="Times New Roman" panose="02020603050405020304" pitchFamily="18" charset="0"/>
              </a:rPr>
              <a:t>Nhiệm vụ: </a:t>
            </a:r>
          </a:p>
          <a:p>
            <a:pPr algn="just">
              <a:lnSpc>
                <a:spcPct val="150000"/>
              </a:lnSpc>
            </a:pPr>
            <a:r>
              <a:rPr lang="en-US" altLang="en-US" sz="3200" b="1" i="1">
                <a:solidFill>
                  <a:schemeClr val="bg1"/>
                </a:solidFill>
                <a:ea typeface="Arial Hebrew" pitchFamily="2" charset="0"/>
                <a:cs typeface="Times New Roman" panose="02020603050405020304" pitchFamily="18" charset="0"/>
              </a:rPr>
              <a:t>- Viết 3 nội dung mà em ấn tượng nhất trong giờ học.</a:t>
            </a:r>
          </a:p>
          <a:p>
            <a:pPr algn="just">
              <a:lnSpc>
                <a:spcPct val="150000"/>
              </a:lnSpc>
            </a:pPr>
            <a:r>
              <a:rPr lang="en-US" altLang="en-US" sz="3200" b="1" i="1">
                <a:solidFill>
                  <a:schemeClr val="bg1"/>
                </a:solidFill>
                <a:ea typeface="Arial Hebrew" pitchFamily="2" charset="0"/>
                <a:cs typeface="Times New Roman" panose="02020603050405020304" pitchFamily="18" charset="0"/>
              </a:rPr>
              <a:t>- Hệ thống lại kiến thức bài học bằng sơ đồ tư duy.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1311275" y="304800"/>
            <a:ext cx="6656388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500" b="1">
                <a:solidFill>
                  <a:srgbClr val="FFFF00"/>
                </a:solidFill>
                <a:latin typeface="Segoe Script" panose="020B0504020000000003" pitchFamily="34" charset="0"/>
              </a:rPr>
              <a:t>NHIỆM VỤ VỀ NHÀ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849438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882900" y="1512888"/>
            <a:ext cx="586740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en-US" sz="3200" b="1" i="1">
                <a:solidFill>
                  <a:srgbClr val="FFFF00"/>
                </a:solidFill>
                <a:ea typeface="Arial Hebrew" pitchFamily="2" charset="0"/>
                <a:cs typeface="Times New Roman" panose="02020603050405020304" pitchFamily="18" charset="0"/>
              </a:rPr>
              <a:t>Hình thức: </a:t>
            </a:r>
            <a:r>
              <a:rPr lang="en-US" altLang="en-US" sz="3200" b="1" i="1">
                <a:solidFill>
                  <a:schemeClr val="bg1"/>
                </a:solidFill>
                <a:ea typeface="Arial Hebrew" pitchFamily="2" charset="0"/>
                <a:cs typeface="Times New Roman" panose="02020603050405020304" pitchFamily="18" charset="0"/>
              </a:rPr>
              <a:t>HS làm việc cá nhân</a:t>
            </a:r>
          </a:p>
          <a:p>
            <a:pPr algn="just">
              <a:lnSpc>
                <a:spcPct val="150000"/>
              </a:lnSpc>
            </a:pPr>
            <a:r>
              <a:rPr lang="en-US" altLang="en-US" sz="3200" b="1" i="1">
                <a:solidFill>
                  <a:srgbClr val="FFFF00"/>
                </a:solidFill>
                <a:ea typeface="Arial Hebrew" pitchFamily="2" charset="0"/>
                <a:cs typeface="Times New Roman" panose="02020603050405020304" pitchFamily="18" charset="0"/>
              </a:rPr>
              <a:t>Nhiệm vụ: </a:t>
            </a:r>
            <a:r>
              <a:rPr lang="en-US" altLang="en-US" sz="3200" b="1" i="1">
                <a:solidFill>
                  <a:schemeClr val="bg1"/>
                </a:solidFill>
                <a:ea typeface="Arial Hebrew" pitchFamily="2" charset="0"/>
                <a:cs typeface="Times New Roman" panose="02020603050405020304" pitchFamily="18" charset="0"/>
              </a:rPr>
              <a:t>Chế tạo nhiệt kế đơn giảng đo nhiệt độ môi trường. </a:t>
            </a:r>
          </a:p>
          <a:p>
            <a:pPr algn="just">
              <a:lnSpc>
                <a:spcPct val="150000"/>
              </a:lnSpc>
            </a:pPr>
            <a:r>
              <a:rPr lang="en-US" altLang="en-US" sz="3200" b="1" i="1">
                <a:solidFill>
                  <a:schemeClr val="bg1"/>
                </a:solidFill>
                <a:ea typeface="Arial Hebrew" pitchFamily="2" charset="0"/>
                <a:cs typeface="Times New Roman" panose="02020603050405020304" pitchFamily="18" charset="0"/>
              </a:rPr>
              <a:t>(Quay video gửi lên nhóm lớp)</a:t>
            </a:r>
            <a:endParaRPr lang="en-US" altLang="en-US" sz="3200" b="1" i="1">
              <a:solidFill>
                <a:srgbClr val="FFFF00"/>
              </a:solidFill>
              <a:ea typeface="Arial Hebrew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Line 3">
            <a:extLst/>
          </p:cNvPr>
          <p:cNvSpPr>
            <a:spLocks noChangeShapeType="1"/>
          </p:cNvSpPr>
          <p:nvPr/>
        </p:nvSpPr>
        <p:spPr bwMode="auto">
          <a:xfrm>
            <a:off x="8077200" y="42021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>
              <a:defRPr/>
            </a:pPr>
            <a:endParaRPr lang="en-US" sz="1846">
              <a:latin typeface="Times New Roman" charset="0"/>
              <a:ea typeface="Arial" charset="0"/>
              <a:cs typeface="Arial" charset="0"/>
            </a:endParaRP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0" y="609600"/>
            <a:ext cx="872172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chemeClr val="bg1"/>
                </a:solidFill>
                <a:cs typeface="Times New Roman" panose="02020603050405020304" pitchFamily="18" charset="0"/>
              </a:rPr>
              <a:t>Có 3 bình đựng nước </a:t>
            </a:r>
            <a:r>
              <a:rPr lang="en-US" altLang="en-US" sz="1800" b="1" i="1">
                <a:solidFill>
                  <a:schemeClr val="bg1"/>
                </a:solidFill>
                <a:cs typeface="Times New Roman" panose="02020603050405020304" pitchFamily="18" charset="0"/>
              </a:rPr>
              <a:t>a, b, c</a:t>
            </a:r>
            <a:r>
              <a:rPr lang="en-US" altLang="en-US" sz="1800" b="1">
                <a:solidFill>
                  <a:schemeClr val="bg1"/>
                </a:solidFill>
                <a:cs typeface="Times New Roman" panose="02020603050405020304" pitchFamily="18" charset="0"/>
              </a:rPr>
              <a:t>; cho thêm nước đá vào bình </a:t>
            </a:r>
            <a:r>
              <a:rPr lang="en-US" altLang="en-US" sz="1800" b="1" i="1">
                <a:solidFill>
                  <a:schemeClr val="bg1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1800" b="1">
                <a:solidFill>
                  <a:schemeClr val="bg1"/>
                </a:solidFill>
                <a:cs typeface="Times New Roman" panose="02020603050405020304" pitchFamily="18" charset="0"/>
              </a:rPr>
              <a:t> để có nước lạnh và cho thêm nước nóng vào bình </a:t>
            </a:r>
            <a:r>
              <a:rPr lang="en-US" altLang="en-US" sz="1800" b="1" i="1">
                <a:solidFill>
                  <a:schemeClr val="bg1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sz="1800" b="1">
                <a:solidFill>
                  <a:schemeClr val="bg1"/>
                </a:solidFill>
                <a:cs typeface="Times New Roman" panose="02020603050405020304" pitchFamily="18" charset="0"/>
              </a:rPr>
              <a:t> để có nước ấm.</a:t>
            </a:r>
          </a:p>
        </p:txBody>
      </p: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0" y="1219200"/>
            <a:ext cx="91440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chemeClr val="bg1"/>
                </a:solidFill>
                <a:cs typeface="Times New Roman" panose="02020603050405020304" pitchFamily="18" charset="0"/>
              </a:rPr>
              <a:t>a) Nhúng ngón trỏ tay trái vào bình a, ngón trỏ phải vào bình c. Các ngón tay có cảm giác thế nào?</a:t>
            </a:r>
            <a:endParaRPr lang="en-US" altLang="en-US" sz="1800" b="1" i="1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31765" name="Text Box 21"/>
          <p:cNvSpPr txBox="1">
            <a:spLocks noChangeArrowheads="1"/>
          </p:cNvSpPr>
          <p:nvPr/>
        </p:nvSpPr>
        <p:spPr bwMode="auto">
          <a:xfrm>
            <a:off x="69850" y="3522663"/>
            <a:ext cx="8863013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chemeClr val="bg1"/>
                </a:solidFill>
                <a:cs typeface="Times New Roman" panose="02020603050405020304" pitchFamily="18" charset="0"/>
              </a:rPr>
              <a:t>b) Sau 1 phút, rút cả 2 ngón tay ra rồi cùng nhúng vào bình b. Các ngón tay có cảm giác như thế nào? Từ thí nghiệm này có thể rút ra kết luận gì?</a:t>
            </a:r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63500" y="3163888"/>
            <a:ext cx="3325813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FFFF00"/>
                </a:solidFill>
                <a:cs typeface="Times New Roman" panose="02020603050405020304" pitchFamily="18" charset="0"/>
              </a:rPr>
              <a:t>Ngón tay trái có cảm giác </a:t>
            </a:r>
            <a:r>
              <a:rPr lang="en-US" altLang="en-US" sz="1800" b="1" u="sng">
                <a:solidFill>
                  <a:srgbClr val="FFFF00"/>
                </a:solidFill>
                <a:cs typeface="Times New Roman" panose="02020603050405020304" pitchFamily="18" charset="0"/>
              </a:rPr>
              <a:t>lạnh.</a:t>
            </a:r>
            <a:endParaRPr lang="en-US" altLang="en-US" sz="1800" u="sng">
              <a:solidFill>
                <a:srgbClr val="FFFF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5627688" y="3259138"/>
            <a:ext cx="3213100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FFFF00"/>
                </a:solidFill>
                <a:cs typeface="Times New Roman" panose="02020603050405020304" pitchFamily="18" charset="0"/>
              </a:rPr>
              <a:t>Ngón tay phải có cảm giác </a:t>
            </a:r>
            <a:r>
              <a:rPr lang="en-US" altLang="en-US" sz="1800" b="1" u="sng">
                <a:solidFill>
                  <a:srgbClr val="FFFF00"/>
                </a:solidFill>
                <a:cs typeface="Times New Roman" panose="02020603050405020304" pitchFamily="18" charset="0"/>
              </a:rPr>
              <a:t>ấm</a:t>
            </a:r>
            <a:endParaRPr lang="en-US" altLang="en-US" sz="1800" u="sng">
              <a:solidFill>
                <a:srgbClr val="FFFF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914400" y="1895475"/>
            <a:ext cx="6962775" cy="1457325"/>
            <a:chOff x="731830" y="1767840"/>
            <a:chExt cx="8488369" cy="1578636"/>
          </a:xfrm>
        </p:grpSpPr>
        <p:pic>
          <p:nvPicPr>
            <p:cNvPr id="5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67" r="72174" b="15073"/>
            <a:stretch>
              <a:fillRect/>
            </a:stretch>
          </p:blipFill>
          <p:spPr bwMode="auto">
            <a:xfrm>
              <a:off x="838200" y="2014467"/>
              <a:ext cx="1524000" cy="1185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940" b="13158"/>
            <a:stretch>
              <a:fillRect/>
            </a:stretch>
          </p:blipFill>
          <p:spPr bwMode="auto">
            <a:xfrm>
              <a:off x="7620000" y="1767840"/>
              <a:ext cx="1600199" cy="150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514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22" t="20180" r="37392" b="13303"/>
            <a:stretch>
              <a:fillRect/>
            </a:stretch>
          </p:blipFill>
          <p:spPr bwMode="auto">
            <a:xfrm>
              <a:off x="4267200" y="2057400"/>
              <a:ext cx="144780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5149" name="Rectangle 60"/>
            <p:cNvSpPr>
              <a:spLocks noChangeArrowheads="1"/>
            </p:cNvSpPr>
            <p:nvPr/>
          </p:nvSpPr>
          <p:spPr bwMode="auto">
            <a:xfrm>
              <a:off x="1167280" y="2539962"/>
              <a:ext cx="1141846" cy="314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rgbClr val="1C1C1C"/>
                  </a:solidFill>
                  <a:cs typeface="Times New Roman" panose="02020603050405020304" pitchFamily="18" charset="0"/>
                </a:rPr>
                <a:t>nước lạnh </a:t>
              </a:r>
              <a:endParaRPr lang="en-US" altLang="en-US" sz="1200">
                <a:latin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150" name="Rectangle 61"/>
            <p:cNvSpPr>
              <a:spLocks noChangeArrowheads="1"/>
            </p:cNvSpPr>
            <p:nvPr/>
          </p:nvSpPr>
          <p:spPr bwMode="auto">
            <a:xfrm>
              <a:off x="8010617" y="2591551"/>
              <a:ext cx="979278" cy="314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rgbClr val="1C1C1C"/>
                  </a:solidFill>
                  <a:cs typeface="Times New Roman" panose="02020603050405020304" pitchFamily="18" charset="0"/>
                </a:rPr>
                <a:t>nước ấm</a:t>
              </a:r>
              <a:endParaRPr lang="en-US" altLang="en-US" sz="1200">
                <a:latin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151" name="Rectangle 62"/>
            <p:cNvSpPr>
              <a:spLocks noChangeArrowheads="1"/>
            </p:cNvSpPr>
            <p:nvPr/>
          </p:nvSpPr>
          <p:spPr bwMode="auto">
            <a:xfrm>
              <a:off x="731830" y="2711927"/>
              <a:ext cx="454804" cy="539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900" b="1">
                  <a:cs typeface="Times New Roman" panose="02020603050405020304" pitchFamily="18" charset="0"/>
                </a:rPr>
                <a:t>a</a:t>
              </a:r>
              <a:endParaRPr lang="en-US" altLang="en-US" sz="2900">
                <a:latin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152" name="Rectangle 63"/>
            <p:cNvSpPr>
              <a:spLocks noChangeArrowheads="1"/>
            </p:cNvSpPr>
            <p:nvPr/>
          </p:nvSpPr>
          <p:spPr bwMode="auto">
            <a:xfrm>
              <a:off x="7546137" y="2753198"/>
              <a:ext cx="431579" cy="593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900" b="1">
                  <a:cs typeface="Times New Roman" panose="02020603050405020304" pitchFamily="18" charset="0"/>
                </a:rPr>
                <a:t>c</a:t>
              </a:r>
              <a:endParaRPr lang="en-US" altLang="en-US" sz="2900">
                <a:latin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153" name="Rectangle 64"/>
            <p:cNvSpPr>
              <a:spLocks noChangeArrowheads="1"/>
            </p:cNvSpPr>
            <p:nvPr/>
          </p:nvSpPr>
          <p:spPr bwMode="auto">
            <a:xfrm>
              <a:off x="4126403" y="2753198"/>
              <a:ext cx="414161" cy="593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900" b="1" i="1">
                  <a:solidFill>
                    <a:srgbClr val="1C1C1C"/>
                  </a:solidFill>
                  <a:cs typeface="Times New Roman" panose="02020603050405020304" pitchFamily="18" charset="0"/>
                </a:rPr>
                <a:t>b</a:t>
              </a:r>
              <a:endParaRPr lang="en-US" altLang="en-US" sz="2900">
                <a:latin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57" t="16667"/>
          <a:stretch>
            <a:fillRect/>
          </a:stretch>
        </p:blipFill>
        <p:spPr bwMode="auto">
          <a:xfrm>
            <a:off x="7104063" y="1670050"/>
            <a:ext cx="3365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/>
          <a:stretch>
            <a:fillRect/>
          </a:stretch>
        </p:blipFill>
        <p:spPr bwMode="auto">
          <a:xfrm>
            <a:off x="1420813" y="1670050"/>
            <a:ext cx="338137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3" name="Group 77"/>
          <p:cNvGrpSpPr>
            <a:grpSpLocks/>
          </p:cNvGrpSpPr>
          <p:nvPr/>
        </p:nvGrpSpPr>
        <p:grpSpPr bwMode="auto">
          <a:xfrm>
            <a:off x="998538" y="4343400"/>
            <a:ext cx="6926262" cy="1462088"/>
            <a:chOff x="776307" y="1767840"/>
            <a:chExt cx="8443892" cy="1583790"/>
          </a:xfrm>
        </p:grpSpPr>
        <p:pic>
          <p:nvPicPr>
            <p:cNvPr id="513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67" r="72174" b="15073"/>
            <a:stretch>
              <a:fillRect/>
            </a:stretch>
          </p:blipFill>
          <p:spPr bwMode="auto">
            <a:xfrm>
              <a:off x="838200" y="2014467"/>
              <a:ext cx="1524000" cy="1185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513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940" b="13158"/>
            <a:stretch>
              <a:fillRect/>
            </a:stretch>
          </p:blipFill>
          <p:spPr bwMode="auto">
            <a:xfrm>
              <a:off x="7620000" y="1767840"/>
              <a:ext cx="1600199" cy="150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514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22" t="20180" r="37392" b="13303"/>
            <a:stretch>
              <a:fillRect/>
            </a:stretch>
          </p:blipFill>
          <p:spPr bwMode="auto">
            <a:xfrm>
              <a:off x="4267200" y="2057400"/>
              <a:ext cx="144780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5141" name="Rectangle 81"/>
            <p:cNvSpPr>
              <a:spLocks noChangeArrowheads="1"/>
            </p:cNvSpPr>
            <p:nvPr/>
          </p:nvSpPr>
          <p:spPr bwMode="auto">
            <a:xfrm>
              <a:off x="1167246" y="2539959"/>
              <a:ext cx="1141851" cy="314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rgbClr val="1C1C1C"/>
                  </a:solidFill>
                  <a:cs typeface="Times New Roman" panose="02020603050405020304" pitchFamily="18" charset="0"/>
                </a:rPr>
                <a:t>nước lạnh </a:t>
              </a:r>
              <a:endParaRPr lang="en-US" altLang="en-US" sz="1200">
                <a:latin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142" name="Rectangle 82"/>
            <p:cNvSpPr>
              <a:spLocks noChangeArrowheads="1"/>
            </p:cNvSpPr>
            <p:nvPr/>
          </p:nvSpPr>
          <p:spPr bwMode="auto">
            <a:xfrm>
              <a:off x="8010612" y="2591549"/>
              <a:ext cx="979283" cy="314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rgbClr val="1C1C1C"/>
                  </a:solidFill>
                  <a:cs typeface="Times New Roman" panose="02020603050405020304" pitchFamily="18" charset="0"/>
                </a:rPr>
                <a:t>nước ấm</a:t>
              </a:r>
              <a:endParaRPr lang="en-US" altLang="en-US" sz="1200">
                <a:latin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143" name="Rectangle 83"/>
            <p:cNvSpPr>
              <a:spLocks noChangeArrowheads="1"/>
            </p:cNvSpPr>
            <p:nvPr/>
          </p:nvSpPr>
          <p:spPr bwMode="auto">
            <a:xfrm>
              <a:off x="776307" y="2744596"/>
              <a:ext cx="454805" cy="591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900" b="1">
                  <a:solidFill>
                    <a:schemeClr val="tx2"/>
                  </a:solidFill>
                  <a:cs typeface="Times New Roman" panose="02020603050405020304" pitchFamily="18" charset="0"/>
                </a:rPr>
                <a:t>a</a:t>
              </a:r>
              <a:endParaRPr lang="en-US" altLang="en-US" sz="290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144" name="Rectangle 84"/>
            <p:cNvSpPr>
              <a:spLocks noChangeArrowheads="1"/>
            </p:cNvSpPr>
            <p:nvPr/>
          </p:nvSpPr>
          <p:spPr bwMode="auto">
            <a:xfrm>
              <a:off x="7582901" y="2758353"/>
              <a:ext cx="429646" cy="593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900" b="1">
                  <a:solidFill>
                    <a:schemeClr val="tx2"/>
                  </a:solidFill>
                  <a:cs typeface="Times New Roman" panose="02020603050405020304" pitchFamily="18" charset="0"/>
                </a:rPr>
                <a:t>c</a:t>
              </a:r>
              <a:endParaRPr lang="en-US" altLang="en-US" sz="290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145" name="Rectangle 85"/>
            <p:cNvSpPr>
              <a:spLocks noChangeArrowheads="1"/>
            </p:cNvSpPr>
            <p:nvPr/>
          </p:nvSpPr>
          <p:spPr bwMode="auto">
            <a:xfrm>
              <a:off x="4120576" y="2744596"/>
              <a:ext cx="454805" cy="591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900" b="1" i="1">
                  <a:solidFill>
                    <a:srgbClr val="1C1C1C"/>
                  </a:solidFill>
                  <a:cs typeface="Times New Roman" panose="02020603050405020304" pitchFamily="18" charset="0"/>
                </a:rPr>
                <a:t>b</a:t>
              </a:r>
              <a:endParaRPr lang="en-US" altLang="en-US" sz="2900">
                <a:latin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2251075" y="4618038"/>
            <a:ext cx="1570038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800" b="1">
                <a:solidFill>
                  <a:srgbClr val="FFFF00"/>
                </a:solidFill>
                <a:cs typeface="Times New Roman" panose="02020603050405020304" pitchFamily="18" charset="0"/>
              </a:rPr>
              <a:t>Ngón tay trái có cảm giác </a:t>
            </a:r>
            <a:r>
              <a:rPr lang="en-US" altLang="en-US" sz="1800" b="1" u="sng">
                <a:solidFill>
                  <a:srgbClr val="FFFF00"/>
                </a:solidFill>
                <a:cs typeface="Times New Roman" panose="02020603050405020304" pitchFamily="18" charset="0"/>
              </a:rPr>
              <a:t>ấm lên</a:t>
            </a:r>
            <a:endParaRPr lang="en-US" altLang="en-US" sz="1800" u="sng">
              <a:solidFill>
                <a:srgbClr val="FFFF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8" name="Rectangle 87"/>
          <p:cNvSpPr>
            <a:spLocks noChangeArrowheads="1"/>
          </p:cNvSpPr>
          <p:nvPr/>
        </p:nvSpPr>
        <p:spPr bwMode="auto">
          <a:xfrm>
            <a:off x="5067300" y="4618038"/>
            <a:ext cx="17907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FFFF00"/>
                </a:solidFill>
                <a:cs typeface="Times New Roman" panose="02020603050405020304" pitchFamily="18" charset="0"/>
              </a:rPr>
              <a:t>Ngón tay phải có cảm giác </a:t>
            </a:r>
            <a:r>
              <a:rPr lang="en-US" altLang="en-US" sz="1800" b="1" u="sng">
                <a:solidFill>
                  <a:srgbClr val="FFFF00"/>
                </a:solidFill>
                <a:cs typeface="Times New Roman" panose="02020603050405020304" pitchFamily="18" charset="0"/>
              </a:rPr>
              <a:t>lạnh đi</a:t>
            </a:r>
            <a:endParaRPr lang="en-US" altLang="en-US" sz="1800" u="sng">
              <a:solidFill>
                <a:srgbClr val="FFFF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57" t="16667"/>
          <a:stretch>
            <a:fillRect/>
          </a:stretch>
        </p:blipFill>
        <p:spPr bwMode="auto">
          <a:xfrm>
            <a:off x="4430713" y="4140200"/>
            <a:ext cx="42227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/>
          <a:stretch>
            <a:fillRect/>
          </a:stretch>
        </p:blipFill>
        <p:spPr bwMode="auto">
          <a:xfrm>
            <a:off x="4094163" y="4125913"/>
            <a:ext cx="3365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1" name="Rectangle 90"/>
          <p:cNvSpPr>
            <a:spLocks noChangeArrowheads="1"/>
          </p:cNvSpPr>
          <p:nvPr/>
        </p:nvSpPr>
        <p:spPr bwMode="auto">
          <a:xfrm>
            <a:off x="304800" y="5929313"/>
            <a:ext cx="8535988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1800" b="1" u="sng">
                <a:solidFill>
                  <a:srgbClr val="FFFF00"/>
                </a:solidFill>
                <a:cs typeface="Times New Roman" panose="02020603050405020304" pitchFamily="18" charset="0"/>
              </a:rPr>
              <a:t>Nhận xét</a:t>
            </a:r>
            <a:r>
              <a:rPr lang="en-US" altLang="en-US" sz="1800" b="1">
                <a:solidFill>
                  <a:srgbClr val="FFFF00"/>
                </a:solidFill>
                <a:cs typeface="Times New Roman" panose="02020603050405020304" pitchFamily="18" charset="0"/>
              </a:rPr>
              <a:t>: Cảm giác của tay không xác định được chính xác nhiệt độ của vật.</a:t>
            </a:r>
          </a:p>
        </p:txBody>
      </p:sp>
      <p:sp>
        <p:nvSpPr>
          <p:cNvPr id="5137" name="Text Box 10"/>
          <p:cNvSpPr txBox="1">
            <a:spLocks noChangeArrowheads="1"/>
          </p:cNvSpPr>
          <p:nvPr/>
        </p:nvSpPr>
        <p:spPr bwMode="auto">
          <a:xfrm>
            <a:off x="3389313" y="55563"/>
            <a:ext cx="4805362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800100" indent="-3429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50000"/>
              </a:spcBef>
            </a:pPr>
            <a:r>
              <a:rPr lang="en-US" altLang="en-US" sz="3400" b="1">
                <a:solidFill>
                  <a:srgbClr val="FFFF00"/>
                </a:solidFill>
                <a:latin typeface="Segoe Script" panose="020B0504020000000003" pitchFamily="34" charset="0"/>
              </a:rPr>
              <a:t>Đặt vấn đề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8" grpId="0"/>
      <p:bldP spid="31764" grpId="0"/>
      <p:bldP spid="31765" grpId="0"/>
      <p:bldP spid="59" grpId="0"/>
      <p:bldP spid="60" grpId="0"/>
      <p:bldP spid="87" grpId="0"/>
      <p:bldP spid="88" grpId="0"/>
      <p:bldP spid="9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 noChangeArrowheads="1"/>
          </p:cNvSpPr>
          <p:nvPr>
            <p:ph type="title"/>
          </p:nvPr>
        </p:nvSpPr>
        <p:spPr>
          <a:xfrm>
            <a:off x="496888" y="0"/>
            <a:ext cx="8229600" cy="1143000"/>
          </a:xfrm>
        </p:spPr>
        <p:txBody>
          <a:bodyPr/>
          <a:lstStyle/>
          <a:p>
            <a:r>
              <a:rPr lang="en-US" altLang="en-US" sz="4000" smtClean="0">
                <a:solidFill>
                  <a:srgbClr val="FFFF00"/>
                </a:solidFill>
                <a:latin typeface="Lucida Handwriting" panose="03010101010101010101" pitchFamily="66" charset="0"/>
              </a:rPr>
              <a:t>NHIỆT ĐỘ VÀ NHIỆT KẾ</a:t>
            </a:r>
          </a:p>
        </p:txBody>
      </p:sp>
      <p:sp>
        <p:nvSpPr>
          <p:cNvPr id="3" name="Oval 2">
            <a:extLst/>
          </p:cNvPr>
          <p:cNvSpPr/>
          <p:nvPr/>
        </p:nvSpPr>
        <p:spPr>
          <a:xfrm>
            <a:off x="1722438" y="990600"/>
            <a:ext cx="7454900" cy="53943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  <a:defRPr/>
            </a:pP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841500" y="1001713"/>
            <a:ext cx="7215188" cy="427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altLang="en-US" sz="3200" b="1" u="sng">
                <a:solidFill>
                  <a:srgbClr val="FF0000"/>
                </a:solidFill>
                <a:cs typeface="Times New Roman" panose="02020603050405020304" pitchFamily="18" charset="0"/>
              </a:rPr>
              <a:t>Nhiệm vụ 1: </a:t>
            </a:r>
          </a:p>
          <a:p>
            <a:pPr algn="ctr"/>
            <a:r>
              <a:rPr lang="vi-VN" altLang="en-US" sz="3200" b="1" i="1">
                <a:solidFill>
                  <a:srgbClr val="002060"/>
                </a:solidFill>
                <a:ea typeface="Arial Hebrew" pitchFamily="2" charset="0"/>
                <a:cs typeface="Times New Roman" panose="02020603050405020304" pitchFamily="18" charset="0"/>
              </a:rPr>
              <a:t>1. Nhiệt kế dùng để làm gì?</a:t>
            </a:r>
          </a:p>
          <a:p>
            <a:pPr algn="ctr"/>
            <a:r>
              <a:rPr lang="vi-VN" altLang="en-US" sz="3200" b="1" i="1">
                <a:solidFill>
                  <a:srgbClr val="002060"/>
                </a:solidFill>
                <a:ea typeface="Arial Hebrew" pitchFamily="2" charset="0"/>
                <a:cs typeface="Times New Roman" panose="02020603050405020304" pitchFamily="18" charset="0"/>
              </a:rPr>
              <a:t>2. Kể tên một số loại nhiệt kế.</a:t>
            </a:r>
          </a:p>
          <a:p>
            <a:pPr algn="ctr"/>
            <a:r>
              <a:rPr lang="vi-VN" altLang="en-US" sz="3200" b="1" i="1">
                <a:solidFill>
                  <a:srgbClr val="002060"/>
                </a:solidFill>
                <a:ea typeface="Arial Hebrew" pitchFamily="2" charset="0"/>
                <a:cs typeface="Times New Roman" panose="02020603050405020304" pitchFamily="18" charset="0"/>
              </a:rPr>
              <a:t>3. Nêu cấu tạo của nhiệt kế và công dụng của từng loại nhiệt kế.</a:t>
            </a:r>
          </a:p>
          <a:p>
            <a:pPr algn="ctr"/>
            <a:r>
              <a:rPr lang="vi-VN" altLang="en-US" sz="3200" b="1" i="1">
                <a:solidFill>
                  <a:srgbClr val="002060"/>
                </a:solidFill>
                <a:ea typeface="Arial Hebrew" pitchFamily="2" charset="0"/>
                <a:cs typeface="Times New Roman" panose="02020603050405020304" pitchFamily="18" charset="0"/>
              </a:rPr>
              <a:t>4. Nêu nguyên tắc hoạt động nhiệt kế. </a:t>
            </a:r>
          </a:p>
          <a:p>
            <a:pPr algn="ctr"/>
            <a:r>
              <a:rPr lang="vi-VN" altLang="en-US" sz="3200" b="1" i="1">
                <a:solidFill>
                  <a:srgbClr val="00B050"/>
                </a:solidFill>
                <a:ea typeface="Arial Hebrew" pitchFamily="2" charset="0"/>
                <a:cs typeface="Times New Roman" panose="02020603050405020304" pitchFamily="18" charset="0"/>
              </a:rPr>
              <a:t>Thảo luận nhóm 4 hoàn thiện </a:t>
            </a:r>
          </a:p>
          <a:p>
            <a:pPr algn="ctr"/>
            <a:r>
              <a:rPr lang="vi-VN" altLang="en-US" sz="3200" b="1" i="1">
                <a:solidFill>
                  <a:srgbClr val="00B050"/>
                </a:solidFill>
                <a:ea typeface="Arial Hebrew" pitchFamily="2" charset="0"/>
                <a:cs typeface="Times New Roman" panose="02020603050405020304" pitchFamily="18" charset="0"/>
              </a:rPr>
              <a:t>phiếu học tập số 1 trong 3 phút</a:t>
            </a:r>
            <a:endParaRPr lang="en-US" altLang="en-US" sz="3200" b="1" i="1">
              <a:solidFill>
                <a:srgbClr val="00B050"/>
              </a:solidFill>
              <a:ea typeface="Arial Hebrew" pitchFamily="2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2774950"/>
            <a:ext cx="1728788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Digit 18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64075"/>
            <a:ext cx="1211263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0"/>
          <p:cNvSpPr txBox="1">
            <a:spLocks noChangeArrowheads="1"/>
          </p:cNvSpPr>
          <p:nvPr/>
        </p:nvSpPr>
        <p:spPr bwMode="auto">
          <a:xfrm>
            <a:off x="76200" y="457200"/>
            <a:ext cx="77724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400" b="1">
                <a:solidFill>
                  <a:srgbClr val="FFFF00"/>
                </a:solidFill>
                <a:latin typeface="Arial" panose="020B0604020202020204" pitchFamily="34" charset="0"/>
              </a:rPr>
              <a:t>I. Nhiệt độ nóng và lạnh</a:t>
            </a:r>
          </a:p>
          <a:p>
            <a:pPr lvl="1" eaLnBrk="1" hangingPunct="1">
              <a:spcBef>
                <a:spcPct val="50000"/>
              </a:spcBef>
            </a:pPr>
            <a:endParaRPr lang="en-US" altLang="en-US" sz="34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33400" y="2438400"/>
            <a:ext cx="92202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800" b="1">
                <a:solidFill>
                  <a:schemeClr val="bg1"/>
                </a:solidFill>
              </a:rPr>
              <a:t>Nhiệt kế dùng để đo nhiệt độ của vật.</a:t>
            </a: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 rot="-1350764">
            <a:off x="190500" y="323850"/>
            <a:ext cx="2362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3300"/>
                </a:solidFill>
                <a:latin typeface="Arial" panose="020B0604020202020204" pitchFamily="34" charset="0"/>
              </a:rPr>
              <a:t>Nhiệt kế y tế thuỷ ngân</a:t>
            </a:r>
            <a:endParaRPr lang="en-US" altLang="en-US" sz="2400" b="1">
              <a:solidFill>
                <a:srgbClr val="FF3300"/>
              </a:solidFill>
              <a:latin typeface="VNI-Times" pitchFamily="2" charset="0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 rot="-1664134">
            <a:off x="2466975" y="544513"/>
            <a:ext cx="3725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3300"/>
                </a:solidFill>
                <a:latin typeface="Arial" panose="020B0604020202020204" pitchFamily="34" charset="0"/>
              </a:rPr>
              <a:t>Nhiệt kế y tế điện tử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28600" y="1995488"/>
            <a:ext cx="2590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3300"/>
                </a:solidFill>
                <a:latin typeface="Arial" panose="020B0604020202020204" pitchFamily="34" charset="0"/>
              </a:rPr>
              <a:t>Nhiệt kế rượu</a:t>
            </a:r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 flipH="1">
            <a:off x="1371600" y="2514600"/>
            <a:ext cx="304800" cy="152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1371600" y="2895600"/>
            <a:ext cx="11430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3300"/>
                </a:solidFill>
                <a:latin typeface="Arial" panose="020B0604020202020204" pitchFamily="34" charset="0"/>
              </a:rPr>
              <a:t>Nhiệt kế kim loại</a:t>
            </a:r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 flipV="1">
            <a:off x="2209800" y="3657600"/>
            <a:ext cx="533400" cy="762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5257800" y="5535613"/>
            <a:ext cx="35052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3300"/>
                </a:solidFill>
                <a:latin typeface="Arial" panose="020B0604020202020204" pitchFamily="34" charset="0"/>
              </a:rPr>
              <a:t>Nhiệt kế thuỷ ngân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 flipH="1">
            <a:off x="6477000" y="5943600"/>
            <a:ext cx="152400" cy="152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6248400" y="1293813"/>
            <a:ext cx="11430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3300"/>
                </a:solidFill>
                <a:latin typeface="Arial" panose="020B0604020202020204" pitchFamily="34" charset="0"/>
              </a:rPr>
              <a:t>Nhiệt kế màu</a:t>
            </a:r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>
            <a:off x="7162800" y="2055813"/>
            <a:ext cx="304800" cy="762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>
            <a:off x="3489325" y="1573213"/>
            <a:ext cx="304800" cy="158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>
            <a:off x="2108200" y="533400"/>
            <a:ext cx="304800" cy="158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22532" grpId="0"/>
      <p:bldP spid="22533" grpId="0"/>
      <p:bldP spid="22535" grpId="0"/>
      <p:bldP spid="22537" grpId="0"/>
      <p:bldP spid="225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 descr="Papyrus"/>
          <p:cNvSpPr>
            <a:spLocks noChangeArrowheads="1"/>
          </p:cNvSpPr>
          <p:nvPr/>
        </p:nvSpPr>
        <p:spPr bwMode="auto">
          <a:xfrm rot="2700000" flipV="1">
            <a:off x="4210050" y="3970338"/>
            <a:ext cx="457200" cy="1096962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18000000" lon="0" rev="0"/>
            </a:camera>
            <a:lightRig rig="legacyFlat4" dir="b"/>
          </a:scene3d>
          <a:sp3d extrusionH="49200" prstMaterial="legacyMatte">
            <a:bevelT w="13500" h="13500" prst="angle"/>
            <a:bevelB w="13500" h="13500" prst="angle"/>
            <a:extrusionClr>
              <a:srgbClr val="CC6600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9219" name="Group 4"/>
          <p:cNvGrpSpPr>
            <a:grpSpLocks/>
          </p:cNvGrpSpPr>
          <p:nvPr/>
        </p:nvGrpSpPr>
        <p:grpSpPr bwMode="auto">
          <a:xfrm>
            <a:off x="1809750" y="2752725"/>
            <a:ext cx="1962150" cy="3295650"/>
            <a:chOff x="2484" y="1506"/>
            <a:chExt cx="1236" cy="2076"/>
          </a:xfrm>
        </p:grpSpPr>
        <p:sp>
          <p:nvSpPr>
            <p:cNvPr id="2" name="AutoShape 5">
              <a:extLst/>
            </p:cNvPr>
            <p:cNvSpPr>
              <a:spLocks noChangeArrowheads="1"/>
            </p:cNvSpPr>
            <p:nvPr/>
          </p:nvSpPr>
          <p:spPr bwMode="auto">
            <a:xfrm rot="7200000" flipH="1">
              <a:off x="2715" y="1851"/>
              <a:ext cx="23" cy="173"/>
            </a:xfrm>
            <a:prstGeom prst="can">
              <a:avLst>
                <a:gd name="adj" fmla="val 6943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2000"/>
            </a:p>
          </p:txBody>
        </p:sp>
        <p:sp>
          <p:nvSpPr>
            <p:cNvPr id="3" name="AutoShape 6">
              <a:extLst/>
            </p:cNvPr>
            <p:cNvSpPr>
              <a:spLocks noChangeArrowheads="1"/>
            </p:cNvSpPr>
            <p:nvPr/>
          </p:nvSpPr>
          <p:spPr bwMode="auto">
            <a:xfrm rot="7200000" flipH="1">
              <a:off x="2709" y="2373"/>
              <a:ext cx="23" cy="173"/>
            </a:xfrm>
            <a:prstGeom prst="can">
              <a:avLst>
                <a:gd name="adj" fmla="val 6943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2000"/>
            </a:p>
          </p:txBody>
        </p:sp>
        <p:sp>
          <p:nvSpPr>
            <p:cNvPr id="9550" name="Rectangle 7"/>
            <p:cNvSpPr>
              <a:spLocks noChangeArrowheads="1"/>
            </p:cNvSpPr>
            <p:nvPr/>
          </p:nvSpPr>
          <p:spPr bwMode="auto">
            <a:xfrm rot="2700000" flipV="1">
              <a:off x="3665" y="3305"/>
              <a:ext cx="55" cy="55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49200" prstMaterial="legacyMatte">
              <a:bevelT w="13500" h="13500" prst="angle"/>
              <a:bevelB w="13500" h="13500" prst="angle"/>
              <a:extrusionClr>
                <a:schemeClr val="bg2"/>
              </a:extrusionClr>
              <a:contourClr>
                <a:schemeClr val="bg2"/>
              </a:contourClr>
            </a:sp3d>
          </p:spPr>
          <p:txBody>
            <a:bodyPr wrap="none" anchor="ctr">
              <a:flatTx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551" name="Rectangle 8"/>
            <p:cNvSpPr>
              <a:spLocks noChangeArrowheads="1"/>
            </p:cNvSpPr>
            <p:nvPr/>
          </p:nvSpPr>
          <p:spPr bwMode="auto">
            <a:xfrm rot="2700000" flipV="1">
              <a:off x="2484" y="3122"/>
              <a:ext cx="56" cy="55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49200" prstMaterial="legacyMatte">
              <a:bevelT w="13500" h="13500" prst="angle"/>
              <a:bevelB w="13500" h="13500" prst="angle"/>
              <a:extrusionClr>
                <a:schemeClr val="bg2"/>
              </a:extrusionClr>
              <a:contourClr>
                <a:schemeClr val="bg2"/>
              </a:contourClr>
            </a:sp3d>
          </p:spPr>
          <p:txBody>
            <a:bodyPr wrap="none" anchor="ctr">
              <a:flatTx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552" name="Rectangle 9"/>
            <p:cNvSpPr>
              <a:spLocks noChangeArrowheads="1"/>
            </p:cNvSpPr>
            <p:nvPr/>
          </p:nvSpPr>
          <p:spPr bwMode="auto">
            <a:xfrm rot="2700000" flipV="1">
              <a:off x="3262" y="3526"/>
              <a:ext cx="56" cy="56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49200" prstMaterial="legacyMatte">
              <a:bevelT w="13500" h="13500" prst="angle"/>
              <a:bevelB w="13500" h="13500" prst="angle"/>
              <a:extrusionClr>
                <a:schemeClr val="bg2"/>
              </a:extrusionClr>
              <a:contourClr>
                <a:schemeClr val="bg2"/>
              </a:contourClr>
            </a:sp3d>
          </p:spPr>
          <p:txBody>
            <a:bodyPr wrap="none" anchor="ctr">
              <a:flatTx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553" name="Rectangle 10"/>
            <p:cNvSpPr>
              <a:spLocks noChangeArrowheads="1"/>
            </p:cNvSpPr>
            <p:nvPr/>
          </p:nvSpPr>
          <p:spPr bwMode="auto">
            <a:xfrm rot="2700000" flipV="1">
              <a:off x="2508" y="2907"/>
              <a:ext cx="1152" cy="621"/>
            </a:xfrm>
            <a:prstGeom prst="rect">
              <a:avLst/>
            </a:prstGeom>
            <a:gradFill rotWithShape="1">
              <a:gsLst>
                <a:gs pos="0">
                  <a:srgbClr val="2C2C2C"/>
                </a:gs>
                <a:gs pos="100000">
                  <a:srgbClr val="5F5F5F"/>
                </a:gs>
              </a:gsLst>
              <a:lin ang="189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23800" prstMaterial="legacyMatte">
              <a:bevelT w="13500" h="13500" prst="angle"/>
              <a:bevelB w="13500" h="13500" prst="angle"/>
              <a:extrusionClr>
                <a:schemeClr val="bg2"/>
              </a:extrusionClr>
              <a:contourClr>
                <a:srgbClr val="2C2C2C"/>
              </a:contourClr>
            </a:sp3d>
          </p:spPr>
          <p:txBody>
            <a:bodyPr wrap="none" anchor="ctr">
              <a:flatTx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554" name="AutoShape 11"/>
            <p:cNvSpPr>
              <a:spLocks/>
            </p:cNvSpPr>
            <p:nvPr/>
          </p:nvSpPr>
          <p:spPr bwMode="auto">
            <a:xfrm rot="144122" flipV="1">
              <a:off x="2708" y="2977"/>
              <a:ext cx="221" cy="1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4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741" y="16169"/>
                  </a:moveTo>
                  <a:cubicBezTo>
                    <a:pt x="7798" y="16137"/>
                    <a:pt x="5430" y="13742"/>
                    <a:pt x="5430" y="10800"/>
                  </a:cubicBezTo>
                  <a:cubicBezTo>
                    <a:pt x="5430" y="7834"/>
                    <a:pt x="7834" y="5430"/>
                    <a:pt x="10800" y="5430"/>
                  </a:cubicBezTo>
                  <a:cubicBezTo>
                    <a:pt x="13765" y="5430"/>
                    <a:pt x="16170" y="7834"/>
                    <a:pt x="16170" y="10800"/>
                  </a:cubicBezTo>
                  <a:cubicBezTo>
                    <a:pt x="16170" y="13742"/>
                    <a:pt x="13801" y="16137"/>
                    <a:pt x="10858" y="16169"/>
                  </a:cubicBezTo>
                  <a:lnTo>
                    <a:pt x="10918" y="21599"/>
                  </a:lnTo>
                  <a:cubicBezTo>
                    <a:pt x="16836" y="21534"/>
                    <a:pt x="21600" y="16718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6718"/>
                    <a:pt x="4763" y="21534"/>
                    <a:pt x="10681" y="21599"/>
                  </a:cubicBezTo>
                  <a:lnTo>
                    <a:pt x="10741" y="16169"/>
                  </a:lnTo>
                  <a:close/>
                </a:path>
              </a:pathLst>
            </a:custGeom>
            <a:solidFill>
              <a:schemeClr val="bg1"/>
            </a:solidFill>
            <a:ln w="9525">
              <a:round/>
              <a:headEnd/>
              <a:tailEnd/>
            </a:ln>
            <a:scene3d>
              <a:camera prst="legacyObliqueTopRight">
                <a:rot lat="17400000" lon="20999973" rev="0"/>
              </a:camera>
              <a:lightRig rig="legacyFlat3" dir="b"/>
            </a:scene3d>
            <a:sp3d prstMaterial="legacyMatte">
              <a:bevelT w="13500" h="13500" prst="angle"/>
              <a:bevelB w="13500" h="13500" prst="angle"/>
              <a:extrusionClr>
                <a:schemeClr val="bg1"/>
              </a:extrusionClr>
              <a:contourClr>
                <a:schemeClr val="bg1"/>
              </a:contourClr>
            </a:sp3d>
          </p:spPr>
          <p:txBody>
            <a:bodyPr wrap="none" anchor="ctr">
              <a:flatTx/>
            </a:bodyPr>
            <a:lstStyle/>
            <a:p>
              <a:endParaRPr lang="vi-VN"/>
            </a:p>
          </p:txBody>
        </p:sp>
        <p:sp>
          <p:nvSpPr>
            <p:cNvPr id="13324" name="AutoShape 12">
              <a:extLst/>
            </p:cNvPr>
            <p:cNvSpPr>
              <a:spLocks noChangeArrowheads="1"/>
            </p:cNvSpPr>
            <p:nvPr/>
          </p:nvSpPr>
          <p:spPr bwMode="auto">
            <a:xfrm>
              <a:off x="2770" y="2903"/>
              <a:ext cx="92" cy="182"/>
            </a:xfrm>
            <a:prstGeom prst="can">
              <a:avLst>
                <a:gd name="adj" fmla="val 57608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2000"/>
            </a:p>
          </p:txBody>
        </p:sp>
        <p:sp>
          <p:nvSpPr>
            <p:cNvPr id="4" name="AutoShape 13">
              <a:extLst/>
            </p:cNvPr>
            <p:cNvSpPr>
              <a:spLocks noChangeArrowheads="1"/>
            </p:cNvSpPr>
            <p:nvPr/>
          </p:nvSpPr>
          <p:spPr bwMode="auto">
            <a:xfrm>
              <a:off x="2796" y="2478"/>
              <a:ext cx="46" cy="461"/>
            </a:xfrm>
            <a:prstGeom prst="can">
              <a:avLst>
                <a:gd name="adj" fmla="val 5219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2000"/>
            </a:p>
          </p:txBody>
        </p:sp>
        <p:sp>
          <p:nvSpPr>
            <p:cNvPr id="9557" name="Rectangle 14"/>
            <p:cNvSpPr>
              <a:spLocks noChangeArrowheads="1"/>
            </p:cNvSpPr>
            <p:nvPr/>
          </p:nvSpPr>
          <p:spPr bwMode="auto">
            <a:xfrm rot="2700000" flipV="1">
              <a:off x="2763" y="2426"/>
              <a:ext cx="110" cy="92"/>
            </a:xfrm>
            <a:prstGeom prst="rect">
              <a:avLst/>
            </a:prstGeom>
            <a:solidFill>
              <a:srgbClr val="5F5F5F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  <a:contourClr>
                <a:srgbClr val="5F5F5F"/>
              </a:contourClr>
            </a:sp3d>
          </p:spPr>
          <p:txBody>
            <a:bodyPr wrap="none" anchor="ctr">
              <a:flatTx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27" name="AutoShape 15">
              <a:extLst/>
            </p:cNvPr>
            <p:cNvSpPr>
              <a:spLocks noChangeArrowheads="1"/>
            </p:cNvSpPr>
            <p:nvPr/>
          </p:nvSpPr>
          <p:spPr bwMode="auto">
            <a:xfrm rot="7200000" flipH="1">
              <a:off x="2939" y="2475"/>
              <a:ext cx="23" cy="230"/>
            </a:xfrm>
            <a:prstGeom prst="can">
              <a:avLst>
                <a:gd name="adj" fmla="val 92315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2000"/>
            </a:p>
          </p:txBody>
        </p:sp>
        <p:sp>
          <p:nvSpPr>
            <p:cNvPr id="5" name="AutoShape 16">
              <a:extLst/>
            </p:cNvPr>
            <p:cNvSpPr>
              <a:spLocks noChangeArrowheads="1"/>
            </p:cNvSpPr>
            <p:nvPr/>
          </p:nvSpPr>
          <p:spPr bwMode="auto">
            <a:xfrm>
              <a:off x="2796" y="2028"/>
              <a:ext cx="46" cy="461"/>
            </a:xfrm>
            <a:prstGeom prst="can">
              <a:avLst>
                <a:gd name="adj" fmla="val 5219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2000"/>
            </a:p>
          </p:txBody>
        </p:sp>
        <p:sp>
          <p:nvSpPr>
            <p:cNvPr id="9560" name="Rectangle 17"/>
            <p:cNvSpPr>
              <a:spLocks noChangeArrowheads="1"/>
            </p:cNvSpPr>
            <p:nvPr/>
          </p:nvSpPr>
          <p:spPr bwMode="auto">
            <a:xfrm rot="2700000" flipV="1">
              <a:off x="2772" y="1908"/>
              <a:ext cx="110" cy="92"/>
            </a:xfrm>
            <a:prstGeom prst="rect">
              <a:avLst/>
            </a:prstGeom>
            <a:solidFill>
              <a:srgbClr val="5F5F5F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  <a:contourClr>
                <a:srgbClr val="5F5F5F"/>
              </a:contourClr>
            </a:sp3d>
          </p:spPr>
          <p:txBody>
            <a:bodyPr wrap="none" anchor="ctr">
              <a:flatTx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" name="AutoShape 18">
              <a:extLst/>
            </p:cNvPr>
            <p:cNvSpPr>
              <a:spLocks noChangeArrowheads="1"/>
            </p:cNvSpPr>
            <p:nvPr/>
          </p:nvSpPr>
          <p:spPr bwMode="auto">
            <a:xfrm rot="7200000" flipH="1">
              <a:off x="2998" y="1928"/>
              <a:ext cx="23" cy="345"/>
            </a:xfrm>
            <a:prstGeom prst="can">
              <a:avLst>
                <a:gd name="adj" fmla="val 138472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2000"/>
            </a:p>
          </p:txBody>
        </p:sp>
        <p:sp>
          <p:nvSpPr>
            <p:cNvPr id="7" name="AutoShape 19">
              <a:extLst/>
            </p:cNvPr>
            <p:cNvSpPr>
              <a:spLocks noChangeArrowheads="1"/>
            </p:cNvSpPr>
            <p:nvPr/>
          </p:nvSpPr>
          <p:spPr bwMode="auto">
            <a:xfrm>
              <a:off x="2798" y="1506"/>
              <a:ext cx="46" cy="461"/>
            </a:xfrm>
            <a:prstGeom prst="can">
              <a:avLst>
                <a:gd name="adj" fmla="val 5219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2000"/>
            </a:p>
          </p:txBody>
        </p:sp>
        <p:sp>
          <p:nvSpPr>
            <p:cNvPr id="9563" name="Oval 20"/>
            <p:cNvSpPr>
              <a:spLocks noChangeArrowheads="1"/>
            </p:cNvSpPr>
            <p:nvPr/>
          </p:nvSpPr>
          <p:spPr bwMode="auto">
            <a:xfrm rot="-7200000">
              <a:off x="2747" y="1977"/>
              <a:ext cx="83" cy="5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564" name="AutoShape 21"/>
            <p:cNvSpPr>
              <a:spLocks noChangeArrowheads="1"/>
            </p:cNvSpPr>
            <p:nvPr/>
          </p:nvSpPr>
          <p:spPr bwMode="auto">
            <a:xfrm rot="-7140000">
              <a:off x="2736" y="1980"/>
              <a:ext cx="54" cy="78"/>
            </a:xfrm>
            <a:prstGeom prst="can">
              <a:avLst>
                <a:gd name="adj" fmla="val 72222"/>
              </a:avLst>
            </a:prstGeom>
            <a:solidFill>
              <a:srgbClr val="FF0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565" name="Oval 22"/>
            <p:cNvSpPr>
              <a:spLocks noChangeArrowheads="1"/>
            </p:cNvSpPr>
            <p:nvPr/>
          </p:nvSpPr>
          <p:spPr bwMode="auto">
            <a:xfrm rot="-7200000">
              <a:off x="2741" y="2499"/>
              <a:ext cx="83" cy="5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566" name="AutoShape 23"/>
            <p:cNvSpPr>
              <a:spLocks noChangeArrowheads="1"/>
            </p:cNvSpPr>
            <p:nvPr/>
          </p:nvSpPr>
          <p:spPr bwMode="auto">
            <a:xfrm rot="-7140000">
              <a:off x="2730" y="2502"/>
              <a:ext cx="54" cy="78"/>
            </a:xfrm>
            <a:prstGeom prst="can">
              <a:avLst>
                <a:gd name="adj" fmla="val 72222"/>
              </a:avLst>
            </a:prstGeom>
            <a:solidFill>
              <a:srgbClr val="FF0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9220" name="Group 24"/>
          <p:cNvGrpSpPr>
            <a:grpSpLocks/>
          </p:cNvGrpSpPr>
          <p:nvPr/>
        </p:nvGrpSpPr>
        <p:grpSpPr bwMode="auto">
          <a:xfrm>
            <a:off x="914400" y="5299075"/>
            <a:ext cx="636588" cy="930275"/>
            <a:chOff x="4080" y="2352"/>
            <a:chExt cx="334" cy="488"/>
          </a:xfrm>
        </p:grpSpPr>
        <p:sp>
          <p:nvSpPr>
            <p:cNvPr id="9508" name="Oval 25"/>
            <p:cNvSpPr>
              <a:spLocks noChangeArrowheads="1"/>
            </p:cNvSpPr>
            <p:nvPr/>
          </p:nvSpPr>
          <p:spPr bwMode="auto">
            <a:xfrm>
              <a:off x="4080" y="2385"/>
              <a:ext cx="334" cy="122"/>
            </a:xfrm>
            <a:prstGeom prst="ellipse">
              <a:avLst/>
            </a:prstGeom>
            <a:noFill/>
            <a:ln w="9525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509" name="Freeform 26"/>
            <p:cNvSpPr>
              <a:spLocks/>
            </p:cNvSpPr>
            <p:nvPr/>
          </p:nvSpPr>
          <p:spPr bwMode="auto">
            <a:xfrm>
              <a:off x="4248" y="2433"/>
              <a:ext cx="144" cy="96"/>
            </a:xfrm>
            <a:custGeom>
              <a:avLst/>
              <a:gdLst>
                <a:gd name="T0" fmla="*/ 1 w 240"/>
                <a:gd name="T1" fmla="*/ 1 h 144"/>
                <a:gd name="T2" fmla="*/ 1 w 240"/>
                <a:gd name="T3" fmla="*/ 1 h 144"/>
                <a:gd name="T4" fmla="*/ 1 w 240"/>
                <a:gd name="T5" fmla="*/ 0 h 144"/>
                <a:gd name="T6" fmla="*/ 0 w 240"/>
                <a:gd name="T7" fmla="*/ 1 h 144"/>
                <a:gd name="T8" fmla="*/ 1 w 240"/>
                <a:gd name="T9" fmla="*/ 1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144"/>
                <a:gd name="T17" fmla="*/ 240 w 240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144">
                  <a:moveTo>
                    <a:pt x="96" y="144"/>
                  </a:moveTo>
                  <a:lnTo>
                    <a:pt x="240" y="144"/>
                  </a:lnTo>
                  <a:lnTo>
                    <a:pt x="192" y="0"/>
                  </a:lnTo>
                  <a:lnTo>
                    <a:pt x="0" y="48"/>
                  </a:lnTo>
                  <a:lnTo>
                    <a:pt x="96" y="144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510" name="AutoShape 27"/>
            <p:cNvSpPr>
              <a:spLocks noChangeArrowheads="1"/>
            </p:cNvSpPr>
            <p:nvPr/>
          </p:nvSpPr>
          <p:spPr bwMode="auto">
            <a:xfrm flipV="1">
              <a:off x="4095" y="2393"/>
              <a:ext cx="304" cy="447"/>
            </a:xfrm>
            <a:prstGeom prst="can">
              <a:avLst>
                <a:gd name="adj" fmla="val 30790"/>
              </a:avLst>
            </a:prstGeom>
            <a:solidFill>
              <a:srgbClr val="BBE0E3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40" name="AutoShape 28">
              <a:extLst/>
            </p:cNvPr>
            <p:cNvSpPr>
              <a:spLocks noChangeArrowheads="1"/>
            </p:cNvSpPr>
            <p:nvPr/>
          </p:nvSpPr>
          <p:spPr bwMode="auto">
            <a:xfrm>
              <a:off x="4107" y="2389"/>
              <a:ext cx="292" cy="443"/>
            </a:xfrm>
            <a:prstGeom prst="can">
              <a:avLst>
                <a:gd name="adj" fmla="val 40639"/>
              </a:avLst>
            </a:prstGeom>
            <a:gradFill rotWithShape="1">
              <a:gsLst>
                <a:gs pos="0">
                  <a:srgbClr val="66CCFF">
                    <a:alpha val="67999"/>
                  </a:srgbClr>
                </a:gs>
                <a:gs pos="50000">
                  <a:srgbClr val="FFFFFF"/>
                </a:gs>
                <a:gs pos="100000">
                  <a:srgbClr val="66CCFF">
                    <a:alpha val="67999"/>
                  </a:srgb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3341" name="Oval 29">
              <a:extLst/>
            </p:cNvPr>
            <p:cNvSpPr>
              <a:spLocks noChangeArrowheads="1"/>
            </p:cNvSpPr>
            <p:nvPr/>
          </p:nvSpPr>
          <p:spPr bwMode="auto">
            <a:xfrm>
              <a:off x="4100" y="2396"/>
              <a:ext cx="295" cy="107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66CCFF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2000"/>
            </a:p>
          </p:txBody>
        </p:sp>
        <p:sp>
          <p:nvSpPr>
            <p:cNvPr id="9515" name="Freeform 30"/>
            <p:cNvSpPr>
              <a:spLocks/>
            </p:cNvSpPr>
            <p:nvPr/>
          </p:nvSpPr>
          <p:spPr bwMode="auto">
            <a:xfrm flipH="1">
              <a:off x="4088" y="2438"/>
              <a:ext cx="41" cy="372"/>
            </a:xfrm>
            <a:custGeom>
              <a:avLst/>
              <a:gdLst>
                <a:gd name="T0" fmla="*/ 0 w 114"/>
                <a:gd name="T1" fmla="*/ 1 h 688"/>
                <a:gd name="T2" fmla="*/ 0 w 114"/>
                <a:gd name="T3" fmla="*/ 1 h 688"/>
                <a:gd name="T4" fmla="*/ 0 w 114"/>
                <a:gd name="T5" fmla="*/ 1 h 688"/>
                <a:gd name="T6" fmla="*/ 0 w 114"/>
                <a:gd name="T7" fmla="*/ 1 h 6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688"/>
                <a:gd name="T14" fmla="*/ 114 w 114"/>
                <a:gd name="T15" fmla="*/ 688 h 6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688">
                  <a:moveTo>
                    <a:pt x="114" y="22"/>
                  </a:moveTo>
                  <a:cubicBezTo>
                    <a:pt x="96" y="31"/>
                    <a:pt x="85" y="0"/>
                    <a:pt x="72" y="91"/>
                  </a:cubicBezTo>
                  <a:lnTo>
                    <a:pt x="72" y="582"/>
                  </a:lnTo>
                  <a:cubicBezTo>
                    <a:pt x="60" y="681"/>
                    <a:pt x="60" y="676"/>
                    <a:pt x="0" y="688"/>
                  </a:cubicBezTo>
                </a:path>
              </a:pathLst>
            </a:custGeom>
            <a:noFill/>
            <a:ln w="9525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516" name="Freeform 31"/>
            <p:cNvSpPr>
              <a:spLocks/>
            </p:cNvSpPr>
            <p:nvPr/>
          </p:nvSpPr>
          <p:spPr bwMode="auto">
            <a:xfrm>
              <a:off x="4369" y="2434"/>
              <a:ext cx="41" cy="372"/>
            </a:xfrm>
            <a:custGeom>
              <a:avLst/>
              <a:gdLst>
                <a:gd name="T0" fmla="*/ 0 w 114"/>
                <a:gd name="T1" fmla="*/ 1 h 688"/>
                <a:gd name="T2" fmla="*/ 0 w 114"/>
                <a:gd name="T3" fmla="*/ 1 h 688"/>
                <a:gd name="T4" fmla="*/ 0 w 114"/>
                <a:gd name="T5" fmla="*/ 1 h 688"/>
                <a:gd name="T6" fmla="*/ 0 w 114"/>
                <a:gd name="T7" fmla="*/ 1 h 6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688"/>
                <a:gd name="T14" fmla="*/ 114 w 114"/>
                <a:gd name="T15" fmla="*/ 688 h 6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688">
                  <a:moveTo>
                    <a:pt x="114" y="22"/>
                  </a:moveTo>
                  <a:cubicBezTo>
                    <a:pt x="96" y="31"/>
                    <a:pt x="85" y="0"/>
                    <a:pt x="72" y="91"/>
                  </a:cubicBezTo>
                  <a:lnTo>
                    <a:pt x="72" y="582"/>
                  </a:lnTo>
                  <a:cubicBezTo>
                    <a:pt x="60" y="681"/>
                    <a:pt x="60" y="676"/>
                    <a:pt x="0" y="688"/>
                  </a:cubicBezTo>
                </a:path>
              </a:pathLst>
            </a:custGeom>
            <a:noFill/>
            <a:ln w="9525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517" name="Oval 32"/>
            <p:cNvSpPr>
              <a:spLocks noChangeArrowheads="1"/>
            </p:cNvSpPr>
            <p:nvPr/>
          </p:nvSpPr>
          <p:spPr bwMode="auto">
            <a:xfrm>
              <a:off x="4128" y="2748"/>
              <a:ext cx="241" cy="88"/>
            </a:xfrm>
            <a:prstGeom prst="ellips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518" name="Arc 33"/>
            <p:cNvSpPr>
              <a:spLocks/>
            </p:cNvSpPr>
            <p:nvPr/>
          </p:nvSpPr>
          <p:spPr bwMode="auto">
            <a:xfrm>
              <a:off x="4112" y="2741"/>
              <a:ext cx="273" cy="52"/>
            </a:xfrm>
            <a:custGeom>
              <a:avLst/>
              <a:gdLst>
                <a:gd name="T0" fmla="*/ 0 w 43119"/>
                <a:gd name="T1" fmla="*/ 0 h 22815"/>
                <a:gd name="T2" fmla="*/ 0 w 43119"/>
                <a:gd name="T3" fmla="*/ 0 h 22815"/>
                <a:gd name="T4" fmla="*/ 0 w 43119"/>
                <a:gd name="T5" fmla="*/ 0 h 22815"/>
                <a:gd name="T6" fmla="*/ 0 60000 65536"/>
                <a:gd name="T7" fmla="*/ 0 60000 65536"/>
                <a:gd name="T8" fmla="*/ 0 60000 65536"/>
                <a:gd name="T9" fmla="*/ 0 w 43119"/>
                <a:gd name="T10" fmla="*/ 0 h 22815"/>
                <a:gd name="T11" fmla="*/ 43119 w 43119"/>
                <a:gd name="T12" fmla="*/ 22815 h 228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19" h="22815" fill="none" extrusionOk="0">
                  <a:moveTo>
                    <a:pt x="-1" y="19734"/>
                  </a:moveTo>
                  <a:cubicBezTo>
                    <a:pt x="967" y="8570"/>
                    <a:pt x="10312" y="-1"/>
                    <a:pt x="21519" y="0"/>
                  </a:cubicBezTo>
                  <a:cubicBezTo>
                    <a:pt x="33448" y="0"/>
                    <a:pt x="43119" y="9670"/>
                    <a:pt x="43119" y="21600"/>
                  </a:cubicBezTo>
                  <a:cubicBezTo>
                    <a:pt x="43119" y="22005"/>
                    <a:pt x="43107" y="22410"/>
                    <a:pt x="43084" y="22814"/>
                  </a:cubicBezTo>
                </a:path>
                <a:path w="43119" h="22815" stroke="0" extrusionOk="0">
                  <a:moveTo>
                    <a:pt x="-1" y="19734"/>
                  </a:moveTo>
                  <a:cubicBezTo>
                    <a:pt x="967" y="8570"/>
                    <a:pt x="10312" y="-1"/>
                    <a:pt x="21519" y="0"/>
                  </a:cubicBezTo>
                  <a:cubicBezTo>
                    <a:pt x="33448" y="0"/>
                    <a:pt x="43119" y="9670"/>
                    <a:pt x="43119" y="21600"/>
                  </a:cubicBezTo>
                  <a:cubicBezTo>
                    <a:pt x="43119" y="22005"/>
                    <a:pt x="43107" y="22410"/>
                    <a:pt x="43084" y="22814"/>
                  </a:cubicBezTo>
                  <a:lnTo>
                    <a:pt x="21519" y="21600"/>
                  </a:lnTo>
                  <a:lnTo>
                    <a:pt x="-1" y="19734"/>
                  </a:lnTo>
                  <a:close/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519" name="Arc 34"/>
            <p:cNvSpPr>
              <a:spLocks/>
            </p:cNvSpPr>
            <p:nvPr/>
          </p:nvSpPr>
          <p:spPr bwMode="auto">
            <a:xfrm flipV="1">
              <a:off x="4110" y="2791"/>
              <a:ext cx="272" cy="48"/>
            </a:xfrm>
            <a:custGeom>
              <a:avLst/>
              <a:gdLst>
                <a:gd name="T0" fmla="*/ 0 w 43005"/>
                <a:gd name="T1" fmla="*/ 0 h 21600"/>
                <a:gd name="T2" fmla="*/ 0 w 43005"/>
                <a:gd name="T3" fmla="*/ 0 h 21600"/>
                <a:gd name="T4" fmla="*/ 0 w 43005"/>
                <a:gd name="T5" fmla="*/ 0 h 21600"/>
                <a:gd name="T6" fmla="*/ 0 60000 65536"/>
                <a:gd name="T7" fmla="*/ 0 60000 65536"/>
                <a:gd name="T8" fmla="*/ 0 60000 65536"/>
                <a:gd name="T9" fmla="*/ 0 w 43005"/>
                <a:gd name="T10" fmla="*/ 0 h 21600"/>
                <a:gd name="T11" fmla="*/ 43005 w 4300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005" h="21600" fill="none" extrusionOk="0">
                  <a:moveTo>
                    <a:pt x="-1" y="19734"/>
                  </a:moveTo>
                  <a:cubicBezTo>
                    <a:pt x="967" y="8570"/>
                    <a:pt x="10312" y="-1"/>
                    <a:pt x="21519" y="0"/>
                  </a:cubicBezTo>
                  <a:cubicBezTo>
                    <a:pt x="32589" y="0"/>
                    <a:pt x="41867" y="8369"/>
                    <a:pt x="43004" y="19381"/>
                  </a:cubicBezTo>
                </a:path>
                <a:path w="43005" h="21600" stroke="0" extrusionOk="0">
                  <a:moveTo>
                    <a:pt x="-1" y="19734"/>
                  </a:moveTo>
                  <a:cubicBezTo>
                    <a:pt x="967" y="8570"/>
                    <a:pt x="10312" y="-1"/>
                    <a:pt x="21519" y="0"/>
                  </a:cubicBezTo>
                  <a:cubicBezTo>
                    <a:pt x="32589" y="0"/>
                    <a:pt x="41867" y="8369"/>
                    <a:pt x="43004" y="19381"/>
                  </a:cubicBezTo>
                  <a:lnTo>
                    <a:pt x="21519" y="21600"/>
                  </a:lnTo>
                  <a:lnTo>
                    <a:pt x="-1" y="19734"/>
                  </a:lnTo>
                  <a:close/>
                </a:path>
              </a:pathLst>
            </a:custGeom>
            <a:noFill/>
            <a:ln w="9525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520" name="Freeform 35"/>
            <p:cNvSpPr>
              <a:spLocks/>
            </p:cNvSpPr>
            <p:nvPr/>
          </p:nvSpPr>
          <p:spPr bwMode="auto">
            <a:xfrm>
              <a:off x="4104" y="2577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521" name="Freeform 36"/>
            <p:cNvSpPr>
              <a:spLocks/>
            </p:cNvSpPr>
            <p:nvPr/>
          </p:nvSpPr>
          <p:spPr bwMode="auto">
            <a:xfrm>
              <a:off x="4152" y="2679"/>
              <a:ext cx="72" cy="90"/>
            </a:xfrm>
            <a:custGeom>
              <a:avLst/>
              <a:gdLst>
                <a:gd name="T0" fmla="*/ 0 w 192"/>
                <a:gd name="T1" fmla="*/ 0 h 240"/>
                <a:gd name="T2" fmla="*/ 0 w 192"/>
                <a:gd name="T3" fmla="*/ 0 h 240"/>
                <a:gd name="T4" fmla="*/ 0 w 192"/>
                <a:gd name="T5" fmla="*/ 0 h 240"/>
                <a:gd name="T6" fmla="*/ 0 w 192"/>
                <a:gd name="T7" fmla="*/ 0 h 240"/>
                <a:gd name="T8" fmla="*/ 0 w 192"/>
                <a:gd name="T9" fmla="*/ 0 h 240"/>
                <a:gd name="T10" fmla="*/ 0 w 192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2"/>
                <a:gd name="T19" fmla="*/ 0 h 240"/>
                <a:gd name="T20" fmla="*/ 192 w 192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2" h="240">
                  <a:moveTo>
                    <a:pt x="0" y="144"/>
                  </a:moveTo>
                  <a:lnTo>
                    <a:pt x="96" y="240"/>
                  </a:lnTo>
                  <a:lnTo>
                    <a:pt x="192" y="96"/>
                  </a:lnTo>
                  <a:lnTo>
                    <a:pt x="144" y="0"/>
                  </a:lnTo>
                  <a:lnTo>
                    <a:pt x="0" y="48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522" name="Freeform 37"/>
            <p:cNvSpPr>
              <a:spLocks/>
            </p:cNvSpPr>
            <p:nvPr/>
          </p:nvSpPr>
          <p:spPr bwMode="auto">
            <a:xfrm>
              <a:off x="4242" y="2529"/>
              <a:ext cx="144" cy="96"/>
            </a:xfrm>
            <a:custGeom>
              <a:avLst/>
              <a:gdLst>
                <a:gd name="T0" fmla="*/ 1 w 240"/>
                <a:gd name="T1" fmla="*/ 1 h 144"/>
                <a:gd name="T2" fmla="*/ 1 w 240"/>
                <a:gd name="T3" fmla="*/ 1 h 144"/>
                <a:gd name="T4" fmla="*/ 1 w 240"/>
                <a:gd name="T5" fmla="*/ 0 h 144"/>
                <a:gd name="T6" fmla="*/ 0 w 240"/>
                <a:gd name="T7" fmla="*/ 1 h 144"/>
                <a:gd name="T8" fmla="*/ 1 w 240"/>
                <a:gd name="T9" fmla="*/ 1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144"/>
                <a:gd name="T17" fmla="*/ 240 w 240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144">
                  <a:moveTo>
                    <a:pt x="96" y="144"/>
                  </a:moveTo>
                  <a:lnTo>
                    <a:pt x="240" y="144"/>
                  </a:lnTo>
                  <a:lnTo>
                    <a:pt x="192" y="0"/>
                  </a:lnTo>
                  <a:lnTo>
                    <a:pt x="0" y="48"/>
                  </a:lnTo>
                  <a:lnTo>
                    <a:pt x="96" y="144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523" name="Freeform 38"/>
            <p:cNvSpPr>
              <a:spLocks/>
            </p:cNvSpPr>
            <p:nvPr/>
          </p:nvSpPr>
          <p:spPr bwMode="auto">
            <a:xfrm>
              <a:off x="4248" y="2433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524" name="Freeform 39"/>
            <p:cNvSpPr>
              <a:spLocks/>
            </p:cNvSpPr>
            <p:nvPr/>
          </p:nvSpPr>
          <p:spPr bwMode="auto">
            <a:xfrm rot="-9212856">
              <a:off x="4320" y="2583"/>
              <a:ext cx="66" cy="110"/>
            </a:xfrm>
            <a:custGeom>
              <a:avLst/>
              <a:gdLst>
                <a:gd name="T0" fmla="*/ 0 w 288"/>
                <a:gd name="T1" fmla="*/ 0 h 240"/>
                <a:gd name="T2" fmla="*/ 0 w 288"/>
                <a:gd name="T3" fmla="*/ 0 h 240"/>
                <a:gd name="T4" fmla="*/ 0 w 288"/>
                <a:gd name="T5" fmla="*/ 0 h 240"/>
                <a:gd name="T6" fmla="*/ 0 w 288"/>
                <a:gd name="T7" fmla="*/ 0 h 240"/>
                <a:gd name="T8" fmla="*/ 0 w 288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240"/>
                <a:gd name="T17" fmla="*/ 288 w 288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240">
                  <a:moveTo>
                    <a:pt x="48" y="0"/>
                  </a:moveTo>
                  <a:lnTo>
                    <a:pt x="288" y="48"/>
                  </a:lnTo>
                  <a:lnTo>
                    <a:pt x="144" y="240"/>
                  </a:lnTo>
                  <a:lnTo>
                    <a:pt x="0" y="14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525" name="Freeform 40"/>
            <p:cNvSpPr>
              <a:spLocks/>
            </p:cNvSpPr>
            <p:nvPr/>
          </p:nvSpPr>
          <p:spPr bwMode="auto">
            <a:xfrm rot="-7486260">
              <a:off x="4209" y="2391"/>
              <a:ext cx="144" cy="66"/>
            </a:xfrm>
            <a:custGeom>
              <a:avLst/>
              <a:gdLst>
                <a:gd name="T0" fmla="*/ 1 w 240"/>
                <a:gd name="T1" fmla="*/ 0 h 144"/>
                <a:gd name="T2" fmla="*/ 1 w 240"/>
                <a:gd name="T3" fmla="*/ 0 h 144"/>
                <a:gd name="T4" fmla="*/ 1 w 240"/>
                <a:gd name="T5" fmla="*/ 0 h 144"/>
                <a:gd name="T6" fmla="*/ 0 w 240"/>
                <a:gd name="T7" fmla="*/ 0 h 144"/>
                <a:gd name="T8" fmla="*/ 1 w 240"/>
                <a:gd name="T9" fmla="*/ 0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144"/>
                <a:gd name="T17" fmla="*/ 240 w 240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144">
                  <a:moveTo>
                    <a:pt x="96" y="144"/>
                  </a:moveTo>
                  <a:lnTo>
                    <a:pt x="240" y="144"/>
                  </a:lnTo>
                  <a:lnTo>
                    <a:pt x="192" y="0"/>
                  </a:lnTo>
                  <a:lnTo>
                    <a:pt x="0" y="48"/>
                  </a:lnTo>
                  <a:lnTo>
                    <a:pt x="96" y="144"/>
                  </a:lnTo>
                  <a:close/>
                </a:path>
              </a:pathLst>
            </a:custGeom>
            <a:solidFill>
              <a:srgbClr val="FFFFFF">
                <a:alpha val="94116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526" name="Freeform 41"/>
            <p:cNvSpPr>
              <a:spLocks/>
            </p:cNvSpPr>
            <p:nvPr/>
          </p:nvSpPr>
          <p:spPr bwMode="auto">
            <a:xfrm>
              <a:off x="4212" y="2721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527" name="Freeform 42"/>
            <p:cNvSpPr>
              <a:spLocks/>
            </p:cNvSpPr>
            <p:nvPr/>
          </p:nvSpPr>
          <p:spPr bwMode="auto">
            <a:xfrm>
              <a:off x="4116" y="2721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528" name="Freeform 43"/>
            <p:cNvSpPr>
              <a:spLocks/>
            </p:cNvSpPr>
            <p:nvPr/>
          </p:nvSpPr>
          <p:spPr bwMode="auto">
            <a:xfrm rot="2750552">
              <a:off x="4296" y="2709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529" name="Freeform 44"/>
            <p:cNvSpPr>
              <a:spLocks/>
            </p:cNvSpPr>
            <p:nvPr/>
          </p:nvSpPr>
          <p:spPr bwMode="auto">
            <a:xfrm>
              <a:off x="4296" y="2505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530" name="Freeform 45"/>
            <p:cNvSpPr>
              <a:spLocks/>
            </p:cNvSpPr>
            <p:nvPr/>
          </p:nvSpPr>
          <p:spPr bwMode="auto">
            <a:xfrm>
              <a:off x="4284" y="2379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531" name="Freeform 46"/>
            <p:cNvSpPr>
              <a:spLocks/>
            </p:cNvSpPr>
            <p:nvPr/>
          </p:nvSpPr>
          <p:spPr bwMode="auto">
            <a:xfrm rot="2750552">
              <a:off x="4152" y="2552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grpSp>
          <p:nvGrpSpPr>
            <p:cNvPr id="9532" name="Group 47"/>
            <p:cNvGrpSpPr>
              <a:grpSpLocks/>
            </p:cNvGrpSpPr>
            <p:nvPr/>
          </p:nvGrpSpPr>
          <p:grpSpPr bwMode="auto">
            <a:xfrm>
              <a:off x="4123" y="2538"/>
              <a:ext cx="30" cy="221"/>
              <a:chOff x="3120" y="3306"/>
              <a:chExt cx="38" cy="277"/>
            </a:xfrm>
          </p:grpSpPr>
          <p:sp>
            <p:nvSpPr>
              <p:cNvPr id="9540" name="Line 48"/>
              <p:cNvSpPr>
                <a:spLocks noChangeShapeType="1"/>
              </p:cNvSpPr>
              <p:nvPr/>
            </p:nvSpPr>
            <p:spPr bwMode="auto">
              <a:xfrm>
                <a:off x="3120" y="3306"/>
                <a:ext cx="0" cy="271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541" name="Line 49"/>
              <p:cNvSpPr>
                <a:spLocks noChangeShapeType="1"/>
              </p:cNvSpPr>
              <p:nvPr/>
            </p:nvSpPr>
            <p:spPr bwMode="auto">
              <a:xfrm rot="-9600000">
                <a:off x="3123" y="3583"/>
                <a:ext cx="35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542" name="Line 50"/>
              <p:cNvSpPr>
                <a:spLocks noChangeShapeType="1"/>
              </p:cNvSpPr>
              <p:nvPr/>
            </p:nvSpPr>
            <p:spPr bwMode="auto">
              <a:xfrm rot="-9600000">
                <a:off x="3123" y="3448"/>
                <a:ext cx="35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543" name="Line 51"/>
              <p:cNvSpPr>
                <a:spLocks noChangeShapeType="1"/>
              </p:cNvSpPr>
              <p:nvPr/>
            </p:nvSpPr>
            <p:spPr bwMode="auto">
              <a:xfrm rot="-9600000">
                <a:off x="3123" y="3312"/>
                <a:ext cx="35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544" name="Line 52"/>
              <p:cNvSpPr>
                <a:spLocks noChangeShapeType="1"/>
              </p:cNvSpPr>
              <p:nvPr/>
            </p:nvSpPr>
            <p:spPr bwMode="auto">
              <a:xfrm rot="-9600000">
                <a:off x="3120" y="3356"/>
                <a:ext cx="1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545" name="Line 53"/>
              <p:cNvSpPr>
                <a:spLocks noChangeShapeType="1"/>
              </p:cNvSpPr>
              <p:nvPr/>
            </p:nvSpPr>
            <p:spPr bwMode="auto">
              <a:xfrm rot="-9600000">
                <a:off x="3120" y="3404"/>
                <a:ext cx="1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546" name="Line 54"/>
              <p:cNvSpPr>
                <a:spLocks noChangeShapeType="1"/>
              </p:cNvSpPr>
              <p:nvPr/>
            </p:nvSpPr>
            <p:spPr bwMode="auto">
              <a:xfrm rot="-9600000">
                <a:off x="3120" y="3491"/>
                <a:ext cx="1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547" name="Line 55"/>
              <p:cNvSpPr>
                <a:spLocks noChangeShapeType="1"/>
              </p:cNvSpPr>
              <p:nvPr/>
            </p:nvSpPr>
            <p:spPr bwMode="auto">
              <a:xfrm rot="-9600000">
                <a:off x="3120" y="3539"/>
                <a:ext cx="1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9533" name="Freeform 56"/>
            <p:cNvSpPr>
              <a:spLocks/>
            </p:cNvSpPr>
            <p:nvPr/>
          </p:nvSpPr>
          <p:spPr bwMode="auto">
            <a:xfrm>
              <a:off x="4200" y="2516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87842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534" name="Freeform 57"/>
            <p:cNvSpPr>
              <a:spLocks/>
            </p:cNvSpPr>
            <p:nvPr/>
          </p:nvSpPr>
          <p:spPr bwMode="auto">
            <a:xfrm rot="2750552">
              <a:off x="4224" y="2631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535" name="Freeform 58"/>
            <p:cNvSpPr>
              <a:spLocks/>
            </p:cNvSpPr>
            <p:nvPr/>
          </p:nvSpPr>
          <p:spPr bwMode="auto">
            <a:xfrm>
              <a:off x="4116" y="2481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87842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536" name="Freeform 59"/>
            <p:cNvSpPr>
              <a:spLocks/>
            </p:cNvSpPr>
            <p:nvPr/>
          </p:nvSpPr>
          <p:spPr bwMode="auto">
            <a:xfrm>
              <a:off x="4134" y="2367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87842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537" name="Freeform 60"/>
            <p:cNvSpPr>
              <a:spLocks/>
            </p:cNvSpPr>
            <p:nvPr/>
          </p:nvSpPr>
          <p:spPr bwMode="auto">
            <a:xfrm>
              <a:off x="4122" y="2433"/>
              <a:ext cx="72" cy="90"/>
            </a:xfrm>
            <a:custGeom>
              <a:avLst/>
              <a:gdLst>
                <a:gd name="T0" fmla="*/ 0 w 288"/>
                <a:gd name="T1" fmla="*/ 0 h 240"/>
                <a:gd name="T2" fmla="*/ 0 w 288"/>
                <a:gd name="T3" fmla="*/ 0 h 240"/>
                <a:gd name="T4" fmla="*/ 0 w 288"/>
                <a:gd name="T5" fmla="*/ 0 h 240"/>
                <a:gd name="T6" fmla="*/ 0 w 288"/>
                <a:gd name="T7" fmla="*/ 0 h 240"/>
                <a:gd name="T8" fmla="*/ 0 w 288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240"/>
                <a:gd name="T17" fmla="*/ 288 w 288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240">
                  <a:moveTo>
                    <a:pt x="48" y="0"/>
                  </a:moveTo>
                  <a:lnTo>
                    <a:pt x="288" y="48"/>
                  </a:lnTo>
                  <a:lnTo>
                    <a:pt x="144" y="240"/>
                  </a:lnTo>
                  <a:lnTo>
                    <a:pt x="0" y="14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538" name="Freeform 61"/>
            <p:cNvSpPr>
              <a:spLocks/>
            </p:cNvSpPr>
            <p:nvPr/>
          </p:nvSpPr>
          <p:spPr bwMode="auto">
            <a:xfrm>
              <a:off x="4188" y="2414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7097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539" name="Arc 62"/>
            <p:cNvSpPr>
              <a:spLocks/>
            </p:cNvSpPr>
            <p:nvPr/>
          </p:nvSpPr>
          <p:spPr bwMode="auto">
            <a:xfrm flipH="1">
              <a:off x="4080" y="2403"/>
              <a:ext cx="334" cy="100"/>
            </a:xfrm>
            <a:custGeom>
              <a:avLst/>
              <a:gdLst>
                <a:gd name="T0" fmla="*/ 0 w 43200"/>
                <a:gd name="T1" fmla="*/ 0 h 35590"/>
                <a:gd name="T2" fmla="*/ 0 w 43200"/>
                <a:gd name="T3" fmla="*/ 0 h 35590"/>
                <a:gd name="T4" fmla="*/ 0 w 43200"/>
                <a:gd name="T5" fmla="*/ 0 h 35590"/>
                <a:gd name="T6" fmla="*/ 0 60000 65536"/>
                <a:gd name="T7" fmla="*/ 0 60000 65536"/>
                <a:gd name="T8" fmla="*/ 0 60000 65536"/>
                <a:gd name="T9" fmla="*/ 0 w 43200"/>
                <a:gd name="T10" fmla="*/ 0 h 35590"/>
                <a:gd name="T11" fmla="*/ 43200 w 43200"/>
                <a:gd name="T12" fmla="*/ 35590 h 355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5590" fill="none" extrusionOk="0">
                  <a:moveTo>
                    <a:pt x="38057" y="-1"/>
                  </a:moveTo>
                  <a:cubicBezTo>
                    <a:pt x="41377" y="3905"/>
                    <a:pt x="43200" y="8864"/>
                    <a:pt x="43200" y="13990"/>
                  </a:cubicBezTo>
                  <a:cubicBezTo>
                    <a:pt x="43200" y="25919"/>
                    <a:pt x="33529" y="35590"/>
                    <a:pt x="21600" y="35590"/>
                  </a:cubicBezTo>
                  <a:cubicBezTo>
                    <a:pt x="9670" y="35590"/>
                    <a:pt x="0" y="25919"/>
                    <a:pt x="0" y="13990"/>
                  </a:cubicBezTo>
                  <a:cubicBezTo>
                    <a:pt x="-1" y="9607"/>
                    <a:pt x="1333" y="5328"/>
                    <a:pt x="3822" y="1721"/>
                  </a:cubicBezTo>
                </a:path>
                <a:path w="43200" h="35590" stroke="0" extrusionOk="0">
                  <a:moveTo>
                    <a:pt x="38057" y="-1"/>
                  </a:moveTo>
                  <a:cubicBezTo>
                    <a:pt x="41377" y="3905"/>
                    <a:pt x="43200" y="8864"/>
                    <a:pt x="43200" y="13990"/>
                  </a:cubicBezTo>
                  <a:cubicBezTo>
                    <a:pt x="43200" y="25919"/>
                    <a:pt x="33529" y="35590"/>
                    <a:pt x="21600" y="35590"/>
                  </a:cubicBezTo>
                  <a:cubicBezTo>
                    <a:pt x="9670" y="35590"/>
                    <a:pt x="0" y="25919"/>
                    <a:pt x="0" y="13990"/>
                  </a:cubicBezTo>
                  <a:cubicBezTo>
                    <a:pt x="-1" y="9607"/>
                    <a:pt x="1333" y="5328"/>
                    <a:pt x="3822" y="1721"/>
                  </a:cubicBezTo>
                  <a:lnTo>
                    <a:pt x="21600" y="13990"/>
                  </a:lnTo>
                  <a:lnTo>
                    <a:pt x="38057" y="-1"/>
                  </a:lnTo>
                  <a:close/>
                </a:path>
              </a:pathLst>
            </a:custGeom>
            <a:noFill/>
            <a:ln w="9525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9221" name="Group 63"/>
          <p:cNvGrpSpPr>
            <a:grpSpLocks/>
          </p:cNvGrpSpPr>
          <p:nvPr/>
        </p:nvGrpSpPr>
        <p:grpSpPr bwMode="auto">
          <a:xfrm>
            <a:off x="1123950" y="838200"/>
            <a:ext cx="152400" cy="3338513"/>
            <a:chOff x="708" y="528"/>
            <a:chExt cx="96" cy="2103"/>
          </a:xfrm>
        </p:grpSpPr>
        <p:sp>
          <p:nvSpPr>
            <p:cNvPr id="13376" name="AutoShape 64">
              <a:extLst/>
            </p:cNvPr>
            <p:cNvSpPr>
              <a:spLocks noChangeArrowheads="1"/>
            </p:cNvSpPr>
            <p:nvPr/>
          </p:nvSpPr>
          <p:spPr bwMode="auto">
            <a:xfrm>
              <a:off x="708" y="528"/>
              <a:ext cx="96" cy="182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>
              <a:solidFill>
                <a:srgbClr val="4D4D4D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2000"/>
            </a:p>
          </p:txBody>
        </p:sp>
        <p:sp>
          <p:nvSpPr>
            <p:cNvPr id="13377" name="Freeform 65">
              <a:extLst/>
            </p:cNvPr>
            <p:cNvSpPr>
              <a:spLocks/>
            </p:cNvSpPr>
            <p:nvPr/>
          </p:nvSpPr>
          <p:spPr bwMode="auto">
            <a:xfrm>
              <a:off x="708" y="2304"/>
              <a:ext cx="96" cy="327"/>
            </a:xfrm>
            <a:custGeom>
              <a:avLst/>
              <a:gdLst>
                <a:gd name="T0" fmla="*/ 0 w 96"/>
                <a:gd name="T1" fmla="*/ 0 h 327"/>
                <a:gd name="T2" fmla="*/ 27 w 96"/>
                <a:gd name="T3" fmla="*/ 198 h 327"/>
                <a:gd name="T4" fmla="*/ 36 w 96"/>
                <a:gd name="T5" fmla="*/ 327 h 327"/>
                <a:gd name="T6" fmla="*/ 63 w 96"/>
                <a:gd name="T7" fmla="*/ 327 h 327"/>
                <a:gd name="T8" fmla="*/ 69 w 96"/>
                <a:gd name="T9" fmla="*/ 198 h 327"/>
                <a:gd name="T10" fmla="*/ 96 w 96"/>
                <a:gd name="T11" fmla="*/ 6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27">
                  <a:moveTo>
                    <a:pt x="0" y="0"/>
                  </a:moveTo>
                  <a:lnTo>
                    <a:pt x="27" y="198"/>
                  </a:lnTo>
                  <a:lnTo>
                    <a:pt x="36" y="327"/>
                  </a:lnTo>
                  <a:lnTo>
                    <a:pt x="63" y="327"/>
                  </a:lnTo>
                  <a:lnTo>
                    <a:pt x="69" y="198"/>
                  </a:lnTo>
                  <a:lnTo>
                    <a:pt x="96" y="6"/>
                  </a:lnTo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 cmpd="sng">
              <a:solidFill>
                <a:srgbClr val="4D4D4D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505" name="Line 66"/>
            <p:cNvSpPr>
              <a:spLocks noChangeShapeType="1"/>
            </p:cNvSpPr>
            <p:nvPr/>
          </p:nvSpPr>
          <p:spPr bwMode="auto">
            <a:xfrm>
              <a:off x="756" y="1752"/>
              <a:ext cx="0" cy="74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506" name="Line 67"/>
            <p:cNvSpPr>
              <a:spLocks noChangeShapeType="1"/>
            </p:cNvSpPr>
            <p:nvPr/>
          </p:nvSpPr>
          <p:spPr bwMode="auto">
            <a:xfrm>
              <a:off x="756" y="696"/>
              <a:ext cx="0" cy="1056"/>
            </a:xfrm>
            <a:prstGeom prst="line">
              <a:avLst/>
            </a:prstGeom>
            <a:noFill/>
            <a:ln w="28575">
              <a:solidFill>
                <a:srgbClr val="66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507" name="Freeform 68"/>
            <p:cNvSpPr>
              <a:spLocks/>
            </p:cNvSpPr>
            <p:nvPr/>
          </p:nvSpPr>
          <p:spPr bwMode="auto">
            <a:xfrm>
              <a:off x="735" y="2502"/>
              <a:ext cx="42" cy="129"/>
            </a:xfrm>
            <a:custGeom>
              <a:avLst/>
              <a:gdLst>
                <a:gd name="T0" fmla="*/ 0 w 42"/>
                <a:gd name="T1" fmla="*/ 0 h 129"/>
                <a:gd name="T2" fmla="*/ 9 w 42"/>
                <a:gd name="T3" fmla="*/ 129 h 129"/>
                <a:gd name="T4" fmla="*/ 36 w 42"/>
                <a:gd name="T5" fmla="*/ 129 h 129"/>
                <a:gd name="T6" fmla="*/ 42 w 42"/>
                <a:gd name="T7" fmla="*/ 0 h 1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129"/>
                <a:gd name="T14" fmla="*/ 42 w 42"/>
                <a:gd name="T15" fmla="*/ 129 h 1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129">
                  <a:moveTo>
                    <a:pt x="0" y="0"/>
                  </a:moveTo>
                  <a:lnTo>
                    <a:pt x="9" y="129"/>
                  </a:lnTo>
                  <a:lnTo>
                    <a:pt x="36" y="129"/>
                  </a:lnTo>
                  <a:lnTo>
                    <a:pt x="42" y="0"/>
                  </a:lnTo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3339" name="Group 69"/>
          <p:cNvGrpSpPr>
            <a:grpSpLocks/>
          </p:cNvGrpSpPr>
          <p:nvPr/>
        </p:nvGrpSpPr>
        <p:grpSpPr bwMode="auto">
          <a:xfrm>
            <a:off x="4364038" y="4933950"/>
            <a:ext cx="749300" cy="1314450"/>
            <a:chOff x="4236" y="2913"/>
            <a:chExt cx="472" cy="828"/>
          </a:xfrm>
        </p:grpSpPr>
        <p:sp>
          <p:nvSpPr>
            <p:cNvPr id="9482" name="Oval 70"/>
            <p:cNvSpPr>
              <a:spLocks noChangeArrowheads="1"/>
            </p:cNvSpPr>
            <p:nvPr/>
          </p:nvSpPr>
          <p:spPr bwMode="auto">
            <a:xfrm>
              <a:off x="4241" y="3393"/>
              <a:ext cx="462" cy="3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66CC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483" name="AutoShape 71"/>
            <p:cNvSpPr>
              <a:spLocks noChangeArrowheads="1"/>
            </p:cNvSpPr>
            <p:nvPr/>
          </p:nvSpPr>
          <p:spPr bwMode="auto">
            <a:xfrm>
              <a:off x="4405" y="3281"/>
              <a:ext cx="127" cy="144"/>
            </a:xfrm>
            <a:prstGeom prst="can">
              <a:avLst>
                <a:gd name="adj" fmla="val 47244"/>
              </a:avLst>
            </a:prstGeom>
            <a:gradFill rotWithShape="1">
              <a:gsLst>
                <a:gs pos="0">
                  <a:srgbClr val="66CCFF"/>
                </a:gs>
                <a:gs pos="50000">
                  <a:srgbClr val="FFFFFF"/>
                </a:gs>
                <a:gs pos="100000">
                  <a:srgbClr val="66CC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484" name="Oval 72"/>
            <p:cNvSpPr>
              <a:spLocks noChangeArrowheads="1"/>
            </p:cNvSpPr>
            <p:nvPr/>
          </p:nvSpPr>
          <p:spPr bwMode="auto">
            <a:xfrm>
              <a:off x="4328" y="3616"/>
              <a:ext cx="298" cy="123"/>
            </a:xfrm>
            <a:prstGeom prst="ellipse">
              <a:avLst/>
            </a:prstGeom>
            <a:solidFill>
              <a:srgbClr val="3399FF">
                <a:alpha val="45097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485" name="Oval 73"/>
            <p:cNvSpPr>
              <a:spLocks noChangeArrowheads="1"/>
            </p:cNvSpPr>
            <p:nvPr/>
          </p:nvSpPr>
          <p:spPr bwMode="auto">
            <a:xfrm>
              <a:off x="4241" y="3470"/>
              <a:ext cx="462" cy="174"/>
            </a:xfrm>
            <a:prstGeom prst="ellipse">
              <a:avLst/>
            </a:prstGeom>
            <a:solidFill>
              <a:srgbClr val="FFCC00">
                <a:alpha val="30196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486" name="Freeform 74"/>
            <p:cNvSpPr>
              <a:spLocks/>
            </p:cNvSpPr>
            <p:nvPr/>
          </p:nvSpPr>
          <p:spPr bwMode="auto">
            <a:xfrm flipH="1">
              <a:off x="4532" y="3344"/>
              <a:ext cx="47" cy="92"/>
            </a:xfrm>
            <a:custGeom>
              <a:avLst/>
              <a:gdLst>
                <a:gd name="T0" fmla="*/ 32 w 48"/>
                <a:gd name="T1" fmla="*/ 0 h 144"/>
                <a:gd name="T2" fmla="*/ 32 w 48"/>
                <a:gd name="T3" fmla="*/ 1 h 144"/>
                <a:gd name="T4" fmla="*/ 0 w 48"/>
                <a:gd name="T5" fmla="*/ 1 h 144"/>
                <a:gd name="T6" fmla="*/ 0 60000 65536"/>
                <a:gd name="T7" fmla="*/ 0 60000 65536"/>
                <a:gd name="T8" fmla="*/ 0 60000 65536"/>
                <a:gd name="T9" fmla="*/ 0 w 48"/>
                <a:gd name="T10" fmla="*/ 0 h 144"/>
                <a:gd name="T11" fmla="*/ 48 w 48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144">
                  <a:moveTo>
                    <a:pt x="48" y="0"/>
                  </a:moveTo>
                  <a:cubicBezTo>
                    <a:pt x="48" y="48"/>
                    <a:pt x="48" y="96"/>
                    <a:pt x="48" y="96"/>
                  </a:cubicBezTo>
                  <a:cubicBezTo>
                    <a:pt x="40" y="120"/>
                    <a:pt x="48" y="138"/>
                    <a:pt x="0" y="144"/>
                  </a:cubicBez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487" name="Freeform 75"/>
            <p:cNvSpPr>
              <a:spLocks/>
            </p:cNvSpPr>
            <p:nvPr/>
          </p:nvSpPr>
          <p:spPr bwMode="auto">
            <a:xfrm>
              <a:off x="4356" y="3345"/>
              <a:ext cx="47" cy="92"/>
            </a:xfrm>
            <a:custGeom>
              <a:avLst/>
              <a:gdLst>
                <a:gd name="T0" fmla="*/ 32 w 48"/>
                <a:gd name="T1" fmla="*/ 0 h 144"/>
                <a:gd name="T2" fmla="*/ 32 w 48"/>
                <a:gd name="T3" fmla="*/ 1 h 144"/>
                <a:gd name="T4" fmla="*/ 0 w 48"/>
                <a:gd name="T5" fmla="*/ 1 h 144"/>
                <a:gd name="T6" fmla="*/ 0 60000 65536"/>
                <a:gd name="T7" fmla="*/ 0 60000 65536"/>
                <a:gd name="T8" fmla="*/ 0 60000 65536"/>
                <a:gd name="T9" fmla="*/ 0 w 48"/>
                <a:gd name="T10" fmla="*/ 0 h 144"/>
                <a:gd name="T11" fmla="*/ 48 w 48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144">
                  <a:moveTo>
                    <a:pt x="48" y="0"/>
                  </a:moveTo>
                  <a:cubicBezTo>
                    <a:pt x="48" y="48"/>
                    <a:pt x="48" y="96"/>
                    <a:pt x="48" y="96"/>
                  </a:cubicBezTo>
                  <a:cubicBezTo>
                    <a:pt x="40" y="120"/>
                    <a:pt x="48" y="138"/>
                    <a:pt x="0" y="144"/>
                  </a:cubicBez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488" name="AutoShape 76"/>
            <p:cNvSpPr>
              <a:spLocks noChangeArrowheads="1"/>
            </p:cNvSpPr>
            <p:nvPr/>
          </p:nvSpPr>
          <p:spPr bwMode="auto">
            <a:xfrm rot="16200000" flipV="1">
              <a:off x="4376" y="3409"/>
              <a:ext cx="192" cy="472"/>
            </a:xfrm>
            <a:prstGeom prst="moon">
              <a:avLst>
                <a:gd name="adj" fmla="val 50833"/>
              </a:avLst>
            </a:prstGeom>
            <a:solidFill>
              <a:srgbClr val="FFCC00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489" name="Freeform 77"/>
            <p:cNvSpPr>
              <a:spLocks/>
            </p:cNvSpPr>
            <p:nvPr/>
          </p:nvSpPr>
          <p:spPr bwMode="auto">
            <a:xfrm>
              <a:off x="4371" y="3357"/>
              <a:ext cx="231" cy="370"/>
            </a:xfrm>
            <a:custGeom>
              <a:avLst/>
              <a:gdLst>
                <a:gd name="T0" fmla="*/ 3 w 288"/>
                <a:gd name="T1" fmla="*/ 0 h 462"/>
                <a:gd name="T2" fmla="*/ 4 w 288"/>
                <a:gd name="T3" fmla="*/ 3 h 462"/>
                <a:gd name="T4" fmla="*/ 5 w 288"/>
                <a:gd name="T5" fmla="*/ 6 h 462"/>
                <a:gd name="T6" fmla="*/ 8 w 288"/>
                <a:gd name="T7" fmla="*/ 10 h 462"/>
                <a:gd name="T8" fmla="*/ 3 w 288"/>
                <a:gd name="T9" fmla="*/ 12 h 462"/>
                <a:gd name="T10" fmla="*/ 2 w 288"/>
                <a:gd name="T11" fmla="*/ 11 h 4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8"/>
                <a:gd name="T19" fmla="*/ 0 h 462"/>
                <a:gd name="T20" fmla="*/ 288 w 288"/>
                <a:gd name="T21" fmla="*/ 462 h 4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8" h="462">
                  <a:moveTo>
                    <a:pt x="114" y="0"/>
                  </a:moveTo>
                  <a:cubicBezTo>
                    <a:pt x="116" y="16"/>
                    <a:pt x="120" y="62"/>
                    <a:pt x="126" y="96"/>
                  </a:cubicBezTo>
                  <a:cubicBezTo>
                    <a:pt x="132" y="130"/>
                    <a:pt x="125" y="161"/>
                    <a:pt x="150" y="204"/>
                  </a:cubicBezTo>
                  <a:cubicBezTo>
                    <a:pt x="210" y="294"/>
                    <a:pt x="264" y="252"/>
                    <a:pt x="276" y="354"/>
                  </a:cubicBezTo>
                  <a:cubicBezTo>
                    <a:pt x="288" y="456"/>
                    <a:pt x="152" y="439"/>
                    <a:pt x="108" y="438"/>
                  </a:cubicBezTo>
                  <a:cubicBezTo>
                    <a:pt x="0" y="462"/>
                    <a:pt x="37" y="386"/>
                    <a:pt x="18" y="372"/>
                  </a:cubicBezTo>
                </a:path>
              </a:pathLst>
            </a:custGeom>
            <a:noFill/>
            <a:ln w="28575">
              <a:solidFill>
                <a:schemeClr val="bg2">
                  <a:alpha val="30196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" name="Arc 78">
              <a:extLst/>
            </p:cNvPr>
            <p:cNvSpPr>
              <a:spLocks/>
            </p:cNvSpPr>
            <p:nvPr/>
          </p:nvSpPr>
          <p:spPr bwMode="auto">
            <a:xfrm flipV="1">
              <a:off x="4378" y="3309"/>
              <a:ext cx="184" cy="5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97 w 43200"/>
                <a:gd name="T1" fmla="*/ 23644 h 23644"/>
                <a:gd name="T2" fmla="*/ 43152 w 43200"/>
                <a:gd name="T3" fmla="*/ 23045 h 23644"/>
                <a:gd name="T4" fmla="*/ 21600 w 43200"/>
                <a:gd name="T5" fmla="*/ 21600 h 23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3644" fill="none" extrusionOk="0">
                  <a:moveTo>
                    <a:pt x="96" y="23644"/>
                  </a:moveTo>
                  <a:cubicBezTo>
                    <a:pt x="32" y="22964"/>
                    <a:pt x="0" y="22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082"/>
                    <a:pt x="43183" y="22563"/>
                    <a:pt x="43151" y="23044"/>
                  </a:cubicBezTo>
                </a:path>
                <a:path w="43200" h="23644" stroke="0" extrusionOk="0">
                  <a:moveTo>
                    <a:pt x="96" y="23644"/>
                  </a:moveTo>
                  <a:cubicBezTo>
                    <a:pt x="32" y="22964"/>
                    <a:pt x="0" y="22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082"/>
                    <a:pt x="43183" y="22563"/>
                    <a:pt x="43151" y="23044"/>
                  </a:cubicBezTo>
                  <a:lnTo>
                    <a:pt x="21600" y="2160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491" name="Arc 79"/>
            <p:cNvSpPr>
              <a:spLocks/>
            </p:cNvSpPr>
            <p:nvPr/>
          </p:nvSpPr>
          <p:spPr bwMode="auto">
            <a:xfrm flipV="1">
              <a:off x="4380" y="3288"/>
              <a:ext cx="184" cy="50"/>
            </a:xfrm>
            <a:custGeom>
              <a:avLst/>
              <a:gdLst>
                <a:gd name="T0" fmla="*/ 0 w 43200"/>
                <a:gd name="T1" fmla="*/ 0 h 23644"/>
                <a:gd name="T2" fmla="*/ 0 w 43200"/>
                <a:gd name="T3" fmla="*/ 0 h 23644"/>
                <a:gd name="T4" fmla="*/ 0 w 43200"/>
                <a:gd name="T5" fmla="*/ 0 h 23644"/>
                <a:gd name="T6" fmla="*/ 0 60000 65536"/>
                <a:gd name="T7" fmla="*/ 0 60000 65536"/>
                <a:gd name="T8" fmla="*/ 0 60000 65536"/>
                <a:gd name="T9" fmla="*/ 0 w 43200"/>
                <a:gd name="T10" fmla="*/ 0 h 23644"/>
                <a:gd name="T11" fmla="*/ 43200 w 43200"/>
                <a:gd name="T12" fmla="*/ 23644 h 236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3644" fill="none" extrusionOk="0">
                  <a:moveTo>
                    <a:pt x="96" y="23644"/>
                  </a:moveTo>
                  <a:cubicBezTo>
                    <a:pt x="32" y="22964"/>
                    <a:pt x="0" y="22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082"/>
                    <a:pt x="43183" y="22563"/>
                    <a:pt x="43151" y="23044"/>
                  </a:cubicBezTo>
                </a:path>
                <a:path w="43200" h="23644" stroke="0" extrusionOk="0">
                  <a:moveTo>
                    <a:pt x="96" y="23644"/>
                  </a:moveTo>
                  <a:cubicBezTo>
                    <a:pt x="32" y="22964"/>
                    <a:pt x="0" y="22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082"/>
                    <a:pt x="43183" y="22563"/>
                    <a:pt x="43151" y="23044"/>
                  </a:cubicBezTo>
                  <a:lnTo>
                    <a:pt x="21600" y="21600"/>
                  </a:lnTo>
                  <a:lnTo>
                    <a:pt x="96" y="236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492" name="Oval 80"/>
            <p:cNvSpPr>
              <a:spLocks noChangeArrowheads="1"/>
            </p:cNvSpPr>
            <p:nvPr/>
          </p:nvSpPr>
          <p:spPr bwMode="auto">
            <a:xfrm>
              <a:off x="4394" y="3258"/>
              <a:ext cx="149" cy="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493" name="Arc 81"/>
            <p:cNvSpPr>
              <a:spLocks/>
            </p:cNvSpPr>
            <p:nvPr/>
          </p:nvSpPr>
          <p:spPr bwMode="auto">
            <a:xfrm flipV="1">
              <a:off x="4379" y="3250"/>
              <a:ext cx="184" cy="92"/>
            </a:xfrm>
            <a:custGeom>
              <a:avLst/>
              <a:gdLst>
                <a:gd name="T0" fmla="*/ 0 w 43200"/>
                <a:gd name="T1" fmla="*/ 0 h 42883"/>
                <a:gd name="T2" fmla="*/ 0 w 43200"/>
                <a:gd name="T3" fmla="*/ 0 h 42883"/>
                <a:gd name="T4" fmla="*/ 0 w 43200"/>
                <a:gd name="T5" fmla="*/ 0 h 42883"/>
                <a:gd name="T6" fmla="*/ 0 60000 65536"/>
                <a:gd name="T7" fmla="*/ 0 60000 65536"/>
                <a:gd name="T8" fmla="*/ 0 60000 65536"/>
                <a:gd name="T9" fmla="*/ 0 w 43200"/>
                <a:gd name="T10" fmla="*/ 0 h 42883"/>
                <a:gd name="T11" fmla="*/ 43200 w 43200"/>
                <a:gd name="T12" fmla="*/ 42883 h 428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2883" fill="none" extrusionOk="0">
                  <a:moveTo>
                    <a:pt x="17618" y="42829"/>
                  </a:moveTo>
                  <a:cubicBezTo>
                    <a:pt x="7402" y="40913"/>
                    <a:pt x="0" y="319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107"/>
                    <a:pt x="35638" y="41090"/>
                    <a:pt x="25285" y="42883"/>
                  </a:cubicBezTo>
                </a:path>
                <a:path w="43200" h="42883" stroke="0" extrusionOk="0">
                  <a:moveTo>
                    <a:pt x="17618" y="42829"/>
                  </a:moveTo>
                  <a:cubicBezTo>
                    <a:pt x="7402" y="40913"/>
                    <a:pt x="0" y="319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107"/>
                    <a:pt x="35638" y="41090"/>
                    <a:pt x="25285" y="42883"/>
                  </a:cubicBezTo>
                  <a:lnTo>
                    <a:pt x="21600" y="21600"/>
                  </a:lnTo>
                  <a:lnTo>
                    <a:pt x="17618" y="42829"/>
                  </a:lnTo>
                  <a:close/>
                </a:path>
              </a:pathLst>
            </a:cu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494" name="Arc 82"/>
            <p:cNvSpPr>
              <a:spLocks/>
            </p:cNvSpPr>
            <p:nvPr/>
          </p:nvSpPr>
          <p:spPr bwMode="auto">
            <a:xfrm flipV="1">
              <a:off x="4393" y="3254"/>
              <a:ext cx="150" cy="75"/>
            </a:xfrm>
            <a:custGeom>
              <a:avLst/>
              <a:gdLst>
                <a:gd name="T0" fmla="*/ 0 w 43200"/>
                <a:gd name="T1" fmla="*/ 0 h 43085"/>
                <a:gd name="T2" fmla="*/ 0 w 43200"/>
                <a:gd name="T3" fmla="*/ 0 h 43085"/>
                <a:gd name="T4" fmla="*/ 0 w 43200"/>
                <a:gd name="T5" fmla="*/ 0 h 43085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085"/>
                <a:gd name="T11" fmla="*/ 43200 w 43200"/>
                <a:gd name="T12" fmla="*/ 43085 h 430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085" fill="none" extrusionOk="0">
                  <a:moveTo>
                    <a:pt x="19377" y="43085"/>
                  </a:moveTo>
                  <a:cubicBezTo>
                    <a:pt x="8367" y="41946"/>
                    <a:pt x="0" y="3266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1950"/>
                    <a:pt x="35858" y="40845"/>
                    <a:pt x="25696" y="42808"/>
                  </a:cubicBezTo>
                </a:path>
                <a:path w="43200" h="43085" stroke="0" extrusionOk="0">
                  <a:moveTo>
                    <a:pt x="19377" y="43085"/>
                  </a:moveTo>
                  <a:cubicBezTo>
                    <a:pt x="8367" y="41946"/>
                    <a:pt x="0" y="3266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1950"/>
                    <a:pt x="35858" y="40845"/>
                    <a:pt x="25696" y="42808"/>
                  </a:cubicBezTo>
                  <a:lnTo>
                    <a:pt x="21600" y="21600"/>
                  </a:lnTo>
                  <a:lnTo>
                    <a:pt x="19377" y="43085"/>
                  </a:lnTo>
                  <a:close/>
                </a:path>
              </a:pathLst>
            </a:cu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495" name="Arc 83"/>
            <p:cNvSpPr>
              <a:spLocks/>
            </p:cNvSpPr>
            <p:nvPr/>
          </p:nvSpPr>
          <p:spPr bwMode="auto">
            <a:xfrm flipV="1">
              <a:off x="4423" y="3258"/>
              <a:ext cx="92" cy="40"/>
            </a:xfrm>
            <a:custGeom>
              <a:avLst/>
              <a:gdLst>
                <a:gd name="T0" fmla="*/ 0 w 43200"/>
                <a:gd name="T1" fmla="*/ 0 h 41744"/>
                <a:gd name="T2" fmla="*/ 0 w 43200"/>
                <a:gd name="T3" fmla="*/ 0 h 41744"/>
                <a:gd name="T4" fmla="*/ 0 w 43200"/>
                <a:gd name="T5" fmla="*/ 0 h 41744"/>
                <a:gd name="T6" fmla="*/ 0 60000 65536"/>
                <a:gd name="T7" fmla="*/ 0 60000 65536"/>
                <a:gd name="T8" fmla="*/ 0 60000 65536"/>
                <a:gd name="T9" fmla="*/ 0 w 43200"/>
                <a:gd name="T10" fmla="*/ 0 h 41744"/>
                <a:gd name="T11" fmla="*/ 43200 w 43200"/>
                <a:gd name="T12" fmla="*/ 41744 h 417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1744" fill="none" extrusionOk="0">
                  <a:moveTo>
                    <a:pt x="7745" y="38171"/>
                  </a:moveTo>
                  <a:cubicBezTo>
                    <a:pt x="2836" y="34067"/>
                    <a:pt x="0" y="2799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0520"/>
                    <a:pt x="37715" y="38524"/>
                    <a:pt x="29396" y="41744"/>
                  </a:cubicBezTo>
                </a:path>
                <a:path w="43200" h="41744" stroke="0" extrusionOk="0">
                  <a:moveTo>
                    <a:pt x="7745" y="38171"/>
                  </a:moveTo>
                  <a:cubicBezTo>
                    <a:pt x="2836" y="34067"/>
                    <a:pt x="0" y="2799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0520"/>
                    <a:pt x="37715" y="38524"/>
                    <a:pt x="29396" y="41744"/>
                  </a:cubicBezTo>
                  <a:lnTo>
                    <a:pt x="21600" y="21600"/>
                  </a:lnTo>
                  <a:lnTo>
                    <a:pt x="7745" y="3817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496" name="Arc 84"/>
            <p:cNvSpPr>
              <a:spLocks/>
            </p:cNvSpPr>
            <p:nvPr/>
          </p:nvSpPr>
          <p:spPr bwMode="auto">
            <a:xfrm flipV="1">
              <a:off x="4438" y="3265"/>
              <a:ext cx="58" cy="23"/>
            </a:xfrm>
            <a:custGeom>
              <a:avLst/>
              <a:gdLst>
                <a:gd name="T0" fmla="*/ 0 w 43200"/>
                <a:gd name="T1" fmla="*/ 0 h 35592"/>
                <a:gd name="T2" fmla="*/ 0 w 43200"/>
                <a:gd name="T3" fmla="*/ 0 h 35592"/>
                <a:gd name="T4" fmla="*/ 0 w 43200"/>
                <a:gd name="T5" fmla="*/ 0 h 35592"/>
                <a:gd name="T6" fmla="*/ 0 60000 65536"/>
                <a:gd name="T7" fmla="*/ 0 60000 65536"/>
                <a:gd name="T8" fmla="*/ 0 60000 65536"/>
                <a:gd name="T9" fmla="*/ 0 w 43200"/>
                <a:gd name="T10" fmla="*/ 0 h 35592"/>
                <a:gd name="T11" fmla="*/ 43200 w 43200"/>
                <a:gd name="T12" fmla="*/ 35592 h 355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5592" fill="none" extrusionOk="0">
                  <a:moveTo>
                    <a:pt x="3295" y="33068"/>
                  </a:moveTo>
                  <a:cubicBezTo>
                    <a:pt x="1142" y="29630"/>
                    <a:pt x="0" y="2565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6726"/>
                    <a:pt x="41376" y="31686"/>
                    <a:pt x="38055" y="35591"/>
                  </a:cubicBezTo>
                </a:path>
                <a:path w="43200" h="35592" stroke="0" extrusionOk="0">
                  <a:moveTo>
                    <a:pt x="3295" y="33068"/>
                  </a:moveTo>
                  <a:cubicBezTo>
                    <a:pt x="1142" y="29630"/>
                    <a:pt x="0" y="2565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6726"/>
                    <a:pt x="41376" y="31686"/>
                    <a:pt x="38055" y="35591"/>
                  </a:cubicBezTo>
                  <a:lnTo>
                    <a:pt x="21600" y="21600"/>
                  </a:lnTo>
                  <a:lnTo>
                    <a:pt x="3295" y="3306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497" name="AutoShape 85"/>
            <p:cNvSpPr>
              <a:spLocks noChangeArrowheads="1"/>
            </p:cNvSpPr>
            <p:nvPr/>
          </p:nvSpPr>
          <p:spPr bwMode="auto">
            <a:xfrm flipV="1">
              <a:off x="4420" y="3247"/>
              <a:ext cx="92" cy="4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94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286" y="7650"/>
                  </a:moveTo>
                  <a:cubicBezTo>
                    <a:pt x="4555" y="4622"/>
                    <a:pt x="7517" y="2652"/>
                    <a:pt x="10800" y="2653"/>
                  </a:cubicBezTo>
                  <a:cubicBezTo>
                    <a:pt x="14082" y="2653"/>
                    <a:pt x="17044" y="4622"/>
                    <a:pt x="18313" y="7650"/>
                  </a:cubicBezTo>
                  <a:lnTo>
                    <a:pt x="20760" y="6624"/>
                  </a:lnTo>
                  <a:cubicBezTo>
                    <a:pt x="19077" y="2611"/>
                    <a:pt x="15151" y="-1"/>
                    <a:pt x="10799" y="0"/>
                  </a:cubicBezTo>
                  <a:cubicBezTo>
                    <a:pt x="6448" y="0"/>
                    <a:pt x="2522" y="2611"/>
                    <a:pt x="839" y="6624"/>
                  </a:cubicBezTo>
                  <a:lnTo>
                    <a:pt x="3286" y="76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498" name="Arc 86"/>
            <p:cNvSpPr>
              <a:spLocks/>
            </p:cNvSpPr>
            <p:nvPr/>
          </p:nvSpPr>
          <p:spPr bwMode="auto">
            <a:xfrm flipV="1">
              <a:off x="4422" y="3292"/>
              <a:ext cx="92" cy="26"/>
            </a:xfrm>
            <a:custGeom>
              <a:avLst/>
              <a:gdLst>
                <a:gd name="T0" fmla="*/ 0 w 42971"/>
                <a:gd name="T1" fmla="*/ 0 h 26832"/>
                <a:gd name="T2" fmla="*/ 0 w 42971"/>
                <a:gd name="T3" fmla="*/ 0 h 26832"/>
                <a:gd name="T4" fmla="*/ 0 w 42971"/>
                <a:gd name="T5" fmla="*/ 0 h 26832"/>
                <a:gd name="T6" fmla="*/ 0 60000 65536"/>
                <a:gd name="T7" fmla="*/ 0 60000 65536"/>
                <a:gd name="T8" fmla="*/ 0 60000 65536"/>
                <a:gd name="T9" fmla="*/ 0 w 42971"/>
                <a:gd name="T10" fmla="*/ 0 h 26832"/>
                <a:gd name="T11" fmla="*/ 42971 w 42971"/>
                <a:gd name="T12" fmla="*/ 26832 h 268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971" h="26832" fill="none" extrusionOk="0">
                  <a:moveTo>
                    <a:pt x="-1" y="18465"/>
                  </a:moveTo>
                  <a:cubicBezTo>
                    <a:pt x="1554" y="7860"/>
                    <a:pt x="10652" y="-1"/>
                    <a:pt x="21371" y="0"/>
                  </a:cubicBezTo>
                  <a:cubicBezTo>
                    <a:pt x="33300" y="0"/>
                    <a:pt x="42971" y="9670"/>
                    <a:pt x="42971" y="21600"/>
                  </a:cubicBezTo>
                  <a:cubicBezTo>
                    <a:pt x="42971" y="23363"/>
                    <a:pt x="42754" y="25120"/>
                    <a:pt x="42327" y="26831"/>
                  </a:cubicBezTo>
                </a:path>
                <a:path w="42971" h="26832" stroke="0" extrusionOk="0">
                  <a:moveTo>
                    <a:pt x="-1" y="18465"/>
                  </a:moveTo>
                  <a:cubicBezTo>
                    <a:pt x="1554" y="7860"/>
                    <a:pt x="10652" y="-1"/>
                    <a:pt x="21371" y="0"/>
                  </a:cubicBezTo>
                  <a:cubicBezTo>
                    <a:pt x="33300" y="0"/>
                    <a:pt x="42971" y="9670"/>
                    <a:pt x="42971" y="21600"/>
                  </a:cubicBezTo>
                  <a:cubicBezTo>
                    <a:pt x="42971" y="23363"/>
                    <a:pt x="42754" y="25120"/>
                    <a:pt x="42327" y="26831"/>
                  </a:cubicBezTo>
                  <a:lnTo>
                    <a:pt x="21371" y="21600"/>
                  </a:lnTo>
                  <a:lnTo>
                    <a:pt x="-1" y="18465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499" name="Line 87"/>
            <p:cNvSpPr>
              <a:spLocks noChangeShapeType="1"/>
            </p:cNvSpPr>
            <p:nvPr/>
          </p:nvSpPr>
          <p:spPr bwMode="auto">
            <a:xfrm>
              <a:off x="4422" y="3282"/>
              <a:ext cx="0" cy="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500" name="Line 88"/>
            <p:cNvSpPr>
              <a:spLocks noChangeShapeType="1"/>
            </p:cNvSpPr>
            <p:nvPr/>
          </p:nvSpPr>
          <p:spPr bwMode="auto">
            <a:xfrm>
              <a:off x="4514" y="3280"/>
              <a:ext cx="0" cy="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" name="Freeform 89">
              <a:extLst/>
            </p:cNvPr>
            <p:cNvSpPr>
              <a:spLocks/>
            </p:cNvSpPr>
            <p:nvPr/>
          </p:nvSpPr>
          <p:spPr bwMode="auto">
            <a:xfrm>
              <a:off x="4421" y="3285"/>
              <a:ext cx="91" cy="37"/>
            </a:xfrm>
            <a:custGeom>
              <a:avLst/>
              <a:gdLst>
                <a:gd name="T0" fmla="*/ 1 w 91"/>
                <a:gd name="T1" fmla="*/ 0 h 37"/>
                <a:gd name="T2" fmla="*/ 91 w 91"/>
                <a:gd name="T3" fmla="*/ 2 h 37"/>
                <a:gd name="T4" fmla="*/ 90 w 91"/>
                <a:gd name="T5" fmla="*/ 17 h 37"/>
                <a:gd name="T6" fmla="*/ 1 w 91"/>
                <a:gd name="T7" fmla="*/ 17 h 37"/>
                <a:gd name="T8" fmla="*/ 1 w 91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37">
                  <a:moveTo>
                    <a:pt x="1" y="0"/>
                  </a:moveTo>
                  <a:cubicBezTo>
                    <a:pt x="19" y="20"/>
                    <a:pt x="66" y="18"/>
                    <a:pt x="91" y="2"/>
                  </a:cubicBezTo>
                  <a:cubicBezTo>
                    <a:pt x="88" y="11"/>
                    <a:pt x="87" y="3"/>
                    <a:pt x="90" y="17"/>
                  </a:cubicBezTo>
                  <a:cubicBezTo>
                    <a:pt x="70" y="32"/>
                    <a:pt x="28" y="37"/>
                    <a:pt x="1" y="17"/>
                  </a:cubicBezTo>
                  <a:cubicBezTo>
                    <a:pt x="4" y="17"/>
                    <a:pt x="0" y="7"/>
                    <a:pt x="1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>
                <a:cs typeface="Arial" charset="0"/>
              </a:endParaRPr>
            </a:p>
          </p:txBody>
        </p:sp>
        <p:pic>
          <p:nvPicPr>
            <p:cNvPr id="9502" name="Picture 90" descr="Lua do clea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3" y="2913"/>
              <a:ext cx="174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23" name="AutoShape 91"/>
          <p:cNvSpPr>
            <a:spLocks noChangeArrowheads="1"/>
          </p:cNvSpPr>
          <p:nvPr/>
        </p:nvSpPr>
        <p:spPr bwMode="auto">
          <a:xfrm>
            <a:off x="2655888" y="4448175"/>
            <a:ext cx="600075" cy="3810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000" y="10800"/>
                </a:moveTo>
                <a:cubicBezTo>
                  <a:pt x="1000" y="16212"/>
                  <a:pt x="5388" y="20600"/>
                  <a:pt x="10800" y="20600"/>
                </a:cubicBezTo>
                <a:cubicBezTo>
                  <a:pt x="16212" y="20600"/>
                  <a:pt x="20600" y="16212"/>
                  <a:pt x="20600" y="10800"/>
                </a:cubicBezTo>
                <a:cubicBezTo>
                  <a:pt x="20600" y="5388"/>
                  <a:pt x="16212" y="1000"/>
                  <a:pt x="10800" y="1000"/>
                </a:cubicBezTo>
                <a:cubicBezTo>
                  <a:pt x="5388" y="1000"/>
                  <a:pt x="1000" y="5388"/>
                  <a:pt x="10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4D4D4D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9224" name="Oval 92"/>
          <p:cNvSpPr>
            <a:spLocks noChangeArrowheads="1"/>
          </p:cNvSpPr>
          <p:nvPr/>
        </p:nvSpPr>
        <p:spPr bwMode="auto">
          <a:xfrm>
            <a:off x="2457450" y="3838575"/>
            <a:ext cx="965200" cy="9588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CCFF">
                  <a:alpha val="87999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405" name="AutoShape 93">
            <a:extLst/>
          </p:cNvPr>
          <p:cNvSpPr>
            <a:spLocks noChangeArrowheads="1"/>
          </p:cNvSpPr>
          <p:nvPr/>
        </p:nvSpPr>
        <p:spPr bwMode="auto">
          <a:xfrm>
            <a:off x="2786063" y="3459163"/>
            <a:ext cx="309562" cy="546100"/>
          </a:xfrm>
          <a:prstGeom prst="can">
            <a:avLst>
              <a:gd name="adj" fmla="val 81737"/>
            </a:avLst>
          </a:prstGeom>
          <a:gradFill rotWithShape="1">
            <a:gsLst>
              <a:gs pos="0">
                <a:srgbClr val="99CCFF"/>
              </a:gs>
              <a:gs pos="50000">
                <a:schemeClr val="bg1">
                  <a:alpha val="70000"/>
                </a:schemeClr>
              </a:gs>
              <a:gs pos="100000">
                <a:srgbClr val="99CCFF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228" name="Freeform 94"/>
          <p:cNvSpPr>
            <a:spLocks/>
          </p:cNvSpPr>
          <p:nvPr/>
        </p:nvSpPr>
        <p:spPr bwMode="auto">
          <a:xfrm flipH="1">
            <a:off x="3068638" y="3652838"/>
            <a:ext cx="61912" cy="300037"/>
          </a:xfrm>
          <a:custGeom>
            <a:avLst/>
            <a:gdLst>
              <a:gd name="T0" fmla="*/ 2147483647 w 39"/>
              <a:gd name="T1" fmla="*/ 0 h 117"/>
              <a:gd name="T2" fmla="*/ 2147483647 w 39"/>
              <a:gd name="T3" fmla="*/ 2147483647 h 117"/>
              <a:gd name="T4" fmla="*/ 0 w 39"/>
              <a:gd name="T5" fmla="*/ 2147483647 h 117"/>
              <a:gd name="T6" fmla="*/ 0 60000 65536"/>
              <a:gd name="T7" fmla="*/ 0 60000 65536"/>
              <a:gd name="T8" fmla="*/ 0 60000 65536"/>
              <a:gd name="T9" fmla="*/ 0 w 39"/>
              <a:gd name="T10" fmla="*/ 0 h 117"/>
              <a:gd name="T11" fmla="*/ 39 w 39"/>
              <a:gd name="T12" fmla="*/ 117 h 1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" h="117">
                <a:moveTo>
                  <a:pt x="36" y="0"/>
                </a:moveTo>
                <a:cubicBezTo>
                  <a:pt x="36" y="48"/>
                  <a:pt x="39" y="68"/>
                  <a:pt x="33" y="87"/>
                </a:cubicBezTo>
                <a:cubicBezTo>
                  <a:pt x="27" y="106"/>
                  <a:pt x="21" y="117"/>
                  <a:pt x="0" y="117"/>
                </a:cubicBezTo>
              </a:path>
            </a:pathLst>
          </a:custGeom>
          <a:noFill/>
          <a:ln w="9525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29" name="Freeform 95"/>
          <p:cNvSpPr>
            <a:spLocks/>
          </p:cNvSpPr>
          <p:nvPr/>
        </p:nvSpPr>
        <p:spPr bwMode="auto">
          <a:xfrm>
            <a:off x="2733675" y="3652838"/>
            <a:ext cx="60325" cy="296862"/>
          </a:xfrm>
          <a:custGeom>
            <a:avLst/>
            <a:gdLst>
              <a:gd name="T0" fmla="*/ 2147483647 w 39"/>
              <a:gd name="T1" fmla="*/ 0 h 117"/>
              <a:gd name="T2" fmla="*/ 2147483647 w 39"/>
              <a:gd name="T3" fmla="*/ 2147483647 h 117"/>
              <a:gd name="T4" fmla="*/ 0 w 39"/>
              <a:gd name="T5" fmla="*/ 2147483647 h 117"/>
              <a:gd name="T6" fmla="*/ 0 60000 65536"/>
              <a:gd name="T7" fmla="*/ 0 60000 65536"/>
              <a:gd name="T8" fmla="*/ 0 60000 65536"/>
              <a:gd name="T9" fmla="*/ 0 w 39"/>
              <a:gd name="T10" fmla="*/ 0 h 117"/>
              <a:gd name="T11" fmla="*/ 39 w 39"/>
              <a:gd name="T12" fmla="*/ 117 h 1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" h="117">
                <a:moveTo>
                  <a:pt x="36" y="0"/>
                </a:moveTo>
                <a:cubicBezTo>
                  <a:pt x="36" y="48"/>
                  <a:pt x="39" y="68"/>
                  <a:pt x="33" y="87"/>
                </a:cubicBezTo>
                <a:cubicBezTo>
                  <a:pt x="27" y="106"/>
                  <a:pt x="21" y="117"/>
                  <a:pt x="0" y="117"/>
                </a:cubicBezTo>
              </a:path>
            </a:pathLst>
          </a:custGeom>
          <a:noFill/>
          <a:ln w="9525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408" name="Arc 96">
            <a:extLst/>
          </p:cNvPr>
          <p:cNvSpPr>
            <a:spLocks/>
          </p:cNvSpPr>
          <p:nvPr/>
        </p:nvSpPr>
        <p:spPr bwMode="auto">
          <a:xfrm flipV="1">
            <a:off x="2759075" y="3524250"/>
            <a:ext cx="352425" cy="230188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9147 w 43200"/>
              <a:gd name="T1" fmla="*/ 43060 h 43200"/>
              <a:gd name="T2" fmla="*/ 21600 w 43200"/>
              <a:gd name="T3" fmla="*/ 43200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19146" y="43060"/>
                </a:moveTo>
                <a:cubicBezTo>
                  <a:pt x="8237" y="41813"/>
                  <a:pt x="0" y="325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199"/>
                  <a:pt x="21600" y="43200"/>
                </a:cubicBezTo>
              </a:path>
              <a:path w="43200" h="43200" stroke="0" extrusionOk="0">
                <a:moveTo>
                  <a:pt x="19146" y="43060"/>
                </a:moveTo>
                <a:cubicBezTo>
                  <a:pt x="8237" y="41813"/>
                  <a:pt x="0" y="325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199"/>
                  <a:pt x="21600" y="43200"/>
                </a:cubicBezTo>
                <a:lnTo>
                  <a:pt x="21600" y="21600"/>
                </a:lnTo>
                <a:close/>
              </a:path>
            </a:pathLst>
          </a:cu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0" scaled="1"/>
          </a:gradFill>
          <a:ln w="9525">
            <a:solidFill>
              <a:srgbClr val="3399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cs typeface="Arial" charset="0"/>
            </a:endParaRPr>
          </a:p>
        </p:txBody>
      </p:sp>
      <p:sp>
        <p:nvSpPr>
          <p:cNvPr id="9231" name="Oval 97"/>
          <p:cNvSpPr>
            <a:spLocks noChangeArrowheads="1"/>
          </p:cNvSpPr>
          <p:nvPr/>
        </p:nvSpPr>
        <p:spPr bwMode="auto">
          <a:xfrm>
            <a:off x="2759075" y="3490913"/>
            <a:ext cx="352425" cy="230187"/>
          </a:xfrm>
          <a:prstGeom prst="ellipse">
            <a:avLst/>
          </a:prstGeom>
          <a:solidFill>
            <a:schemeClr val="bg1"/>
          </a:solidFill>
          <a:ln w="9525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32" name="AutoShape 98"/>
          <p:cNvSpPr>
            <a:spLocks noChangeArrowheads="1"/>
          </p:cNvSpPr>
          <p:nvPr/>
        </p:nvSpPr>
        <p:spPr bwMode="auto">
          <a:xfrm>
            <a:off x="2982913" y="3633788"/>
            <a:ext cx="36512" cy="274637"/>
          </a:xfrm>
          <a:prstGeom prst="can">
            <a:avLst>
              <a:gd name="adj" fmla="val 55613"/>
            </a:avLst>
          </a:prstGeom>
          <a:solidFill>
            <a:srgbClr val="FFFFFF">
              <a:alpha val="59999"/>
            </a:srgbClr>
          </a:solidFill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33" name="Arc 99"/>
          <p:cNvSpPr>
            <a:spLocks/>
          </p:cNvSpPr>
          <p:nvPr/>
        </p:nvSpPr>
        <p:spPr bwMode="auto">
          <a:xfrm flipV="1">
            <a:off x="2790825" y="3509963"/>
            <a:ext cx="293688" cy="190500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19146" y="43060"/>
                </a:moveTo>
                <a:cubicBezTo>
                  <a:pt x="8237" y="41813"/>
                  <a:pt x="0" y="325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199"/>
                  <a:pt x="21600" y="43200"/>
                </a:cubicBezTo>
              </a:path>
              <a:path w="43200" h="43200" stroke="0" extrusionOk="0">
                <a:moveTo>
                  <a:pt x="19146" y="43060"/>
                </a:moveTo>
                <a:cubicBezTo>
                  <a:pt x="8237" y="41813"/>
                  <a:pt x="0" y="325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199"/>
                  <a:pt x="21600" y="43200"/>
                </a:cubicBezTo>
                <a:lnTo>
                  <a:pt x="21600" y="21600"/>
                </a:lnTo>
                <a:lnTo>
                  <a:pt x="19146" y="43060"/>
                </a:lnTo>
                <a:close/>
              </a:path>
            </a:pathLst>
          </a:custGeom>
          <a:gradFill rotWithShape="1">
            <a:gsLst>
              <a:gs pos="0">
                <a:srgbClr val="762F00"/>
              </a:gs>
              <a:gs pos="50000">
                <a:srgbClr val="FF6600"/>
              </a:gs>
              <a:gs pos="100000">
                <a:srgbClr val="762F00"/>
              </a:gs>
            </a:gsLst>
            <a:lin ang="0" scaled="1"/>
          </a:gradFill>
          <a:ln w="3175">
            <a:solidFill>
              <a:srgbClr val="9900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9234" name="Oval 100"/>
          <p:cNvSpPr>
            <a:spLocks noChangeArrowheads="1"/>
          </p:cNvSpPr>
          <p:nvPr/>
        </p:nvSpPr>
        <p:spPr bwMode="auto">
          <a:xfrm>
            <a:off x="2790825" y="3487738"/>
            <a:ext cx="293688" cy="190500"/>
          </a:xfrm>
          <a:prstGeom prst="ellipse">
            <a:avLst/>
          </a:prstGeom>
          <a:solidFill>
            <a:srgbClr val="FF6600"/>
          </a:solidFill>
          <a:ln w="3175">
            <a:solidFill>
              <a:srgbClr val="990033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35" name="Oval 101"/>
          <p:cNvSpPr>
            <a:spLocks noChangeArrowheads="1"/>
          </p:cNvSpPr>
          <p:nvPr/>
        </p:nvSpPr>
        <p:spPr bwMode="auto">
          <a:xfrm>
            <a:off x="2852738" y="3557588"/>
            <a:ext cx="55562" cy="36512"/>
          </a:xfrm>
          <a:prstGeom prst="ellipse">
            <a:avLst/>
          </a:prstGeom>
          <a:solidFill>
            <a:srgbClr val="4D4D4D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36" name="Oval 102"/>
          <p:cNvSpPr>
            <a:spLocks noChangeArrowheads="1"/>
          </p:cNvSpPr>
          <p:nvPr/>
        </p:nvSpPr>
        <p:spPr bwMode="auto">
          <a:xfrm>
            <a:off x="2452688" y="4010025"/>
            <a:ext cx="968375" cy="630238"/>
          </a:xfrm>
          <a:prstGeom prst="ellipse">
            <a:avLst/>
          </a:prstGeom>
          <a:solidFill>
            <a:srgbClr val="FFFFFF">
              <a:alpha val="30196"/>
            </a:srgbClr>
          </a:solidFill>
          <a:ln w="3175">
            <a:solidFill>
              <a:srgbClr val="6699FF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grpSp>
        <p:nvGrpSpPr>
          <p:cNvPr id="13344" name="Group 103"/>
          <p:cNvGrpSpPr>
            <a:grpSpLocks/>
          </p:cNvGrpSpPr>
          <p:nvPr/>
        </p:nvGrpSpPr>
        <p:grpSpPr bwMode="auto">
          <a:xfrm rot="4952512">
            <a:off x="4418012" y="5821363"/>
            <a:ext cx="1190625" cy="882650"/>
            <a:chOff x="3765" y="1482"/>
            <a:chExt cx="750" cy="556"/>
          </a:xfrm>
        </p:grpSpPr>
        <p:sp>
          <p:nvSpPr>
            <p:cNvPr id="9472" name="Freeform 104"/>
            <p:cNvSpPr>
              <a:spLocks/>
            </p:cNvSpPr>
            <p:nvPr/>
          </p:nvSpPr>
          <p:spPr bwMode="auto">
            <a:xfrm rot="-5668726">
              <a:off x="3813" y="1607"/>
              <a:ext cx="200" cy="232"/>
            </a:xfrm>
            <a:custGeom>
              <a:avLst/>
              <a:gdLst>
                <a:gd name="T0" fmla="*/ 1 w 268"/>
                <a:gd name="T1" fmla="*/ 1 h 334"/>
                <a:gd name="T2" fmla="*/ 0 w 268"/>
                <a:gd name="T3" fmla="*/ 0 h 334"/>
                <a:gd name="T4" fmla="*/ 1 w 268"/>
                <a:gd name="T5" fmla="*/ 1 h 334"/>
                <a:gd name="T6" fmla="*/ 1 w 268"/>
                <a:gd name="T7" fmla="*/ 1 h 334"/>
                <a:gd name="T8" fmla="*/ 1 w 268"/>
                <a:gd name="T9" fmla="*/ 1 h 334"/>
                <a:gd name="T10" fmla="*/ 1 w 268"/>
                <a:gd name="T11" fmla="*/ 1 h 334"/>
                <a:gd name="T12" fmla="*/ 1 w 268"/>
                <a:gd name="T13" fmla="*/ 1 h 334"/>
                <a:gd name="T14" fmla="*/ 1 w 268"/>
                <a:gd name="T15" fmla="*/ 1 h 334"/>
                <a:gd name="T16" fmla="*/ 1 w 268"/>
                <a:gd name="T17" fmla="*/ 1 h 334"/>
                <a:gd name="T18" fmla="*/ 1 w 268"/>
                <a:gd name="T19" fmla="*/ 1 h 334"/>
                <a:gd name="T20" fmla="*/ 1 w 268"/>
                <a:gd name="T21" fmla="*/ 1 h 334"/>
                <a:gd name="T22" fmla="*/ 1 w 268"/>
                <a:gd name="T23" fmla="*/ 1 h 334"/>
                <a:gd name="T24" fmla="*/ 2 w 268"/>
                <a:gd name="T25" fmla="*/ 1 h 334"/>
                <a:gd name="T26" fmla="*/ 2 w 268"/>
                <a:gd name="T27" fmla="*/ 1 h 334"/>
                <a:gd name="T28" fmla="*/ 2 w 268"/>
                <a:gd name="T29" fmla="*/ 1 h 334"/>
                <a:gd name="T30" fmla="*/ 2 w 268"/>
                <a:gd name="T31" fmla="*/ 1 h 334"/>
                <a:gd name="T32" fmla="*/ 2 w 268"/>
                <a:gd name="T33" fmla="*/ 1 h 334"/>
                <a:gd name="T34" fmla="*/ 2 w 268"/>
                <a:gd name="T35" fmla="*/ 1 h 334"/>
                <a:gd name="T36" fmla="*/ 1 w 268"/>
                <a:gd name="T37" fmla="*/ 1 h 334"/>
                <a:gd name="T38" fmla="*/ 1 w 268"/>
                <a:gd name="T39" fmla="*/ 1 h 3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68"/>
                <a:gd name="T61" fmla="*/ 0 h 334"/>
                <a:gd name="T62" fmla="*/ 268 w 268"/>
                <a:gd name="T63" fmla="*/ 334 h 3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68" h="334">
                  <a:moveTo>
                    <a:pt x="136" y="206"/>
                  </a:moveTo>
                  <a:lnTo>
                    <a:pt x="0" y="0"/>
                  </a:lnTo>
                  <a:lnTo>
                    <a:pt x="24" y="5"/>
                  </a:lnTo>
                  <a:lnTo>
                    <a:pt x="48" y="11"/>
                  </a:lnTo>
                  <a:lnTo>
                    <a:pt x="68" y="26"/>
                  </a:lnTo>
                  <a:lnTo>
                    <a:pt x="78" y="36"/>
                  </a:lnTo>
                  <a:lnTo>
                    <a:pt x="116" y="58"/>
                  </a:lnTo>
                  <a:lnTo>
                    <a:pt x="144" y="78"/>
                  </a:lnTo>
                  <a:lnTo>
                    <a:pt x="166" y="96"/>
                  </a:lnTo>
                  <a:lnTo>
                    <a:pt x="188" y="110"/>
                  </a:lnTo>
                  <a:lnTo>
                    <a:pt x="196" y="136"/>
                  </a:lnTo>
                  <a:lnTo>
                    <a:pt x="204" y="160"/>
                  </a:lnTo>
                  <a:lnTo>
                    <a:pt x="216" y="186"/>
                  </a:lnTo>
                  <a:lnTo>
                    <a:pt x="230" y="220"/>
                  </a:lnTo>
                  <a:lnTo>
                    <a:pt x="246" y="244"/>
                  </a:lnTo>
                  <a:lnTo>
                    <a:pt x="256" y="270"/>
                  </a:lnTo>
                  <a:lnTo>
                    <a:pt x="268" y="334"/>
                  </a:lnTo>
                  <a:lnTo>
                    <a:pt x="238" y="330"/>
                  </a:lnTo>
                  <a:lnTo>
                    <a:pt x="204" y="322"/>
                  </a:lnTo>
                  <a:lnTo>
                    <a:pt x="136" y="206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473" name="Freeform 105"/>
            <p:cNvSpPr>
              <a:spLocks/>
            </p:cNvSpPr>
            <p:nvPr/>
          </p:nvSpPr>
          <p:spPr bwMode="auto">
            <a:xfrm rot="-5668726">
              <a:off x="3848" y="1471"/>
              <a:ext cx="484" cy="650"/>
            </a:xfrm>
            <a:custGeom>
              <a:avLst/>
              <a:gdLst>
                <a:gd name="T0" fmla="*/ 2 w 651"/>
                <a:gd name="T1" fmla="*/ 1 h 934"/>
                <a:gd name="T2" fmla="*/ 1 w 651"/>
                <a:gd name="T3" fmla="*/ 1 h 934"/>
                <a:gd name="T4" fmla="*/ 1 w 651"/>
                <a:gd name="T5" fmla="*/ 1 h 934"/>
                <a:gd name="T6" fmla="*/ 1 w 651"/>
                <a:gd name="T7" fmla="*/ 1 h 934"/>
                <a:gd name="T8" fmla="*/ 1 w 651"/>
                <a:gd name="T9" fmla="*/ 1 h 934"/>
                <a:gd name="T10" fmla="*/ 1 w 651"/>
                <a:gd name="T11" fmla="*/ 1 h 934"/>
                <a:gd name="T12" fmla="*/ 1 w 651"/>
                <a:gd name="T13" fmla="*/ 1 h 934"/>
                <a:gd name="T14" fmla="*/ 1 w 651"/>
                <a:gd name="T15" fmla="*/ 1 h 934"/>
                <a:gd name="T16" fmla="*/ 1 w 651"/>
                <a:gd name="T17" fmla="*/ 1 h 934"/>
                <a:gd name="T18" fmla="*/ 1 w 651"/>
                <a:gd name="T19" fmla="*/ 1 h 934"/>
                <a:gd name="T20" fmla="*/ 1 w 651"/>
                <a:gd name="T21" fmla="*/ 2 h 934"/>
                <a:gd name="T22" fmla="*/ 1 w 651"/>
                <a:gd name="T23" fmla="*/ 2 h 934"/>
                <a:gd name="T24" fmla="*/ 2 w 651"/>
                <a:gd name="T25" fmla="*/ 2 h 934"/>
                <a:gd name="T26" fmla="*/ 3 w 651"/>
                <a:gd name="T27" fmla="*/ 2 h 934"/>
                <a:gd name="T28" fmla="*/ 3 w 651"/>
                <a:gd name="T29" fmla="*/ 3 h 934"/>
                <a:gd name="T30" fmla="*/ 3 w 651"/>
                <a:gd name="T31" fmla="*/ 3 h 934"/>
                <a:gd name="T32" fmla="*/ 3 w 651"/>
                <a:gd name="T33" fmla="*/ 3 h 934"/>
                <a:gd name="T34" fmla="*/ 4 w 651"/>
                <a:gd name="T35" fmla="*/ 3 h 934"/>
                <a:gd name="T36" fmla="*/ 4 w 651"/>
                <a:gd name="T37" fmla="*/ 3 h 934"/>
                <a:gd name="T38" fmla="*/ 4 w 651"/>
                <a:gd name="T39" fmla="*/ 3 h 934"/>
                <a:gd name="T40" fmla="*/ 5 w 651"/>
                <a:gd name="T41" fmla="*/ 2 h 934"/>
                <a:gd name="T42" fmla="*/ 5 w 651"/>
                <a:gd name="T43" fmla="*/ 2 h 934"/>
                <a:gd name="T44" fmla="*/ 5 w 651"/>
                <a:gd name="T45" fmla="*/ 2 h 934"/>
                <a:gd name="T46" fmla="*/ 5 w 651"/>
                <a:gd name="T47" fmla="*/ 2 h 934"/>
                <a:gd name="T48" fmla="*/ 5 w 651"/>
                <a:gd name="T49" fmla="*/ 2 h 934"/>
                <a:gd name="T50" fmla="*/ 5 w 651"/>
                <a:gd name="T51" fmla="*/ 2 h 934"/>
                <a:gd name="T52" fmla="*/ 5 w 651"/>
                <a:gd name="T53" fmla="*/ 1 h 934"/>
                <a:gd name="T54" fmla="*/ 5 w 651"/>
                <a:gd name="T55" fmla="*/ 1 h 934"/>
                <a:gd name="T56" fmla="*/ 5 w 651"/>
                <a:gd name="T57" fmla="*/ 1 h 934"/>
                <a:gd name="T58" fmla="*/ 5 w 651"/>
                <a:gd name="T59" fmla="*/ 1 h 934"/>
                <a:gd name="T60" fmla="*/ 5 w 651"/>
                <a:gd name="T61" fmla="*/ 1 h 934"/>
                <a:gd name="T62" fmla="*/ 5 w 651"/>
                <a:gd name="T63" fmla="*/ 1 h 934"/>
                <a:gd name="T64" fmla="*/ 4 w 651"/>
                <a:gd name="T65" fmla="*/ 1 h 934"/>
                <a:gd name="T66" fmla="*/ 4 w 651"/>
                <a:gd name="T67" fmla="*/ 1 h 934"/>
                <a:gd name="T68" fmla="*/ 4 w 651"/>
                <a:gd name="T69" fmla="*/ 1 h 934"/>
                <a:gd name="T70" fmla="*/ 3 w 651"/>
                <a:gd name="T71" fmla="*/ 1 h 934"/>
                <a:gd name="T72" fmla="*/ 3 w 651"/>
                <a:gd name="T73" fmla="*/ 1 h 934"/>
                <a:gd name="T74" fmla="*/ 3 w 651"/>
                <a:gd name="T75" fmla="*/ 1 h 934"/>
                <a:gd name="T76" fmla="*/ 3 w 651"/>
                <a:gd name="T77" fmla="*/ 1 h 934"/>
                <a:gd name="T78" fmla="*/ 2 w 651"/>
                <a:gd name="T79" fmla="*/ 1 h 934"/>
                <a:gd name="T80" fmla="*/ 2 w 651"/>
                <a:gd name="T81" fmla="*/ 1 h 934"/>
                <a:gd name="T82" fmla="*/ 2 w 651"/>
                <a:gd name="T83" fmla="*/ 1 h 934"/>
                <a:gd name="T84" fmla="*/ 2 w 651"/>
                <a:gd name="T85" fmla="*/ 1 h 934"/>
                <a:gd name="T86" fmla="*/ 2 w 651"/>
                <a:gd name="T87" fmla="*/ 1 h 934"/>
                <a:gd name="T88" fmla="*/ 3 w 651"/>
                <a:gd name="T89" fmla="*/ 1 h 934"/>
                <a:gd name="T90" fmla="*/ 3 w 651"/>
                <a:gd name="T91" fmla="*/ 1 h 934"/>
                <a:gd name="T92" fmla="*/ 3 w 651"/>
                <a:gd name="T93" fmla="*/ 1 h 934"/>
                <a:gd name="T94" fmla="*/ 3 w 651"/>
                <a:gd name="T95" fmla="*/ 1 h 934"/>
                <a:gd name="T96" fmla="*/ 3 w 651"/>
                <a:gd name="T97" fmla="*/ 1 h 934"/>
                <a:gd name="T98" fmla="*/ 2 w 651"/>
                <a:gd name="T99" fmla="*/ 1 h 93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51"/>
                <a:gd name="T151" fmla="*/ 0 h 934"/>
                <a:gd name="T152" fmla="*/ 651 w 651"/>
                <a:gd name="T153" fmla="*/ 934 h 93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51" h="934">
                  <a:moveTo>
                    <a:pt x="254" y="496"/>
                  </a:moveTo>
                  <a:lnTo>
                    <a:pt x="232" y="508"/>
                  </a:lnTo>
                  <a:lnTo>
                    <a:pt x="212" y="514"/>
                  </a:lnTo>
                  <a:lnTo>
                    <a:pt x="182" y="512"/>
                  </a:lnTo>
                  <a:lnTo>
                    <a:pt x="150" y="504"/>
                  </a:lnTo>
                  <a:lnTo>
                    <a:pt x="110" y="482"/>
                  </a:lnTo>
                  <a:lnTo>
                    <a:pt x="102" y="452"/>
                  </a:lnTo>
                  <a:lnTo>
                    <a:pt x="92" y="440"/>
                  </a:lnTo>
                  <a:lnTo>
                    <a:pt x="74" y="430"/>
                  </a:lnTo>
                  <a:lnTo>
                    <a:pt x="52" y="412"/>
                  </a:lnTo>
                  <a:lnTo>
                    <a:pt x="32" y="406"/>
                  </a:lnTo>
                  <a:lnTo>
                    <a:pt x="10" y="410"/>
                  </a:lnTo>
                  <a:lnTo>
                    <a:pt x="0" y="418"/>
                  </a:lnTo>
                  <a:lnTo>
                    <a:pt x="10" y="440"/>
                  </a:lnTo>
                  <a:lnTo>
                    <a:pt x="18" y="464"/>
                  </a:lnTo>
                  <a:lnTo>
                    <a:pt x="24" y="484"/>
                  </a:lnTo>
                  <a:lnTo>
                    <a:pt x="34" y="504"/>
                  </a:lnTo>
                  <a:lnTo>
                    <a:pt x="44" y="534"/>
                  </a:lnTo>
                  <a:lnTo>
                    <a:pt x="54" y="550"/>
                  </a:lnTo>
                  <a:lnTo>
                    <a:pt x="74" y="580"/>
                  </a:lnTo>
                  <a:lnTo>
                    <a:pt x="102" y="604"/>
                  </a:lnTo>
                  <a:lnTo>
                    <a:pt x="116" y="628"/>
                  </a:lnTo>
                  <a:lnTo>
                    <a:pt x="150" y="666"/>
                  </a:lnTo>
                  <a:lnTo>
                    <a:pt x="182" y="696"/>
                  </a:lnTo>
                  <a:lnTo>
                    <a:pt x="206" y="719"/>
                  </a:lnTo>
                  <a:lnTo>
                    <a:pt x="242" y="756"/>
                  </a:lnTo>
                  <a:lnTo>
                    <a:pt x="286" y="796"/>
                  </a:lnTo>
                  <a:lnTo>
                    <a:pt x="306" y="816"/>
                  </a:lnTo>
                  <a:lnTo>
                    <a:pt x="328" y="829"/>
                  </a:lnTo>
                  <a:lnTo>
                    <a:pt x="340" y="856"/>
                  </a:lnTo>
                  <a:lnTo>
                    <a:pt x="348" y="875"/>
                  </a:lnTo>
                  <a:lnTo>
                    <a:pt x="354" y="893"/>
                  </a:lnTo>
                  <a:lnTo>
                    <a:pt x="365" y="909"/>
                  </a:lnTo>
                  <a:lnTo>
                    <a:pt x="380" y="925"/>
                  </a:lnTo>
                  <a:lnTo>
                    <a:pt x="389" y="934"/>
                  </a:lnTo>
                  <a:lnTo>
                    <a:pt x="403" y="921"/>
                  </a:lnTo>
                  <a:lnTo>
                    <a:pt x="416" y="909"/>
                  </a:lnTo>
                  <a:lnTo>
                    <a:pt x="444" y="889"/>
                  </a:lnTo>
                  <a:lnTo>
                    <a:pt x="483" y="864"/>
                  </a:lnTo>
                  <a:lnTo>
                    <a:pt x="508" y="850"/>
                  </a:lnTo>
                  <a:lnTo>
                    <a:pt x="538" y="833"/>
                  </a:lnTo>
                  <a:lnTo>
                    <a:pt x="573" y="821"/>
                  </a:lnTo>
                  <a:lnTo>
                    <a:pt x="603" y="814"/>
                  </a:lnTo>
                  <a:lnTo>
                    <a:pt x="630" y="816"/>
                  </a:lnTo>
                  <a:lnTo>
                    <a:pt x="651" y="820"/>
                  </a:lnTo>
                  <a:lnTo>
                    <a:pt x="619" y="785"/>
                  </a:lnTo>
                  <a:lnTo>
                    <a:pt x="609" y="772"/>
                  </a:lnTo>
                  <a:lnTo>
                    <a:pt x="590" y="757"/>
                  </a:lnTo>
                  <a:lnTo>
                    <a:pt x="581" y="745"/>
                  </a:lnTo>
                  <a:lnTo>
                    <a:pt x="577" y="735"/>
                  </a:lnTo>
                  <a:lnTo>
                    <a:pt x="580" y="709"/>
                  </a:lnTo>
                  <a:lnTo>
                    <a:pt x="587" y="630"/>
                  </a:lnTo>
                  <a:lnTo>
                    <a:pt x="577" y="541"/>
                  </a:lnTo>
                  <a:lnTo>
                    <a:pt x="577" y="484"/>
                  </a:lnTo>
                  <a:lnTo>
                    <a:pt x="580" y="456"/>
                  </a:lnTo>
                  <a:lnTo>
                    <a:pt x="580" y="428"/>
                  </a:lnTo>
                  <a:lnTo>
                    <a:pt x="582" y="410"/>
                  </a:lnTo>
                  <a:lnTo>
                    <a:pt x="580" y="395"/>
                  </a:lnTo>
                  <a:lnTo>
                    <a:pt x="584" y="382"/>
                  </a:lnTo>
                  <a:lnTo>
                    <a:pt x="580" y="384"/>
                  </a:lnTo>
                  <a:lnTo>
                    <a:pt x="580" y="376"/>
                  </a:lnTo>
                  <a:lnTo>
                    <a:pt x="572" y="336"/>
                  </a:lnTo>
                  <a:lnTo>
                    <a:pt x="556" y="330"/>
                  </a:lnTo>
                  <a:lnTo>
                    <a:pt x="542" y="338"/>
                  </a:lnTo>
                  <a:lnTo>
                    <a:pt x="522" y="312"/>
                  </a:lnTo>
                  <a:lnTo>
                    <a:pt x="494" y="324"/>
                  </a:lnTo>
                  <a:lnTo>
                    <a:pt x="474" y="288"/>
                  </a:lnTo>
                  <a:lnTo>
                    <a:pt x="458" y="266"/>
                  </a:lnTo>
                  <a:lnTo>
                    <a:pt x="444" y="234"/>
                  </a:lnTo>
                  <a:lnTo>
                    <a:pt x="430" y="206"/>
                  </a:lnTo>
                  <a:lnTo>
                    <a:pt x="412" y="170"/>
                  </a:lnTo>
                  <a:lnTo>
                    <a:pt x="388" y="136"/>
                  </a:lnTo>
                  <a:lnTo>
                    <a:pt x="370" y="122"/>
                  </a:lnTo>
                  <a:lnTo>
                    <a:pt x="356" y="106"/>
                  </a:lnTo>
                  <a:lnTo>
                    <a:pt x="344" y="94"/>
                  </a:lnTo>
                  <a:lnTo>
                    <a:pt x="334" y="84"/>
                  </a:lnTo>
                  <a:lnTo>
                    <a:pt x="322" y="72"/>
                  </a:lnTo>
                  <a:lnTo>
                    <a:pt x="310" y="58"/>
                  </a:lnTo>
                  <a:lnTo>
                    <a:pt x="298" y="48"/>
                  </a:lnTo>
                  <a:lnTo>
                    <a:pt x="286" y="40"/>
                  </a:lnTo>
                  <a:lnTo>
                    <a:pt x="274" y="24"/>
                  </a:lnTo>
                  <a:lnTo>
                    <a:pt x="260" y="14"/>
                  </a:lnTo>
                  <a:lnTo>
                    <a:pt x="244" y="0"/>
                  </a:lnTo>
                  <a:lnTo>
                    <a:pt x="232" y="20"/>
                  </a:lnTo>
                  <a:lnTo>
                    <a:pt x="232" y="46"/>
                  </a:lnTo>
                  <a:lnTo>
                    <a:pt x="240" y="86"/>
                  </a:lnTo>
                  <a:lnTo>
                    <a:pt x="268" y="126"/>
                  </a:lnTo>
                  <a:lnTo>
                    <a:pt x="288" y="152"/>
                  </a:lnTo>
                  <a:lnTo>
                    <a:pt x="304" y="180"/>
                  </a:lnTo>
                  <a:lnTo>
                    <a:pt x="320" y="204"/>
                  </a:lnTo>
                  <a:lnTo>
                    <a:pt x="330" y="238"/>
                  </a:lnTo>
                  <a:lnTo>
                    <a:pt x="338" y="276"/>
                  </a:lnTo>
                  <a:lnTo>
                    <a:pt x="362" y="320"/>
                  </a:lnTo>
                  <a:lnTo>
                    <a:pt x="368" y="354"/>
                  </a:lnTo>
                  <a:lnTo>
                    <a:pt x="358" y="378"/>
                  </a:lnTo>
                  <a:lnTo>
                    <a:pt x="346" y="404"/>
                  </a:lnTo>
                  <a:lnTo>
                    <a:pt x="322" y="442"/>
                  </a:lnTo>
                  <a:lnTo>
                    <a:pt x="306" y="462"/>
                  </a:lnTo>
                  <a:lnTo>
                    <a:pt x="283" y="478"/>
                  </a:lnTo>
                  <a:lnTo>
                    <a:pt x="254" y="496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474" name="Freeform 106"/>
            <p:cNvSpPr>
              <a:spLocks/>
            </p:cNvSpPr>
            <p:nvPr/>
          </p:nvSpPr>
          <p:spPr bwMode="auto">
            <a:xfrm rot="-5668726">
              <a:off x="4047" y="1600"/>
              <a:ext cx="5" cy="79"/>
            </a:xfrm>
            <a:custGeom>
              <a:avLst/>
              <a:gdLst>
                <a:gd name="T0" fmla="*/ 0 w 20"/>
                <a:gd name="T1" fmla="*/ 0 h 336"/>
                <a:gd name="T2" fmla="*/ 0 w 20"/>
                <a:gd name="T3" fmla="*/ 0 h 336"/>
                <a:gd name="T4" fmla="*/ 0 w 20"/>
                <a:gd name="T5" fmla="*/ 0 h 336"/>
                <a:gd name="T6" fmla="*/ 0 w 20"/>
                <a:gd name="T7" fmla="*/ 0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336"/>
                <a:gd name="T14" fmla="*/ 20 w 20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336">
                  <a:moveTo>
                    <a:pt x="9" y="0"/>
                  </a:moveTo>
                  <a:lnTo>
                    <a:pt x="20" y="52"/>
                  </a:lnTo>
                  <a:lnTo>
                    <a:pt x="1" y="241"/>
                  </a:lnTo>
                  <a:lnTo>
                    <a:pt x="0" y="33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475" name="Freeform 107"/>
            <p:cNvSpPr>
              <a:spLocks/>
            </p:cNvSpPr>
            <p:nvPr/>
          </p:nvSpPr>
          <p:spPr bwMode="auto">
            <a:xfrm rot="-5668726">
              <a:off x="4081" y="1994"/>
              <a:ext cx="18" cy="39"/>
            </a:xfrm>
            <a:custGeom>
              <a:avLst/>
              <a:gdLst>
                <a:gd name="T0" fmla="*/ 0 w 70"/>
                <a:gd name="T1" fmla="*/ 0 h 169"/>
                <a:gd name="T2" fmla="*/ 0 w 70"/>
                <a:gd name="T3" fmla="*/ 0 h 169"/>
                <a:gd name="T4" fmla="*/ 0 w 70"/>
                <a:gd name="T5" fmla="*/ 0 h 169"/>
                <a:gd name="T6" fmla="*/ 0 w 70"/>
                <a:gd name="T7" fmla="*/ 0 h 169"/>
                <a:gd name="T8" fmla="*/ 0 w 70"/>
                <a:gd name="T9" fmla="*/ 0 h 169"/>
                <a:gd name="T10" fmla="*/ 0 w 70"/>
                <a:gd name="T11" fmla="*/ 0 h 169"/>
                <a:gd name="T12" fmla="*/ 0 w 70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"/>
                <a:gd name="T22" fmla="*/ 0 h 169"/>
                <a:gd name="T23" fmla="*/ 70 w 70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" h="169">
                  <a:moveTo>
                    <a:pt x="23" y="0"/>
                  </a:moveTo>
                  <a:lnTo>
                    <a:pt x="53" y="52"/>
                  </a:lnTo>
                  <a:lnTo>
                    <a:pt x="69" y="83"/>
                  </a:lnTo>
                  <a:lnTo>
                    <a:pt x="70" y="113"/>
                  </a:lnTo>
                  <a:lnTo>
                    <a:pt x="58" y="140"/>
                  </a:lnTo>
                  <a:lnTo>
                    <a:pt x="27" y="158"/>
                  </a:lnTo>
                  <a:lnTo>
                    <a:pt x="0" y="16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476" name="Freeform 108"/>
            <p:cNvSpPr>
              <a:spLocks/>
            </p:cNvSpPr>
            <p:nvPr/>
          </p:nvSpPr>
          <p:spPr bwMode="auto">
            <a:xfrm rot="-2506963">
              <a:off x="3899" y="1791"/>
              <a:ext cx="11" cy="23"/>
            </a:xfrm>
            <a:custGeom>
              <a:avLst/>
              <a:gdLst>
                <a:gd name="T0" fmla="*/ 0 w 50"/>
                <a:gd name="T1" fmla="*/ 0 h 93"/>
                <a:gd name="T2" fmla="*/ 0 w 50"/>
                <a:gd name="T3" fmla="*/ 0 h 93"/>
                <a:gd name="T4" fmla="*/ 0 w 50"/>
                <a:gd name="T5" fmla="*/ 0 h 93"/>
                <a:gd name="T6" fmla="*/ 0 w 50"/>
                <a:gd name="T7" fmla="*/ 0 h 93"/>
                <a:gd name="T8" fmla="*/ 0 w 50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93"/>
                <a:gd name="T17" fmla="*/ 50 w 50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93">
                  <a:moveTo>
                    <a:pt x="0" y="0"/>
                  </a:moveTo>
                  <a:lnTo>
                    <a:pt x="0" y="32"/>
                  </a:lnTo>
                  <a:lnTo>
                    <a:pt x="6" y="57"/>
                  </a:lnTo>
                  <a:lnTo>
                    <a:pt x="25" y="82"/>
                  </a:lnTo>
                  <a:lnTo>
                    <a:pt x="50" y="9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9477" name="Group 109"/>
            <p:cNvGrpSpPr>
              <a:grpSpLocks/>
            </p:cNvGrpSpPr>
            <p:nvPr/>
          </p:nvGrpSpPr>
          <p:grpSpPr bwMode="auto">
            <a:xfrm rot="8522798">
              <a:off x="4299" y="1482"/>
              <a:ext cx="216" cy="258"/>
              <a:chOff x="2457" y="2549"/>
              <a:chExt cx="557" cy="547"/>
            </a:xfrm>
          </p:grpSpPr>
          <p:sp>
            <p:nvSpPr>
              <p:cNvPr id="9480" name="Freeform 110"/>
              <p:cNvSpPr>
                <a:spLocks/>
              </p:cNvSpPr>
              <p:nvPr/>
            </p:nvSpPr>
            <p:spPr bwMode="auto">
              <a:xfrm>
                <a:off x="2457" y="2549"/>
                <a:ext cx="557" cy="547"/>
              </a:xfrm>
              <a:custGeom>
                <a:avLst/>
                <a:gdLst>
                  <a:gd name="T0" fmla="*/ 1 w 1112"/>
                  <a:gd name="T1" fmla="*/ 1 h 1094"/>
                  <a:gd name="T2" fmla="*/ 1 w 1112"/>
                  <a:gd name="T3" fmla="*/ 1 h 1094"/>
                  <a:gd name="T4" fmla="*/ 1 w 1112"/>
                  <a:gd name="T5" fmla="*/ 1 h 1094"/>
                  <a:gd name="T6" fmla="*/ 1 w 1112"/>
                  <a:gd name="T7" fmla="*/ 1 h 1094"/>
                  <a:gd name="T8" fmla="*/ 1 w 1112"/>
                  <a:gd name="T9" fmla="*/ 1 h 1094"/>
                  <a:gd name="T10" fmla="*/ 1 w 1112"/>
                  <a:gd name="T11" fmla="*/ 1 h 1094"/>
                  <a:gd name="T12" fmla="*/ 1 w 1112"/>
                  <a:gd name="T13" fmla="*/ 1 h 1094"/>
                  <a:gd name="T14" fmla="*/ 1 w 1112"/>
                  <a:gd name="T15" fmla="*/ 1 h 1094"/>
                  <a:gd name="T16" fmla="*/ 1 w 1112"/>
                  <a:gd name="T17" fmla="*/ 1 h 1094"/>
                  <a:gd name="T18" fmla="*/ 1 w 1112"/>
                  <a:gd name="T19" fmla="*/ 1 h 1094"/>
                  <a:gd name="T20" fmla="*/ 1 w 1112"/>
                  <a:gd name="T21" fmla="*/ 1 h 1094"/>
                  <a:gd name="T22" fmla="*/ 1 w 1112"/>
                  <a:gd name="T23" fmla="*/ 1 h 1094"/>
                  <a:gd name="T24" fmla="*/ 1 w 1112"/>
                  <a:gd name="T25" fmla="*/ 1 h 1094"/>
                  <a:gd name="T26" fmla="*/ 0 w 1112"/>
                  <a:gd name="T27" fmla="*/ 0 h 1094"/>
                  <a:gd name="T28" fmla="*/ 1 w 1112"/>
                  <a:gd name="T29" fmla="*/ 1 h 1094"/>
                  <a:gd name="T30" fmla="*/ 1 w 1112"/>
                  <a:gd name="T31" fmla="*/ 1 h 1094"/>
                  <a:gd name="T32" fmla="*/ 1 w 1112"/>
                  <a:gd name="T33" fmla="*/ 1 h 1094"/>
                  <a:gd name="T34" fmla="*/ 1 w 1112"/>
                  <a:gd name="T35" fmla="*/ 1 h 10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12"/>
                  <a:gd name="T55" fmla="*/ 0 h 1094"/>
                  <a:gd name="T56" fmla="*/ 1112 w 1112"/>
                  <a:gd name="T57" fmla="*/ 1094 h 109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12" h="1094">
                    <a:moveTo>
                      <a:pt x="1112" y="140"/>
                    </a:moveTo>
                    <a:lnTo>
                      <a:pt x="1056" y="271"/>
                    </a:lnTo>
                    <a:lnTo>
                      <a:pt x="1017" y="373"/>
                    </a:lnTo>
                    <a:lnTo>
                      <a:pt x="971" y="476"/>
                    </a:lnTo>
                    <a:lnTo>
                      <a:pt x="943" y="588"/>
                    </a:lnTo>
                    <a:lnTo>
                      <a:pt x="924" y="702"/>
                    </a:lnTo>
                    <a:lnTo>
                      <a:pt x="905" y="814"/>
                    </a:lnTo>
                    <a:lnTo>
                      <a:pt x="905" y="916"/>
                    </a:lnTo>
                    <a:lnTo>
                      <a:pt x="905" y="1001"/>
                    </a:lnTo>
                    <a:lnTo>
                      <a:pt x="905" y="1038"/>
                    </a:lnTo>
                    <a:lnTo>
                      <a:pt x="242" y="1094"/>
                    </a:lnTo>
                    <a:lnTo>
                      <a:pt x="130" y="448"/>
                    </a:lnTo>
                    <a:lnTo>
                      <a:pt x="28" y="65"/>
                    </a:lnTo>
                    <a:lnTo>
                      <a:pt x="0" y="0"/>
                    </a:lnTo>
                    <a:lnTo>
                      <a:pt x="420" y="75"/>
                    </a:lnTo>
                    <a:lnTo>
                      <a:pt x="765" y="103"/>
                    </a:lnTo>
                    <a:lnTo>
                      <a:pt x="989" y="103"/>
                    </a:lnTo>
                    <a:lnTo>
                      <a:pt x="1112" y="140"/>
                    </a:lnTo>
                    <a:close/>
                  </a:path>
                </a:pathLst>
              </a:custGeom>
              <a:solidFill>
                <a:srgbClr val="5F7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481" name="Oval 111"/>
              <p:cNvSpPr>
                <a:spLocks noChangeArrowheads="1"/>
              </p:cNvSpPr>
              <p:nvPr/>
            </p:nvSpPr>
            <p:spPr bwMode="auto">
              <a:xfrm>
                <a:off x="2793" y="2961"/>
                <a:ext cx="61" cy="7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9478" name="Freeform 112"/>
            <p:cNvSpPr>
              <a:spLocks/>
            </p:cNvSpPr>
            <p:nvPr/>
          </p:nvSpPr>
          <p:spPr bwMode="auto">
            <a:xfrm rot="-5668726">
              <a:off x="3851" y="1632"/>
              <a:ext cx="101" cy="153"/>
            </a:xfrm>
            <a:custGeom>
              <a:avLst/>
              <a:gdLst>
                <a:gd name="T0" fmla="*/ 0 w 136"/>
                <a:gd name="T1" fmla="*/ 0 h 220"/>
                <a:gd name="T2" fmla="*/ 1 w 136"/>
                <a:gd name="T3" fmla="*/ 1 h 220"/>
                <a:gd name="T4" fmla="*/ 1 w 136"/>
                <a:gd name="T5" fmla="*/ 1 h 220"/>
                <a:gd name="T6" fmla="*/ 1 w 136"/>
                <a:gd name="T7" fmla="*/ 1 h 220"/>
                <a:gd name="T8" fmla="*/ 1 w 136"/>
                <a:gd name="T9" fmla="*/ 1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220"/>
                <a:gd name="T17" fmla="*/ 136 w 136"/>
                <a:gd name="T18" fmla="*/ 220 h 2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220">
                  <a:moveTo>
                    <a:pt x="0" y="0"/>
                  </a:moveTo>
                  <a:cubicBezTo>
                    <a:pt x="11" y="11"/>
                    <a:pt x="48" y="43"/>
                    <a:pt x="64" y="68"/>
                  </a:cubicBezTo>
                  <a:cubicBezTo>
                    <a:pt x="80" y="93"/>
                    <a:pt x="88" y="131"/>
                    <a:pt x="96" y="150"/>
                  </a:cubicBezTo>
                  <a:cubicBezTo>
                    <a:pt x="104" y="169"/>
                    <a:pt x="105" y="168"/>
                    <a:pt x="112" y="180"/>
                  </a:cubicBezTo>
                  <a:cubicBezTo>
                    <a:pt x="119" y="192"/>
                    <a:pt x="131" y="212"/>
                    <a:pt x="136" y="22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479" name="Freeform 113"/>
            <p:cNvSpPr>
              <a:spLocks/>
            </p:cNvSpPr>
            <p:nvPr/>
          </p:nvSpPr>
          <p:spPr bwMode="auto">
            <a:xfrm rot="-5668726">
              <a:off x="3770" y="1854"/>
              <a:ext cx="40" cy="24"/>
            </a:xfrm>
            <a:custGeom>
              <a:avLst/>
              <a:gdLst>
                <a:gd name="T0" fmla="*/ 0 w 54"/>
                <a:gd name="T1" fmla="*/ 0 h 34"/>
                <a:gd name="T2" fmla="*/ 1 w 54"/>
                <a:gd name="T3" fmla="*/ 1 h 34"/>
                <a:gd name="T4" fmla="*/ 1 w 54"/>
                <a:gd name="T5" fmla="*/ 1 h 34"/>
                <a:gd name="T6" fmla="*/ 0 60000 65536"/>
                <a:gd name="T7" fmla="*/ 0 60000 65536"/>
                <a:gd name="T8" fmla="*/ 0 60000 65536"/>
                <a:gd name="T9" fmla="*/ 0 w 54"/>
                <a:gd name="T10" fmla="*/ 0 h 34"/>
                <a:gd name="T11" fmla="*/ 54 w 54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34">
                  <a:moveTo>
                    <a:pt x="0" y="0"/>
                  </a:moveTo>
                  <a:cubicBezTo>
                    <a:pt x="5" y="5"/>
                    <a:pt x="21" y="24"/>
                    <a:pt x="30" y="29"/>
                  </a:cubicBezTo>
                  <a:cubicBezTo>
                    <a:pt x="39" y="34"/>
                    <a:pt x="46" y="33"/>
                    <a:pt x="54" y="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9238" name="Freeform 114"/>
          <p:cNvSpPr>
            <a:spLocks/>
          </p:cNvSpPr>
          <p:nvPr/>
        </p:nvSpPr>
        <p:spPr bwMode="auto">
          <a:xfrm>
            <a:off x="4210050" y="3708400"/>
            <a:ext cx="457200" cy="981075"/>
          </a:xfrm>
          <a:custGeom>
            <a:avLst/>
            <a:gdLst>
              <a:gd name="T0" fmla="*/ 0 w 288"/>
              <a:gd name="T1" fmla="*/ 2147483647 h 576"/>
              <a:gd name="T2" fmla="*/ 0 w 288"/>
              <a:gd name="T3" fmla="*/ 2147483647 h 576"/>
              <a:gd name="T4" fmla="*/ 2147483647 w 288"/>
              <a:gd name="T5" fmla="*/ 0 h 576"/>
              <a:gd name="T6" fmla="*/ 2147483647 w 288"/>
              <a:gd name="T7" fmla="*/ 2147483647 h 576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576"/>
              <a:gd name="T14" fmla="*/ 288 w 288"/>
              <a:gd name="T15" fmla="*/ 576 h 5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576">
                <a:moveTo>
                  <a:pt x="0" y="576"/>
                </a:moveTo>
                <a:lnTo>
                  <a:pt x="0" y="108"/>
                </a:lnTo>
                <a:lnTo>
                  <a:pt x="288" y="0"/>
                </a:lnTo>
                <a:lnTo>
                  <a:pt x="288" y="42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39" name="Oval 115"/>
          <p:cNvSpPr>
            <a:spLocks noChangeArrowheads="1"/>
          </p:cNvSpPr>
          <p:nvPr/>
        </p:nvSpPr>
        <p:spPr bwMode="auto">
          <a:xfrm>
            <a:off x="4519613" y="4467225"/>
            <a:ext cx="55562" cy="36513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40" name="Oval 116"/>
          <p:cNvSpPr>
            <a:spLocks noChangeArrowheads="1"/>
          </p:cNvSpPr>
          <p:nvPr/>
        </p:nvSpPr>
        <p:spPr bwMode="auto">
          <a:xfrm>
            <a:off x="4324350" y="4562475"/>
            <a:ext cx="55563" cy="36513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3429" name="Picture 117" descr="khoi den"/>
          <p:cNvPicPr>
            <a:picLocks noChangeAspect="1" noChangeArrowheads="1" noCrop="1"/>
          </p:cNvPicPr>
          <p:nvPr/>
        </p:nvPicPr>
        <p:blipFill>
          <a:blip r:embed="rId4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11978">
            <a:off x="3465512" y="2754313"/>
            <a:ext cx="2127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42" name="Group 118"/>
          <p:cNvGrpSpPr>
            <a:grpSpLocks/>
          </p:cNvGrpSpPr>
          <p:nvPr/>
        </p:nvGrpSpPr>
        <p:grpSpPr bwMode="auto">
          <a:xfrm>
            <a:off x="2973388" y="3278188"/>
            <a:ext cx="279400" cy="314325"/>
            <a:chOff x="3226" y="2032"/>
            <a:chExt cx="176" cy="198"/>
          </a:xfrm>
        </p:grpSpPr>
        <p:sp>
          <p:nvSpPr>
            <p:cNvPr id="9467" name="AutoShape 119"/>
            <p:cNvSpPr>
              <a:spLocks noChangeArrowheads="1"/>
            </p:cNvSpPr>
            <p:nvPr/>
          </p:nvSpPr>
          <p:spPr bwMode="auto">
            <a:xfrm>
              <a:off x="3228" y="2091"/>
              <a:ext cx="28" cy="139"/>
            </a:xfrm>
            <a:prstGeom prst="can">
              <a:avLst>
                <a:gd name="adj" fmla="val 36704"/>
              </a:avLst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468" name="AutoShape 120"/>
            <p:cNvSpPr>
              <a:spLocks noChangeArrowheads="1"/>
            </p:cNvSpPr>
            <p:nvPr/>
          </p:nvSpPr>
          <p:spPr bwMode="auto">
            <a:xfrm rot="-7020000">
              <a:off x="3308" y="1965"/>
              <a:ext cx="28" cy="161"/>
            </a:xfrm>
            <a:prstGeom prst="can">
              <a:avLst>
                <a:gd name="adj" fmla="val 42513"/>
              </a:avLst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" name="Freeform 121">
              <a:extLst/>
            </p:cNvPr>
            <p:cNvSpPr>
              <a:spLocks/>
            </p:cNvSpPr>
            <p:nvPr/>
          </p:nvSpPr>
          <p:spPr bwMode="auto">
            <a:xfrm>
              <a:off x="3226" y="2061"/>
              <a:ext cx="41" cy="41"/>
            </a:xfrm>
            <a:custGeom>
              <a:avLst/>
              <a:gdLst>
                <a:gd name="T0" fmla="*/ 4 w 41"/>
                <a:gd name="T1" fmla="*/ 41 h 41"/>
                <a:gd name="T2" fmla="*/ 10 w 41"/>
                <a:gd name="T3" fmla="*/ 17 h 41"/>
                <a:gd name="T4" fmla="*/ 36 w 41"/>
                <a:gd name="T5" fmla="*/ 2 h 41"/>
                <a:gd name="T6" fmla="*/ 41 w 41"/>
                <a:gd name="T7" fmla="*/ 24 h 41"/>
                <a:gd name="T8" fmla="*/ 29 w 41"/>
                <a:gd name="T9" fmla="*/ 38 h 41"/>
                <a:gd name="T10" fmla="*/ 4 w 41"/>
                <a:gd name="T1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4" y="41"/>
                  </a:moveTo>
                  <a:cubicBezTo>
                    <a:pt x="0" y="37"/>
                    <a:pt x="5" y="23"/>
                    <a:pt x="10" y="17"/>
                  </a:cubicBezTo>
                  <a:cubicBezTo>
                    <a:pt x="15" y="11"/>
                    <a:pt x="30" y="0"/>
                    <a:pt x="36" y="2"/>
                  </a:cubicBezTo>
                  <a:lnTo>
                    <a:pt x="41" y="24"/>
                  </a:lnTo>
                  <a:lnTo>
                    <a:pt x="29" y="38"/>
                  </a:lnTo>
                  <a:lnTo>
                    <a:pt x="4" y="41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175" cmpd="sng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470" name="AutoShape 122"/>
            <p:cNvSpPr>
              <a:spLocks noChangeArrowheads="1"/>
            </p:cNvSpPr>
            <p:nvPr/>
          </p:nvSpPr>
          <p:spPr bwMode="auto">
            <a:xfrm rot="-7020000">
              <a:off x="3246" y="2064"/>
              <a:ext cx="23" cy="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FF"/>
                </a:gs>
                <a:gs pos="50000">
                  <a:srgbClr val="767676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" name="AutoShape 123">
              <a:extLst/>
            </p:cNvPr>
            <p:cNvSpPr>
              <a:spLocks noChangeArrowheads="1"/>
            </p:cNvSpPr>
            <p:nvPr/>
          </p:nvSpPr>
          <p:spPr bwMode="auto">
            <a:xfrm>
              <a:off x="3230" y="2092"/>
              <a:ext cx="23" cy="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2000"/>
            </a:p>
          </p:txBody>
        </p:sp>
      </p:grpSp>
      <p:grpSp>
        <p:nvGrpSpPr>
          <p:cNvPr id="13356" name="Group 124"/>
          <p:cNvGrpSpPr>
            <a:grpSpLocks/>
          </p:cNvGrpSpPr>
          <p:nvPr/>
        </p:nvGrpSpPr>
        <p:grpSpPr bwMode="auto">
          <a:xfrm>
            <a:off x="4324350" y="3209925"/>
            <a:ext cx="55563" cy="1371600"/>
            <a:chOff x="4188" y="1728"/>
            <a:chExt cx="35" cy="864"/>
          </a:xfrm>
        </p:grpSpPr>
        <p:sp>
          <p:nvSpPr>
            <p:cNvPr id="18" name="AutoShape 125">
              <a:extLst/>
            </p:cNvPr>
            <p:cNvSpPr>
              <a:spLocks noChangeArrowheads="1"/>
            </p:cNvSpPr>
            <p:nvPr/>
          </p:nvSpPr>
          <p:spPr bwMode="auto">
            <a:xfrm>
              <a:off x="4188" y="1728"/>
              <a:ext cx="35" cy="74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>
              <a:solidFill>
                <a:srgbClr val="4D4D4D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2000"/>
            </a:p>
          </p:txBody>
        </p:sp>
        <p:sp>
          <p:nvSpPr>
            <p:cNvPr id="19" name="Freeform 126">
              <a:extLst/>
            </p:cNvPr>
            <p:cNvSpPr>
              <a:spLocks/>
            </p:cNvSpPr>
            <p:nvPr/>
          </p:nvSpPr>
          <p:spPr bwMode="auto">
            <a:xfrm>
              <a:off x="4188" y="2458"/>
              <a:ext cx="35" cy="134"/>
            </a:xfrm>
            <a:custGeom>
              <a:avLst/>
              <a:gdLst>
                <a:gd name="T0" fmla="*/ 0 w 96"/>
                <a:gd name="T1" fmla="*/ 0 h 327"/>
                <a:gd name="T2" fmla="*/ 27 w 96"/>
                <a:gd name="T3" fmla="*/ 198 h 327"/>
                <a:gd name="T4" fmla="*/ 36 w 96"/>
                <a:gd name="T5" fmla="*/ 327 h 327"/>
                <a:gd name="T6" fmla="*/ 63 w 96"/>
                <a:gd name="T7" fmla="*/ 327 h 327"/>
                <a:gd name="T8" fmla="*/ 69 w 96"/>
                <a:gd name="T9" fmla="*/ 198 h 327"/>
                <a:gd name="T10" fmla="*/ 96 w 96"/>
                <a:gd name="T11" fmla="*/ 6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27">
                  <a:moveTo>
                    <a:pt x="0" y="0"/>
                  </a:moveTo>
                  <a:lnTo>
                    <a:pt x="27" y="198"/>
                  </a:lnTo>
                  <a:lnTo>
                    <a:pt x="36" y="327"/>
                  </a:lnTo>
                  <a:lnTo>
                    <a:pt x="63" y="327"/>
                  </a:lnTo>
                  <a:lnTo>
                    <a:pt x="69" y="198"/>
                  </a:lnTo>
                  <a:lnTo>
                    <a:pt x="96" y="6"/>
                  </a:lnTo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 cmpd="sng">
              <a:solidFill>
                <a:srgbClr val="4D4D4D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449" name="Line 127"/>
            <p:cNvSpPr>
              <a:spLocks noChangeShapeType="1"/>
            </p:cNvSpPr>
            <p:nvPr/>
          </p:nvSpPr>
          <p:spPr bwMode="auto">
            <a:xfrm>
              <a:off x="4206" y="1797"/>
              <a:ext cx="0" cy="434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450" name="Freeform 128"/>
            <p:cNvSpPr>
              <a:spLocks/>
            </p:cNvSpPr>
            <p:nvPr/>
          </p:nvSpPr>
          <p:spPr bwMode="auto">
            <a:xfrm>
              <a:off x="4198" y="2539"/>
              <a:ext cx="15" cy="53"/>
            </a:xfrm>
            <a:custGeom>
              <a:avLst/>
              <a:gdLst>
                <a:gd name="T0" fmla="*/ 0 w 42"/>
                <a:gd name="T1" fmla="*/ 0 h 129"/>
                <a:gd name="T2" fmla="*/ 0 w 42"/>
                <a:gd name="T3" fmla="*/ 0 h 129"/>
                <a:gd name="T4" fmla="*/ 0 w 42"/>
                <a:gd name="T5" fmla="*/ 0 h 129"/>
                <a:gd name="T6" fmla="*/ 0 w 42"/>
                <a:gd name="T7" fmla="*/ 0 h 1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129"/>
                <a:gd name="T14" fmla="*/ 42 w 42"/>
                <a:gd name="T15" fmla="*/ 129 h 1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129">
                  <a:moveTo>
                    <a:pt x="0" y="0"/>
                  </a:moveTo>
                  <a:lnTo>
                    <a:pt x="9" y="129"/>
                  </a:lnTo>
                  <a:lnTo>
                    <a:pt x="36" y="129"/>
                  </a:lnTo>
                  <a:lnTo>
                    <a:pt x="42" y="0"/>
                  </a:lnTo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9451" name="Group 129"/>
            <p:cNvGrpSpPr>
              <a:grpSpLocks/>
            </p:cNvGrpSpPr>
            <p:nvPr/>
          </p:nvGrpSpPr>
          <p:grpSpPr bwMode="auto">
            <a:xfrm>
              <a:off x="4195" y="1838"/>
              <a:ext cx="17" cy="615"/>
              <a:chOff x="5160" y="1084"/>
              <a:chExt cx="48" cy="1497"/>
            </a:xfrm>
          </p:grpSpPr>
          <p:sp>
            <p:nvSpPr>
              <p:cNvPr id="9453" name="Line 130"/>
              <p:cNvSpPr>
                <a:spLocks noChangeShapeType="1"/>
              </p:cNvSpPr>
              <p:nvPr/>
            </p:nvSpPr>
            <p:spPr bwMode="auto">
              <a:xfrm>
                <a:off x="5160" y="1129"/>
                <a:ext cx="48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454" name="Line 131"/>
              <p:cNvSpPr>
                <a:spLocks noChangeShapeType="1"/>
              </p:cNvSpPr>
              <p:nvPr/>
            </p:nvSpPr>
            <p:spPr bwMode="auto">
              <a:xfrm>
                <a:off x="5160" y="1084"/>
                <a:ext cx="0" cy="1497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455" name="Line 132"/>
              <p:cNvSpPr>
                <a:spLocks noChangeShapeType="1"/>
              </p:cNvSpPr>
              <p:nvPr/>
            </p:nvSpPr>
            <p:spPr bwMode="auto">
              <a:xfrm>
                <a:off x="5160" y="1249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456" name="Line 133"/>
              <p:cNvSpPr>
                <a:spLocks noChangeShapeType="1"/>
              </p:cNvSpPr>
              <p:nvPr/>
            </p:nvSpPr>
            <p:spPr bwMode="auto">
              <a:xfrm>
                <a:off x="5160" y="1369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457" name="Line 134"/>
              <p:cNvSpPr>
                <a:spLocks noChangeShapeType="1"/>
              </p:cNvSpPr>
              <p:nvPr/>
            </p:nvSpPr>
            <p:spPr bwMode="auto">
              <a:xfrm>
                <a:off x="5160" y="1486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458" name="Line 135"/>
              <p:cNvSpPr>
                <a:spLocks noChangeShapeType="1"/>
              </p:cNvSpPr>
              <p:nvPr/>
            </p:nvSpPr>
            <p:spPr bwMode="auto">
              <a:xfrm>
                <a:off x="5160" y="1606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459" name="Line 136"/>
              <p:cNvSpPr>
                <a:spLocks noChangeShapeType="1"/>
              </p:cNvSpPr>
              <p:nvPr/>
            </p:nvSpPr>
            <p:spPr bwMode="auto">
              <a:xfrm>
                <a:off x="5160" y="1723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460" name="Line 137"/>
              <p:cNvSpPr>
                <a:spLocks noChangeShapeType="1"/>
              </p:cNvSpPr>
              <p:nvPr/>
            </p:nvSpPr>
            <p:spPr bwMode="auto">
              <a:xfrm>
                <a:off x="5160" y="1843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461" name="Line 138"/>
              <p:cNvSpPr>
                <a:spLocks noChangeShapeType="1"/>
              </p:cNvSpPr>
              <p:nvPr/>
            </p:nvSpPr>
            <p:spPr bwMode="auto">
              <a:xfrm>
                <a:off x="5160" y="1960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462" name="Line 139"/>
              <p:cNvSpPr>
                <a:spLocks noChangeShapeType="1"/>
              </p:cNvSpPr>
              <p:nvPr/>
            </p:nvSpPr>
            <p:spPr bwMode="auto">
              <a:xfrm>
                <a:off x="5160" y="2080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463" name="Line 140"/>
              <p:cNvSpPr>
                <a:spLocks noChangeShapeType="1"/>
              </p:cNvSpPr>
              <p:nvPr/>
            </p:nvSpPr>
            <p:spPr bwMode="auto">
              <a:xfrm>
                <a:off x="5160" y="2200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464" name="Line 141"/>
              <p:cNvSpPr>
                <a:spLocks noChangeShapeType="1"/>
              </p:cNvSpPr>
              <p:nvPr/>
            </p:nvSpPr>
            <p:spPr bwMode="auto">
              <a:xfrm>
                <a:off x="5160" y="2320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465" name="Line 142"/>
              <p:cNvSpPr>
                <a:spLocks noChangeShapeType="1"/>
              </p:cNvSpPr>
              <p:nvPr/>
            </p:nvSpPr>
            <p:spPr bwMode="auto">
              <a:xfrm>
                <a:off x="5160" y="2437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466" name="Line 143"/>
              <p:cNvSpPr>
                <a:spLocks noChangeShapeType="1"/>
              </p:cNvSpPr>
              <p:nvPr/>
            </p:nvSpPr>
            <p:spPr bwMode="auto">
              <a:xfrm>
                <a:off x="5160" y="2557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9452" name="Line 144"/>
            <p:cNvSpPr>
              <a:spLocks noChangeShapeType="1"/>
            </p:cNvSpPr>
            <p:nvPr/>
          </p:nvSpPr>
          <p:spPr bwMode="auto">
            <a:xfrm>
              <a:off x="4206" y="2231"/>
              <a:ext cx="0" cy="308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3457" name="Line 145"/>
          <p:cNvSpPr>
            <a:spLocks noChangeShapeType="1"/>
          </p:cNvSpPr>
          <p:nvPr/>
        </p:nvSpPr>
        <p:spPr bwMode="auto">
          <a:xfrm>
            <a:off x="2881313" y="3295650"/>
            <a:ext cx="0" cy="5334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458" name="Line 146"/>
          <p:cNvSpPr>
            <a:spLocks noChangeShapeType="1"/>
          </p:cNvSpPr>
          <p:nvPr/>
        </p:nvSpPr>
        <p:spPr bwMode="auto">
          <a:xfrm>
            <a:off x="1200150" y="1524000"/>
            <a:ext cx="0" cy="1295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459" name="Line 147"/>
          <p:cNvSpPr>
            <a:spLocks noChangeShapeType="1"/>
          </p:cNvSpPr>
          <p:nvPr/>
        </p:nvSpPr>
        <p:spPr bwMode="auto">
          <a:xfrm>
            <a:off x="1200150" y="1504950"/>
            <a:ext cx="0" cy="1905000"/>
          </a:xfrm>
          <a:prstGeom prst="line">
            <a:avLst/>
          </a:prstGeom>
          <a:noFill/>
          <a:ln w="2857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9247" name="Group 148"/>
          <p:cNvGrpSpPr>
            <a:grpSpLocks/>
          </p:cNvGrpSpPr>
          <p:nvPr/>
        </p:nvGrpSpPr>
        <p:grpSpPr bwMode="auto">
          <a:xfrm>
            <a:off x="1019175" y="1143000"/>
            <a:ext cx="247650" cy="2497138"/>
            <a:chOff x="3138" y="1104"/>
            <a:chExt cx="156" cy="1573"/>
          </a:xfrm>
        </p:grpSpPr>
        <p:sp>
          <p:nvSpPr>
            <p:cNvPr id="9371" name="Line 149"/>
            <p:cNvSpPr>
              <a:spLocks noChangeShapeType="1"/>
            </p:cNvSpPr>
            <p:nvPr/>
          </p:nvSpPr>
          <p:spPr bwMode="auto">
            <a:xfrm>
              <a:off x="3210" y="1225"/>
              <a:ext cx="48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372" name="Line 150"/>
            <p:cNvSpPr>
              <a:spLocks noChangeShapeType="1"/>
            </p:cNvSpPr>
            <p:nvPr/>
          </p:nvSpPr>
          <p:spPr bwMode="auto">
            <a:xfrm>
              <a:off x="3210" y="1180"/>
              <a:ext cx="0" cy="149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373" name="Line 151"/>
            <p:cNvSpPr>
              <a:spLocks noChangeShapeType="1"/>
            </p:cNvSpPr>
            <p:nvPr/>
          </p:nvSpPr>
          <p:spPr bwMode="auto">
            <a:xfrm>
              <a:off x="3210" y="124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374" name="Line 152"/>
            <p:cNvSpPr>
              <a:spLocks noChangeShapeType="1"/>
            </p:cNvSpPr>
            <p:nvPr/>
          </p:nvSpPr>
          <p:spPr bwMode="auto">
            <a:xfrm>
              <a:off x="3210" y="1273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375" name="Line 153"/>
            <p:cNvSpPr>
              <a:spLocks noChangeShapeType="1"/>
            </p:cNvSpPr>
            <p:nvPr/>
          </p:nvSpPr>
          <p:spPr bwMode="auto">
            <a:xfrm>
              <a:off x="3210" y="132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376" name="Line 154"/>
            <p:cNvSpPr>
              <a:spLocks noChangeShapeType="1"/>
            </p:cNvSpPr>
            <p:nvPr/>
          </p:nvSpPr>
          <p:spPr bwMode="auto">
            <a:xfrm>
              <a:off x="3210" y="129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377" name="Line 155"/>
            <p:cNvSpPr>
              <a:spLocks noChangeShapeType="1"/>
            </p:cNvSpPr>
            <p:nvPr/>
          </p:nvSpPr>
          <p:spPr bwMode="auto">
            <a:xfrm>
              <a:off x="3210" y="1345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378" name="Line 156"/>
            <p:cNvSpPr>
              <a:spLocks noChangeShapeType="1"/>
            </p:cNvSpPr>
            <p:nvPr/>
          </p:nvSpPr>
          <p:spPr bwMode="auto">
            <a:xfrm>
              <a:off x="3210" y="136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379" name="Line 157"/>
            <p:cNvSpPr>
              <a:spLocks noChangeShapeType="1"/>
            </p:cNvSpPr>
            <p:nvPr/>
          </p:nvSpPr>
          <p:spPr bwMode="auto">
            <a:xfrm>
              <a:off x="3210" y="1393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380" name="Line 158"/>
            <p:cNvSpPr>
              <a:spLocks noChangeShapeType="1"/>
            </p:cNvSpPr>
            <p:nvPr/>
          </p:nvSpPr>
          <p:spPr bwMode="auto">
            <a:xfrm>
              <a:off x="3210" y="144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381" name="Line 159"/>
            <p:cNvSpPr>
              <a:spLocks noChangeShapeType="1"/>
            </p:cNvSpPr>
            <p:nvPr/>
          </p:nvSpPr>
          <p:spPr bwMode="auto">
            <a:xfrm>
              <a:off x="3210" y="141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382" name="Line 160"/>
            <p:cNvSpPr>
              <a:spLocks noChangeShapeType="1"/>
            </p:cNvSpPr>
            <p:nvPr/>
          </p:nvSpPr>
          <p:spPr bwMode="auto">
            <a:xfrm>
              <a:off x="3210" y="1465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383" name="Line 161"/>
            <p:cNvSpPr>
              <a:spLocks noChangeShapeType="1"/>
            </p:cNvSpPr>
            <p:nvPr/>
          </p:nvSpPr>
          <p:spPr bwMode="auto">
            <a:xfrm>
              <a:off x="3210" y="1486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384" name="Line 162"/>
            <p:cNvSpPr>
              <a:spLocks noChangeShapeType="1"/>
            </p:cNvSpPr>
            <p:nvPr/>
          </p:nvSpPr>
          <p:spPr bwMode="auto">
            <a:xfrm>
              <a:off x="3210" y="151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385" name="Line 163"/>
            <p:cNvSpPr>
              <a:spLocks noChangeShapeType="1"/>
            </p:cNvSpPr>
            <p:nvPr/>
          </p:nvSpPr>
          <p:spPr bwMode="auto">
            <a:xfrm>
              <a:off x="3210" y="155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386" name="Line 164"/>
            <p:cNvSpPr>
              <a:spLocks noChangeShapeType="1"/>
            </p:cNvSpPr>
            <p:nvPr/>
          </p:nvSpPr>
          <p:spPr bwMode="auto">
            <a:xfrm>
              <a:off x="3210" y="153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387" name="Line 165"/>
            <p:cNvSpPr>
              <a:spLocks noChangeShapeType="1"/>
            </p:cNvSpPr>
            <p:nvPr/>
          </p:nvSpPr>
          <p:spPr bwMode="auto">
            <a:xfrm>
              <a:off x="3210" y="1582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388" name="Line 166"/>
            <p:cNvSpPr>
              <a:spLocks noChangeShapeType="1"/>
            </p:cNvSpPr>
            <p:nvPr/>
          </p:nvSpPr>
          <p:spPr bwMode="auto">
            <a:xfrm>
              <a:off x="3210" y="1606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389" name="Line 167"/>
            <p:cNvSpPr>
              <a:spLocks noChangeShapeType="1"/>
            </p:cNvSpPr>
            <p:nvPr/>
          </p:nvSpPr>
          <p:spPr bwMode="auto">
            <a:xfrm>
              <a:off x="3210" y="163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390" name="Line 168"/>
            <p:cNvSpPr>
              <a:spLocks noChangeShapeType="1"/>
            </p:cNvSpPr>
            <p:nvPr/>
          </p:nvSpPr>
          <p:spPr bwMode="auto">
            <a:xfrm>
              <a:off x="3210" y="167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391" name="Line 169"/>
            <p:cNvSpPr>
              <a:spLocks noChangeShapeType="1"/>
            </p:cNvSpPr>
            <p:nvPr/>
          </p:nvSpPr>
          <p:spPr bwMode="auto">
            <a:xfrm>
              <a:off x="3210" y="165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392" name="Line 170"/>
            <p:cNvSpPr>
              <a:spLocks noChangeShapeType="1"/>
            </p:cNvSpPr>
            <p:nvPr/>
          </p:nvSpPr>
          <p:spPr bwMode="auto">
            <a:xfrm>
              <a:off x="3210" y="1702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393" name="Line 171"/>
            <p:cNvSpPr>
              <a:spLocks noChangeShapeType="1"/>
            </p:cNvSpPr>
            <p:nvPr/>
          </p:nvSpPr>
          <p:spPr bwMode="auto">
            <a:xfrm>
              <a:off x="3210" y="1723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394" name="Line 172"/>
            <p:cNvSpPr>
              <a:spLocks noChangeShapeType="1"/>
            </p:cNvSpPr>
            <p:nvPr/>
          </p:nvSpPr>
          <p:spPr bwMode="auto">
            <a:xfrm>
              <a:off x="3210" y="174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395" name="Line 173"/>
            <p:cNvSpPr>
              <a:spLocks noChangeShapeType="1"/>
            </p:cNvSpPr>
            <p:nvPr/>
          </p:nvSpPr>
          <p:spPr bwMode="auto">
            <a:xfrm>
              <a:off x="3210" y="179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396" name="Line 174"/>
            <p:cNvSpPr>
              <a:spLocks noChangeShapeType="1"/>
            </p:cNvSpPr>
            <p:nvPr/>
          </p:nvSpPr>
          <p:spPr bwMode="auto">
            <a:xfrm>
              <a:off x="3210" y="177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397" name="Line 175"/>
            <p:cNvSpPr>
              <a:spLocks noChangeShapeType="1"/>
            </p:cNvSpPr>
            <p:nvPr/>
          </p:nvSpPr>
          <p:spPr bwMode="auto">
            <a:xfrm>
              <a:off x="3210" y="1819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398" name="Line 176"/>
            <p:cNvSpPr>
              <a:spLocks noChangeShapeType="1"/>
            </p:cNvSpPr>
            <p:nvPr/>
          </p:nvSpPr>
          <p:spPr bwMode="auto">
            <a:xfrm>
              <a:off x="3210" y="1843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399" name="Line 177"/>
            <p:cNvSpPr>
              <a:spLocks noChangeShapeType="1"/>
            </p:cNvSpPr>
            <p:nvPr/>
          </p:nvSpPr>
          <p:spPr bwMode="auto">
            <a:xfrm>
              <a:off x="3210" y="186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400" name="Line 178"/>
            <p:cNvSpPr>
              <a:spLocks noChangeShapeType="1"/>
            </p:cNvSpPr>
            <p:nvPr/>
          </p:nvSpPr>
          <p:spPr bwMode="auto">
            <a:xfrm>
              <a:off x="3210" y="191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401" name="Line 179"/>
            <p:cNvSpPr>
              <a:spLocks noChangeShapeType="1"/>
            </p:cNvSpPr>
            <p:nvPr/>
          </p:nvSpPr>
          <p:spPr bwMode="auto">
            <a:xfrm>
              <a:off x="3210" y="189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402" name="Line 180"/>
            <p:cNvSpPr>
              <a:spLocks noChangeShapeType="1"/>
            </p:cNvSpPr>
            <p:nvPr/>
          </p:nvSpPr>
          <p:spPr bwMode="auto">
            <a:xfrm>
              <a:off x="3210" y="1939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403" name="Line 181"/>
            <p:cNvSpPr>
              <a:spLocks noChangeShapeType="1"/>
            </p:cNvSpPr>
            <p:nvPr/>
          </p:nvSpPr>
          <p:spPr bwMode="auto">
            <a:xfrm>
              <a:off x="3210" y="196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404" name="Line 182"/>
            <p:cNvSpPr>
              <a:spLocks noChangeShapeType="1"/>
            </p:cNvSpPr>
            <p:nvPr/>
          </p:nvSpPr>
          <p:spPr bwMode="auto">
            <a:xfrm>
              <a:off x="3210" y="198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405" name="Line 183"/>
            <p:cNvSpPr>
              <a:spLocks noChangeShapeType="1"/>
            </p:cNvSpPr>
            <p:nvPr/>
          </p:nvSpPr>
          <p:spPr bwMode="auto">
            <a:xfrm>
              <a:off x="3210" y="2032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406" name="Line 184"/>
            <p:cNvSpPr>
              <a:spLocks noChangeShapeType="1"/>
            </p:cNvSpPr>
            <p:nvPr/>
          </p:nvSpPr>
          <p:spPr bwMode="auto">
            <a:xfrm>
              <a:off x="3210" y="200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407" name="Line 185"/>
            <p:cNvSpPr>
              <a:spLocks noChangeShapeType="1"/>
            </p:cNvSpPr>
            <p:nvPr/>
          </p:nvSpPr>
          <p:spPr bwMode="auto">
            <a:xfrm>
              <a:off x="3210" y="2056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408" name="Line 186"/>
            <p:cNvSpPr>
              <a:spLocks noChangeShapeType="1"/>
            </p:cNvSpPr>
            <p:nvPr/>
          </p:nvSpPr>
          <p:spPr bwMode="auto">
            <a:xfrm>
              <a:off x="3210" y="208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409" name="Line 187"/>
            <p:cNvSpPr>
              <a:spLocks noChangeShapeType="1"/>
            </p:cNvSpPr>
            <p:nvPr/>
          </p:nvSpPr>
          <p:spPr bwMode="auto">
            <a:xfrm>
              <a:off x="3210" y="210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410" name="Line 188"/>
            <p:cNvSpPr>
              <a:spLocks noChangeShapeType="1"/>
            </p:cNvSpPr>
            <p:nvPr/>
          </p:nvSpPr>
          <p:spPr bwMode="auto">
            <a:xfrm>
              <a:off x="3210" y="2152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411" name="Line 189"/>
            <p:cNvSpPr>
              <a:spLocks noChangeShapeType="1"/>
            </p:cNvSpPr>
            <p:nvPr/>
          </p:nvSpPr>
          <p:spPr bwMode="auto">
            <a:xfrm>
              <a:off x="3210" y="212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412" name="Line 190"/>
            <p:cNvSpPr>
              <a:spLocks noChangeShapeType="1"/>
            </p:cNvSpPr>
            <p:nvPr/>
          </p:nvSpPr>
          <p:spPr bwMode="auto">
            <a:xfrm>
              <a:off x="3210" y="2176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413" name="Line 191"/>
            <p:cNvSpPr>
              <a:spLocks noChangeShapeType="1"/>
            </p:cNvSpPr>
            <p:nvPr/>
          </p:nvSpPr>
          <p:spPr bwMode="auto">
            <a:xfrm>
              <a:off x="3210" y="220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414" name="Line 192"/>
            <p:cNvSpPr>
              <a:spLocks noChangeShapeType="1"/>
            </p:cNvSpPr>
            <p:nvPr/>
          </p:nvSpPr>
          <p:spPr bwMode="auto">
            <a:xfrm>
              <a:off x="3210" y="222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415" name="Line 193"/>
            <p:cNvSpPr>
              <a:spLocks noChangeShapeType="1"/>
            </p:cNvSpPr>
            <p:nvPr/>
          </p:nvSpPr>
          <p:spPr bwMode="auto">
            <a:xfrm>
              <a:off x="3210" y="2272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416" name="Line 194"/>
            <p:cNvSpPr>
              <a:spLocks noChangeShapeType="1"/>
            </p:cNvSpPr>
            <p:nvPr/>
          </p:nvSpPr>
          <p:spPr bwMode="auto">
            <a:xfrm>
              <a:off x="3210" y="224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417" name="Line 195"/>
            <p:cNvSpPr>
              <a:spLocks noChangeShapeType="1"/>
            </p:cNvSpPr>
            <p:nvPr/>
          </p:nvSpPr>
          <p:spPr bwMode="auto">
            <a:xfrm>
              <a:off x="3210" y="2296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418" name="Line 196"/>
            <p:cNvSpPr>
              <a:spLocks noChangeShapeType="1"/>
            </p:cNvSpPr>
            <p:nvPr/>
          </p:nvSpPr>
          <p:spPr bwMode="auto">
            <a:xfrm>
              <a:off x="3210" y="232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419" name="Line 197"/>
            <p:cNvSpPr>
              <a:spLocks noChangeShapeType="1"/>
            </p:cNvSpPr>
            <p:nvPr/>
          </p:nvSpPr>
          <p:spPr bwMode="auto">
            <a:xfrm>
              <a:off x="3210" y="234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420" name="Line 198"/>
            <p:cNvSpPr>
              <a:spLocks noChangeShapeType="1"/>
            </p:cNvSpPr>
            <p:nvPr/>
          </p:nvSpPr>
          <p:spPr bwMode="auto">
            <a:xfrm>
              <a:off x="3210" y="2392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421" name="Line 199"/>
            <p:cNvSpPr>
              <a:spLocks noChangeShapeType="1"/>
            </p:cNvSpPr>
            <p:nvPr/>
          </p:nvSpPr>
          <p:spPr bwMode="auto">
            <a:xfrm>
              <a:off x="3210" y="236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422" name="Line 200"/>
            <p:cNvSpPr>
              <a:spLocks noChangeShapeType="1"/>
            </p:cNvSpPr>
            <p:nvPr/>
          </p:nvSpPr>
          <p:spPr bwMode="auto">
            <a:xfrm>
              <a:off x="3210" y="2416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423" name="Line 201"/>
            <p:cNvSpPr>
              <a:spLocks noChangeShapeType="1"/>
            </p:cNvSpPr>
            <p:nvPr/>
          </p:nvSpPr>
          <p:spPr bwMode="auto">
            <a:xfrm>
              <a:off x="3210" y="243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424" name="Line 202"/>
            <p:cNvSpPr>
              <a:spLocks noChangeShapeType="1"/>
            </p:cNvSpPr>
            <p:nvPr/>
          </p:nvSpPr>
          <p:spPr bwMode="auto">
            <a:xfrm>
              <a:off x="3210" y="246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425" name="Line 203"/>
            <p:cNvSpPr>
              <a:spLocks noChangeShapeType="1"/>
            </p:cNvSpPr>
            <p:nvPr/>
          </p:nvSpPr>
          <p:spPr bwMode="auto">
            <a:xfrm>
              <a:off x="3210" y="250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426" name="Line 204"/>
            <p:cNvSpPr>
              <a:spLocks noChangeShapeType="1"/>
            </p:cNvSpPr>
            <p:nvPr/>
          </p:nvSpPr>
          <p:spPr bwMode="auto">
            <a:xfrm>
              <a:off x="3210" y="248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427" name="Line 205"/>
            <p:cNvSpPr>
              <a:spLocks noChangeShapeType="1"/>
            </p:cNvSpPr>
            <p:nvPr/>
          </p:nvSpPr>
          <p:spPr bwMode="auto">
            <a:xfrm>
              <a:off x="3210" y="2533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428" name="Line 206"/>
            <p:cNvSpPr>
              <a:spLocks noChangeShapeType="1"/>
            </p:cNvSpPr>
            <p:nvPr/>
          </p:nvSpPr>
          <p:spPr bwMode="auto">
            <a:xfrm>
              <a:off x="3210" y="255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429" name="Line 207"/>
            <p:cNvSpPr>
              <a:spLocks noChangeShapeType="1"/>
            </p:cNvSpPr>
            <p:nvPr/>
          </p:nvSpPr>
          <p:spPr bwMode="auto">
            <a:xfrm>
              <a:off x="3210" y="258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430" name="Line 208"/>
            <p:cNvSpPr>
              <a:spLocks noChangeShapeType="1"/>
            </p:cNvSpPr>
            <p:nvPr/>
          </p:nvSpPr>
          <p:spPr bwMode="auto">
            <a:xfrm>
              <a:off x="3210" y="262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431" name="Line 209"/>
            <p:cNvSpPr>
              <a:spLocks noChangeShapeType="1"/>
            </p:cNvSpPr>
            <p:nvPr/>
          </p:nvSpPr>
          <p:spPr bwMode="auto">
            <a:xfrm>
              <a:off x="3210" y="260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432" name="Line 210"/>
            <p:cNvSpPr>
              <a:spLocks noChangeShapeType="1"/>
            </p:cNvSpPr>
            <p:nvPr/>
          </p:nvSpPr>
          <p:spPr bwMode="auto">
            <a:xfrm>
              <a:off x="3210" y="2653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433" name="Text Box 211"/>
            <p:cNvSpPr txBox="1">
              <a:spLocks noChangeArrowheads="1"/>
            </p:cNvSpPr>
            <p:nvPr/>
          </p:nvSpPr>
          <p:spPr bwMode="auto">
            <a:xfrm>
              <a:off x="3150" y="2605"/>
              <a:ext cx="14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en-US" sz="600"/>
                <a:t>10</a:t>
              </a:r>
            </a:p>
          </p:txBody>
        </p:sp>
        <p:sp>
          <p:nvSpPr>
            <p:cNvPr id="9434" name="Text Box 212"/>
            <p:cNvSpPr txBox="1">
              <a:spLocks noChangeArrowheads="1"/>
            </p:cNvSpPr>
            <p:nvPr/>
          </p:nvSpPr>
          <p:spPr bwMode="auto">
            <a:xfrm>
              <a:off x="3150" y="2485"/>
              <a:ext cx="14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en-US" sz="600"/>
                <a:t>0</a:t>
              </a:r>
            </a:p>
          </p:txBody>
        </p:sp>
        <p:sp>
          <p:nvSpPr>
            <p:cNvPr id="9435" name="Text Box 213"/>
            <p:cNvSpPr txBox="1">
              <a:spLocks noChangeArrowheads="1"/>
            </p:cNvSpPr>
            <p:nvPr/>
          </p:nvSpPr>
          <p:spPr bwMode="auto">
            <a:xfrm>
              <a:off x="3150" y="2362"/>
              <a:ext cx="14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en-US" sz="600"/>
                <a:t>10</a:t>
              </a:r>
            </a:p>
          </p:txBody>
        </p:sp>
        <p:sp>
          <p:nvSpPr>
            <p:cNvPr id="9436" name="Text Box 214"/>
            <p:cNvSpPr txBox="1">
              <a:spLocks noChangeArrowheads="1"/>
            </p:cNvSpPr>
            <p:nvPr/>
          </p:nvSpPr>
          <p:spPr bwMode="auto">
            <a:xfrm>
              <a:off x="3150" y="1411"/>
              <a:ext cx="14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en-US" sz="600"/>
                <a:t>90</a:t>
              </a:r>
            </a:p>
          </p:txBody>
        </p:sp>
        <p:sp>
          <p:nvSpPr>
            <p:cNvPr id="9437" name="Text Box 215"/>
            <p:cNvSpPr txBox="1">
              <a:spLocks noChangeArrowheads="1"/>
            </p:cNvSpPr>
            <p:nvPr/>
          </p:nvSpPr>
          <p:spPr bwMode="auto">
            <a:xfrm>
              <a:off x="3150" y="2242"/>
              <a:ext cx="14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en-US" sz="600"/>
                <a:t>20</a:t>
              </a:r>
            </a:p>
          </p:txBody>
        </p:sp>
        <p:sp>
          <p:nvSpPr>
            <p:cNvPr id="9438" name="Text Box 216"/>
            <p:cNvSpPr txBox="1">
              <a:spLocks noChangeArrowheads="1"/>
            </p:cNvSpPr>
            <p:nvPr/>
          </p:nvSpPr>
          <p:spPr bwMode="auto">
            <a:xfrm>
              <a:off x="3150" y="2121"/>
              <a:ext cx="14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en-US" sz="600"/>
                <a:t>30</a:t>
              </a:r>
            </a:p>
          </p:txBody>
        </p:sp>
        <p:sp>
          <p:nvSpPr>
            <p:cNvPr id="9439" name="Text Box 217"/>
            <p:cNvSpPr txBox="1">
              <a:spLocks noChangeArrowheads="1"/>
            </p:cNvSpPr>
            <p:nvPr/>
          </p:nvSpPr>
          <p:spPr bwMode="auto">
            <a:xfrm>
              <a:off x="3150" y="2005"/>
              <a:ext cx="14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en-US" sz="600"/>
                <a:t>40</a:t>
              </a:r>
            </a:p>
          </p:txBody>
        </p:sp>
        <p:sp>
          <p:nvSpPr>
            <p:cNvPr id="9440" name="Text Box 218"/>
            <p:cNvSpPr txBox="1">
              <a:spLocks noChangeArrowheads="1"/>
            </p:cNvSpPr>
            <p:nvPr/>
          </p:nvSpPr>
          <p:spPr bwMode="auto">
            <a:xfrm>
              <a:off x="3150" y="1883"/>
              <a:ext cx="14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en-US" sz="600"/>
                <a:t>50</a:t>
              </a:r>
            </a:p>
          </p:txBody>
        </p:sp>
        <p:sp>
          <p:nvSpPr>
            <p:cNvPr id="9441" name="Text Box 219"/>
            <p:cNvSpPr txBox="1">
              <a:spLocks noChangeArrowheads="1"/>
            </p:cNvSpPr>
            <p:nvPr/>
          </p:nvSpPr>
          <p:spPr bwMode="auto">
            <a:xfrm>
              <a:off x="3150" y="1765"/>
              <a:ext cx="14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en-US" sz="600"/>
                <a:t>60</a:t>
              </a:r>
            </a:p>
          </p:txBody>
        </p:sp>
        <p:sp>
          <p:nvSpPr>
            <p:cNvPr id="9442" name="Text Box 220"/>
            <p:cNvSpPr txBox="1">
              <a:spLocks noChangeArrowheads="1"/>
            </p:cNvSpPr>
            <p:nvPr/>
          </p:nvSpPr>
          <p:spPr bwMode="auto">
            <a:xfrm>
              <a:off x="3150" y="1648"/>
              <a:ext cx="14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en-US" sz="600"/>
                <a:t>70</a:t>
              </a:r>
            </a:p>
          </p:txBody>
        </p:sp>
        <p:sp>
          <p:nvSpPr>
            <p:cNvPr id="9443" name="Text Box 221"/>
            <p:cNvSpPr txBox="1">
              <a:spLocks noChangeArrowheads="1"/>
            </p:cNvSpPr>
            <p:nvPr/>
          </p:nvSpPr>
          <p:spPr bwMode="auto">
            <a:xfrm>
              <a:off x="3150" y="1529"/>
              <a:ext cx="14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en-US" sz="600"/>
                <a:t>80</a:t>
              </a:r>
            </a:p>
          </p:txBody>
        </p:sp>
        <p:sp>
          <p:nvSpPr>
            <p:cNvPr id="9444" name="Text Box 222"/>
            <p:cNvSpPr txBox="1">
              <a:spLocks noChangeArrowheads="1"/>
            </p:cNvSpPr>
            <p:nvPr/>
          </p:nvSpPr>
          <p:spPr bwMode="auto">
            <a:xfrm>
              <a:off x="3150" y="1294"/>
              <a:ext cx="14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en-US" sz="600"/>
                <a:t>100</a:t>
              </a:r>
            </a:p>
          </p:txBody>
        </p:sp>
        <p:sp>
          <p:nvSpPr>
            <p:cNvPr id="9445" name="Text Box 223"/>
            <p:cNvSpPr txBox="1">
              <a:spLocks noChangeArrowheads="1"/>
            </p:cNvSpPr>
            <p:nvPr/>
          </p:nvSpPr>
          <p:spPr bwMode="auto">
            <a:xfrm>
              <a:off x="3150" y="1170"/>
              <a:ext cx="14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en-US" sz="600"/>
                <a:t>110</a:t>
              </a:r>
            </a:p>
          </p:txBody>
        </p:sp>
        <p:sp>
          <p:nvSpPr>
            <p:cNvPr id="9446" name="Text Box 224"/>
            <p:cNvSpPr txBox="1">
              <a:spLocks noChangeArrowheads="1"/>
            </p:cNvSpPr>
            <p:nvPr/>
          </p:nvSpPr>
          <p:spPr bwMode="auto">
            <a:xfrm>
              <a:off x="3138" y="1104"/>
              <a:ext cx="1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endParaRPr lang="en-US" altLang="en-US" sz="1000" b="1">
                <a:solidFill>
                  <a:srgbClr val="CC0000"/>
                </a:solidFill>
              </a:endParaRPr>
            </a:p>
          </p:txBody>
        </p:sp>
      </p:grpSp>
      <p:sp>
        <p:nvSpPr>
          <p:cNvPr id="13537" name="Oval 225"/>
          <p:cNvSpPr>
            <a:spLocks noChangeArrowheads="1"/>
          </p:cNvSpPr>
          <p:nvPr/>
        </p:nvSpPr>
        <p:spPr bwMode="auto">
          <a:xfrm>
            <a:off x="3163888" y="4402138"/>
            <a:ext cx="46037" cy="46037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538" name="Oval 226"/>
          <p:cNvSpPr>
            <a:spLocks noChangeArrowheads="1"/>
          </p:cNvSpPr>
          <p:nvPr/>
        </p:nvSpPr>
        <p:spPr bwMode="auto">
          <a:xfrm>
            <a:off x="3040063" y="4583113"/>
            <a:ext cx="46037" cy="46037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539" name="Oval 227"/>
          <p:cNvSpPr>
            <a:spLocks noChangeArrowheads="1"/>
          </p:cNvSpPr>
          <p:nvPr/>
        </p:nvSpPr>
        <p:spPr bwMode="auto">
          <a:xfrm>
            <a:off x="2752725" y="4467225"/>
            <a:ext cx="46038" cy="46038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540" name="Oval 228"/>
          <p:cNvSpPr>
            <a:spLocks noChangeArrowheads="1"/>
          </p:cNvSpPr>
          <p:nvPr/>
        </p:nvSpPr>
        <p:spPr bwMode="auto">
          <a:xfrm>
            <a:off x="2620963" y="4619625"/>
            <a:ext cx="46037" cy="46038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541" name="Oval 229"/>
          <p:cNvSpPr>
            <a:spLocks noChangeArrowheads="1"/>
          </p:cNvSpPr>
          <p:nvPr/>
        </p:nvSpPr>
        <p:spPr bwMode="auto">
          <a:xfrm>
            <a:off x="3268663" y="4591050"/>
            <a:ext cx="46037" cy="46038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542" name="Oval 230"/>
          <p:cNvSpPr>
            <a:spLocks noChangeArrowheads="1"/>
          </p:cNvSpPr>
          <p:nvPr/>
        </p:nvSpPr>
        <p:spPr bwMode="auto">
          <a:xfrm>
            <a:off x="2982913" y="4735513"/>
            <a:ext cx="46037" cy="46037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543" name="Oval 231"/>
          <p:cNvSpPr>
            <a:spLocks noChangeArrowheads="1"/>
          </p:cNvSpPr>
          <p:nvPr/>
        </p:nvSpPr>
        <p:spPr bwMode="auto">
          <a:xfrm>
            <a:off x="2590800" y="4400550"/>
            <a:ext cx="46038" cy="46038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544" name="Oval 232"/>
          <p:cNvSpPr>
            <a:spLocks noChangeArrowheads="1"/>
          </p:cNvSpPr>
          <p:nvPr/>
        </p:nvSpPr>
        <p:spPr bwMode="auto">
          <a:xfrm>
            <a:off x="2819400" y="4705350"/>
            <a:ext cx="46038" cy="46038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545" name="Oval 233"/>
          <p:cNvSpPr>
            <a:spLocks noChangeArrowheads="1"/>
          </p:cNvSpPr>
          <p:nvPr/>
        </p:nvSpPr>
        <p:spPr bwMode="auto">
          <a:xfrm>
            <a:off x="3154363" y="4621213"/>
            <a:ext cx="46037" cy="46037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3546" name="Picture 234" descr="mat nuoc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324350"/>
            <a:ext cx="85725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47" name="Picture 235" descr="mat nuoc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333875"/>
            <a:ext cx="80963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48" name="Picture 236" descr="mat nuoc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171950"/>
            <a:ext cx="85725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49" name="Picture 237" descr="mat nuoc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4167188"/>
            <a:ext cx="80963" cy="12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50" name="Picture 238" descr="mat nuoc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25" y="4176713"/>
            <a:ext cx="85725" cy="12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51" name="Picture 239" descr="mat nuoc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4171950"/>
            <a:ext cx="80962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52" name="Picture 240" descr="mat nuoc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476750"/>
            <a:ext cx="85725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53" name="Picture 241" descr="mat nuoc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5" y="4476750"/>
            <a:ext cx="80963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54" name="Picture 242" descr="mat nuoc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5" y="4400550"/>
            <a:ext cx="76200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55" name="Picture 243" descr="mat nuoc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63" y="4400550"/>
            <a:ext cx="74612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56" name="Picture 244" descr="mat nuoc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4090988"/>
            <a:ext cx="76200" cy="12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57" name="Picture 245" descr="mat nuoc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8" y="4090988"/>
            <a:ext cx="74612" cy="12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58" name="Picture 246" descr="mat nuoc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324350"/>
            <a:ext cx="76200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59" name="Picture 247" descr="mat nuoc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38" y="4324350"/>
            <a:ext cx="74612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71" name="Group 248"/>
          <p:cNvGrpSpPr>
            <a:grpSpLocks/>
          </p:cNvGrpSpPr>
          <p:nvPr/>
        </p:nvGrpSpPr>
        <p:grpSpPr bwMode="auto">
          <a:xfrm>
            <a:off x="2762250" y="3571875"/>
            <a:ext cx="352425" cy="190500"/>
            <a:chOff x="3084" y="2022"/>
            <a:chExt cx="222" cy="120"/>
          </a:xfrm>
        </p:grpSpPr>
        <p:grpSp>
          <p:nvGrpSpPr>
            <p:cNvPr id="9365" name="Group 249"/>
            <p:cNvGrpSpPr>
              <a:grpSpLocks/>
            </p:cNvGrpSpPr>
            <p:nvPr/>
          </p:nvGrpSpPr>
          <p:grpSpPr bwMode="auto">
            <a:xfrm>
              <a:off x="3084" y="2025"/>
              <a:ext cx="222" cy="117"/>
              <a:chOff x="3084" y="2217"/>
              <a:chExt cx="222" cy="117"/>
            </a:xfrm>
          </p:grpSpPr>
          <p:sp>
            <p:nvSpPr>
              <p:cNvPr id="13562" name="Arc 250">
                <a:extLst/>
              </p:cNvPr>
              <p:cNvSpPr>
                <a:spLocks/>
              </p:cNvSpPr>
              <p:nvPr/>
            </p:nvSpPr>
            <p:spPr bwMode="auto">
              <a:xfrm flipV="1">
                <a:off x="3084" y="2259"/>
                <a:ext cx="222" cy="75"/>
              </a:xfrm>
              <a:custGeom>
                <a:avLst/>
                <a:gdLst>
                  <a:gd name="G0" fmla="+- 21599 0 0"/>
                  <a:gd name="G1" fmla="+- 21600 0 0"/>
                  <a:gd name="G2" fmla="+- 21600 0 0"/>
                  <a:gd name="T0" fmla="*/ 0 w 43199"/>
                  <a:gd name="T1" fmla="*/ 21383 h 22344"/>
                  <a:gd name="T2" fmla="*/ 43186 w 43199"/>
                  <a:gd name="T3" fmla="*/ 22344 h 22344"/>
                  <a:gd name="T4" fmla="*/ 21599 w 43199"/>
                  <a:gd name="T5" fmla="*/ 21600 h 22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9" h="22344" fill="none" extrusionOk="0">
                    <a:moveTo>
                      <a:pt x="0" y="21383"/>
                    </a:moveTo>
                    <a:cubicBezTo>
                      <a:pt x="119" y="9538"/>
                      <a:pt x="9754" y="-1"/>
                      <a:pt x="21599" y="0"/>
                    </a:cubicBezTo>
                    <a:cubicBezTo>
                      <a:pt x="33528" y="0"/>
                      <a:pt x="43199" y="9670"/>
                      <a:pt x="43199" y="21600"/>
                    </a:cubicBezTo>
                    <a:cubicBezTo>
                      <a:pt x="43199" y="21848"/>
                      <a:pt x="43194" y="22096"/>
                      <a:pt x="43186" y="22344"/>
                    </a:cubicBezTo>
                  </a:path>
                  <a:path w="43199" h="22344" stroke="0" extrusionOk="0">
                    <a:moveTo>
                      <a:pt x="0" y="21383"/>
                    </a:moveTo>
                    <a:cubicBezTo>
                      <a:pt x="119" y="9538"/>
                      <a:pt x="9754" y="-1"/>
                      <a:pt x="21599" y="0"/>
                    </a:cubicBezTo>
                    <a:cubicBezTo>
                      <a:pt x="33528" y="0"/>
                      <a:pt x="43199" y="9670"/>
                      <a:pt x="43199" y="21600"/>
                    </a:cubicBezTo>
                    <a:cubicBezTo>
                      <a:pt x="43199" y="21848"/>
                      <a:pt x="43194" y="22096"/>
                      <a:pt x="43186" y="22344"/>
                    </a:cubicBezTo>
                    <a:lnTo>
                      <a:pt x="21599" y="216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FF"/>
                  </a:gs>
                  <a:gs pos="50000">
                    <a:schemeClr val="bg1"/>
                  </a:gs>
                  <a:gs pos="100000">
                    <a:srgbClr val="99CCFF"/>
                  </a:gs>
                </a:gsLst>
                <a:lin ang="0" scaled="1"/>
              </a:gradFill>
              <a:ln w="9525">
                <a:solidFill>
                  <a:srgbClr val="3399FF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9368" name="Arc 251"/>
              <p:cNvSpPr>
                <a:spLocks/>
              </p:cNvSpPr>
              <p:nvPr/>
            </p:nvSpPr>
            <p:spPr bwMode="auto">
              <a:xfrm flipV="1">
                <a:off x="3084" y="2235"/>
                <a:ext cx="222" cy="78"/>
              </a:xfrm>
              <a:custGeom>
                <a:avLst/>
                <a:gdLst>
                  <a:gd name="T0" fmla="*/ 0 w 43199"/>
                  <a:gd name="T1" fmla="*/ 0 h 23233"/>
                  <a:gd name="T2" fmla="*/ 0 w 43199"/>
                  <a:gd name="T3" fmla="*/ 0 h 23233"/>
                  <a:gd name="T4" fmla="*/ 0 w 43199"/>
                  <a:gd name="T5" fmla="*/ 0 h 23233"/>
                  <a:gd name="T6" fmla="*/ 0 60000 65536"/>
                  <a:gd name="T7" fmla="*/ 0 60000 65536"/>
                  <a:gd name="T8" fmla="*/ 0 60000 65536"/>
                  <a:gd name="T9" fmla="*/ 0 w 43199"/>
                  <a:gd name="T10" fmla="*/ 0 h 23233"/>
                  <a:gd name="T11" fmla="*/ 43199 w 43199"/>
                  <a:gd name="T12" fmla="*/ 23233 h 232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99" h="23233" fill="none" extrusionOk="0">
                    <a:moveTo>
                      <a:pt x="0" y="21383"/>
                    </a:moveTo>
                    <a:cubicBezTo>
                      <a:pt x="119" y="9538"/>
                      <a:pt x="9754" y="-1"/>
                      <a:pt x="21599" y="0"/>
                    </a:cubicBezTo>
                    <a:cubicBezTo>
                      <a:pt x="33528" y="0"/>
                      <a:pt x="43199" y="9670"/>
                      <a:pt x="43199" y="21600"/>
                    </a:cubicBezTo>
                    <a:cubicBezTo>
                      <a:pt x="43199" y="22144"/>
                      <a:pt x="43178" y="22689"/>
                      <a:pt x="43137" y="23233"/>
                    </a:cubicBezTo>
                  </a:path>
                  <a:path w="43199" h="23233" stroke="0" extrusionOk="0">
                    <a:moveTo>
                      <a:pt x="0" y="21383"/>
                    </a:moveTo>
                    <a:cubicBezTo>
                      <a:pt x="119" y="9538"/>
                      <a:pt x="9754" y="-1"/>
                      <a:pt x="21599" y="0"/>
                    </a:cubicBezTo>
                    <a:cubicBezTo>
                      <a:pt x="33528" y="0"/>
                      <a:pt x="43199" y="9670"/>
                      <a:pt x="43199" y="21600"/>
                    </a:cubicBezTo>
                    <a:cubicBezTo>
                      <a:pt x="43199" y="22144"/>
                      <a:pt x="43178" y="22689"/>
                      <a:pt x="43137" y="23233"/>
                    </a:cubicBezTo>
                    <a:lnTo>
                      <a:pt x="21599" y="21600"/>
                    </a:lnTo>
                    <a:lnTo>
                      <a:pt x="0" y="2138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33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9369" name="Arc 252"/>
              <p:cNvSpPr>
                <a:spLocks/>
              </p:cNvSpPr>
              <p:nvPr/>
            </p:nvSpPr>
            <p:spPr bwMode="auto">
              <a:xfrm flipV="1">
                <a:off x="3104" y="2227"/>
                <a:ext cx="184" cy="67"/>
              </a:xfrm>
              <a:custGeom>
                <a:avLst/>
                <a:gdLst>
                  <a:gd name="T0" fmla="*/ 0 w 43200"/>
                  <a:gd name="T1" fmla="*/ 0 h 23716"/>
                  <a:gd name="T2" fmla="*/ 0 w 43200"/>
                  <a:gd name="T3" fmla="*/ 0 h 23716"/>
                  <a:gd name="T4" fmla="*/ 0 w 43200"/>
                  <a:gd name="T5" fmla="*/ 0 h 23716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3716"/>
                  <a:gd name="T11" fmla="*/ 43200 w 43200"/>
                  <a:gd name="T12" fmla="*/ 23716 h 237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3716" fill="none" extrusionOk="0">
                    <a:moveTo>
                      <a:pt x="103" y="23716"/>
                    </a:moveTo>
                    <a:cubicBezTo>
                      <a:pt x="34" y="23012"/>
                      <a:pt x="0" y="2230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187"/>
                      <a:pt x="43176" y="22775"/>
                      <a:pt x="43128" y="23361"/>
                    </a:cubicBezTo>
                  </a:path>
                  <a:path w="43200" h="23716" stroke="0" extrusionOk="0">
                    <a:moveTo>
                      <a:pt x="103" y="23716"/>
                    </a:moveTo>
                    <a:cubicBezTo>
                      <a:pt x="34" y="23012"/>
                      <a:pt x="0" y="2230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187"/>
                      <a:pt x="43176" y="22775"/>
                      <a:pt x="43128" y="23361"/>
                    </a:cubicBezTo>
                    <a:lnTo>
                      <a:pt x="21600" y="21600"/>
                    </a:lnTo>
                    <a:lnTo>
                      <a:pt x="103" y="2371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62F00"/>
                  </a:gs>
                  <a:gs pos="50000">
                    <a:srgbClr val="FF6600"/>
                  </a:gs>
                  <a:gs pos="100000">
                    <a:srgbClr val="762F00"/>
                  </a:gs>
                </a:gsLst>
                <a:lin ang="0" scaled="1"/>
              </a:gradFill>
              <a:ln w="3175">
                <a:solidFill>
                  <a:srgbClr val="9900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9370" name="Arc 253"/>
              <p:cNvSpPr>
                <a:spLocks/>
              </p:cNvSpPr>
              <p:nvPr/>
            </p:nvSpPr>
            <p:spPr bwMode="auto">
              <a:xfrm flipV="1">
                <a:off x="3105" y="2217"/>
                <a:ext cx="182" cy="60"/>
              </a:xfrm>
              <a:custGeom>
                <a:avLst/>
                <a:gdLst>
                  <a:gd name="T0" fmla="*/ 0 w 42623"/>
                  <a:gd name="T1" fmla="*/ 0 h 21600"/>
                  <a:gd name="T2" fmla="*/ 0 w 42623"/>
                  <a:gd name="T3" fmla="*/ 0 h 21600"/>
                  <a:gd name="T4" fmla="*/ 0 w 4262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2623"/>
                  <a:gd name="T10" fmla="*/ 0 h 21600"/>
                  <a:gd name="T11" fmla="*/ 42623 w 4262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623" h="21600" fill="none" extrusionOk="0">
                    <a:moveTo>
                      <a:pt x="0" y="17799"/>
                    </a:moveTo>
                    <a:cubicBezTo>
                      <a:pt x="1841" y="7499"/>
                      <a:pt x="10799" y="-1"/>
                      <a:pt x="21263" y="0"/>
                    </a:cubicBezTo>
                    <a:cubicBezTo>
                      <a:pt x="31953" y="0"/>
                      <a:pt x="41035" y="7820"/>
                      <a:pt x="42623" y="18391"/>
                    </a:cubicBezTo>
                  </a:path>
                  <a:path w="42623" h="21600" stroke="0" extrusionOk="0">
                    <a:moveTo>
                      <a:pt x="0" y="17799"/>
                    </a:moveTo>
                    <a:cubicBezTo>
                      <a:pt x="1841" y="7499"/>
                      <a:pt x="10799" y="-1"/>
                      <a:pt x="21263" y="0"/>
                    </a:cubicBezTo>
                    <a:cubicBezTo>
                      <a:pt x="31953" y="0"/>
                      <a:pt x="41035" y="7820"/>
                      <a:pt x="42623" y="18391"/>
                    </a:cubicBezTo>
                    <a:lnTo>
                      <a:pt x="21263" y="21600"/>
                    </a:lnTo>
                    <a:lnTo>
                      <a:pt x="0" y="17799"/>
                    </a:ln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9900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sp>
          <p:nvSpPr>
            <p:cNvPr id="9366" name="Arc 254"/>
            <p:cNvSpPr>
              <a:spLocks/>
            </p:cNvSpPr>
            <p:nvPr/>
          </p:nvSpPr>
          <p:spPr bwMode="auto">
            <a:xfrm flipV="1">
              <a:off x="3140" y="2022"/>
              <a:ext cx="35" cy="12"/>
            </a:xfrm>
            <a:custGeom>
              <a:avLst/>
              <a:gdLst>
                <a:gd name="T0" fmla="*/ 0 w 42104"/>
                <a:gd name="T1" fmla="*/ 0 h 21600"/>
                <a:gd name="T2" fmla="*/ 0 w 42104"/>
                <a:gd name="T3" fmla="*/ 0 h 21600"/>
                <a:gd name="T4" fmla="*/ 0 w 42104"/>
                <a:gd name="T5" fmla="*/ 0 h 21600"/>
                <a:gd name="T6" fmla="*/ 0 60000 65536"/>
                <a:gd name="T7" fmla="*/ 0 60000 65536"/>
                <a:gd name="T8" fmla="*/ 0 60000 65536"/>
                <a:gd name="T9" fmla="*/ 0 w 42104"/>
                <a:gd name="T10" fmla="*/ 0 h 21600"/>
                <a:gd name="T11" fmla="*/ 42104 w 421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104" h="21600" fill="none" extrusionOk="0">
                  <a:moveTo>
                    <a:pt x="0" y="16622"/>
                  </a:moveTo>
                  <a:cubicBezTo>
                    <a:pt x="2307" y="6879"/>
                    <a:pt x="11007" y="-1"/>
                    <a:pt x="21019" y="0"/>
                  </a:cubicBezTo>
                  <a:cubicBezTo>
                    <a:pt x="31142" y="0"/>
                    <a:pt x="39907" y="7030"/>
                    <a:pt x="42104" y="16912"/>
                  </a:cubicBezTo>
                </a:path>
                <a:path w="42104" h="21600" stroke="0" extrusionOk="0">
                  <a:moveTo>
                    <a:pt x="0" y="16622"/>
                  </a:moveTo>
                  <a:cubicBezTo>
                    <a:pt x="2307" y="6879"/>
                    <a:pt x="11007" y="-1"/>
                    <a:pt x="21019" y="0"/>
                  </a:cubicBezTo>
                  <a:cubicBezTo>
                    <a:pt x="31142" y="0"/>
                    <a:pt x="39907" y="7030"/>
                    <a:pt x="42104" y="16912"/>
                  </a:cubicBezTo>
                  <a:lnTo>
                    <a:pt x="21019" y="21600"/>
                  </a:lnTo>
                  <a:lnTo>
                    <a:pt x="0" y="16622"/>
                  </a:lnTo>
                  <a:close/>
                </a:path>
              </a:pathLst>
            </a:custGeom>
            <a:noFill/>
            <a:ln w="9525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9272" name="Group 255"/>
          <p:cNvGrpSpPr>
            <a:grpSpLocks/>
          </p:cNvGrpSpPr>
          <p:nvPr/>
        </p:nvGrpSpPr>
        <p:grpSpPr bwMode="auto">
          <a:xfrm>
            <a:off x="1047750" y="5384800"/>
            <a:ext cx="274638" cy="206375"/>
            <a:chOff x="4224" y="1968"/>
            <a:chExt cx="144" cy="108"/>
          </a:xfrm>
        </p:grpSpPr>
        <p:sp>
          <p:nvSpPr>
            <p:cNvPr id="9363" name="Freeform 256"/>
            <p:cNvSpPr>
              <a:spLocks/>
            </p:cNvSpPr>
            <p:nvPr/>
          </p:nvSpPr>
          <p:spPr bwMode="auto">
            <a:xfrm>
              <a:off x="4224" y="1968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7097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364" name="Freeform 257"/>
            <p:cNvSpPr>
              <a:spLocks/>
            </p:cNvSpPr>
            <p:nvPr/>
          </p:nvSpPr>
          <p:spPr bwMode="auto">
            <a:xfrm rot="7895004">
              <a:off x="4272" y="1980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7097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9273" name="Freeform 258"/>
          <p:cNvSpPr>
            <a:spLocks/>
          </p:cNvSpPr>
          <p:nvPr/>
        </p:nvSpPr>
        <p:spPr bwMode="auto">
          <a:xfrm>
            <a:off x="4276725" y="3810000"/>
            <a:ext cx="136525" cy="73025"/>
          </a:xfrm>
          <a:custGeom>
            <a:avLst/>
            <a:gdLst>
              <a:gd name="T0" fmla="*/ 2147483647 w 120"/>
              <a:gd name="T1" fmla="*/ 0 h 66"/>
              <a:gd name="T2" fmla="*/ 0 w 120"/>
              <a:gd name="T3" fmla="*/ 2147483647 h 66"/>
              <a:gd name="T4" fmla="*/ 0 60000 65536"/>
              <a:gd name="T5" fmla="*/ 0 60000 65536"/>
              <a:gd name="T6" fmla="*/ 0 w 120"/>
              <a:gd name="T7" fmla="*/ 0 h 66"/>
              <a:gd name="T8" fmla="*/ 120 w 120"/>
              <a:gd name="T9" fmla="*/ 66 h 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0" h="66">
                <a:moveTo>
                  <a:pt x="96" y="0"/>
                </a:moveTo>
                <a:cubicBezTo>
                  <a:pt x="120" y="54"/>
                  <a:pt x="66" y="66"/>
                  <a:pt x="0" y="4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74" name="Freeform 259"/>
          <p:cNvSpPr>
            <a:spLocks/>
          </p:cNvSpPr>
          <p:nvPr/>
        </p:nvSpPr>
        <p:spPr bwMode="auto">
          <a:xfrm>
            <a:off x="4476750" y="3733800"/>
            <a:ext cx="136525" cy="73025"/>
          </a:xfrm>
          <a:custGeom>
            <a:avLst/>
            <a:gdLst>
              <a:gd name="T0" fmla="*/ 2147483647 w 120"/>
              <a:gd name="T1" fmla="*/ 0 h 66"/>
              <a:gd name="T2" fmla="*/ 0 w 120"/>
              <a:gd name="T3" fmla="*/ 2147483647 h 66"/>
              <a:gd name="T4" fmla="*/ 0 60000 65536"/>
              <a:gd name="T5" fmla="*/ 0 60000 65536"/>
              <a:gd name="T6" fmla="*/ 0 w 120"/>
              <a:gd name="T7" fmla="*/ 0 h 66"/>
              <a:gd name="T8" fmla="*/ 120 w 120"/>
              <a:gd name="T9" fmla="*/ 66 h 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0" h="66">
                <a:moveTo>
                  <a:pt x="96" y="0"/>
                </a:moveTo>
                <a:cubicBezTo>
                  <a:pt x="120" y="54"/>
                  <a:pt x="66" y="66"/>
                  <a:pt x="0" y="4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13362" name="Group 260"/>
          <p:cNvGrpSpPr>
            <a:grpSpLocks/>
          </p:cNvGrpSpPr>
          <p:nvPr/>
        </p:nvGrpSpPr>
        <p:grpSpPr bwMode="auto">
          <a:xfrm>
            <a:off x="4229100" y="3514725"/>
            <a:ext cx="1104900" cy="904875"/>
            <a:chOff x="2952" y="1398"/>
            <a:chExt cx="696" cy="570"/>
          </a:xfrm>
        </p:grpSpPr>
        <p:sp>
          <p:nvSpPr>
            <p:cNvPr id="9352" name="Freeform 261"/>
            <p:cNvSpPr>
              <a:spLocks/>
            </p:cNvSpPr>
            <p:nvPr/>
          </p:nvSpPr>
          <p:spPr bwMode="auto">
            <a:xfrm>
              <a:off x="2952" y="1398"/>
              <a:ext cx="610" cy="505"/>
            </a:xfrm>
            <a:custGeom>
              <a:avLst/>
              <a:gdLst>
                <a:gd name="T0" fmla="*/ 229 w 610"/>
                <a:gd name="T1" fmla="*/ 274 h 505"/>
                <a:gd name="T2" fmla="*/ 191 w 610"/>
                <a:gd name="T3" fmla="*/ 267 h 505"/>
                <a:gd name="T4" fmla="*/ 151 w 610"/>
                <a:gd name="T5" fmla="*/ 251 h 505"/>
                <a:gd name="T6" fmla="*/ 105 w 610"/>
                <a:gd name="T7" fmla="*/ 220 h 505"/>
                <a:gd name="T8" fmla="*/ 68 w 610"/>
                <a:gd name="T9" fmla="*/ 226 h 505"/>
                <a:gd name="T10" fmla="*/ 88 w 610"/>
                <a:gd name="T11" fmla="*/ 259 h 505"/>
                <a:gd name="T12" fmla="*/ 123 w 610"/>
                <a:gd name="T13" fmla="*/ 312 h 505"/>
                <a:gd name="T14" fmla="*/ 175 w 610"/>
                <a:gd name="T15" fmla="*/ 343 h 505"/>
                <a:gd name="T16" fmla="*/ 249 w 610"/>
                <a:gd name="T17" fmla="*/ 385 h 505"/>
                <a:gd name="T18" fmla="*/ 305 w 610"/>
                <a:gd name="T19" fmla="*/ 399 h 505"/>
                <a:gd name="T20" fmla="*/ 335 w 610"/>
                <a:gd name="T21" fmla="*/ 411 h 505"/>
                <a:gd name="T22" fmla="*/ 371 w 610"/>
                <a:gd name="T23" fmla="*/ 421 h 505"/>
                <a:gd name="T24" fmla="*/ 398 w 610"/>
                <a:gd name="T25" fmla="*/ 433 h 505"/>
                <a:gd name="T26" fmla="*/ 435 w 610"/>
                <a:gd name="T27" fmla="*/ 459 h 505"/>
                <a:gd name="T28" fmla="*/ 462 w 610"/>
                <a:gd name="T29" fmla="*/ 483 h 505"/>
                <a:gd name="T30" fmla="*/ 494 w 610"/>
                <a:gd name="T31" fmla="*/ 500 h 505"/>
                <a:gd name="T32" fmla="*/ 506 w 610"/>
                <a:gd name="T33" fmla="*/ 490 h 505"/>
                <a:gd name="T34" fmla="*/ 516 w 610"/>
                <a:gd name="T35" fmla="*/ 448 h 505"/>
                <a:gd name="T36" fmla="*/ 550 w 610"/>
                <a:gd name="T37" fmla="*/ 404 h 505"/>
                <a:gd name="T38" fmla="*/ 581 w 610"/>
                <a:gd name="T39" fmla="*/ 354 h 505"/>
                <a:gd name="T40" fmla="*/ 595 w 610"/>
                <a:gd name="T41" fmla="*/ 325 h 505"/>
                <a:gd name="T42" fmla="*/ 573 w 610"/>
                <a:gd name="T43" fmla="*/ 304 h 505"/>
                <a:gd name="T44" fmla="*/ 541 w 610"/>
                <a:gd name="T45" fmla="*/ 291 h 505"/>
                <a:gd name="T46" fmla="*/ 522 w 610"/>
                <a:gd name="T47" fmla="*/ 278 h 505"/>
                <a:gd name="T48" fmla="*/ 477 w 610"/>
                <a:gd name="T49" fmla="*/ 190 h 505"/>
                <a:gd name="T50" fmla="*/ 441 w 610"/>
                <a:gd name="T51" fmla="*/ 125 h 505"/>
                <a:gd name="T52" fmla="*/ 414 w 610"/>
                <a:gd name="T53" fmla="*/ 91 h 505"/>
                <a:gd name="T54" fmla="*/ 394 w 610"/>
                <a:gd name="T55" fmla="*/ 55 h 505"/>
                <a:gd name="T56" fmla="*/ 373 w 610"/>
                <a:gd name="T57" fmla="*/ 39 h 505"/>
                <a:gd name="T58" fmla="*/ 337 w 610"/>
                <a:gd name="T59" fmla="*/ 27 h 505"/>
                <a:gd name="T60" fmla="*/ 300 w 610"/>
                <a:gd name="T61" fmla="*/ 17 h 505"/>
                <a:gd name="T62" fmla="*/ 252 w 610"/>
                <a:gd name="T63" fmla="*/ 16 h 505"/>
                <a:gd name="T64" fmla="*/ 206 w 610"/>
                <a:gd name="T65" fmla="*/ 11 h 505"/>
                <a:gd name="T66" fmla="*/ 189 w 610"/>
                <a:gd name="T67" fmla="*/ 6 h 505"/>
                <a:gd name="T68" fmla="*/ 146 w 610"/>
                <a:gd name="T69" fmla="*/ 3 h 505"/>
                <a:gd name="T70" fmla="*/ 98 w 610"/>
                <a:gd name="T71" fmla="*/ 6 h 505"/>
                <a:gd name="T72" fmla="*/ 54 w 610"/>
                <a:gd name="T73" fmla="*/ 5 h 505"/>
                <a:gd name="T74" fmla="*/ 12 w 610"/>
                <a:gd name="T75" fmla="*/ 0 h 505"/>
                <a:gd name="T76" fmla="*/ 2 w 610"/>
                <a:gd name="T77" fmla="*/ 26 h 505"/>
                <a:gd name="T78" fmla="*/ 24 w 610"/>
                <a:gd name="T79" fmla="*/ 44 h 505"/>
                <a:gd name="T80" fmla="*/ 72 w 610"/>
                <a:gd name="T81" fmla="*/ 54 h 505"/>
                <a:gd name="T82" fmla="*/ 122 w 610"/>
                <a:gd name="T83" fmla="*/ 71 h 505"/>
                <a:gd name="T84" fmla="*/ 159 w 610"/>
                <a:gd name="T85" fmla="*/ 72 h 505"/>
                <a:gd name="T86" fmla="*/ 195 w 610"/>
                <a:gd name="T87" fmla="*/ 101 h 505"/>
                <a:gd name="T88" fmla="*/ 228 w 610"/>
                <a:gd name="T89" fmla="*/ 125 h 505"/>
                <a:gd name="T90" fmla="*/ 248 w 610"/>
                <a:gd name="T91" fmla="*/ 149 h 505"/>
                <a:gd name="T92" fmla="*/ 267 w 610"/>
                <a:gd name="T93" fmla="*/ 175 h 505"/>
                <a:gd name="T94" fmla="*/ 274 w 610"/>
                <a:gd name="T95" fmla="*/ 200 h 505"/>
                <a:gd name="T96" fmla="*/ 275 w 610"/>
                <a:gd name="T97" fmla="*/ 241 h 50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0"/>
                <a:gd name="T148" fmla="*/ 0 h 505"/>
                <a:gd name="T149" fmla="*/ 610 w 610"/>
                <a:gd name="T150" fmla="*/ 505 h 50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0" h="505">
                  <a:moveTo>
                    <a:pt x="249" y="265"/>
                  </a:moveTo>
                  <a:lnTo>
                    <a:pt x="229" y="274"/>
                  </a:lnTo>
                  <a:lnTo>
                    <a:pt x="214" y="274"/>
                  </a:lnTo>
                  <a:lnTo>
                    <a:pt x="191" y="267"/>
                  </a:lnTo>
                  <a:lnTo>
                    <a:pt x="167" y="265"/>
                  </a:lnTo>
                  <a:lnTo>
                    <a:pt x="151" y="251"/>
                  </a:lnTo>
                  <a:lnTo>
                    <a:pt x="128" y="229"/>
                  </a:lnTo>
                  <a:lnTo>
                    <a:pt x="105" y="220"/>
                  </a:lnTo>
                  <a:lnTo>
                    <a:pt x="82" y="219"/>
                  </a:lnTo>
                  <a:lnTo>
                    <a:pt x="68" y="226"/>
                  </a:lnTo>
                  <a:lnTo>
                    <a:pt x="77" y="239"/>
                  </a:lnTo>
                  <a:lnTo>
                    <a:pt x="88" y="259"/>
                  </a:lnTo>
                  <a:lnTo>
                    <a:pt x="108" y="288"/>
                  </a:lnTo>
                  <a:lnTo>
                    <a:pt x="123" y="312"/>
                  </a:lnTo>
                  <a:lnTo>
                    <a:pt x="152" y="328"/>
                  </a:lnTo>
                  <a:lnTo>
                    <a:pt x="175" y="343"/>
                  </a:lnTo>
                  <a:lnTo>
                    <a:pt x="192" y="353"/>
                  </a:lnTo>
                  <a:lnTo>
                    <a:pt x="249" y="385"/>
                  </a:lnTo>
                  <a:lnTo>
                    <a:pt x="276" y="391"/>
                  </a:lnTo>
                  <a:lnTo>
                    <a:pt x="305" y="399"/>
                  </a:lnTo>
                  <a:lnTo>
                    <a:pt x="320" y="403"/>
                  </a:lnTo>
                  <a:lnTo>
                    <a:pt x="335" y="411"/>
                  </a:lnTo>
                  <a:lnTo>
                    <a:pt x="356" y="416"/>
                  </a:lnTo>
                  <a:lnTo>
                    <a:pt x="371" y="421"/>
                  </a:lnTo>
                  <a:lnTo>
                    <a:pt x="386" y="426"/>
                  </a:lnTo>
                  <a:lnTo>
                    <a:pt x="398" y="433"/>
                  </a:lnTo>
                  <a:lnTo>
                    <a:pt x="416" y="442"/>
                  </a:lnTo>
                  <a:lnTo>
                    <a:pt x="435" y="459"/>
                  </a:lnTo>
                  <a:lnTo>
                    <a:pt x="450" y="471"/>
                  </a:lnTo>
                  <a:lnTo>
                    <a:pt x="462" y="483"/>
                  </a:lnTo>
                  <a:lnTo>
                    <a:pt x="477" y="492"/>
                  </a:lnTo>
                  <a:lnTo>
                    <a:pt x="494" y="500"/>
                  </a:lnTo>
                  <a:lnTo>
                    <a:pt x="504" y="505"/>
                  </a:lnTo>
                  <a:lnTo>
                    <a:pt x="506" y="490"/>
                  </a:lnTo>
                  <a:lnTo>
                    <a:pt x="509" y="475"/>
                  </a:lnTo>
                  <a:lnTo>
                    <a:pt x="516" y="448"/>
                  </a:lnTo>
                  <a:lnTo>
                    <a:pt x="539" y="421"/>
                  </a:lnTo>
                  <a:lnTo>
                    <a:pt x="550" y="404"/>
                  </a:lnTo>
                  <a:lnTo>
                    <a:pt x="571" y="373"/>
                  </a:lnTo>
                  <a:lnTo>
                    <a:pt x="581" y="354"/>
                  </a:lnTo>
                  <a:lnTo>
                    <a:pt x="592" y="338"/>
                  </a:lnTo>
                  <a:lnTo>
                    <a:pt x="595" y="325"/>
                  </a:lnTo>
                  <a:lnTo>
                    <a:pt x="610" y="322"/>
                  </a:lnTo>
                  <a:lnTo>
                    <a:pt x="573" y="304"/>
                  </a:lnTo>
                  <a:lnTo>
                    <a:pt x="561" y="297"/>
                  </a:lnTo>
                  <a:lnTo>
                    <a:pt x="541" y="291"/>
                  </a:lnTo>
                  <a:lnTo>
                    <a:pt x="530" y="285"/>
                  </a:lnTo>
                  <a:lnTo>
                    <a:pt x="522" y="278"/>
                  </a:lnTo>
                  <a:lnTo>
                    <a:pt x="512" y="256"/>
                  </a:lnTo>
                  <a:lnTo>
                    <a:pt x="477" y="190"/>
                  </a:lnTo>
                  <a:lnTo>
                    <a:pt x="460" y="154"/>
                  </a:lnTo>
                  <a:lnTo>
                    <a:pt x="441" y="125"/>
                  </a:lnTo>
                  <a:lnTo>
                    <a:pt x="427" y="110"/>
                  </a:lnTo>
                  <a:lnTo>
                    <a:pt x="414" y="91"/>
                  </a:lnTo>
                  <a:lnTo>
                    <a:pt x="404" y="74"/>
                  </a:lnTo>
                  <a:lnTo>
                    <a:pt x="394" y="55"/>
                  </a:lnTo>
                  <a:lnTo>
                    <a:pt x="385" y="44"/>
                  </a:lnTo>
                  <a:lnTo>
                    <a:pt x="373" y="39"/>
                  </a:lnTo>
                  <a:lnTo>
                    <a:pt x="350" y="35"/>
                  </a:lnTo>
                  <a:lnTo>
                    <a:pt x="337" y="27"/>
                  </a:lnTo>
                  <a:lnTo>
                    <a:pt x="321" y="17"/>
                  </a:lnTo>
                  <a:lnTo>
                    <a:pt x="300" y="17"/>
                  </a:lnTo>
                  <a:lnTo>
                    <a:pt x="273" y="21"/>
                  </a:lnTo>
                  <a:lnTo>
                    <a:pt x="252" y="16"/>
                  </a:lnTo>
                  <a:lnTo>
                    <a:pt x="228" y="24"/>
                  </a:lnTo>
                  <a:lnTo>
                    <a:pt x="206" y="11"/>
                  </a:lnTo>
                  <a:lnTo>
                    <a:pt x="194" y="8"/>
                  </a:lnTo>
                  <a:lnTo>
                    <a:pt x="189" y="6"/>
                  </a:lnTo>
                  <a:lnTo>
                    <a:pt x="171" y="3"/>
                  </a:lnTo>
                  <a:lnTo>
                    <a:pt x="146" y="3"/>
                  </a:lnTo>
                  <a:lnTo>
                    <a:pt x="117" y="3"/>
                  </a:lnTo>
                  <a:lnTo>
                    <a:pt x="98" y="6"/>
                  </a:lnTo>
                  <a:lnTo>
                    <a:pt x="75" y="5"/>
                  </a:lnTo>
                  <a:lnTo>
                    <a:pt x="54" y="5"/>
                  </a:lnTo>
                  <a:lnTo>
                    <a:pt x="33" y="2"/>
                  </a:lnTo>
                  <a:lnTo>
                    <a:pt x="12" y="0"/>
                  </a:lnTo>
                  <a:lnTo>
                    <a:pt x="0" y="9"/>
                  </a:lnTo>
                  <a:lnTo>
                    <a:pt x="2" y="26"/>
                  </a:lnTo>
                  <a:lnTo>
                    <a:pt x="9" y="35"/>
                  </a:lnTo>
                  <a:lnTo>
                    <a:pt x="24" y="44"/>
                  </a:lnTo>
                  <a:lnTo>
                    <a:pt x="44" y="51"/>
                  </a:lnTo>
                  <a:lnTo>
                    <a:pt x="72" y="54"/>
                  </a:lnTo>
                  <a:lnTo>
                    <a:pt x="101" y="65"/>
                  </a:lnTo>
                  <a:lnTo>
                    <a:pt x="122" y="71"/>
                  </a:lnTo>
                  <a:lnTo>
                    <a:pt x="140" y="71"/>
                  </a:lnTo>
                  <a:lnTo>
                    <a:pt x="159" y="72"/>
                  </a:lnTo>
                  <a:lnTo>
                    <a:pt x="177" y="87"/>
                  </a:lnTo>
                  <a:lnTo>
                    <a:pt x="195" y="101"/>
                  </a:lnTo>
                  <a:lnTo>
                    <a:pt x="209" y="113"/>
                  </a:lnTo>
                  <a:lnTo>
                    <a:pt x="228" y="125"/>
                  </a:lnTo>
                  <a:lnTo>
                    <a:pt x="236" y="132"/>
                  </a:lnTo>
                  <a:lnTo>
                    <a:pt x="248" y="149"/>
                  </a:lnTo>
                  <a:lnTo>
                    <a:pt x="259" y="158"/>
                  </a:lnTo>
                  <a:lnTo>
                    <a:pt x="267" y="175"/>
                  </a:lnTo>
                  <a:lnTo>
                    <a:pt x="274" y="188"/>
                  </a:lnTo>
                  <a:lnTo>
                    <a:pt x="274" y="200"/>
                  </a:lnTo>
                  <a:lnTo>
                    <a:pt x="277" y="218"/>
                  </a:lnTo>
                  <a:lnTo>
                    <a:pt x="275" y="241"/>
                  </a:lnTo>
                  <a:lnTo>
                    <a:pt x="249" y="265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353" name="Freeform 262"/>
            <p:cNvSpPr>
              <a:spLocks/>
            </p:cNvSpPr>
            <p:nvPr/>
          </p:nvSpPr>
          <p:spPr bwMode="auto">
            <a:xfrm>
              <a:off x="3140" y="1402"/>
              <a:ext cx="106" cy="58"/>
            </a:xfrm>
            <a:custGeom>
              <a:avLst/>
              <a:gdLst>
                <a:gd name="T0" fmla="*/ 0 w 106"/>
                <a:gd name="T1" fmla="*/ 0 h 58"/>
                <a:gd name="T2" fmla="*/ 53 w 106"/>
                <a:gd name="T3" fmla="*/ 28 h 58"/>
                <a:gd name="T4" fmla="*/ 106 w 106"/>
                <a:gd name="T5" fmla="*/ 58 h 58"/>
                <a:gd name="T6" fmla="*/ 0 60000 65536"/>
                <a:gd name="T7" fmla="*/ 0 60000 65536"/>
                <a:gd name="T8" fmla="*/ 0 60000 65536"/>
                <a:gd name="T9" fmla="*/ 0 w 106"/>
                <a:gd name="T10" fmla="*/ 0 h 58"/>
                <a:gd name="T11" fmla="*/ 106 w 106"/>
                <a:gd name="T12" fmla="*/ 58 h 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6" h="58">
                  <a:moveTo>
                    <a:pt x="0" y="0"/>
                  </a:moveTo>
                  <a:lnTo>
                    <a:pt x="53" y="28"/>
                  </a:lnTo>
                  <a:lnTo>
                    <a:pt x="106" y="5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354" name="Freeform 263"/>
            <p:cNvSpPr>
              <a:spLocks/>
            </p:cNvSpPr>
            <p:nvPr/>
          </p:nvSpPr>
          <p:spPr bwMode="auto">
            <a:xfrm rot="-1242821">
              <a:off x="3037" y="1616"/>
              <a:ext cx="15" cy="48"/>
            </a:xfrm>
            <a:custGeom>
              <a:avLst/>
              <a:gdLst>
                <a:gd name="T0" fmla="*/ 0 w 70"/>
                <a:gd name="T1" fmla="*/ 0 h 169"/>
                <a:gd name="T2" fmla="*/ 0 w 70"/>
                <a:gd name="T3" fmla="*/ 0 h 169"/>
                <a:gd name="T4" fmla="*/ 0 w 70"/>
                <a:gd name="T5" fmla="*/ 0 h 169"/>
                <a:gd name="T6" fmla="*/ 0 w 70"/>
                <a:gd name="T7" fmla="*/ 0 h 169"/>
                <a:gd name="T8" fmla="*/ 0 w 70"/>
                <a:gd name="T9" fmla="*/ 0 h 169"/>
                <a:gd name="T10" fmla="*/ 0 w 70"/>
                <a:gd name="T11" fmla="*/ 0 h 169"/>
                <a:gd name="T12" fmla="*/ 0 w 70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"/>
                <a:gd name="T22" fmla="*/ 0 h 169"/>
                <a:gd name="T23" fmla="*/ 70 w 70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" h="169">
                  <a:moveTo>
                    <a:pt x="23" y="0"/>
                  </a:moveTo>
                  <a:lnTo>
                    <a:pt x="53" y="52"/>
                  </a:lnTo>
                  <a:lnTo>
                    <a:pt x="69" y="83"/>
                  </a:lnTo>
                  <a:lnTo>
                    <a:pt x="70" y="113"/>
                  </a:lnTo>
                  <a:lnTo>
                    <a:pt x="58" y="140"/>
                  </a:lnTo>
                  <a:lnTo>
                    <a:pt x="27" y="158"/>
                  </a:lnTo>
                  <a:lnTo>
                    <a:pt x="0" y="16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355" name="Freeform 264"/>
            <p:cNvSpPr>
              <a:spLocks/>
            </p:cNvSpPr>
            <p:nvPr/>
          </p:nvSpPr>
          <p:spPr bwMode="auto">
            <a:xfrm rot="-1448732">
              <a:off x="3112" y="1454"/>
              <a:ext cx="6" cy="17"/>
            </a:xfrm>
            <a:custGeom>
              <a:avLst/>
              <a:gdLst>
                <a:gd name="T0" fmla="*/ 6 w 6"/>
                <a:gd name="T1" fmla="*/ 0 h 17"/>
                <a:gd name="T2" fmla="*/ 2 w 6"/>
                <a:gd name="T3" fmla="*/ 9 h 17"/>
                <a:gd name="T4" fmla="*/ 0 w 6"/>
                <a:gd name="T5" fmla="*/ 17 h 17"/>
                <a:gd name="T6" fmla="*/ 0 60000 65536"/>
                <a:gd name="T7" fmla="*/ 0 60000 65536"/>
                <a:gd name="T8" fmla="*/ 0 60000 65536"/>
                <a:gd name="T9" fmla="*/ 0 w 6"/>
                <a:gd name="T10" fmla="*/ 0 h 17"/>
                <a:gd name="T11" fmla="*/ 6 w 6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17">
                  <a:moveTo>
                    <a:pt x="6" y="0"/>
                  </a:moveTo>
                  <a:lnTo>
                    <a:pt x="2" y="9"/>
                  </a:lnTo>
                  <a:lnTo>
                    <a:pt x="0" y="1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356" name="Freeform 265"/>
            <p:cNvSpPr>
              <a:spLocks/>
            </p:cNvSpPr>
            <p:nvPr/>
          </p:nvSpPr>
          <p:spPr bwMode="auto">
            <a:xfrm rot="-996419">
              <a:off x="3023" y="1438"/>
              <a:ext cx="3" cy="14"/>
            </a:xfrm>
            <a:custGeom>
              <a:avLst/>
              <a:gdLst>
                <a:gd name="T0" fmla="*/ 3 w 3"/>
                <a:gd name="T1" fmla="*/ 0 h 14"/>
                <a:gd name="T2" fmla="*/ 0 w 3"/>
                <a:gd name="T3" fmla="*/ 7 h 14"/>
                <a:gd name="T4" fmla="*/ 0 w 3"/>
                <a:gd name="T5" fmla="*/ 14 h 14"/>
                <a:gd name="T6" fmla="*/ 0 60000 65536"/>
                <a:gd name="T7" fmla="*/ 0 60000 65536"/>
                <a:gd name="T8" fmla="*/ 0 60000 65536"/>
                <a:gd name="T9" fmla="*/ 0 w 3"/>
                <a:gd name="T10" fmla="*/ 0 h 14"/>
                <a:gd name="T11" fmla="*/ 3 w 3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14">
                  <a:moveTo>
                    <a:pt x="3" y="0"/>
                  </a:moveTo>
                  <a:lnTo>
                    <a:pt x="0" y="7"/>
                  </a:lnTo>
                  <a:lnTo>
                    <a:pt x="0" y="1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9357" name="Group 266"/>
            <p:cNvGrpSpPr>
              <a:grpSpLocks/>
            </p:cNvGrpSpPr>
            <p:nvPr/>
          </p:nvGrpSpPr>
          <p:grpSpPr bwMode="auto">
            <a:xfrm rot="-9224892">
              <a:off x="3406" y="1698"/>
              <a:ext cx="242" cy="270"/>
              <a:chOff x="2457" y="2549"/>
              <a:chExt cx="557" cy="547"/>
            </a:xfrm>
          </p:grpSpPr>
          <p:sp>
            <p:nvSpPr>
              <p:cNvPr id="9361" name="Freeform 267"/>
              <p:cNvSpPr>
                <a:spLocks/>
              </p:cNvSpPr>
              <p:nvPr/>
            </p:nvSpPr>
            <p:spPr bwMode="auto">
              <a:xfrm>
                <a:off x="2457" y="2549"/>
                <a:ext cx="557" cy="547"/>
              </a:xfrm>
              <a:custGeom>
                <a:avLst/>
                <a:gdLst>
                  <a:gd name="T0" fmla="*/ 1 w 1112"/>
                  <a:gd name="T1" fmla="*/ 1 h 1094"/>
                  <a:gd name="T2" fmla="*/ 1 w 1112"/>
                  <a:gd name="T3" fmla="*/ 1 h 1094"/>
                  <a:gd name="T4" fmla="*/ 1 w 1112"/>
                  <a:gd name="T5" fmla="*/ 1 h 1094"/>
                  <a:gd name="T6" fmla="*/ 1 w 1112"/>
                  <a:gd name="T7" fmla="*/ 1 h 1094"/>
                  <a:gd name="T8" fmla="*/ 1 w 1112"/>
                  <a:gd name="T9" fmla="*/ 1 h 1094"/>
                  <a:gd name="T10" fmla="*/ 1 w 1112"/>
                  <a:gd name="T11" fmla="*/ 1 h 1094"/>
                  <a:gd name="T12" fmla="*/ 1 w 1112"/>
                  <a:gd name="T13" fmla="*/ 1 h 1094"/>
                  <a:gd name="T14" fmla="*/ 1 w 1112"/>
                  <a:gd name="T15" fmla="*/ 1 h 1094"/>
                  <a:gd name="T16" fmla="*/ 1 w 1112"/>
                  <a:gd name="T17" fmla="*/ 1 h 1094"/>
                  <a:gd name="T18" fmla="*/ 1 w 1112"/>
                  <a:gd name="T19" fmla="*/ 1 h 1094"/>
                  <a:gd name="T20" fmla="*/ 1 w 1112"/>
                  <a:gd name="T21" fmla="*/ 1 h 1094"/>
                  <a:gd name="T22" fmla="*/ 1 w 1112"/>
                  <a:gd name="T23" fmla="*/ 1 h 1094"/>
                  <a:gd name="T24" fmla="*/ 1 w 1112"/>
                  <a:gd name="T25" fmla="*/ 1 h 1094"/>
                  <a:gd name="T26" fmla="*/ 0 w 1112"/>
                  <a:gd name="T27" fmla="*/ 0 h 1094"/>
                  <a:gd name="T28" fmla="*/ 1 w 1112"/>
                  <a:gd name="T29" fmla="*/ 1 h 1094"/>
                  <a:gd name="T30" fmla="*/ 1 w 1112"/>
                  <a:gd name="T31" fmla="*/ 1 h 1094"/>
                  <a:gd name="T32" fmla="*/ 1 w 1112"/>
                  <a:gd name="T33" fmla="*/ 1 h 1094"/>
                  <a:gd name="T34" fmla="*/ 1 w 1112"/>
                  <a:gd name="T35" fmla="*/ 1 h 10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12"/>
                  <a:gd name="T55" fmla="*/ 0 h 1094"/>
                  <a:gd name="T56" fmla="*/ 1112 w 1112"/>
                  <a:gd name="T57" fmla="*/ 1094 h 109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12" h="1094">
                    <a:moveTo>
                      <a:pt x="1112" y="140"/>
                    </a:moveTo>
                    <a:lnTo>
                      <a:pt x="1056" y="271"/>
                    </a:lnTo>
                    <a:lnTo>
                      <a:pt x="1017" y="373"/>
                    </a:lnTo>
                    <a:lnTo>
                      <a:pt x="971" y="476"/>
                    </a:lnTo>
                    <a:lnTo>
                      <a:pt x="943" y="588"/>
                    </a:lnTo>
                    <a:lnTo>
                      <a:pt x="924" y="702"/>
                    </a:lnTo>
                    <a:lnTo>
                      <a:pt x="905" y="814"/>
                    </a:lnTo>
                    <a:lnTo>
                      <a:pt x="905" y="916"/>
                    </a:lnTo>
                    <a:lnTo>
                      <a:pt x="905" y="1001"/>
                    </a:lnTo>
                    <a:lnTo>
                      <a:pt x="905" y="1038"/>
                    </a:lnTo>
                    <a:lnTo>
                      <a:pt x="242" y="1094"/>
                    </a:lnTo>
                    <a:lnTo>
                      <a:pt x="130" y="448"/>
                    </a:lnTo>
                    <a:lnTo>
                      <a:pt x="28" y="65"/>
                    </a:lnTo>
                    <a:lnTo>
                      <a:pt x="0" y="0"/>
                    </a:lnTo>
                    <a:lnTo>
                      <a:pt x="420" y="75"/>
                    </a:lnTo>
                    <a:lnTo>
                      <a:pt x="765" y="103"/>
                    </a:lnTo>
                    <a:lnTo>
                      <a:pt x="989" y="103"/>
                    </a:lnTo>
                    <a:lnTo>
                      <a:pt x="1112" y="140"/>
                    </a:lnTo>
                    <a:close/>
                  </a:path>
                </a:pathLst>
              </a:custGeom>
              <a:solidFill>
                <a:srgbClr val="5F7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62" name="Oval 268"/>
              <p:cNvSpPr>
                <a:spLocks noChangeArrowheads="1"/>
              </p:cNvSpPr>
              <p:nvPr/>
            </p:nvSpPr>
            <p:spPr bwMode="auto">
              <a:xfrm>
                <a:off x="2793" y="2961"/>
                <a:ext cx="61" cy="7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9358" name="Freeform 269"/>
            <p:cNvSpPr>
              <a:spLocks/>
            </p:cNvSpPr>
            <p:nvPr/>
          </p:nvSpPr>
          <p:spPr bwMode="auto">
            <a:xfrm rot="-5887819">
              <a:off x="3109" y="1667"/>
              <a:ext cx="13" cy="9"/>
            </a:xfrm>
            <a:custGeom>
              <a:avLst/>
              <a:gdLst>
                <a:gd name="T0" fmla="*/ 0 w 55"/>
                <a:gd name="T1" fmla="*/ 0 h 33"/>
                <a:gd name="T2" fmla="*/ 0 w 55"/>
                <a:gd name="T3" fmla="*/ 0 h 33"/>
                <a:gd name="T4" fmla="*/ 0 w 55"/>
                <a:gd name="T5" fmla="*/ 0 h 33"/>
                <a:gd name="T6" fmla="*/ 0 w 55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33"/>
                <a:gd name="T14" fmla="*/ 55 w 55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33">
                  <a:moveTo>
                    <a:pt x="55" y="33"/>
                  </a:moveTo>
                  <a:lnTo>
                    <a:pt x="26" y="22"/>
                  </a:lnTo>
                  <a:lnTo>
                    <a:pt x="7" y="8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359" name="Freeform 270"/>
            <p:cNvSpPr>
              <a:spLocks/>
            </p:cNvSpPr>
            <p:nvPr/>
          </p:nvSpPr>
          <p:spPr bwMode="auto">
            <a:xfrm rot="-487818">
              <a:off x="3226" y="1413"/>
              <a:ext cx="47" cy="29"/>
            </a:xfrm>
            <a:custGeom>
              <a:avLst/>
              <a:gdLst>
                <a:gd name="T0" fmla="*/ 0 w 53"/>
                <a:gd name="T1" fmla="*/ 0 h 34"/>
                <a:gd name="T2" fmla="*/ 4 w 53"/>
                <a:gd name="T3" fmla="*/ 3 h 34"/>
                <a:gd name="T4" fmla="*/ 8 w 53"/>
                <a:gd name="T5" fmla="*/ 3 h 34"/>
                <a:gd name="T6" fmla="*/ 0 60000 65536"/>
                <a:gd name="T7" fmla="*/ 0 60000 65536"/>
                <a:gd name="T8" fmla="*/ 0 60000 65536"/>
                <a:gd name="T9" fmla="*/ 0 w 53"/>
                <a:gd name="T10" fmla="*/ 0 h 34"/>
                <a:gd name="T11" fmla="*/ 53 w 53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3" h="34">
                  <a:moveTo>
                    <a:pt x="0" y="0"/>
                  </a:moveTo>
                  <a:lnTo>
                    <a:pt x="17" y="8"/>
                  </a:lnTo>
                  <a:lnTo>
                    <a:pt x="53" y="3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360" name="Freeform 271"/>
            <p:cNvSpPr>
              <a:spLocks/>
            </p:cNvSpPr>
            <p:nvPr/>
          </p:nvSpPr>
          <p:spPr bwMode="auto">
            <a:xfrm>
              <a:off x="2956" y="1405"/>
              <a:ext cx="40" cy="7"/>
            </a:xfrm>
            <a:custGeom>
              <a:avLst/>
              <a:gdLst>
                <a:gd name="T0" fmla="*/ 0 w 40"/>
                <a:gd name="T1" fmla="*/ 4 h 7"/>
                <a:gd name="T2" fmla="*/ 16 w 40"/>
                <a:gd name="T3" fmla="*/ 6 h 7"/>
                <a:gd name="T4" fmla="*/ 25 w 40"/>
                <a:gd name="T5" fmla="*/ 7 h 7"/>
                <a:gd name="T6" fmla="*/ 33 w 40"/>
                <a:gd name="T7" fmla="*/ 5 h 7"/>
                <a:gd name="T8" fmla="*/ 40 w 40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7"/>
                <a:gd name="T17" fmla="*/ 40 w 40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7">
                  <a:moveTo>
                    <a:pt x="0" y="4"/>
                  </a:moveTo>
                  <a:lnTo>
                    <a:pt x="16" y="6"/>
                  </a:lnTo>
                  <a:lnTo>
                    <a:pt x="25" y="7"/>
                  </a:lnTo>
                  <a:lnTo>
                    <a:pt x="33" y="5"/>
                  </a:lnTo>
                  <a:lnTo>
                    <a:pt x="4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3364" name="Group 272"/>
          <p:cNvGrpSpPr>
            <a:grpSpLocks/>
          </p:cNvGrpSpPr>
          <p:nvPr/>
        </p:nvGrpSpPr>
        <p:grpSpPr bwMode="auto">
          <a:xfrm>
            <a:off x="6538913" y="3200400"/>
            <a:ext cx="2101850" cy="2755900"/>
            <a:chOff x="3657" y="1056"/>
            <a:chExt cx="1774" cy="2760"/>
          </a:xfrm>
        </p:grpSpPr>
        <p:pic>
          <p:nvPicPr>
            <p:cNvPr id="9350" name="Picture 273" descr="celsius_face_s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1056"/>
              <a:ext cx="1398" cy="1872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351" name="Text Box 274"/>
            <p:cNvSpPr txBox="1">
              <a:spLocks noChangeArrowheads="1"/>
            </p:cNvSpPr>
            <p:nvPr/>
          </p:nvSpPr>
          <p:spPr bwMode="auto">
            <a:xfrm>
              <a:off x="3657" y="2992"/>
              <a:ext cx="1774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9900"/>
                  </a:solidFill>
                  <a:latin typeface="VietSpell"/>
                </a:rPr>
                <a:t>Anders Celsius</a:t>
              </a:r>
            </a:p>
            <a:p>
              <a:pPr algn="ctr"/>
              <a:r>
                <a:rPr lang="en-US" altLang="en-US" sz="2400" b="1">
                  <a:solidFill>
                    <a:srgbClr val="009900"/>
                  </a:solidFill>
                  <a:latin typeface="VietSpell"/>
                </a:rPr>
                <a:t>(1701-1744)</a:t>
              </a:r>
            </a:p>
          </p:txBody>
        </p:sp>
      </p:grpSp>
      <p:sp>
        <p:nvSpPr>
          <p:cNvPr id="13587" name="Text Box 275"/>
          <p:cNvSpPr txBox="1">
            <a:spLocks noChangeArrowheads="1"/>
          </p:cNvSpPr>
          <p:nvPr/>
        </p:nvSpPr>
        <p:spPr bwMode="auto">
          <a:xfrm>
            <a:off x="1524000" y="1219200"/>
            <a:ext cx="838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>
                <a:solidFill>
                  <a:srgbClr val="FF0000"/>
                </a:solidFill>
              </a:rPr>
              <a:t>100</a:t>
            </a:r>
            <a:r>
              <a:rPr lang="en-US" altLang="en-US" sz="1600" b="1" baseline="30000">
                <a:solidFill>
                  <a:srgbClr val="FF0000"/>
                </a:solidFill>
              </a:rPr>
              <a:t>o</a:t>
            </a:r>
            <a:r>
              <a:rPr lang="en-US" altLang="en-US" sz="1600" b="1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3588" name="Line 276"/>
          <p:cNvSpPr>
            <a:spLocks noChangeShapeType="1"/>
          </p:cNvSpPr>
          <p:nvPr/>
        </p:nvSpPr>
        <p:spPr bwMode="auto">
          <a:xfrm>
            <a:off x="1371600" y="1524000"/>
            <a:ext cx="2286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589" name="Line 277"/>
          <p:cNvSpPr>
            <a:spLocks noChangeShapeType="1"/>
          </p:cNvSpPr>
          <p:nvPr/>
        </p:nvSpPr>
        <p:spPr bwMode="auto">
          <a:xfrm>
            <a:off x="1371600" y="3429000"/>
            <a:ext cx="2286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590" name="Text Box 278"/>
          <p:cNvSpPr txBox="1">
            <a:spLocks noChangeArrowheads="1"/>
          </p:cNvSpPr>
          <p:nvPr/>
        </p:nvSpPr>
        <p:spPr bwMode="auto">
          <a:xfrm>
            <a:off x="1600200" y="3341688"/>
            <a:ext cx="838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>
                <a:solidFill>
                  <a:srgbClr val="FF0000"/>
                </a:solidFill>
              </a:rPr>
              <a:t>0</a:t>
            </a:r>
            <a:r>
              <a:rPr lang="en-US" altLang="en-US" sz="1600" b="1" baseline="30000">
                <a:solidFill>
                  <a:srgbClr val="FF0000"/>
                </a:solidFill>
              </a:rPr>
              <a:t>o</a:t>
            </a:r>
            <a:r>
              <a:rPr lang="en-US" altLang="en-US" sz="1600" b="1">
                <a:solidFill>
                  <a:srgbClr val="FF0000"/>
                </a:solidFill>
              </a:rPr>
              <a:t>C</a:t>
            </a:r>
          </a:p>
        </p:txBody>
      </p:sp>
      <p:grpSp>
        <p:nvGrpSpPr>
          <p:cNvPr id="13365" name="Group 279"/>
          <p:cNvGrpSpPr>
            <a:grpSpLocks/>
          </p:cNvGrpSpPr>
          <p:nvPr/>
        </p:nvGrpSpPr>
        <p:grpSpPr bwMode="auto">
          <a:xfrm>
            <a:off x="1447800" y="1524000"/>
            <a:ext cx="381000" cy="1905000"/>
            <a:chOff x="3312" y="1344"/>
            <a:chExt cx="48" cy="960"/>
          </a:xfrm>
        </p:grpSpPr>
        <p:grpSp>
          <p:nvGrpSpPr>
            <p:cNvPr id="9284" name="Group 280"/>
            <p:cNvGrpSpPr>
              <a:grpSpLocks/>
            </p:cNvGrpSpPr>
            <p:nvPr/>
          </p:nvGrpSpPr>
          <p:grpSpPr bwMode="auto">
            <a:xfrm rot="5400000">
              <a:off x="3144" y="1512"/>
              <a:ext cx="384" cy="48"/>
              <a:chOff x="1980" y="1752"/>
              <a:chExt cx="3200" cy="240"/>
            </a:xfrm>
          </p:grpSpPr>
          <p:sp>
            <p:nvSpPr>
              <p:cNvPr id="9329" name="Line 281"/>
              <p:cNvSpPr>
                <a:spLocks noChangeShapeType="1"/>
              </p:cNvSpPr>
              <p:nvPr/>
            </p:nvSpPr>
            <p:spPr bwMode="auto">
              <a:xfrm>
                <a:off x="1980" y="1752"/>
                <a:ext cx="0" cy="2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30" name="Line 282"/>
              <p:cNvSpPr>
                <a:spLocks noChangeShapeType="1"/>
              </p:cNvSpPr>
              <p:nvPr/>
            </p:nvSpPr>
            <p:spPr bwMode="auto">
              <a:xfrm>
                <a:off x="214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31" name="Line 283"/>
              <p:cNvSpPr>
                <a:spLocks noChangeShapeType="1"/>
              </p:cNvSpPr>
              <p:nvPr/>
            </p:nvSpPr>
            <p:spPr bwMode="auto">
              <a:xfrm>
                <a:off x="230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32" name="Line 284"/>
              <p:cNvSpPr>
                <a:spLocks noChangeShapeType="1"/>
              </p:cNvSpPr>
              <p:nvPr/>
            </p:nvSpPr>
            <p:spPr bwMode="auto">
              <a:xfrm>
                <a:off x="246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33" name="Line 285"/>
              <p:cNvSpPr>
                <a:spLocks noChangeShapeType="1"/>
              </p:cNvSpPr>
              <p:nvPr/>
            </p:nvSpPr>
            <p:spPr bwMode="auto">
              <a:xfrm>
                <a:off x="262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34" name="Line 286"/>
              <p:cNvSpPr>
                <a:spLocks noChangeShapeType="1"/>
              </p:cNvSpPr>
              <p:nvPr/>
            </p:nvSpPr>
            <p:spPr bwMode="auto">
              <a:xfrm>
                <a:off x="2780" y="1812"/>
                <a:ext cx="0" cy="1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35" name="Line 287"/>
              <p:cNvSpPr>
                <a:spLocks noChangeShapeType="1"/>
              </p:cNvSpPr>
              <p:nvPr/>
            </p:nvSpPr>
            <p:spPr bwMode="auto">
              <a:xfrm>
                <a:off x="294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36" name="Line 288"/>
              <p:cNvSpPr>
                <a:spLocks noChangeShapeType="1"/>
              </p:cNvSpPr>
              <p:nvPr/>
            </p:nvSpPr>
            <p:spPr bwMode="auto">
              <a:xfrm>
                <a:off x="310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37" name="Line 289"/>
              <p:cNvSpPr>
                <a:spLocks noChangeShapeType="1"/>
              </p:cNvSpPr>
              <p:nvPr/>
            </p:nvSpPr>
            <p:spPr bwMode="auto">
              <a:xfrm>
                <a:off x="326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38" name="Line 290"/>
              <p:cNvSpPr>
                <a:spLocks noChangeShapeType="1"/>
              </p:cNvSpPr>
              <p:nvPr/>
            </p:nvSpPr>
            <p:spPr bwMode="auto">
              <a:xfrm>
                <a:off x="342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39" name="Line 291"/>
              <p:cNvSpPr>
                <a:spLocks noChangeShapeType="1"/>
              </p:cNvSpPr>
              <p:nvPr/>
            </p:nvSpPr>
            <p:spPr bwMode="auto">
              <a:xfrm>
                <a:off x="3580" y="1752"/>
                <a:ext cx="0" cy="2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40" name="Line 292"/>
              <p:cNvSpPr>
                <a:spLocks noChangeShapeType="1"/>
              </p:cNvSpPr>
              <p:nvPr/>
            </p:nvSpPr>
            <p:spPr bwMode="auto">
              <a:xfrm>
                <a:off x="374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41" name="Line 293"/>
              <p:cNvSpPr>
                <a:spLocks noChangeShapeType="1"/>
              </p:cNvSpPr>
              <p:nvPr/>
            </p:nvSpPr>
            <p:spPr bwMode="auto">
              <a:xfrm>
                <a:off x="390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42" name="Line 294"/>
              <p:cNvSpPr>
                <a:spLocks noChangeShapeType="1"/>
              </p:cNvSpPr>
              <p:nvPr/>
            </p:nvSpPr>
            <p:spPr bwMode="auto">
              <a:xfrm>
                <a:off x="406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43" name="Line 295"/>
              <p:cNvSpPr>
                <a:spLocks noChangeShapeType="1"/>
              </p:cNvSpPr>
              <p:nvPr/>
            </p:nvSpPr>
            <p:spPr bwMode="auto">
              <a:xfrm>
                <a:off x="422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44" name="Line 296"/>
              <p:cNvSpPr>
                <a:spLocks noChangeShapeType="1"/>
              </p:cNvSpPr>
              <p:nvPr/>
            </p:nvSpPr>
            <p:spPr bwMode="auto">
              <a:xfrm>
                <a:off x="4380" y="1812"/>
                <a:ext cx="0" cy="1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45" name="Line 297"/>
              <p:cNvSpPr>
                <a:spLocks noChangeShapeType="1"/>
              </p:cNvSpPr>
              <p:nvPr/>
            </p:nvSpPr>
            <p:spPr bwMode="auto">
              <a:xfrm>
                <a:off x="454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46" name="Line 298"/>
              <p:cNvSpPr>
                <a:spLocks noChangeShapeType="1"/>
              </p:cNvSpPr>
              <p:nvPr/>
            </p:nvSpPr>
            <p:spPr bwMode="auto">
              <a:xfrm>
                <a:off x="470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47" name="Line 299"/>
              <p:cNvSpPr>
                <a:spLocks noChangeShapeType="1"/>
              </p:cNvSpPr>
              <p:nvPr/>
            </p:nvSpPr>
            <p:spPr bwMode="auto">
              <a:xfrm>
                <a:off x="486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48" name="Line 300"/>
              <p:cNvSpPr>
                <a:spLocks noChangeShapeType="1"/>
              </p:cNvSpPr>
              <p:nvPr/>
            </p:nvSpPr>
            <p:spPr bwMode="auto">
              <a:xfrm>
                <a:off x="502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49" name="Line 301"/>
              <p:cNvSpPr>
                <a:spLocks noChangeShapeType="1"/>
              </p:cNvSpPr>
              <p:nvPr/>
            </p:nvSpPr>
            <p:spPr bwMode="auto">
              <a:xfrm>
                <a:off x="5180" y="1752"/>
                <a:ext cx="0" cy="2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9285" name="Group 302"/>
            <p:cNvGrpSpPr>
              <a:grpSpLocks/>
            </p:cNvGrpSpPr>
            <p:nvPr/>
          </p:nvGrpSpPr>
          <p:grpSpPr bwMode="auto">
            <a:xfrm rot="5400000">
              <a:off x="3144" y="1896"/>
              <a:ext cx="384" cy="48"/>
              <a:chOff x="1980" y="1752"/>
              <a:chExt cx="3200" cy="240"/>
            </a:xfrm>
          </p:grpSpPr>
          <p:sp>
            <p:nvSpPr>
              <p:cNvPr id="9308" name="Line 303"/>
              <p:cNvSpPr>
                <a:spLocks noChangeShapeType="1"/>
              </p:cNvSpPr>
              <p:nvPr/>
            </p:nvSpPr>
            <p:spPr bwMode="auto">
              <a:xfrm>
                <a:off x="1980" y="1752"/>
                <a:ext cx="0" cy="2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09" name="Line 304"/>
              <p:cNvSpPr>
                <a:spLocks noChangeShapeType="1"/>
              </p:cNvSpPr>
              <p:nvPr/>
            </p:nvSpPr>
            <p:spPr bwMode="auto">
              <a:xfrm>
                <a:off x="214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10" name="Line 305"/>
              <p:cNvSpPr>
                <a:spLocks noChangeShapeType="1"/>
              </p:cNvSpPr>
              <p:nvPr/>
            </p:nvSpPr>
            <p:spPr bwMode="auto">
              <a:xfrm>
                <a:off x="230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11" name="Line 306"/>
              <p:cNvSpPr>
                <a:spLocks noChangeShapeType="1"/>
              </p:cNvSpPr>
              <p:nvPr/>
            </p:nvSpPr>
            <p:spPr bwMode="auto">
              <a:xfrm>
                <a:off x="246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12" name="Line 307"/>
              <p:cNvSpPr>
                <a:spLocks noChangeShapeType="1"/>
              </p:cNvSpPr>
              <p:nvPr/>
            </p:nvSpPr>
            <p:spPr bwMode="auto">
              <a:xfrm>
                <a:off x="262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13" name="Line 308"/>
              <p:cNvSpPr>
                <a:spLocks noChangeShapeType="1"/>
              </p:cNvSpPr>
              <p:nvPr/>
            </p:nvSpPr>
            <p:spPr bwMode="auto">
              <a:xfrm>
                <a:off x="2780" y="1812"/>
                <a:ext cx="0" cy="1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14" name="Line 309"/>
              <p:cNvSpPr>
                <a:spLocks noChangeShapeType="1"/>
              </p:cNvSpPr>
              <p:nvPr/>
            </p:nvSpPr>
            <p:spPr bwMode="auto">
              <a:xfrm>
                <a:off x="294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15" name="Line 310"/>
              <p:cNvSpPr>
                <a:spLocks noChangeShapeType="1"/>
              </p:cNvSpPr>
              <p:nvPr/>
            </p:nvSpPr>
            <p:spPr bwMode="auto">
              <a:xfrm>
                <a:off x="310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16" name="Line 311"/>
              <p:cNvSpPr>
                <a:spLocks noChangeShapeType="1"/>
              </p:cNvSpPr>
              <p:nvPr/>
            </p:nvSpPr>
            <p:spPr bwMode="auto">
              <a:xfrm>
                <a:off x="326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17" name="Line 312"/>
              <p:cNvSpPr>
                <a:spLocks noChangeShapeType="1"/>
              </p:cNvSpPr>
              <p:nvPr/>
            </p:nvSpPr>
            <p:spPr bwMode="auto">
              <a:xfrm>
                <a:off x="342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18" name="Line 313"/>
              <p:cNvSpPr>
                <a:spLocks noChangeShapeType="1"/>
              </p:cNvSpPr>
              <p:nvPr/>
            </p:nvSpPr>
            <p:spPr bwMode="auto">
              <a:xfrm>
                <a:off x="3580" y="1752"/>
                <a:ext cx="0" cy="2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19" name="Line 314"/>
              <p:cNvSpPr>
                <a:spLocks noChangeShapeType="1"/>
              </p:cNvSpPr>
              <p:nvPr/>
            </p:nvSpPr>
            <p:spPr bwMode="auto">
              <a:xfrm>
                <a:off x="374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20" name="Line 315"/>
              <p:cNvSpPr>
                <a:spLocks noChangeShapeType="1"/>
              </p:cNvSpPr>
              <p:nvPr/>
            </p:nvSpPr>
            <p:spPr bwMode="auto">
              <a:xfrm>
                <a:off x="390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21" name="Line 316"/>
              <p:cNvSpPr>
                <a:spLocks noChangeShapeType="1"/>
              </p:cNvSpPr>
              <p:nvPr/>
            </p:nvSpPr>
            <p:spPr bwMode="auto">
              <a:xfrm>
                <a:off x="406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22" name="Line 317"/>
              <p:cNvSpPr>
                <a:spLocks noChangeShapeType="1"/>
              </p:cNvSpPr>
              <p:nvPr/>
            </p:nvSpPr>
            <p:spPr bwMode="auto">
              <a:xfrm>
                <a:off x="422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23" name="Line 318"/>
              <p:cNvSpPr>
                <a:spLocks noChangeShapeType="1"/>
              </p:cNvSpPr>
              <p:nvPr/>
            </p:nvSpPr>
            <p:spPr bwMode="auto">
              <a:xfrm>
                <a:off x="4380" y="1812"/>
                <a:ext cx="0" cy="1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24" name="Line 319"/>
              <p:cNvSpPr>
                <a:spLocks noChangeShapeType="1"/>
              </p:cNvSpPr>
              <p:nvPr/>
            </p:nvSpPr>
            <p:spPr bwMode="auto">
              <a:xfrm>
                <a:off x="454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25" name="Line 320"/>
              <p:cNvSpPr>
                <a:spLocks noChangeShapeType="1"/>
              </p:cNvSpPr>
              <p:nvPr/>
            </p:nvSpPr>
            <p:spPr bwMode="auto">
              <a:xfrm>
                <a:off x="470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26" name="Line 321"/>
              <p:cNvSpPr>
                <a:spLocks noChangeShapeType="1"/>
              </p:cNvSpPr>
              <p:nvPr/>
            </p:nvSpPr>
            <p:spPr bwMode="auto">
              <a:xfrm>
                <a:off x="486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27" name="Line 322"/>
              <p:cNvSpPr>
                <a:spLocks noChangeShapeType="1"/>
              </p:cNvSpPr>
              <p:nvPr/>
            </p:nvSpPr>
            <p:spPr bwMode="auto">
              <a:xfrm>
                <a:off x="502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28" name="Line 323"/>
              <p:cNvSpPr>
                <a:spLocks noChangeShapeType="1"/>
              </p:cNvSpPr>
              <p:nvPr/>
            </p:nvSpPr>
            <p:spPr bwMode="auto">
              <a:xfrm>
                <a:off x="5180" y="1752"/>
                <a:ext cx="0" cy="2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9286" name="Group 324"/>
            <p:cNvGrpSpPr>
              <a:grpSpLocks/>
            </p:cNvGrpSpPr>
            <p:nvPr/>
          </p:nvGrpSpPr>
          <p:grpSpPr bwMode="auto">
            <a:xfrm rot="5400000">
              <a:off x="3144" y="2088"/>
              <a:ext cx="384" cy="48"/>
              <a:chOff x="1980" y="1752"/>
              <a:chExt cx="3200" cy="240"/>
            </a:xfrm>
          </p:grpSpPr>
          <p:sp>
            <p:nvSpPr>
              <p:cNvPr id="9287" name="Line 325"/>
              <p:cNvSpPr>
                <a:spLocks noChangeShapeType="1"/>
              </p:cNvSpPr>
              <p:nvPr/>
            </p:nvSpPr>
            <p:spPr bwMode="auto">
              <a:xfrm>
                <a:off x="1980" y="1752"/>
                <a:ext cx="0" cy="2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288" name="Line 326"/>
              <p:cNvSpPr>
                <a:spLocks noChangeShapeType="1"/>
              </p:cNvSpPr>
              <p:nvPr/>
            </p:nvSpPr>
            <p:spPr bwMode="auto">
              <a:xfrm>
                <a:off x="214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289" name="Line 327"/>
              <p:cNvSpPr>
                <a:spLocks noChangeShapeType="1"/>
              </p:cNvSpPr>
              <p:nvPr/>
            </p:nvSpPr>
            <p:spPr bwMode="auto">
              <a:xfrm>
                <a:off x="230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290" name="Line 328"/>
              <p:cNvSpPr>
                <a:spLocks noChangeShapeType="1"/>
              </p:cNvSpPr>
              <p:nvPr/>
            </p:nvSpPr>
            <p:spPr bwMode="auto">
              <a:xfrm>
                <a:off x="246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291" name="Line 329"/>
              <p:cNvSpPr>
                <a:spLocks noChangeShapeType="1"/>
              </p:cNvSpPr>
              <p:nvPr/>
            </p:nvSpPr>
            <p:spPr bwMode="auto">
              <a:xfrm>
                <a:off x="262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292" name="Line 330"/>
              <p:cNvSpPr>
                <a:spLocks noChangeShapeType="1"/>
              </p:cNvSpPr>
              <p:nvPr/>
            </p:nvSpPr>
            <p:spPr bwMode="auto">
              <a:xfrm>
                <a:off x="2780" y="1812"/>
                <a:ext cx="0" cy="1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293" name="Line 331"/>
              <p:cNvSpPr>
                <a:spLocks noChangeShapeType="1"/>
              </p:cNvSpPr>
              <p:nvPr/>
            </p:nvSpPr>
            <p:spPr bwMode="auto">
              <a:xfrm>
                <a:off x="294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294" name="Line 332"/>
              <p:cNvSpPr>
                <a:spLocks noChangeShapeType="1"/>
              </p:cNvSpPr>
              <p:nvPr/>
            </p:nvSpPr>
            <p:spPr bwMode="auto">
              <a:xfrm>
                <a:off x="310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295" name="Line 333"/>
              <p:cNvSpPr>
                <a:spLocks noChangeShapeType="1"/>
              </p:cNvSpPr>
              <p:nvPr/>
            </p:nvSpPr>
            <p:spPr bwMode="auto">
              <a:xfrm>
                <a:off x="326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296" name="Line 334"/>
              <p:cNvSpPr>
                <a:spLocks noChangeShapeType="1"/>
              </p:cNvSpPr>
              <p:nvPr/>
            </p:nvSpPr>
            <p:spPr bwMode="auto">
              <a:xfrm>
                <a:off x="342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297" name="Line 335"/>
              <p:cNvSpPr>
                <a:spLocks noChangeShapeType="1"/>
              </p:cNvSpPr>
              <p:nvPr/>
            </p:nvSpPr>
            <p:spPr bwMode="auto">
              <a:xfrm>
                <a:off x="3580" y="1752"/>
                <a:ext cx="0" cy="2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298" name="Line 336"/>
              <p:cNvSpPr>
                <a:spLocks noChangeShapeType="1"/>
              </p:cNvSpPr>
              <p:nvPr/>
            </p:nvSpPr>
            <p:spPr bwMode="auto">
              <a:xfrm>
                <a:off x="374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299" name="Line 337"/>
              <p:cNvSpPr>
                <a:spLocks noChangeShapeType="1"/>
              </p:cNvSpPr>
              <p:nvPr/>
            </p:nvSpPr>
            <p:spPr bwMode="auto">
              <a:xfrm>
                <a:off x="390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00" name="Line 338"/>
              <p:cNvSpPr>
                <a:spLocks noChangeShapeType="1"/>
              </p:cNvSpPr>
              <p:nvPr/>
            </p:nvSpPr>
            <p:spPr bwMode="auto">
              <a:xfrm>
                <a:off x="406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01" name="Line 339"/>
              <p:cNvSpPr>
                <a:spLocks noChangeShapeType="1"/>
              </p:cNvSpPr>
              <p:nvPr/>
            </p:nvSpPr>
            <p:spPr bwMode="auto">
              <a:xfrm>
                <a:off x="422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02" name="Line 340"/>
              <p:cNvSpPr>
                <a:spLocks noChangeShapeType="1"/>
              </p:cNvSpPr>
              <p:nvPr/>
            </p:nvSpPr>
            <p:spPr bwMode="auto">
              <a:xfrm>
                <a:off x="4380" y="1812"/>
                <a:ext cx="0" cy="1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03" name="Line 341"/>
              <p:cNvSpPr>
                <a:spLocks noChangeShapeType="1"/>
              </p:cNvSpPr>
              <p:nvPr/>
            </p:nvSpPr>
            <p:spPr bwMode="auto">
              <a:xfrm>
                <a:off x="454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04" name="Line 342"/>
              <p:cNvSpPr>
                <a:spLocks noChangeShapeType="1"/>
              </p:cNvSpPr>
              <p:nvPr/>
            </p:nvSpPr>
            <p:spPr bwMode="auto">
              <a:xfrm>
                <a:off x="470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05" name="Line 343"/>
              <p:cNvSpPr>
                <a:spLocks noChangeShapeType="1"/>
              </p:cNvSpPr>
              <p:nvPr/>
            </p:nvSpPr>
            <p:spPr bwMode="auto">
              <a:xfrm>
                <a:off x="486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06" name="Line 344"/>
              <p:cNvSpPr>
                <a:spLocks noChangeShapeType="1"/>
              </p:cNvSpPr>
              <p:nvPr/>
            </p:nvSpPr>
            <p:spPr bwMode="auto">
              <a:xfrm>
                <a:off x="502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07" name="Line 345"/>
              <p:cNvSpPr>
                <a:spLocks noChangeShapeType="1"/>
              </p:cNvSpPr>
              <p:nvPr/>
            </p:nvSpPr>
            <p:spPr bwMode="auto">
              <a:xfrm>
                <a:off x="5180" y="1752"/>
                <a:ext cx="0" cy="2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sp>
        <p:nvSpPr>
          <p:cNvPr id="13659" name="Text Box 347"/>
          <p:cNvSpPr txBox="1">
            <a:spLocks noChangeArrowheads="1"/>
          </p:cNvSpPr>
          <p:nvPr/>
        </p:nvSpPr>
        <p:spPr bwMode="auto">
          <a:xfrm>
            <a:off x="2286000" y="1752600"/>
            <a:ext cx="70294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/>
              <a:t>*Trong nhiệt giai Celsius nhiệt độ nước đá đang      tan là </a:t>
            </a:r>
            <a:r>
              <a:rPr lang="en-US" altLang="en-US" sz="2400" b="1" i="1">
                <a:solidFill>
                  <a:srgbClr val="FF3300"/>
                </a:solidFill>
              </a:rPr>
              <a:t>0</a:t>
            </a:r>
            <a:r>
              <a:rPr lang="en-US" altLang="en-US" sz="2400" b="1" i="1" baseline="30000">
                <a:solidFill>
                  <a:srgbClr val="FF3300"/>
                </a:solidFill>
              </a:rPr>
              <a:t>o</a:t>
            </a:r>
            <a:r>
              <a:rPr lang="en-US" altLang="en-US" sz="2400" b="1" i="1">
                <a:solidFill>
                  <a:srgbClr val="FF3300"/>
                </a:solidFill>
              </a:rPr>
              <a:t>C</a:t>
            </a:r>
            <a:r>
              <a:rPr lang="en-US" altLang="en-US" sz="2400" b="1" i="1"/>
              <a:t>. Nhiệt độ của hơi nước đang sôi là </a:t>
            </a:r>
            <a:r>
              <a:rPr lang="en-US" altLang="en-US" sz="2400" b="1" i="1">
                <a:solidFill>
                  <a:srgbClr val="FF3300"/>
                </a:solidFill>
              </a:rPr>
              <a:t>100</a:t>
            </a:r>
            <a:r>
              <a:rPr lang="en-US" altLang="en-US" sz="2400" b="1" i="1" baseline="30000">
                <a:solidFill>
                  <a:srgbClr val="FF3300"/>
                </a:solidFill>
              </a:rPr>
              <a:t>o</a:t>
            </a:r>
            <a:r>
              <a:rPr lang="en-US" altLang="en-US" sz="2400" b="1" i="1">
                <a:solidFill>
                  <a:srgbClr val="FF3300"/>
                </a:solidFill>
              </a:rPr>
              <a:t>C</a:t>
            </a:r>
          </a:p>
        </p:txBody>
      </p:sp>
      <p:sp>
        <p:nvSpPr>
          <p:cNvPr id="9283" name="Text Box 10"/>
          <p:cNvSpPr txBox="1">
            <a:spLocks noChangeArrowheads="1"/>
          </p:cNvSpPr>
          <p:nvPr/>
        </p:nvSpPr>
        <p:spPr bwMode="auto">
          <a:xfrm>
            <a:off x="1682750" y="138113"/>
            <a:ext cx="77724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400" b="1" dirty="0">
                <a:solidFill>
                  <a:srgbClr val="FFFF00"/>
                </a:solidFill>
                <a:latin typeface="Arial" panose="020B0604020202020204" pitchFamily="34" charset="0"/>
              </a:rPr>
              <a:t>II. Thang nhiệt độ Xen </a:t>
            </a:r>
            <a:r>
              <a:rPr lang="en-US" altLang="en-US" sz="34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- xi - </a:t>
            </a:r>
            <a:r>
              <a:rPr lang="en-US" altLang="en-US" sz="3400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ơt</a:t>
            </a:r>
            <a:endParaRPr lang="en-US" altLang="en-US" sz="34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2361 -0.02292 -0.04722 -0.04584 -0.07986 -0.05648 C -0.1125 -0.06713 -0.15416 -0.06551 -0.19583 -0.06389 " pathEditMode="relative" ptsTypes="aaA">
                                      <p:cBhvr>
                                        <p:cTn id="17" dur="2000" fill="hold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2361 -0.02292 -0.04722 -0.04584 -0.07986 -0.05648 C -0.1125 -0.06713 -0.15416 -0.06551 -0.19583 -0.06389 " pathEditMode="relative" ptsTypes="aaA">
                                      <p:cBhvr>
                                        <p:cTn id="19" dur="20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xit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29" dur="2000" fill="hold"/>
                                        <p:tgtEl>
                                          <p:spTgt spid="135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0" presetClass="path" presetSubtype="0" repeatCount="indefinite" accel="50000" decel="5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33" dur="2000" fill="hold"/>
                                        <p:tgtEl>
                                          <p:spTgt spid="135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0" presetClass="path" presetSubtype="0" repeatCount="indefinite" accel="50000" decel="5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37" dur="2000" fill="hold"/>
                                        <p:tgtEl>
                                          <p:spTgt spid="135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0" presetClass="path" presetSubtype="0" repeatCount="indefinite" accel="50000" decel="5000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41" dur="2000" fill="hold"/>
                                        <p:tgtEl>
                                          <p:spTgt spid="135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0" presetClass="path" presetSubtype="0" repeatCount="indefinite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45" dur="2000" fill="hold"/>
                                        <p:tgtEl>
                                          <p:spTgt spid="135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0" presetClass="path" presetSubtype="0" repeatCount="indefinite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49" dur="2000" fill="hold"/>
                                        <p:tgtEl>
                                          <p:spTgt spid="13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0" presetClass="path" presetSubtype="0" repeatCount="indefinite" accel="50000" decel="5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65" dur="2000" fill="hold"/>
                                        <p:tgtEl>
                                          <p:spTgt spid="135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23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53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92" dur="2000" fill="hold"/>
                                        <p:tgtEl>
                                          <p:spTgt spid="13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0" presetClass="path" presetSubtype="0" repeatCount="indefinite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96" dur="2000" fill="hold"/>
                                        <p:tgtEl>
                                          <p:spTgt spid="135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8300"/>
                            </p:stCondLst>
                            <p:childTnLst>
                              <p:par>
                                <p:cTn id="9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3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3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3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3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0017 -0.04675 0.00035 -0.09328 0.0 -0.11759 C -0.00035 -0.14189 0.00208 -0.13217 -0.00209 -0.14629 C -0.00625 -0.16041 0.00156 -0.18958 -0.025 -0.20277 C -0.05156 -0.21597 -0.10643 -0.22106 -0.16111 -0.22592 " pathEditMode="relative" ptsTypes="aaaaA">
                                      <p:cBhvr>
                                        <p:cTn id="111" dur="2000" fill="hold"/>
                                        <p:tgtEl>
                                          <p:spTgt spid="13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0017 -0.04675 0.00035 -0.09328 0.0 -0.11759 C -0.00035 -0.14189 0.00208 -0.13217 -0.00209 -0.14629 C -0.00625 -0.16041 0.00156 -0.18958 -0.025 -0.20277 C -0.05156 -0.21597 -0.10643 -0.22106 -0.16111 -0.22592 " pathEditMode="relative" ptsTypes="aaaaA">
                                      <p:cBhvr>
                                        <p:cTn id="113" dur="2000" fill="hold"/>
                                        <p:tgtEl>
                                          <p:spTgt spid="13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059 -0.22593 L -0.16059 -0.02593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3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0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059 -0.22593 L -0.16059 -0.02593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3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3000"/>
                                        <p:tgtEl>
                                          <p:spTgt spid="13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3000"/>
                                        <p:tgtEl>
                                          <p:spTgt spid="13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3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3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3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3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059 -0.02686 C -0.16059 -0.08797 -0.16059 -0.14908 -0.16059 -0.17963 C -0.16059 -0.21019 -0.16041 -0.20394 -0.16111 -0.21088 C -0.1618 -0.21783 -0.16215 -0.21875 -0.16527 -0.2213 C -0.1684 -0.22385 -0.1743 -0.22593 -0.17986 -0.22616 C -0.18541 -0.22639 -0.19131 -0.22639 -0.19913 -0.22338 C -0.20694 -0.22037 -0.21875 -0.21436 -0.22673 -0.20811 C -0.23472 -0.20186 -0.23975 -0.20047 -0.24652 -0.18658 C -0.25329 -0.17269 -0.25086 -0.17917 -0.26736 -0.12408 C -0.28385 -0.06899 -0.31475 0.0375 -0.34548 0.14398 " pathEditMode="relative" rAng="0" ptsTypes="aaaaaaaaaA">
                                      <p:cBhvr>
                                        <p:cTn id="139" dur="2000" fill="hold"/>
                                        <p:tgtEl>
                                          <p:spTgt spid="13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36" y="-1435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059 -0.02593 C -0.16059 -0.08704 -0.16059 -0.14815 -0.16059 -0.17871 C -0.16059 -0.20926 -0.16042 -0.20301 -0.16111 -0.20996 C -0.16181 -0.2169 -0.16215 -0.21783 -0.16528 -0.22037 C -0.1684 -0.22292 -0.17431 -0.225 -0.17986 -0.22523 C -0.18542 -0.22547 -0.19132 -0.22547 -0.19913 -0.22246 C -0.20694 -0.21945 -0.21875 -0.21343 -0.22674 -0.20718 C -0.23472 -0.20093 -0.23976 -0.19954 -0.24653 -0.18565 C -0.2533 -0.17176 -0.25087 -0.17824 -0.26736 -0.12315 C -0.28385 -0.06806 -0.31476 0.03842 -0.34549 0.1449 " pathEditMode="relative" rAng="0" ptsTypes="aaaaaaaaaA">
                                      <p:cBhvr>
                                        <p:cTn id="141" dur="2000" fill="hold"/>
                                        <p:tgtEl>
                                          <p:spTgt spid="13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36" y="-1435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3000"/>
                                        <p:tgtEl>
                                          <p:spTgt spid="13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3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3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3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3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704 0.14375 C -0.35746 0.12777 -0.3677 0.1118 -0.39079 0.11527 C -0.41388 0.11875 -0.45 0.14166 -0.48611 0.16458 " pathEditMode="relative" rAng="0" ptsTypes="aaA">
                                      <p:cBhvr>
                                        <p:cTn id="163" dur="1000" fill="hold"/>
                                        <p:tgtEl>
                                          <p:spTgt spid="13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62" y="-556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705 0.14375 C -0.35746 0.12778 -0.36771 0.1118 -0.3908 0.11528 C -0.41389 0.11875 -0.45 0.14166 -0.48611 0.16458 " pathEditMode="relative" rAng="0" ptsTypes="aaA">
                                      <p:cBhvr>
                                        <p:cTn id="165" dur="1000" fill="hold"/>
                                        <p:tgtEl>
                                          <p:spTgt spid="13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62" y="-556"/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13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13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13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13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3000"/>
                                        <p:tgtEl>
                                          <p:spTgt spid="13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770" decel="100000"/>
                                        <p:tgtEl>
                                          <p:spTgt spid="133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770" decel="100000"/>
                                        <p:tgtEl>
                                          <p:spTgt spid="1336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6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7" dur="770" fill="hold"/>
                                        <p:tgtEl>
                                          <p:spTgt spid="13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9" dur="770" fill="hold"/>
                                        <p:tgtEl>
                                          <p:spTgt spid="13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136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3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900" decel="100000" fill="hold"/>
                                        <p:tgtEl>
                                          <p:spTgt spid="13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" grpId="0" animBg="1"/>
      <p:bldP spid="13537" grpId="1" animBg="1"/>
      <p:bldP spid="13538" grpId="0" animBg="1"/>
      <p:bldP spid="13538" grpId="1" animBg="1"/>
      <p:bldP spid="13539" grpId="0" animBg="1"/>
      <p:bldP spid="13539" grpId="1" animBg="1"/>
      <p:bldP spid="13540" grpId="0" animBg="1"/>
      <p:bldP spid="13540" grpId="1" animBg="1"/>
      <p:bldP spid="13541" grpId="0" animBg="1"/>
      <p:bldP spid="13541" grpId="1" animBg="1"/>
      <p:bldP spid="13542" grpId="0" animBg="1"/>
      <p:bldP spid="13542" grpId="1" animBg="1"/>
      <p:bldP spid="13543" grpId="0" animBg="1"/>
      <p:bldP spid="13543" grpId="1" animBg="1"/>
      <p:bldP spid="13544" grpId="0" animBg="1"/>
      <p:bldP spid="13544" grpId="1" animBg="1"/>
      <p:bldP spid="13545" grpId="0" animBg="1"/>
      <p:bldP spid="13545" grpId="1" animBg="1"/>
      <p:bldP spid="13587" grpId="0"/>
      <p:bldP spid="13590" grpId="0"/>
      <p:bldP spid="136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990600"/>
            <a:ext cx="914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066800"/>
            <a:ext cx="130175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9" name="AutoShape 7"/>
          <p:cNvSpPr>
            <a:spLocks noChangeArrowheads="1"/>
          </p:cNvSpPr>
          <p:nvPr/>
        </p:nvSpPr>
        <p:spPr bwMode="auto">
          <a:xfrm>
            <a:off x="4648200" y="0"/>
            <a:ext cx="1981200" cy="838200"/>
          </a:xfrm>
          <a:prstGeom prst="wedgeEllipseCallout">
            <a:avLst>
              <a:gd name="adj1" fmla="val -22514"/>
              <a:gd name="adj2" fmla="val 7310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Arial" panose="020B0604020202020204" pitchFamily="34" charset="0"/>
              </a:rPr>
              <a:t>Nhiệt kế</a:t>
            </a:r>
          </a:p>
          <a:p>
            <a:pPr algn="ctr" eaLnBrk="1" hangingPunct="1"/>
            <a:r>
              <a:rPr lang="en-US" altLang="en-US" sz="2400">
                <a:latin typeface="Arial" panose="020B0604020202020204" pitchFamily="34" charset="0"/>
              </a:rPr>
              <a:t>Y tế</a:t>
            </a:r>
          </a:p>
        </p:txBody>
      </p:sp>
      <p:sp>
        <p:nvSpPr>
          <p:cNvPr id="49160" name="AutoShape 8"/>
          <p:cNvSpPr>
            <a:spLocks noChangeArrowheads="1"/>
          </p:cNvSpPr>
          <p:nvPr/>
        </p:nvSpPr>
        <p:spPr bwMode="auto">
          <a:xfrm>
            <a:off x="346075" y="5715000"/>
            <a:ext cx="1939925" cy="914400"/>
          </a:xfrm>
          <a:prstGeom prst="wedgeRoundRectCallout">
            <a:avLst>
              <a:gd name="adj1" fmla="val 79134"/>
              <a:gd name="adj2" fmla="val -122051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>
                <a:latin typeface="Arial" panose="020B0604020202020204" pitchFamily="34" charset="0"/>
              </a:rPr>
              <a:t>Nhiệt kế </a:t>
            </a:r>
          </a:p>
          <a:p>
            <a:pPr algn="ctr" eaLnBrk="1" hangingPunct="1"/>
            <a:r>
              <a:rPr lang="en-US" altLang="en-US" sz="2400">
                <a:latin typeface="Arial" panose="020B0604020202020204" pitchFamily="34" charset="0"/>
              </a:rPr>
              <a:t>thuỷ ngân</a:t>
            </a:r>
          </a:p>
        </p:txBody>
      </p:sp>
      <p:sp>
        <p:nvSpPr>
          <p:cNvPr id="49162" name="AutoShape 10"/>
          <p:cNvSpPr>
            <a:spLocks noChangeArrowheads="1"/>
          </p:cNvSpPr>
          <p:nvPr/>
        </p:nvSpPr>
        <p:spPr bwMode="auto">
          <a:xfrm>
            <a:off x="7486650" y="290513"/>
            <a:ext cx="1408113" cy="914400"/>
          </a:xfrm>
          <a:prstGeom prst="wedgeRoundRectCallout">
            <a:avLst>
              <a:gd name="adj1" fmla="val -37935"/>
              <a:gd name="adj2" fmla="val 76218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>
                <a:latin typeface="Arial" panose="020B0604020202020204" pitchFamily="34" charset="0"/>
              </a:rPr>
              <a:t>Nhiệt kế rượu</a:t>
            </a:r>
          </a:p>
        </p:txBody>
      </p:sp>
      <p:sp>
        <p:nvSpPr>
          <p:cNvPr id="10247" name="Text Box 10"/>
          <p:cNvSpPr txBox="1">
            <a:spLocks noChangeArrowheads="1"/>
          </p:cNvSpPr>
          <p:nvPr/>
        </p:nvSpPr>
        <p:spPr bwMode="auto">
          <a:xfrm>
            <a:off x="76200" y="152400"/>
            <a:ext cx="419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</a:rPr>
              <a:t>III. Nhiệt kế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23850"/>
            <a:ext cx="5334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2463800"/>
            <a:ext cx="2393950" cy="508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700" b="1">
                <a:solidFill>
                  <a:schemeClr val="bg1"/>
                </a:solidFill>
              </a:rPr>
              <a:t>Thang chia độ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55588" y="3652838"/>
            <a:ext cx="2106612" cy="92392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700" b="1">
                <a:solidFill>
                  <a:schemeClr val="bg1"/>
                </a:solidFill>
              </a:rPr>
              <a:t>Bầu đựng chất lỏng</a:t>
            </a: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331788" y="1320800"/>
            <a:ext cx="5992812" cy="1092200"/>
            <a:chOff x="331787" y="1320969"/>
            <a:chExt cx="5992813" cy="1092200"/>
          </a:xfrm>
        </p:grpSpPr>
        <p:sp>
          <p:nvSpPr>
            <p:cNvPr id="10258" name="TextBox 1"/>
            <p:cNvSpPr txBox="1">
              <a:spLocks noChangeArrowheads="1"/>
            </p:cNvSpPr>
            <p:nvPr/>
          </p:nvSpPr>
          <p:spPr bwMode="auto">
            <a:xfrm>
              <a:off x="331787" y="1320969"/>
              <a:ext cx="2106613" cy="50783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700" b="1">
                  <a:solidFill>
                    <a:schemeClr val="bg1"/>
                  </a:solidFill>
                </a:rPr>
                <a:t>Vỏ nhiệt kế</a:t>
              </a:r>
            </a:p>
          </p:txBody>
        </p:sp>
        <p:cxnSp>
          <p:nvCxnSpPr>
            <p:cNvPr id="4" name="Straight Arrow Connector 3">
              <a:extLst/>
            </p:cNvPr>
            <p:cNvCxnSpPr>
              <a:stCxn id="10258" idx="3"/>
            </p:cNvCxnSpPr>
            <p:nvPr/>
          </p:nvCxnSpPr>
          <p:spPr>
            <a:xfrm>
              <a:off x="2438399" y="1574969"/>
              <a:ext cx="304800" cy="25400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/>
            </p:cNvPr>
            <p:cNvCxnSpPr>
              <a:stCxn id="10258" idx="3"/>
            </p:cNvCxnSpPr>
            <p:nvPr/>
          </p:nvCxnSpPr>
          <p:spPr>
            <a:xfrm flipV="1">
              <a:off x="2438399" y="1574969"/>
              <a:ext cx="2057400" cy="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/>
            </p:cNvPr>
            <p:cNvCxnSpPr>
              <a:stCxn id="10258" idx="3"/>
            </p:cNvCxnSpPr>
            <p:nvPr/>
          </p:nvCxnSpPr>
          <p:spPr>
            <a:xfrm>
              <a:off x="2438399" y="1574969"/>
              <a:ext cx="3886201" cy="83820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Arrow Connector 18">
            <a:extLst/>
          </p:cNvPr>
          <p:cNvCxnSpPr>
            <a:cxnSpLocks/>
            <a:stCxn id="10" idx="3"/>
          </p:cNvCxnSpPr>
          <p:nvPr/>
        </p:nvCxnSpPr>
        <p:spPr>
          <a:xfrm>
            <a:off x="2393950" y="2717800"/>
            <a:ext cx="604838" cy="425450"/>
          </a:xfrm>
          <a:prstGeom prst="straightConnector1">
            <a:avLst/>
          </a:prstGeom>
          <a:ln w="38100">
            <a:solidFill>
              <a:srgbClr val="00FA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/>
          </p:cNvPr>
          <p:cNvCxnSpPr>
            <a:cxnSpLocks/>
            <a:stCxn id="10" idx="3"/>
          </p:cNvCxnSpPr>
          <p:nvPr/>
        </p:nvCxnSpPr>
        <p:spPr>
          <a:xfrm>
            <a:off x="2393950" y="2717800"/>
            <a:ext cx="2254250" cy="25400"/>
          </a:xfrm>
          <a:prstGeom prst="straightConnector1">
            <a:avLst/>
          </a:prstGeom>
          <a:ln w="38100">
            <a:solidFill>
              <a:srgbClr val="00FA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/>
          </p:cNvPr>
          <p:cNvCxnSpPr/>
          <p:nvPr/>
        </p:nvCxnSpPr>
        <p:spPr>
          <a:xfrm>
            <a:off x="2424113" y="2732088"/>
            <a:ext cx="4130675" cy="927100"/>
          </a:xfrm>
          <a:prstGeom prst="straightConnector1">
            <a:avLst/>
          </a:prstGeom>
          <a:ln w="38100">
            <a:solidFill>
              <a:srgbClr val="00FA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>
            <a:extLst/>
          </p:cNvPr>
          <p:cNvCxnSpPr/>
          <p:nvPr/>
        </p:nvCxnSpPr>
        <p:spPr>
          <a:xfrm>
            <a:off x="2424113" y="4075113"/>
            <a:ext cx="574675" cy="86360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>
            <a:extLst/>
          </p:cNvPr>
          <p:cNvCxnSpPr/>
          <p:nvPr/>
        </p:nvCxnSpPr>
        <p:spPr>
          <a:xfrm>
            <a:off x="2438400" y="4051300"/>
            <a:ext cx="2362200" cy="1165225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>
            <a:extLst/>
          </p:cNvPr>
          <p:cNvCxnSpPr/>
          <p:nvPr/>
        </p:nvCxnSpPr>
        <p:spPr>
          <a:xfrm>
            <a:off x="2393950" y="4032250"/>
            <a:ext cx="4452938" cy="963613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9" grpId="0" animBg="1"/>
      <p:bldP spid="49159" grpId="1" animBg="1"/>
      <p:bldP spid="49160" grpId="0" animBg="1"/>
      <p:bldP spid="49160" grpId="1" animBg="1"/>
      <p:bldP spid="49162" grpId="0" animBg="1"/>
      <p:bldP spid="49162" grpId="1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/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-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i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Bảng kết luận</a:t>
            </a:r>
          </a:p>
        </p:txBody>
      </p:sp>
      <p:graphicFrame>
        <p:nvGraphicFramePr>
          <p:cNvPr id="27690" name="Group 42">
            <a:extLst/>
          </p:cNvPr>
          <p:cNvGraphicFramePr>
            <a:graphicFrameLocks noGrp="1"/>
          </p:cNvGraphicFramePr>
          <p:nvPr>
            <p:ph idx="1"/>
          </p:nvPr>
        </p:nvGraphicFramePr>
        <p:xfrm>
          <a:off x="152400" y="631825"/>
          <a:ext cx="8763000" cy="5049838"/>
        </p:xfrm>
        <a:graphic>
          <a:graphicData uri="http://schemas.openxmlformats.org/drawingml/2006/table">
            <a:tbl>
              <a:tblPr/>
              <a:tblGrid>
                <a:gridCol w="2190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0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0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0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58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Loại nhiệt kế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GHĐ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ĐCNN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CÔNG DỤNG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4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NHIỆT KẾ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THỦY NGÂN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Từ……………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Đến…………..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NI-Times" pitchFamily="2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NHIỆT KẾ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 TẾ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Từ……………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Đến…………..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NI-Times" pitchFamily="2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NI-Times" pitchFamily="2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5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NHIỆT KẾ RƯỢU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Từ…………..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Đến…………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NI-Times" pitchFamily="2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NI-Times" pitchFamily="2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294" name="Text Box 34"/>
          <p:cNvSpPr txBox="1">
            <a:spLocks noChangeArrowheads="1"/>
          </p:cNvSpPr>
          <p:nvPr/>
        </p:nvSpPr>
        <p:spPr bwMode="auto">
          <a:xfrm>
            <a:off x="3200400" y="1981200"/>
            <a:ext cx="99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7683" name="Text Box 35"/>
          <p:cNvSpPr txBox="1">
            <a:spLocks noChangeArrowheads="1"/>
          </p:cNvSpPr>
          <p:nvPr/>
        </p:nvSpPr>
        <p:spPr bwMode="auto">
          <a:xfrm>
            <a:off x="3124200" y="1343025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chemeClr val="bg1"/>
                </a:solidFill>
              </a:rPr>
              <a:t>- 30</a:t>
            </a:r>
            <a:r>
              <a:rPr lang="en-US" altLang="en-US" sz="2400" b="1" baseline="30000">
                <a:solidFill>
                  <a:schemeClr val="bg1"/>
                </a:solidFill>
              </a:rPr>
              <a:t>0</a:t>
            </a:r>
            <a:r>
              <a:rPr lang="en-US" altLang="en-US" sz="24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7684" name="Text Box 36"/>
          <p:cNvSpPr txBox="1">
            <a:spLocks noChangeArrowheads="1"/>
          </p:cNvSpPr>
          <p:nvPr/>
        </p:nvSpPr>
        <p:spPr bwMode="auto">
          <a:xfrm>
            <a:off x="3200400" y="22098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chemeClr val="bg1"/>
                </a:solidFill>
              </a:rPr>
              <a:t>130</a:t>
            </a:r>
            <a:r>
              <a:rPr lang="en-US" altLang="en-US" sz="2400" b="1" baseline="30000">
                <a:solidFill>
                  <a:schemeClr val="bg1"/>
                </a:solidFill>
              </a:rPr>
              <a:t>0</a:t>
            </a:r>
            <a:r>
              <a:rPr lang="en-US" altLang="en-US" sz="24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7691" name="Text Box 43"/>
          <p:cNvSpPr txBox="1">
            <a:spLocks noChangeArrowheads="1"/>
          </p:cNvSpPr>
          <p:nvPr/>
        </p:nvSpPr>
        <p:spPr bwMode="auto">
          <a:xfrm>
            <a:off x="3238500" y="2862263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chemeClr val="bg1"/>
                </a:solidFill>
              </a:rPr>
              <a:t>35</a:t>
            </a:r>
            <a:r>
              <a:rPr lang="en-US" altLang="en-US" sz="2400" b="1" baseline="30000">
                <a:solidFill>
                  <a:schemeClr val="bg1"/>
                </a:solidFill>
              </a:rPr>
              <a:t>0</a:t>
            </a:r>
            <a:r>
              <a:rPr lang="en-US" altLang="en-US" sz="24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7692" name="Text Box 44"/>
          <p:cNvSpPr txBox="1">
            <a:spLocks noChangeArrowheads="1"/>
          </p:cNvSpPr>
          <p:nvPr/>
        </p:nvSpPr>
        <p:spPr bwMode="auto">
          <a:xfrm>
            <a:off x="3200400" y="3722688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chemeClr val="bg1"/>
                </a:solidFill>
              </a:rPr>
              <a:t>42</a:t>
            </a:r>
            <a:r>
              <a:rPr lang="en-US" altLang="en-US" sz="2400" b="1" baseline="30000">
                <a:solidFill>
                  <a:schemeClr val="bg1"/>
                </a:solidFill>
              </a:rPr>
              <a:t>0</a:t>
            </a:r>
            <a:r>
              <a:rPr lang="en-US" altLang="en-US" sz="24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7693" name="Text Box 45"/>
          <p:cNvSpPr txBox="1">
            <a:spLocks noChangeArrowheads="1"/>
          </p:cNvSpPr>
          <p:nvPr/>
        </p:nvSpPr>
        <p:spPr bwMode="auto">
          <a:xfrm>
            <a:off x="3146425" y="4289425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chemeClr val="bg1"/>
                </a:solidFill>
              </a:rPr>
              <a:t>- 20</a:t>
            </a:r>
            <a:r>
              <a:rPr lang="en-US" altLang="en-US" sz="2400" b="1" baseline="30000">
                <a:solidFill>
                  <a:schemeClr val="bg1"/>
                </a:solidFill>
              </a:rPr>
              <a:t>0</a:t>
            </a:r>
            <a:r>
              <a:rPr lang="en-US" altLang="en-US" sz="24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7694" name="Text Box 46"/>
          <p:cNvSpPr txBox="1">
            <a:spLocks noChangeArrowheads="1"/>
          </p:cNvSpPr>
          <p:nvPr/>
        </p:nvSpPr>
        <p:spPr bwMode="auto">
          <a:xfrm>
            <a:off x="3238500" y="5141913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chemeClr val="bg1"/>
                </a:solidFill>
              </a:rPr>
              <a:t>50</a:t>
            </a:r>
            <a:r>
              <a:rPr lang="en-US" altLang="en-US" sz="2400" b="1" baseline="30000">
                <a:solidFill>
                  <a:schemeClr val="bg1"/>
                </a:solidFill>
              </a:rPr>
              <a:t>0</a:t>
            </a:r>
            <a:r>
              <a:rPr lang="en-US" altLang="en-US" sz="24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7695" name="Text Box 47"/>
          <p:cNvSpPr txBox="1">
            <a:spLocks noChangeArrowheads="1"/>
          </p:cNvSpPr>
          <p:nvPr/>
        </p:nvSpPr>
        <p:spPr bwMode="auto">
          <a:xfrm>
            <a:off x="5284788" y="1828800"/>
            <a:ext cx="658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chemeClr val="bg1"/>
                </a:solidFill>
              </a:rPr>
              <a:t>1</a:t>
            </a:r>
            <a:r>
              <a:rPr lang="en-US" altLang="en-US" sz="2400" b="1" baseline="30000">
                <a:solidFill>
                  <a:schemeClr val="bg1"/>
                </a:solidFill>
              </a:rPr>
              <a:t>0</a:t>
            </a:r>
            <a:r>
              <a:rPr lang="en-US" altLang="en-US" sz="24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7696" name="Text Box 48"/>
          <p:cNvSpPr txBox="1">
            <a:spLocks noChangeArrowheads="1"/>
          </p:cNvSpPr>
          <p:nvPr/>
        </p:nvSpPr>
        <p:spPr bwMode="auto">
          <a:xfrm>
            <a:off x="5105400" y="3319463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chemeClr val="bg1"/>
                </a:solidFill>
              </a:rPr>
              <a:t>0,1</a:t>
            </a:r>
            <a:r>
              <a:rPr lang="en-US" altLang="en-US" sz="2400" b="1" baseline="30000">
                <a:solidFill>
                  <a:schemeClr val="bg1"/>
                </a:solidFill>
              </a:rPr>
              <a:t>0</a:t>
            </a:r>
            <a:r>
              <a:rPr lang="en-US" altLang="en-US" sz="24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7697" name="Text Box 49"/>
          <p:cNvSpPr txBox="1">
            <a:spLocks noChangeArrowheads="1"/>
          </p:cNvSpPr>
          <p:nvPr/>
        </p:nvSpPr>
        <p:spPr bwMode="auto">
          <a:xfrm>
            <a:off x="5154613" y="4713288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chemeClr val="bg1"/>
                </a:solidFill>
              </a:rPr>
              <a:t>2</a:t>
            </a:r>
            <a:r>
              <a:rPr lang="en-US" altLang="en-US" sz="2400" b="1" baseline="30000">
                <a:solidFill>
                  <a:schemeClr val="bg1"/>
                </a:solidFill>
              </a:rPr>
              <a:t>0</a:t>
            </a:r>
            <a:r>
              <a:rPr lang="en-US" altLang="en-US" sz="24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7698" name="Text Box 50"/>
          <p:cNvSpPr txBox="1">
            <a:spLocks noChangeArrowheads="1"/>
          </p:cNvSpPr>
          <p:nvPr/>
        </p:nvSpPr>
        <p:spPr bwMode="auto">
          <a:xfrm>
            <a:off x="6781800" y="1533525"/>
            <a:ext cx="1905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chemeClr val="bg1"/>
                </a:solidFill>
                <a:latin typeface="Arial" panose="020B0604020202020204" pitchFamily="34" charset="0"/>
              </a:rPr>
              <a:t>Đo nhiệt độ trong các thí nghiệm</a:t>
            </a:r>
          </a:p>
        </p:txBody>
      </p:sp>
      <p:sp>
        <p:nvSpPr>
          <p:cNvPr id="27699" name="Text Box 51"/>
          <p:cNvSpPr txBox="1">
            <a:spLocks noChangeArrowheads="1"/>
          </p:cNvSpPr>
          <p:nvPr/>
        </p:nvSpPr>
        <p:spPr bwMode="auto">
          <a:xfrm>
            <a:off x="6735763" y="3255963"/>
            <a:ext cx="2057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chemeClr val="bg1"/>
                </a:solidFill>
                <a:latin typeface="Arial" panose="020B0604020202020204" pitchFamily="34" charset="0"/>
              </a:rPr>
              <a:t>Đo nhiệt độ cơ thể</a:t>
            </a:r>
          </a:p>
        </p:txBody>
      </p:sp>
      <p:sp>
        <p:nvSpPr>
          <p:cNvPr id="27700" name="Text Box 52"/>
          <p:cNvSpPr txBox="1">
            <a:spLocks noChangeArrowheads="1"/>
          </p:cNvSpPr>
          <p:nvPr/>
        </p:nvSpPr>
        <p:spPr bwMode="auto">
          <a:xfrm>
            <a:off x="6934200" y="4559300"/>
            <a:ext cx="1905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chemeClr val="bg1"/>
                </a:solidFill>
                <a:latin typeface="Arial" panose="020B0604020202020204" pitchFamily="34" charset="0"/>
              </a:rPr>
              <a:t>Đo nhiệt độ khí quyển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7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7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7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27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7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500"/>
                                        <p:tgtEl>
                                          <p:spTgt spid="27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1000"/>
                                        <p:tgtEl>
                                          <p:spTgt spid="27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7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7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7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83" grpId="0"/>
      <p:bldP spid="27684" grpId="0"/>
      <p:bldP spid="2769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838200" y="2286000"/>
            <a:ext cx="54864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Nhiệt kế hoạt động dựa trên hiện tượng dãn nở vì nhiệt của các chất (chủ yếu là sự nở vì nhiệt của chất lỏng).</a:t>
            </a:r>
          </a:p>
        </p:txBody>
      </p:sp>
      <p:pic>
        <p:nvPicPr>
          <p:cNvPr id="1229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78" t="6667" r="35555" b="31111"/>
          <a:stretch>
            <a:fillRect/>
          </a:stretch>
        </p:blipFill>
        <p:spPr bwMode="auto">
          <a:xfrm>
            <a:off x="6553200" y="938213"/>
            <a:ext cx="1828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3672&quot;&gt;&lt;/object&gt;&lt;object type=&quot;2&quot; unique_id=&quot;13673&quot;&gt;&lt;object type=&quot;3&quot; unique_id=&quot;13674&quot;&gt;&lt;property id=&quot;20148&quot; value=&quot;5&quot;/&gt;&lt;property id=&quot;20300&quot; value=&quot;Slide 1 - &amp;quot;Kiểm tra bài cũ&amp;quot;&quot;/&gt;&lt;property id=&quot;20307&quot; value=&quot;259&quot;/&gt;&lt;/object&gt;&lt;object type=&quot;3&quot; unique_id=&quot;13675&quot;&gt;&lt;property id=&quot;20148&quot; value=&quot;5&quot;/&gt;&lt;property id=&quot;20300&quot; value=&quot;Slide 2 - &amp;quot;Kiểm tra bài cũ&amp;quot;&quot;/&gt;&lt;property id=&quot;20307&quot; value=&quot;261&quot;/&gt;&lt;/object&gt;&lt;object type=&quot;3&quot; unique_id=&quot;13676&quot;&gt;&lt;property id=&quot;20148&quot; value=&quot;5&quot;/&gt;&lt;property id=&quot;20300&quot; value=&quot;Slide 3&quot;/&gt;&lt;property id=&quot;20307&quot; value=&quot;290&quot;/&gt;&lt;/object&gt;&lt;object type=&quot;3&quot; unique_id=&quot;13677&quot;&gt;&lt;property id=&quot;20148&quot; value=&quot;5&quot;/&gt;&lt;property id=&quot;20300&quot; value=&quot;Slide 4&quot;/&gt;&lt;property id=&quot;20307&quot; value=&quot;257&quot;/&gt;&lt;/object&gt;&lt;object type=&quot;3&quot; unique_id=&quot;13678&quot;&gt;&lt;property id=&quot;20148&quot; value=&quot;5&quot;/&gt;&lt;property id=&quot;20300&quot; value=&quot;Slide 6&quot;/&gt;&lt;property id=&quot;20307&quot; value=&quot;264&quot;/&gt;&lt;/object&gt;&lt;object type=&quot;3&quot; unique_id=&quot;13679&quot;&gt;&lt;property id=&quot;20148&quot; value=&quot;5&quot;/&gt;&lt;property id=&quot;20300&quot; value=&quot;Slide 7&quot;/&gt;&lt;property id=&quot;20307&quot; value=&quot;268&quot;/&gt;&lt;/object&gt;&lt;object type=&quot;3&quot; unique_id=&quot;13680&quot;&gt;&lt;property id=&quot;20148&quot; value=&quot;5&quot;/&gt;&lt;property id=&quot;20300&quot; value=&quot;Slide 8&quot;/&gt;&lt;property id=&quot;20307&quot; value=&quot;287&quot;/&gt;&lt;/object&gt;&lt;object type=&quot;3&quot; unique_id=&quot;13681&quot;&gt;&lt;property id=&quot;20148&quot; value=&quot;5&quot;/&gt;&lt;property id=&quot;20300&quot; value=&quot;Slide 9 - &amp;quot;Bảng kết luận&amp;quot;&quot;/&gt;&lt;property id=&quot;20307&quot; value=&quot;273&quot;/&gt;&lt;/object&gt;&lt;object type=&quot;3&quot; unique_id=&quot;13682&quot;&gt;&lt;property id=&quot;20148&quot; value=&quot;5&quot;/&gt;&lt;property id=&quot;20300&quot; value=&quot;Slide 10&quot;/&gt;&lt;property id=&quot;20307&quot; value=&quot;266&quot;/&gt;&lt;/object&gt;&lt;object type=&quot;3&quot; unique_id=&quot;13683&quot;&gt;&lt;property id=&quot;20148&quot; value=&quot;5&quot;/&gt;&lt;property id=&quot;20300&quot; value=&quot;Slide 11 - &amp;quot;C4. Cấu tạo của nhiệt kế y tế có đặc điểm gì? Cấu tạo như vậy có tác dụng gì?&amp;quot;&quot;/&gt;&lt;property id=&quot;20307&quot; value=&quot;279&quot;/&gt;&lt;/object&gt;&lt;object type=&quot;3&quot; unique_id=&quot;13687&quot;&gt;&lt;property id=&quot;20148&quot; value=&quot;5&quot;/&gt;&lt;property id=&quot;20300&quot; value=&quot;Slide 15&quot;/&gt;&lt;property id=&quot;20307&quot; value=&quot;291&quot;/&gt;&lt;/object&gt;&lt;object type=&quot;3&quot; unique_id=&quot;13688&quot;&gt;&lt;property id=&quot;20148&quot; value=&quot;5&quot;/&gt;&lt;property id=&quot;20300&quot; value=&quot;Slide 16&quot;/&gt;&lt;property id=&quot;20307&quot; value=&quot;292&quot;/&gt;&lt;/object&gt;&lt;object type=&quot;3&quot; unique_id=&quot;13689&quot;&gt;&lt;property id=&quot;20148&quot; value=&quot;5&quot;/&gt;&lt;property id=&quot;20300&quot; value=&quot;Slide 17&quot;/&gt;&lt;property id=&quot;20307&quot; value=&quot;293&quot;/&gt;&lt;/object&gt;&lt;object type=&quot;3&quot; unique_id=&quot;13690&quot;&gt;&lt;property id=&quot;20148&quot; value=&quot;5&quot;/&gt;&lt;property id=&quot;20300&quot; value=&quot;Slide 18&quot;/&gt;&lt;property id=&quot;20307&quot; value=&quot;294&quot;/&gt;&lt;/object&gt;&lt;object type=&quot;3&quot; unique_id=&quot;13691&quot;&gt;&lt;property id=&quot;20148&quot; value=&quot;5&quot;/&gt;&lt;property id=&quot;20300&quot; value=&quot;Slide 19&quot;/&gt;&lt;property id=&quot;20307&quot; value=&quot;295&quot;/&gt;&lt;/object&gt;&lt;object type=&quot;3&quot; unique_id=&quot;13692&quot;&gt;&lt;property id=&quot;20148&quot; value=&quot;5&quot;/&gt;&lt;property id=&quot;20300&quot; value=&quot;Slide 20&quot;/&gt;&lt;property id=&quot;20307&quot; value=&quot;296&quot;/&gt;&lt;/object&gt;&lt;object type=&quot;3&quot; unique_id=&quot;13693&quot;&gt;&lt;property id=&quot;20148&quot; value=&quot;5&quot;/&gt;&lt;property id=&quot;20300&quot; value=&quot;Slide 21&quot;/&gt;&lt;property id=&quot;20307&quot; value=&quot;283&quot;/&gt;&lt;/object&gt;&lt;object type=&quot;3&quot; unique_id=&quot;13694&quot;&gt;&lt;property id=&quot;20148&quot; value=&quot;5&quot;/&gt;&lt;property id=&quot;20300&quot; value=&quot;Slide 22 - &amp;quot;HƯỚNG DẪN VỀ NHÀ&amp;quot;&quot;/&gt;&lt;property id=&quot;20307&quot; value=&quot;284&quot;/&gt;&lt;/object&gt;&lt;object type=&quot;3&quot; unique_id=&quot;13879&quot;&gt;&lt;property id=&quot;20148&quot; value=&quot;5&quot;/&gt;&lt;property id=&quot;20300&quot; value=&quot;Slide 12&quot;/&gt;&lt;property id=&quot;20307&quot; value=&quot;297&quot;/&gt;&lt;/object&gt;&lt;object type=&quot;3&quot; unique_id=&quot;13881&quot;&gt;&lt;property id=&quot;20148&quot; value=&quot;5&quot;/&gt;&lt;property id=&quot;20300&quot; value=&quot;Slide 13&quot;/&gt;&lt;property id=&quot;20307&quot; value=&quot;299&quot;/&gt;&lt;/object&gt;&lt;object type=&quot;3&quot; unique_id=&quot;14144&quot;&gt;&lt;property id=&quot;20148&quot; value=&quot;5&quot;/&gt;&lt;property id=&quot;20300&quot; value=&quot;Slide 5&quot;/&gt;&lt;property id=&quot;20307&quot; value=&quot;300&quot;/&gt;&lt;/object&gt;&lt;object type=&quot;3&quot; unique_id=&quot;14145&quot;&gt;&lt;property id=&quot;20148&quot; value=&quot;5&quot;/&gt;&lt;property id=&quot;20300&quot; value=&quot;Slide 14&quot;/&gt;&lt;property id=&quot;20307&quot; value=&quot;30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4363</TotalTime>
  <Words>777</Words>
  <Application>Microsoft Office PowerPoint</Application>
  <PresentationFormat>On-screen Show (4:3)</PresentationFormat>
  <Paragraphs>136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Times New Roman</vt:lpstr>
      <vt:lpstr>Arial</vt:lpstr>
      <vt:lpstr>Segoe Print</vt:lpstr>
      <vt:lpstr>Segoe Script</vt:lpstr>
      <vt:lpstr>Lucida Handwriting</vt:lpstr>
      <vt:lpstr>Arial Hebrew</vt:lpstr>
      <vt:lpstr>VNI-Times</vt:lpstr>
      <vt:lpstr>VietSpell</vt:lpstr>
      <vt:lpstr>Blank</vt:lpstr>
      <vt:lpstr>PowerPoint Presentation</vt:lpstr>
      <vt:lpstr>PowerPoint Presentation</vt:lpstr>
      <vt:lpstr>NHIỆT ĐỘ VÀ NHIỆT KẾ</vt:lpstr>
      <vt:lpstr>PowerPoint Presentation</vt:lpstr>
      <vt:lpstr>PowerPoint Presentation</vt:lpstr>
      <vt:lpstr>PowerPoint Presentation</vt:lpstr>
      <vt:lpstr>PowerPoint Presentation</vt:lpstr>
      <vt:lpstr>Bảng kết luận</vt:lpstr>
      <vt:lpstr>PowerPoint Presentation</vt:lpstr>
      <vt:lpstr>Cấu tạo của nhiệt kế y tế thuỷ ngân có đặc điểm gì? Cấu tạo như vậy có tác dụng gì?</vt:lpstr>
      <vt:lpstr>IV. ĐO NHIỆT ĐỘ CƠ THỂ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MyPC</cp:lastModifiedBy>
  <cp:revision>4</cp:revision>
  <dcterms:created xsi:type="dcterms:W3CDTF">2011-02-16T16:09:18Z</dcterms:created>
  <dcterms:modified xsi:type="dcterms:W3CDTF">2021-08-29T06:53:54Z</dcterms:modified>
</cp:coreProperties>
</file>