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Bebas Neue" panose="020B0606020202050201" pitchFamily="34" charset="0"/>
      <p:regular r:id="rId28"/>
    </p:embeddedFont>
    <p:embeddedFont>
      <p:font typeface="Cambria Math" panose="02040503050406030204" pitchFamily="18" charset="0"/>
      <p:regular r:id="rId29"/>
    </p:embeddedFont>
    <p:embeddedFont>
      <p:font typeface="Didact Gothic" panose="00000500000000000000" pitchFamily="2" charset="0"/>
      <p:regular r:id="rId30"/>
    </p:embeddedFont>
    <p:embeddedFont>
      <p:font typeface="Secular One"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media/image17.png"/><Relationship Id="rId10" Type="http://schemas.openxmlformats.org/officeDocument/2006/relationships/image" Target="../media/image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3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CHÀO MỪNG CÁC EM </a:t>
            </a:r>
            <a:br>
              <a:rPr lang="en-US" sz="4000" b="1" dirty="0">
                <a:solidFill>
                  <a:schemeClr val="tx2">
                    <a:lumMod val="75000"/>
                  </a:schemeClr>
                </a:solidFill>
                <a:latin typeface="+mn-lt"/>
              </a:rPr>
            </a:br>
            <a:r>
              <a:rPr lang="en-US" sz="4000" b="1" dirty="0">
                <a:solidFill>
                  <a:schemeClr val="tx2">
                    <a:lumMod val="75000"/>
                  </a:schemeClr>
                </a:solidFill>
                <a:latin typeface="+mn-lt"/>
              </a:rPr>
              <a:t>TỚI TIẾT HỌC HÔM NAY!</a:t>
            </a:r>
            <a:endParaRPr sz="4000" b="1" dirty="0">
              <a:solidFill>
                <a:schemeClr val="tx2">
                  <a:lumMod val="7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mn-lt"/>
              </a:rPr>
              <a:t>Ví dụ 1: </a:t>
            </a:r>
            <a:r>
              <a:rPr lang="en" sz="2000" dirty="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0,31818... = 0,3(18) </a:t>
                </a:r>
                <a:r>
                  <a:rPr lang="en-US" sz="2000" dirty="0" err="1">
                    <a:latin typeface="+mn-lt"/>
                  </a:rPr>
                  <a:t>là</a:t>
                </a:r>
                <a:r>
                  <a:rPr lang="en-US" sz="2000" dirty="0">
                    <a:latin typeface="+mn-lt"/>
                  </a:rPr>
                  <a:t> </a:t>
                </a:r>
                <a:r>
                  <a:rPr lang="en-US" sz="2000" dirty="0" err="1">
                    <a:latin typeface="+mn-lt"/>
                  </a:rPr>
                  <a:t>số</a:t>
                </a:r>
                <a:r>
                  <a:rPr lang="en-US" sz="2000" dirty="0">
                    <a:latin typeface="+mn-lt"/>
                  </a:rPr>
                  <a:t> </a:t>
                </a:r>
                <a:r>
                  <a:rPr lang="en-US" sz="2000" dirty="0" err="1">
                    <a:latin typeface="+mn-lt"/>
                  </a:rPr>
                  <a:t>thập</a:t>
                </a:r>
                <a:r>
                  <a:rPr lang="en-US" sz="2000" dirty="0">
                    <a:latin typeface="+mn-lt"/>
                  </a:rPr>
                  <a:t> </a:t>
                </a:r>
                <a:r>
                  <a:rPr lang="en-US" sz="2000" dirty="0" err="1">
                    <a:latin typeface="+mn-lt"/>
                  </a:rPr>
                  <a:t>phân</a:t>
                </a:r>
                <a:r>
                  <a:rPr lang="en-US" sz="2000" dirty="0">
                    <a:latin typeface="+mn-lt"/>
                  </a:rPr>
                  <a:t> </a:t>
                </a:r>
                <a:r>
                  <a:rPr lang="en-US" sz="2000" dirty="0" err="1">
                    <a:latin typeface="+mn-lt"/>
                  </a:rPr>
                  <a:t>vô</a:t>
                </a:r>
                <a:r>
                  <a:rPr lang="en-US" sz="2000" dirty="0">
                    <a:latin typeface="+mn-lt"/>
                  </a:rPr>
                  <a:t> </a:t>
                </a:r>
                <a:r>
                  <a:rPr lang="en-US" sz="2000" dirty="0" err="1">
                    <a:latin typeface="+mn-lt"/>
                  </a:rPr>
                  <a:t>hạn</a:t>
                </a:r>
                <a:r>
                  <a:rPr lang="en-US" sz="2000" dirty="0">
                    <a:latin typeface="+mn-lt"/>
                  </a:rPr>
                  <a:t> </a:t>
                </a:r>
                <a:r>
                  <a:rPr lang="en-US" sz="2000" dirty="0" err="1">
                    <a:latin typeface="+mn-lt"/>
                  </a:rPr>
                  <a:t>tuần</a:t>
                </a:r>
                <a:r>
                  <a:rPr lang="en-US" sz="2000" dirty="0">
                    <a:latin typeface="+mn-lt"/>
                  </a:rPr>
                  <a:t> </a:t>
                </a:r>
                <a:r>
                  <a:rPr lang="en-US" sz="2000" dirty="0" err="1">
                    <a:latin typeface="+mn-lt"/>
                  </a:rPr>
                  <a:t>hoàn</a:t>
                </a:r>
                <a:r>
                  <a:rPr lang="en-US" sz="2000" dirty="0">
                    <a:latin typeface="+mn-lt"/>
                  </a:rPr>
                  <a:t> </a:t>
                </a:r>
                <a:r>
                  <a:rPr lang="en-US" sz="2000" dirty="0" err="1">
                    <a:latin typeface="+mn-lt"/>
                  </a:rPr>
                  <a:t>với</a:t>
                </a:r>
                <a:r>
                  <a:rPr lang="en-US" sz="2000" dirty="0">
                    <a:latin typeface="+mn-lt"/>
                  </a:rPr>
                  <a:t> </a:t>
                </a:r>
                <a:r>
                  <a:rPr lang="en-US" sz="2000" dirty="0" err="1">
                    <a:latin typeface="+mn-lt"/>
                  </a:rPr>
                  <a:t>chu</a:t>
                </a:r>
                <a:r>
                  <a:rPr lang="en-US" sz="2000" dirty="0">
                    <a:latin typeface="+mn-lt"/>
                  </a:rPr>
                  <a:t> </a:t>
                </a:r>
                <a:r>
                  <a:rPr lang="en-US" sz="2000" dirty="0" err="1">
                    <a:latin typeface="+mn-lt"/>
                  </a:rPr>
                  <a:t>kì</a:t>
                </a:r>
                <a:r>
                  <a:rPr lang="en-US" sz="2000" dirty="0">
                    <a:latin typeface="+mn-lt"/>
                  </a:rPr>
                  <a:t> </a:t>
                </a:r>
                <a:r>
                  <a:rPr lang="en-US" sz="2000" dirty="0" err="1">
                    <a:latin typeface="+mn-lt"/>
                  </a:rPr>
                  <a:t>là</a:t>
                </a:r>
                <a:r>
                  <a:rPr lang="en-US" sz="2000" dirty="0">
                    <a:latin typeface="+mn-lt"/>
                  </a:rPr>
                  <a:t> 18.</a:t>
                </a:r>
              </a:p>
              <a:p>
                <a:pPr algn="just">
                  <a:lnSpc>
                    <a:spcPct val="150000"/>
                  </a:lnSpc>
                </a:pPr>
                <a:r>
                  <a:rPr lang="en-US" sz="2000" dirty="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a:latin typeface="+mn-lt"/>
                  </a:rPr>
                  <a:t> = - 0,3(18)</a:t>
                </a: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rồi</a:t>
                </a:r>
                <a:r>
                  <a:rPr lang="en-US" sz="2000" dirty="0"/>
                  <a:t> </a:t>
                </a:r>
                <a:r>
                  <a:rPr lang="en-US" sz="2000" dirty="0" err="1"/>
                  <a:t>cho</a:t>
                </a:r>
                <a:r>
                  <a:rPr lang="en-US" sz="2000" dirty="0"/>
                  <a:t> </a:t>
                </a:r>
                <a:r>
                  <a:rPr lang="en-US" sz="2000" dirty="0" err="1"/>
                  <a:t>biết</a:t>
                </a:r>
                <a:r>
                  <a:rPr lang="en-US" sz="2000" dirty="0"/>
                  <a:t> </a:t>
                </a:r>
                <a:r>
                  <a:rPr lang="en-US" sz="2000" dirty="0" err="1"/>
                  <a:t>số</a:t>
                </a:r>
                <a:r>
                  <a:rPr lang="en-US" sz="2000" dirty="0"/>
                  <a:t> </a:t>
                </a:r>
                <a:r>
                  <a:rPr lang="en-US" sz="2000" dirty="0" err="1"/>
                  <a:t>nhận</a:t>
                </a:r>
                <a:r>
                  <a:rPr lang="en-US" sz="2000" dirty="0"/>
                  <a:t> </a:t>
                </a:r>
                <a:r>
                  <a:rPr lang="en-US" sz="2000" dirty="0" err="1"/>
                  <a:t>được</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just">
                  <a:lnSpc>
                    <a:spcPct val="150000"/>
                  </a:lnSpc>
                </a:pPr>
                <a:r>
                  <a:rPr lang="en-US" sz="2000" dirty="0" err="1"/>
                  <a:t>Chỉ</a:t>
                </a:r>
                <a:r>
                  <a:rPr lang="en-US" sz="2000" dirty="0"/>
                  <a:t> </a:t>
                </a:r>
                <a:r>
                  <a:rPr lang="en-US" sz="2000" dirty="0" err="1"/>
                  <a:t>ra</a:t>
                </a:r>
                <a:r>
                  <a:rPr lang="en-US" sz="2000" dirty="0"/>
                  <a:t> </a:t>
                </a:r>
                <a:r>
                  <a:rPr lang="en-US" sz="2000" dirty="0" err="1"/>
                  <a:t>chu</a:t>
                </a:r>
                <a:r>
                  <a:rPr lang="en-US" sz="2000" dirty="0"/>
                  <a:t> </a:t>
                </a:r>
                <a:r>
                  <a:rPr lang="en-US" sz="2000" dirty="0" err="1"/>
                  <a:t>kì</a:t>
                </a:r>
                <a:r>
                  <a:rPr lang="en-US" sz="2000" dirty="0"/>
                  <a:t> </a:t>
                </a:r>
                <a:r>
                  <a:rPr lang="en-US" sz="2000" dirty="0" err="1"/>
                  <a:t>rồi</a:t>
                </a:r>
                <a:r>
                  <a:rPr lang="en-US" sz="2000" dirty="0"/>
                  <a:t> </a:t>
                </a:r>
                <a:r>
                  <a:rPr lang="en-US" sz="2000" dirty="0" err="1"/>
                  <a:t>viết</a:t>
                </a:r>
                <a:r>
                  <a:rPr lang="en-US" sz="2000" dirty="0"/>
                  <a:t> </a:t>
                </a:r>
                <a:r>
                  <a:rPr lang="en-US" sz="2000" dirty="0" err="1"/>
                  <a:t>gọn</a:t>
                </a:r>
                <a:r>
                  <a:rPr lang="en-US" sz="2000" dirty="0"/>
                  <a:t> </a:t>
                </a:r>
                <a:r>
                  <a:rPr lang="en-US" sz="2000" dirty="0" err="1"/>
                  <a:t>nếu</a:t>
                </a:r>
                <a:r>
                  <a:rPr lang="en-US" sz="2000" dirty="0"/>
                  <a:t> </a:t>
                </a:r>
                <a:r>
                  <a:rPr lang="en-US" sz="2000" dirty="0" err="1"/>
                  <a:t>đó</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t>Chú</a:t>
            </a:r>
            <a:r>
              <a:rPr lang="en-US" sz="2400" b="1" dirty="0"/>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p:tgtEl>
                                          <p:spTgt spid="16"/>
                                        </p:tgtEl>
                                        <p:attrNameLst>
                                          <p:attrName>ppt_x</p:attrName>
                                        </p:attrNameLst>
                                      </p:cBhvr>
                                      <p:tavLst>
                                        <p:tav tm="0">
                                          <p:val>
                                            <p:strVal val="#ppt_x-#ppt_w*1.125000"/>
                                          </p:val>
                                        </p:tav>
                                        <p:tav tm="100000">
                                          <p:val>
                                            <p:strVal val="#ppt_x"/>
                                          </p:val>
                                        </p:tav>
                                      </p:tavLst>
                                    </p:anim>
                                    <p:animEffect transition="in" filter="wipe(righ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strips(downRigh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p:cTn id="55" dur="500" fill="hold"/>
                                        <p:tgtEl>
                                          <p:spTgt spid="105"/>
                                        </p:tgtEl>
                                        <p:attrNameLst>
                                          <p:attrName>ppt_w</p:attrName>
                                        </p:attrNameLst>
                                      </p:cBhvr>
                                      <p:tavLst>
                                        <p:tav tm="0">
                                          <p:val>
                                            <p:fltVal val="0"/>
                                          </p:val>
                                        </p:tav>
                                        <p:tav tm="100000">
                                          <p:val>
                                            <p:strVal val="#ppt_w"/>
                                          </p:val>
                                        </p:tav>
                                      </p:tavLst>
                                    </p:anim>
                                    <p:anim calcmode="lin" valueType="num">
                                      <p:cBhvr>
                                        <p:cTn id="56" dur="500" fill="hold"/>
                                        <p:tgtEl>
                                          <p:spTgt spid="105"/>
                                        </p:tgtEl>
                                        <p:attrNameLst>
                                          <p:attrName>ppt_h</p:attrName>
                                        </p:attrNameLst>
                                      </p:cBhvr>
                                      <p:tavLst>
                                        <p:tav tm="0">
                                          <p:val>
                                            <p:fltVal val="0"/>
                                          </p:val>
                                        </p:tav>
                                        <p:tav tm="100000">
                                          <p:val>
                                            <p:strVal val="#ppt_h"/>
                                          </p:val>
                                        </p:tav>
                                      </p:tavLst>
                                    </p:anim>
                                    <p:animEffect transition="in" filter="fade">
                                      <p:cBhvr>
                                        <p:cTn id="5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30"/>
                                        </p:tgtEl>
                                        <p:attrNameLst>
                                          <p:attrName>style.visibility</p:attrName>
                                        </p:attrNameLst>
                                      </p:cBhvr>
                                      <p:to>
                                        <p:strVal val="visible"/>
                                      </p:to>
                                    </p:set>
                                    <p:animEffect transition="in" filter="fade">
                                      <p:cBhvr>
                                        <p:cTn id="34" dur="500"/>
                                        <p:tgtEl>
                                          <p:spTgt spid="630"/>
                                        </p:tgtEl>
                                      </p:cBhvr>
                                    </p:animEffect>
                                    <p:anim calcmode="lin" valueType="num">
                                      <p:cBhvr>
                                        <p:cTn id="35" dur="500" fill="hold"/>
                                        <p:tgtEl>
                                          <p:spTgt spid="630"/>
                                        </p:tgtEl>
                                        <p:attrNameLst>
                                          <p:attrName>ppt_x</p:attrName>
                                        </p:attrNameLst>
                                      </p:cBhvr>
                                      <p:tavLst>
                                        <p:tav tm="0">
                                          <p:val>
                                            <p:strVal val="#ppt_x"/>
                                          </p:val>
                                        </p:tav>
                                        <p:tav tm="100000">
                                          <p:val>
                                            <p:strVal val="#ppt_x"/>
                                          </p:val>
                                        </p:tav>
                                      </p:tavLst>
                                    </p:anim>
                                    <p:anim calcmode="lin" valueType="num">
                                      <p:cBhvr>
                                        <p:cTn id="36" dur="500" fill="hold"/>
                                        <p:tgtEl>
                                          <p:spTgt spid="6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val="20000"/>
                    </a:ext>
                  </a:extLst>
                </a:gridCol>
                <a:gridCol w="2176669">
                  <a:extLst>
                    <a:ext uri="{9D8B030D-6E8A-4147-A177-3AD203B41FA5}">
                      <a16:colId xmlns:a16="http://schemas.microsoft.com/office/drawing/2014/main"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50,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trăm</a:t>
                </a:r>
                <a:r>
                  <a:rPr lang="en-US" sz="2000" dirty="0"/>
                  <a:t>. </a:t>
                </a:r>
                <a:r>
                  <a:rPr lang="en-US" sz="2000" dirty="0" err="1"/>
                  <a:t>Áp</a:t>
                </a:r>
                <a:r>
                  <a:rPr lang="en-US" sz="2000" dirty="0"/>
                  <a:t> </a:t>
                </a:r>
                <a:r>
                  <a:rPr lang="en-US" sz="2000" dirty="0" err="1"/>
                  <a:t>dụng</a:t>
                </a:r>
                <a:r>
                  <a:rPr lang="en-US" sz="2000" dirty="0"/>
                  <a:t> </a:t>
                </a:r>
                <a:r>
                  <a:rPr lang="en-US" sz="2000" dirty="0" err="1"/>
                  <a:t>quy</a:t>
                </a:r>
                <a:r>
                  <a:rPr lang="en-US" sz="2000" dirty="0"/>
                  <a:t> </a:t>
                </a:r>
                <a:r>
                  <a:rPr lang="en-US" sz="2000" dirty="0" err="1"/>
                  <a:t>tắc</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additive="base">
                                        <p:cTn id="3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5"/>
                                        </p:tgtEl>
                                        <p:attrNameLst>
                                          <p:attrName>style.visibility</p:attrName>
                                        </p:attrNameLst>
                                      </p:cBhvr>
                                      <p:to>
                                        <p:strVal val="visible"/>
                                      </p:to>
                                    </p:set>
                                    <p:animEffect transition="in" filter="fade">
                                      <p:cBhvr>
                                        <p:cTn id="39" dur="500"/>
                                        <p:tgtEl>
                                          <p:spTgt spid="19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p:tgtEl>
                                          <p:spTgt spid="14"/>
                                        </p:tgtEl>
                                        <p:attrNameLst>
                                          <p:attrName>ppt_y</p:attrName>
                                        </p:attrNameLst>
                                      </p:cBhvr>
                                      <p:tavLst>
                                        <p:tav tm="0">
                                          <p:val>
                                            <p:strVal val="#ppt_y+#ppt_h*1.125000"/>
                                          </p:val>
                                        </p:tav>
                                        <p:tav tm="100000">
                                          <p:val>
                                            <p:strVal val="#ppt_y"/>
                                          </p:val>
                                        </p:tav>
                                      </p:tavLst>
                                    </p:anim>
                                    <p:animEffect transition="in" filter="wipe(up)">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strVal val="#ppt_w+.3"/>
                                          </p:val>
                                        </p:tav>
                                        <p:tav tm="100000">
                                          <p:val>
                                            <p:strVal val="#ppt_w"/>
                                          </p:val>
                                        </p:tav>
                                      </p:tavLst>
                                    </p:anim>
                                    <p:anim calcmode="lin" valueType="num">
                                      <p:cBhvr>
                                        <p:cTn id="59" dur="500" fill="hold"/>
                                        <p:tgtEl>
                                          <p:spTgt spid="13"/>
                                        </p:tgtEl>
                                        <p:attrNameLst>
                                          <p:attrName>ppt_h</p:attrName>
                                        </p:attrNameLst>
                                      </p:cBhvr>
                                      <p:tavLst>
                                        <p:tav tm="0">
                                          <p:val>
                                            <p:strVal val="#ppt_h"/>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t>
                </a:r>
                <a:r>
                  <a:rPr lang="en-US" sz="2000" dirty="0" err="1"/>
                  <a:t>tròn</a:t>
                </a:r>
                <a:r>
                  <a:rPr lang="en-US" sz="2000" dirty="0"/>
                  <a:t> </a:t>
                </a:r>
                <a:r>
                  <a:rPr lang="en-US" sz="2000" dirty="0" err="1"/>
                  <a:t>số</a:t>
                </a:r>
                <a:r>
                  <a:rPr lang="en-US" sz="2000" dirty="0"/>
                  <a:t> 3,14159...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0,005,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sp>
        <p:nvSpPr>
          <p:cNvPr id="3" name="TextBox 2"/>
          <p:cNvSpPr txBox="1"/>
          <p:nvPr/>
        </p:nvSpPr>
        <p:spPr>
          <a:xfrm>
            <a:off x="768374" y="1441598"/>
            <a:ext cx="3832671" cy="496996"/>
          </a:xfrm>
          <a:prstGeom prst="rect">
            <a:avLst/>
          </a:prstGeom>
          <a:noFill/>
        </p:spPr>
        <p:txBody>
          <a:bodyPr wrap="square" rtlCol="0">
            <a:spAutoFit/>
          </a:bodyPr>
          <a:lstStyle/>
          <a:p>
            <a:pPr algn="ctr">
              <a:lnSpc>
                <a:spcPct val="150000"/>
              </a:lnSpc>
            </a:pPr>
            <a:r>
              <a:rPr lang="vi-VN" sz="2000" dirty="0"/>
              <a:t>1)</a:t>
            </a: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6" name="TextBox 85"/>
          <p:cNvSpPr txBox="1"/>
          <p:nvPr/>
        </p:nvSpPr>
        <p:spPr>
          <a:xfrm>
            <a:off x="720001" y="1874764"/>
            <a:ext cx="7219668" cy="496996"/>
          </a:xfrm>
          <a:prstGeom prst="rect">
            <a:avLst/>
          </a:prstGeom>
          <a:noFill/>
        </p:spPr>
        <p:txBody>
          <a:bodyPr wrap="square" rtlCol="0">
            <a:spAutoFit/>
          </a:bodyPr>
          <a:lstStyle/>
          <a:p>
            <a:pPr algn="ctr">
              <a:lnSpc>
                <a:spcPct val="150000"/>
              </a:lnSpc>
            </a:pPr>
            <a:r>
              <a:rPr lang="vi-VN" sz="2000" dirty="0"/>
              <a:t>2)</a:t>
            </a: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6.Số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
        <p:nvSpPr>
          <p:cNvPr id="2" name="TextBox 1">
            <a:extLst>
              <a:ext uri="{FF2B5EF4-FFF2-40B4-BE49-F238E27FC236}">
                <a16:creationId xmlns:a16="http://schemas.microsoft.com/office/drawing/2014/main" id="{46EEF261-319A-9672-DAF8-606DEA615FDC}"/>
              </a:ext>
            </a:extLst>
          </p:cNvPr>
          <p:cNvSpPr txBox="1"/>
          <p:nvPr/>
        </p:nvSpPr>
        <p:spPr>
          <a:xfrm>
            <a:off x="1040781" y="2467277"/>
            <a:ext cx="6140604" cy="461665"/>
          </a:xfrm>
          <a:prstGeom prst="rect">
            <a:avLst/>
          </a:prstGeom>
          <a:noFill/>
        </p:spPr>
        <p:txBody>
          <a:bodyPr wrap="square" rtlCol="0">
            <a:spAutoFit/>
          </a:bodyPr>
          <a:lstStyle/>
          <a:p>
            <a:r>
              <a:rPr lang="vi-VN" sz="2400" dirty="0">
                <a:latin typeface="+mj-lt"/>
              </a:rPr>
              <a:t>3)Làm các bài tập trong sách bài tập</a:t>
            </a:r>
            <a:endParaRPr lang="en-US" sz="2400" dirty="0">
              <a:latin typeface="+mj-lt"/>
            </a:endParaRP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barn(outVertical)">
                                      <p:cBhvr>
                                        <p:cTn id="1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t>
                </a:r>
                <a:r>
                  <a:rPr lang="en-US" sz="2000" dirty="0" err="1">
                    <a:latin typeface="+mn-lt"/>
                  </a:rPr>
                  <a:t>đặt</a:t>
                </a:r>
                <a:r>
                  <a:rPr lang="en-US" sz="2000" dirty="0">
                    <a:latin typeface="+mn-lt"/>
                  </a:rPr>
                  <a:t> </a:t>
                </a:r>
                <a:r>
                  <a:rPr lang="en-US" sz="2000" dirty="0" err="1">
                    <a:latin typeface="+mn-lt"/>
                  </a:rPr>
                  <a:t>tính</a:t>
                </a:r>
                <a:r>
                  <a:rPr lang="en-US" sz="2000" dirty="0">
                    <a:latin typeface="+mn-lt"/>
                  </a:rPr>
                  <a:t>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t>
                </a:r>
                <a:r>
                  <a:rPr lang="vi-VN" sz="2000" dirty="0">
                    <a:latin typeface="+mn-lt"/>
                  </a:rPr>
                  <a:t>dưới dạng số thập phân</a:t>
                </a:r>
                <a:r>
                  <a:rPr lang="en-US" sz="2000" dirty="0">
                    <a:latin typeface="+mn-lt"/>
                  </a:rPr>
                  <a:t>.</a:t>
                </a: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này</a:t>
            </a:r>
            <a:r>
              <a:rPr lang="en-US" sz="2000" dirty="0"/>
              <a:t>?</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200" b="1" dirty="0">
                <a:latin typeface="+mn-lt"/>
              </a:rPr>
              <a:t>TIẾT 15+16</a:t>
            </a:r>
            <a:r>
              <a:rPr lang="en-US" sz="3200" b="1" dirty="0">
                <a:latin typeface="+mn-lt"/>
              </a:rPr>
              <a:t>: LÀM QUEN VỚI SỐ </a:t>
            </a:r>
            <a:br>
              <a:rPr lang="en-US" sz="3200" b="1" dirty="0">
                <a:latin typeface="+mn-lt"/>
              </a:rPr>
            </a:br>
            <a:r>
              <a:rPr lang="en-US" sz="3200" b="1" dirty="0">
                <a:latin typeface="+mn-lt"/>
              </a:rPr>
              <a:t>THẬP PHÂN VÔ HẠN TUẦN HOÀN </a:t>
            </a:r>
            <a:br>
              <a:rPr lang="en-US" sz="3200" b="1" dirty="0">
                <a:latin typeface="+mn-lt"/>
              </a:rPr>
            </a:b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a:solidFill>
                  <a:schemeClr val="accent1">
                    <a:lumMod val="50000"/>
                  </a:schemeClr>
                </a:solidFill>
              </a:rPr>
              <a:t>CHƯƠNG II: SỐ THỰC</a:t>
            </a: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t>
                </a:r>
                <a:r>
                  <a:rPr lang="en-US" sz="2000" dirty="0" err="1"/>
                  <a:t>viết</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2229114"/>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xmlns="">
          <p:sp>
            <p:nvSpPr>
              <p:cNvPr id="9" name="TextBox 8"/>
              <p:cNvSpPr txBox="1">
                <a:spLocks noRot="1" noChangeAspect="1" noMove="1" noResize="1" noEditPoints="1" noAdjustHandles="1" noChangeArrowheads="1" noChangeShapeType="1" noTextEdit="1"/>
              </p:cNvSpPr>
              <p:nvPr/>
            </p:nvSpPr>
            <p:spPr>
              <a:xfrm>
                <a:off x="2375449" y="2229114"/>
                <a:ext cx="1830722" cy="1411348"/>
              </a:xfrm>
              <a:prstGeom prst="rect">
                <a:avLst/>
              </a:prstGeom>
              <a:blipFill>
                <a:blip r:embed="rId11"/>
                <a:stretch>
                  <a:fillRect/>
                </a:stretch>
              </a:blipFill>
            </p:spPr>
            <p:txBody>
              <a:bodyPr/>
              <a:lstStyle/>
              <a:p>
                <a:r>
                  <a:rPr lang="en-US">
                    <a:noFill/>
                  </a:rPr>
                  <a:t> </a:t>
                </a:r>
              </a:p>
            </p:txBody>
          </p:sp>
        </mc:Fallback>
      </mc:AlternateContent>
      <p:cxnSp>
        <p:nvCxnSpPr>
          <p:cNvPr id="14" name="Straight Arrow Connector 13"/>
          <p:cNvCxnSpPr/>
          <p:nvPr/>
        </p:nvCxnSpPr>
        <p:spPr>
          <a:xfrm>
            <a:off x="3496978" y="2516964"/>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2219909"/>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3227240"/>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2809073"/>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wipe(down)">
                                      <p:cBhvr>
                                        <p:cTn id="51" dur="500"/>
                                        <p:tgtEl>
                                          <p:spTgt spid="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a:solidFill>
                  <a:schemeClr val="accent3">
                    <a:lumMod val="50000"/>
                  </a:schemeClr>
                </a:solidFill>
              </a:rPr>
              <a:t>Vô</a:t>
            </a:r>
            <a:r>
              <a:rPr lang="en-US" sz="2000" b="1" dirty="0">
                <a:solidFill>
                  <a:schemeClr val="accent3">
                    <a:lumMod val="50000"/>
                  </a:schemeClr>
                </a:solidFill>
              </a:rPr>
              <a:t> </a:t>
            </a:r>
            <a:r>
              <a:rPr lang="en-US" sz="2000" b="1" dirty="0" err="1">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a:latin typeface="+mn-lt"/>
                  </a:rPr>
                  <a:t>V</a:t>
                </a:r>
                <a:r>
                  <a:rPr lang="en-US" sz="2400" dirty="0" err="1">
                    <a:latin typeface="+mn-lt"/>
                    <a:ea typeface="Times New Roman" panose="02020603050405020304" pitchFamily="18" charset="0"/>
                  </a:rPr>
                  <a:t>ậy</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hạn</a:t>
                </a:r>
                <a:r>
                  <a:rPr lang="en-US" sz="2400" dirty="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7" name="Google Shape;537;p36"/>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8">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a:t>, 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a:solidFill>
                  <a:schemeClr val="accent3">
                    <a:lumMod val="50000"/>
                  </a:schemeClr>
                </a:solidFill>
              </a:rPr>
              <a:t>Nhận</a:t>
            </a:r>
            <a:r>
              <a:rPr lang="en-US" sz="2400" b="1" u="sng" dirty="0">
                <a:solidFill>
                  <a:schemeClr val="accent3">
                    <a:lumMod val="50000"/>
                  </a:schemeClr>
                </a:solidFill>
              </a:rPr>
              <a:t> </a:t>
            </a:r>
            <a:r>
              <a:rPr lang="en-US" sz="2400" b="1" u="sng" dirty="0" err="1">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1268</Words>
  <Application>Microsoft Office PowerPoint</Application>
  <PresentationFormat>On-screen Show (16:9)</PresentationFormat>
  <Paragraphs>120</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Secular One</vt:lpstr>
      <vt:lpstr>Adobe Fangsong Std R</vt:lpstr>
      <vt:lpstr>Didact Gothic</vt:lpstr>
      <vt:lpstr>Bebas Neue</vt:lpstr>
      <vt:lpstr>Cambria Math</vt:lpstr>
      <vt:lpstr>Times New Roman</vt:lpstr>
      <vt:lpstr>Arial</vt:lpstr>
      <vt:lpstr>Happy World Water Day! Minitheme by Slidesgo</vt:lpstr>
      <vt:lpstr>CHÀO MỪNG CÁC EM  TỚI TIẾT HỌC HÔM NAY!</vt:lpstr>
      <vt:lpstr>KHỞI ĐỘNG</vt:lpstr>
      <vt:lpstr>KHỞI ĐỘNG</vt:lpstr>
      <vt:lpstr>TIẾT 15+16: LÀM QUEN VỚI SỐ  THẬP PHÂN VÔ HẠN TUẦN HOÀN  </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World Water Day ! Minitheme</dc:title>
  <dc:creator>User</dc:creator>
  <cp:lastModifiedBy>nguyen hoa</cp:lastModifiedBy>
  <cp:revision>37</cp:revision>
  <dcterms:modified xsi:type="dcterms:W3CDTF">2022-10-05T04:49:19Z</dcterms:modified>
</cp:coreProperties>
</file>