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31"/>
  </p:notesMasterIdLst>
  <p:sldIdLst>
    <p:sldId id="311" r:id="rId3"/>
    <p:sldId id="319" r:id="rId4"/>
    <p:sldId id="320" r:id="rId5"/>
    <p:sldId id="321" r:id="rId6"/>
    <p:sldId id="337" r:id="rId7"/>
    <p:sldId id="338" r:id="rId8"/>
    <p:sldId id="322" r:id="rId9"/>
    <p:sldId id="339" r:id="rId10"/>
    <p:sldId id="340" r:id="rId11"/>
    <p:sldId id="341" r:id="rId12"/>
    <p:sldId id="324" r:id="rId13"/>
    <p:sldId id="343" r:id="rId14"/>
    <p:sldId id="342" r:id="rId15"/>
    <p:sldId id="344" r:id="rId16"/>
    <p:sldId id="345" r:id="rId17"/>
    <p:sldId id="346" r:id="rId18"/>
    <p:sldId id="347" r:id="rId19"/>
    <p:sldId id="348" r:id="rId20"/>
    <p:sldId id="349" r:id="rId21"/>
    <p:sldId id="351" r:id="rId22"/>
    <p:sldId id="352" r:id="rId23"/>
    <p:sldId id="353" r:id="rId24"/>
    <p:sldId id="354" r:id="rId25"/>
    <p:sldId id="355" r:id="rId26"/>
    <p:sldId id="357" r:id="rId27"/>
    <p:sldId id="356" r:id="rId28"/>
    <p:sldId id="334" r:id="rId29"/>
    <p:sldId id="335" r:id="rId30"/>
  </p:sldIdLst>
  <p:sldSz cx="9144000" cy="5145088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FFB1"/>
    <a:srgbClr val="FF00FF"/>
    <a:srgbClr val="003366"/>
    <a:srgbClr val="DDEAD6"/>
    <a:srgbClr val="96BE80"/>
    <a:srgbClr val="C6DCBA"/>
    <a:srgbClr val="123E61"/>
    <a:srgbClr val="EFEFEF"/>
    <a:srgbClr val="144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1" autoAdjust="0"/>
    <p:restoredTop sz="94660"/>
  </p:normalViewPr>
  <p:slideViewPr>
    <p:cSldViewPr>
      <p:cViewPr varScale="1">
        <p:scale>
          <a:sx n="86" d="100"/>
          <a:sy n="86" d="100"/>
        </p:scale>
        <p:origin x="460" y="64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75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48E98-4F9C-4F01-A2E4-36C3243D25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79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1971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1404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670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A23211-66F3-4E52-BE2E-D8A9E8DA1D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67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9DEF65F-051F-46CE-831C-3FE1F435D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D00CB408-44CA-441B-B345-38D63BB60B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1AF729CB-61D5-472A-B5CA-14AFAADB3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5372" indent="-302066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8265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91571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4878" indent="-241653"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5463AFB-5DE8-4A7F-B6B2-1103F5335B71}" type="slidenum">
              <a:rPr lang="en-US" altLang="en-US" sz="1300">
                <a:solidFill>
                  <a:prstClr val="black"/>
                </a:solidFill>
              </a:rPr>
              <a:pPr/>
              <a:t>4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3291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358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6348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246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3015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23211-66F3-4E52-BE2E-D8A9E8DA1D0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019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0042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829"/>
            <a:ext cx="2057400" cy="329309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829"/>
            <a:ext cx="6019800" cy="329309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7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2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9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42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20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/>
            </a:lvl1pPr>
            <a:lvl2pPr marL="342991" indent="0">
              <a:buNone/>
              <a:defRPr sz="1500"/>
            </a:lvl2pPr>
            <a:lvl3pPr marL="685983" indent="0">
              <a:buNone/>
              <a:defRPr sz="1350"/>
            </a:lvl3pPr>
            <a:lvl4pPr marL="1028974" indent="0">
              <a:buNone/>
              <a:defRPr sz="1200"/>
            </a:lvl4pPr>
            <a:lvl5pPr marL="1371966" indent="0">
              <a:buNone/>
              <a:defRPr sz="1200"/>
            </a:lvl5pPr>
            <a:lvl6pPr marL="1714957" indent="0">
              <a:buNone/>
              <a:defRPr sz="1200"/>
            </a:lvl6pPr>
            <a:lvl7pPr marL="2057949" indent="0">
              <a:buNone/>
              <a:defRPr sz="1200"/>
            </a:lvl7pPr>
            <a:lvl8pPr marL="2400940" indent="0">
              <a:buNone/>
              <a:defRPr sz="1200"/>
            </a:lvl8pPr>
            <a:lvl9pPr marL="2743932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9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43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929"/>
            <a:ext cx="7886700" cy="9944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1261"/>
            <a:ext cx="3868737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9386"/>
            <a:ext cx="3868737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788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788" cy="27642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96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172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41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3006"/>
            <a:ext cx="2949575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798"/>
            <a:ext cx="4629150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526"/>
            <a:ext cx="2949575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3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3006"/>
            <a:ext cx="2949575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798"/>
            <a:ext cx="4629150" cy="3656347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526"/>
            <a:ext cx="2949575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23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73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81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6427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1006366" y="500751"/>
            <a:ext cx="7291077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124"/>
          <p:cNvGrpSpPr/>
          <p:nvPr userDrawn="1"/>
        </p:nvGrpSpPr>
        <p:grpSpPr>
          <a:xfrm>
            <a:off x="8427406" y="344680"/>
            <a:ext cx="193989" cy="175003"/>
            <a:chOff x="3720691" y="2824413"/>
            <a:chExt cx="1341120" cy="1209172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 rot="1855731">
              <a:off x="3720691" y="2824413"/>
              <a:ext cx="1341120" cy="1209172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16200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190500" dist="1143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1855731">
              <a:off x="3764581" y="2863367"/>
              <a:ext cx="1264630" cy="114020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</p:grpSp>
      <p:grpSp>
        <p:nvGrpSpPr>
          <p:cNvPr id="10" name="组合 39"/>
          <p:cNvGrpSpPr/>
          <p:nvPr userDrawn="1"/>
        </p:nvGrpSpPr>
        <p:grpSpPr>
          <a:xfrm>
            <a:off x="431078" y="156138"/>
            <a:ext cx="474113" cy="427710"/>
            <a:chOff x="5446701" y="1360245"/>
            <a:chExt cx="632315" cy="570104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 rot="1855731">
              <a:off x="5446701" y="1360245"/>
              <a:ext cx="632315" cy="570104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gradFill>
              <a:gsLst>
                <a:gs pos="0">
                  <a:srgbClr val="D3D3D3"/>
                </a:gs>
                <a:gs pos="100000">
                  <a:srgbClr val="F9F9F9"/>
                </a:gs>
              </a:gsLst>
              <a:lin ang="21594000" scaled="0"/>
            </a:gradFill>
            <a:ln w="12700" cap="flat">
              <a:noFill/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855731">
              <a:off x="5470180" y="1383052"/>
              <a:ext cx="576760" cy="520015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noFill/>
            <a:ln w="9525" cap="flat">
              <a:solidFill>
                <a:schemeClr val="accent1">
                  <a:lumMod val="75000"/>
                </a:schemeClr>
              </a:solidFill>
              <a:prstDash val="sysDash"/>
              <a:miter lim="800000"/>
              <a:headEnd/>
              <a:tailEnd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KSO_Shape"/>
          <p:cNvSpPr>
            <a:spLocks/>
          </p:cNvSpPr>
          <p:nvPr userDrawn="1"/>
        </p:nvSpPr>
        <p:spPr bwMode="auto">
          <a:xfrm>
            <a:off x="536470" y="259077"/>
            <a:ext cx="256877" cy="218469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lIns="68571" tIns="34285" rIns="68571" bIns="34285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1C666E"/>
              </a:solidFill>
              <a:latin typeface="微软雅黑" panose="020B0503020204020204" pitchFamily="34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49ED60E-3B8D-47C1-9682-1C12509BF99F}" type="datetimeFigureOut">
              <a:rPr lang="zh-CN" altLang="en-US" smtClean="0"/>
              <a:pPr/>
              <a:t>2023/4/9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24B006D-818D-47B3-9EBE-C5AB269A17A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gradFill>
            <a:gsLst>
              <a:gs pos="52100">
                <a:srgbClr val="EFEFEF"/>
              </a:gs>
              <a:gs pos="0">
                <a:srgbClr val="EFEFEF"/>
              </a:gs>
              <a:gs pos="100000">
                <a:srgbClr val="EFEFE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1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30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.VnTime" panose="020B7200000000000000" pitchFamily="34" charset="0"/>
        </a:defRPr>
      </a:lvl9pPr>
    </p:titleStyle>
    <p:bodyStyle>
      <a:lvl1pPr marL="257244" indent="-257244" algn="l" rtl="0" fontAlgn="base">
        <a:spcBef>
          <a:spcPct val="20000"/>
        </a:spcBef>
        <a:spcAft>
          <a:spcPct val="0"/>
        </a:spcAft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fontAlgn="base">
        <a:spcBef>
          <a:spcPct val="20000"/>
        </a:spcBef>
        <a:spcAft>
          <a:spcPct val="0"/>
        </a:spcAft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18" Type="http://schemas.microsoft.com/office/2007/relationships/hdphoto" Target="../media/hdphoto6.wdp"/><Relationship Id="rId26" Type="http://schemas.openxmlformats.org/officeDocument/2006/relationships/image" Target="../media/image5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5.png"/><Relationship Id="rId7" Type="http://schemas.openxmlformats.org/officeDocument/2006/relationships/image" Target="../media/image47.png"/><Relationship Id="rId12" Type="http://schemas.microsoft.com/office/2007/relationships/hdphoto" Target="../media/hdphoto3.wdp"/><Relationship Id="rId17" Type="http://schemas.openxmlformats.org/officeDocument/2006/relationships/image" Target="../media/image53.png"/><Relationship Id="rId25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24" Type="http://schemas.openxmlformats.org/officeDocument/2006/relationships/image" Target="../media/image57.png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slide" Target="slide17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61.png"/><Relationship Id="rId4" Type="http://schemas.microsoft.com/office/2007/relationships/hdphoto" Target="../media/hdphoto9.wdp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18" Type="http://schemas.microsoft.com/office/2007/relationships/hdphoto" Target="../media/hdphoto6.wdp"/><Relationship Id="rId26" Type="http://schemas.openxmlformats.org/officeDocument/2006/relationships/image" Target="../media/image64.png"/><Relationship Id="rId39" Type="http://schemas.openxmlformats.org/officeDocument/2006/relationships/slide" Target="slide24.xml"/><Relationship Id="rId21" Type="http://schemas.openxmlformats.org/officeDocument/2006/relationships/image" Target="../media/image55.png"/><Relationship Id="rId34" Type="http://schemas.openxmlformats.org/officeDocument/2006/relationships/slide" Target="slide22.xml"/><Relationship Id="rId42" Type="http://schemas.openxmlformats.org/officeDocument/2006/relationships/image" Target="../media/image59.png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67.png"/><Relationship Id="rId41" Type="http://schemas.openxmlformats.org/officeDocument/2006/relationships/image" Target="../media/image56.png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24" Type="http://schemas.microsoft.com/office/2007/relationships/hdphoto" Target="../media/hdphoto10.wdp"/><Relationship Id="rId32" Type="http://schemas.openxmlformats.org/officeDocument/2006/relationships/image" Target="../media/image70.png"/><Relationship Id="rId37" Type="http://schemas.openxmlformats.org/officeDocument/2006/relationships/slide" Target="slide20.xml"/><Relationship Id="rId40" Type="http://schemas.openxmlformats.org/officeDocument/2006/relationships/slide" Target="slide25.xml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slide" Target="slide23.xml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31" Type="http://schemas.openxmlformats.org/officeDocument/2006/relationships/image" Target="../media/image69.png"/><Relationship Id="rId44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slide" Target="slide19.xml"/><Relationship Id="rId43" Type="http://schemas.openxmlformats.org/officeDocument/2006/relationships/slide" Target="slide26.xml"/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53.png"/><Relationship Id="rId25" Type="http://schemas.openxmlformats.org/officeDocument/2006/relationships/image" Target="../media/image63.png"/><Relationship Id="rId33" Type="http://schemas.openxmlformats.org/officeDocument/2006/relationships/slide" Target="slide18.xml"/><Relationship Id="rId38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72.png"/><Relationship Id="rId7" Type="http://schemas.openxmlformats.org/officeDocument/2006/relationships/image" Target="../media/image73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2.png"/><Relationship Id="rId7" Type="http://schemas.openxmlformats.org/officeDocument/2006/relationships/image" Target="../media/image75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17882&amp;picture=abstract-background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3" Type="http://schemas.openxmlformats.org/officeDocument/2006/relationships/image" Target="../media/image72.png"/><Relationship Id="rId7" Type="http://schemas.openxmlformats.org/officeDocument/2006/relationships/image" Target="../media/image79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2.png"/><Relationship Id="rId7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slide" Target="slide1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2.png"/><Relationship Id="rId7" Type="http://schemas.openxmlformats.org/officeDocument/2006/relationships/image" Target="../media/image8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87.png"/><Relationship Id="rId5" Type="http://schemas.openxmlformats.org/officeDocument/2006/relationships/slide" Target="slide17.xml"/><Relationship Id="rId10" Type="http://schemas.openxmlformats.org/officeDocument/2006/relationships/image" Target="../media/image86.png"/><Relationship Id="rId4" Type="http://schemas.microsoft.com/office/2007/relationships/hdphoto" Target="../media/hdphoto11.wdp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3.jpe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emf"/><Relationship Id="rId5" Type="http://schemas.openxmlformats.org/officeDocument/2006/relationships/image" Target="../media/image29.png"/><Relationship Id="rId10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hyperlink" Target="http://www.allwhitebackground.com/colorful-background-images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en4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solidFill>
            <a:srgbClr val="00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7107" name="Picture 3" descr="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r="45732"/>
          <a:stretch>
            <a:fillRect/>
          </a:stretch>
        </p:blipFill>
        <p:spPr bwMode="auto">
          <a:xfrm>
            <a:off x="5229428" y="4516244"/>
            <a:ext cx="2543960" cy="4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 b="53659"/>
          <a:stretch>
            <a:fillRect/>
          </a:stretch>
        </p:blipFill>
        <p:spPr bwMode="auto">
          <a:xfrm>
            <a:off x="7430382" y="2572544"/>
            <a:ext cx="371590" cy="217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3371480" y="343007"/>
            <a:ext cx="4230405" cy="41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983" fontAlgn="base">
              <a:spcBef>
                <a:spcPct val="50000"/>
              </a:spcBef>
              <a:spcAft>
                <a:spcPct val="0"/>
              </a:spcAft>
            </a:pPr>
            <a:endParaRPr lang="vi-VN" alt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V="1">
            <a:off x="274690" y="343006"/>
            <a:ext cx="8509778" cy="218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8784468" y="343007"/>
            <a:ext cx="0" cy="456979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>
            <a:off x="287524" y="343007"/>
            <a:ext cx="0" cy="457341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287524" y="4912804"/>
            <a:ext cx="8496944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endParaRPr lang="en-US" sz="210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4" name="Picture 10" descr="ngo%20dai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132">
            <a:off x="1141942" y="3830232"/>
            <a:ext cx="1143353" cy="114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6" name="Text Box 12"/>
          <p:cNvSpPr txBox="1">
            <a:spLocks noChangeArrowheads="1"/>
          </p:cNvSpPr>
          <p:nvPr/>
        </p:nvSpPr>
        <p:spPr bwMode="auto">
          <a:xfrm>
            <a:off x="2299586" y="3123890"/>
            <a:ext cx="4487660" cy="1385507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101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101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101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101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altLang="en-US" sz="21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98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1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Oai</a:t>
            </a:r>
            <a:endParaRPr lang="en-US" altLang="en-US" sz="21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17" name="Picture 13" descr="CHIP010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24" y="-127756"/>
            <a:ext cx="2054462" cy="245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8" name="WordArt 14"/>
          <p:cNvSpPr>
            <a:spLocks noChangeArrowheads="1" noChangeShapeType="1" noTextEdit="1"/>
          </p:cNvSpPr>
          <p:nvPr/>
        </p:nvSpPr>
        <p:spPr bwMode="auto">
          <a:xfrm>
            <a:off x="1656450" y="2217629"/>
            <a:ext cx="5773932" cy="64075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44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101" b="1" kern="10" dirty="0" smtClean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THẦY CÔ VÀ </a:t>
            </a:r>
            <a:r>
              <a:rPr lang="en-US" sz="2101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LỚP 6A…</a:t>
            </a:r>
          </a:p>
        </p:txBody>
      </p:sp>
      <p:pic>
        <p:nvPicPr>
          <p:cNvPr id="2050" name="Picture 2" descr="Ảnh động cối xay gió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12" y="391771"/>
            <a:ext cx="928974" cy="92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ách lật trang - Ảnh động - Phan Thanh Tân - WEB NGOẠI NGỮ -TIN HỌC -Thanh  T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50" y="399579"/>
            <a:ext cx="1943700" cy="155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7005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7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1" y="-29542"/>
            <a:ext cx="910074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3907705" y="5433113"/>
            <a:ext cx="3951479" cy="847696"/>
            <a:chOff x="5210272" y="5432319"/>
            <a:chExt cx="5268637" cy="847696"/>
          </a:xfrm>
        </p:grpSpPr>
        <p:sp>
          <p:nvSpPr>
            <p:cNvPr id="25" name="Rectangle 5"/>
            <p:cNvSpPr/>
            <p:nvPr/>
          </p:nvSpPr>
          <p:spPr bwMode="auto">
            <a:xfrm>
              <a:off x="5442041" y="5467507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此处添加详细文本描述，建议与标题相关并符合整体语言风格，语言描述尽量简洁生动。尽量将每页幻灯片的字数控制在 </a:t>
              </a:r>
              <a:r>
                <a:rPr lang="en-US" altLang="zh-CN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字以内。</a:t>
              </a:r>
              <a:endParaRPr lang="en-US" altLang="zh-CN" sz="10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noFill/>
            <a:ln w="19050" cap="flat" cmpd="sng" algn="ctr">
              <a:solidFill>
                <a:srgbClr val="E7E6E6">
                  <a:lumMod val="50000"/>
                </a:srgbClr>
              </a:solidFill>
              <a:prstDash val="sysDot"/>
              <a:miter lim="800000"/>
              <a:tailEnd type="oval"/>
            </a:ln>
            <a:effectLst/>
          </p:spPr>
        </p:cxnSp>
      </p:grpSp>
      <p:sp>
        <p:nvSpPr>
          <p:cNvPr id="14" name="Rectangle 13"/>
          <p:cNvSpPr/>
          <p:nvPr/>
        </p:nvSpPr>
        <p:spPr>
          <a:xfrm>
            <a:off x="899592" y="268288"/>
            <a:ext cx="79315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BÀI 6: HÌNH CÓ TÂM ĐỐI XỨNG (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1)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198796" y="1060376"/>
            <a:ext cx="4350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</a:rPr>
              <a:t>I.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xứng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208893" y="1680338"/>
            <a:ext cx="6031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</a:rPr>
              <a:t>T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âm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xứng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hình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98796" y="2325480"/>
            <a:ext cx="2634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</a:rPr>
              <a:t>1.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Đoạn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thẳng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6745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94" y="-1423900"/>
            <a:ext cx="9396536" cy="68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366022" y="3781153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01" y="187113"/>
            <a:ext cx="4524194" cy="4158335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284904" y="4264732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03026" y="4560802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59126" y="4543355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813349" y="4574098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633305" y="4739452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091601" y="4365566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31602" y="47697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0922" y="4659232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46155" y="1252620"/>
            <a:ext cx="305253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63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C:\Users\ADMIN\Desktop\unnamed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10714" y="1250400"/>
            <a:ext cx="4748379" cy="148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5"/>
          <p:cNvSpPr/>
          <p:nvPr/>
        </p:nvSpPr>
        <p:spPr>
          <a:xfrm>
            <a:off x="646155" y="1133698"/>
            <a:ext cx="34088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AB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83822" y="12695"/>
            <a:ext cx="217719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</a:rPr>
              <a:t>1.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Đoạn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thẳng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815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325947"/>
            <a:ext cx="9396536" cy="68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870571" y="5096024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" name="组合 124"/>
          <p:cNvGrpSpPr/>
          <p:nvPr/>
        </p:nvGrpSpPr>
        <p:grpSpPr>
          <a:xfrm>
            <a:off x="7040525" y="5756475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861778" y="5560130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730103" y="5611229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8271654" y="555761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526838" y="5622418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4250488" y="549617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377023" y="5499879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576016" y="576030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245587" y="5567482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18966" y="56185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-259293" y="5604313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95" y="1023675"/>
            <a:ext cx="3181533" cy="330485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 bwMode="auto">
          <a:xfrm>
            <a:off x="517283" y="1528428"/>
            <a:ext cx="3835493" cy="2056349"/>
          </a:xfrm>
          <a:prstGeom prst="roundRect">
            <a:avLst/>
          </a:prstGeom>
          <a:solidFill>
            <a:srgbClr val="F8FFB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tròn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O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/>
              <a:t> </a:t>
            </a:r>
            <a:r>
              <a:rPr lang="en-US" sz="2800" dirty="0" smtClean="0"/>
              <a:t>O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tròn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4" name="Rectangle 43"/>
          <p:cNvSpPr/>
          <p:nvPr/>
        </p:nvSpPr>
        <p:spPr>
          <a:xfrm>
            <a:off x="821215" y="124272"/>
            <a:ext cx="21900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</a:rPr>
              <a:t>2.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Đường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tròn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3889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1" y="-29542"/>
            <a:ext cx="910074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410985" y="4385353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45" y="151778"/>
            <a:ext cx="4524194" cy="4514370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284904" y="4264732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03026" y="4560802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59126" y="4543355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813349" y="4574098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633305" y="4739452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091601" y="4365566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31602" y="47697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0922" y="4659232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28176" y="1558630"/>
            <a:ext cx="3052534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64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65.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08165" y="1291895"/>
            <a:ext cx="34088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 (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29706" y="23005"/>
            <a:ext cx="48029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</a:rPr>
              <a:t>3.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thoi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và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lục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giác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đều</a:t>
            </a:r>
            <a:endParaRPr lang="en-US" sz="2600" dirty="0"/>
          </a:p>
        </p:txBody>
      </p:sp>
      <p:pic>
        <p:nvPicPr>
          <p:cNvPr id="49" name="Picture 48" descr="C:\Users\ADMIN\Downloads\IMG_032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8220" y="624502"/>
            <a:ext cx="2681709" cy="209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C:\Users\ADMIN\Desktop\unnamed (1)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02549" y="2033369"/>
            <a:ext cx="2161750" cy="224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1"/>
          <p:cNvSpPr/>
          <p:nvPr/>
        </p:nvSpPr>
        <p:spPr>
          <a:xfrm>
            <a:off x="399127" y="2543002"/>
            <a:ext cx="3596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O.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46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1" y="-29542"/>
            <a:ext cx="910074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410985" y="4385353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904" y="262464"/>
            <a:ext cx="4524194" cy="4158335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6284904" y="4264732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703026" y="4560802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459126" y="4543355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7813349" y="4574098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633305" y="4739452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091601" y="4365566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31602" y="47697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0922" y="4659232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43066" y="1341818"/>
            <a:ext cx="305253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29706" y="23005"/>
            <a:ext cx="48029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</a:rPr>
              <a:t>3.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thoi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và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lục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giác</a:t>
            </a:r>
            <a:r>
              <a:rPr lang="en-US" sz="2600" b="1" dirty="0" smtClean="0"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</a:rPr>
              <a:t>đều</a:t>
            </a:r>
            <a:endParaRPr lang="en-US" sz="2600" dirty="0"/>
          </a:p>
        </p:txBody>
      </p:sp>
      <p:sp>
        <p:nvSpPr>
          <p:cNvPr id="52" name="Rectangle 51"/>
          <p:cNvSpPr/>
          <p:nvPr/>
        </p:nvSpPr>
        <p:spPr>
          <a:xfrm>
            <a:off x="518225" y="1393267"/>
            <a:ext cx="35964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9090" y="1133332"/>
            <a:ext cx="2688904" cy="26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1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56" y="613567"/>
            <a:ext cx="4050860" cy="3566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97" y="392449"/>
            <a:ext cx="4486299" cy="2130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7" y="-28888"/>
            <a:ext cx="519808" cy="801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54" y="2277974"/>
            <a:ext cx="838055" cy="16047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54" y="2137537"/>
            <a:ext cx="971671" cy="4437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92" y="2387985"/>
            <a:ext cx="921058" cy="10664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03" y="2465428"/>
            <a:ext cx="581575" cy="9577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59" y="2465428"/>
            <a:ext cx="411945" cy="771360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491205" y="-315166"/>
            <a:ext cx="4180252" cy="49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87" y="3080348"/>
            <a:ext cx="2729333" cy="167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1" y="3448004"/>
            <a:ext cx="3012122" cy="185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44" y="3343483"/>
            <a:ext cx="942204" cy="1994180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1276064"/>
            <a:ext cx="6593979" cy="256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349982" y="340299"/>
            <a:ext cx="548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 NHÀ TÌNH THƯƠNG </a:t>
            </a: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43" y="3929758"/>
            <a:ext cx="949720" cy="51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376459" y="2623007"/>
            <a:ext cx="457341" cy="4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501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132" y="81070"/>
            <a:ext cx="8228725" cy="55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19" y="3604659"/>
            <a:ext cx="942382" cy="1992784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250" y="4545156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6" y="-3152092"/>
            <a:ext cx="9541060" cy="56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9552" y="203314"/>
            <a:ext cx="81729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76643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956" y="613567"/>
            <a:ext cx="4050860" cy="3566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97" y="392449"/>
            <a:ext cx="4486299" cy="2130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47" y="-28888"/>
            <a:ext cx="519808" cy="8010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54" y="2277974"/>
            <a:ext cx="838055" cy="16047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54" y="2137537"/>
            <a:ext cx="971671" cy="4437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92" y="2387985"/>
            <a:ext cx="921058" cy="10664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603" y="2465428"/>
            <a:ext cx="581575" cy="9577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259" y="2465428"/>
            <a:ext cx="411945" cy="771360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5491205" y="-315166"/>
            <a:ext cx="4180252" cy="49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87" y="3080348"/>
            <a:ext cx="2729333" cy="167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092" y="3713549"/>
            <a:ext cx="942382" cy="1992784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661" y="3448004"/>
            <a:ext cx="3012122" cy="185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31" y="2998261"/>
            <a:ext cx="676515" cy="308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14" y="125487"/>
            <a:ext cx="747718" cy="355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99" y="979174"/>
            <a:ext cx="419346" cy="48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34" y="969258"/>
            <a:ext cx="589714" cy="5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086" y="2867027"/>
            <a:ext cx="812636" cy="4995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99" y="1864625"/>
            <a:ext cx="347536" cy="666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626" y="-64691"/>
            <a:ext cx="393792" cy="6098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32" y="1920458"/>
            <a:ext cx="576540" cy="666632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334477" y="523385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2735427" y="563487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317884" y="1454062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2727628" y="1528902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308315" y="2572256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276794" y="3317764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2718667" y="2618635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2722511" y="3317923"/>
            <a:ext cx="419346" cy="36952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1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93" y="3708350"/>
            <a:ext cx="942204" cy="199418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3134419" y="3173444"/>
            <a:ext cx="3681860" cy="1701350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FF"/>
                </a:solidFill>
              </a:rPr>
              <a:t>Cảm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cháu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đã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giúp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xây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lại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ngôi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nhà</a:t>
            </a:r>
            <a:r>
              <a:rPr lang="en-US" sz="2800" dirty="0">
                <a:solidFill>
                  <a:srgbClr val="0000FF"/>
                </a:solidFill>
              </a:rPr>
              <a:t>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321713" y="1924295"/>
            <a:ext cx="457341" cy="457341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316383" y="2484435"/>
            <a:ext cx="457341" cy="457341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368341" y="3008117"/>
            <a:ext cx="457341" cy="457341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381889" y="3574108"/>
            <a:ext cx="457341" cy="457341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187658" y="1939311"/>
            <a:ext cx="457341" cy="457341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187658" y="2522949"/>
            <a:ext cx="457341" cy="457341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187658" y="3180129"/>
            <a:ext cx="457341" cy="457341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187658" y="3709265"/>
            <a:ext cx="457341" cy="4573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9612" y="0"/>
            <a:ext cx="2340260" cy="3730314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2" descr="C:\Users\ADMIN\Desktop\Tai nguyen thiet ke tro choi\Bảng gỗ\Picture1 (2).pn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48" y="466285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27030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7967" y="979350"/>
            <a:ext cx="5348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Cho </a:t>
            </a:r>
            <a:r>
              <a:rPr lang="en-US" sz="2800" dirty="0" err="1" smtClean="0">
                <a:solidFill>
                  <a:srgbClr val="0000FF"/>
                </a:solidFill>
              </a:rPr>
              <a:t>đoạn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thẳng</a:t>
            </a:r>
            <a:r>
              <a:rPr lang="en-US" sz="2800" dirty="0" smtClean="0">
                <a:solidFill>
                  <a:srgbClr val="0000FF"/>
                </a:solidFill>
              </a:rPr>
              <a:t> MN. </a:t>
            </a:r>
            <a:r>
              <a:rPr lang="en-US" sz="2800" dirty="0" err="1" smtClean="0">
                <a:solidFill>
                  <a:srgbClr val="0000FF"/>
                </a:solidFill>
              </a:rPr>
              <a:t>Hãy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tìm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tâm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đoạn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thẳng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đó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1988509" y="3421512"/>
            <a:ext cx="5257524" cy="923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1" dirty="0" err="1" smtClean="0"/>
              <a:t>Tâm</a:t>
            </a:r>
            <a:r>
              <a:rPr lang="en-US" sz="2701" dirty="0" smtClean="0"/>
              <a:t> </a:t>
            </a:r>
            <a:r>
              <a:rPr lang="en-US" sz="2701" dirty="0" err="1" smtClean="0"/>
              <a:t>đối</a:t>
            </a:r>
            <a:r>
              <a:rPr lang="en-US" sz="2701" dirty="0" smtClean="0"/>
              <a:t> </a:t>
            </a:r>
            <a:r>
              <a:rPr lang="en-US" sz="2701" dirty="0" err="1" smtClean="0"/>
              <a:t>xứng</a:t>
            </a:r>
            <a:r>
              <a:rPr lang="en-US" sz="2701" dirty="0" smtClean="0"/>
              <a:t> </a:t>
            </a:r>
            <a:r>
              <a:rPr lang="en-US" sz="2701" dirty="0" err="1" smtClean="0"/>
              <a:t>của</a:t>
            </a:r>
            <a:r>
              <a:rPr lang="en-US" sz="2701" dirty="0" smtClean="0"/>
              <a:t> </a:t>
            </a:r>
            <a:r>
              <a:rPr lang="en-US" sz="2701" dirty="0" err="1" smtClean="0"/>
              <a:t>đoạn</a:t>
            </a:r>
            <a:r>
              <a:rPr lang="en-US" sz="2701" dirty="0" smtClean="0"/>
              <a:t> </a:t>
            </a:r>
            <a:r>
              <a:rPr lang="en-US" sz="2701" dirty="0" err="1" smtClean="0"/>
              <a:t>thẳng</a:t>
            </a:r>
            <a:r>
              <a:rPr lang="en-US" sz="2701" dirty="0" smtClean="0"/>
              <a:t> MN </a:t>
            </a:r>
            <a:r>
              <a:rPr lang="en-US" sz="2701" dirty="0" err="1" smtClean="0"/>
              <a:t>là</a:t>
            </a:r>
            <a:r>
              <a:rPr lang="en-US" sz="2701" dirty="0" smtClean="0"/>
              <a:t> </a:t>
            </a:r>
            <a:r>
              <a:rPr lang="en-US" sz="2701" dirty="0" err="1" smtClean="0"/>
              <a:t>trung</a:t>
            </a:r>
            <a:r>
              <a:rPr lang="en-US" sz="2701" dirty="0" smtClean="0"/>
              <a:t> </a:t>
            </a:r>
            <a:r>
              <a:rPr lang="en-US" sz="2701" dirty="0" err="1" smtClean="0"/>
              <a:t>điểm</a:t>
            </a:r>
            <a:r>
              <a:rPr lang="en-US" sz="2701" dirty="0" smtClean="0"/>
              <a:t> I </a:t>
            </a:r>
            <a:r>
              <a:rPr lang="en-US" sz="2701" dirty="0" err="1" smtClean="0"/>
              <a:t>của</a:t>
            </a:r>
            <a:r>
              <a:rPr lang="en-US" sz="2701" dirty="0" smtClean="0"/>
              <a:t> </a:t>
            </a:r>
            <a:r>
              <a:rPr lang="en-US" sz="2701" dirty="0" err="1" smtClean="0"/>
              <a:t>đoạn</a:t>
            </a:r>
            <a:r>
              <a:rPr lang="en-US" sz="2701" dirty="0" smtClean="0"/>
              <a:t> </a:t>
            </a:r>
            <a:r>
              <a:rPr lang="en-US" sz="2701" dirty="0" err="1" smtClean="0"/>
              <a:t>thẳng</a:t>
            </a:r>
            <a:r>
              <a:rPr lang="en-US" sz="2701" dirty="0" smtClean="0"/>
              <a:t> </a:t>
            </a:r>
            <a:r>
              <a:rPr lang="en-US" sz="2701" dirty="0" err="1" smtClean="0"/>
              <a:t>đó</a:t>
            </a:r>
            <a:r>
              <a:rPr lang="en-US" sz="2701" dirty="0" smtClean="0"/>
              <a:t>.</a:t>
            </a:r>
            <a:endParaRPr lang="en-US" sz="2701" dirty="0"/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72" y="680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229" y="2300081"/>
            <a:ext cx="3229541" cy="54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9812" y="4294595"/>
            <a:ext cx="3229541" cy="7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895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1" y="38304"/>
            <a:ext cx="6860117" cy="32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4034" y="876831"/>
            <a:ext cx="5724636" cy="1339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1" dirty="0" err="1" smtClean="0">
                <a:solidFill>
                  <a:srgbClr val="0000FF"/>
                </a:solidFill>
              </a:rPr>
              <a:t>Hình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chữ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nhật</a:t>
            </a:r>
            <a:r>
              <a:rPr lang="en-US" sz="2701" dirty="0" smtClean="0">
                <a:solidFill>
                  <a:srgbClr val="0000FF"/>
                </a:solidFill>
              </a:rPr>
              <a:t> ABCD </a:t>
            </a:r>
            <a:r>
              <a:rPr lang="en-US" sz="2701" dirty="0" err="1" smtClean="0">
                <a:solidFill>
                  <a:srgbClr val="0000FF"/>
                </a:solidFill>
              </a:rPr>
              <a:t>có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tâm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đối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xứng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không</a:t>
            </a:r>
            <a:r>
              <a:rPr lang="en-US" sz="2701" dirty="0" smtClean="0">
                <a:solidFill>
                  <a:srgbClr val="0000FF"/>
                </a:solidFill>
              </a:rPr>
              <a:t>? </a:t>
            </a:r>
            <a:r>
              <a:rPr lang="en-US" sz="2701" dirty="0" err="1" smtClean="0">
                <a:solidFill>
                  <a:srgbClr val="0000FF"/>
                </a:solidFill>
              </a:rPr>
              <a:t>Nếu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có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hãy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chỉ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ra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tâm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đối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xứng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của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hình</a:t>
            </a:r>
            <a:r>
              <a:rPr lang="en-US" sz="2701" dirty="0" smtClean="0">
                <a:solidFill>
                  <a:srgbClr val="0000FF"/>
                </a:solidFill>
              </a:rPr>
              <a:t> </a:t>
            </a:r>
            <a:r>
              <a:rPr lang="en-US" sz="2701" dirty="0" err="1" smtClean="0">
                <a:solidFill>
                  <a:srgbClr val="0000FF"/>
                </a:solidFill>
              </a:rPr>
              <a:t>đó</a:t>
            </a:r>
            <a:r>
              <a:rPr lang="en-US" sz="2701" dirty="0" smtClean="0">
                <a:solidFill>
                  <a:srgbClr val="0000FF"/>
                </a:solidFill>
              </a:rPr>
              <a:t>.</a:t>
            </a:r>
            <a:endParaRPr lang="en-US" sz="2701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487330" y="3364173"/>
            <a:ext cx="6217018" cy="1692648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1554476" y="3364172"/>
            <a:ext cx="3041228" cy="1754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1" dirty="0" err="1"/>
              <a:t>Hình</a:t>
            </a:r>
            <a:r>
              <a:rPr lang="en-US" sz="2701" dirty="0"/>
              <a:t> </a:t>
            </a:r>
            <a:r>
              <a:rPr lang="en-US" sz="2701" dirty="0" err="1"/>
              <a:t>chữ</a:t>
            </a:r>
            <a:r>
              <a:rPr lang="en-US" sz="2701" dirty="0"/>
              <a:t> </a:t>
            </a:r>
            <a:r>
              <a:rPr lang="en-US" sz="2701" dirty="0" err="1"/>
              <a:t>nhật</a:t>
            </a:r>
            <a:r>
              <a:rPr lang="en-US" sz="2701" dirty="0"/>
              <a:t> ABCD </a:t>
            </a:r>
            <a:r>
              <a:rPr lang="en-US" sz="2701" dirty="0" err="1"/>
              <a:t>có</a:t>
            </a:r>
            <a:r>
              <a:rPr lang="en-US" sz="2701" dirty="0"/>
              <a:t> </a:t>
            </a:r>
            <a:r>
              <a:rPr lang="en-US" sz="2701" dirty="0" err="1"/>
              <a:t>tâm</a:t>
            </a:r>
            <a:r>
              <a:rPr lang="en-US" sz="2701" dirty="0"/>
              <a:t> </a:t>
            </a:r>
            <a:r>
              <a:rPr lang="en-US" sz="2701" dirty="0" err="1"/>
              <a:t>đối</a:t>
            </a:r>
            <a:r>
              <a:rPr lang="en-US" sz="2701" dirty="0"/>
              <a:t> </a:t>
            </a:r>
            <a:r>
              <a:rPr lang="en-US" sz="2701" dirty="0" err="1"/>
              <a:t>xứng</a:t>
            </a:r>
            <a:r>
              <a:rPr lang="en-US" sz="2701" dirty="0"/>
              <a:t> </a:t>
            </a:r>
            <a:r>
              <a:rPr lang="en-US" sz="2701" dirty="0" err="1" smtClean="0"/>
              <a:t>là</a:t>
            </a:r>
            <a:r>
              <a:rPr lang="en-US" sz="2701" dirty="0" smtClean="0"/>
              <a:t> </a:t>
            </a:r>
            <a:r>
              <a:rPr lang="en-US" sz="2701" dirty="0" err="1" smtClean="0"/>
              <a:t>giao</a:t>
            </a:r>
            <a:r>
              <a:rPr lang="en-US" sz="2701" dirty="0" smtClean="0"/>
              <a:t> </a:t>
            </a:r>
            <a:r>
              <a:rPr lang="en-US" sz="2701" dirty="0" err="1" smtClean="0"/>
              <a:t>điểm</a:t>
            </a:r>
            <a:r>
              <a:rPr lang="en-US" sz="2701" dirty="0" smtClean="0"/>
              <a:t> O </a:t>
            </a:r>
            <a:r>
              <a:rPr lang="en-US" sz="2701" dirty="0" err="1" smtClean="0"/>
              <a:t>của</a:t>
            </a:r>
            <a:r>
              <a:rPr lang="en-US" sz="2701" dirty="0" smtClean="0"/>
              <a:t> </a:t>
            </a:r>
            <a:r>
              <a:rPr lang="en-US" sz="2701" dirty="0" err="1" smtClean="0"/>
              <a:t>hai</a:t>
            </a:r>
            <a:r>
              <a:rPr lang="en-US" sz="2701" dirty="0" smtClean="0"/>
              <a:t> </a:t>
            </a:r>
            <a:r>
              <a:rPr lang="en-US" sz="2701" dirty="0" err="1" smtClean="0"/>
              <a:t>đường</a:t>
            </a:r>
            <a:r>
              <a:rPr lang="en-US" sz="2701" dirty="0" smtClean="0"/>
              <a:t> </a:t>
            </a:r>
            <a:r>
              <a:rPr lang="en-US" sz="2701" dirty="0" err="1" smtClean="0"/>
              <a:t>chéo</a:t>
            </a:r>
            <a:r>
              <a:rPr lang="en-US" sz="2701" dirty="0" smtClean="0"/>
              <a:t>.</a:t>
            </a:r>
            <a:endParaRPr lang="en-US" sz="2701" dirty="0"/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895" y="38304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3341" y="1635532"/>
            <a:ext cx="2599145" cy="1728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6179" y="3279785"/>
            <a:ext cx="2742860" cy="182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2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t="12169" r="-1" b="12168"/>
          <a:stretch/>
        </p:blipFill>
        <p:spPr>
          <a:xfrm>
            <a:off x="2057400" y="45430"/>
            <a:ext cx="7086600" cy="2770779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t="31562" b="3023"/>
          <a:stretch/>
        </p:blipFill>
        <p:spPr>
          <a:xfrm>
            <a:off x="433954" y="2843247"/>
            <a:ext cx="8711132" cy="2291282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76" y="350163"/>
            <a:ext cx="6518033" cy="17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45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655676" y="3250635"/>
            <a:ext cx="7065290" cy="1603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45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ê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  <a:p>
            <a:pPr algn="just">
              <a:lnSpc>
                <a:spcPct val="115000"/>
              </a:lnSpc>
              <a:spcAft>
                <a:spcPts val="450"/>
              </a:spcAft>
            </a:pP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8511" y="117019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83435">
            <a:off x="-358679" y="856762"/>
            <a:ext cx="2914977" cy="5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5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0058" y="1240396"/>
            <a:ext cx="5508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đối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đường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tròn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là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điểm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nào</a:t>
            </a:r>
            <a:r>
              <a:rPr lang="en-US" sz="3200" dirty="0" smtClean="0">
                <a:solidFill>
                  <a:srgbClr val="0000FF"/>
                </a:solidFill>
              </a:rPr>
              <a:t>?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2068874" y="3686352"/>
            <a:ext cx="5049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Tâm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xứng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đường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tròn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chính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là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đường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tròn</a:t>
            </a:r>
            <a:r>
              <a:rPr lang="en-US" sz="3200" dirty="0" smtClean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63" y="92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7844" y="664332"/>
            <a:ext cx="2850244" cy="255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949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3410" y="1096125"/>
            <a:ext cx="5602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“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xứng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thoi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là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giao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điểm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hai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đường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chéo</a:t>
            </a:r>
            <a:r>
              <a:rPr lang="en-US" sz="3200" dirty="0" smtClean="0">
                <a:solidFill>
                  <a:srgbClr val="0000FF"/>
                </a:solidFill>
              </a:rPr>
              <a:t>” </a:t>
            </a:r>
            <a:r>
              <a:rPr lang="en-US" sz="3200" dirty="0" err="1" smtClean="0"/>
              <a:t>đúng</a:t>
            </a:r>
            <a:r>
              <a:rPr lang="en-US" sz="3200" dirty="0" smtClean="0"/>
              <a:t> hay </a:t>
            </a:r>
            <a:r>
              <a:rPr lang="en-US" sz="3200" dirty="0" err="1" smtClean="0"/>
              <a:t>sai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2807804" y="3868688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ĐÚNG.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71" y="680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ownloads\IMG_0322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7969" y="3508648"/>
            <a:ext cx="1673597" cy="147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67299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9692" y="1100545"/>
            <a:ext cx="3100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Ngôi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sao</a:t>
            </a:r>
            <a:r>
              <a:rPr lang="en-US" sz="3200" dirty="0" smtClean="0">
                <a:solidFill>
                  <a:srgbClr val="0000FF"/>
                </a:solidFill>
              </a:rPr>
              <a:t> ở </a:t>
            </a:r>
            <a:r>
              <a:rPr lang="en-US" sz="3200" dirty="0" err="1" smtClean="0">
                <a:solidFill>
                  <a:srgbClr val="0000FF"/>
                </a:solidFill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bên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có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đối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không</a:t>
            </a:r>
            <a:r>
              <a:rPr lang="en-US" sz="3200" dirty="0" smtClean="0">
                <a:solidFill>
                  <a:srgbClr val="0000FF"/>
                </a:solidFill>
              </a:rPr>
              <a:t>?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2427739" y="3639427"/>
            <a:ext cx="4513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</a:rPr>
              <a:t>Ngôi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ở </a:t>
            </a:r>
            <a:r>
              <a:rPr lang="en-US" sz="3200" dirty="0" err="1">
                <a:solidFill>
                  <a:srgbClr val="0000FF"/>
                </a:solidFill>
              </a:rPr>
              <a:t>hình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không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có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tâm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đối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.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72" y="680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660" y="1072091"/>
            <a:ext cx="2348825" cy="210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880356"/>
            <a:ext cx="5537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Tìm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đối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của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bình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hành</a:t>
            </a:r>
            <a:r>
              <a:rPr lang="en-US" sz="3200" dirty="0" smtClean="0">
                <a:solidFill>
                  <a:srgbClr val="0000FF"/>
                </a:solidFill>
              </a:rPr>
              <a:t> ABCD.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F8FFB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/>
          <p:cNvSpPr txBox="1"/>
          <p:nvPr/>
        </p:nvSpPr>
        <p:spPr>
          <a:xfrm>
            <a:off x="2051720" y="3532463"/>
            <a:ext cx="51571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Tâm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đối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xứng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hình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bình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hành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ABCD </a:t>
            </a:r>
            <a:r>
              <a:rPr lang="en-US" sz="2800" dirty="0" err="1" smtClean="0">
                <a:solidFill>
                  <a:srgbClr val="0000FF"/>
                </a:solidFill>
              </a:rPr>
              <a:t>là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giao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điểm</a:t>
            </a:r>
            <a:r>
              <a:rPr lang="en-US" sz="2800" dirty="0" smtClean="0">
                <a:solidFill>
                  <a:srgbClr val="0000FF"/>
                </a:solidFill>
              </a:rPr>
              <a:t> O </a:t>
            </a:r>
            <a:r>
              <a:rPr lang="en-US" sz="2800" dirty="0" err="1" smtClean="0">
                <a:solidFill>
                  <a:srgbClr val="0000FF"/>
                </a:solidFill>
              </a:rPr>
              <a:t>của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hai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chéo</a:t>
            </a:r>
            <a:r>
              <a:rPr lang="en-US" sz="2800" dirty="0" smtClean="0">
                <a:solidFill>
                  <a:srgbClr val="0000FF"/>
                </a:solidFill>
              </a:rPr>
              <a:t>.</a:t>
            </a:r>
            <a:endParaRPr lang="en-US" sz="2701" dirty="0">
              <a:solidFill>
                <a:srgbClr val="0000FF"/>
              </a:solidFill>
            </a:endParaRP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59" y="680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4282" y="1319887"/>
            <a:ext cx="2591250" cy="2053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4282" y="1317135"/>
            <a:ext cx="2591250" cy="205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260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8060"/>
            <a:ext cx="710246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321" y="880356"/>
            <a:ext cx="5351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ảnh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sau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có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đối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không</a:t>
            </a:r>
            <a:r>
              <a:rPr lang="en-US" sz="3200" dirty="0" smtClean="0">
                <a:solidFill>
                  <a:srgbClr val="0000FF"/>
                </a:solidFill>
              </a:rPr>
              <a:t>?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799692" y="3304836"/>
            <a:ext cx="5472608" cy="184025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059" y="68060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940" y="1561645"/>
            <a:ext cx="1584176" cy="16511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2060" y="3344641"/>
            <a:ext cx="1937857" cy="17424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96891" y="3418190"/>
            <a:ext cx="31179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00FF"/>
                </a:solidFill>
              </a:rPr>
              <a:t>Hình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ảnh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trên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có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tâm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đối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xứng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chính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là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điểm</a:t>
            </a:r>
            <a:r>
              <a:rPr lang="en-US" sz="3200" dirty="0" smtClean="0">
                <a:solidFill>
                  <a:srgbClr val="0000FF"/>
                </a:solidFill>
              </a:rPr>
              <a:t> O.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6019655" y="4192724"/>
            <a:ext cx="108012" cy="10801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45052" y="4146590"/>
            <a:ext cx="543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540270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68060"/>
            <a:ext cx="6860117" cy="32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973458"/>
            <a:ext cx="5616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Trong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các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cái</a:t>
            </a:r>
            <a:r>
              <a:rPr lang="en-US" sz="2800" dirty="0" smtClean="0">
                <a:solidFill>
                  <a:srgbClr val="0000FF"/>
                </a:solidFill>
              </a:rPr>
              <a:t> in </a:t>
            </a:r>
            <a:r>
              <a:rPr lang="en-US" sz="2800" dirty="0" err="1" smtClean="0">
                <a:solidFill>
                  <a:srgbClr val="0000FF"/>
                </a:solidFill>
              </a:rPr>
              <a:t>hoa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sau</a:t>
            </a:r>
            <a:r>
              <a:rPr lang="en-US" sz="2800" dirty="0" smtClean="0">
                <a:solidFill>
                  <a:srgbClr val="0000FF"/>
                </a:solidFill>
              </a:rPr>
              <a:t>, </a:t>
            </a:r>
            <a:r>
              <a:rPr lang="en-US" sz="2800" dirty="0" err="1" smtClean="0">
                <a:solidFill>
                  <a:srgbClr val="0000FF"/>
                </a:solidFill>
              </a:rPr>
              <a:t>chữ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nào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có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tâm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đối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xứng</a:t>
            </a:r>
            <a:r>
              <a:rPr lang="en-US" sz="2800" dirty="0" smtClean="0">
                <a:solidFill>
                  <a:srgbClr val="0000FF"/>
                </a:solidFill>
              </a:rPr>
              <a:t>?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258659" y="-108380"/>
            <a:ext cx="228671" cy="2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601" tIns="34301" rIns="68601" bIns="34301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1978018" y="3397391"/>
            <a:ext cx="5230839" cy="1655140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64" y="3426"/>
            <a:ext cx="1005124" cy="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304845" y="2031622"/>
            <a:ext cx="4534309" cy="1127944"/>
            <a:chOff x="2305943" y="2133473"/>
            <a:chExt cx="4534309" cy="11279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5943" y="2133473"/>
              <a:ext cx="1083184" cy="112794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78667" y="2133473"/>
              <a:ext cx="1055880" cy="112794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34547" y="2133473"/>
              <a:ext cx="990180" cy="11279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19466" y="2133473"/>
              <a:ext cx="1050681" cy="112794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70147" y="2143953"/>
              <a:ext cx="370105" cy="111746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447764" y="3651501"/>
            <a:ext cx="4155528" cy="1144896"/>
            <a:chOff x="2447764" y="3651501"/>
            <a:chExt cx="4155528" cy="114489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47764" y="3668453"/>
              <a:ext cx="1083184" cy="112794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43908" y="3668453"/>
              <a:ext cx="990180" cy="112794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47048" y="3660989"/>
              <a:ext cx="1050681" cy="112794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3187" y="3651501"/>
              <a:ext cx="370105" cy="1117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664210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 bwMode="auto">
          <a:xfrm>
            <a:off x="3738787" y="1204916"/>
            <a:ext cx="2050554" cy="1947788"/>
          </a:xfrm>
          <a:prstGeom prst="roundRect">
            <a:avLst/>
          </a:prstGeom>
          <a:gradFill flip="none" rotWithShape="1">
            <a:gsLst>
              <a:gs pos="0">
                <a:srgbClr val="F0F0F0"/>
              </a:gs>
              <a:gs pos="100000">
                <a:srgbClr val="F1F1F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FFFFFF"/>
                </a:gs>
                <a:gs pos="0">
                  <a:srgbClr val="CECED0"/>
                </a:gs>
              </a:gsLst>
              <a:lin ang="18900000" scaled="0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Kiến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thức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cần</a:t>
            </a: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r>
              <a:rPr kumimoji="0" lang="en-US" altLang="zh-CN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rPr>
              <a:t>nhớ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936236" y="1500548"/>
            <a:ext cx="2073170" cy="849371"/>
          </a:xfrm>
          <a:prstGeom prst="roundRect">
            <a:avLst/>
          </a:prstGeom>
          <a:solidFill>
            <a:srgbClr val="123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57090" y="817134"/>
            <a:ext cx="3242802" cy="2403481"/>
            <a:chOff x="4304043" y="1286668"/>
            <a:chExt cx="3837944" cy="2757793"/>
          </a:xfrm>
          <a:gradFill>
            <a:gsLst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lin ang="0" scaled="0"/>
          </a:gra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4386279" y="1396488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Hai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điểm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A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và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B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với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nhau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qua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O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khi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O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là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trung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điểm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của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đoạn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thẳng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AB.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583297" y="2035689"/>
            <a:ext cx="2073170" cy="849371"/>
            <a:chOff x="4304043" y="1286668"/>
            <a:chExt cx="3837944" cy="2757793"/>
          </a:xfrm>
          <a:solidFill>
            <a:schemeClr val="bg1">
              <a:lumMod val="65000"/>
            </a:schemeClr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2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012160" y="1600436"/>
            <a:ext cx="2889858" cy="2073294"/>
            <a:chOff x="4304043" y="1286668"/>
            <a:chExt cx="3837944" cy="2757793"/>
          </a:xfrm>
          <a:solidFill>
            <a:srgbClr val="123E61"/>
          </a:solidFill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9" name="圆角矩形 28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4351931" y="1367703"/>
              <a:ext cx="3742172" cy="259572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Hình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có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còn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được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gọi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là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hình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đối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xứng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r>
                <a:rPr kumimoji="0" lang="en-US" altLang="zh-CN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tâm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微软雅黑" panose="020B0503020204020204" pitchFamily="34" charset="-122"/>
                  <a:cs typeface="+mn-ea"/>
                  <a:sym typeface="+mn-lt"/>
                </a:rPr>
                <a:t>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50699" y="125535"/>
            <a:ext cx="49439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6: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Hình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có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tâm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đối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xứng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(</a:t>
            </a:r>
            <a:r>
              <a:rPr kumimoji="0" lang="en-US" sz="2500" b="1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25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1)</a:t>
            </a:r>
            <a:endParaRPr kumimoji="0" lang="en-US" sz="25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368" y="3940696"/>
            <a:ext cx="4231676" cy="69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1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5145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70786" y="1086185"/>
            <a:ext cx="56595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983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350" b="1">
              <a:solidFill>
                <a:srgbClr val="FFFF0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32" y="850369"/>
            <a:ext cx="800347" cy="4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8" y="814639"/>
            <a:ext cx="762235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130" y="707566"/>
            <a:ext cx="5545261" cy="61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983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3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Hướng dẫn về </a:t>
            </a:r>
            <a:r>
              <a:rPr lang="nl-NL" sz="32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2335" y="1320811"/>
            <a:ext cx="7668852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solidFill>
                <a:srgbClr val="0000FF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7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2, 3 SGK </a:t>
            </a:r>
            <a:r>
              <a:rPr lang="en-US" sz="27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112.</a:t>
            </a:r>
            <a:endParaRPr lang="en-US" sz="27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7400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7936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827953" y="686012"/>
            <a:ext cx="5773932" cy="9146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701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CẢM ƠN  QUÝ THẦY CÔ VÀ CÁC EM ĐÃ THAM DỰ TIẾT HỌC </a:t>
            </a:r>
          </a:p>
        </p:txBody>
      </p:sp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2299586" y="1829365"/>
            <a:ext cx="4587703" cy="8277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en-US" sz="2701" b="1" kern="10" dirty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ED3D7"/>
                </a:solidFill>
                <a:latin typeface="Times New Roman"/>
                <a:cs typeface="Times New Roman"/>
              </a:rPr>
              <a:t>CHÚC QUÝ THẦY CÔ SỨC </a:t>
            </a:r>
            <a:r>
              <a:rPr lang="en-US" sz="2701" b="1" kern="10" dirty="0" smtClean="0"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9ED3D7"/>
                </a:solidFill>
                <a:latin typeface="Times New Roman"/>
                <a:cs typeface="Times New Roman"/>
              </a:rPr>
              <a:t>KHỎE! </a:t>
            </a:r>
            <a:endParaRPr lang="en-US" sz="2701" b="1" kern="10" dirty="0">
              <a:ln w="19050">
                <a:solidFill>
                  <a:srgbClr val="00FFFF"/>
                </a:solidFill>
                <a:round/>
                <a:headEnd/>
                <a:tailEnd/>
              </a:ln>
              <a:solidFill>
                <a:srgbClr val="9ED3D7"/>
              </a:solidFill>
              <a:latin typeface="Times New Roman"/>
              <a:cs typeface="Times New Roman"/>
            </a:endParaRP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2685468" y="3208534"/>
            <a:ext cx="3773064" cy="6788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983" fontAlgn="base">
              <a:spcBef>
                <a:spcPct val="0"/>
              </a:spcBef>
              <a:spcAft>
                <a:spcPct val="0"/>
              </a:spcAft>
            </a:pPr>
            <a:r>
              <a:rPr lang="pt-BR" sz="2701" b="1" kern="10" dirty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</a:t>
            </a:r>
            <a:r>
              <a:rPr lang="pt-BR" sz="2701" b="1" kern="10" dirty="0" smtClean="0">
                <a:ln w="1905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TỐT!</a:t>
            </a:r>
            <a:endParaRPr lang="en-US" sz="2701" b="1" kern="10" dirty="0">
              <a:ln w="19050">
                <a:solidFill>
                  <a:srgbClr val="00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595528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865220" y="2089290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2593600" y="14295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5670374" y="1839562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94" y="1532652"/>
            <a:ext cx="2327672" cy="2327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5600701" y="1982277"/>
            <a:ext cx="2327672" cy="2327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0" y="2238349"/>
            <a:ext cx="1561730" cy="15617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9439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238560" y="569340"/>
            <a:ext cx="2050385" cy="520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4363" y="627271"/>
            <a:ext cx="2025572" cy="138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5973" y="61649"/>
            <a:ext cx="2025572" cy="1385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6500" y="382769"/>
            <a:ext cx="2176461" cy="1385436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2625876" y="14295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70" y="1532652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4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04FADE9C-6EAE-4E8D-87CD-5A5D442F1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73" y="2447018"/>
            <a:ext cx="58459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ABE8D0B-29EA-465A-B95E-DCF48706D0EE}"/>
              </a:ext>
            </a:extLst>
          </p:cNvPr>
          <p:cNvGrpSpPr/>
          <p:nvPr/>
        </p:nvGrpSpPr>
        <p:grpSpPr>
          <a:xfrm>
            <a:off x="3455614" y="1934669"/>
            <a:ext cx="4728318" cy="1558379"/>
            <a:chOff x="3524814" y="2883746"/>
            <a:chExt cx="5441110" cy="2077839"/>
          </a:xfrm>
        </p:grpSpPr>
        <p:pic>
          <p:nvPicPr>
            <p:cNvPr id="21510" name="Picture 6" descr="Cover">
              <a:extLst>
                <a:ext uri="{FF2B5EF4-FFF2-40B4-BE49-F238E27FC236}">
                  <a16:creationId xmlns:a16="http://schemas.microsoft.com/office/drawing/2014/main" id="{3BA8B8E2-EB5A-41B0-9578-C5F353252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859"/>
            <a:stretch/>
          </p:blipFill>
          <p:spPr bwMode="auto">
            <a:xfrm rot="19155168" flipV="1">
              <a:off x="3524814" y="2883746"/>
              <a:ext cx="1951186" cy="207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79184A6-4EF3-434A-8F67-BE933F8941DC}"/>
                </a:ext>
              </a:extLst>
            </p:cNvPr>
            <p:cNvSpPr/>
            <p:nvPr/>
          </p:nvSpPr>
          <p:spPr>
            <a:xfrm>
              <a:off x="5247209" y="3178759"/>
              <a:ext cx="3718715" cy="1044760"/>
            </a:xfrm>
            <a:prstGeom prst="roundRect">
              <a:avLst/>
            </a:prstGeom>
            <a:solidFill>
              <a:srgbClr val="99FF33"/>
            </a:solidFill>
            <a:ln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2</a:t>
              </a:r>
            </a:p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THÀNH KIẾN THỨC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6593133-7286-4597-BA24-6A7025C27379}"/>
              </a:ext>
            </a:extLst>
          </p:cNvPr>
          <p:cNvGrpSpPr/>
          <p:nvPr/>
        </p:nvGrpSpPr>
        <p:grpSpPr>
          <a:xfrm>
            <a:off x="2858849" y="545123"/>
            <a:ext cx="3981222" cy="1853044"/>
            <a:chOff x="2368169" y="743376"/>
            <a:chExt cx="5308296" cy="247072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1AD20-8C98-40FE-AE1B-648D64085EB3}"/>
                </a:ext>
              </a:extLst>
            </p:cNvPr>
            <p:cNvSpPr/>
            <p:nvPr/>
          </p:nvSpPr>
          <p:spPr>
            <a:xfrm>
              <a:off x="4851356" y="743376"/>
              <a:ext cx="2825109" cy="1044760"/>
            </a:xfrm>
            <a:prstGeom prst="roundRect">
              <a:avLst/>
            </a:prstGeom>
            <a:solidFill>
              <a:srgbClr val="FF99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1</a:t>
              </a:r>
            </a:p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  <p:pic>
          <p:nvPicPr>
            <p:cNvPr id="11" name="Picture 6" descr="image006">
              <a:extLst>
                <a:ext uri="{FF2B5EF4-FFF2-40B4-BE49-F238E27FC236}">
                  <a16:creationId xmlns:a16="http://schemas.microsoft.com/office/drawing/2014/main" id="{ECBC86D0-9839-47AC-96DD-E44AA3B55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43062">
              <a:off x="2368169" y="1121669"/>
              <a:ext cx="3228481" cy="2092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E8385C7-7C6C-4CF8-9E6E-CA234E0AD858}"/>
              </a:ext>
            </a:extLst>
          </p:cNvPr>
          <p:cNvGrpSpPr/>
          <p:nvPr/>
        </p:nvGrpSpPr>
        <p:grpSpPr>
          <a:xfrm>
            <a:off x="3311860" y="2497986"/>
            <a:ext cx="4778804" cy="2054534"/>
            <a:chOff x="2930158" y="3772875"/>
            <a:chExt cx="6371738" cy="273937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1158E3-24C7-4623-9214-961993ED201B}"/>
                </a:ext>
              </a:extLst>
            </p:cNvPr>
            <p:cNvSpPr/>
            <p:nvPr/>
          </p:nvSpPr>
          <p:spPr>
            <a:xfrm>
              <a:off x="5232453" y="5172324"/>
              <a:ext cx="4069443" cy="1009777"/>
            </a:xfrm>
            <a:prstGeom prst="roundRect">
              <a:avLst/>
            </a:prstGeom>
            <a:solidFill>
              <a:srgbClr val="FF505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 3</a:t>
              </a:r>
            </a:p>
            <a:p>
              <a:pPr algn="ctr">
                <a:lnSpc>
                  <a:spcPct val="150000"/>
                </a:lnSpc>
              </a:pPr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TẬP, VẬN DỤNG</a:t>
              </a:r>
            </a:p>
          </p:txBody>
        </p:sp>
        <p:pic>
          <p:nvPicPr>
            <p:cNvPr id="13" name="Picture 2" descr="image002">
              <a:extLst>
                <a:ext uri="{FF2B5EF4-FFF2-40B4-BE49-F238E27FC236}">
                  <a16:creationId xmlns:a16="http://schemas.microsoft.com/office/drawing/2014/main" id="{A66B888C-A75C-43C7-B012-14396F3DC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378391" flipH="1">
              <a:off x="2930158" y="3772875"/>
              <a:ext cx="2450163" cy="2739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4F425F77-3F1B-4A9C-B0C6-520598F4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72" y="1700103"/>
            <a:ext cx="2482678" cy="17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45024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61" y="-2066823"/>
            <a:ext cx="10716497" cy="750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1026228"/>
            <a:ext cx="1967244" cy="196758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8" y="894559"/>
            <a:ext cx="2230535" cy="2230922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7842947" y="4725536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9487965" y="4855786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3969799" y="5027124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8758054" y="4291284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766439" y="5040489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3962506" y="452985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181252" y="4327052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" name="组合 145"/>
          <p:cNvGrpSpPr/>
          <p:nvPr/>
        </p:nvGrpSpPr>
        <p:grpSpPr>
          <a:xfrm>
            <a:off x="9900705" y="3788364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419627" y="432514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1943138" y="4706145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275194" y="4606645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291078" y="4921760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5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7" name="组合 171"/>
          <p:cNvGrpSpPr/>
          <p:nvPr/>
        </p:nvGrpSpPr>
        <p:grpSpPr>
          <a:xfrm>
            <a:off x="3270003" y="3503512"/>
            <a:ext cx="441143" cy="441133"/>
            <a:chOff x="4971660" y="1569718"/>
            <a:chExt cx="144016" cy="144016"/>
          </a:xfrm>
          <a:solidFill>
            <a:schemeClr val="accent1"/>
          </a:solidFill>
        </p:grpSpPr>
        <p:sp>
          <p:nvSpPr>
            <p:cNvPr id="173" name="椭圆 172"/>
            <p:cNvSpPr/>
            <p:nvPr/>
          </p:nvSpPr>
          <p:spPr>
            <a:xfrm>
              <a:off x="4971660" y="1569718"/>
              <a:ext cx="144016" cy="1440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4" name="椭圆 173"/>
            <p:cNvSpPr/>
            <p:nvPr/>
          </p:nvSpPr>
          <p:spPr>
            <a:xfrm>
              <a:off x="5005748" y="1603806"/>
              <a:ext cx="75840" cy="7584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smtClean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endParaRPr lang="zh-CN" altLang="en-US" sz="25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866237" y="1684576"/>
            <a:ext cx="1399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Khởi</a:t>
            </a:r>
            <a:r>
              <a:rPr lang="en-US" altLang="zh-CN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động</a:t>
            </a:r>
            <a:endParaRPr lang="zh-CN" altLang="en-US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2" name="椭圆 64"/>
          <p:cNvSpPr/>
          <p:nvPr/>
        </p:nvSpPr>
        <p:spPr>
          <a:xfrm>
            <a:off x="2031404" y="74239"/>
            <a:ext cx="853846" cy="854109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</a:t>
            </a:r>
            <a:endParaRPr kumimoji="1"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5" name="椭圆 64"/>
          <p:cNvSpPr/>
          <p:nvPr/>
        </p:nvSpPr>
        <p:spPr>
          <a:xfrm>
            <a:off x="2636728" y="1403937"/>
            <a:ext cx="853846" cy="854109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</a:t>
            </a:r>
            <a:endParaRPr kumimoji="1"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6" name="椭圆 64"/>
          <p:cNvSpPr/>
          <p:nvPr/>
        </p:nvSpPr>
        <p:spPr>
          <a:xfrm>
            <a:off x="3341265" y="2841914"/>
            <a:ext cx="853846" cy="854109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</a:t>
            </a:r>
            <a:endParaRPr kumimoji="1"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 flipV="1">
            <a:off x="946577" y="322919"/>
            <a:ext cx="1440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4769766" y="319733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27937" y="2860457"/>
            <a:ext cx="3369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4970648" y="-45760"/>
            <a:ext cx="2908369" cy="1068978"/>
          </a:xfrm>
          <a:prstGeom prst="cloudCallout">
            <a:avLst>
              <a:gd name="adj1" fmla="val -61829"/>
              <a:gd name="adj2" fmla="val 16812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Cloud Callout 70"/>
          <p:cNvSpPr/>
          <p:nvPr/>
        </p:nvSpPr>
        <p:spPr>
          <a:xfrm>
            <a:off x="5517888" y="1107345"/>
            <a:ext cx="2774475" cy="1092777"/>
          </a:xfrm>
          <a:prstGeom prst="cloudCallout">
            <a:avLst>
              <a:gd name="adj1" fmla="val -61829"/>
              <a:gd name="adj2" fmla="val 37539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Cloud Callout 72"/>
          <p:cNvSpPr/>
          <p:nvPr/>
        </p:nvSpPr>
        <p:spPr>
          <a:xfrm>
            <a:off x="6089299" y="2460223"/>
            <a:ext cx="2774475" cy="983958"/>
          </a:xfrm>
          <a:prstGeom prst="cloudCallout">
            <a:avLst>
              <a:gd name="adj1" fmla="val -58201"/>
              <a:gd name="adj2" fmla="val 39831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66" descr="99+ Mẫu gạch bông Prime lát nền, ốp tường trang trí Giá Rẻ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415" y="-69903"/>
            <a:ext cx="1638791" cy="121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7" descr="Hình đối xứng - Hànộimới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75163" y="1259602"/>
            <a:ext cx="1488927" cy="134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Image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9414" y="2700469"/>
            <a:ext cx="1468640" cy="1274081"/>
          </a:xfrm>
          <a:prstGeom prst="rect">
            <a:avLst/>
          </a:prstGeom>
        </p:spPr>
      </p:pic>
      <p:sp>
        <p:nvSpPr>
          <p:cNvPr id="74" name="椭圆 64"/>
          <p:cNvSpPr/>
          <p:nvPr/>
        </p:nvSpPr>
        <p:spPr>
          <a:xfrm>
            <a:off x="4339414" y="4163325"/>
            <a:ext cx="853846" cy="854109"/>
          </a:xfrm>
          <a:prstGeom prst="ellipse">
            <a:avLst/>
          </a:prstGeom>
          <a:gradFill rotWithShape="1">
            <a:gsLst>
              <a:gs pos="63000">
                <a:srgbClr val="ECECEC"/>
              </a:gs>
              <a:gs pos="100000">
                <a:srgbClr val="F7F7F7"/>
              </a:gs>
              <a:gs pos="9000">
                <a:srgbClr val="BEBEBE"/>
              </a:gs>
            </a:gsLst>
            <a:lin ang="4200000" scaled="0"/>
          </a:gradFill>
          <a:ln w="31750">
            <a:gradFill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4200000" scaled="0"/>
            </a:gradFill>
          </a:ln>
          <a:effectLst>
            <a:outerShdw blurRad="203200" dist="127000" dir="4200000" sx="102000" sy="102000" algn="ctr" rotWithShape="0">
              <a:schemeClr val="tx1">
                <a:lumMod val="90000"/>
                <a:lumOff val="10000"/>
                <a:alpha val="40000"/>
              </a:schemeClr>
            </a:outerShdw>
          </a:effectLst>
        </p:spPr>
        <p:txBody>
          <a:bodyPr wrap="none" anchor="ctr"/>
          <a:lstStyle/>
          <a:p>
            <a:pPr algn="ctr" latinLnBrk="1"/>
            <a:r>
              <a:rPr kumimoji="1"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endParaRPr kumimoji="1"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5" name="Image1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3473" y="4068385"/>
            <a:ext cx="1631653" cy="1189579"/>
          </a:xfrm>
          <a:prstGeom prst="rect">
            <a:avLst/>
          </a:prstGeom>
        </p:spPr>
      </p:pic>
      <p:sp>
        <p:nvSpPr>
          <p:cNvPr id="76" name="Cloud Callout 75"/>
          <p:cNvSpPr/>
          <p:nvPr/>
        </p:nvSpPr>
        <p:spPr>
          <a:xfrm>
            <a:off x="6993586" y="3588521"/>
            <a:ext cx="2774475" cy="1149931"/>
          </a:xfrm>
          <a:prstGeom prst="cloudCallout">
            <a:avLst>
              <a:gd name="adj1" fmla="val -50944"/>
              <a:gd name="adj2" fmla="val 44534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-22740" y="3902573"/>
            <a:ext cx="4273694" cy="1057137"/>
          </a:xfrm>
          <a:prstGeom prst="roundRect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292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10"/>
                            </p:stCondLst>
                            <p:childTnLst>
                              <p:par>
                                <p:cTn id="1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810"/>
                            </p:stCondLst>
                            <p:childTnLst>
                              <p:par>
                                <p:cTn id="1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810"/>
                            </p:stCondLst>
                            <p:childTnLst>
                              <p:par>
                                <p:cTn id="1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810"/>
                            </p:stCondLst>
                            <p:childTnLst>
                              <p:par>
                                <p:cTn id="1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82" grpId="0" animBg="1"/>
      <p:bldP spid="85" grpId="0" animBg="1"/>
      <p:bldP spid="86" grpId="0" animBg="1"/>
      <p:bldP spid="31" grpId="0"/>
      <p:bldP spid="23" grpId="0" animBg="1"/>
      <p:bldP spid="71" grpId="0" animBg="1"/>
      <p:bldP spid="73" grpId="0" animBg="1"/>
      <p:bldP spid="74" grpId="0" animBg="1"/>
      <p:bldP spid="76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24" descr="100+ Hình nền Slide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1" y="-29542"/>
            <a:ext cx="910074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3907705" y="5433113"/>
            <a:ext cx="3951479" cy="847696"/>
            <a:chOff x="5210272" y="5432319"/>
            <a:chExt cx="5268637" cy="847696"/>
          </a:xfrm>
        </p:grpSpPr>
        <p:sp>
          <p:nvSpPr>
            <p:cNvPr id="25" name="Rectangle 5"/>
            <p:cNvSpPr/>
            <p:nvPr/>
          </p:nvSpPr>
          <p:spPr bwMode="auto">
            <a:xfrm>
              <a:off x="5442041" y="5467507"/>
              <a:ext cx="5036868" cy="81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此处添加详细文本描述，建议与标题相关并符合整体语言风格，语言描述尽量简洁生动。尽量将每页幻灯片的字数控制在 </a:t>
              </a:r>
              <a:r>
                <a:rPr lang="en-US" altLang="zh-CN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200</a:t>
              </a:r>
              <a:r>
                <a:rPr lang="zh-CN" altLang="en-US" sz="1000" kern="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字以内。</a:t>
              </a:r>
              <a:endParaRPr lang="en-US" altLang="zh-CN" sz="10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210272" y="5432319"/>
              <a:ext cx="2966458" cy="0"/>
            </a:xfrm>
            <a:prstGeom prst="line">
              <a:avLst/>
            </a:prstGeom>
            <a:noFill/>
            <a:ln w="19050" cap="flat" cmpd="sng" algn="ctr">
              <a:solidFill>
                <a:srgbClr val="E7E6E6">
                  <a:lumMod val="50000"/>
                </a:srgbClr>
              </a:solidFill>
              <a:prstDash val="sysDot"/>
              <a:miter lim="800000"/>
              <a:tailEnd type="oval"/>
            </a:ln>
            <a:effectLst/>
          </p:spPr>
        </p:cxnSp>
      </p:grpSp>
      <p:sp>
        <p:nvSpPr>
          <p:cNvPr id="14" name="Rectangle 13"/>
          <p:cNvSpPr/>
          <p:nvPr/>
        </p:nvSpPr>
        <p:spPr>
          <a:xfrm>
            <a:off x="899592" y="268288"/>
            <a:ext cx="79315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BÀI 6: HÌNH CÓ TÂM ĐỐI XỨNG (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1)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198796" y="1060376"/>
            <a:ext cx="4350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</a:rPr>
              <a:t>I.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Hình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tâm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đối</a:t>
            </a:r>
            <a:r>
              <a:rPr lang="en-US" sz="3200" b="1" dirty="0" smtClean="0"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</a:rPr>
              <a:t>xứng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23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325947"/>
            <a:ext cx="9396536" cy="68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870571" y="5096024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" y="667908"/>
            <a:ext cx="3808284" cy="3808946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24"/>
          <p:cNvGrpSpPr/>
          <p:nvPr/>
        </p:nvGrpSpPr>
        <p:grpSpPr>
          <a:xfrm>
            <a:off x="7040525" y="5756475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861778" y="5560130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730103" y="5611229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8271654" y="555761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526838" y="5622418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4250488" y="549617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377023" y="5499879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576016" y="576030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245587" y="5567482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18966" y="56185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-259293" y="5604313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653361" y="1730356"/>
            <a:ext cx="27827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Vẽ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tròn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tâm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O,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kính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AB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61).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752" y="1276400"/>
            <a:ext cx="3181533" cy="3304850"/>
          </a:xfrm>
          <a:prstGeom prst="rect">
            <a:avLst/>
          </a:prstGeom>
        </p:spPr>
      </p:pic>
      <p:sp>
        <p:nvSpPr>
          <p:cNvPr id="53" name="Cloud Callout 52"/>
          <p:cNvSpPr/>
          <p:nvPr/>
        </p:nvSpPr>
        <p:spPr>
          <a:xfrm>
            <a:off x="5965830" y="893433"/>
            <a:ext cx="3270027" cy="1823127"/>
          </a:xfrm>
          <a:prstGeom prst="cloudCallout">
            <a:avLst>
              <a:gd name="adj1" fmla="val -61829"/>
              <a:gd name="adj2" fmla="val 37539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AB?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1831669" y="152427"/>
            <a:ext cx="6172136" cy="718609"/>
          </a:xfrm>
          <a:prstGeom prst="roundRect">
            <a:avLst/>
          </a:prstGeom>
          <a:solidFill>
            <a:srgbClr val="FF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Điểm</a:t>
            </a:r>
            <a:r>
              <a:rPr lang="en-US" sz="2800" dirty="0" smtClean="0"/>
              <a:t> 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dirty="0" smtClean="0"/>
              <a:t> AB.</a:t>
            </a:r>
            <a:endParaRPr lang="en-US" sz="2800" dirty="0"/>
          </a:p>
        </p:txBody>
      </p:sp>
      <p:sp>
        <p:nvSpPr>
          <p:cNvPr id="62" name="Rectangle 61"/>
          <p:cNvSpPr/>
          <p:nvPr/>
        </p:nvSpPr>
        <p:spPr>
          <a:xfrm>
            <a:off x="573955" y="1821373"/>
            <a:ext cx="27827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B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xứng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O.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63" y="266986"/>
            <a:ext cx="1348504" cy="7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67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6" presetClass="emph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repeatCount="3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3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3" grpId="0" animBg="1"/>
      <p:bldP spid="53" grpId="1" animBg="1"/>
      <p:bldP spid="54" grpId="0" animBg="1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325947"/>
            <a:ext cx="9396536" cy="68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145"/>
          <p:cNvGrpSpPr/>
          <p:nvPr/>
        </p:nvGrpSpPr>
        <p:grpSpPr>
          <a:xfrm>
            <a:off x="8870571" y="5096024"/>
            <a:ext cx="1044954" cy="104513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2" name="组合 124"/>
          <p:cNvGrpSpPr/>
          <p:nvPr/>
        </p:nvGrpSpPr>
        <p:grpSpPr>
          <a:xfrm>
            <a:off x="7040525" y="5756475"/>
            <a:ext cx="1026023" cy="10262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6" name="同心圆 1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27" name="椭圆 12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127"/>
          <p:cNvGrpSpPr/>
          <p:nvPr/>
        </p:nvGrpSpPr>
        <p:grpSpPr>
          <a:xfrm>
            <a:off x="4861778" y="5560130"/>
            <a:ext cx="538351" cy="53844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130"/>
          <p:cNvGrpSpPr/>
          <p:nvPr/>
        </p:nvGrpSpPr>
        <p:grpSpPr>
          <a:xfrm>
            <a:off x="5730103" y="5611229"/>
            <a:ext cx="746998" cy="7471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5" name="组合 133"/>
          <p:cNvGrpSpPr/>
          <p:nvPr/>
        </p:nvGrpSpPr>
        <p:grpSpPr>
          <a:xfrm>
            <a:off x="8271654" y="5557612"/>
            <a:ext cx="540868" cy="54096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6" name="组合 136"/>
          <p:cNvGrpSpPr/>
          <p:nvPr/>
        </p:nvGrpSpPr>
        <p:grpSpPr>
          <a:xfrm>
            <a:off x="526838" y="5622418"/>
            <a:ext cx="588755" cy="58885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7" name="组合 139"/>
          <p:cNvGrpSpPr/>
          <p:nvPr/>
        </p:nvGrpSpPr>
        <p:grpSpPr>
          <a:xfrm>
            <a:off x="4250488" y="5496173"/>
            <a:ext cx="252447" cy="252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142"/>
          <p:cNvGrpSpPr/>
          <p:nvPr/>
        </p:nvGrpSpPr>
        <p:grpSpPr>
          <a:xfrm>
            <a:off x="3377023" y="5499879"/>
            <a:ext cx="528983" cy="52907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148"/>
          <p:cNvGrpSpPr/>
          <p:nvPr/>
        </p:nvGrpSpPr>
        <p:grpSpPr>
          <a:xfrm>
            <a:off x="4576016" y="5760304"/>
            <a:ext cx="223041" cy="22308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51"/>
          <p:cNvGrpSpPr/>
          <p:nvPr/>
        </p:nvGrpSpPr>
        <p:grpSpPr>
          <a:xfrm>
            <a:off x="2245587" y="5567482"/>
            <a:ext cx="962576" cy="9627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2112" y="760412"/>
              <a:ext cx="3825873" cy="3825873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54"/>
          <p:cNvGrpSpPr/>
          <p:nvPr/>
        </p:nvGrpSpPr>
        <p:grpSpPr>
          <a:xfrm>
            <a:off x="1418966" y="5618591"/>
            <a:ext cx="520102" cy="52019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57"/>
          <p:cNvGrpSpPr/>
          <p:nvPr/>
        </p:nvGrpSpPr>
        <p:grpSpPr>
          <a:xfrm>
            <a:off x="-259293" y="5604313"/>
            <a:ext cx="316822" cy="31687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9" name="同心圆 15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0" name="椭圆 15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solidFill>
              <a:srgbClr val="123E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595" y="1023675"/>
            <a:ext cx="3181533" cy="3304850"/>
          </a:xfrm>
          <a:prstGeom prst="rect">
            <a:avLst/>
          </a:prstGeom>
        </p:spPr>
      </p:pic>
      <p:sp>
        <p:nvSpPr>
          <p:cNvPr id="54" name="Rounded Rectangle 53"/>
          <p:cNvSpPr/>
          <p:nvPr/>
        </p:nvSpPr>
        <p:spPr bwMode="auto">
          <a:xfrm>
            <a:off x="517283" y="1528428"/>
            <a:ext cx="3835493" cy="2056349"/>
          </a:xfrm>
          <a:prstGeom prst="roundRect">
            <a:avLst/>
          </a:prstGeom>
          <a:solidFill>
            <a:srgbClr val="F8FFB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tròn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O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/>
              <a:t> </a:t>
            </a:r>
            <a:r>
              <a:rPr lang="en-US" sz="2800" dirty="0" smtClean="0"/>
              <a:t>O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đường</a:t>
            </a:r>
            <a:r>
              <a:rPr lang="en-US" sz="2800" dirty="0" smtClean="0"/>
              <a:t> </a:t>
            </a:r>
            <a:r>
              <a:rPr lang="en-US" sz="2800" dirty="0" err="1" smtClean="0"/>
              <a:t>tròn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5" name="Right Arrow 14"/>
          <p:cNvSpPr/>
          <p:nvPr/>
        </p:nvSpPr>
        <p:spPr>
          <a:xfrm>
            <a:off x="899592" y="484312"/>
            <a:ext cx="1692188" cy="86409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Ghi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nhớ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" descr="Hướng dẫn cách chèn hình nền powerpoint đẹp và đơn giản - Tri Thức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47936"/>
            <a:ext cx="9396536" cy="726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71214"/>
            <a:ext cx="3381934" cy="33825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79" y="688520"/>
            <a:ext cx="4062313" cy="3808946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60"/>
          <p:cNvGrpSpPr/>
          <p:nvPr/>
        </p:nvGrpSpPr>
        <p:grpSpPr>
          <a:xfrm>
            <a:off x="117144" y="4738452"/>
            <a:ext cx="158410" cy="15843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2" name="同心圆 16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63" name="椭圆 16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49" name="Rectangle 48"/>
          <p:cNvSpPr/>
          <p:nvPr/>
        </p:nvSpPr>
        <p:spPr>
          <a:xfrm>
            <a:off x="739440" y="1625267"/>
            <a:ext cx="264912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êke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vi-VN" sz="2800" i="1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FF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28986673-AB76-4F69-A98F-0BACD99D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28" y="276296"/>
            <a:ext cx="1155117" cy="191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117" y="213796"/>
            <a:ext cx="1285875" cy="638175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28986673-AB76-4F69-A98F-0BACD99D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227" y="282429"/>
            <a:ext cx="1155117" cy="191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183185" y="2428528"/>
            <a:ext cx="3743534" cy="2252087"/>
            <a:chOff x="4183185" y="2428528"/>
            <a:chExt cx="3743534" cy="2252087"/>
          </a:xfrm>
        </p:grpSpPr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28986673-AB76-4F69-A98F-0BACD99D7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4563019" y="3138526"/>
              <a:ext cx="1155117" cy="191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28986673-AB76-4F69-A98F-0BACD99D7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6394046" y="2053285"/>
              <a:ext cx="1155117" cy="191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28986673-AB76-4F69-A98F-0BACD99D7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560741" y="2050972"/>
              <a:ext cx="1155117" cy="191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28986673-AB76-4F69-A98F-0BACD99D7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394046" y="3147942"/>
              <a:ext cx="1155117" cy="191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3" name="Picture 2">
            <a:extLst>
              <a:ext uri="{FF2B5EF4-FFF2-40B4-BE49-F238E27FC236}">
                <a16:creationId xmlns:a16="http://schemas.microsoft.com/office/drawing/2014/main" id="{28986673-AB76-4F69-A98F-0BACD99D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26" y="282294"/>
            <a:ext cx="1155117" cy="191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28986673-AB76-4F69-A98F-0BACD99D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225" y="271923"/>
            <a:ext cx="1155117" cy="191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3556860" y="4206789"/>
            <a:ext cx="2649128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vi-VN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175436" y="3525498"/>
            <a:ext cx="374353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6047203" y="2472281"/>
            <a:ext cx="0" cy="216447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Flowchart: Connector 23"/>
          <p:cNvSpPr/>
          <p:nvPr/>
        </p:nvSpPr>
        <p:spPr>
          <a:xfrm>
            <a:off x="5998256" y="3460451"/>
            <a:ext cx="91733" cy="11544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026690" y="3034232"/>
            <a:ext cx="2649128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46861" y="1580925"/>
            <a:ext cx="278274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62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gọi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xứng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O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gọi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tâm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đối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xứng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60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74" name="Rounded Rectangle 73"/>
          <p:cNvSpPr/>
          <p:nvPr/>
        </p:nvSpPr>
        <p:spPr bwMode="auto">
          <a:xfrm>
            <a:off x="2355436" y="239671"/>
            <a:ext cx="5833127" cy="897699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u="sng" dirty="0" err="1" smtClean="0">
                <a:solidFill>
                  <a:srgbClr val="0000FF"/>
                </a:solidFill>
              </a:rPr>
              <a:t>Chú</a:t>
            </a:r>
            <a:r>
              <a:rPr lang="en-US" sz="2800" u="sng" dirty="0" smtClean="0">
                <a:solidFill>
                  <a:srgbClr val="0000FF"/>
                </a:solidFill>
              </a:rPr>
              <a:t> ý: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  <a:r>
              <a:rPr lang="en-US" sz="2800" dirty="0" err="1" smtClean="0"/>
              <a:t>còn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/>
              <a:t>gọi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xứng</a:t>
            </a:r>
            <a:r>
              <a:rPr lang="en-US" sz="2800" dirty="0" smtClean="0"/>
              <a:t> </a:t>
            </a:r>
            <a:r>
              <a:rPr lang="en-US" sz="2800" dirty="0" err="1" smtClean="0"/>
              <a:t>tâm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rcRect l="17382" r="20120" b="2"/>
          <a:stretch/>
        </p:blipFill>
        <p:spPr>
          <a:xfrm>
            <a:off x="132298" y="-12371"/>
            <a:ext cx="1000676" cy="1000676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7" name="Picture 2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" y="-70835"/>
            <a:ext cx="888959" cy="8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5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9" grpId="1"/>
      <p:bldP spid="65" grpId="0"/>
      <p:bldP spid="24" grpId="0" animBg="1"/>
      <p:bldP spid="72" grpId="0"/>
      <p:bldP spid="73" grpId="0"/>
      <p:bldP spid="7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ẤU TRÚC BÀI HỌC"/>
  <p:tag name="ISPRING_SLIDE_INDENT_LEVEL" val="0"/>
  <p:tag name="ISPRING_CUSTOM_TIMING_USED" val="1"/>
  <p:tag name="ISPRING_PRESENTER_ID" val="{7257E5D0-9D30-4FF0-97B0-8B144157FD3C}"/>
  <p:tag name="TIMING" val="|0.812|1.705|3.123|2.079|2.655|4.942|5.061|5.042|3.648"/>
  <p:tag name="GENSWF_ADVANCE_TIME" val="34.93"/>
  <p:tag name="ISPRING_SLIDE_ID_2" val="{4CB09DEB-4BB4-49E2-A360-8AEB62F89126}"/>
</p:tagLst>
</file>

<file path=ppt/theme/theme1.xml><?xml version="1.0" encoding="utf-8"?>
<a:theme xmlns:a="http://schemas.openxmlformats.org/drawingml/2006/main" name="Office 主题">
  <a:themeElements>
    <a:clrScheme name="自定义 39">
      <a:dk1>
        <a:sysClr val="windowText" lastClr="000000"/>
      </a:dk1>
      <a:lt1>
        <a:sysClr val="window" lastClr="FFFFFF"/>
      </a:lt1>
      <a:dk2>
        <a:srgbClr val="123E61"/>
      </a:dk2>
      <a:lt2>
        <a:srgbClr val="D4D4D6"/>
      </a:lt2>
      <a:accent1>
        <a:srgbClr val="123E61"/>
      </a:accent1>
      <a:accent2>
        <a:srgbClr val="123E61"/>
      </a:accent2>
      <a:accent3>
        <a:srgbClr val="123E61"/>
      </a:accent3>
      <a:accent4>
        <a:srgbClr val="123E61"/>
      </a:accent4>
      <a:accent5>
        <a:srgbClr val="123E61"/>
      </a:accent5>
      <a:accent6>
        <a:srgbClr val="000000"/>
      </a:accent6>
      <a:hlink>
        <a:srgbClr val="168BBA"/>
      </a:hlink>
      <a:folHlink>
        <a:srgbClr val="68000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1041</Words>
  <Application>Microsoft Office PowerPoint</Application>
  <PresentationFormat>Custom</PresentationFormat>
  <Paragraphs>132</Paragraphs>
  <Slides>28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微软雅黑</vt:lpstr>
      <vt:lpstr>宋体</vt:lpstr>
      <vt:lpstr>.VnTime</vt:lpstr>
      <vt:lpstr>Arial</vt:lpstr>
      <vt:lpstr>Calibri</vt:lpstr>
      <vt:lpstr>Times New Roman</vt:lpstr>
      <vt:lpstr>方正兰亭黑简体</vt:lpstr>
      <vt:lpstr>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T460</cp:lastModifiedBy>
  <cp:revision>429</cp:revision>
  <dcterms:created xsi:type="dcterms:W3CDTF">2017-04-06T01:11:23Z</dcterms:created>
  <dcterms:modified xsi:type="dcterms:W3CDTF">2023-04-09T03:35:29Z</dcterms:modified>
</cp:coreProperties>
</file>