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91" r:id="rId2"/>
    <p:sldMasterId id="2147483696" r:id="rId3"/>
    <p:sldMasterId id="2147483712" r:id="rId4"/>
  </p:sldMasterIdLst>
  <p:notesMasterIdLst>
    <p:notesMasterId r:id="rId48"/>
  </p:notesMasterIdLst>
  <p:sldIdLst>
    <p:sldId id="377" r:id="rId5"/>
    <p:sldId id="645" r:id="rId6"/>
    <p:sldId id="646" r:id="rId7"/>
    <p:sldId id="295" r:id="rId8"/>
    <p:sldId id="257" r:id="rId9"/>
    <p:sldId id="346" r:id="rId10"/>
    <p:sldId id="615" r:id="rId11"/>
    <p:sldId id="361" r:id="rId12"/>
    <p:sldId id="644" r:id="rId13"/>
    <p:sldId id="276" r:id="rId14"/>
    <p:sldId id="617" r:id="rId15"/>
    <p:sldId id="325" r:id="rId16"/>
    <p:sldId id="621" r:id="rId17"/>
    <p:sldId id="623" r:id="rId18"/>
    <p:sldId id="626" r:id="rId19"/>
    <p:sldId id="627" r:id="rId20"/>
    <p:sldId id="619" r:id="rId21"/>
    <p:sldId id="625" r:id="rId22"/>
    <p:sldId id="347" r:id="rId23"/>
    <p:sldId id="632" r:id="rId24"/>
    <p:sldId id="262" r:id="rId25"/>
    <p:sldId id="628" r:id="rId26"/>
    <p:sldId id="323" r:id="rId27"/>
    <p:sldId id="629" r:id="rId28"/>
    <p:sldId id="375" r:id="rId29"/>
    <p:sldId id="643" r:id="rId30"/>
    <p:sldId id="640" r:id="rId31"/>
    <p:sldId id="631" r:id="rId32"/>
    <p:sldId id="335" r:id="rId33"/>
    <p:sldId id="633" r:id="rId34"/>
    <p:sldId id="639" r:id="rId35"/>
    <p:sldId id="641" r:id="rId36"/>
    <p:sldId id="634" r:id="rId37"/>
    <p:sldId id="635" r:id="rId38"/>
    <p:sldId id="636" r:id="rId39"/>
    <p:sldId id="357" r:id="rId40"/>
    <p:sldId id="286" r:id="rId41"/>
    <p:sldId id="314" r:id="rId42"/>
    <p:sldId id="647" r:id="rId43"/>
    <p:sldId id="637" r:id="rId44"/>
    <p:sldId id="642" r:id="rId45"/>
    <p:sldId id="608" r:id="rId46"/>
    <p:sldId id="320"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FFFFF5"/>
    <a:srgbClr val="EFDAA3"/>
    <a:srgbClr val="ECD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p:restoredTop sz="94580"/>
  </p:normalViewPr>
  <p:slideViewPr>
    <p:cSldViewPr>
      <p:cViewPr varScale="1">
        <p:scale>
          <a:sx n="104" d="100"/>
          <a:sy n="104" d="100"/>
        </p:scale>
        <p:origin x="144" y="12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82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9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063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29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60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076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06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87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292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423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4297650" y="47499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6338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395519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31425" y="1991850"/>
            <a:ext cx="4947600" cy="11598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1pPr>
            <a:lvl2pPr lvl="1"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2pPr>
            <a:lvl3pPr lvl="2"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3pPr>
            <a:lvl4pPr lvl="3"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4pPr>
            <a:lvl5pPr lvl="4"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5pPr>
            <a:lvl6pPr lvl="5"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6pPr>
            <a:lvl7pPr lvl="6"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7pPr>
            <a:lvl8pPr lvl="7"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8pPr>
            <a:lvl9pPr lvl="8" algn="l">
              <a:spcBef>
                <a:spcPts val="0"/>
              </a:spcBef>
              <a:spcAft>
                <a:spcPts val="0"/>
              </a:spcAft>
              <a:buClr>
                <a:srgbClr val="FFFFFF"/>
              </a:buClr>
              <a:buSzPts val="6000"/>
              <a:buFont typeface="Cabin Condensed"/>
              <a:buNone/>
              <a:defRPr sz="6000">
                <a:solidFill>
                  <a:srgbClr val="FFFFFF"/>
                </a:solidFill>
                <a:latin typeface="Cabin Condensed"/>
                <a:ea typeface="Cabin Condensed"/>
                <a:cs typeface="Cabin Condensed"/>
                <a:sym typeface="Cabin Condensed"/>
              </a:defRPr>
            </a:lvl9pPr>
          </a:lstStyle>
          <a:p>
            <a:endParaRPr/>
          </a:p>
        </p:txBody>
      </p:sp>
    </p:spTree>
    <p:extLst>
      <p:ext uri="{BB962C8B-B14F-4D97-AF65-F5344CB8AC3E}">
        <p14:creationId xmlns:p14="http://schemas.microsoft.com/office/powerpoint/2010/main" val="149043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p:nvPr/>
        </p:nvSpPr>
        <p:spPr>
          <a:xfrm>
            <a:off x="2266950" y="266700"/>
            <a:ext cx="4610100" cy="4610100"/>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2733675" y="2116750"/>
            <a:ext cx="367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Clr>
                <a:srgbClr val="000000"/>
              </a:buClr>
              <a:buSzPts val="4800"/>
              <a:buNone/>
              <a:defRPr sz="4800">
                <a:solidFill>
                  <a:srgbClr val="000000"/>
                </a:solidFill>
              </a:defRPr>
            </a:lvl2pPr>
            <a:lvl3pPr lvl="2" algn="ctr" rtl="0">
              <a:spcBef>
                <a:spcPts val="0"/>
              </a:spcBef>
              <a:spcAft>
                <a:spcPts val="0"/>
              </a:spcAft>
              <a:buClr>
                <a:srgbClr val="000000"/>
              </a:buClr>
              <a:buSzPts val="4800"/>
              <a:buNone/>
              <a:defRPr sz="4800">
                <a:solidFill>
                  <a:srgbClr val="000000"/>
                </a:solidFill>
              </a:defRPr>
            </a:lvl3pPr>
            <a:lvl4pPr lvl="3" algn="ctr" rtl="0">
              <a:spcBef>
                <a:spcPts val="0"/>
              </a:spcBef>
              <a:spcAft>
                <a:spcPts val="0"/>
              </a:spcAft>
              <a:buClr>
                <a:srgbClr val="000000"/>
              </a:buClr>
              <a:buSzPts val="4800"/>
              <a:buNone/>
              <a:defRPr sz="4800">
                <a:solidFill>
                  <a:srgbClr val="000000"/>
                </a:solidFill>
              </a:defRPr>
            </a:lvl4pPr>
            <a:lvl5pPr lvl="4" algn="ctr" rtl="0">
              <a:spcBef>
                <a:spcPts val="0"/>
              </a:spcBef>
              <a:spcAft>
                <a:spcPts val="0"/>
              </a:spcAft>
              <a:buClr>
                <a:srgbClr val="000000"/>
              </a:buClr>
              <a:buSzPts val="4800"/>
              <a:buNone/>
              <a:defRPr sz="4800">
                <a:solidFill>
                  <a:srgbClr val="000000"/>
                </a:solidFill>
              </a:defRPr>
            </a:lvl5pPr>
            <a:lvl6pPr lvl="5" algn="ctr" rtl="0">
              <a:spcBef>
                <a:spcPts val="0"/>
              </a:spcBef>
              <a:spcAft>
                <a:spcPts val="0"/>
              </a:spcAft>
              <a:buClr>
                <a:srgbClr val="000000"/>
              </a:buClr>
              <a:buSzPts val="4800"/>
              <a:buNone/>
              <a:defRPr sz="4800">
                <a:solidFill>
                  <a:srgbClr val="000000"/>
                </a:solidFill>
              </a:defRPr>
            </a:lvl6pPr>
            <a:lvl7pPr lvl="6" algn="ctr" rtl="0">
              <a:spcBef>
                <a:spcPts val="0"/>
              </a:spcBef>
              <a:spcAft>
                <a:spcPts val="0"/>
              </a:spcAft>
              <a:buClr>
                <a:srgbClr val="000000"/>
              </a:buClr>
              <a:buSzPts val="4800"/>
              <a:buNone/>
              <a:defRPr sz="4800">
                <a:solidFill>
                  <a:srgbClr val="000000"/>
                </a:solidFill>
              </a:defRPr>
            </a:lvl7pPr>
            <a:lvl8pPr lvl="7" algn="ctr" rtl="0">
              <a:spcBef>
                <a:spcPts val="0"/>
              </a:spcBef>
              <a:spcAft>
                <a:spcPts val="0"/>
              </a:spcAft>
              <a:buClr>
                <a:srgbClr val="000000"/>
              </a:buClr>
              <a:buSzPts val="4800"/>
              <a:buNone/>
              <a:defRPr sz="4800">
                <a:solidFill>
                  <a:srgbClr val="000000"/>
                </a:solidFill>
              </a:defRPr>
            </a:lvl8pPr>
            <a:lvl9pPr lvl="8" algn="ctr" rtl="0">
              <a:spcBef>
                <a:spcPts val="0"/>
              </a:spcBef>
              <a:spcAft>
                <a:spcPts val="0"/>
              </a:spcAft>
              <a:buClr>
                <a:srgbClr val="000000"/>
              </a:buClr>
              <a:buSzPts val="4800"/>
              <a:buNone/>
              <a:defRPr sz="4800">
                <a:solidFill>
                  <a:srgbClr val="000000"/>
                </a:solidFill>
              </a:defRPr>
            </a:lvl9pPr>
          </a:lstStyle>
          <a:p>
            <a:endParaRPr/>
          </a:p>
        </p:txBody>
      </p:sp>
      <p:sp>
        <p:nvSpPr>
          <p:cNvPr id="15" name="Google Shape;15;p3"/>
          <p:cNvSpPr txBox="1">
            <a:spLocks noGrp="1"/>
          </p:cNvSpPr>
          <p:nvPr>
            <p:ph type="subTitle" idx="1"/>
          </p:nvPr>
        </p:nvSpPr>
        <p:spPr>
          <a:xfrm>
            <a:off x="3143250" y="3373450"/>
            <a:ext cx="2857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highlight>
                  <a:srgbClr val="000000"/>
                </a:highlight>
              </a:defRPr>
            </a:lvl1pPr>
            <a:lvl2pPr lvl="1" algn="ctr" rtl="0">
              <a:spcBef>
                <a:spcPts val="0"/>
              </a:spcBef>
              <a:spcAft>
                <a:spcPts val="0"/>
              </a:spcAft>
              <a:buClr>
                <a:srgbClr val="FFFFFF"/>
              </a:buClr>
              <a:buSzPts val="2400"/>
              <a:buNone/>
              <a:defRPr>
                <a:solidFill>
                  <a:srgbClr val="FFFFFF"/>
                </a:solidFill>
                <a:highlight>
                  <a:srgbClr val="000000"/>
                </a:highlight>
              </a:defRPr>
            </a:lvl2pPr>
            <a:lvl3pPr lvl="2" algn="ctr" rtl="0">
              <a:spcBef>
                <a:spcPts val="0"/>
              </a:spcBef>
              <a:spcAft>
                <a:spcPts val="0"/>
              </a:spcAft>
              <a:buClr>
                <a:srgbClr val="FFFFFF"/>
              </a:buClr>
              <a:buSzPts val="2400"/>
              <a:buNone/>
              <a:defRPr>
                <a:solidFill>
                  <a:srgbClr val="FFFFFF"/>
                </a:solidFill>
                <a:highlight>
                  <a:srgbClr val="000000"/>
                </a:highlight>
              </a:defRPr>
            </a:lvl3pPr>
            <a:lvl4pPr lvl="3" algn="ctr" rtl="0">
              <a:spcBef>
                <a:spcPts val="0"/>
              </a:spcBef>
              <a:spcAft>
                <a:spcPts val="0"/>
              </a:spcAft>
              <a:buClr>
                <a:srgbClr val="FFFFFF"/>
              </a:buClr>
              <a:buSzPts val="2400"/>
              <a:buNone/>
              <a:defRPr sz="2400">
                <a:solidFill>
                  <a:srgbClr val="FFFFFF"/>
                </a:solidFill>
                <a:highlight>
                  <a:srgbClr val="000000"/>
                </a:highlight>
              </a:defRPr>
            </a:lvl4pPr>
            <a:lvl5pPr lvl="4" algn="ctr" rtl="0">
              <a:spcBef>
                <a:spcPts val="0"/>
              </a:spcBef>
              <a:spcAft>
                <a:spcPts val="0"/>
              </a:spcAft>
              <a:buClr>
                <a:srgbClr val="FFFFFF"/>
              </a:buClr>
              <a:buSzPts val="2400"/>
              <a:buNone/>
              <a:defRPr sz="2400">
                <a:solidFill>
                  <a:srgbClr val="FFFFFF"/>
                </a:solidFill>
                <a:highlight>
                  <a:srgbClr val="000000"/>
                </a:highlight>
              </a:defRPr>
            </a:lvl5pPr>
            <a:lvl6pPr lvl="5" algn="ctr" rtl="0">
              <a:spcBef>
                <a:spcPts val="0"/>
              </a:spcBef>
              <a:spcAft>
                <a:spcPts val="0"/>
              </a:spcAft>
              <a:buClr>
                <a:srgbClr val="FFFFFF"/>
              </a:buClr>
              <a:buSzPts val="2400"/>
              <a:buNone/>
              <a:defRPr sz="2400">
                <a:solidFill>
                  <a:srgbClr val="FFFFFF"/>
                </a:solidFill>
                <a:highlight>
                  <a:srgbClr val="000000"/>
                </a:highlight>
              </a:defRPr>
            </a:lvl6pPr>
            <a:lvl7pPr lvl="6" algn="ctr" rtl="0">
              <a:spcBef>
                <a:spcPts val="0"/>
              </a:spcBef>
              <a:spcAft>
                <a:spcPts val="0"/>
              </a:spcAft>
              <a:buClr>
                <a:srgbClr val="FFFFFF"/>
              </a:buClr>
              <a:buSzPts val="2400"/>
              <a:buNone/>
              <a:defRPr sz="2400">
                <a:solidFill>
                  <a:srgbClr val="FFFFFF"/>
                </a:solidFill>
                <a:highlight>
                  <a:srgbClr val="000000"/>
                </a:highlight>
              </a:defRPr>
            </a:lvl7pPr>
            <a:lvl8pPr lvl="7" algn="ctr" rtl="0">
              <a:spcBef>
                <a:spcPts val="0"/>
              </a:spcBef>
              <a:spcAft>
                <a:spcPts val="0"/>
              </a:spcAft>
              <a:buClr>
                <a:srgbClr val="FFFFFF"/>
              </a:buClr>
              <a:buSzPts val="2400"/>
              <a:buNone/>
              <a:defRPr sz="2400">
                <a:solidFill>
                  <a:srgbClr val="FFFFFF"/>
                </a:solidFill>
                <a:highlight>
                  <a:srgbClr val="000000"/>
                </a:highlight>
              </a:defRPr>
            </a:lvl8pPr>
            <a:lvl9pPr lvl="8" algn="ctr" rtl="0">
              <a:spcBef>
                <a:spcPts val="0"/>
              </a:spcBef>
              <a:spcAft>
                <a:spcPts val="0"/>
              </a:spcAft>
              <a:buClr>
                <a:srgbClr val="FFFFFF"/>
              </a:buClr>
              <a:buSzPts val="2400"/>
              <a:buNone/>
              <a:defRPr sz="2400">
                <a:solidFill>
                  <a:srgbClr val="FFFFFF"/>
                </a:solidFill>
                <a:highlight>
                  <a:srgbClr val="000000"/>
                </a:highlight>
              </a:defRPr>
            </a:lvl9pPr>
          </a:lstStyle>
          <a:p>
            <a:endParaRPr/>
          </a:p>
        </p:txBody>
      </p:sp>
      <p:sp>
        <p:nvSpPr>
          <p:cNvPr id="16" name="Google Shape;16;p3"/>
          <p:cNvSpPr txBox="1">
            <a:spLocks noGrp="1"/>
          </p:cNvSpPr>
          <p:nvPr>
            <p:ph type="sldNum" idx="12"/>
          </p:nvPr>
        </p:nvSpPr>
        <p:spPr>
          <a:xfrm>
            <a:off x="4297650" y="4445051"/>
            <a:ext cx="548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38644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2676525" y="1247775"/>
            <a:ext cx="49053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000000"/>
              </a:buClr>
              <a:buSzPts val="3000"/>
              <a:buChar char="⊙"/>
              <a:defRPr>
                <a:solidFill>
                  <a:srgbClr val="000000"/>
                </a:solidFill>
                <a:highlight>
                  <a:srgbClr val="FFFF00"/>
                </a:highlight>
              </a:defRPr>
            </a:lvl1pPr>
            <a:lvl2pPr marL="914400" lvl="1" indent="-381000" rtl="0">
              <a:spcBef>
                <a:spcPts val="0"/>
              </a:spcBef>
              <a:spcAft>
                <a:spcPts val="0"/>
              </a:spcAft>
              <a:buClr>
                <a:srgbClr val="000000"/>
              </a:buClr>
              <a:buSzPts val="2400"/>
              <a:buChar char="○"/>
              <a:defRPr>
                <a:solidFill>
                  <a:srgbClr val="000000"/>
                </a:solidFill>
                <a:highlight>
                  <a:srgbClr val="FFFF00"/>
                </a:highlight>
              </a:defRPr>
            </a:lvl2pPr>
            <a:lvl3pPr marL="1371600" lvl="2" indent="-381000" rtl="0">
              <a:spcBef>
                <a:spcPts val="0"/>
              </a:spcBef>
              <a:spcAft>
                <a:spcPts val="0"/>
              </a:spcAft>
              <a:buClr>
                <a:srgbClr val="000000"/>
              </a:buClr>
              <a:buSzPts val="2400"/>
              <a:buChar char="■"/>
              <a:defRPr>
                <a:solidFill>
                  <a:srgbClr val="000000"/>
                </a:solidFill>
                <a:highlight>
                  <a:srgbClr val="FFFF00"/>
                </a:highlight>
              </a:defRPr>
            </a:lvl3pPr>
            <a:lvl4pPr marL="1828800" lvl="3" indent="-342900" rtl="0">
              <a:spcBef>
                <a:spcPts val="0"/>
              </a:spcBef>
              <a:spcAft>
                <a:spcPts val="0"/>
              </a:spcAft>
              <a:buClr>
                <a:srgbClr val="000000"/>
              </a:buClr>
              <a:buSzPts val="1800"/>
              <a:buChar char="●"/>
              <a:defRPr>
                <a:solidFill>
                  <a:srgbClr val="000000"/>
                </a:solidFill>
                <a:highlight>
                  <a:srgbClr val="FFFF00"/>
                </a:highlight>
              </a:defRPr>
            </a:lvl4pPr>
            <a:lvl5pPr marL="2286000" lvl="4" indent="-342900" rtl="0">
              <a:spcBef>
                <a:spcPts val="0"/>
              </a:spcBef>
              <a:spcAft>
                <a:spcPts val="0"/>
              </a:spcAft>
              <a:buClr>
                <a:srgbClr val="000000"/>
              </a:buClr>
              <a:buSzPts val="1800"/>
              <a:buChar char="○"/>
              <a:defRPr>
                <a:solidFill>
                  <a:srgbClr val="000000"/>
                </a:solidFill>
                <a:highlight>
                  <a:srgbClr val="FFFF00"/>
                </a:highlight>
              </a:defRPr>
            </a:lvl5pPr>
            <a:lvl6pPr marL="2743200" lvl="5" indent="-342900" rtl="0">
              <a:spcBef>
                <a:spcPts val="0"/>
              </a:spcBef>
              <a:spcAft>
                <a:spcPts val="0"/>
              </a:spcAft>
              <a:buClr>
                <a:srgbClr val="000000"/>
              </a:buClr>
              <a:buSzPts val="1800"/>
              <a:buChar char="■"/>
              <a:defRPr>
                <a:solidFill>
                  <a:srgbClr val="000000"/>
                </a:solidFill>
                <a:highlight>
                  <a:srgbClr val="FFFF00"/>
                </a:highlight>
              </a:defRPr>
            </a:lvl6pPr>
            <a:lvl7pPr marL="3200400" lvl="6" indent="-342900" rtl="0">
              <a:spcBef>
                <a:spcPts val="0"/>
              </a:spcBef>
              <a:spcAft>
                <a:spcPts val="0"/>
              </a:spcAft>
              <a:buClr>
                <a:srgbClr val="000000"/>
              </a:buClr>
              <a:buSzPts val="1800"/>
              <a:buChar char="●"/>
              <a:defRPr>
                <a:solidFill>
                  <a:srgbClr val="000000"/>
                </a:solidFill>
                <a:highlight>
                  <a:srgbClr val="FFFF00"/>
                </a:highlight>
              </a:defRPr>
            </a:lvl7pPr>
            <a:lvl8pPr marL="3657600" lvl="7" indent="-342900" rtl="0">
              <a:spcBef>
                <a:spcPts val="0"/>
              </a:spcBef>
              <a:spcAft>
                <a:spcPts val="0"/>
              </a:spcAft>
              <a:buClr>
                <a:srgbClr val="000000"/>
              </a:buClr>
              <a:buSzPts val="1800"/>
              <a:buChar char="○"/>
              <a:defRPr>
                <a:solidFill>
                  <a:srgbClr val="000000"/>
                </a:solidFill>
                <a:highlight>
                  <a:srgbClr val="FFFF00"/>
                </a:highlight>
              </a:defRPr>
            </a:lvl8pPr>
            <a:lvl9pPr marL="4114800" lvl="8" indent="-342900">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238250" y="705175"/>
            <a:ext cx="1178700" cy="6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5000" b="1">
                <a:solidFill>
                  <a:srgbClr val="FFFF00"/>
                </a:solidFill>
                <a:latin typeface="Cabin Condensed"/>
                <a:ea typeface="Cabin Condensed"/>
                <a:cs typeface="Cabin Condensed"/>
                <a:sym typeface="Cabin Condensed"/>
              </a:rPr>
              <a:t>“</a:t>
            </a:r>
            <a:endParaRPr sz="15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46275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11450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96425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2907250" y="1129125"/>
            <a:ext cx="1842900" cy="3796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4844762" y="1129125"/>
            <a:ext cx="1842900" cy="3796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6782273" y="1129125"/>
            <a:ext cx="1842900" cy="3796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8" name="Google Shape;3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4465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95340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000000"/>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rgbClr val="FFFF00"/>
              </a:buClr>
              <a:buSzPts val="1800"/>
              <a:buNone/>
              <a:defRPr sz="1800">
                <a:solidFill>
                  <a:srgbClr val="FFFF00"/>
                </a:solidFill>
              </a:defRPr>
            </a:lvl1pPr>
          </a:lstStyle>
          <a:p>
            <a:endParaRPr/>
          </a:p>
        </p:txBody>
      </p:sp>
      <p:sp>
        <p:nvSpPr>
          <p:cNvPr id="45" name="Google Shape;45;p9"/>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FFFF00"/>
                </a:solidFill>
              </a:defRPr>
            </a:lvl1pPr>
            <a:lvl2pPr lvl="1" algn="ctr">
              <a:buNone/>
              <a:defRPr>
                <a:solidFill>
                  <a:srgbClr val="FFFF00"/>
                </a:solidFill>
              </a:defRPr>
            </a:lvl2pPr>
            <a:lvl3pPr lvl="2" algn="ctr">
              <a:buNone/>
              <a:defRPr>
                <a:solidFill>
                  <a:srgbClr val="FFFF00"/>
                </a:solidFill>
              </a:defRPr>
            </a:lvl3pPr>
            <a:lvl4pPr lvl="3" algn="ctr">
              <a:buNone/>
              <a:defRPr>
                <a:solidFill>
                  <a:srgbClr val="FFFF00"/>
                </a:solidFill>
              </a:defRPr>
            </a:lvl4pPr>
            <a:lvl5pPr lvl="4" algn="ctr">
              <a:buNone/>
              <a:defRPr>
                <a:solidFill>
                  <a:srgbClr val="FFFF00"/>
                </a:solidFill>
              </a:defRPr>
            </a:lvl5pPr>
            <a:lvl6pPr lvl="5" algn="ctr">
              <a:buNone/>
              <a:defRPr>
                <a:solidFill>
                  <a:srgbClr val="FFFF00"/>
                </a:solidFill>
              </a:defRPr>
            </a:lvl6pPr>
            <a:lvl7pPr lvl="6" algn="ctr">
              <a:buNone/>
              <a:defRPr>
                <a:solidFill>
                  <a:srgbClr val="FFFF00"/>
                </a:solidFill>
              </a:defRPr>
            </a:lvl7pPr>
            <a:lvl8pPr lvl="7" algn="ctr">
              <a:buNone/>
              <a:defRPr>
                <a:solidFill>
                  <a:srgbClr val="FFFF00"/>
                </a:solidFill>
              </a:defRPr>
            </a:lvl8pPr>
            <a:lvl9pPr lvl="8" algn="ctr">
              <a:buNone/>
              <a:defRPr>
                <a:solidFill>
                  <a:srgbClr val="FFFF00"/>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797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11142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70407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34402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fld id="{AFE9FA22-DFF0-E447-B7A0-A85D66AACFA6}" type="slidenum">
              <a:rPr lang="en-US" altLang="en-VN"/>
              <a:pPr/>
              <a:t>‹#›</a:t>
            </a:fld>
            <a:endParaRPr lang="en-US" altLang="en-VN"/>
          </a:p>
        </p:txBody>
      </p:sp>
    </p:spTree>
    <p:extLst>
      <p:ext uri="{BB962C8B-B14F-4D97-AF65-F5344CB8AC3E}">
        <p14:creationId xmlns:p14="http://schemas.microsoft.com/office/powerpoint/2010/main" val="262676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2226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8219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40589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3385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5938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9502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08"/>
        <p:cNvGrpSpPr/>
        <p:nvPr/>
      </p:nvGrpSpPr>
      <p:grpSpPr>
        <a:xfrm>
          <a:off x="0" y="0"/>
          <a:ext cx="0" cy="0"/>
          <a:chOff x="0" y="0"/>
          <a:chExt cx="0" cy="0"/>
        </a:xfrm>
      </p:grpSpPr>
      <p:sp>
        <p:nvSpPr>
          <p:cNvPr id="209" name="Google Shape;209;p1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txBox="1">
            <a:spLocks noGrp="1"/>
          </p:cNvSpPr>
          <p:nvPr>
            <p:ph type="title"/>
          </p:nvPr>
        </p:nvSpPr>
        <p:spPr>
          <a:xfrm>
            <a:off x="3519600" y="3017513"/>
            <a:ext cx="21048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6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398900" y="1716488"/>
            <a:ext cx="6346200" cy="11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0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2820961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39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46468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27686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45193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23641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41709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400200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3819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31D299-23BC-E94E-8ED5-7CCE93F873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A1B126-96A7-2D4D-95F3-18D70943E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C4B66B-89A2-DB45-92F4-68BD3FDBA107}"/>
              </a:ext>
            </a:extLst>
          </p:cNvPr>
          <p:cNvSpPr>
            <a:spLocks noGrp="1" noChangeArrowheads="1"/>
          </p:cNvSpPr>
          <p:nvPr>
            <p:ph type="sldNum" sz="quarter" idx="12"/>
          </p:nvPr>
        </p:nvSpPr>
        <p:spPr>
          <a:ln/>
        </p:spPr>
        <p:txBody>
          <a:bodyPr/>
          <a:lstStyle>
            <a:lvl1pPr>
              <a:defRPr/>
            </a:lvl1pPr>
          </a:lstStyle>
          <a:p>
            <a:fld id="{EECFF233-80EF-FC45-9794-ECD4CBB1613C}" type="slidenum">
              <a:rPr lang="en-US" altLang="en-VN"/>
              <a:pPr/>
              <a:t>‹#›</a:t>
            </a:fld>
            <a:endParaRPr lang="en-US" altLang="en-VN"/>
          </a:p>
        </p:txBody>
      </p:sp>
    </p:spTree>
    <p:extLst>
      <p:ext uri="{BB962C8B-B14F-4D97-AF65-F5344CB8AC3E}">
        <p14:creationId xmlns:p14="http://schemas.microsoft.com/office/powerpoint/2010/main" val="14745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fld id="{AFE9FA22-DFF0-E447-B7A0-A85D66AACFA6}" type="slidenum">
              <a:rPr lang="en-US" altLang="en-VN"/>
              <a:pPr/>
              <a:t>‹#›</a:t>
            </a:fld>
            <a:endParaRPr lang="en-US" altLang="en-VN"/>
          </a:p>
        </p:txBody>
      </p:sp>
    </p:spTree>
    <p:extLst>
      <p:ext uri="{BB962C8B-B14F-4D97-AF65-F5344CB8AC3E}">
        <p14:creationId xmlns:p14="http://schemas.microsoft.com/office/powerpoint/2010/main" val="199830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2676525" y="1247775"/>
            <a:ext cx="49053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000000"/>
              </a:buClr>
              <a:buSzPts val="3000"/>
              <a:buChar char="⊙"/>
              <a:defRPr>
                <a:solidFill>
                  <a:srgbClr val="000000"/>
                </a:solidFill>
                <a:highlight>
                  <a:srgbClr val="FFFF00"/>
                </a:highlight>
              </a:defRPr>
            </a:lvl1pPr>
            <a:lvl2pPr marL="914400" lvl="1" indent="-381000" rtl="0">
              <a:spcBef>
                <a:spcPts val="0"/>
              </a:spcBef>
              <a:spcAft>
                <a:spcPts val="0"/>
              </a:spcAft>
              <a:buClr>
                <a:srgbClr val="000000"/>
              </a:buClr>
              <a:buSzPts val="2400"/>
              <a:buChar char="○"/>
              <a:defRPr>
                <a:solidFill>
                  <a:srgbClr val="000000"/>
                </a:solidFill>
                <a:highlight>
                  <a:srgbClr val="FFFF00"/>
                </a:highlight>
              </a:defRPr>
            </a:lvl2pPr>
            <a:lvl3pPr marL="1371600" lvl="2" indent="-381000" rtl="0">
              <a:spcBef>
                <a:spcPts val="0"/>
              </a:spcBef>
              <a:spcAft>
                <a:spcPts val="0"/>
              </a:spcAft>
              <a:buClr>
                <a:srgbClr val="000000"/>
              </a:buClr>
              <a:buSzPts val="2400"/>
              <a:buChar char="■"/>
              <a:defRPr>
                <a:solidFill>
                  <a:srgbClr val="000000"/>
                </a:solidFill>
                <a:highlight>
                  <a:srgbClr val="FFFF00"/>
                </a:highlight>
              </a:defRPr>
            </a:lvl3pPr>
            <a:lvl4pPr marL="1828800" lvl="3" indent="-342900" rtl="0">
              <a:spcBef>
                <a:spcPts val="0"/>
              </a:spcBef>
              <a:spcAft>
                <a:spcPts val="0"/>
              </a:spcAft>
              <a:buClr>
                <a:srgbClr val="000000"/>
              </a:buClr>
              <a:buSzPts val="1800"/>
              <a:buChar char="●"/>
              <a:defRPr>
                <a:solidFill>
                  <a:srgbClr val="000000"/>
                </a:solidFill>
                <a:highlight>
                  <a:srgbClr val="FFFF00"/>
                </a:highlight>
              </a:defRPr>
            </a:lvl4pPr>
            <a:lvl5pPr marL="2286000" lvl="4" indent="-342900" rtl="0">
              <a:spcBef>
                <a:spcPts val="0"/>
              </a:spcBef>
              <a:spcAft>
                <a:spcPts val="0"/>
              </a:spcAft>
              <a:buClr>
                <a:srgbClr val="000000"/>
              </a:buClr>
              <a:buSzPts val="1800"/>
              <a:buChar char="○"/>
              <a:defRPr>
                <a:solidFill>
                  <a:srgbClr val="000000"/>
                </a:solidFill>
                <a:highlight>
                  <a:srgbClr val="FFFF00"/>
                </a:highlight>
              </a:defRPr>
            </a:lvl5pPr>
            <a:lvl6pPr marL="2743200" lvl="5" indent="-342900" rtl="0">
              <a:spcBef>
                <a:spcPts val="0"/>
              </a:spcBef>
              <a:spcAft>
                <a:spcPts val="0"/>
              </a:spcAft>
              <a:buClr>
                <a:srgbClr val="000000"/>
              </a:buClr>
              <a:buSzPts val="1800"/>
              <a:buChar char="■"/>
              <a:defRPr>
                <a:solidFill>
                  <a:srgbClr val="000000"/>
                </a:solidFill>
                <a:highlight>
                  <a:srgbClr val="FFFF00"/>
                </a:highlight>
              </a:defRPr>
            </a:lvl6pPr>
            <a:lvl7pPr marL="3200400" lvl="6" indent="-342900" rtl="0">
              <a:spcBef>
                <a:spcPts val="0"/>
              </a:spcBef>
              <a:spcAft>
                <a:spcPts val="0"/>
              </a:spcAft>
              <a:buClr>
                <a:srgbClr val="000000"/>
              </a:buClr>
              <a:buSzPts val="1800"/>
              <a:buChar char="●"/>
              <a:defRPr>
                <a:solidFill>
                  <a:srgbClr val="000000"/>
                </a:solidFill>
                <a:highlight>
                  <a:srgbClr val="FFFF00"/>
                </a:highlight>
              </a:defRPr>
            </a:lvl7pPr>
            <a:lvl8pPr marL="3657600" lvl="7" indent="-342900" rtl="0">
              <a:spcBef>
                <a:spcPts val="0"/>
              </a:spcBef>
              <a:spcAft>
                <a:spcPts val="0"/>
              </a:spcAft>
              <a:buClr>
                <a:srgbClr val="000000"/>
              </a:buClr>
              <a:buSzPts val="1800"/>
              <a:buChar char="○"/>
              <a:defRPr>
                <a:solidFill>
                  <a:srgbClr val="000000"/>
                </a:solidFill>
                <a:highlight>
                  <a:srgbClr val="FFFF00"/>
                </a:highlight>
              </a:defRPr>
            </a:lvl8pPr>
            <a:lvl9pPr marL="4114800" lvl="8" indent="-342900">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238250" y="705175"/>
            <a:ext cx="1178700" cy="6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5000" b="1">
                <a:solidFill>
                  <a:srgbClr val="FFFF00"/>
                </a:solidFill>
                <a:latin typeface="Cabin Condensed"/>
                <a:ea typeface="Cabin Condensed"/>
                <a:cs typeface="Cabin Condensed"/>
                <a:sym typeface="Cabin Condensed"/>
              </a:rPr>
              <a:t>“</a:t>
            </a:r>
            <a:endParaRPr sz="15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3724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70974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jp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0" r:id="rId3"/>
    <p:sldLayoutId id="2147483671" r:id="rId4"/>
    <p:sldLayoutId id="2147483694" r:id="rId5"/>
    <p:sldLayoutId id="2147483695" r:id="rId6"/>
    <p:sldLayoutId id="2147483708" r:id="rId7"/>
    <p:sldLayoutId id="2147483709" r:id="rId8"/>
    <p:sldLayoutId id="214748371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7900" y="434575"/>
            <a:ext cx="5368200" cy="857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224425" y="1477750"/>
            <a:ext cx="6695100" cy="3448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4297650" y="4749901"/>
            <a:ext cx="548700" cy="393600"/>
          </a:xfrm>
          <a:prstGeom prst="rect">
            <a:avLst/>
          </a:prstGeom>
          <a:noFill/>
          <a:ln>
            <a:noFill/>
          </a:ln>
        </p:spPr>
        <p:txBody>
          <a:bodyPr spcFirstLastPara="1" wrap="square" lIns="91425" tIns="91425" rIns="91425" bIns="91425" anchor="t" anchorCtr="0">
            <a:noAutofit/>
          </a:bodyPr>
          <a:lstStyle>
            <a:lvl1pPr lvl="0" algn="ctr">
              <a:buNone/>
              <a:defRPr sz="1200">
                <a:solidFill>
                  <a:srgbClr val="926940"/>
                </a:solidFill>
                <a:latin typeface="Cinzel"/>
                <a:ea typeface="Cinzel"/>
                <a:cs typeface="Cinzel"/>
                <a:sym typeface="Cinzel"/>
              </a:defRPr>
            </a:lvl1pPr>
            <a:lvl2pPr lvl="1" algn="ctr">
              <a:buNone/>
              <a:defRPr sz="1200">
                <a:solidFill>
                  <a:srgbClr val="926940"/>
                </a:solidFill>
                <a:latin typeface="Cinzel"/>
                <a:ea typeface="Cinzel"/>
                <a:cs typeface="Cinzel"/>
                <a:sym typeface="Cinzel"/>
              </a:defRPr>
            </a:lvl2pPr>
            <a:lvl3pPr lvl="2" algn="ctr">
              <a:buNone/>
              <a:defRPr sz="1200">
                <a:solidFill>
                  <a:srgbClr val="926940"/>
                </a:solidFill>
                <a:latin typeface="Cinzel"/>
                <a:ea typeface="Cinzel"/>
                <a:cs typeface="Cinzel"/>
                <a:sym typeface="Cinzel"/>
              </a:defRPr>
            </a:lvl3pPr>
            <a:lvl4pPr lvl="3" algn="ctr">
              <a:buNone/>
              <a:defRPr sz="1200">
                <a:solidFill>
                  <a:srgbClr val="926940"/>
                </a:solidFill>
                <a:latin typeface="Cinzel"/>
                <a:ea typeface="Cinzel"/>
                <a:cs typeface="Cinzel"/>
                <a:sym typeface="Cinzel"/>
              </a:defRPr>
            </a:lvl4pPr>
            <a:lvl5pPr lvl="4" algn="ctr">
              <a:buNone/>
              <a:defRPr sz="1200">
                <a:solidFill>
                  <a:srgbClr val="926940"/>
                </a:solidFill>
                <a:latin typeface="Cinzel"/>
                <a:ea typeface="Cinzel"/>
                <a:cs typeface="Cinzel"/>
                <a:sym typeface="Cinzel"/>
              </a:defRPr>
            </a:lvl5pPr>
            <a:lvl6pPr lvl="5" algn="ctr">
              <a:buNone/>
              <a:defRPr sz="1200">
                <a:solidFill>
                  <a:srgbClr val="926940"/>
                </a:solidFill>
                <a:latin typeface="Cinzel"/>
                <a:ea typeface="Cinzel"/>
                <a:cs typeface="Cinzel"/>
                <a:sym typeface="Cinzel"/>
              </a:defRPr>
            </a:lvl6pPr>
            <a:lvl7pPr lvl="6" algn="ctr">
              <a:buNone/>
              <a:defRPr sz="1200">
                <a:solidFill>
                  <a:srgbClr val="926940"/>
                </a:solidFill>
                <a:latin typeface="Cinzel"/>
                <a:ea typeface="Cinzel"/>
                <a:cs typeface="Cinzel"/>
                <a:sym typeface="Cinzel"/>
              </a:defRPr>
            </a:lvl7pPr>
            <a:lvl8pPr lvl="7" algn="ctr">
              <a:buNone/>
              <a:defRPr sz="1200">
                <a:solidFill>
                  <a:srgbClr val="926940"/>
                </a:solidFill>
                <a:latin typeface="Cinzel"/>
                <a:ea typeface="Cinzel"/>
                <a:cs typeface="Cinzel"/>
                <a:sym typeface="Cinzel"/>
              </a:defRPr>
            </a:lvl8pPr>
            <a:lvl9pPr lvl="8" algn="ctr">
              <a:buNone/>
              <a:defRPr sz="1200">
                <a:solidFill>
                  <a:srgbClr val="926940"/>
                </a:solidFill>
                <a:latin typeface="Cinzel"/>
                <a:ea typeface="Cinzel"/>
                <a:cs typeface="Cinzel"/>
                <a:sym typeface="Cinze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48224313"/>
      </p:ext>
    </p:extLst>
  </p:cSld>
  <p:clrMap bg1="lt1" tx1="dk1" bg2="dk2" tx2="lt2" accent1="accent1" accent2="accent2" accent3="accent3" accent4="accent4" accent5="accent5" accent6="accent6" hlink="hlink" folHlink="folHlink"/>
  <p:sldLayoutIdLst>
    <p:sldLayoutId id="2147483692" r:id="rId1"/>
    <p:sldLayoutId id="214748369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4739127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11"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144001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4.gif"/><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gif"/><Relationship Id="rId5" Type="http://schemas.openxmlformats.org/officeDocument/2006/relationships/image" Target="../media/image22.png"/><Relationship Id="rId4" Type="http://schemas.openxmlformats.org/officeDocument/2006/relationships/image" Target="../media/image44.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49.gif"/><Relationship Id="rId5" Type="http://schemas.openxmlformats.org/officeDocument/2006/relationships/image" Target="../media/image51.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9.gif"/></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vi.wikipedia.org/wiki/H%C3%ACnh:Burning_Viet_Cong_base_camp.jpg" TargetMode="Externa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4.sv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1.xml"/><Relationship Id="rId5" Type="http://schemas.openxmlformats.org/officeDocument/2006/relationships/image" Target="../media/image80.jpeg"/><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6.gif"/><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1.wav"/><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6146" name="Picture 2" descr="Moon Animated Gifs at Best Animations | Moon art, Gif photo, Animation">
            <a:extLst>
              <a:ext uri="{FF2B5EF4-FFF2-40B4-BE49-F238E27FC236}">
                <a16:creationId xmlns:a16="http://schemas.microsoft.com/office/drawing/2014/main" id="{32A45068-C984-3243-AA13-EBAB8F342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4855C1-EB11-B94B-833B-A2FA0F4F2984}"/>
              </a:ext>
            </a:extLst>
          </p:cNvPr>
          <p:cNvSpPr/>
          <p:nvPr/>
        </p:nvSpPr>
        <p:spPr>
          <a:xfrm>
            <a:off x="0" y="1305760"/>
            <a:ext cx="4723243" cy="2308324"/>
          </a:xfrm>
          <a:prstGeom prst="rect">
            <a:avLst/>
          </a:prstGeom>
          <a:noFill/>
          <a:ln>
            <a:noFill/>
          </a:ln>
        </p:spPr>
        <p:txBody>
          <a:bodyPr wrap="square" lIns="91440" tIns="45720" rIns="91440" bIns="45720">
            <a:spAutoFit/>
          </a:bodyPr>
          <a:lstStyle/>
          <a:p>
            <a:pPr lvl="0" algn="ctr"/>
            <a:r>
              <a:rPr lang="vi-VN" sz="4800" b="1" dirty="0">
                <a:ln w="0"/>
                <a:solidFill>
                  <a:srgbClr val="FFFF00"/>
                </a:solidFill>
                <a:effectLst>
                  <a:reflection blurRad="6350" stA="53000" endA="300" endPos="35500" dir="5400000" sy="-90000" algn="bl" rotWithShape="0"/>
                </a:effectLst>
                <a:latin typeface="Snell Roundhand Black" panose="02000603080000090004" pitchFamily="2" charset="77"/>
              </a:rPr>
              <a:t>Mĩ, Nhật Bản, Tây Âu từ năm 1945 đến nay </a:t>
            </a:r>
          </a:p>
        </p:txBody>
      </p:sp>
      <p:sp>
        <p:nvSpPr>
          <p:cNvPr id="5" name="Rectangle 4">
            <a:extLst>
              <a:ext uri="{FF2B5EF4-FFF2-40B4-BE49-F238E27FC236}">
                <a16:creationId xmlns:a16="http://schemas.microsoft.com/office/drawing/2014/main" id="{E23A1D89-C8C3-EB4F-9567-02076AA20ECB}"/>
              </a:ext>
            </a:extLst>
          </p:cNvPr>
          <p:cNvSpPr/>
          <p:nvPr/>
        </p:nvSpPr>
        <p:spPr>
          <a:xfrm>
            <a:off x="914400" y="213063"/>
            <a:ext cx="297549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800" dirty="0" err="1">
                <a:ln w="0"/>
                <a:solidFill>
                  <a:srgbClr val="FFFFFF"/>
                </a:solidFill>
                <a:effectLst>
                  <a:reflection blurRad="6350" stA="53000" endA="300" endPos="35500" dir="5400000" sy="-90000" algn="bl" rotWithShape="0"/>
                </a:effectLst>
                <a:latin typeface="SVN-Blenda Script" panose="02000804000000020003" pitchFamily="2" charset="0"/>
              </a:rPr>
              <a:t>Chương</a:t>
            </a:r>
            <a:r>
              <a:rPr lang="en-US" sz="4800" dirty="0">
                <a:ln w="0"/>
                <a:solidFill>
                  <a:srgbClr val="FFFFFF"/>
                </a:solidFill>
                <a:effectLst>
                  <a:reflection blurRad="6350" stA="53000" endA="300" endPos="35500" dir="5400000" sy="-90000" algn="bl" rotWithShape="0"/>
                </a:effectLst>
                <a:latin typeface="SVN-Blenda Script" panose="02000804000000020003" pitchFamily="2" charset="0"/>
              </a:rPr>
              <a:t> </a:t>
            </a:r>
            <a:r>
              <a:rPr lang="en-US" sz="4800"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III</a:t>
            </a:r>
            <a:r>
              <a:rPr lang="en-US" sz="4800" dirty="0">
                <a:ln w="0"/>
                <a:solidFill>
                  <a:srgbClr val="FFFFFF"/>
                </a:solidFill>
                <a:effectLst>
                  <a:reflection blurRad="6350" stA="53000" endA="300" endPos="35500" dir="5400000" sy="-90000" algn="bl" rotWithShape="0"/>
                </a:effectLst>
                <a:latin typeface="SVN-Blenda Script" panose="02000804000000020003" pitchFamily="2" charset="0"/>
              </a:rPr>
              <a:t> </a:t>
            </a:r>
            <a:endParaRPr kumimoji="0" lang="en-US" sz="48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SVN-Blenda Script" panose="02000804000000020003" pitchFamily="2" charset="0"/>
              <a:sym typeface="Arial"/>
            </a:endParaRPr>
          </a:p>
        </p:txBody>
      </p:sp>
    </p:spTree>
    <p:extLst>
      <p:ext uri="{BB962C8B-B14F-4D97-AF65-F5344CB8AC3E}">
        <p14:creationId xmlns:p14="http://schemas.microsoft.com/office/powerpoint/2010/main" val="28654268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2" presetClass="entr" presetSubtype="3" fill="hold" grpId="0" nodeType="withEffect" p14:presetBounceEnd="50000">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2" presetClass="entr" presetSubtype="3" fill="hold" grpId="0" nodeType="with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cxnSp>
        <p:nvCxnSpPr>
          <p:cNvPr id="1503" name="Google Shape;1503;p48"/>
          <p:cNvCxnSpPr/>
          <p:nvPr/>
        </p:nvCxnSpPr>
        <p:spPr>
          <a:xfrm>
            <a:off x="1932367" y="2267756"/>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6" name="Rectangle 5">
            <a:extLst>
              <a:ext uri="{FF2B5EF4-FFF2-40B4-BE49-F238E27FC236}">
                <a16:creationId xmlns:a16="http://schemas.microsoft.com/office/drawing/2014/main" id="{38DA3337-CC73-0D4C-B51F-B92F46420539}"/>
              </a:ext>
            </a:extLst>
          </p:cNvPr>
          <p:cNvSpPr/>
          <p:nvPr/>
        </p:nvSpPr>
        <p:spPr>
          <a:xfrm>
            <a:off x="1385369" y="436188"/>
            <a:ext cx="3243196" cy="1862048"/>
          </a:xfrm>
          <a:prstGeom prst="rect">
            <a:avLst/>
          </a:prstGeom>
          <a:noFill/>
          <a:ln>
            <a:noFill/>
          </a:ln>
        </p:spPr>
        <p:txBody>
          <a:bodyPr wrap="none" lIns="91440" tIns="45720" rIns="91440" bIns="45720">
            <a:spAutoFit/>
          </a:bodyPr>
          <a:lstStyle/>
          <a:p>
            <a:pPr algn="ctr"/>
            <a:r>
              <a:rPr lang="en-US" sz="115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Why</a:t>
            </a:r>
          </a:p>
        </p:txBody>
      </p:sp>
      <p:sp>
        <p:nvSpPr>
          <p:cNvPr id="7" name="Rectangle 6">
            <a:extLst>
              <a:ext uri="{FF2B5EF4-FFF2-40B4-BE49-F238E27FC236}">
                <a16:creationId xmlns:a16="http://schemas.microsoft.com/office/drawing/2014/main" id="{C2C1A5D0-E3D4-B040-85F1-2CA921853F90}"/>
              </a:ext>
            </a:extLst>
          </p:cNvPr>
          <p:cNvSpPr/>
          <p:nvPr/>
        </p:nvSpPr>
        <p:spPr>
          <a:xfrm>
            <a:off x="732458" y="2347349"/>
            <a:ext cx="5322681" cy="954107"/>
          </a:xfrm>
          <a:prstGeom prst="rect">
            <a:avLst/>
          </a:prstGeom>
        </p:spPr>
        <p:txBody>
          <a:bodyPr wrap="square">
            <a:spAutoFit/>
          </a:bodyPr>
          <a:lstStyle/>
          <a:p>
            <a:pPr algn="ctr" eaLnBrk="1" hangingPunct="1">
              <a:spcBef>
                <a:spcPct val="0"/>
              </a:spcBef>
              <a:buClrTx/>
              <a:buFontTx/>
              <a:buNone/>
            </a:pPr>
            <a:r>
              <a:rPr lang="pt-BR" altLang="en-VN" sz="2800" dirty="0"/>
              <a:t> </a:t>
            </a:r>
            <a:r>
              <a:rPr lang="pt-BR" altLang="en-VN" sz="2800" b="1" i="1" dirty="0" err="1">
                <a:solidFill>
                  <a:srgbClr val="000066"/>
                </a:solidFill>
              </a:rPr>
              <a:t>Vì</a:t>
            </a:r>
            <a:r>
              <a:rPr lang="pt-BR" altLang="en-VN" sz="2800" b="1" i="1" dirty="0">
                <a:solidFill>
                  <a:srgbClr val="000066"/>
                </a:solidFill>
              </a:rPr>
              <a:t> </a:t>
            </a:r>
            <a:r>
              <a:rPr lang="pt-BR" altLang="en-VN" sz="2800" b="1" i="1" dirty="0" err="1">
                <a:solidFill>
                  <a:srgbClr val="000066"/>
                </a:solidFill>
              </a:rPr>
              <a:t>sao</a:t>
            </a:r>
            <a:r>
              <a:rPr lang="pt-BR" altLang="en-VN" sz="2800" b="1" i="1" dirty="0">
                <a:solidFill>
                  <a:srgbClr val="000066"/>
                </a:solidFill>
              </a:rPr>
              <a:t> </a:t>
            </a:r>
            <a:r>
              <a:rPr lang="pt-BR" altLang="en-VN" sz="2800" b="1" i="1" dirty="0" err="1">
                <a:solidFill>
                  <a:srgbClr val="000066"/>
                </a:solidFill>
              </a:rPr>
              <a:t>Mĩ</a:t>
            </a:r>
            <a:r>
              <a:rPr lang="pt-BR" altLang="en-VN" sz="2800" b="1" i="1" dirty="0">
                <a:solidFill>
                  <a:srgbClr val="000066"/>
                </a:solidFill>
              </a:rPr>
              <a:t> </a:t>
            </a:r>
            <a:r>
              <a:rPr lang="pt-BR" altLang="en-VN" sz="2800" b="1" i="1" dirty="0" err="1">
                <a:solidFill>
                  <a:srgbClr val="000066"/>
                </a:solidFill>
              </a:rPr>
              <a:t>trở</a:t>
            </a:r>
            <a:r>
              <a:rPr lang="pt-BR" altLang="en-VN" sz="2800" b="1" i="1" dirty="0">
                <a:solidFill>
                  <a:srgbClr val="000066"/>
                </a:solidFill>
              </a:rPr>
              <a:t> </a:t>
            </a:r>
            <a:r>
              <a:rPr lang="pt-BR" altLang="en-VN" sz="2800" b="1" i="1" dirty="0" err="1">
                <a:solidFill>
                  <a:srgbClr val="000066"/>
                </a:solidFill>
              </a:rPr>
              <a:t>thành</a:t>
            </a:r>
            <a:r>
              <a:rPr lang="pt-BR" altLang="en-VN" sz="2800" b="1" i="1" dirty="0">
                <a:solidFill>
                  <a:srgbClr val="000066"/>
                </a:solidFill>
              </a:rPr>
              <a:t> </a:t>
            </a:r>
            <a:r>
              <a:rPr lang="pt-BR" altLang="en-VN" sz="2800" b="1" i="1" dirty="0" err="1">
                <a:solidFill>
                  <a:srgbClr val="000066"/>
                </a:solidFill>
              </a:rPr>
              <a:t>nước</a:t>
            </a:r>
            <a:r>
              <a:rPr lang="pt-BR" altLang="en-VN" sz="2800" b="1" i="1" dirty="0">
                <a:solidFill>
                  <a:srgbClr val="000066"/>
                </a:solidFill>
              </a:rPr>
              <a:t> </a:t>
            </a:r>
            <a:r>
              <a:rPr lang="pt-BR" altLang="en-VN" sz="2800" b="1" i="1" dirty="0" err="1">
                <a:solidFill>
                  <a:srgbClr val="000066"/>
                </a:solidFill>
              </a:rPr>
              <a:t>tư</a:t>
            </a:r>
            <a:r>
              <a:rPr lang="pt-BR" altLang="en-VN" sz="2800" b="1" i="1" dirty="0">
                <a:solidFill>
                  <a:srgbClr val="000066"/>
                </a:solidFill>
              </a:rPr>
              <a:t> </a:t>
            </a:r>
            <a:r>
              <a:rPr lang="pt-BR" altLang="en-VN" sz="2800" b="1" i="1" dirty="0" err="1">
                <a:solidFill>
                  <a:srgbClr val="000066"/>
                </a:solidFill>
              </a:rPr>
              <a:t>bản</a:t>
            </a:r>
            <a:r>
              <a:rPr lang="pt-BR" altLang="en-VN" sz="2800" b="1" i="1" dirty="0">
                <a:solidFill>
                  <a:srgbClr val="000066"/>
                </a:solidFill>
              </a:rPr>
              <a:t> </a:t>
            </a:r>
            <a:r>
              <a:rPr lang="pt-BR" altLang="en-VN" sz="2800" b="1" i="1" dirty="0" err="1">
                <a:solidFill>
                  <a:srgbClr val="000066"/>
                </a:solidFill>
              </a:rPr>
              <a:t>giàu</a:t>
            </a:r>
            <a:r>
              <a:rPr lang="pt-BR" altLang="en-VN" sz="2800" b="1" i="1" dirty="0">
                <a:solidFill>
                  <a:srgbClr val="000066"/>
                </a:solidFill>
              </a:rPr>
              <a:t> </a:t>
            </a:r>
            <a:r>
              <a:rPr lang="pt-BR" altLang="en-VN" sz="2800" b="1" i="1" dirty="0" err="1">
                <a:solidFill>
                  <a:srgbClr val="000066"/>
                </a:solidFill>
              </a:rPr>
              <a:t>mạnh</a:t>
            </a:r>
            <a:r>
              <a:rPr lang="pt-BR" altLang="en-VN" sz="2800" b="1" i="1" dirty="0">
                <a:solidFill>
                  <a:srgbClr val="000066"/>
                </a:solidFill>
              </a:rPr>
              <a:t> </a:t>
            </a:r>
            <a:r>
              <a:rPr lang="pt-BR" altLang="en-VN" sz="2800" b="1" i="1" dirty="0" err="1">
                <a:solidFill>
                  <a:srgbClr val="000066"/>
                </a:solidFill>
              </a:rPr>
              <a:t>nhất</a:t>
            </a:r>
            <a:r>
              <a:rPr lang="pt-BR" altLang="en-VN" sz="2800" b="1" i="1" dirty="0">
                <a:solidFill>
                  <a:srgbClr val="000066"/>
                </a:solidFill>
              </a:rPr>
              <a:t> </a:t>
            </a:r>
            <a:r>
              <a:rPr lang="pt-BR" altLang="en-VN" sz="2800" b="1" i="1" dirty="0" err="1">
                <a:solidFill>
                  <a:srgbClr val="000066"/>
                </a:solidFill>
              </a:rPr>
              <a:t>thế</a:t>
            </a:r>
            <a:r>
              <a:rPr lang="pt-BR" altLang="en-VN" sz="2800" b="1" i="1" dirty="0">
                <a:solidFill>
                  <a:srgbClr val="000066"/>
                </a:solidFill>
              </a:rPr>
              <a:t> </a:t>
            </a:r>
            <a:r>
              <a:rPr lang="pt-BR" altLang="en-VN" sz="2800" b="1" i="1" dirty="0" err="1">
                <a:solidFill>
                  <a:srgbClr val="000066"/>
                </a:solidFill>
              </a:rPr>
              <a:t>giới</a:t>
            </a:r>
            <a:r>
              <a:rPr lang="pt-BR" altLang="en-VN" sz="2800" b="1" i="1" dirty="0">
                <a:solidFill>
                  <a:srgbClr val="000066"/>
                </a:solidFill>
              </a:rPr>
              <a:t>?</a:t>
            </a:r>
            <a:endParaRPr lang="en-US" altLang="vi-VN" sz="2800" b="1" dirty="0">
              <a:solidFill>
                <a:srgbClr val="0070C0"/>
              </a:solidFill>
              <a:latin typeface="Snell Roundhand Black" panose="02000603080000090004" pitchFamily="2" charset="77"/>
            </a:endParaRPr>
          </a:p>
        </p:txBody>
      </p:sp>
      <p:pic>
        <p:nvPicPr>
          <p:cNvPr id="3" name="Picture 2">
            <a:extLst>
              <a:ext uri="{FF2B5EF4-FFF2-40B4-BE49-F238E27FC236}">
                <a16:creationId xmlns:a16="http://schemas.microsoft.com/office/drawing/2014/main" id="{A099EF73-8C17-E34B-8E30-5E1B738261F3}"/>
              </a:ext>
            </a:extLst>
          </p:cNvPr>
          <p:cNvPicPr>
            <a:picLocks noChangeAspect="1"/>
          </p:cNvPicPr>
          <p:nvPr/>
        </p:nvPicPr>
        <p:blipFill rotWithShape="1">
          <a:blip r:embed="rId3"/>
          <a:srcRect l="27500" r="31078"/>
          <a:stretch/>
        </p:blipFill>
        <p:spPr>
          <a:xfrm>
            <a:off x="5750202" y="382139"/>
            <a:ext cx="2149200" cy="3459079"/>
          </a:xfrm>
          <a:prstGeom prst="rect">
            <a:avLst/>
          </a:prstGeom>
        </p:spPr>
      </p:pic>
      <p:sp>
        <p:nvSpPr>
          <p:cNvPr id="4" name="Rectangle 3">
            <a:extLst>
              <a:ext uri="{FF2B5EF4-FFF2-40B4-BE49-F238E27FC236}">
                <a16:creationId xmlns:a16="http://schemas.microsoft.com/office/drawing/2014/main" id="{7485C869-5514-2342-9194-768412E7029C}"/>
              </a:ext>
            </a:extLst>
          </p:cNvPr>
          <p:cNvSpPr/>
          <p:nvPr/>
        </p:nvSpPr>
        <p:spPr>
          <a:xfrm>
            <a:off x="503721" y="4707312"/>
            <a:ext cx="8183079" cy="22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2226" name="Picture 2">
            <a:extLst>
              <a:ext uri="{FF2B5EF4-FFF2-40B4-BE49-F238E27FC236}">
                <a16:creationId xmlns:a16="http://schemas.microsoft.com/office/drawing/2014/main" id="{EAEAAC2B-AE4B-B44E-91B5-B3E80788A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20076" y="3333750"/>
            <a:ext cx="2540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63C5E4C5-0EEF-6F47-9DDB-D360EA6CD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06267" y="3343043"/>
            <a:ext cx="2540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540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1503"/>
                                        </p:tgtEl>
                                        <p:attrNameLst>
                                          <p:attrName>style.visibility</p:attrName>
                                        </p:attrNameLst>
                                      </p:cBhvr>
                                      <p:to>
                                        <p:strVal val="visible"/>
                                      </p:to>
                                    </p:set>
                                    <p:anim calcmode="lin" valueType="num">
                                      <p:cBhvr additive="base">
                                        <p:cTn id="10" dur="500" fill="hold"/>
                                        <p:tgtEl>
                                          <p:spTgt spid="1503"/>
                                        </p:tgtEl>
                                        <p:attrNameLst>
                                          <p:attrName>ppt_x</p:attrName>
                                        </p:attrNameLst>
                                      </p:cBhvr>
                                      <p:tavLst>
                                        <p:tav tm="0">
                                          <p:val>
                                            <p:strVal val="0-#ppt_w/2"/>
                                          </p:val>
                                        </p:tav>
                                        <p:tav tm="100000">
                                          <p:val>
                                            <p:strVal val="#ppt_x"/>
                                          </p:val>
                                        </p:tav>
                                      </p:tavLst>
                                    </p:anim>
                                    <p:anim calcmode="lin" valueType="num">
                                      <p:cBhvr additive="base">
                                        <p:cTn id="11" dur="500" fill="hold"/>
                                        <p:tgtEl>
                                          <p:spTgt spid="1503"/>
                                        </p:tgtEl>
                                        <p:attrNameLst>
                                          <p:attrName>ppt_y</p:attrName>
                                        </p:attrNameLst>
                                      </p:cBhvr>
                                      <p:tavLst>
                                        <p:tav tm="0">
                                          <p:val>
                                            <p:strVal val="#ppt_y"/>
                                          </p:val>
                                        </p:tav>
                                        <p:tav tm="100000">
                                          <p:val>
                                            <p:strVal val="#ppt_y"/>
                                          </p:val>
                                        </p:tav>
                                      </p:tavLst>
                                    </p:anim>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7"/>
                                        </p:tgtEl>
                                        <p:attrNameLst>
                                          <p:attrName>ppt_y</p:attrName>
                                        </p:attrNameLst>
                                      </p:cBhvr>
                                      <p:tavLst>
                                        <p:tav tm="0">
                                          <p:val>
                                            <p:strVal val="#ppt_y"/>
                                          </p:val>
                                        </p:tav>
                                        <p:tav tm="100000">
                                          <p:val>
                                            <p:strVal val="#ppt_y"/>
                                          </p:val>
                                        </p:tav>
                                      </p:tavLst>
                                    </p:anim>
                                    <p:anim calcmode="lin" valueType="num">
                                      <p:cBhvr>
                                        <p:cTn id="16"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7"/>
                                        </p:tgtEl>
                                      </p:cBhvr>
                                    </p:animEffect>
                                  </p:childTnLst>
                                </p:cTn>
                              </p:par>
                              <p:par>
                                <p:cTn id="19" presetID="45" presetClass="entr"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2000"/>
                                        <p:tgtEl>
                                          <p:spTgt spid="6"/>
                                        </p:tgtEl>
                                      </p:cBhvr>
                                    </p:animEffect>
                                    <p:anim calcmode="lin" valueType="num">
                                      <p:cBhvr>
                                        <p:cTn id="22" dur="12000" fill="hold"/>
                                        <p:tgtEl>
                                          <p:spTgt spid="6"/>
                                        </p:tgtEl>
                                        <p:attrNameLst>
                                          <p:attrName>ppt_w</p:attrName>
                                        </p:attrNameLst>
                                      </p:cBhvr>
                                      <p:tavLst>
                                        <p:tav tm="0" fmla="#ppt_w*sin(2.5*pi*$)">
                                          <p:val>
                                            <p:fltVal val="0"/>
                                          </p:val>
                                        </p:tav>
                                        <p:tav tm="100000">
                                          <p:val>
                                            <p:fltVal val="1"/>
                                          </p:val>
                                        </p:tav>
                                      </p:tavLst>
                                    </p:anim>
                                    <p:anim calcmode="lin" valueType="num">
                                      <p:cBhvr>
                                        <p:cTn id="23" dur="12000" fill="hold"/>
                                        <p:tgtEl>
                                          <p:spTgt spid="6"/>
                                        </p:tgtEl>
                                        <p:attrNameLst>
                                          <p:attrName>ppt_h</p:attrName>
                                        </p:attrNameLst>
                                      </p:cBhvr>
                                      <p:tavLst>
                                        <p:tav tm="0">
                                          <p:val>
                                            <p:strVal val="#ppt_h"/>
                                          </p:val>
                                        </p:tav>
                                        <p:tav tm="100000">
                                          <p:val>
                                            <p:strVal val="#ppt_h"/>
                                          </p:val>
                                        </p:tav>
                                      </p:tavLst>
                                    </p:anim>
                                  </p:childTnLst>
                                </p:cTn>
                              </p:par>
                              <p:par>
                                <p:cTn id="24" presetID="21" presetClass="entr" presetSubtype="8" fill="hold" nodeType="with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wheel(8)">
                                      <p:cBhvr>
                                        <p:cTn id="26" dur="500"/>
                                        <p:tgtEl>
                                          <p:spTgt spid="52226"/>
                                        </p:tgtEl>
                                      </p:cBhvr>
                                    </p:animEffect>
                                  </p:childTnLst>
                                </p:cTn>
                              </p:par>
                              <p:par>
                                <p:cTn id="27" presetID="21" presetClass="entr" presetSubtype="8"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heel(8)">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8000" t="-8000" r="-5000" b="-8000"/>
          </a:stretch>
        </a:blipFill>
        <a:effectLst/>
      </p:bgPr>
    </p:bg>
    <p:spTree>
      <p:nvGrpSpPr>
        <p:cNvPr id="1" name=""/>
        <p:cNvGrpSpPr/>
        <p:nvPr/>
      </p:nvGrpSpPr>
      <p:grpSpPr>
        <a:xfrm>
          <a:off x="0" y="0"/>
          <a:ext cx="0" cy="0"/>
          <a:chOff x="0" y="0"/>
          <a:chExt cx="0" cy="0"/>
        </a:xfrm>
      </p:grpSpPr>
      <p:grpSp>
        <p:nvGrpSpPr>
          <p:cNvPr id="2" name="Group 36">
            <a:extLst>
              <a:ext uri="{FF2B5EF4-FFF2-40B4-BE49-F238E27FC236}">
                <a16:creationId xmlns:a16="http://schemas.microsoft.com/office/drawing/2014/main" id="{1420A335-53BC-1C47-87ED-6DA79A844D76}"/>
              </a:ext>
            </a:extLst>
          </p:cNvPr>
          <p:cNvGrpSpPr>
            <a:grpSpLocks/>
          </p:cNvGrpSpPr>
          <p:nvPr/>
        </p:nvGrpSpPr>
        <p:grpSpPr bwMode="auto">
          <a:xfrm>
            <a:off x="-97077" y="574476"/>
            <a:ext cx="4973877" cy="4107344"/>
            <a:chOff x="2914" y="1548"/>
            <a:chExt cx="2785" cy="2668"/>
          </a:xfrm>
        </p:grpSpPr>
        <p:sp>
          <p:nvSpPr>
            <p:cNvPr id="3" name="Text Box 37">
              <a:extLst>
                <a:ext uri="{FF2B5EF4-FFF2-40B4-BE49-F238E27FC236}">
                  <a16:creationId xmlns:a16="http://schemas.microsoft.com/office/drawing/2014/main" id="{DCC974BE-0553-A641-82AF-7607ABF4BB9B}"/>
                </a:ext>
              </a:extLst>
            </p:cNvPr>
            <p:cNvSpPr txBox="1">
              <a:spLocks noChangeArrowheads="1"/>
            </p:cNvSpPr>
            <p:nvPr/>
          </p:nvSpPr>
          <p:spPr bwMode="auto">
            <a:xfrm>
              <a:off x="2992" y="1578"/>
              <a:ext cx="674"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20000"/>
                </a:spcBef>
                <a:spcAft>
                  <a:spcPct val="0"/>
                </a:spcAft>
                <a:buClrTx/>
              </a:pPr>
              <a:r>
                <a:rPr lang="en-US" altLang="en-VN" sz="1800" b="1" kern="1200" dirty="0" err="1">
                  <a:solidFill>
                    <a:srgbClr val="FF0000"/>
                  </a:solidFill>
                  <a:ea typeface="+mn-ea"/>
                  <a:cs typeface="+mn-cs"/>
                </a:rPr>
                <a:t>Công</a:t>
              </a:r>
              <a:r>
                <a:rPr lang="en-US" altLang="en-VN" sz="1800" b="1" kern="1200" dirty="0">
                  <a:solidFill>
                    <a:srgbClr val="FF0000"/>
                  </a:solidFill>
                  <a:ea typeface="+mn-ea"/>
                  <a:cs typeface="+mn-cs"/>
                </a:rPr>
                <a:t> </a:t>
              </a:r>
              <a:r>
                <a:rPr lang="en-US" altLang="en-VN" sz="1800" b="1" kern="1200" dirty="0" err="1">
                  <a:solidFill>
                    <a:srgbClr val="FF0000"/>
                  </a:solidFill>
                  <a:ea typeface="+mn-ea"/>
                  <a:cs typeface="+mn-cs"/>
                </a:rPr>
                <a:t>nghiệp</a:t>
              </a:r>
              <a:endParaRPr lang="en-US" altLang="en-VN" sz="1800" b="1" kern="1200" dirty="0">
                <a:solidFill>
                  <a:srgbClr val="FF0000"/>
                </a:solidFill>
                <a:ea typeface="+mn-ea"/>
                <a:cs typeface="+mn-cs"/>
              </a:endParaRPr>
            </a:p>
          </p:txBody>
        </p:sp>
        <p:sp>
          <p:nvSpPr>
            <p:cNvPr id="4" name="Text Box 38">
              <a:extLst>
                <a:ext uri="{FF2B5EF4-FFF2-40B4-BE49-F238E27FC236}">
                  <a16:creationId xmlns:a16="http://schemas.microsoft.com/office/drawing/2014/main" id="{1BC55894-5590-3942-B59E-3836B0719071}"/>
                </a:ext>
              </a:extLst>
            </p:cNvPr>
            <p:cNvSpPr txBox="1">
              <a:spLocks noChangeArrowheads="1"/>
            </p:cNvSpPr>
            <p:nvPr/>
          </p:nvSpPr>
          <p:spPr bwMode="auto">
            <a:xfrm>
              <a:off x="3782" y="1603"/>
              <a:ext cx="1917"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451247" fontAlgn="base">
                <a:spcBef>
                  <a:spcPct val="0"/>
                </a:spcBef>
                <a:spcAft>
                  <a:spcPct val="0"/>
                </a:spcAft>
                <a:buClrTx/>
              </a:pPr>
              <a:r>
                <a:rPr lang="en-US" altLang="en-VN" sz="1600" kern="1200" dirty="0" err="1">
                  <a:solidFill>
                    <a:srgbClr val="000000"/>
                  </a:solidFill>
                  <a:ea typeface="+mn-ea"/>
                  <a:cs typeface="+mn-cs"/>
                </a:rPr>
                <a:t>Chiếm</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hơn</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một</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nửa</a:t>
              </a:r>
              <a:r>
                <a:rPr lang="en-US" altLang="en-VN" sz="1600" kern="1200" dirty="0">
                  <a:solidFill>
                    <a:srgbClr val="000000"/>
                  </a:solidFill>
                  <a:ea typeface="+mn-ea"/>
                  <a:cs typeface="+mn-cs"/>
                </a:rPr>
                <a:t> SL </a:t>
              </a:r>
              <a:r>
                <a:rPr lang="en-US" altLang="en-VN" sz="1600" kern="1200" dirty="0" err="1">
                  <a:solidFill>
                    <a:srgbClr val="000000"/>
                  </a:solidFill>
                  <a:ea typeface="+mn-ea"/>
                  <a:cs typeface="+mn-cs"/>
                </a:rPr>
                <a:t>toàn</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thế</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giới</a:t>
              </a:r>
              <a:r>
                <a:rPr lang="en-US" altLang="en-VN" sz="1600" kern="1200" dirty="0">
                  <a:solidFill>
                    <a:srgbClr val="000000"/>
                  </a:solidFill>
                  <a:ea typeface="+mn-ea"/>
                  <a:cs typeface="+mn-cs"/>
                </a:rPr>
                <a:t>  56,47% (1948)</a:t>
              </a:r>
            </a:p>
          </p:txBody>
        </p:sp>
        <p:sp>
          <p:nvSpPr>
            <p:cNvPr id="5" name="Text Box 39">
              <a:extLst>
                <a:ext uri="{FF2B5EF4-FFF2-40B4-BE49-F238E27FC236}">
                  <a16:creationId xmlns:a16="http://schemas.microsoft.com/office/drawing/2014/main" id="{6BC48313-D6D2-E448-BAC7-F6A0CD9B2903}"/>
                </a:ext>
              </a:extLst>
            </p:cNvPr>
            <p:cNvSpPr txBox="1">
              <a:spLocks noChangeArrowheads="1"/>
            </p:cNvSpPr>
            <p:nvPr/>
          </p:nvSpPr>
          <p:spPr bwMode="auto">
            <a:xfrm>
              <a:off x="2993" y="2062"/>
              <a:ext cx="73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20000"/>
                </a:spcBef>
                <a:spcAft>
                  <a:spcPct val="0"/>
                </a:spcAft>
                <a:buClrTx/>
              </a:pPr>
              <a:r>
                <a:rPr lang="en-US" altLang="en-VN" sz="1800" b="1" kern="1200" dirty="0" err="1">
                  <a:solidFill>
                    <a:srgbClr val="FF0000"/>
                  </a:solidFill>
                  <a:ea typeface="+mn-ea"/>
                  <a:cs typeface="+mn-cs"/>
                </a:rPr>
                <a:t>Nông</a:t>
              </a:r>
              <a:r>
                <a:rPr lang="en-US" altLang="en-VN" sz="1800" b="1" kern="1200" dirty="0">
                  <a:solidFill>
                    <a:srgbClr val="FF0000"/>
                  </a:solidFill>
                  <a:ea typeface="+mn-ea"/>
                  <a:cs typeface="+mn-cs"/>
                </a:rPr>
                <a:t> </a:t>
              </a:r>
              <a:r>
                <a:rPr lang="en-US" altLang="en-VN" sz="1800" b="1" kern="1200" dirty="0" err="1">
                  <a:solidFill>
                    <a:srgbClr val="FF0000"/>
                  </a:solidFill>
                  <a:ea typeface="+mn-ea"/>
                  <a:cs typeface="+mn-cs"/>
                </a:rPr>
                <a:t>nghiệp</a:t>
              </a:r>
              <a:endParaRPr lang="en-US" altLang="en-VN" sz="1800" b="1" kern="1200" dirty="0">
                <a:solidFill>
                  <a:srgbClr val="FF0000"/>
                </a:solidFill>
                <a:ea typeface="+mn-ea"/>
                <a:cs typeface="+mn-cs"/>
              </a:endParaRPr>
            </a:p>
          </p:txBody>
        </p:sp>
        <p:sp>
          <p:nvSpPr>
            <p:cNvPr id="6" name="Text Box 40">
              <a:extLst>
                <a:ext uri="{FF2B5EF4-FFF2-40B4-BE49-F238E27FC236}">
                  <a16:creationId xmlns:a16="http://schemas.microsoft.com/office/drawing/2014/main" id="{5BE28AAA-5087-704A-B588-E2ECDC048F3B}"/>
                </a:ext>
              </a:extLst>
            </p:cNvPr>
            <p:cNvSpPr txBox="1">
              <a:spLocks noChangeArrowheads="1"/>
            </p:cNvSpPr>
            <p:nvPr/>
          </p:nvSpPr>
          <p:spPr bwMode="auto">
            <a:xfrm>
              <a:off x="3782" y="2111"/>
              <a:ext cx="190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451247" fontAlgn="base">
                <a:spcBef>
                  <a:spcPct val="20000"/>
                </a:spcBef>
                <a:spcAft>
                  <a:spcPct val="0"/>
                </a:spcAft>
                <a:buClrTx/>
              </a:pPr>
              <a:r>
                <a:rPr lang="en-US" altLang="en-VN" sz="1600" kern="1200" dirty="0" err="1">
                  <a:solidFill>
                    <a:srgbClr val="000000"/>
                  </a:solidFill>
                  <a:ea typeface="+mn-ea"/>
                  <a:cs typeface="+mn-cs"/>
                </a:rPr>
                <a:t>Gấp</a:t>
              </a:r>
              <a:r>
                <a:rPr lang="en-US" altLang="en-VN" sz="1600" kern="1200" dirty="0">
                  <a:solidFill>
                    <a:srgbClr val="000000"/>
                  </a:solidFill>
                  <a:ea typeface="+mn-ea"/>
                  <a:cs typeface="+mn-cs"/>
                </a:rPr>
                <a:t> 2 </a:t>
              </a:r>
              <a:r>
                <a:rPr lang="en-US" altLang="en-VN" sz="1600" kern="1200" dirty="0" err="1">
                  <a:solidFill>
                    <a:srgbClr val="000000"/>
                  </a:solidFill>
                  <a:ea typeface="+mn-ea"/>
                  <a:cs typeface="+mn-cs"/>
                </a:rPr>
                <a:t>lần</a:t>
              </a:r>
              <a:r>
                <a:rPr lang="en-US" altLang="en-VN" sz="1600" kern="1200" dirty="0">
                  <a:solidFill>
                    <a:srgbClr val="000000"/>
                  </a:solidFill>
                  <a:ea typeface="+mn-ea"/>
                  <a:cs typeface="+mn-cs"/>
                </a:rPr>
                <a:t> SL </a:t>
              </a:r>
              <a:r>
                <a:rPr lang="en-US" altLang="en-VN" sz="1600" kern="1200" dirty="0" err="1">
                  <a:solidFill>
                    <a:srgbClr val="000000"/>
                  </a:solidFill>
                  <a:ea typeface="+mn-ea"/>
                  <a:cs typeface="+mn-cs"/>
                </a:rPr>
                <a:t>của</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Tây</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Đức</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Anh+Pháp</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Nhật</a:t>
              </a:r>
              <a:r>
                <a:rPr lang="en-US" altLang="en-VN" sz="1600" kern="1200" dirty="0">
                  <a:solidFill>
                    <a:srgbClr val="000000"/>
                  </a:solidFill>
                  <a:ea typeface="+mn-ea"/>
                  <a:cs typeface="+mn-cs"/>
                </a:rPr>
                <a:t> + </a:t>
              </a:r>
              <a:r>
                <a:rPr lang="en-US" altLang="en-VN" sz="1600" kern="1200" dirty="0" err="1">
                  <a:solidFill>
                    <a:srgbClr val="000000"/>
                  </a:solidFill>
                  <a:ea typeface="+mn-ea"/>
                  <a:cs typeface="+mn-cs"/>
                </a:rPr>
                <a:t>Ý</a:t>
              </a:r>
              <a:r>
                <a:rPr lang="en-US" altLang="en-VN" sz="1600" kern="1200" dirty="0">
                  <a:solidFill>
                    <a:srgbClr val="000000"/>
                  </a:solidFill>
                  <a:ea typeface="+mn-ea"/>
                  <a:cs typeface="+mn-cs"/>
                </a:rPr>
                <a:t>.</a:t>
              </a:r>
            </a:p>
          </p:txBody>
        </p:sp>
        <p:sp>
          <p:nvSpPr>
            <p:cNvPr id="7" name="Text Box 41">
              <a:extLst>
                <a:ext uri="{FF2B5EF4-FFF2-40B4-BE49-F238E27FC236}">
                  <a16:creationId xmlns:a16="http://schemas.microsoft.com/office/drawing/2014/main" id="{E8E72DDE-6761-0D48-88A5-8621BF76F7B5}"/>
                </a:ext>
              </a:extLst>
            </p:cNvPr>
            <p:cNvSpPr txBox="1">
              <a:spLocks noChangeArrowheads="1"/>
            </p:cNvSpPr>
            <p:nvPr/>
          </p:nvSpPr>
          <p:spPr bwMode="auto">
            <a:xfrm>
              <a:off x="3036" y="2538"/>
              <a:ext cx="62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20000"/>
                </a:spcBef>
                <a:spcAft>
                  <a:spcPct val="0"/>
                </a:spcAft>
                <a:buClrTx/>
              </a:pPr>
              <a:r>
                <a:rPr lang="en-US" altLang="en-VN" sz="1800" b="1" kern="1200" dirty="0" err="1">
                  <a:solidFill>
                    <a:srgbClr val="FF0000"/>
                  </a:solidFill>
                  <a:ea typeface="+mn-ea"/>
                  <a:cs typeface="+mn-cs"/>
                </a:rPr>
                <a:t>Trữ</a:t>
              </a:r>
              <a:r>
                <a:rPr lang="en-US" altLang="en-VN" sz="1800" b="1" kern="1200" dirty="0">
                  <a:solidFill>
                    <a:srgbClr val="FF0000"/>
                  </a:solidFill>
                  <a:ea typeface="+mn-ea"/>
                  <a:cs typeface="+mn-cs"/>
                </a:rPr>
                <a:t> </a:t>
              </a:r>
              <a:r>
                <a:rPr lang="en-US" altLang="en-VN" sz="1800" b="1" kern="1200" dirty="0" err="1">
                  <a:solidFill>
                    <a:srgbClr val="FF0000"/>
                  </a:solidFill>
                  <a:ea typeface="+mn-ea"/>
                  <a:cs typeface="+mn-cs"/>
                </a:rPr>
                <a:t>lượng</a:t>
              </a:r>
              <a:r>
                <a:rPr lang="en-US" altLang="en-VN" sz="1800" b="1" kern="1200" dirty="0">
                  <a:solidFill>
                    <a:srgbClr val="FF0000"/>
                  </a:solidFill>
                  <a:ea typeface="+mn-ea"/>
                  <a:cs typeface="+mn-cs"/>
                </a:rPr>
                <a:t> </a:t>
              </a:r>
              <a:r>
                <a:rPr lang="en-US" altLang="en-VN" sz="1800" b="1" kern="1200" dirty="0" err="1">
                  <a:solidFill>
                    <a:srgbClr val="FF0000"/>
                  </a:solidFill>
                  <a:ea typeface="+mn-ea"/>
                  <a:cs typeface="+mn-cs"/>
                </a:rPr>
                <a:t>Vàng</a:t>
              </a:r>
              <a:endParaRPr lang="en-US" altLang="en-VN" sz="1800" b="1" kern="1200" dirty="0">
                <a:solidFill>
                  <a:srgbClr val="FF0000"/>
                </a:solidFill>
                <a:ea typeface="+mn-ea"/>
                <a:cs typeface="+mn-cs"/>
              </a:endParaRPr>
            </a:p>
          </p:txBody>
        </p:sp>
        <p:sp>
          <p:nvSpPr>
            <p:cNvPr id="8" name="Text Box 42">
              <a:extLst>
                <a:ext uri="{FF2B5EF4-FFF2-40B4-BE49-F238E27FC236}">
                  <a16:creationId xmlns:a16="http://schemas.microsoft.com/office/drawing/2014/main" id="{F8ACB36C-2FD8-2541-A455-58C352D65BF3}"/>
                </a:ext>
              </a:extLst>
            </p:cNvPr>
            <p:cNvSpPr txBox="1">
              <a:spLocks noChangeArrowheads="1"/>
            </p:cNvSpPr>
            <p:nvPr/>
          </p:nvSpPr>
          <p:spPr bwMode="auto">
            <a:xfrm>
              <a:off x="3782" y="2592"/>
              <a:ext cx="191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451247" fontAlgn="base">
                <a:spcBef>
                  <a:spcPct val="20000"/>
                </a:spcBef>
                <a:spcAft>
                  <a:spcPct val="0"/>
                </a:spcAft>
                <a:buClrTx/>
              </a:pPr>
              <a:r>
                <a:rPr lang="en-US" altLang="en-VN" sz="1600" kern="1200" dirty="0" err="1">
                  <a:solidFill>
                    <a:srgbClr val="000000"/>
                  </a:solidFill>
                  <a:ea typeface="+mn-ea"/>
                  <a:cs typeface="+mn-cs"/>
                </a:rPr>
                <a:t>Nắm</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giữ</a:t>
              </a:r>
              <a:r>
                <a:rPr lang="en-US" altLang="en-VN" sz="1600" kern="1200" dirty="0">
                  <a:solidFill>
                    <a:srgbClr val="000000"/>
                  </a:solidFill>
                  <a:ea typeface="+mn-ea"/>
                  <a:cs typeface="+mn-cs"/>
                </a:rPr>
                <a:t> 3/ 4 </a:t>
              </a:r>
              <a:r>
                <a:rPr lang="en-US" altLang="en-VN" sz="1600" kern="1200" dirty="0" err="1">
                  <a:solidFill>
                    <a:srgbClr val="000000"/>
                  </a:solidFill>
                  <a:ea typeface="+mn-ea"/>
                  <a:cs typeface="+mn-cs"/>
                </a:rPr>
                <a:t>trữ</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lượng</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vàng</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thế</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giới</a:t>
              </a:r>
              <a:r>
                <a:rPr lang="en-US" altLang="en-VN" sz="1600" kern="1200" dirty="0">
                  <a:solidFill>
                    <a:srgbClr val="000000"/>
                  </a:solidFill>
                  <a:ea typeface="+mn-ea"/>
                  <a:cs typeface="+mn-cs"/>
                </a:rPr>
                <a:t>. </a:t>
              </a:r>
            </a:p>
            <a:p>
              <a:pPr defTabSz="451247" fontAlgn="base">
                <a:spcBef>
                  <a:spcPct val="20000"/>
                </a:spcBef>
                <a:spcAft>
                  <a:spcPct val="0"/>
                </a:spcAft>
                <a:buClrTx/>
              </a:pPr>
              <a:r>
                <a:rPr lang="en-US" altLang="en-VN" sz="1600" kern="1200" dirty="0">
                  <a:solidFill>
                    <a:srgbClr val="000000"/>
                  </a:solidFill>
                  <a:ea typeface="+mn-ea"/>
                  <a:cs typeface="+mn-cs"/>
                </a:rPr>
                <a:t>( 24,6 </a:t>
              </a:r>
              <a:r>
                <a:rPr lang="en-US" altLang="en-VN" sz="1600" kern="1200" dirty="0" err="1">
                  <a:solidFill>
                    <a:srgbClr val="000000"/>
                  </a:solidFill>
                  <a:ea typeface="+mn-ea"/>
                  <a:cs typeface="+mn-cs"/>
                </a:rPr>
                <a:t>tỉ</a:t>
              </a:r>
              <a:r>
                <a:rPr lang="en-US" altLang="en-VN" sz="1600" kern="1200" dirty="0">
                  <a:solidFill>
                    <a:srgbClr val="000000"/>
                  </a:solidFill>
                  <a:ea typeface="+mn-ea"/>
                  <a:cs typeface="+mn-cs"/>
                </a:rPr>
                <a:t> USD)</a:t>
              </a:r>
            </a:p>
          </p:txBody>
        </p:sp>
        <p:sp>
          <p:nvSpPr>
            <p:cNvPr id="9" name="Text Box 43">
              <a:extLst>
                <a:ext uri="{FF2B5EF4-FFF2-40B4-BE49-F238E27FC236}">
                  <a16:creationId xmlns:a16="http://schemas.microsoft.com/office/drawing/2014/main" id="{927B71E7-00B4-5B46-9AEF-DD94783F8781}"/>
                </a:ext>
              </a:extLst>
            </p:cNvPr>
            <p:cNvSpPr txBox="1">
              <a:spLocks noChangeArrowheads="1"/>
            </p:cNvSpPr>
            <p:nvPr/>
          </p:nvSpPr>
          <p:spPr bwMode="auto">
            <a:xfrm>
              <a:off x="2914" y="3073"/>
              <a:ext cx="88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0"/>
                </a:spcBef>
                <a:spcAft>
                  <a:spcPct val="0"/>
                </a:spcAft>
                <a:buClrTx/>
              </a:pPr>
              <a:r>
                <a:rPr lang="en-US" altLang="en-VN" sz="1800" b="1" kern="1200" dirty="0" err="1">
                  <a:solidFill>
                    <a:srgbClr val="FF0000"/>
                  </a:solidFill>
                  <a:ea typeface="+mn-ea"/>
                  <a:cs typeface="+mn-cs"/>
                </a:rPr>
                <a:t>Quân</a:t>
              </a:r>
              <a:r>
                <a:rPr lang="en-US" altLang="en-VN" sz="1800" b="1" kern="1200" dirty="0">
                  <a:solidFill>
                    <a:srgbClr val="FF0000"/>
                  </a:solidFill>
                  <a:ea typeface="+mn-ea"/>
                  <a:cs typeface="+mn-cs"/>
                </a:rPr>
                <a:t> </a:t>
              </a:r>
              <a:r>
                <a:rPr lang="en-US" altLang="en-VN" sz="1800" b="1" kern="1200" dirty="0" err="1">
                  <a:solidFill>
                    <a:srgbClr val="FF0000"/>
                  </a:solidFill>
                  <a:ea typeface="+mn-ea"/>
                  <a:cs typeface="+mn-cs"/>
                </a:rPr>
                <a:t>sự</a:t>
              </a:r>
              <a:endParaRPr lang="en-US" altLang="en-VN" sz="1800" b="1" kern="1200" dirty="0">
                <a:solidFill>
                  <a:srgbClr val="FF0000"/>
                </a:solidFill>
                <a:ea typeface="+mn-ea"/>
                <a:cs typeface="+mn-cs"/>
              </a:endParaRPr>
            </a:p>
          </p:txBody>
        </p:sp>
        <p:sp>
          <p:nvSpPr>
            <p:cNvPr id="10" name="Text Box 44">
              <a:extLst>
                <a:ext uri="{FF2B5EF4-FFF2-40B4-BE49-F238E27FC236}">
                  <a16:creationId xmlns:a16="http://schemas.microsoft.com/office/drawing/2014/main" id="{8E27E620-D681-6B45-97EE-6FEC62C1580A}"/>
                </a:ext>
              </a:extLst>
            </p:cNvPr>
            <p:cNvSpPr txBox="1">
              <a:spLocks noChangeArrowheads="1"/>
            </p:cNvSpPr>
            <p:nvPr/>
          </p:nvSpPr>
          <p:spPr bwMode="auto">
            <a:xfrm>
              <a:off x="3782" y="3072"/>
              <a:ext cx="1853"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451247" fontAlgn="base">
                <a:spcBef>
                  <a:spcPct val="20000"/>
                </a:spcBef>
                <a:spcAft>
                  <a:spcPct val="0"/>
                </a:spcAft>
                <a:buClrTx/>
              </a:pPr>
              <a:r>
                <a:rPr lang="en-US" altLang="en-VN" sz="1600" kern="1200">
                  <a:solidFill>
                    <a:srgbClr val="000000"/>
                  </a:solidFill>
                  <a:ea typeface="+mn-ea"/>
                  <a:cs typeface="+mn-cs"/>
                </a:rPr>
                <a:t>Mạnh nhất, độc quyền về vũ khí nguyên tử</a:t>
              </a:r>
            </a:p>
          </p:txBody>
        </p:sp>
        <p:sp>
          <p:nvSpPr>
            <p:cNvPr id="11" name="Text Box 45">
              <a:extLst>
                <a:ext uri="{FF2B5EF4-FFF2-40B4-BE49-F238E27FC236}">
                  <a16:creationId xmlns:a16="http://schemas.microsoft.com/office/drawing/2014/main" id="{704BBFFC-0159-2646-9818-05740C0A867F}"/>
                </a:ext>
              </a:extLst>
            </p:cNvPr>
            <p:cNvSpPr txBox="1">
              <a:spLocks noChangeArrowheads="1"/>
            </p:cNvSpPr>
            <p:nvPr/>
          </p:nvSpPr>
          <p:spPr bwMode="auto">
            <a:xfrm>
              <a:off x="2992" y="3490"/>
              <a:ext cx="81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20000"/>
                </a:spcBef>
                <a:spcAft>
                  <a:spcPct val="0"/>
                </a:spcAft>
                <a:buClrTx/>
              </a:pPr>
              <a:r>
                <a:rPr lang="en-US" altLang="en-VN" sz="1800" b="1" kern="1200">
                  <a:solidFill>
                    <a:srgbClr val="FF0000"/>
                  </a:solidFill>
                  <a:ea typeface="+mn-ea"/>
                  <a:cs typeface="+mn-cs"/>
                </a:rPr>
                <a:t>Tàu biển</a:t>
              </a:r>
            </a:p>
          </p:txBody>
        </p:sp>
        <p:sp>
          <p:nvSpPr>
            <p:cNvPr id="12" name="Text Box 46">
              <a:extLst>
                <a:ext uri="{FF2B5EF4-FFF2-40B4-BE49-F238E27FC236}">
                  <a16:creationId xmlns:a16="http://schemas.microsoft.com/office/drawing/2014/main" id="{C30CF1DF-FD48-FC4D-8EDF-C1F614B043F8}"/>
                </a:ext>
              </a:extLst>
            </p:cNvPr>
            <p:cNvSpPr txBox="1">
              <a:spLocks noChangeArrowheads="1"/>
            </p:cNvSpPr>
            <p:nvPr/>
          </p:nvSpPr>
          <p:spPr bwMode="auto">
            <a:xfrm>
              <a:off x="3782" y="3508"/>
              <a:ext cx="87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451247" fontAlgn="base">
                <a:spcBef>
                  <a:spcPct val="0"/>
                </a:spcBef>
                <a:spcAft>
                  <a:spcPct val="0"/>
                </a:spcAft>
                <a:buClrTx/>
              </a:pPr>
              <a:r>
                <a:rPr lang="en-US" altLang="en-VN" sz="1600" kern="1200">
                  <a:solidFill>
                    <a:srgbClr val="000000"/>
                  </a:solidFill>
                  <a:ea typeface="+mn-ea"/>
                  <a:cs typeface="+mn-cs"/>
                </a:rPr>
                <a:t>50% tàu trên biển</a:t>
              </a:r>
            </a:p>
          </p:txBody>
        </p:sp>
        <p:sp>
          <p:nvSpPr>
            <p:cNvPr id="13" name="Text Box 47">
              <a:extLst>
                <a:ext uri="{FF2B5EF4-FFF2-40B4-BE49-F238E27FC236}">
                  <a16:creationId xmlns:a16="http://schemas.microsoft.com/office/drawing/2014/main" id="{E1C61CEB-ABBD-B64E-9550-C19E9470CEBD}"/>
                </a:ext>
              </a:extLst>
            </p:cNvPr>
            <p:cNvSpPr txBox="1">
              <a:spLocks noChangeArrowheads="1"/>
            </p:cNvSpPr>
            <p:nvPr/>
          </p:nvSpPr>
          <p:spPr bwMode="auto">
            <a:xfrm>
              <a:off x="2992" y="3746"/>
              <a:ext cx="61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20000"/>
                </a:spcBef>
                <a:spcAft>
                  <a:spcPct val="0"/>
                </a:spcAft>
                <a:buClrTx/>
              </a:pPr>
              <a:r>
                <a:rPr lang="en-US" altLang="en-VN" sz="1800" b="1" kern="1200">
                  <a:solidFill>
                    <a:srgbClr val="FF0000"/>
                  </a:solidFill>
                  <a:ea typeface="+mn-ea"/>
                  <a:cs typeface="+mn-cs"/>
                </a:rPr>
                <a:t>Ngân hàng</a:t>
              </a:r>
            </a:p>
          </p:txBody>
        </p:sp>
        <p:sp>
          <p:nvSpPr>
            <p:cNvPr id="14" name="Text Box 48">
              <a:extLst>
                <a:ext uri="{FF2B5EF4-FFF2-40B4-BE49-F238E27FC236}">
                  <a16:creationId xmlns:a16="http://schemas.microsoft.com/office/drawing/2014/main" id="{F40A0C67-A738-5748-BBEF-BF27A564717E}"/>
                </a:ext>
              </a:extLst>
            </p:cNvPr>
            <p:cNvSpPr txBox="1">
              <a:spLocks noChangeArrowheads="1"/>
            </p:cNvSpPr>
            <p:nvPr/>
          </p:nvSpPr>
          <p:spPr bwMode="auto">
            <a:xfrm>
              <a:off x="3782" y="3763"/>
              <a:ext cx="1834"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451247" fontAlgn="base">
                <a:spcBef>
                  <a:spcPct val="20000"/>
                </a:spcBef>
                <a:spcAft>
                  <a:spcPct val="0"/>
                </a:spcAft>
                <a:buClrTx/>
              </a:pPr>
              <a:r>
                <a:rPr lang="en-US" altLang="en-VN" sz="1600" kern="1200" dirty="0">
                  <a:solidFill>
                    <a:srgbClr val="000000"/>
                  </a:solidFill>
                  <a:ea typeface="+mn-ea"/>
                  <a:cs typeface="+mn-cs"/>
                </a:rPr>
                <a:t>10 </a:t>
              </a:r>
              <a:r>
                <a:rPr lang="en-US" altLang="en-VN" sz="1600" kern="1200" dirty="0" err="1">
                  <a:solidFill>
                    <a:srgbClr val="000000"/>
                  </a:solidFill>
                  <a:ea typeface="+mn-ea"/>
                  <a:cs typeface="+mn-cs"/>
                </a:rPr>
                <a:t>ngân</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hàng</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lớn</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nhất</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thế</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giới</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là</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của</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người</a:t>
              </a:r>
              <a:r>
                <a:rPr lang="en-US" altLang="en-VN" sz="1600" kern="1200" dirty="0">
                  <a:solidFill>
                    <a:srgbClr val="000000"/>
                  </a:solidFill>
                  <a:ea typeface="+mn-ea"/>
                  <a:cs typeface="+mn-cs"/>
                </a:rPr>
                <a:t> </a:t>
              </a:r>
              <a:r>
                <a:rPr lang="en-US" altLang="en-VN" sz="1600" kern="1200" dirty="0" err="1">
                  <a:solidFill>
                    <a:srgbClr val="000000"/>
                  </a:solidFill>
                  <a:ea typeface="+mn-ea"/>
                  <a:cs typeface="+mn-cs"/>
                </a:rPr>
                <a:t>Mĩ</a:t>
              </a:r>
              <a:endParaRPr lang="en-US" altLang="en-VN" sz="1600" kern="1200" dirty="0">
                <a:solidFill>
                  <a:srgbClr val="000000"/>
                </a:solidFill>
                <a:ea typeface="+mn-ea"/>
                <a:cs typeface="+mn-cs"/>
              </a:endParaRPr>
            </a:p>
          </p:txBody>
        </p:sp>
        <p:sp>
          <p:nvSpPr>
            <p:cNvPr id="15" name="Line 49">
              <a:extLst>
                <a:ext uri="{FF2B5EF4-FFF2-40B4-BE49-F238E27FC236}">
                  <a16:creationId xmlns:a16="http://schemas.microsoft.com/office/drawing/2014/main" id="{348E8736-42B9-EA40-80CA-CEFFBA89A4C1}"/>
                </a:ext>
              </a:extLst>
            </p:cNvPr>
            <p:cNvSpPr>
              <a:spLocks noChangeShapeType="1"/>
            </p:cNvSpPr>
            <p:nvPr/>
          </p:nvSpPr>
          <p:spPr bwMode="auto">
            <a:xfrm>
              <a:off x="3017" y="1548"/>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16" name="Line 50">
              <a:extLst>
                <a:ext uri="{FF2B5EF4-FFF2-40B4-BE49-F238E27FC236}">
                  <a16:creationId xmlns:a16="http://schemas.microsoft.com/office/drawing/2014/main" id="{718C0198-1A36-AA40-BDFD-8B2994653964}"/>
                </a:ext>
              </a:extLst>
            </p:cNvPr>
            <p:cNvSpPr>
              <a:spLocks noChangeShapeType="1"/>
            </p:cNvSpPr>
            <p:nvPr/>
          </p:nvSpPr>
          <p:spPr bwMode="auto">
            <a:xfrm>
              <a:off x="3017" y="4216"/>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17" name="Line 51">
              <a:extLst>
                <a:ext uri="{FF2B5EF4-FFF2-40B4-BE49-F238E27FC236}">
                  <a16:creationId xmlns:a16="http://schemas.microsoft.com/office/drawing/2014/main" id="{72B53B11-0151-B644-9BE6-B67056DB1120}"/>
                </a:ext>
              </a:extLst>
            </p:cNvPr>
            <p:cNvSpPr>
              <a:spLocks noChangeShapeType="1"/>
            </p:cNvSpPr>
            <p:nvPr/>
          </p:nvSpPr>
          <p:spPr bwMode="auto">
            <a:xfrm>
              <a:off x="3017"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18" name="Line 52">
              <a:extLst>
                <a:ext uri="{FF2B5EF4-FFF2-40B4-BE49-F238E27FC236}">
                  <a16:creationId xmlns:a16="http://schemas.microsoft.com/office/drawing/2014/main" id="{BBAE410C-BBA1-FC4D-A3DD-AAB5B3DB0082}"/>
                </a:ext>
              </a:extLst>
            </p:cNvPr>
            <p:cNvSpPr>
              <a:spLocks noChangeShapeType="1"/>
            </p:cNvSpPr>
            <p:nvPr/>
          </p:nvSpPr>
          <p:spPr bwMode="auto">
            <a:xfrm>
              <a:off x="3792" y="1548"/>
              <a:ext cx="0" cy="26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19" name="Line 53">
              <a:extLst>
                <a:ext uri="{FF2B5EF4-FFF2-40B4-BE49-F238E27FC236}">
                  <a16:creationId xmlns:a16="http://schemas.microsoft.com/office/drawing/2014/main" id="{3CA7B2EB-3105-AC4E-9338-8ED560FB8ECE}"/>
                </a:ext>
              </a:extLst>
            </p:cNvPr>
            <p:cNvSpPr>
              <a:spLocks noChangeShapeType="1"/>
            </p:cNvSpPr>
            <p:nvPr/>
          </p:nvSpPr>
          <p:spPr bwMode="auto">
            <a:xfrm>
              <a:off x="5664"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20" name="Line 54">
              <a:extLst>
                <a:ext uri="{FF2B5EF4-FFF2-40B4-BE49-F238E27FC236}">
                  <a16:creationId xmlns:a16="http://schemas.microsoft.com/office/drawing/2014/main" id="{767BE046-0F79-9E4A-906A-BEFF774ACD15}"/>
                </a:ext>
              </a:extLst>
            </p:cNvPr>
            <p:cNvSpPr>
              <a:spLocks noChangeShapeType="1"/>
            </p:cNvSpPr>
            <p:nvPr/>
          </p:nvSpPr>
          <p:spPr bwMode="auto">
            <a:xfrm>
              <a:off x="3017" y="201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21" name="Line 55">
              <a:extLst>
                <a:ext uri="{FF2B5EF4-FFF2-40B4-BE49-F238E27FC236}">
                  <a16:creationId xmlns:a16="http://schemas.microsoft.com/office/drawing/2014/main" id="{0236DC52-D8FF-E142-B56A-86BF965AF498}"/>
                </a:ext>
              </a:extLst>
            </p:cNvPr>
            <p:cNvSpPr>
              <a:spLocks noChangeShapeType="1"/>
            </p:cNvSpPr>
            <p:nvPr/>
          </p:nvSpPr>
          <p:spPr bwMode="auto">
            <a:xfrm>
              <a:off x="3017" y="252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22" name="Line 56">
              <a:extLst>
                <a:ext uri="{FF2B5EF4-FFF2-40B4-BE49-F238E27FC236}">
                  <a16:creationId xmlns:a16="http://schemas.microsoft.com/office/drawing/2014/main" id="{006E10C8-3EBC-474B-BC52-F5113028868B}"/>
                </a:ext>
              </a:extLst>
            </p:cNvPr>
            <p:cNvSpPr>
              <a:spLocks noChangeShapeType="1"/>
            </p:cNvSpPr>
            <p:nvPr/>
          </p:nvSpPr>
          <p:spPr bwMode="auto">
            <a:xfrm>
              <a:off x="3017" y="3024"/>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23" name="Line 57">
              <a:extLst>
                <a:ext uri="{FF2B5EF4-FFF2-40B4-BE49-F238E27FC236}">
                  <a16:creationId xmlns:a16="http://schemas.microsoft.com/office/drawing/2014/main" id="{A1D322E7-5647-6F46-A0C2-4C77AAB227EC}"/>
                </a:ext>
              </a:extLst>
            </p:cNvPr>
            <p:cNvSpPr>
              <a:spLocks noChangeShapeType="1"/>
            </p:cNvSpPr>
            <p:nvPr/>
          </p:nvSpPr>
          <p:spPr bwMode="auto">
            <a:xfrm>
              <a:off x="3017" y="3755"/>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24" name="Line 58">
              <a:extLst>
                <a:ext uri="{FF2B5EF4-FFF2-40B4-BE49-F238E27FC236}">
                  <a16:creationId xmlns:a16="http://schemas.microsoft.com/office/drawing/2014/main" id="{66F781BB-3111-2D4B-95F7-8BE466E644C7}"/>
                </a:ext>
              </a:extLst>
            </p:cNvPr>
            <p:cNvSpPr>
              <a:spLocks noChangeShapeType="1"/>
            </p:cNvSpPr>
            <p:nvPr/>
          </p:nvSpPr>
          <p:spPr bwMode="auto">
            <a:xfrm>
              <a:off x="2975" y="3462"/>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grpSp>
      <p:grpSp>
        <p:nvGrpSpPr>
          <p:cNvPr id="25" name="Group 2">
            <a:extLst>
              <a:ext uri="{FF2B5EF4-FFF2-40B4-BE49-F238E27FC236}">
                <a16:creationId xmlns:a16="http://schemas.microsoft.com/office/drawing/2014/main" id="{7797F0D4-654A-C840-AAAE-43D7467BC526}"/>
              </a:ext>
            </a:extLst>
          </p:cNvPr>
          <p:cNvGrpSpPr>
            <a:grpSpLocks/>
          </p:cNvGrpSpPr>
          <p:nvPr/>
        </p:nvGrpSpPr>
        <p:grpSpPr bwMode="auto">
          <a:xfrm>
            <a:off x="4837066" y="567103"/>
            <a:ext cx="4226677" cy="4114717"/>
            <a:chOff x="2971" y="2093"/>
            <a:chExt cx="2553" cy="1315"/>
          </a:xfrm>
        </p:grpSpPr>
        <p:sp>
          <p:nvSpPr>
            <p:cNvPr id="26" name="Rectangle 3">
              <a:extLst>
                <a:ext uri="{FF2B5EF4-FFF2-40B4-BE49-F238E27FC236}">
                  <a16:creationId xmlns:a16="http://schemas.microsoft.com/office/drawing/2014/main" id="{2242F009-75C6-D248-A824-7FCA32459FCB}"/>
                </a:ext>
              </a:extLst>
            </p:cNvPr>
            <p:cNvSpPr>
              <a:spLocks noChangeArrowheads="1"/>
            </p:cNvSpPr>
            <p:nvPr/>
          </p:nvSpPr>
          <p:spPr bwMode="auto">
            <a:xfrm>
              <a:off x="3552" y="2821"/>
              <a:ext cx="1968"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556022" fontAlgn="base">
                <a:spcBef>
                  <a:spcPct val="20000"/>
                </a:spcBef>
                <a:spcAft>
                  <a:spcPct val="0"/>
                </a:spcAft>
                <a:buClrTx/>
              </a:pPr>
              <a:endParaRPr lang="vi-VN" altLang="en-VN" sz="1500" kern="1200">
                <a:solidFill>
                  <a:srgbClr val="000000"/>
                </a:solidFill>
                <a:ea typeface="+mn-ea"/>
                <a:cs typeface="+mn-cs"/>
              </a:endParaRPr>
            </a:p>
          </p:txBody>
        </p:sp>
        <p:sp>
          <p:nvSpPr>
            <p:cNvPr id="27" name="Rectangle 4">
              <a:extLst>
                <a:ext uri="{FF2B5EF4-FFF2-40B4-BE49-F238E27FC236}">
                  <a16:creationId xmlns:a16="http://schemas.microsoft.com/office/drawing/2014/main" id="{55B01623-D6F4-1742-9B5E-67C63FDAFFF8}"/>
                </a:ext>
              </a:extLst>
            </p:cNvPr>
            <p:cNvSpPr>
              <a:spLocks noChangeArrowheads="1"/>
            </p:cNvSpPr>
            <p:nvPr/>
          </p:nvSpPr>
          <p:spPr bwMode="auto">
            <a:xfrm>
              <a:off x="2995" y="2821"/>
              <a:ext cx="55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556022" fontAlgn="base">
                <a:spcBef>
                  <a:spcPct val="20000"/>
                </a:spcBef>
                <a:spcAft>
                  <a:spcPct val="0"/>
                </a:spcAft>
                <a:buClrTx/>
              </a:pPr>
              <a:endParaRPr lang="vi-VN" altLang="en-VN" sz="1500" kern="1200">
                <a:solidFill>
                  <a:srgbClr val="000000"/>
                </a:solidFill>
                <a:ea typeface="+mn-ea"/>
                <a:cs typeface="+mn-cs"/>
              </a:endParaRPr>
            </a:p>
          </p:txBody>
        </p:sp>
        <p:sp>
          <p:nvSpPr>
            <p:cNvPr id="28" name="Rectangle 5">
              <a:extLst>
                <a:ext uri="{FF2B5EF4-FFF2-40B4-BE49-F238E27FC236}">
                  <a16:creationId xmlns:a16="http://schemas.microsoft.com/office/drawing/2014/main" id="{4729F552-E47D-E94D-80E0-85A2C6C75282}"/>
                </a:ext>
              </a:extLst>
            </p:cNvPr>
            <p:cNvSpPr>
              <a:spLocks noChangeArrowheads="1"/>
            </p:cNvSpPr>
            <p:nvPr/>
          </p:nvSpPr>
          <p:spPr bwMode="auto">
            <a:xfrm>
              <a:off x="3552" y="2510"/>
              <a:ext cx="1968"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556022" fontAlgn="base">
                <a:spcBef>
                  <a:spcPct val="20000"/>
                </a:spcBef>
                <a:spcAft>
                  <a:spcPct val="0"/>
                </a:spcAft>
                <a:buClrTx/>
              </a:pPr>
              <a:endParaRPr lang="vi-VN" altLang="en-VN" sz="1500" kern="1200">
                <a:solidFill>
                  <a:srgbClr val="000000"/>
                </a:solidFill>
                <a:ea typeface="+mn-ea"/>
                <a:cs typeface="+mn-cs"/>
              </a:endParaRPr>
            </a:p>
          </p:txBody>
        </p:sp>
        <p:sp>
          <p:nvSpPr>
            <p:cNvPr id="29" name="Rectangle 6">
              <a:extLst>
                <a:ext uri="{FF2B5EF4-FFF2-40B4-BE49-F238E27FC236}">
                  <a16:creationId xmlns:a16="http://schemas.microsoft.com/office/drawing/2014/main" id="{DBD9A197-A795-1C43-A9EC-3653A2664560}"/>
                </a:ext>
              </a:extLst>
            </p:cNvPr>
            <p:cNvSpPr>
              <a:spLocks noChangeArrowheads="1"/>
            </p:cNvSpPr>
            <p:nvPr/>
          </p:nvSpPr>
          <p:spPr bwMode="auto">
            <a:xfrm>
              <a:off x="2995" y="2510"/>
              <a:ext cx="557"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556022" fontAlgn="base">
                <a:spcBef>
                  <a:spcPct val="20000"/>
                </a:spcBef>
                <a:spcAft>
                  <a:spcPct val="0"/>
                </a:spcAft>
                <a:buClrTx/>
              </a:pPr>
              <a:endParaRPr lang="vi-VN" altLang="en-VN" sz="1500" kern="1200">
                <a:solidFill>
                  <a:srgbClr val="000000"/>
                </a:solidFill>
                <a:ea typeface="+mn-ea"/>
                <a:cs typeface="+mn-cs"/>
              </a:endParaRPr>
            </a:p>
          </p:txBody>
        </p:sp>
        <p:sp>
          <p:nvSpPr>
            <p:cNvPr id="30" name="Rectangle 7">
              <a:extLst>
                <a:ext uri="{FF2B5EF4-FFF2-40B4-BE49-F238E27FC236}">
                  <a16:creationId xmlns:a16="http://schemas.microsoft.com/office/drawing/2014/main" id="{963ABAE6-BE17-5748-9DEB-EC3620B0D784}"/>
                </a:ext>
              </a:extLst>
            </p:cNvPr>
            <p:cNvSpPr>
              <a:spLocks noChangeArrowheads="1"/>
            </p:cNvSpPr>
            <p:nvPr/>
          </p:nvSpPr>
          <p:spPr bwMode="auto">
            <a:xfrm>
              <a:off x="3552" y="2093"/>
              <a:ext cx="19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556022" fontAlgn="base">
                <a:spcBef>
                  <a:spcPct val="20000"/>
                </a:spcBef>
                <a:spcAft>
                  <a:spcPct val="0"/>
                </a:spcAft>
                <a:buClrTx/>
              </a:pPr>
              <a:endParaRPr lang="vi-VN" altLang="en-VN" sz="1500" kern="1200">
                <a:solidFill>
                  <a:srgbClr val="000000"/>
                </a:solidFill>
                <a:ea typeface="+mn-ea"/>
                <a:cs typeface="+mn-cs"/>
              </a:endParaRPr>
            </a:p>
          </p:txBody>
        </p:sp>
        <p:sp>
          <p:nvSpPr>
            <p:cNvPr id="31" name="Rectangle 8">
              <a:extLst>
                <a:ext uri="{FF2B5EF4-FFF2-40B4-BE49-F238E27FC236}">
                  <a16:creationId xmlns:a16="http://schemas.microsoft.com/office/drawing/2014/main" id="{C14052A4-F850-7646-B2ED-521E847D9294}"/>
                </a:ext>
              </a:extLst>
            </p:cNvPr>
            <p:cNvSpPr>
              <a:spLocks noChangeArrowheads="1"/>
            </p:cNvSpPr>
            <p:nvPr/>
          </p:nvSpPr>
          <p:spPr bwMode="auto">
            <a:xfrm>
              <a:off x="2995" y="2093"/>
              <a:ext cx="557"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556022" fontAlgn="base">
                <a:spcBef>
                  <a:spcPct val="20000"/>
                </a:spcBef>
                <a:spcAft>
                  <a:spcPct val="0"/>
                </a:spcAft>
                <a:buClrTx/>
              </a:pPr>
              <a:endParaRPr lang="vi-VN" altLang="en-VN" sz="1500" kern="1200">
                <a:solidFill>
                  <a:srgbClr val="000000"/>
                </a:solidFill>
                <a:ea typeface="+mn-ea"/>
                <a:cs typeface="+mn-cs"/>
              </a:endParaRPr>
            </a:p>
          </p:txBody>
        </p:sp>
        <p:sp>
          <p:nvSpPr>
            <p:cNvPr id="32" name="Line 9">
              <a:extLst>
                <a:ext uri="{FF2B5EF4-FFF2-40B4-BE49-F238E27FC236}">
                  <a16:creationId xmlns:a16="http://schemas.microsoft.com/office/drawing/2014/main" id="{29304FD7-3E18-CD49-9BD7-C1FC1F919757}"/>
                </a:ext>
              </a:extLst>
            </p:cNvPr>
            <p:cNvSpPr>
              <a:spLocks noChangeShapeType="1"/>
            </p:cNvSpPr>
            <p:nvPr/>
          </p:nvSpPr>
          <p:spPr bwMode="auto">
            <a:xfrm>
              <a:off x="2995" y="2093"/>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33" name="Line 10">
              <a:extLst>
                <a:ext uri="{FF2B5EF4-FFF2-40B4-BE49-F238E27FC236}">
                  <a16:creationId xmlns:a16="http://schemas.microsoft.com/office/drawing/2014/main" id="{E23326FE-7E3E-5549-BD17-77D1C0F653C6}"/>
                </a:ext>
              </a:extLst>
            </p:cNvPr>
            <p:cNvSpPr>
              <a:spLocks noChangeShapeType="1"/>
            </p:cNvSpPr>
            <p:nvPr/>
          </p:nvSpPr>
          <p:spPr bwMode="auto">
            <a:xfrm>
              <a:off x="2995" y="3408"/>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34" name="Line 11">
              <a:extLst>
                <a:ext uri="{FF2B5EF4-FFF2-40B4-BE49-F238E27FC236}">
                  <a16:creationId xmlns:a16="http://schemas.microsoft.com/office/drawing/2014/main" id="{C0082F34-3403-5C4B-B7BC-8555A3B31AE4}"/>
                </a:ext>
              </a:extLst>
            </p:cNvPr>
            <p:cNvSpPr>
              <a:spLocks noChangeShapeType="1"/>
            </p:cNvSpPr>
            <p:nvPr/>
          </p:nvSpPr>
          <p:spPr bwMode="auto">
            <a:xfrm>
              <a:off x="3552" y="2093"/>
              <a:ext cx="0" cy="4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35" name="Line 12">
              <a:extLst>
                <a:ext uri="{FF2B5EF4-FFF2-40B4-BE49-F238E27FC236}">
                  <a16:creationId xmlns:a16="http://schemas.microsoft.com/office/drawing/2014/main" id="{E5073701-31AC-A44D-AA5E-BF9E56539837}"/>
                </a:ext>
              </a:extLst>
            </p:cNvPr>
            <p:cNvSpPr>
              <a:spLocks noChangeShapeType="1"/>
            </p:cNvSpPr>
            <p:nvPr/>
          </p:nvSpPr>
          <p:spPr bwMode="auto">
            <a:xfrm>
              <a:off x="2995" y="2577"/>
              <a:ext cx="2525" cy="0"/>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36" name="Line 13">
              <a:extLst>
                <a:ext uri="{FF2B5EF4-FFF2-40B4-BE49-F238E27FC236}">
                  <a16:creationId xmlns:a16="http://schemas.microsoft.com/office/drawing/2014/main" id="{E16E01A4-6980-5042-BC82-5251D65FA027}"/>
                </a:ext>
              </a:extLst>
            </p:cNvPr>
            <p:cNvSpPr>
              <a:spLocks noChangeShapeType="1"/>
            </p:cNvSpPr>
            <p:nvPr/>
          </p:nvSpPr>
          <p:spPr bwMode="auto">
            <a:xfrm>
              <a:off x="2995" y="2821"/>
              <a:ext cx="2525" cy="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37" name="Line 14">
              <a:extLst>
                <a:ext uri="{FF2B5EF4-FFF2-40B4-BE49-F238E27FC236}">
                  <a16:creationId xmlns:a16="http://schemas.microsoft.com/office/drawing/2014/main" id="{7F180D3E-2AFC-2E4B-9FBD-68DBD22D1288}"/>
                </a:ext>
              </a:extLst>
            </p:cNvPr>
            <p:cNvSpPr>
              <a:spLocks noChangeShapeType="1"/>
            </p:cNvSpPr>
            <p:nvPr/>
          </p:nvSpPr>
          <p:spPr bwMode="auto">
            <a:xfrm>
              <a:off x="2995"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38" name="Line 15">
              <a:extLst>
                <a:ext uri="{FF2B5EF4-FFF2-40B4-BE49-F238E27FC236}">
                  <a16:creationId xmlns:a16="http://schemas.microsoft.com/office/drawing/2014/main" id="{A8CE0957-A24A-5443-97C7-673B3E1D917A}"/>
                </a:ext>
              </a:extLst>
            </p:cNvPr>
            <p:cNvSpPr>
              <a:spLocks noChangeShapeType="1"/>
            </p:cNvSpPr>
            <p:nvPr/>
          </p:nvSpPr>
          <p:spPr bwMode="auto">
            <a:xfrm>
              <a:off x="2995"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39" name="Line 16">
              <a:extLst>
                <a:ext uri="{FF2B5EF4-FFF2-40B4-BE49-F238E27FC236}">
                  <a16:creationId xmlns:a16="http://schemas.microsoft.com/office/drawing/2014/main" id="{5E54BAE5-2E91-FB4D-B71A-C0CE4A2B424D}"/>
                </a:ext>
              </a:extLst>
            </p:cNvPr>
            <p:cNvSpPr>
              <a:spLocks noChangeShapeType="1"/>
            </p:cNvSpPr>
            <p:nvPr/>
          </p:nvSpPr>
          <p:spPr bwMode="auto">
            <a:xfrm>
              <a:off x="2995"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40" name="Line 17">
              <a:extLst>
                <a:ext uri="{FF2B5EF4-FFF2-40B4-BE49-F238E27FC236}">
                  <a16:creationId xmlns:a16="http://schemas.microsoft.com/office/drawing/2014/main" id="{7073A466-EE8E-634F-9DA1-946F03382E75}"/>
                </a:ext>
              </a:extLst>
            </p:cNvPr>
            <p:cNvSpPr>
              <a:spLocks noChangeShapeType="1"/>
            </p:cNvSpPr>
            <p:nvPr/>
          </p:nvSpPr>
          <p:spPr bwMode="auto">
            <a:xfrm>
              <a:off x="3552" y="2510"/>
              <a:ext cx="0" cy="311"/>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41" name="Line 18">
              <a:extLst>
                <a:ext uri="{FF2B5EF4-FFF2-40B4-BE49-F238E27FC236}">
                  <a16:creationId xmlns:a16="http://schemas.microsoft.com/office/drawing/2014/main" id="{81CD2FE3-BADF-3E49-9AD0-FBCAFFC2B9BA}"/>
                </a:ext>
              </a:extLst>
            </p:cNvPr>
            <p:cNvSpPr>
              <a:spLocks noChangeShapeType="1"/>
            </p:cNvSpPr>
            <p:nvPr/>
          </p:nvSpPr>
          <p:spPr bwMode="auto">
            <a:xfrm>
              <a:off x="3552" y="2821"/>
              <a:ext cx="0" cy="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42" name="Line 19">
              <a:extLst>
                <a:ext uri="{FF2B5EF4-FFF2-40B4-BE49-F238E27FC236}">
                  <a16:creationId xmlns:a16="http://schemas.microsoft.com/office/drawing/2014/main" id="{3CFBA80D-E37A-E144-BFDF-C7230AB8B756}"/>
                </a:ext>
              </a:extLst>
            </p:cNvPr>
            <p:cNvSpPr>
              <a:spLocks noChangeShapeType="1"/>
            </p:cNvSpPr>
            <p:nvPr/>
          </p:nvSpPr>
          <p:spPr bwMode="auto">
            <a:xfrm>
              <a:off x="5520"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43" name="Line 20">
              <a:extLst>
                <a:ext uri="{FF2B5EF4-FFF2-40B4-BE49-F238E27FC236}">
                  <a16:creationId xmlns:a16="http://schemas.microsoft.com/office/drawing/2014/main" id="{AE6390CA-80AE-D743-96A3-1D6C86458497}"/>
                </a:ext>
              </a:extLst>
            </p:cNvPr>
            <p:cNvSpPr>
              <a:spLocks noChangeShapeType="1"/>
            </p:cNvSpPr>
            <p:nvPr/>
          </p:nvSpPr>
          <p:spPr bwMode="auto">
            <a:xfrm>
              <a:off x="5520"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44" name="Line 21">
              <a:extLst>
                <a:ext uri="{FF2B5EF4-FFF2-40B4-BE49-F238E27FC236}">
                  <a16:creationId xmlns:a16="http://schemas.microsoft.com/office/drawing/2014/main" id="{4B580F11-DA76-2E4A-9FA1-A129EA4F3535}"/>
                </a:ext>
              </a:extLst>
            </p:cNvPr>
            <p:cNvSpPr>
              <a:spLocks noChangeShapeType="1"/>
            </p:cNvSpPr>
            <p:nvPr/>
          </p:nvSpPr>
          <p:spPr bwMode="auto">
            <a:xfrm>
              <a:off x="5520"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800" kern="1200">
                <a:latin typeface="Times New Roman" panose="02020603050405020304" pitchFamily="18" charset="0"/>
                <a:ea typeface="+mn-ea"/>
                <a:cs typeface="+mn-cs"/>
              </a:endParaRPr>
            </a:p>
          </p:txBody>
        </p:sp>
        <p:sp>
          <p:nvSpPr>
            <p:cNvPr id="45" name="Text Box 22">
              <a:extLst>
                <a:ext uri="{FF2B5EF4-FFF2-40B4-BE49-F238E27FC236}">
                  <a16:creationId xmlns:a16="http://schemas.microsoft.com/office/drawing/2014/main" id="{382EA34F-8F47-FD44-B510-3E52A88A56DF}"/>
                </a:ext>
              </a:extLst>
            </p:cNvPr>
            <p:cNvSpPr txBox="1">
              <a:spLocks noChangeArrowheads="1"/>
            </p:cNvSpPr>
            <p:nvPr/>
          </p:nvSpPr>
          <p:spPr bwMode="auto">
            <a:xfrm>
              <a:off x="2971" y="2151"/>
              <a:ext cx="55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20000"/>
                </a:spcBef>
                <a:spcAft>
                  <a:spcPct val="0"/>
                </a:spcAft>
                <a:buClrTx/>
              </a:pPr>
              <a:r>
                <a:rPr lang="en-US" altLang="en-VN" sz="2000" b="1" kern="1200" dirty="0" err="1">
                  <a:solidFill>
                    <a:srgbClr val="FF0000"/>
                  </a:solidFill>
                  <a:ea typeface="+mn-ea"/>
                  <a:cs typeface="+mn-cs"/>
                </a:rPr>
                <a:t>Công</a:t>
              </a:r>
              <a:r>
                <a:rPr lang="en-US" altLang="en-VN" sz="2000" b="1" kern="1200" dirty="0">
                  <a:solidFill>
                    <a:srgbClr val="FF0000"/>
                  </a:solidFill>
                  <a:ea typeface="+mn-ea"/>
                  <a:cs typeface="+mn-cs"/>
                </a:rPr>
                <a:t> </a:t>
              </a:r>
              <a:r>
                <a:rPr lang="en-US" altLang="en-VN" sz="2000" b="1" kern="1200" dirty="0" err="1">
                  <a:solidFill>
                    <a:srgbClr val="FF0000"/>
                  </a:solidFill>
                  <a:ea typeface="+mn-ea"/>
                  <a:cs typeface="+mn-cs"/>
                </a:rPr>
                <a:t>nghiệp</a:t>
              </a:r>
              <a:endParaRPr lang="en-US" altLang="en-VN" sz="2000" b="1" kern="1200" dirty="0">
                <a:solidFill>
                  <a:srgbClr val="FF0000"/>
                </a:solidFill>
                <a:ea typeface="+mn-ea"/>
                <a:cs typeface="+mn-cs"/>
              </a:endParaRPr>
            </a:p>
          </p:txBody>
        </p:sp>
        <p:sp>
          <p:nvSpPr>
            <p:cNvPr id="46" name="Text Box 23">
              <a:extLst>
                <a:ext uri="{FF2B5EF4-FFF2-40B4-BE49-F238E27FC236}">
                  <a16:creationId xmlns:a16="http://schemas.microsoft.com/office/drawing/2014/main" id="{B483BCC4-A890-E543-8EE9-1F7D85B0191B}"/>
                </a:ext>
              </a:extLst>
            </p:cNvPr>
            <p:cNvSpPr txBox="1">
              <a:spLocks noChangeArrowheads="1"/>
            </p:cNvSpPr>
            <p:nvPr/>
          </p:nvSpPr>
          <p:spPr bwMode="auto">
            <a:xfrm>
              <a:off x="3584" y="2215"/>
              <a:ext cx="193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451247" fontAlgn="base">
                <a:spcBef>
                  <a:spcPct val="20000"/>
                </a:spcBef>
                <a:spcAft>
                  <a:spcPct val="0"/>
                </a:spcAft>
                <a:buClrTx/>
              </a:pPr>
              <a:r>
                <a:rPr lang="en-US" altLang="en-VN" sz="1800" kern="1200" dirty="0" err="1">
                  <a:solidFill>
                    <a:srgbClr val="000000"/>
                  </a:solidFill>
                  <a:ea typeface="+mn-ea"/>
                  <a:cs typeface="+mn-cs"/>
                </a:rPr>
                <a:t>Chỉ</a:t>
              </a:r>
              <a:r>
                <a:rPr lang="en-US" altLang="en-VN" sz="1800" kern="1200" dirty="0">
                  <a:solidFill>
                    <a:srgbClr val="000000"/>
                  </a:solidFill>
                  <a:ea typeface="+mn-ea"/>
                  <a:cs typeface="+mn-cs"/>
                </a:rPr>
                <a:t> </a:t>
              </a:r>
              <a:r>
                <a:rPr lang="en-US" altLang="en-VN" sz="1800" kern="1200" dirty="0" err="1">
                  <a:solidFill>
                    <a:srgbClr val="000000"/>
                  </a:solidFill>
                  <a:ea typeface="+mn-ea"/>
                  <a:cs typeface="+mn-cs"/>
                </a:rPr>
                <a:t>còn</a:t>
              </a:r>
              <a:r>
                <a:rPr lang="en-US" altLang="en-VN" sz="1800" kern="1200" dirty="0">
                  <a:solidFill>
                    <a:srgbClr val="000000"/>
                  </a:solidFill>
                  <a:ea typeface="+mn-ea"/>
                  <a:cs typeface="+mn-cs"/>
                </a:rPr>
                <a:t> </a:t>
              </a:r>
              <a:r>
                <a:rPr lang="en-US" altLang="en-VN" sz="1800" kern="1200" dirty="0" err="1">
                  <a:solidFill>
                    <a:srgbClr val="000000"/>
                  </a:solidFill>
                  <a:ea typeface="+mn-ea"/>
                  <a:cs typeface="+mn-cs"/>
                </a:rPr>
                <a:t>chiếm</a:t>
              </a:r>
              <a:r>
                <a:rPr lang="en-US" altLang="en-VN" sz="1800" kern="1200" dirty="0">
                  <a:solidFill>
                    <a:srgbClr val="000000"/>
                  </a:solidFill>
                  <a:ea typeface="+mn-ea"/>
                  <a:cs typeface="+mn-cs"/>
                </a:rPr>
                <a:t> 39,8% SL </a:t>
              </a:r>
              <a:r>
                <a:rPr lang="en-US" altLang="en-VN" sz="1800" kern="1200" dirty="0" err="1">
                  <a:solidFill>
                    <a:srgbClr val="000000"/>
                  </a:solidFill>
                  <a:ea typeface="+mn-ea"/>
                  <a:cs typeface="+mn-cs"/>
                </a:rPr>
                <a:t>toàn</a:t>
              </a:r>
              <a:r>
                <a:rPr lang="en-US" altLang="en-VN" sz="1800" kern="1200" dirty="0">
                  <a:solidFill>
                    <a:srgbClr val="000000"/>
                  </a:solidFill>
                  <a:ea typeface="+mn-ea"/>
                  <a:cs typeface="+mn-cs"/>
                </a:rPr>
                <a:t> </a:t>
              </a:r>
              <a:r>
                <a:rPr lang="en-US" altLang="en-VN" sz="1800" kern="1200" dirty="0" err="1">
                  <a:solidFill>
                    <a:srgbClr val="000000"/>
                  </a:solidFill>
                  <a:ea typeface="+mn-ea"/>
                  <a:cs typeface="+mn-cs"/>
                </a:rPr>
                <a:t>thế</a:t>
              </a:r>
              <a:r>
                <a:rPr lang="en-US" altLang="en-VN" sz="1800" kern="1200" dirty="0">
                  <a:solidFill>
                    <a:srgbClr val="000000"/>
                  </a:solidFill>
                  <a:ea typeface="+mn-ea"/>
                  <a:cs typeface="+mn-cs"/>
                </a:rPr>
                <a:t> </a:t>
              </a:r>
              <a:r>
                <a:rPr lang="en-US" altLang="en-VN" sz="1800" kern="1200" dirty="0" err="1">
                  <a:solidFill>
                    <a:srgbClr val="000000"/>
                  </a:solidFill>
                  <a:ea typeface="+mn-ea"/>
                  <a:cs typeface="+mn-cs"/>
                </a:rPr>
                <a:t>giới</a:t>
              </a:r>
              <a:r>
                <a:rPr lang="en-US" altLang="en-VN" sz="1800" kern="1200" dirty="0">
                  <a:solidFill>
                    <a:srgbClr val="000000"/>
                  </a:solidFill>
                  <a:ea typeface="+mn-ea"/>
                  <a:cs typeface="+mn-cs"/>
                </a:rPr>
                <a:t> (</a:t>
              </a:r>
              <a:r>
                <a:rPr lang="en-US" altLang="en-VN" sz="1800" kern="1200" dirty="0" err="1">
                  <a:solidFill>
                    <a:srgbClr val="000000"/>
                  </a:solidFill>
                  <a:ea typeface="+mn-ea"/>
                  <a:cs typeface="+mn-cs"/>
                </a:rPr>
                <a:t>Năm</a:t>
              </a:r>
              <a:r>
                <a:rPr lang="en-US" altLang="en-VN" sz="1800" kern="1200" dirty="0">
                  <a:solidFill>
                    <a:srgbClr val="000000"/>
                  </a:solidFill>
                  <a:ea typeface="+mn-ea"/>
                  <a:cs typeface="+mn-cs"/>
                </a:rPr>
                <a:t> 1973)</a:t>
              </a:r>
            </a:p>
          </p:txBody>
        </p:sp>
        <p:sp>
          <p:nvSpPr>
            <p:cNvPr id="47" name="Text Box 24">
              <a:extLst>
                <a:ext uri="{FF2B5EF4-FFF2-40B4-BE49-F238E27FC236}">
                  <a16:creationId xmlns:a16="http://schemas.microsoft.com/office/drawing/2014/main" id="{A1DF1188-D430-7D41-9858-6D0BF9C7B4EB}"/>
                </a:ext>
              </a:extLst>
            </p:cNvPr>
            <p:cNvSpPr txBox="1">
              <a:spLocks noChangeArrowheads="1"/>
            </p:cNvSpPr>
            <p:nvPr/>
          </p:nvSpPr>
          <p:spPr bwMode="auto">
            <a:xfrm>
              <a:off x="3036" y="2632"/>
              <a:ext cx="4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0"/>
                </a:spcBef>
                <a:spcAft>
                  <a:spcPct val="0"/>
                </a:spcAft>
                <a:buClrTx/>
              </a:pPr>
              <a:r>
                <a:rPr lang="en-US" altLang="en-VN" sz="2000" b="1" kern="1200">
                  <a:solidFill>
                    <a:srgbClr val="FF0000"/>
                  </a:solidFill>
                  <a:ea typeface="+mn-ea"/>
                  <a:cs typeface="+mn-cs"/>
                </a:rPr>
                <a:t>Vàng</a:t>
              </a:r>
            </a:p>
          </p:txBody>
        </p:sp>
        <p:sp>
          <p:nvSpPr>
            <p:cNvPr id="48" name="Text Box 25">
              <a:extLst>
                <a:ext uri="{FF2B5EF4-FFF2-40B4-BE49-F238E27FC236}">
                  <a16:creationId xmlns:a16="http://schemas.microsoft.com/office/drawing/2014/main" id="{8EC96D37-E0E3-EA48-9CEC-6DE95D80CF7F}"/>
                </a:ext>
              </a:extLst>
            </p:cNvPr>
            <p:cNvSpPr txBox="1">
              <a:spLocks noChangeArrowheads="1"/>
            </p:cNvSpPr>
            <p:nvPr/>
          </p:nvSpPr>
          <p:spPr bwMode="auto">
            <a:xfrm>
              <a:off x="3601" y="2701"/>
              <a:ext cx="153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451247" fontAlgn="base">
                <a:spcBef>
                  <a:spcPct val="20000"/>
                </a:spcBef>
                <a:spcAft>
                  <a:spcPct val="0"/>
                </a:spcAft>
                <a:buClrTx/>
              </a:pPr>
              <a:r>
                <a:rPr lang="en-US" altLang="en-VN" sz="1800" kern="1200" dirty="0">
                  <a:solidFill>
                    <a:srgbClr val="000000"/>
                  </a:solidFill>
                  <a:ea typeface="+mn-ea"/>
                  <a:cs typeface="+mn-cs"/>
                </a:rPr>
                <a:t> </a:t>
              </a:r>
              <a:r>
                <a:rPr lang="en-US" altLang="en-VN" sz="1800" kern="1200" dirty="0">
                  <a:solidFill>
                    <a:srgbClr val="000000"/>
                  </a:solidFill>
                  <a:ea typeface="+mn-ea"/>
                  <a:cs typeface="Times New Roman" panose="02020603050405020304" pitchFamily="18" charset="0"/>
                </a:rPr>
                <a:t>11,9 </a:t>
              </a:r>
              <a:r>
                <a:rPr lang="en-US" altLang="en-VN" sz="1800" kern="1200" dirty="0" err="1">
                  <a:solidFill>
                    <a:srgbClr val="000000"/>
                  </a:solidFill>
                  <a:ea typeface="+mn-ea"/>
                  <a:cs typeface="Times New Roman" panose="02020603050405020304" pitchFamily="18" charset="0"/>
                </a:rPr>
                <a:t>tỉ</a:t>
              </a:r>
              <a:r>
                <a:rPr lang="en-US" altLang="en-VN" sz="1800" kern="1200" dirty="0">
                  <a:solidFill>
                    <a:srgbClr val="000000"/>
                  </a:solidFill>
                  <a:ea typeface="+mn-ea"/>
                  <a:cs typeface="Times New Roman" panose="02020603050405020304" pitchFamily="18" charset="0"/>
                </a:rPr>
                <a:t> USD (</a:t>
              </a:r>
              <a:r>
                <a:rPr lang="en-US" altLang="en-VN" sz="1800" kern="1200" dirty="0" err="1">
                  <a:solidFill>
                    <a:srgbClr val="000000"/>
                  </a:solidFill>
                  <a:ea typeface="+mn-ea"/>
                  <a:cs typeface="Times New Roman" panose="02020603050405020304" pitchFamily="18" charset="0"/>
                </a:rPr>
                <a:t>Năm</a:t>
              </a:r>
              <a:r>
                <a:rPr lang="en-US" altLang="en-VN" sz="1800" kern="1200" dirty="0">
                  <a:solidFill>
                    <a:srgbClr val="000000"/>
                  </a:solidFill>
                  <a:ea typeface="+mn-ea"/>
                  <a:cs typeface="Times New Roman" panose="02020603050405020304" pitchFamily="18" charset="0"/>
                </a:rPr>
                <a:t> 1974)</a:t>
              </a:r>
            </a:p>
          </p:txBody>
        </p:sp>
        <p:sp>
          <p:nvSpPr>
            <p:cNvPr id="49" name="Text Box 26">
              <a:extLst>
                <a:ext uri="{FF2B5EF4-FFF2-40B4-BE49-F238E27FC236}">
                  <a16:creationId xmlns:a16="http://schemas.microsoft.com/office/drawing/2014/main" id="{BBABDA44-335C-0043-AC07-CBCCEAE465B7}"/>
                </a:ext>
              </a:extLst>
            </p:cNvPr>
            <p:cNvSpPr txBox="1">
              <a:spLocks noChangeArrowheads="1"/>
            </p:cNvSpPr>
            <p:nvPr/>
          </p:nvSpPr>
          <p:spPr bwMode="auto">
            <a:xfrm>
              <a:off x="3002" y="2943"/>
              <a:ext cx="509"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1247" fontAlgn="base">
                <a:spcBef>
                  <a:spcPct val="20000"/>
                </a:spcBef>
                <a:spcAft>
                  <a:spcPct val="0"/>
                </a:spcAft>
                <a:buClrTx/>
              </a:pPr>
              <a:r>
                <a:rPr lang="en-US" altLang="en-VN" sz="2000" b="1" kern="1200" dirty="0" err="1">
                  <a:solidFill>
                    <a:srgbClr val="FF0000"/>
                  </a:solidFill>
                  <a:ea typeface="+mn-ea"/>
                  <a:cs typeface="+mn-cs"/>
                </a:rPr>
                <a:t>Giá</a:t>
              </a:r>
              <a:r>
                <a:rPr lang="en-US" altLang="en-VN" sz="2000" b="1" kern="1200" dirty="0">
                  <a:solidFill>
                    <a:srgbClr val="FF0000"/>
                  </a:solidFill>
                  <a:ea typeface="+mn-ea"/>
                  <a:cs typeface="+mn-cs"/>
                </a:rPr>
                <a:t> </a:t>
              </a:r>
              <a:r>
                <a:rPr lang="en-US" altLang="en-VN" sz="2000" b="1" kern="1200" dirty="0" err="1">
                  <a:solidFill>
                    <a:srgbClr val="FF0000"/>
                  </a:solidFill>
                  <a:ea typeface="+mn-ea"/>
                  <a:cs typeface="+mn-cs"/>
                </a:rPr>
                <a:t>trị</a:t>
              </a:r>
              <a:r>
                <a:rPr lang="en-US" altLang="en-VN" sz="2000" b="1" kern="1200" dirty="0">
                  <a:solidFill>
                    <a:srgbClr val="FF0000"/>
                  </a:solidFill>
                  <a:ea typeface="+mn-ea"/>
                  <a:cs typeface="+mn-cs"/>
                </a:rPr>
                <a:t> </a:t>
              </a:r>
            </a:p>
            <a:p>
              <a:pPr algn="ctr" defTabSz="451247" fontAlgn="base">
                <a:spcBef>
                  <a:spcPct val="20000"/>
                </a:spcBef>
                <a:spcAft>
                  <a:spcPct val="0"/>
                </a:spcAft>
                <a:buClrTx/>
              </a:pPr>
              <a:r>
                <a:rPr lang="en-US" altLang="en-VN" sz="2000" b="1" kern="1200" dirty="0" err="1">
                  <a:solidFill>
                    <a:srgbClr val="FF0000"/>
                  </a:solidFill>
                  <a:ea typeface="+mn-ea"/>
                  <a:cs typeface="+mn-cs"/>
                </a:rPr>
                <a:t>Đồng</a:t>
              </a:r>
              <a:r>
                <a:rPr lang="en-US" altLang="en-VN" sz="2000" b="1" kern="1200" dirty="0">
                  <a:solidFill>
                    <a:srgbClr val="FF0000"/>
                  </a:solidFill>
                  <a:ea typeface="+mn-ea"/>
                  <a:cs typeface="+mn-cs"/>
                </a:rPr>
                <a:t> </a:t>
              </a:r>
              <a:r>
                <a:rPr lang="en-US" altLang="en-VN" sz="2000" b="1" kern="1200" dirty="0" err="1">
                  <a:solidFill>
                    <a:srgbClr val="FF0000"/>
                  </a:solidFill>
                  <a:ea typeface="+mn-ea"/>
                  <a:cs typeface="+mn-cs"/>
                </a:rPr>
                <a:t>Đô</a:t>
              </a:r>
              <a:r>
                <a:rPr lang="en-US" altLang="en-VN" sz="2000" b="1" kern="1200" dirty="0">
                  <a:solidFill>
                    <a:srgbClr val="FF0000"/>
                  </a:solidFill>
                  <a:ea typeface="+mn-ea"/>
                  <a:cs typeface="+mn-cs"/>
                </a:rPr>
                <a:t> la</a:t>
              </a:r>
            </a:p>
          </p:txBody>
        </p:sp>
        <p:sp>
          <p:nvSpPr>
            <p:cNvPr id="50" name="Text Box 27">
              <a:extLst>
                <a:ext uri="{FF2B5EF4-FFF2-40B4-BE49-F238E27FC236}">
                  <a16:creationId xmlns:a16="http://schemas.microsoft.com/office/drawing/2014/main" id="{291F8B83-5C64-6945-9020-C88C37CA625A}"/>
                </a:ext>
              </a:extLst>
            </p:cNvPr>
            <p:cNvSpPr txBox="1">
              <a:spLocks noChangeArrowheads="1"/>
            </p:cNvSpPr>
            <p:nvPr/>
          </p:nvSpPr>
          <p:spPr bwMode="auto">
            <a:xfrm>
              <a:off x="3584" y="3021"/>
              <a:ext cx="194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640" tIns="27821" rIns="55640" bIns="27821">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451247" fontAlgn="base">
                <a:spcBef>
                  <a:spcPct val="20000"/>
                </a:spcBef>
                <a:spcAft>
                  <a:spcPct val="0"/>
                </a:spcAft>
                <a:buClrTx/>
              </a:pPr>
              <a:r>
                <a:rPr lang="en-US" altLang="en-VN" sz="1800" kern="1200">
                  <a:solidFill>
                    <a:srgbClr val="000000"/>
                  </a:solidFill>
                  <a:ea typeface="+mn-ea"/>
                  <a:cs typeface="+mn-cs"/>
                </a:rPr>
                <a:t>Trong 14 tháng bị phá giá 2 lần (12/1973 và 2/1974)</a:t>
              </a:r>
            </a:p>
          </p:txBody>
        </p:sp>
      </p:grpSp>
      <p:sp>
        <p:nvSpPr>
          <p:cNvPr id="51" name="TextBox 74">
            <a:extLst>
              <a:ext uri="{FF2B5EF4-FFF2-40B4-BE49-F238E27FC236}">
                <a16:creationId xmlns:a16="http://schemas.microsoft.com/office/drawing/2014/main" id="{414AF243-AF20-6942-BFC7-35754652EAC6}"/>
              </a:ext>
            </a:extLst>
          </p:cNvPr>
          <p:cNvSpPr txBox="1">
            <a:spLocks noChangeArrowheads="1"/>
          </p:cNvSpPr>
          <p:nvPr/>
        </p:nvSpPr>
        <p:spPr bwMode="auto">
          <a:xfrm>
            <a:off x="228600" y="31554"/>
            <a:ext cx="4335666" cy="400110"/>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buClrTx/>
            </a:pPr>
            <a:r>
              <a:rPr lang="en-US" altLang="en-VN" sz="2000" kern="1200" dirty="0" err="1">
                <a:solidFill>
                  <a:srgbClr val="FFFF00"/>
                </a:solidFill>
                <a:ea typeface="+mn-ea"/>
                <a:cs typeface="Times New Roman" panose="02020603050405020304" pitchFamily="18" charset="0"/>
              </a:rPr>
              <a:t>Nước</a:t>
            </a:r>
            <a:r>
              <a:rPr lang="en-US" altLang="en-VN" sz="2000" kern="1200" dirty="0">
                <a:solidFill>
                  <a:srgbClr val="FFFF00"/>
                </a:solidFill>
                <a:ea typeface="+mn-ea"/>
                <a:cs typeface="Times New Roman" panose="02020603050405020304" pitchFamily="18" charset="0"/>
              </a:rPr>
              <a:t> </a:t>
            </a:r>
            <a:r>
              <a:rPr lang="en-US" altLang="en-VN" sz="2000" kern="1200" dirty="0" err="1">
                <a:solidFill>
                  <a:srgbClr val="FFFF00"/>
                </a:solidFill>
                <a:ea typeface="+mn-ea"/>
                <a:cs typeface="Times New Roman" panose="02020603050405020304" pitchFamily="18" charset="0"/>
              </a:rPr>
              <a:t>Mĩ</a:t>
            </a:r>
            <a:r>
              <a:rPr lang="en-US" altLang="en-VN" sz="2000" kern="1200" dirty="0">
                <a:solidFill>
                  <a:srgbClr val="FFFF00"/>
                </a:solidFill>
                <a:ea typeface="+mn-ea"/>
                <a:cs typeface="Times New Roman" panose="02020603050405020304" pitchFamily="18" charset="0"/>
              </a:rPr>
              <a:t> 1945-1950</a:t>
            </a:r>
          </a:p>
        </p:txBody>
      </p:sp>
      <p:sp>
        <p:nvSpPr>
          <p:cNvPr id="52" name="TextBox 75">
            <a:extLst>
              <a:ext uri="{FF2B5EF4-FFF2-40B4-BE49-F238E27FC236}">
                <a16:creationId xmlns:a16="http://schemas.microsoft.com/office/drawing/2014/main" id="{131D5760-1791-AC40-884A-7EAA96BE9B3D}"/>
              </a:ext>
            </a:extLst>
          </p:cNvPr>
          <p:cNvSpPr txBox="1">
            <a:spLocks noChangeArrowheads="1"/>
          </p:cNvSpPr>
          <p:nvPr/>
        </p:nvSpPr>
        <p:spPr bwMode="auto">
          <a:xfrm>
            <a:off x="4994111" y="36116"/>
            <a:ext cx="4180458" cy="400110"/>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buClrTx/>
            </a:pPr>
            <a:r>
              <a:rPr lang="en-US" altLang="en-VN" sz="2000" kern="1200" dirty="0" err="1">
                <a:solidFill>
                  <a:srgbClr val="FFFF00"/>
                </a:solidFill>
                <a:ea typeface="+mn-ea"/>
                <a:cs typeface="Times New Roman" panose="02020603050405020304" pitchFamily="18" charset="0"/>
              </a:rPr>
              <a:t>Nước</a:t>
            </a:r>
            <a:r>
              <a:rPr lang="en-US" altLang="en-VN" sz="2000" kern="1200" dirty="0">
                <a:solidFill>
                  <a:srgbClr val="FFFF00"/>
                </a:solidFill>
                <a:ea typeface="+mn-ea"/>
                <a:cs typeface="Times New Roman" panose="02020603050405020304" pitchFamily="18" charset="0"/>
              </a:rPr>
              <a:t> </a:t>
            </a:r>
            <a:r>
              <a:rPr lang="en-US" altLang="en-VN" sz="2000" kern="1200" dirty="0" err="1">
                <a:solidFill>
                  <a:srgbClr val="FFFF00"/>
                </a:solidFill>
                <a:ea typeface="+mn-ea"/>
                <a:cs typeface="Times New Roman" panose="02020603050405020304" pitchFamily="18" charset="0"/>
              </a:rPr>
              <a:t>Mĩ</a:t>
            </a:r>
            <a:r>
              <a:rPr lang="en-US" altLang="en-VN" sz="2000" kern="1200" dirty="0">
                <a:solidFill>
                  <a:srgbClr val="FFFF00"/>
                </a:solidFill>
                <a:ea typeface="+mn-ea"/>
                <a:cs typeface="Times New Roman" panose="02020603050405020304" pitchFamily="18" charset="0"/>
              </a:rPr>
              <a:t> </a:t>
            </a:r>
            <a:r>
              <a:rPr lang="en-US" altLang="en-VN" sz="2000" kern="1200" dirty="0" err="1">
                <a:solidFill>
                  <a:srgbClr val="FFFF00"/>
                </a:solidFill>
                <a:ea typeface="+mn-ea"/>
                <a:cs typeface="Times New Roman" panose="02020603050405020304" pitchFamily="18" charset="0"/>
              </a:rPr>
              <a:t>những</a:t>
            </a:r>
            <a:r>
              <a:rPr lang="en-US" altLang="en-VN" sz="2000" kern="1200" dirty="0">
                <a:solidFill>
                  <a:srgbClr val="FFFF00"/>
                </a:solidFill>
                <a:ea typeface="+mn-ea"/>
                <a:cs typeface="Times New Roman" panose="02020603050405020304" pitchFamily="18" charset="0"/>
              </a:rPr>
              <a:t> </a:t>
            </a:r>
            <a:r>
              <a:rPr lang="en-US" altLang="en-VN" sz="2000" kern="1200" dirty="0" err="1">
                <a:solidFill>
                  <a:srgbClr val="FFFF00"/>
                </a:solidFill>
                <a:ea typeface="+mn-ea"/>
                <a:cs typeface="Times New Roman" panose="02020603050405020304" pitchFamily="18" charset="0"/>
              </a:rPr>
              <a:t>thập</a:t>
            </a:r>
            <a:r>
              <a:rPr lang="en-US" altLang="en-VN" sz="2000" kern="1200" dirty="0">
                <a:solidFill>
                  <a:srgbClr val="FFFF00"/>
                </a:solidFill>
                <a:ea typeface="+mn-ea"/>
                <a:cs typeface="Times New Roman" panose="02020603050405020304" pitchFamily="18" charset="0"/>
              </a:rPr>
              <a:t> </a:t>
            </a:r>
            <a:r>
              <a:rPr lang="en-US" altLang="en-VN" sz="2000" kern="1200" dirty="0" err="1">
                <a:solidFill>
                  <a:srgbClr val="FFFF00"/>
                </a:solidFill>
                <a:ea typeface="+mn-ea"/>
                <a:cs typeface="Times New Roman" panose="02020603050405020304" pitchFamily="18" charset="0"/>
              </a:rPr>
              <a:t>niên</a:t>
            </a:r>
            <a:r>
              <a:rPr lang="en-US" altLang="en-VN" sz="2000" kern="1200" dirty="0">
                <a:solidFill>
                  <a:srgbClr val="FFFF00"/>
                </a:solidFill>
                <a:ea typeface="+mn-ea"/>
                <a:cs typeface="Times New Roman" panose="02020603050405020304" pitchFamily="18" charset="0"/>
              </a:rPr>
              <a:t> </a:t>
            </a:r>
            <a:r>
              <a:rPr lang="en-US" altLang="en-VN" sz="2000" kern="1200" dirty="0" err="1">
                <a:solidFill>
                  <a:srgbClr val="FFFF00"/>
                </a:solidFill>
                <a:ea typeface="+mn-ea"/>
                <a:cs typeface="Times New Roman" panose="02020603050405020304" pitchFamily="18" charset="0"/>
              </a:rPr>
              <a:t>tiếp</a:t>
            </a:r>
            <a:r>
              <a:rPr lang="en-US" altLang="en-VN" sz="2000" kern="1200" dirty="0">
                <a:solidFill>
                  <a:srgbClr val="FFFF00"/>
                </a:solidFill>
                <a:ea typeface="+mn-ea"/>
                <a:cs typeface="Times New Roman" panose="02020603050405020304" pitchFamily="18" charset="0"/>
              </a:rPr>
              <a:t> </a:t>
            </a:r>
            <a:r>
              <a:rPr lang="en-US" altLang="en-VN" sz="2000" kern="1200" dirty="0" err="1">
                <a:solidFill>
                  <a:srgbClr val="FFFF00"/>
                </a:solidFill>
                <a:ea typeface="+mn-ea"/>
                <a:cs typeface="Times New Roman" panose="02020603050405020304" pitchFamily="18" charset="0"/>
              </a:rPr>
              <a:t>theo</a:t>
            </a:r>
            <a:endParaRPr lang="en-US" altLang="en-VN" sz="2000" kern="1200" dirty="0">
              <a:solidFill>
                <a:srgbClr val="FFFF00"/>
              </a:solidFill>
              <a:ea typeface="+mn-ea"/>
              <a:cs typeface="Times New Roman" panose="02020603050405020304" pitchFamily="18" charset="0"/>
            </a:endParaRPr>
          </a:p>
        </p:txBody>
      </p:sp>
      <p:sp>
        <p:nvSpPr>
          <p:cNvPr id="53" name="TextBox 52">
            <a:extLst>
              <a:ext uri="{FF2B5EF4-FFF2-40B4-BE49-F238E27FC236}">
                <a16:creationId xmlns:a16="http://schemas.microsoft.com/office/drawing/2014/main" id="{7EC9373C-E9B4-5E45-9445-3A7200411F08}"/>
              </a:ext>
            </a:extLst>
          </p:cNvPr>
          <p:cNvSpPr txBox="1">
            <a:spLocks noChangeArrowheads="1"/>
          </p:cNvSpPr>
          <p:nvPr/>
        </p:nvSpPr>
        <p:spPr bwMode="auto">
          <a:xfrm>
            <a:off x="16043" y="4681835"/>
            <a:ext cx="9127956" cy="461665"/>
          </a:xfrm>
          <a:prstGeom prst="rect">
            <a:avLst/>
          </a:prstGeom>
          <a:solidFill>
            <a:srgbClr val="FFFF00"/>
          </a:solidFill>
          <a:ln w="9525">
            <a:solidFill>
              <a:srgbClr val="FF000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fontAlgn="base">
              <a:spcBef>
                <a:spcPct val="0"/>
              </a:spcBef>
              <a:spcAft>
                <a:spcPct val="0"/>
              </a:spcAft>
              <a:buClrTx/>
            </a:pPr>
            <a:r>
              <a:rPr lang="en-US" altLang="en-VN" kern="1200" dirty="0" err="1">
                <a:solidFill>
                  <a:schemeClr val="tx1">
                    <a:lumMod val="95000"/>
                    <a:lumOff val="5000"/>
                  </a:schemeClr>
                </a:solidFill>
                <a:ea typeface="+mn-ea"/>
                <a:cs typeface="Times New Roman" panose="02020603050405020304" pitchFamily="18" charset="0"/>
              </a:rPr>
              <a:t>Em</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có</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nhận</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xét</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gì</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về</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tình</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hình</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kinh</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tế</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Mĩ</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trong</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những</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thập</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niên</a:t>
            </a:r>
            <a:r>
              <a:rPr lang="en-US" altLang="en-VN" kern="1200" dirty="0">
                <a:solidFill>
                  <a:schemeClr val="tx1">
                    <a:lumMod val="95000"/>
                    <a:lumOff val="5000"/>
                  </a:schemeClr>
                </a:solidFill>
                <a:ea typeface="+mn-ea"/>
                <a:cs typeface="Times New Roman" panose="02020603050405020304" pitchFamily="18" charset="0"/>
              </a:rPr>
              <a:t> </a:t>
            </a:r>
            <a:r>
              <a:rPr lang="en-US" altLang="en-VN" kern="1200" dirty="0" err="1">
                <a:solidFill>
                  <a:schemeClr val="tx1">
                    <a:lumMod val="95000"/>
                    <a:lumOff val="5000"/>
                  </a:schemeClr>
                </a:solidFill>
                <a:ea typeface="+mn-ea"/>
                <a:cs typeface="Times New Roman" panose="02020603050405020304" pitchFamily="18" charset="0"/>
              </a:rPr>
              <a:t>sau</a:t>
            </a:r>
            <a:r>
              <a:rPr lang="en-US" altLang="en-VN" kern="1200" dirty="0">
                <a:solidFill>
                  <a:schemeClr val="tx1">
                    <a:lumMod val="95000"/>
                    <a:lumOff val="5000"/>
                  </a:schemeClr>
                </a:solidFill>
                <a:ea typeface="+mn-ea"/>
                <a:cs typeface="Times New Roman" panose="02020603050405020304" pitchFamily="18" charset="0"/>
              </a:rPr>
              <a:t>?</a:t>
            </a:r>
          </a:p>
        </p:txBody>
      </p:sp>
    </p:spTree>
    <p:extLst>
      <p:ext uri="{BB962C8B-B14F-4D97-AF65-F5344CB8AC3E}">
        <p14:creationId xmlns:p14="http://schemas.microsoft.com/office/powerpoint/2010/main" val="3114687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50000">
                                          <p:cBhvr additive="base">
                                            <p:cTn id="19" dur="500" fill="hold"/>
                                            <p:tgtEl>
                                              <p:spTgt spid="5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6" name="Rectangle 5">
            <a:extLst>
              <a:ext uri="{FF2B5EF4-FFF2-40B4-BE49-F238E27FC236}">
                <a16:creationId xmlns:a16="http://schemas.microsoft.com/office/drawing/2014/main" id="{38DA3337-CC73-0D4C-B51F-B92F46420539}"/>
              </a:ext>
            </a:extLst>
          </p:cNvPr>
          <p:cNvSpPr/>
          <p:nvPr/>
        </p:nvSpPr>
        <p:spPr>
          <a:xfrm>
            <a:off x="5222274" y="429931"/>
            <a:ext cx="2525051" cy="1446550"/>
          </a:xfrm>
          <a:prstGeom prst="rect">
            <a:avLst/>
          </a:prstGeom>
          <a:noFill/>
          <a:ln>
            <a:noFill/>
          </a:ln>
        </p:spPr>
        <p:txBody>
          <a:bodyPr wrap="none" lIns="91440" tIns="45720" rIns="91440" bIns="45720">
            <a:spAutoFit/>
          </a:bodyPr>
          <a:lstStyle/>
          <a:p>
            <a:pPr algn="ctr"/>
            <a:r>
              <a:rPr lang="en-US"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Why</a:t>
            </a:r>
          </a:p>
        </p:txBody>
      </p:sp>
      <p:sp>
        <p:nvSpPr>
          <p:cNvPr id="7" name="Rectangle 6">
            <a:extLst>
              <a:ext uri="{FF2B5EF4-FFF2-40B4-BE49-F238E27FC236}">
                <a16:creationId xmlns:a16="http://schemas.microsoft.com/office/drawing/2014/main" id="{C2C1A5D0-E3D4-B040-85F1-2CA921853F90}"/>
              </a:ext>
            </a:extLst>
          </p:cNvPr>
          <p:cNvSpPr/>
          <p:nvPr/>
        </p:nvSpPr>
        <p:spPr>
          <a:xfrm>
            <a:off x="3986417" y="2129451"/>
            <a:ext cx="4754079" cy="1384995"/>
          </a:xfrm>
          <a:prstGeom prst="rect">
            <a:avLst/>
          </a:prstGeom>
        </p:spPr>
        <p:txBody>
          <a:bodyPr wrap="square">
            <a:spAutoFit/>
          </a:bodyPr>
          <a:lstStyle/>
          <a:p>
            <a:pPr algn="ctr" eaLnBrk="1" hangingPunct="1">
              <a:spcBef>
                <a:spcPct val="0"/>
              </a:spcBef>
              <a:buClrTx/>
              <a:buFontTx/>
              <a:buNone/>
            </a:pPr>
            <a:r>
              <a:rPr lang="vi-VN" altLang="vi-VN" sz="2800" b="1" dirty="0">
                <a:solidFill>
                  <a:srgbClr val="0070C0"/>
                </a:solidFill>
                <a:latin typeface="Snell Roundhand Black" panose="02000603080000090004" pitchFamily="2" charset="77"/>
              </a:rPr>
              <a:t>Nguyên nhân nào dẫn đến việc nước Mỹ còn giữ ưu thế tuyệt đối như trước?</a:t>
            </a:r>
            <a:endParaRPr lang="en-US" altLang="vi-VN" sz="2800" b="1" dirty="0">
              <a:solidFill>
                <a:srgbClr val="0070C0"/>
              </a:solidFill>
              <a:latin typeface="Snell Roundhand Black" panose="02000603080000090004" pitchFamily="2" charset="77"/>
            </a:endParaRPr>
          </a:p>
        </p:txBody>
      </p:sp>
      <p:pic>
        <p:nvPicPr>
          <p:cNvPr id="3" name="Picture 2">
            <a:extLst>
              <a:ext uri="{FF2B5EF4-FFF2-40B4-BE49-F238E27FC236}">
                <a16:creationId xmlns:a16="http://schemas.microsoft.com/office/drawing/2014/main" id="{60DCE9C2-8870-C84A-801E-08D94EAD9BD5}"/>
              </a:ext>
            </a:extLst>
          </p:cNvPr>
          <p:cNvPicPr>
            <a:picLocks noChangeAspect="1"/>
          </p:cNvPicPr>
          <p:nvPr/>
        </p:nvPicPr>
        <p:blipFill>
          <a:blip r:embed="rId3"/>
          <a:stretch>
            <a:fillRect/>
          </a:stretch>
        </p:blipFill>
        <p:spPr>
          <a:xfrm>
            <a:off x="1219200" y="301112"/>
            <a:ext cx="3048001" cy="3910062"/>
          </a:xfrm>
          <a:prstGeom prst="rect">
            <a:avLst/>
          </a:prstGeom>
          <a:effectLst>
            <a:reflection stA="91000" endPos="44318" dir="5400000" sy="-100000" algn="bl" rotWithShape="0"/>
          </a:effectLst>
        </p:spPr>
      </p:pic>
      <p:cxnSp>
        <p:nvCxnSpPr>
          <p:cNvPr id="32" name="Google Shape;1503;p48">
            <a:extLst>
              <a:ext uri="{FF2B5EF4-FFF2-40B4-BE49-F238E27FC236}">
                <a16:creationId xmlns:a16="http://schemas.microsoft.com/office/drawing/2014/main" id="{8FF23471-76E2-4845-BFC8-64C840A1D29A}"/>
              </a:ext>
            </a:extLst>
          </p:cNvPr>
          <p:cNvCxnSpPr/>
          <p:nvPr/>
        </p:nvCxnSpPr>
        <p:spPr>
          <a:xfrm>
            <a:off x="5288856" y="1942126"/>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30" name="Rectangle 54">
            <a:extLst>
              <a:ext uri="{FF2B5EF4-FFF2-40B4-BE49-F238E27FC236}">
                <a16:creationId xmlns:a16="http://schemas.microsoft.com/office/drawing/2014/main" id="{2003FA80-219E-A544-8EEB-78C6CEE21DA7}"/>
              </a:ext>
            </a:extLst>
          </p:cNvPr>
          <p:cNvSpPr>
            <a:spLocks noChangeArrowheads="1"/>
          </p:cNvSpPr>
          <p:nvPr/>
        </p:nvSpPr>
        <p:spPr bwMode="auto">
          <a:xfrm>
            <a:off x="2113343" y="4276819"/>
            <a:ext cx="6627153" cy="579638"/>
          </a:xfrm>
          <a:prstGeom prst="rect">
            <a:avLst/>
          </a:prstGeom>
          <a:solidFill>
            <a:schemeClr val="bg1"/>
          </a:solid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vi-VN" sz="2400" b="1" dirty="0">
                <a:solidFill>
                  <a:srgbClr val="C00000"/>
                </a:solidFill>
                <a:latin typeface="Times New Roman" panose="02020603050405020304" pitchFamily="18" charset="0"/>
              </a:rPr>
              <a:t>1. Bị kinh tế Nhật và Tây Âu vươn lên cạnh tranh</a:t>
            </a:r>
            <a:endParaRPr lang="en-US" altLang="vi-VN" sz="24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161787785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2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250" fill="hold"/>
                                            <p:tgtEl>
                                              <p:spTgt spid="32"/>
                                            </p:tgtEl>
                                            <p:attrNameLst>
                                              <p:attrName>ppt_x</p:attrName>
                                            </p:attrNameLst>
                                          </p:cBhvr>
                                          <p:tavLst>
                                            <p:tav tm="0">
                                              <p:val>
                                                <p:strVal val="0-#ppt_w/2"/>
                                              </p:val>
                                            </p:tav>
                                            <p:tav tm="100000">
                                              <p:val>
                                                <p:strVal val="#ppt_x"/>
                                              </p:val>
                                            </p:tav>
                                          </p:tavLst>
                                        </p:anim>
                                        <p:anim calcmode="lin" valueType="num">
                                          <p:cBhvr additive="base">
                                            <p:cTn id="12" dur="25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25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2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25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0"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30"/>
                                            </p:tgtEl>
                                            <p:attrNameLst>
                                              <p:attrName>style.visibility</p:attrName>
                                            </p:attrNameLst>
                                          </p:cBhvr>
                                          <p:to>
                                            <p:strVal val="visible"/>
                                          </p:to>
                                        </p:set>
                                        <p:anim calcmode="lin" valueType="num">
                                          <p:cBhvr>
                                            <p:cTn id="25"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30"/>
                                            </p:tgtEl>
                                            <p:attrNameLst>
                                              <p:attrName>ppt_y</p:attrName>
                                            </p:attrNameLst>
                                          </p:cBhvr>
                                          <p:tavLst>
                                            <p:tav tm="0">
                                              <p:val>
                                                <p:strVal val="#ppt_y"/>
                                              </p:val>
                                            </p:tav>
                                            <p:tav tm="100000">
                                              <p:val>
                                                <p:strVal val="#ppt_y"/>
                                              </p:val>
                                            </p:tav>
                                          </p:tavLst>
                                        </p:anim>
                                        <p:anim calcmode="lin" valueType="num">
                                          <p:cBhvr>
                                            <p:cTn id="27"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250" fill="hold"/>
                                            <p:tgtEl>
                                              <p:spTgt spid="32"/>
                                            </p:tgtEl>
                                            <p:attrNameLst>
                                              <p:attrName>ppt_x</p:attrName>
                                            </p:attrNameLst>
                                          </p:cBhvr>
                                          <p:tavLst>
                                            <p:tav tm="0">
                                              <p:val>
                                                <p:strVal val="0-#ppt_w/2"/>
                                              </p:val>
                                            </p:tav>
                                            <p:tav tm="100000">
                                              <p:val>
                                                <p:strVal val="#ppt_x"/>
                                              </p:val>
                                            </p:tav>
                                          </p:tavLst>
                                        </p:anim>
                                        <p:anim calcmode="lin" valueType="num">
                                          <p:cBhvr additive="base">
                                            <p:cTn id="12" dur="25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0-#ppt_w/2"/>
                                              </p:val>
                                            </p:tav>
                                            <p:tav tm="100000">
                                              <p:val>
                                                <p:strVal val="#ppt_x"/>
                                              </p:val>
                                            </p:tav>
                                          </p:tavLst>
                                        </p:anim>
                                        <p:anim calcmode="lin" valueType="num">
                                          <p:cBhvr additive="base">
                                            <p:cTn id="16" dur="2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50" fill="hold"/>
                                            <p:tgtEl>
                                              <p:spTgt spid="7"/>
                                            </p:tgtEl>
                                            <p:attrNameLst>
                                              <p:attrName>ppt_x</p:attrName>
                                            </p:attrNameLst>
                                          </p:cBhvr>
                                          <p:tavLst>
                                            <p:tav tm="0">
                                              <p:val>
                                                <p:strVal val="1+#ppt_w/2"/>
                                              </p:val>
                                            </p:tav>
                                            <p:tav tm="100000">
                                              <p:val>
                                                <p:strVal val="#ppt_x"/>
                                              </p:val>
                                            </p:tav>
                                          </p:tavLst>
                                        </p:anim>
                                        <p:anim calcmode="lin" valueType="num">
                                          <p:cBhvr additive="base">
                                            <p:cTn id="20"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30"/>
                                            </p:tgtEl>
                                            <p:attrNameLst>
                                              <p:attrName>style.visibility</p:attrName>
                                            </p:attrNameLst>
                                          </p:cBhvr>
                                          <p:to>
                                            <p:strVal val="visible"/>
                                          </p:to>
                                        </p:set>
                                        <p:anim calcmode="lin" valueType="num">
                                          <p:cBhvr>
                                            <p:cTn id="25"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30"/>
                                            </p:tgtEl>
                                            <p:attrNameLst>
                                              <p:attrName>ppt_y</p:attrName>
                                            </p:attrNameLst>
                                          </p:cBhvr>
                                          <p:tavLst>
                                            <p:tav tm="0">
                                              <p:val>
                                                <p:strVal val="#ppt_y"/>
                                              </p:val>
                                            </p:tav>
                                            <p:tav tm="100000">
                                              <p:val>
                                                <p:strVal val="#ppt_y"/>
                                              </p:val>
                                            </p:tav>
                                          </p:tavLst>
                                        </p:anim>
                                        <p:anim calcmode="lin" valueType="num">
                                          <p:cBhvr>
                                            <p:cTn id="27"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5000"/>
          </a:stretch>
        </a:blipFill>
        <a:effectLst/>
      </p:bgPr>
    </p:bg>
    <p:spTree>
      <p:nvGrpSpPr>
        <p:cNvPr id="1" name="Shape 1475"/>
        <p:cNvGrpSpPr/>
        <p:nvPr/>
      </p:nvGrpSpPr>
      <p:grpSpPr>
        <a:xfrm>
          <a:off x="0" y="0"/>
          <a:ext cx="0" cy="0"/>
          <a:chOff x="0" y="0"/>
          <a:chExt cx="0" cy="0"/>
        </a:xfrm>
      </p:grpSpPr>
      <p:sp>
        <p:nvSpPr>
          <p:cNvPr id="6" name="Rectangle 5">
            <a:extLst>
              <a:ext uri="{FF2B5EF4-FFF2-40B4-BE49-F238E27FC236}">
                <a16:creationId xmlns:a16="http://schemas.microsoft.com/office/drawing/2014/main" id="{38DA3337-CC73-0D4C-B51F-B92F46420539}"/>
              </a:ext>
            </a:extLst>
          </p:cNvPr>
          <p:cNvSpPr/>
          <p:nvPr/>
        </p:nvSpPr>
        <p:spPr>
          <a:xfrm>
            <a:off x="5222274" y="429931"/>
            <a:ext cx="2525051" cy="1446550"/>
          </a:xfrm>
          <a:prstGeom prst="rect">
            <a:avLst/>
          </a:prstGeom>
          <a:noFill/>
          <a:ln>
            <a:noFill/>
          </a:ln>
        </p:spPr>
        <p:txBody>
          <a:bodyPr wrap="none" lIns="91440" tIns="45720" rIns="91440" bIns="45720">
            <a:spAutoFit/>
          </a:bodyPr>
          <a:lstStyle/>
          <a:p>
            <a:pPr algn="ctr"/>
            <a:r>
              <a:rPr lang="en-US"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Why</a:t>
            </a:r>
          </a:p>
        </p:txBody>
      </p:sp>
      <p:sp>
        <p:nvSpPr>
          <p:cNvPr id="7" name="Rectangle 6">
            <a:extLst>
              <a:ext uri="{FF2B5EF4-FFF2-40B4-BE49-F238E27FC236}">
                <a16:creationId xmlns:a16="http://schemas.microsoft.com/office/drawing/2014/main" id="{C2C1A5D0-E3D4-B040-85F1-2CA921853F90}"/>
              </a:ext>
            </a:extLst>
          </p:cNvPr>
          <p:cNvSpPr/>
          <p:nvPr/>
        </p:nvSpPr>
        <p:spPr>
          <a:xfrm>
            <a:off x="3986417" y="2129451"/>
            <a:ext cx="4754079" cy="1384995"/>
          </a:xfrm>
          <a:prstGeom prst="rect">
            <a:avLst/>
          </a:prstGeom>
        </p:spPr>
        <p:txBody>
          <a:bodyPr wrap="square">
            <a:spAutoFit/>
          </a:bodyPr>
          <a:lstStyle/>
          <a:p>
            <a:pPr algn="ctr" eaLnBrk="1" hangingPunct="1">
              <a:spcBef>
                <a:spcPct val="0"/>
              </a:spcBef>
              <a:buClrTx/>
              <a:buFontTx/>
              <a:buNone/>
            </a:pPr>
            <a:r>
              <a:rPr lang="vi-VN" altLang="vi-VN" sz="2800" b="1" dirty="0">
                <a:solidFill>
                  <a:srgbClr val="0070C0"/>
                </a:solidFill>
                <a:latin typeface="Snell Roundhand Black" panose="02000603080000090004" pitchFamily="2" charset="77"/>
              </a:rPr>
              <a:t>Nguyên nhân nào dẫn đến việc nước Mỹ còn giữ ưu thế tuyệt đối như trước?</a:t>
            </a:r>
            <a:endParaRPr lang="en-US" altLang="vi-VN" sz="2800" b="1" dirty="0">
              <a:solidFill>
                <a:srgbClr val="0070C0"/>
              </a:solidFill>
              <a:latin typeface="Snell Roundhand Black" panose="02000603080000090004" pitchFamily="2" charset="77"/>
            </a:endParaRPr>
          </a:p>
        </p:txBody>
      </p:sp>
      <p:sp>
        <p:nvSpPr>
          <p:cNvPr id="30" name="Rectangle 54">
            <a:extLst>
              <a:ext uri="{FF2B5EF4-FFF2-40B4-BE49-F238E27FC236}">
                <a16:creationId xmlns:a16="http://schemas.microsoft.com/office/drawing/2014/main" id="{2003FA80-219E-A544-8EEB-78C6CEE21DA7}"/>
              </a:ext>
            </a:extLst>
          </p:cNvPr>
          <p:cNvSpPr>
            <a:spLocks noChangeArrowheads="1"/>
          </p:cNvSpPr>
          <p:nvPr/>
        </p:nvSpPr>
        <p:spPr bwMode="auto">
          <a:xfrm>
            <a:off x="1432770" y="3824217"/>
            <a:ext cx="7406430" cy="579638"/>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vi-VN" sz="2400" b="1" dirty="0">
                <a:solidFill>
                  <a:srgbClr val="C00000"/>
                </a:solidFill>
                <a:latin typeface="Times New Roman" panose="02020603050405020304" pitchFamily="18" charset="0"/>
              </a:rPr>
              <a:t>2.  Kinh tế Mỹ thường xuyên bị khủng hoảng, suy thoái.</a:t>
            </a:r>
          </a:p>
        </p:txBody>
      </p:sp>
      <p:cxnSp>
        <p:nvCxnSpPr>
          <p:cNvPr id="32" name="Google Shape;1503;p48">
            <a:extLst>
              <a:ext uri="{FF2B5EF4-FFF2-40B4-BE49-F238E27FC236}">
                <a16:creationId xmlns:a16="http://schemas.microsoft.com/office/drawing/2014/main" id="{8FF23471-76E2-4845-BFC8-64C840A1D29A}"/>
              </a:ext>
            </a:extLst>
          </p:cNvPr>
          <p:cNvCxnSpPr/>
          <p:nvPr/>
        </p:nvCxnSpPr>
        <p:spPr>
          <a:xfrm>
            <a:off x="5288856" y="1942126"/>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8" name="Rectangle 54">
            <a:extLst>
              <a:ext uri="{FF2B5EF4-FFF2-40B4-BE49-F238E27FC236}">
                <a16:creationId xmlns:a16="http://schemas.microsoft.com/office/drawing/2014/main" id="{0E3D783F-E281-F748-9F24-170D7ABD8A6D}"/>
              </a:ext>
            </a:extLst>
          </p:cNvPr>
          <p:cNvSpPr>
            <a:spLocks noChangeArrowheads="1"/>
          </p:cNvSpPr>
          <p:nvPr/>
        </p:nvSpPr>
        <p:spPr bwMode="auto">
          <a:xfrm>
            <a:off x="1447800" y="4423750"/>
            <a:ext cx="7168721" cy="579638"/>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vi-VN" sz="2400" b="1" dirty="0">
                <a:solidFill>
                  <a:srgbClr val="C00000"/>
                </a:solidFill>
                <a:latin typeface="Times New Roman" panose="02020603050405020304" pitchFamily="18" charset="0"/>
              </a:rPr>
              <a:t>3. Chi phí cho quân sự và các cuộc chiến tranh quá lớn.</a:t>
            </a:r>
          </a:p>
        </p:txBody>
      </p:sp>
      <p:pic>
        <p:nvPicPr>
          <p:cNvPr id="9" name="Picture 8" descr="AG00317_">
            <a:extLst>
              <a:ext uri="{FF2B5EF4-FFF2-40B4-BE49-F238E27FC236}">
                <a16:creationId xmlns:a16="http://schemas.microsoft.com/office/drawing/2014/main" id="{C4743919-EE30-6348-A9F5-61DDC867219A}"/>
              </a:ext>
            </a:extLst>
          </p:cNvPr>
          <p:cNvPicPr>
            <a:picLocks noChangeAspect="1" noChangeArrowheads="1" noCrop="1"/>
          </p:cNvPicPr>
          <p:nvPr/>
        </p:nvPicPr>
        <p:blipFill>
          <a:blip r:embed="rId4" cstate="print"/>
          <a:srcRect/>
          <a:stretch>
            <a:fillRect/>
          </a:stretch>
        </p:blipFill>
        <p:spPr bwMode="auto">
          <a:xfrm>
            <a:off x="1727280" y="429931"/>
            <a:ext cx="2463986" cy="3157552"/>
          </a:xfrm>
          <a:prstGeom prst="rect">
            <a:avLst/>
          </a:prstGeom>
          <a:noFill/>
          <a:ln w="9525">
            <a:noFill/>
            <a:miter lim="800000"/>
            <a:headEnd/>
            <a:tailEnd/>
          </a:ln>
        </p:spPr>
      </p:pic>
      <p:pic>
        <p:nvPicPr>
          <p:cNvPr id="10" name="Picture 10" descr="TBFAQ">
            <a:extLst>
              <a:ext uri="{FF2B5EF4-FFF2-40B4-BE49-F238E27FC236}">
                <a16:creationId xmlns:a16="http://schemas.microsoft.com/office/drawing/2014/main" id="{05D8CAFF-9E52-794E-97D7-42A08C819AB3}"/>
              </a:ext>
            </a:extLst>
          </p:cNvPr>
          <p:cNvPicPr>
            <a:picLocks noChangeAspect="1" noChangeArrowheads="1" noCrop="1"/>
          </p:cNvPicPr>
          <p:nvPr/>
        </p:nvPicPr>
        <p:blipFill>
          <a:blip r:embed="rId5" cstate="print"/>
          <a:srcRect/>
          <a:stretch>
            <a:fillRect/>
          </a:stretch>
        </p:blipFill>
        <p:spPr bwMode="auto">
          <a:xfrm>
            <a:off x="3410533" y="327139"/>
            <a:ext cx="1022388" cy="1071850"/>
          </a:xfrm>
          <a:prstGeom prst="rect">
            <a:avLst/>
          </a:prstGeom>
          <a:noFill/>
          <a:ln w="9525">
            <a:noFill/>
            <a:miter lim="800000"/>
            <a:headEnd/>
            <a:tailEnd/>
          </a:ln>
        </p:spPr>
      </p:pic>
    </p:spTree>
    <p:extLst>
      <p:ext uri="{BB962C8B-B14F-4D97-AF65-F5344CB8AC3E}">
        <p14:creationId xmlns:p14="http://schemas.microsoft.com/office/powerpoint/2010/main" val="7512431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0-#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50000">
                                          <p:cBhvr additive="base">
                                            <p:cTn id="2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0"/>
                                            </p:tgtEl>
                                            <p:attrNameLst>
                                              <p:attrName>style.visibility</p:attrName>
                                            </p:attrNameLst>
                                          </p:cBhvr>
                                          <p:to>
                                            <p:strVal val="visible"/>
                                          </p:to>
                                        </p:set>
                                        <p:anim calcmode="lin" valueType="num">
                                          <p:cBhvr>
                                            <p:cTn id="30"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0"/>
                                            </p:tgtEl>
                                            <p:attrNameLst>
                                              <p:attrName>ppt_y</p:attrName>
                                            </p:attrNameLst>
                                          </p:cBhvr>
                                          <p:tavLst>
                                            <p:tav tm="0">
                                              <p:val>
                                                <p:strVal val="#ppt_y"/>
                                              </p:val>
                                            </p:tav>
                                            <p:tav tm="100000">
                                              <p:val>
                                                <p:strVal val="#ppt_y"/>
                                              </p:val>
                                            </p:tav>
                                          </p:tavLst>
                                        </p:anim>
                                        <p:anim calcmode="lin" valueType="num">
                                          <p:cBhvr>
                                            <p:cTn id="32"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0"/>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8" dur="250" fill="hold"/>
                                            <p:tgtEl>
                                              <p:spTgt spid="8"/>
                                            </p:tgtEl>
                                            <p:attrNameLst>
                                              <p:attrName>ppt_y</p:attrName>
                                            </p:attrNameLst>
                                          </p:cBhvr>
                                          <p:tavLst>
                                            <p:tav tm="0">
                                              <p:val>
                                                <p:strVal val="#ppt_y"/>
                                              </p:val>
                                            </p:tav>
                                            <p:tav tm="100000">
                                              <p:val>
                                                <p:strVal val="#ppt_y"/>
                                              </p:val>
                                            </p:tav>
                                          </p:tavLst>
                                        </p:anim>
                                        <p:anim calcmode="lin" valueType="num">
                                          <p:cBhvr>
                                            <p:cTn id="3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0-#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0"/>
                                            </p:tgtEl>
                                            <p:attrNameLst>
                                              <p:attrName>style.visibility</p:attrName>
                                            </p:attrNameLst>
                                          </p:cBhvr>
                                          <p:to>
                                            <p:strVal val="visible"/>
                                          </p:to>
                                        </p:set>
                                        <p:anim calcmode="lin" valueType="num">
                                          <p:cBhvr>
                                            <p:cTn id="30"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0"/>
                                            </p:tgtEl>
                                            <p:attrNameLst>
                                              <p:attrName>ppt_y</p:attrName>
                                            </p:attrNameLst>
                                          </p:cBhvr>
                                          <p:tavLst>
                                            <p:tav tm="0">
                                              <p:val>
                                                <p:strVal val="#ppt_y"/>
                                              </p:val>
                                            </p:tav>
                                            <p:tav tm="100000">
                                              <p:val>
                                                <p:strVal val="#ppt_y"/>
                                              </p:val>
                                            </p:tav>
                                          </p:tavLst>
                                        </p:anim>
                                        <p:anim calcmode="lin" valueType="num">
                                          <p:cBhvr>
                                            <p:cTn id="32"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0"/>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8" dur="250" fill="hold"/>
                                            <p:tgtEl>
                                              <p:spTgt spid="8"/>
                                            </p:tgtEl>
                                            <p:attrNameLst>
                                              <p:attrName>ppt_y</p:attrName>
                                            </p:attrNameLst>
                                          </p:cBhvr>
                                          <p:tavLst>
                                            <p:tav tm="0">
                                              <p:val>
                                                <p:strVal val="#ppt_y"/>
                                              </p:val>
                                            </p:tav>
                                            <p:tav tm="100000">
                                              <p:val>
                                                <p:strVal val="#ppt_y"/>
                                              </p:val>
                                            </p:tav>
                                          </p:tavLst>
                                        </p:anim>
                                        <p:anim calcmode="lin" valueType="num">
                                          <p:cBhvr>
                                            <p:cTn id="3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uclear Bomb Png - Nuclear Bomb Logo Png Transparent PNG - 1280x1280 - Free  Download on NicePNG">
            <a:extLst>
              <a:ext uri="{FF2B5EF4-FFF2-40B4-BE49-F238E27FC236}">
                <a16:creationId xmlns:a16="http://schemas.microsoft.com/office/drawing/2014/main" id="{2AFE769C-374A-9E42-9F32-B4F56ABC1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17"/>
          <a:stretch/>
        </p:blipFill>
        <p:spPr bwMode="auto">
          <a:xfrm rot="16200000">
            <a:off x="-1414650" y="1414650"/>
            <a:ext cx="4255263" cy="1425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a:extLst>
              <a:ext uri="{FF2B5EF4-FFF2-40B4-BE49-F238E27FC236}">
                <a16:creationId xmlns:a16="http://schemas.microsoft.com/office/drawing/2014/main" id="{C2A93CF6-52C2-CB4E-967A-D529B7F99995}"/>
              </a:ext>
            </a:extLst>
          </p:cNvPr>
          <p:cNvSpPr txBox="1">
            <a:spLocks noChangeArrowheads="1"/>
          </p:cNvSpPr>
          <p:nvPr/>
        </p:nvSpPr>
        <p:spPr bwMode="auto">
          <a:xfrm>
            <a:off x="10025" y="4291185"/>
            <a:ext cx="1600200" cy="852315"/>
          </a:xfrm>
          <a:prstGeom prst="rect">
            <a:avLst/>
          </a:prstGeom>
          <a:solidFill>
            <a:srgbClr val="FFFDE3"/>
          </a:solidFill>
          <a:ln>
            <a:solidFill>
              <a:schemeClr val="tx1"/>
            </a:solidFill>
          </a:ln>
        </p:spPr>
        <p:txBody>
          <a:bodyPr wrap="square" lIns="112552" tIns="56276" rIns="112552" bIns="56276">
            <a:spAutoFit/>
          </a:bodyPr>
          <a:lstStyle>
            <a:lvl1pPr defTabSz="1127125">
              <a:spcBef>
                <a:spcPct val="20000"/>
              </a:spcBef>
              <a:buChar char="•"/>
              <a:defRPr sz="3200">
                <a:solidFill>
                  <a:schemeClr val="tx1"/>
                </a:solidFill>
                <a:latin typeface="Times New Roman" panose="02020603050405020304" pitchFamily="18" charset="0"/>
              </a:defRPr>
            </a:lvl1pPr>
            <a:lvl2pPr marL="915988" indent="-352425" defTabSz="1127125">
              <a:spcBef>
                <a:spcPct val="20000"/>
              </a:spcBef>
              <a:buChar char="–"/>
              <a:defRPr sz="2800">
                <a:solidFill>
                  <a:schemeClr val="tx1"/>
                </a:solidFill>
                <a:latin typeface="Times New Roman" panose="02020603050405020304" pitchFamily="18" charset="0"/>
              </a:defRPr>
            </a:lvl2pPr>
            <a:lvl3pPr marL="1408113" indent="-280988" defTabSz="1127125">
              <a:spcBef>
                <a:spcPct val="20000"/>
              </a:spcBef>
              <a:buChar char="•"/>
              <a:defRPr sz="2400">
                <a:solidFill>
                  <a:schemeClr val="tx1"/>
                </a:solidFill>
                <a:latin typeface="Times New Roman" panose="02020603050405020304" pitchFamily="18" charset="0"/>
              </a:defRPr>
            </a:lvl3pPr>
            <a:lvl4pPr marL="1971675" indent="-280988" defTabSz="1127125">
              <a:spcBef>
                <a:spcPct val="20000"/>
              </a:spcBef>
              <a:buChar char="–"/>
              <a:defRPr sz="2000">
                <a:solidFill>
                  <a:schemeClr val="tx1"/>
                </a:solidFill>
                <a:latin typeface="Times New Roman" panose="02020603050405020304" pitchFamily="18" charset="0"/>
              </a:defRPr>
            </a:lvl4pPr>
            <a:lvl5pPr marL="2535238" indent="-282575" defTabSz="1127125">
              <a:spcBef>
                <a:spcPct val="20000"/>
              </a:spcBef>
              <a:buChar char="»"/>
              <a:defRPr sz="2000">
                <a:solidFill>
                  <a:schemeClr val="tx1"/>
                </a:solidFill>
                <a:latin typeface="Times New Roman" panose="02020603050405020304" pitchFamily="18" charset="0"/>
              </a:defRPr>
            </a:lvl5pPr>
            <a:lvl6pPr marL="29924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6pPr>
            <a:lvl7pPr marL="34496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9068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8pPr>
            <a:lvl9pPr marL="43640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sz="2400" dirty="0" err="1">
                <a:cs typeface="Times New Roman" panose="02020603050405020304" pitchFamily="18" charset="0"/>
              </a:rPr>
              <a:t>Bom</a:t>
            </a:r>
            <a:r>
              <a:rPr lang="en-US" sz="2400" dirty="0">
                <a:cs typeface="Times New Roman" panose="02020603050405020304" pitchFamily="18" charset="0"/>
              </a:rPr>
              <a:t> </a:t>
            </a:r>
            <a:r>
              <a:rPr lang="en-US" sz="2400" dirty="0" err="1">
                <a:cs typeface="Times New Roman" panose="02020603050405020304" pitchFamily="18" charset="0"/>
              </a:rPr>
              <a:t>nguyên</a:t>
            </a:r>
            <a:r>
              <a:rPr lang="en-US" sz="2400" dirty="0">
                <a:cs typeface="Times New Roman" panose="02020603050405020304" pitchFamily="18" charset="0"/>
              </a:rPr>
              <a:t> </a:t>
            </a:r>
            <a:r>
              <a:rPr lang="en-US" sz="2400" dirty="0" err="1">
                <a:cs typeface="Times New Roman" panose="02020603050405020304" pitchFamily="18" charset="0"/>
              </a:rPr>
              <a:t>tử</a:t>
            </a:r>
            <a:endParaRPr lang="en-US" sz="2400" dirty="0">
              <a:cs typeface="Times New Roman" panose="02020603050405020304" pitchFamily="18" charset="0"/>
            </a:endParaRPr>
          </a:p>
        </p:txBody>
      </p:sp>
      <p:sp>
        <p:nvSpPr>
          <p:cNvPr id="5" name="Rectangle 16">
            <a:extLst>
              <a:ext uri="{FF2B5EF4-FFF2-40B4-BE49-F238E27FC236}">
                <a16:creationId xmlns:a16="http://schemas.microsoft.com/office/drawing/2014/main" id="{2F941EC6-F1EF-BE49-9A00-0967FC5337C0}"/>
              </a:ext>
            </a:extLst>
          </p:cNvPr>
          <p:cNvSpPr>
            <a:spLocks noChangeArrowheads="1"/>
          </p:cNvSpPr>
          <p:nvPr/>
        </p:nvSpPr>
        <p:spPr bwMode="auto">
          <a:xfrm>
            <a:off x="4876800" y="133350"/>
            <a:ext cx="4114800" cy="5010150"/>
          </a:xfrm>
          <a:prstGeom prst="rect">
            <a:avLst/>
          </a:prstGeom>
          <a:solidFill>
            <a:schemeClr val="bg1"/>
          </a:solidFill>
          <a:ln w="76200">
            <a:solidFill>
              <a:srgbClr val="0070C0"/>
            </a:solidFill>
            <a:miter lim="800000"/>
            <a:headEnd/>
            <a:tailEnd/>
          </a:ln>
        </p:spPr>
        <p:txBody>
          <a:bodyPr lIns="74204" tIns="37102" rIns="74204" bIns="37102"/>
          <a:lstStyle>
            <a:lvl1pPr marL="276225" indent="-276225"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endParaRPr lang="en-US" altLang="en-VN" sz="2000" dirty="0">
              <a:solidFill>
                <a:srgbClr val="6600CC"/>
              </a:solidFill>
              <a:latin typeface=".VnTime" pitchFamily="34" charset="0"/>
            </a:endParaRPr>
          </a:p>
          <a:p>
            <a:pPr algn="just" eaLnBrk="1" hangingPunct="1"/>
            <a:endParaRPr lang="en-US" altLang="en-VN" sz="2000" dirty="0">
              <a:solidFill>
                <a:srgbClr val="6600CC"/>
              </a:solidFill>
              <a:latin typeface=".VnTime" pitchFamily="34" charset="0"/>
            </a:endParaRPr>
          </a:p>
          <a:p>
            <a:pPr eaLnBrk="1" hangingPunct="1">
              <a:spcBef>
                <a:spcPct val="20000"/>
              </a:spcBef>
            </a:pPr>
            <a:endParaRPr lang="en-US" altLang="en-VN" sz="2000" dirty="0">
              <a:latin typeface="Arial" panose="020B0604020202020204" pitchFamily="34" charset="0"/>
            </a:endParaRPr>
          </a:p>
        </p:txBody>
      </p:sp>
      <p:sp>
        <p:nvSpPr>
          <p:cNvPr id="2" name="Rectangle 1">
            <a:extLst>
              <a:ext uri="{FF2B5EF4-FFF2-40B4-BE49-F238E27FC236}">
                <a16:creationId xmlns:a16="http://schemas.microsoft.com/office/drawing/2014/main" id="{2CEF2473-583E-DD4B-9872-A32C7DD0A92B}"/>
              </a:ext>
            </a:extLst>
          </p:cNvPr>
          <p:cNvSpPr/>
          <p:nvPr/>
        </p:nvSpPr>
        <p:spPr>
          <a:xfrm>
            <a:off x="4953000" y="1140361"/>
            <a:ext cx="3962400" cy="3477875"/>
          </a:xfrm>
          <a:prstGeom prst="rect">
            <a:avLst/>
          </a:prstGeom>
        </p:spPr>
        <p:txBody>
          <a:bodyPr wrap="square">
            <a:spAutoFit/>
          </a:bodyPr>
          <a:lstStyle/>
          <a:p>
            <a:pPr algn="ctr" eaLnBrk="1" hangingPunct="1"/>
            <a:r>
              <a:rPr lang="en-US" altLang="en-VN" sz="2000" dirty="0">
                <a:solidFill>
                  <a:srgbClr val="6600CC"/>
                </a:solidFill>
                <a:latin typeface="Times New Roman" panose="02020603050405020304" pitchFamily="18" charset="0"/>
                <a:cs typeface="Times New Roman" panose="02020603050405020304" pitchFamily="18" charset="0"/>
              </a:rPr>
              <a:t>- Chi 50 </a:t>
            </a:r>
            <a:r>
              <a:rPr lang="en-US" altLang="en-VN" sz="2000" dirty="0" err="1">
                <a:solidFill>
                  <a:srgbClr val="6600CC"/>
                </a:solidFill>
                <a:latin typeface="Times New Roman" panose="02020603050405020304" pitchFamily="18" charset="0"/>
                <a:cs typeface="Times New Roman" panose="02020603050405020304" pitchFamily="18" charset="0"/>
              </a:rPr>
              <a:t>tỉ</a:t>
            </a:r>
            <a:r>
              <a:rPr lang="en-US" altLang="en-VN" sz="2000" dirty="0">
                <a:solidFill>
                  <a:srgbClr val="6600CC"/>
                </a:solidFill>
                <a:latin typeface="Times New Roman" panose="02020603050405020304" pitchFamily="18" charset="0"/>
                <a:cs typeface="Times New Roman" panose="02020603050405020304" pitchFamily="18" charset="0"/>
              </a:rPr>
              <a:t> USD </a:t>
            </a:r>
            <a:r>
              <a:rPr lang="en-US" altLang="en-VN" sz="2000" dirty="0" err="1">
                <a:solidFill>
                  <a:srgbClr val="6600CC"/>
                </a:solidFill>
                <a:latin typeface="Times New Roman" panose="02020603050405020304" pitchFamily="18" charset="0"/>
                <a:cs typeface="Times New Roman" panose="02020603050405020304" pitchFamily="18" charset="0"/>
              </a:rPr>
              <a:t>cho</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chiến</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tranh</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Triều</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Tiên</a:t>
            </a:r>
            <a:r>
              <a:rPr lang="en-US" altLang="en-VN" sz="2000" dirty="0">
                <a:solidFill>
                  <a:srgbClr val="6600CC"/>
                </a:solidFill>
                <a:latin typeface="Times New Roman" panose="02020603050405020304" pitchFamily="18" charset="0"/>
                <a:cs typeface="Times New Roman" panose="02020603050405020304" pitchFamily="18" charset="0"/>
              </a:rPr>
              <a:t>.</a:t>
            </a:r>
            <a:endParaRPr lang="en-US" altLang="en-VN" sz="2000"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VN" sz="2000" dirty="0">
                <a:solidFill>
                  <a:srgbClr val="C00000"/>
                </a:solidFill>
                <a:latin typeface="Times New Roman" panose="02020603050405020304" pitchFamily="18" charset="0"/>
                <a:cs typeface="Times New Roman" panose="02020603050405020304" pitchFamily="18" charset="0"/>
              </a:rPr>
              <a:t>- Chi 676  </a:t>
            </a:r>
            <a:r>
              <a:rPr lang="en-US" altLang="en-VN" sz="2000" dirty="0" err="1">
                <a:solidFill>
                  <a:srgbClr val="C00000"/>
                </a:solidFill>
                <a:latin typeface="Times New Roman" panose="02020603050405020304" pitchFamily="18" charset="0"/>
                <a:cs typeface="Times New Roman" panose="02020603050405020304" pitchFamily="18" charset="0"/>
              </a:rPr>
              <a:t>tỉ</a:t>
            </a:r>
            <a:r>
              <a:rPr lang="en-US" altLang="en-VN" sz="2000" dirty="0">
                <a:solidFill>
                  <a:srgbClr val="C00000"/>
                </a:solidFill>
                <a:latin typeface="Times New Roman" panose="02020603050405020304" pitchFamily="18" charset="0"/>
                <a:cs typeface="Times New Roman" panose="02020603050405020304" pitchFamily="18" charset="0"/>
              </a:rPr>
              <a:t> USD </a:t>
            </a:r>
            <a:r>
              <a:rPr lang="en-US" altLang="en-VN" sz="2000" dirty="0" err="1">
                <a:solidFill>
                  <a:srgbClr val="C00000"/>
                </a:solidFill>
                <a:latin typeface="Times New Roman" panose="02020603050405020304" pitchFamily="18" charset="0"/>
                <a:cs typeface="Times New Roman" panose="02020603050405020304" pitchFamily="18" charset="0"/>
              </a:rPr>
              <a:t>cho</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chiến</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tranh</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Việt</a:t>
            </a:r>
            <a:r>
              <a:rPr lang="en-US" altLang="en-VN" sz="2000" dirty="0">
                <a:solidFill>
                  <a:srgbClr val="C00000"/>
                </a:solidFill>
                <a:latin typeface="Times New Roman" panose="02020603050405020304" pitchFamily="18" charset="0"/>
                <a:cs typeface="Times New Roman" panose="02020603050405020304" pitchFamily="18" charset="0"/>
              </a:rPr>
              <a:t> Nam.</a:t>
            </a:r>
          </a:p>
          <a:p>
            <a:pPr algn="ctr" eaLnBrk="1" hangingPunct="1"/>
            <a:r>
              <a:rPr lang="en-US" altLang="en-VN" sz="2000" dirty="0">
                <a:solidFill>
                  <a:srgbClr val="6600CC"/>
                </a:solidFill>
                <a:latin typeface="Times New Roman" panose="02020603050405020304" pitchFamily="18" charset="0"/>
                <a:cs typeface="Times New Roman" panose="02020603050405020304" pitchFamily="18" charset="0"/>
              </a:rPr>
              <a:t>- Chi 163 </a:t>
            </a:r>
            <a:r>
              <a:rPr lang="en-US" altLang="en-VN" sz="2000" dirty="0" err="1">
                <a:solidFill>
                  <a:srgbClr val="6600CC"/>
                </a:solidFill>
                <a:latin typeface="Times New Roman" panose="02020603050405020304" pitchFamily="18" charset="0"/>
                <a:cs typeface="Times New Roman" panose="02020603050405020304" pitchFamily="18" charset="0"/>
              </a:rPr>
              <a:t>tỉ</a:t>
            </a:r>
            <a:r>
              <a:rPr lang="en-US" altLang="en-VN" sz="2000" dirty="0">
                <a:solidFill>
                  <a:srgbClr val="6600CC"/>
                </a:solidFill>
                <a:latin typeface="Times New Roman" panose="02020603050405020304" pitchFamily="18" charset="0"/>
                <a:cs typeface="Times New Roman" panose="02020603050405020304" pitchFamily="18" charset="0"/>
              </a:rPr>
              <a:t> USD </a:t>
            </a:r>
            <a:r>
              <a:rPr lang="en-US" altLang="en-VN" sz="2000" dirty="0" err="1">
                <a:solidFill>
                  <a:srgbClr val="6600CC"/>
                </a:solidFill>
                <a:latin typeface="Times New Roman" panose="02020603050405020304" pitchFamily="18" charset="0"/>
                <a:cs typeface="Times New Roman" panose="02020603050405020304" pitchFamily="18" charset="0"/>
              </a:rPr>
              <a:t>cho</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chiến</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tranh</a:t>
            </a:r>
            <a:r>
              <a:rPr lang="en-US" altLang="en-VN" sz="2000" dirty="0">
                <a:solidFill>
                  <a:srgbClr val="6600CC"/>
                </a:solidFill>
                <a:latin typeface="Times New Roman" panose="02020603050405020304" pitchFamily="18" charset="0"/>
                <a:cs typeface="Times New Roman" panose="02020603050405020304" pitchFamily="18" charset="0"/>
              </a:rPr>
              <a:t> Pana-ma.</a:t>
            </a:r>
          </a:p>
          <a:p>
            <a:pPr algn="ctr" eaLnBrk="1" hangingPunct="1"/>
            <a:r>
              <a:rPr lang="en-US" altLang="en-VN" sz="2000" dirty="0">
                <a:solidFill>
                  <a:srgbClr val="C00000"/>
                </a:solidFill>
                <a:latin typeface="Times New Roman" panose="02020603050405020304" pitchFamily="18" charset="0"/>
                <a:cs typeface="Times New Roman" panose="02020603050405020304" pitchFamily="18" charset="0"/>
              </a:rPr>
              <a:t>- Chi 1,52 </a:t>
            </a:r>
            <a:r>
              <a:rPr lang="en-US" altLang="en-VN" sz="2000" dirty="0" err="1">
                <a:solidFill>
                  <a:srgbClr val="C00000"/>
                </a:solidFill>
                <a:latin typeface="Times New Roman" panose="02020603050405020304" pitchFamily="18" charset="0"/>
                <a:cs typeface="Times New Roman" panose="02020603050405020304" pitchFamily="18" charset="0"/>
              </a:rPr>
              <a:t>tỉ</a:t>
            </a:r>
            <a:r>
              <a:rPr lang="en-US" altLang="en-VN" sz="2000" dirty="0">
                <a:solidFill>
                  <a:srgbClr val="C00000"/>
                </a:solidFill>
                <a:latin typeface="Times New Roman" panose="02020603050405020304" pitchFamily="18" charset="0"/>
                <a:cs typeface="Times New Roman" panose="02020603050405020304" pitchFamily="18" charset="0"/>
              </a:rPr>
              <a:t> USD </a:t>
            </a:r>
            <a:r>
              <a:rPr lang="en-US" altLang="en-VN" sz="2000" dirty="0" err="1">
                <a:solidFill>
                  <a:srgbClr val="C00000"/>
                </a:solidFill>
                <a:latin typeface="Times New Roman" panose="02020603050405020304" pitchFamily="18" charset="0"/>
                <a:cs typeface="Times New Roman" panose="02020603050405020304" pitchFamily="18" charset="0"/>
              </a:rPr>
              <a:t>cho</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hoạt</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động</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quân</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sự</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ở</a:t>
            </a:r>
            <a:r>
              <a:rPr lang="en-US" altLang="en-VN" sz="2000" dirty="0">
                <a:solidFill>
                  <a:srgbClr val="C00000"/>
                </a:solidFill>
                <a:latin typeface="Times New Roman" panose="02020603050405020304" pitchFamily="18" charset="0"/>
                <a:cs typeface="Times New Roman" panose="02020603050405020304" pitchFamily="18" charset="0"/>
              </a:rPr>
              <a:t> </a:t>
            </a:r>
            <a:r>
              <a:rPr lang="en-US" altLang="en-VN" sz="2000" dirty="0" err="1">
                <a:solidFill>
                  <a:srgbClr val="C00000"/>
                </a:solidFill>
                <a:latin typeface="Times New Roman" panose="02020603050405020304" pitchFamily="18" charset="0"/>
                <a:cs typeface="Times New Roman" panose="02020603050405020304" pitchFamily="18" charset="0"/>
              </a:rPr>
              <a:t>Xô</a:t>
            </a:r>
            <a:r>
              <a:rPr lang="en-US" altLang="en-VN" sz="2000" dirty="0">
                <a:solidFill>
                  <a:srgbClr val="C00000"/>
                </a:solidFill>
                <a:latin typeface="Times New Roman" panose="02020603050405020304" pitchFamily="18" charset="0"/>
                <a:cs typeface="Times New Roman" panose="02020603050405020304" pitchFamily="18" charset="0"/>
              </a:rPr>
              <a:t>-ma-li.</a:t>
            </a:r>
          </a:p>
          <a:p>
            <a:pPr algn="ctr" eaLnBrk="1" hangingPunct="1"/>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Gần</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đây</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Chính</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phủ</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còn</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duyệt</a:t>
            </a:r>
            <a:r>
              <a:rPr lang="en-US" altLang="en-VN" sz="2000" dirty="0">
                <a:solidFill>
                  <a:srgbClr val="6600CC"/>
                </a:solidFill>
                <a:latin typeface="Times New Roman" panose="02020603050405020304" pitchFamily="18" charset="0"/>
                <a:cs typeface="Times New Roman" panose="02020603050405020304" pitchFamily="18" charset="0"/>
              </a:rPr>
              <a:t> 4.4O0 </a:t>
            </a:r>
            <a:r>
              <a:rPr lang="en-US" altLang="en-VN" sz="2000" dirty="0" err="1">
                <a:solidFill>
                  <a:srgbClr val="6600CC"/>
                </a:solidFill>
                <a:latin typeface="Times New Roman" panose="02020603050405020304" pitchFamily="18" charset="0"/>
                <a:cs typeface="Times New Roman" panose="02020603050405020304" pitchFamily="18" charset="0"/>
              </a:rPr>
              <a:t>tỉ</a:t>
            </a:r>
            <a:r>
              <a:rPr lang="en-US" altLang="en-VN" sz="2000" dirty="0">
                <a:solidFill>
                  <a:srgbClr val="6600CC"/>
                </a:solidFill>
                <a:latin typeface="Times New Roman" panose="02020603050405020304" pitchFamily="18" charset="0"/>
                <a:cs typeface="Times New Roman" panose="02020603050405020304" pitchFamily="18" charset="0"/>
              </a:rPr>
              <a:t> USD </a:t>
            </a:r>
            <a:r>
              <a:rPr lang="en-US" altLang="en-VN" sz="2000" dirty="0" err="1">
                <a:solidFill>
                  <a:srgbClr val="6600CC"/>
                </a:solidFill>
                <a:latin typeface="Times New Roman" panose="02020603050405020304" pitchFamily="18" charset="0"/>
                <a:cs typeface="Times New Roman" panose="02020603050405020304" pitchFamily="18" charset="0"/>
              </a:rPr>
              <a:t>cho</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chiến</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tranh</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chống</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khủng</a:t>
            </a:r>
            <a:r>
              <a:rPr lang="en-US" altLang="en-VN" sz="2000" dirty="0">
                <a:solidFill>
                  <a:srgbClr val="6600CC"/>
                </a:solidFill>
                <a:latin typeface="Times New Roman" panose="02020603050405020304" pitchFamily="18" charset="0"/>
                <a:cs typeface="Times New Roman" panose="02020603050405020304" pitchFamily="18" charset="0"/>
              </a:rPr>
              <a:t> </a:t>
            </a:r>
            <a:r>
              <a:rPr lang="en-US" altLang="en-VN" sz="2000" dirty="0" err="1">
                <a:solidFill>
                  <a:srgbClr val="6600CC"/>
                </a:solidFill>
                <a:latin typeface="Times New Roman" panose="02020603050405020304" pitchFamily="18" charset="0"/>
                <a:cs typeface="Times New Roman" panose="02020603050405020304" pitchFamily="18" charset="0"/>
              </a:rPr>
              <a:t>bố</a:t>
            </a:r>
            <a:r>
              <a:rPr lang="en-US" altLang="en-VN" sz="2000" dirty="0">
                <a:solidFill>
                  <a:srgbClr val="6600CC"/>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EAEF5735-B00E-0C4B-A7CE-9FCFA01B0B6D}"/>
              </a:ext>
            </a:extLst>
          </p:cNvPr>
          <p:cNvSpPr/>
          <p:nvPr/>
        </p:nvSpPr>
        <p:spPr>
          <a:xfrm>
            <a:off x="4868558" y="133350"/>
            <a:ext cx="4114800" cy="830997"/>
          </a:xfrm>
          <a:prstGeom prst="rect">
            <a:avLst/>
          </a:prstGeom>
        </p:spPr>
        <p:txBody>
          <a:bodyPr wrap="square">
            <a:spAutoFit/>
          </a:bodyPr>
          <a:lstStyle/>
          <a:p>
            <a:pPr lvl="0" algn="ctr"/>
            <a:r>
              <a:rPr lang="en-US" altLang="en-VN" sz="2400" dirty="0">
                <a:solidFill>
                  <a:srgbClr val="FF0000"/>
                </a:solidFill>
                <a:latin typeface="Times New Roman" panose="02020603050405020304" pitchFamily="18" charset="0"/>
                <a:cs typeface="Times New Roman" panose="02020603050405020304" pitchFamily="18" charset="0"/>
              </a:rPr>
              <a:t>CHI PHÍ CHO QUÂN SỰ CỦA MĨ SAU CHIẾN TRANH</a:t>
            </a:r>
          </a:p>
        </p:txBody>
      </p:sp>
      <p:cxnSp>
        <p:nvCxnSpPr>
          <p:cNvPr id="8" name="Google Shape;1503;p48">
            <a:extLst>
              <a:ext uri="{FF2B5EF4-FFF2-40B4-BE49-F238E27FC236}">
                <a16:creationId xmlns:a16="http://schemas.microsoft.com/office/drawing/2014/main" id="{6D115056-80A6-B84D-BED8-37B86AACA000}"/>
              </a:ext>
            </a:extLst>
          </p:cNvPr>
          <p:cNvCxnSpPr/>
          <p:nvPr/>
        </p:nvCxnSpPr>
        <p:spPr>
          <a:xfrm>
            <a:off x="5935800" y="1043504"/>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4098" name="Picture 2" descr="Fighter Jet, gray fighter jet, png | PNGEgg">
            <a:extLst>
              <a:ext uri="{FF2B5EF4-FFF2-40B4-BE49-F238E27FC236}">
                <a16:creationId xmlns:a16="http://schemas.microsoft.com/office/drawing/2014/main" id="{B30DAF7A-2AFE-8749-BBCE-91F39742B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0" t="4807" r="7299" b="4553"/>
          <a:stretch/>
        </p:blipFill>
        <p:spPr bwMode="auto">
          <a:xfrm rot="16200000">
            <a:off x="1042746" y="567369"/>
            <a:ext cx="4255262" cy="312052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68DC3E3-D8C3-EB4C-A59D-91EB79B6AA89}"/>
              </a:ext>
            </a:extLst>
          </p:cNvPr>
          <p:cNvGrpSpPr/>
          <p:nvPr/>
        </p:nvGrpSpPr>
        <p:grpSpPr>
          <a:xfrm>
            <a:off x="1722742" y="4291185"/>
            <a:ext cx="3124200" cy="852315"/>
            <a:chOff x="1722742" y="4291185"/>
            <a:chExt cx="3124200" cy="852315"/>
          </a:xfrm>
        </p:grpSpPr>
        <p:sp>
          <p:nvSpPr>
            <p:cNvPr id="7" name="Rectangle 6">
              <a:extLst>
                <a:ext uri="{FF2B5EF4-FFF2-40B4-BE49-F238E27FC236}">
                  <a16:creationId xmlns:a16="http://schemas.microsoft.com/office/drawing/2014/main" id="{FC2AB258-32A1-3348-B3DB-6882CC970F07}"/>
                </a:ext>
              </a:extLst>
            </p:cNvPr>
            <p:cNvSpPr/>
            <p:nvPr/>
          </p:nvSpPr>
          <p:spPr>
            <a:xfrm>
              <a:off x="1722742" y="4291185"/>
              <a:ext cx="3124200" cy="85231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0803E28E-FD95-1943-BC0A-4B07A43DD704}"/>
                </a:ext>
              </a:extLst>
            </p:cNvPr>
            <p:cNvSpPr/>
            <p:nvPr/>
          </p:nvSpPr>
          <p:spPr>
            <a:xfrm>
              <a:off x="1859987" y="4455732"/>
              <a:ext cx="2961555" cy="523220"/>
            </a:xfrm>
            <a:prstGeom prst="rect">
              <a:avLst/>
            </a:prstGeom>
          </p:spPr>
          <p:txBody>
            <a:bodyPr wrap="square">
              <a:spAutoFit/>
            </a:bodyPr>
            <a:lstStyle/>
            <a:p>
              <a:pPr lvl="0"/>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831174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14:bounceEnd="50000">
                                          <p:cBhvr additive="base">
                                            <p:cTn id="7" dur="500" fill="hold"/>
                                            <p:tgtEl>
                                              <p:spTgt spid="307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50000">
                                          <p:cBhvr additive="base">
                                            <p:cTn id="15"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5000"/>
          </a:stretch>
        </a:blipFill>
        <a:effectLst/>
      </p:bgPr>
    </p:bg>
    <p:spTree>
      <p:nvGrpSpPr>
        <p:cNvPr id="1" name="Shape 1475"/>
        <p:cNvGrpSpPr/>
        <p:nvPr/>
      </p:nvGrpSpPr>
      <p:grpSpPr>
        <a:xfrm>
          <a:off x="0" y="0"/>
          <a:ext cx="0" cy="0"/>
          <a:chOff x="0" y="0"/>
          <a:chExt cx="0" cy="0"/>
        </a:xfrm>
      </p:grpSpPr>
      <p:sp>
        <p:nvSpPr>
          <p:cNvPr id="6" name="Rectangle 5">
            <a:extLst>
              <a:ext uri="{FF2B5EF4-FFF2-40B4-BE49-F238E27FC236}">
                <a16:creationId xmlns:a16="http://schemas.microsoft.com/office/drawing/2014/main" id="{38DA3337-CC73-0D4C-B51F-B92F46420539}"/>
              </a:ext>
            </a:extLst>
          </p:cNvPr>
          <p:cNvSpPr/>
          <p:nvPr/>
        </p:nvSpPr>
        <p:spPr>
          <a:xfrm>
            <a:off x="5222274" y="429931"/>
            <a:ext cx="2525051" cy="1446550"/>
          </a:xfrm>
          <a:prstGeom prst="rect">
            <a:avLst/>
          </a:prstGeom>
          <a:noFill/>
          <a:ln>
            <a:noFill/>
          </a:ln>
        </p:spPr>
        <p:txBody>
          <a:bodyPr wrap="none" lIns="91440" tIns="45720" rIns="91440" bIns="45720">
            <a:spAutoFit/>
          </a:bodyPr>
          <a:lstStyle/>
          <a:p>
            <a:pPr algn="ctr"/>
            <a:r>
              <a:rPr lang="en-US"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Why</a:t>
            </a:r>
          </a:p>
        </p:txBody>
      </p:sp>
      <p:sp>
        <p:nvSpPr>
          <p:cNvPr id="7" name="Rectangle 6">
            <a:extLst>
              <a:ext uri="{FF2B5EF4-FFF2-40B4-BE49-F238E27FC236}">
                <a16:creationId xmlns:a16="http://schemas.microsoft.com/office/drawing/2014/main" id="{C2C1A5D0-E3D4-B040-85F1-2CA921853F90}"/>
              </a:ext>
            </a:extLst>
          </p:cNvPr>
          <p:cNvSpPr/>
          <p:nvPr/>
        </p:nvSpPr>
        <p:spPr>
          <a:xfrm>
            <a:off x="3986417" y="2129451"/>
            <a:ext cx="4754079" cy="1384995"/>
          </a:xfrm>
          <a:prstGeom prst="rect">
            <a:avLst/>
          </a:prstGeom>
        </p:spPr>
        <p:txBody>
          <a:bodyPr wrap="square">
            <a:spAutoFit/>
          </a:bodyPr>
          <a:lstStyle/>
          <a:p>
            <a:pPr algn="ctr" eaLnBrk="1" hangingPunct="1">
              <a:spcBef>
                <a:spcPct val="0"/>
              </a:spcBef>
              <a:buClrTx/>
              <a:buFontTx/>
              <a:buNone/>
            </a:pPr>
            <a:r>
              <a:rPr lang="vi-VN" altLang="vi-VN" sz="2800" b="1" dirty="0">
                <a:solidFill>
                  <a:srgbClr val="0070C0"/>
                </a:solidFill>
                <a:latin typeface="Snell Roundhand Black" panose="02000603080000090004" pitchFamily="2" charset="77"/>
              </a:rPr>
              <a:t>Nguyên nhân nào dẫn đến việc nước Mỹ còn giữ ưu thế tuyệt đối như trước?</a:t>
            </a:r>
            <a:endParaRPr lang="en-US" altLang="vi-VN" sz="2800" b="1" dirty="0">
              <a:solidFill>
                <a:srgbClr val="0070C0"/>
              </a:solidFill>
              <a:latin typeface="Snell Roundhand Black" panose="02000603080000090004" pitchFamily="2" charset="77"/>
            </a:endParaRPr>
          </a:p>
        </p:txBody>
      </p:sp>
      <p:sp>
        <p:nvSpPr>
          <p:cNvPr id="30" name="Rectangle 54">
            <a:extLst>
              <a:ext uri="{FF2B5EF4-FFF2-40B4-BE49-F238E27FC236}">
                <a16:creationId xmlns:a16="http://schemas.microsoft.com/office/drawing/2014/main" id="{2003FA80-219E-A544-8EEB-78C6CEE21DA7}"/>
              </a:ext>
            </a:extLst>
          </p:cNvPr>
          <p:cNvSpPr>
            <a:spLocks noChangeArrowheads="1"/>
          </p:cNvSpPr>
          <p:nvPr/>
        </p:nvSpPr>
        <p:spPr bwMode="auto">
          <a:xfrm>
            <a:off x="3755060" y="3848454"/>
            <a:ext cx="4981425" cy="579638"/>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vi-VN" sz="2400" b="1" dirty="0">
                <a:solidFill>
                  <a:srgbClr val="C00000"/>
                </a:solidFill>
                <a:latin typeface="Times New Roman" panose="02020603050405020304" pitchFamily="18" charset="0"/>
              </a:rPr>
              <a:t>4. Sự chênh lệch giàu, nghèo quá cao.</a:t>
            </a:r>
          </a:p>
        </p:txBody>
      </p:sp>
      <p:pic>
        <p:nvPicPr>
          <p:cNvPr id="3" name="Picture 2">
            <a:extLst>
              <a:ext uri="{FF2B5EF4-FFF2-40B4-BE49-F238E27FC236}">
                <a16:creationId xmlns:a16="http://schemas.microsoft.com/office/drawing/2014/main" id="{60DCE9C2-8870-C84A-801E-08D94EAD9BD5}"/>
              </a:ext>
            </a:extLst>
          </p:cNvPr>
          <p:cNvPicPr>
            <a:picLocks noChangeAspect="1"/>
          </p:cNvPicPr>
          <p:nvPr/>
        </p:nvPicPr>
        <p:blipFill>
          <a:blip r:embed="rId4"/>
          <a:stretch>
            <a:fillRect/>
          </a:stretch>
        </p:blipFill>
        <p:spPr>
          <a:xfrm>
            <a:off x="1674376" y="94379"/>
            <a:ext cx="3048001" cy="3910062"/>
          </a:xfrm>
          <a:prstGeom prst="rect">
            <a:avLst/>
          </a:prstGeom>
          <a:effectLst>
            <a:reflection blurRad="6350" stA="73000" endPos="35000" dir="5400000" sy="-100000" algn="bl" rotWithShape="0"/>
          </a:effectLst>
        </p:spPr>
      </p:pic>
      <p:cxnSp>
        <p:nvCxnSpPr>
          <p:cNvPr id="32" name="Google Shape;1503;p48">
            <a:extLst>
              <a:ext uri="{FF2B5EF4-FFF2-40B4-BE49-F238E27FC236}">
                <a16:creationId xmlns:a16="http://schemas.microsoft.com/office/drawing/2014/main" id="{8FF23471-76E2-4845-BFC8-64C840A1D29A}"/>
              </a:ext>
            </a:extLst>
          </p:cNvPr>
          <p:cNvCxnSpPr/>
          <p:nvPr/>
        </p:nvCxnSpPr>
        <p:spPr>
          <a:xfrm>
            <a:off x="5288856" y="1942126"/>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9" name="Picture 8">
            <a:extLst>
              <a:ext uri="{FF2B5EF4-FFF2-40B4-BE49-F238E27FC236}">
                <a16:creationId xmlns:a16="http://schemas.microsoft.com/office/drawing/2014/main" id="{CF509670-8E91-EA48-9B73-E04E7474858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flipH="1">
            <a:off x="317490" y="38857"/>
            <a:ext cx="1387366" cy="1866693"/>
          </a:xfrm>
          <a:prstGeom prst="rect">
            <a:avLst/>
          </a:prstGeom>
          <a:ln>
            <a:noFill/>
          </a:ln>
        </p:spPr>
      </p:pic>
    </p:spTree>
    <p:extLst>
      <p:ext uri="{BB962C8B-B14F-4D97-AF65-F5344CB8AC3E}">
        <p14:creationId xmlns:p14="http://schemas.microsoft.com/office/powerpoint/2010/main" val="345181766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 calcmode="lin" valueType="num">
                                          <p:cBhvr>
                                            <p:cTn id="2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 calcmode="lin" valueType="num">
                                          <p:cBhvr>
                                            <p:cTn id="2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3" descr="20_My_XH_Cao_Oc">
            <a:extLst>
              <a:ext uri="{FF2B5EF4-FFF2-40B4-BE49-F238E27FC236}">
                <a16:creationId xmlns:a16="http://schemas.microsoft.com/office/drawing/2014/main" id="{8D040C7E-BE71-8040-98E3-1F0B0162F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1750"/>
            <a:ext cx="3877820" cy="255671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người già ngheo mĩ">
            <a:extLst>
              <a:ext uri="{FF2B5EF4-FFF2-40B4-BE49-F238E27FC236}">
                <a16:creationId xmlns:a16="http://schemas.microsoft.com/office/drawing/2014/main" id="{26D69899-5817-D64F-976D-3FCC2459D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182" y="-95250"/>
            <a:ext cx="4153756" cy="25567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6">
            <a:extLst>
              <a:ext uri="{FF2B5EF4-FFF2-40B4-BE49-F238E27FC236}">
                <a16:creationId xmlns:a16="http://schemas.microsoft.com/office/drawing/2014/main" id="{E469D3C9-D09D-0E4F-97B6-D10777811359}"/>
              </a:ext>
            </a:extLst>
          </p:cNvPr>
          <p:cNvGrpSpPr>
            <a:grpSpLocks/>
          </p:cNvGrpSpPr>
          <p:nvPr/>
        </p:nvGrpSpPr>
        <p:grpSpPr bwMode="auto">
          <a:xfrm>
            <a:off x="5035412" y="2342988"/>
            <a:ext cx="4084527" cy="2743362"/>
            <a:chOff x="2928" y="2132"/>
            <a:chExt cx="2832" cy="2204"/>
          </a:xfrm>
        </p:grpSpPr>
        <p:pic>
          <p:nvPicPr>
            <p:cNvPr id="6" name="Picture 7" descr="tre em ngheo mĩ">
              <a:extLst>
                <a:ext uri="{FF2B5EF4-FFF2-40B4-BE49-F238E27FC236}">
                  <a16:creationId xmlns:a16="http://schemas.microsoft.com/office/drawing/2014/main" id="{343C2F93-3ECC-FE47-9EC9-9DF12208D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132"/>
              <a:ext cx="2832" cy="214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DFFFB697-C52F-E645-A1B2-51BF9A0380D9}"/>
                </a:ext>
              </a:extLst>
            </p:cNvPr>
            <p:cNvSpPr txBox="1">
              <a:spLocks noChangeArrowheads="1"/>
            </p:cNvSpPr>
            <p:nvPr/>
          </p:nvSpPr>
          <p:spPr bwMode="auto">
            <a:xfrm>
              <a:off x="3084" y="3694"/>
              <a:ext cx="2676" cy="64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1397" tIns="45697" rIns="91397" bIns="45697">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50000"/>
                </a:spcBef>
                <a:buFontTx/>
                <a:buNone/>
                <a:defRPr/>
              </a:pPr>
              <a:r>
                <a:rPr lang="en-US" sz="2000" dirty="0">
                  <a:cs typeface="Times New Roman" panose="02020603050405020304" pitchFamily="18" charset="0"/>
                </a:rPr>
                <a:t>25% </a:t>
              </a:r>
              <a:r>
                <a:rPr lang="en-US" sz="2000" dirty="0" err="1">
                  <a:cs typeface="Times New Roman" panose="02020603050405020304" pitchFamily="18" charset="0"/>
                </a:rPr>
                <a:t>dân</a:t>
              </a:r>
              <a:r>
                <a:rPr lang="en-US" sz="2000" dirty="0">
                  <a:cs typeface="Times New Roman" panose="02020603050405020304" pitchFamily="18" charset="0"/>
                </a:rPr>
                <a:t> </a:t>
              </a:r>
              <a:r>
                <a:rPr lang="en-US" sz="2000" dirty="0" err="1">
                  <a:cs typeface="Times New Roman" panose="02020603050405020304" pitchFamily="18" charset="0"/>
                </a:rPr>
                <a:t>số</a:t>
              </a:r>
              <a:r>
                <a:rPr lang="en-US" sz="2000" dirty="0">
                  <a:cs typeface="Times New Roman" panose="02020603050405020304" pitchFamily="18" charset="0"/>
                </a:rPr>
                <a:t> </a:t>
              </a:r>
              <a:r>
                <a:rPr lang="en-US" sz="2000" dirty="0" err="1">
                  <a:cs typeface="Times New Roman" panose="02020603050405020304" pitchFamily="18" charset="0"/>
                </a:rPr>
                <a:t>Mĩ</a:t>
              </a:r>
              <a:r>
                <a:rPr lang="en-US" sz="2000" dirty="0">
                  <a:cs typeface="Times New Roman" panose="02020603050405020304" pitchFamily="18" charset="0"/>
                </a:rPr>
                <a:t> </a:t>
              </a:r>
              <a:r>
                <a:rPr lang="en-US" sz="2000" dirty="0" err="1">
                  <a:cs typeface="Times New Roman" panose="02020603050405020304" pitchFamily="18" charset="0"/>
                </a:rPr>
                <a:t>sống</a:t>
              </a:r>
              <a:r>
                <a:rPr lang="en-US" sz="2000" dirty="0">
                  <a:cs typeface="Times New Roman" panose="02020603050405020304" pitchFamily="18" charset="0"/>
                </a:rPr>
                <a:t> </a:t>
              </a:r>
              <a:r>
                <a:rPr lang="en-US" sz="2000" dirty="0" err="1">
                  <a:cs typeface="Times New Roman" panose="02020603050405020304" pitchFamily="18" charset="0"/>
                </a:rPr>
                <a:t>trong</a:t>
              </a:r>
              <a:r>
                <a:rPr lang="en-US" sz="2000" dirty="0">
                  <a:cs typeface="Times New Roman" panose="02020603050405020304" pitchFamily="18" charset="0"/>
                </a:rPr>
                <a:t> </a:t>
              </a:r>
              <a:r>
                <a:rPr lang="en-US" sz="2000" dirty="0" err="1">
                  <a:cs typeface="Times New Roman" panose="02020603050405020304" pitchFamily="18" charset="0"/>
                </a:rPr>
                <a:t>những</a:t>
              </a:r>
              <a:r>
                <a:rPr lang="en-US" sz="2000" dirty="0">
                  <a:cs typeface="Times New Roman" panose="02020603050405020304" pitchFamily="18" charset="0"/>
                </a:rPr>
                <a:t> </a:t>
              </a:r>
              <a:r>
                <a:rPr lang="en-US" sz="2000" dirty="0" err="1">
                  <a:cs typeface="Times New Roman" panose="02020603050405020304" pitchFamily="18" charset="0"/>
                </a:rPr>
                <a:t>căn</a:t>
              </a:r>
              <a:r>
                <a:rPr lang="en-US" sz="2000" dirty="0">
                  <a:cs typeface="Times New Roman" panose="02020603050405020304" pitchFamily="18" charset="0"/>
                </a:rPr>
                <a:t> </a:t>
              </a:r>
              <a:r>
                <a:rPr lang="en-US" sz="2000" dirty="0" err="1">
                  <a:cs typeface="Times New Roman" panose="02020603050405020304" pitchFamily="18" charset="0"/>
                </a:rPr>
                <a:t>nhà</a:t>
              </a:r>
              <a:r>
                <a:rPr lang="en-US" sz="2000" dirty="0">
                  <a:cs typeface="Times New Roman" panose="02020603050405020304" pitchFamily="18" charset="0"/>
                </a:rPr>
                <a:t> ổ </a:t>
              </a:r>
              <a:r>
                <a:rPr lang="en-US" sz="2000" dirty="0" err="1">
                  <a:cs typeface="Times New Roman" panose="02020603050405020304" pitchFamily="18" charset="0"/>
                </a:rPr>
                <a:t>chuột</a:t>
              </a:r>
              <a:r>
                <a:rPr lang="en-US" sz="2000" dirty="0">
                  <a:cs typeface="Times New Roman" panose="02020603050405020304" pitchFamily="18" charset="0"/>
                </a:rPr>
                <a:t> </a:t>
              </a:r>
              <a:r>
                <a:rPr lang="en-US" sz="2000" dirty="0" err="1">
                  <a:cs typeface="Times New Roman" panose="02020603050405020304" pitchFamily="18" charset="0"/>
                </a:rPr>
                <a:t>như</a:t>
              </a:r>
              <a:r>
                <a:rPr lang="en-US" sz="2000" dirty="0">
                  <a:cs typeface="Times New Roman" panose="02020603050405020304" pitchFamily="18" charset="0"/>
                </a:rPr>
                <a:t> </a:t>
              </a:r>
              <a:r>
                <a:rPr lang="en-US" sz="2000" dirty="0" err="1">
                  <a:cs typeface="Times New Roman" panose="02020603050405020304" pitchFamily="18" charset="0"/>
                </a:rPr>
                <a:t>thế</a:t>
              </a:r>
              <a:r>
                <a:rPr lang="en-US" sz="2000" dirty="0">
                  <a:cs typeface="Times New Roman" panose="02020603050405020304" pitchFamily="18" charset="0"/>
                </a:rPr>
                <a:t> </a:t>
              </a:r>
              <a:r>
                <a:rPr lang="en-US" sz="2000" dirty="0" err="1">
                  <a:cs typeface="Times New Roman" panose="02020603050405020304" pitchFamily="18" charset="0"/>
                </a:rPr>
                <a:t>này</a:t>
              </a:r>
              <a:endParaRPr lang="en-US" sz="2000" dirty="0">
                <a:cs typeface="Times New Roman" panose="02020603050405020304" pitchFamily="18" charset="0"/>
              </a:endParaRPr>
            </a:p>
          </p:txBody>
        </p:sp>
      </p:grpSp>
      <p:pic>
        <p:nvPicPr>
          <p:cNvPr id="8" name="Picture 9" descr="thanh phố Mĩ">
            <a:extLst>
              <a:ext uri="{FF2B5EF4-FFF2-40B4-BE49-F238E27FC236}">
                <a16:creationId xmlns:a16="http://schemas.microsoft.com/office/drawing/2014/main" id="{6D6A187D-75A4-DF4B-B80C-D94C9E9BB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2" y="-1"/>
            <a:ext cx="3853758" cy="255671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02B8AAD-2FB6-6C49-AA18-0A14CFE9914C}"/>
              </a:ext>
            </a:extLst>
          </p:cNvPr>
          <p:cNvSpPr txBox="1">
            <a:spLocks noChangeArrowheads="1"/>
          </p:cNvSpPr>
          <p:nvPr/>
        </p:nvSpPr>
        <p:spPr bwMode="auto">
          <a:xfrm>
            <a:off x="3886200" y="-95250"/>
            <a:ext cx="1374207" cy="5200801"/>
          </a:xfrm>
          <a:prstGeom prst="rect">
            <a:avLst/>
          </a:prstGeom>
          <a:solidFill>
            <a:srgbClr val="FFFDE3"/>
          </a:solidFill>
          <a:ln/>
        </p:spPr>
        <p:style>
          <a:lnRef idx="0">
            <a:schemeClr val="accent3"/>
          </a:lnRef>
          <a:fillRef idx="3">
            <a:schemeClr val="accent3"/>
          </a:fillRef>
          <a:effectRef idx="3">
            <a:schemeClr val="accent3"/>
          </a:effectRef>
          <a:fontRef idx="minor">
            <a:schemeClr val="lt1"/>
          </a:fontRef>
        </p:style>
        <p:txBody>
          <a:bodyPr wrap="square" lIns="91397" tIns="45697" rIns="91397" bIns="45697">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65000"/>
              </a:lnSpc>
              <a:spcBef>
                <a:spcPct val="50000"/>
              </a:spcBef>
              <a:buFontTx/>
              <a:buNone/>
              <a:defRPr/>
            </a:pPr>
            <a:r>
              <a:rPr lang="en-US" sz="2400" b="1" dirty="0">
                <a:cs typeface="Times New Roman" panose="02020603050405020304" pitchFamily="18" charset="0"/>
              </a:rPr>
              <a:t>HÌNH</a:t>
            </a:r>
          </a:p>
          <a:p>
            <a:pPr algn="ctr" eaLnBrk="1" hangingPunct="1">
              <a:lnSpc>
                <a:spcPct val="165000"/>
              </a:lnSpc>
              <a:spcBef>
                <a:spcPct val="50000"/>
              </a:spcBef>
              <a:buFontTx/>
              <a:buNone/>
              <a:defRPr/>
            </a:pPr>
            <a:r>
              <a:rPr lang="en-US" sz="2400" b="1" dirty="0">
                <a:cs typeface="Times New Roman" panose="02020603050405020304" pitchFamily="18" charset="0"/>
              </a:rPr>
              <a:t> ẢNH TƯƠNG</a:t>
            </a:r>
          </a:p>
          <a:p>
            <a:pPr algn="ctr" eaLnBrk="1" hangingPunct="1">
              <a:lnSpc>
                <a:spcPct val="165000"/>
              </a:lnSpc>
              <a:spcBef>
                <a:spcPct val="50000"/>
              </a:spcBef>
              <a:buFontTx/>
              <a:buNone/>
              <a:defRPr/>
            </a:pPr>
            <a:r>
              <a:rPr lang="en-US" sz="2400" b="1" dirty="0">
                <a:cs typeface="Times New Roman" panose="02020603050405020304" pitchFamily="18" charset="0"/>
              </a:rPr>
              <a:t> PHẢN </a:t>
            </a:r>
          </a:p>
          <a:p>
            <a:pPr algn="ctr" eaLnBrk="1" hangingPunct="1">
              <a:lnSpc>
                <a:spcPct val="165000"/>
              </a:lnSpc>
              <a:spcBef>
                <a:spcPct val="50000"/>
              </a:spcBef>
              <a:buFontTx/>
              <a:buNone/>
              <a:defRPr/>
            </a:pPr>
            <a:r>
              <a:rPr lang="en-US" sz="2400" b="1" dirty="0">
                <a:cs typeface="Times New Roman" panose="02020603050405020304" pitchFamily="18" charset="0"/>
              </a:rPr>
              <a:t>CỦA </a:t>
            </a:r>
          </a:p>
          <a:p>
            <a:pPr algn="ctr" eaLnBrk="1" hangingPunct="1">
              <a:lnSpc>
                <a:spcPct val="165000"/>
              </a:lnSpc>
              <a:spcBef>
                <a:spcPct val="50000"/>
              </a:spcBef>
              <a:buFontTx/>
              <a:buNone/>
              <a:defRPr/>
            </a:pPr>
            <a:r>
              <a:rPr lang="en-US" sz="2400" b="1" dirty="0">
                <a:cs typeface="Times New Roman" panose="02020603050405020304" pitchFamily="18" charset="0"/>
              </a:rPr>
              <a:t>NƯỚC</a:t>
            </a:r>
          </a:p>
          <a:p>
            <a:pPr algn="ctr" eaLnBrk="1" hangingPunct="1">
              <a:lnSpc>
                <a:spcPct val="165000"/>
              </a:lnSpc>
              <a:spcBef>
                <a:spcPct val="50000"/>
              </a:spcBef>
              <a:buFontTx/>
              <a:buNone/>
              <a:defRPr/>
            </a:pPr>
            <a:r>
              <a:rPr lang="en-US" sz="2400" b="1" dirty="0">
                <a:cs typeface="Times New Roman" panose="02020603050405020304" pitchFamily="18" charset="0"/>
              </a:rPr>
              <a:t> MĨ</a:t>
            </a:r>
            <a:endParaRPr lang="en-US" sz="1800" dirty="0">
              <a:latin typeface="+mj-lt"/>
            </a:endParaRPr>
          </a:p>
        </p:txBody>
      </p:sp>
    </p:spTree>
    <p:extLst>
      <p:ext uri="{BB962C8B-B14F-4D97-AF65-F5344CB8AC3E}">
        <p14:creationId xmlns:p14="http://schemas.microsoft.com/office/powerpoint/2010/main" val="340027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1+#ppt_w/2"/>
                                          </p:val>
                                        </p:tav>
                                        <p:tav tm="100000">
                                          <p:val>
                                            <p:strVal val="#ppt_x"/>
                                          </p:val>
                                        </p:tav>
                                      </p:tavLst>
                                    </p:anim>
                                    <p:anim calcmode="lin" valueType="num">
                                      <p:cBhvr additive="base">
                                        <p:cTn id="12" dur="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50" fill="hold"/>
                                        <p:tgtEl>
                                          <p:spTgt spid="5"/>
                                        </p:tgtEl>
                                        <p:attrNameLst>
                                          <p:attrName>ppt_x</p:attrName>
                                        </p:attrNameLst>
                                      </p:cBhvr>
                                      <p:tavLst>
                                        <p:tav tm="0">
                                          <p:val>
                                            <p:strVal val="1+#ppt_w/2"/>
                                          </p:val>
                                        </p:tav>
                                        <p:tav tm="100000">
                                          <p:val>
                                            <p:strVal val="#ppt_x"/>
                                          </p:val>
                                        </p:tav>
                                      </p:tavLst>
                                    </p:anim>
                                    <p:anim calcmode="lin" valueType="num">
                                      <p:cBhvr additive="base">
                                        <p:cTn id="16" dur="2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 fill="hold"/>
                                        <p:tgtEl>
                                          <p:spTgt spid="2"/>
                                        </p:tgtEl>
                                        <p:attrNameLst>
                                          <p:attrName>ppt_x</p:attrName>
                                        </p:attrNameLst>
                                      </p:cBhvr>
                                      <p:tavLst>
                                        <p:tav tm="0">
                                          <p:val>
                                            <p:strVal val="0-#ppt_w/2"/>
                                          </p:val>
                                        </p:tav>
                                        <p:tav tm="100000">
                                          <p:val>
                                            <p:strVal val="#ppt_x"/>
                                          </p:val>
                                        </p:tav>
                                      </p:tavLst>
                                    </p:anim>
                                    <p:anim calcmode="lin" valueType="num">
                                      <p:cBhvr additive="base">
                                        <p:cTn id="20" dur="250" fill="hold"/>
                                        <p:tgtEl>
                                          <p:spTgt spid="2"/>
                                        </p:tgtEl>
                                        <p:attrNameLst>
                                          <p:attrName>ppt_y</p:attrName>
                                        </p:attrNameLst>
                                      </p:cBhvr>
                                      <p:tavLst>
                                        <p:tav tm="0">
                                          <p:val>
                                            <p:strVal val="#ppt_y"/>
                                          </p:val>
                                        </p:tav>
                                        <p:tav tm="100000">
                                          <p:val>
                                            <p:strVal val="#ppt_y"/>
                                          </p:val>
                                        </p:tav>
                                      </p:tavLst>
                                    </p:anim>
                                  </p:childTnLst>
                                </p:cTn>
                              </p:par>
                              <p:par>
                                <p:cTn id="21" presetID="55"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ppt_w</p:attrName>
                                        </p:attrNameLst>
                                      </p:cBhvr>
                                      <p:tavLst>
                                        <p:tav tm="0">
                                          <p:val>
                                            <p:strVal val="#ppt_w*0.70"/>
                                          </p:val>
                                        </p:tav>
                                        <p:tav tm="100000">
                                          <p:val>
                                            <p:strVal val="#ppt_w"/>
                                          </p:val>
                                        </p:tav>
                                      </p:tavLst>
                                    </p:anim>
                                    <p:anim calcmode="lin" valueType="num">
                                      <p:cBhvr>
                                        <p:cTn id="24" dur="250" fill="hold"/>
                                        <p:tgtEl>
                                          <p:spTgt spid="3"/>
                                        </p:tgtEl>
                                        <p:attrNameLst>
                                          <p:attrName>ppt_h</p:attrName>
                                        </p:attrNameLst>
                                      </p:cBhvr>
                                      <p:tavLst>
                                        <p:tav tm="0">
                                          <p:val>
                                            <p:strVal val="#ppt_h"/>
                                          </p:val>
                                        </p:tav>
                                        <p:tav tm="100000">
                                          <p:val>
                                            <p:strVal val="#ppt_h"/>
                                          </p:val>
                                        </p:tav>
                                      </p:tavLst>
                                    </p:anim>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t="-9000" r="-4000" b="-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03573-2DCA-1840-87AC-A5F6CA4C3FA5}"/>
              </a:ext>
            </a:extLst>
          </p:cNvPr>
          <p:cNvSpPr/>
          <p:nvPr/>
        </p:nvSpPr>
        <p:spPr>
          <a:xfrm>
            <a:off x="-152400" y="0"/>
            <a:ext cx="9296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A01127"/>
                </a:solidFill>
                <a:effectLst/>
                <a:uLnTx/>
                <a:uFillTx/>
                <a:latin typeface="Arial"/>
                <a:cs typeface="Arial"/>
                <a:sym typeface="PT Serif"/>
              </a:rPr>
              <a:t>I. Tình hình kinh tế nước Mĩ sau chiến tranh thế giới thứ hai.</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5">
            <a:extLst>
              <a:ext uri="{FF2B5EF4-FFF2-40B4-BE49-F238E27FC236}">
                <a16:creationId xmlns:a16="http://schemas.microsoft.com/office/drawing/2014/main" id="{94C39F02-3567-994A-B382-974E4D7DD07F}"/>
              </a:ext>
            </a:extLst>
          </p:cNvPr>
          <p:cNvSpPr/>
          <p:nvPr/>
        </p:nvSpPr>
        <p:spPr>
          <a:xfrm>
            <a:off x="152400" y="1428750"/>
            <a:ext cx="88392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Sau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chiến</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giới</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thứ</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Mĩ</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vươn</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lên</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trở</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tư</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bản</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giàu</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mạnh</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nhất</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giới</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tư</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bản</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chủ</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nghĩa</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044B8764-66D8-744B-932A-9EFB7BCD462E}"/>
              </a:ext>
            </a:extLst>
          </p:cNvPr>
          <p:cNvSpPr/>
          <p:nvPr/>
        </p:nvSpPr>
        <p:spPr>
          <a:xfrm>
            <a:off x="116305" y="2421810"/>
            <a:ext cx="8610600" cy="769441"/>
          </a:xfrm>
          <a:prstGeom prst="rect">
            <a:avLst/>
          </a:prstGeom>
        </p:spPr>
        <p:txBody>
          <a:bodyPr wrap="square">
            <a:spAutoFit/>
          </a:bodyPr>
          <a:lstStyle/>
          <a:p>
            <a:pPr lvl="0" fontAlgn="base">
              <a:spcBef>
                <a:spcPct val="50000"/>
              </a:spcBef>
              <a:spcAft>
                <a:spcPct val="0"/>
              </a:spcAft>
              <a:buClrTx/>
            </a:pPr>
            <a:r>
              <a:rPr lang="en-US" altLang="en-VN" sz="2200" kern="1200" dirty="0">
                <a:latin typeface="Arial" panose="020B0604020202020204" pitchFamily="34" charset="0"/>
                <a:ea typeface="+mn-ea"/>
                <a:cs typeface="+mn-cs"/>
              </a:rPr>
              <a:t>- </a:t>
            </a:r>
            <a:r>
              <a:rPr lang="en-US" altLang="en-VN" sz="2200" kern="1200" dirty="0" err="1">
                <a:latin typeface="Times New Roman" panose="02020603050405020304" pitchFamily="18" charset="0"/>
                <a:ea typeface="+mn-ea"/>
                <a:cs typeface="+mn-cs"/>
              </a:rPr>
              <a:t>Trong</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những</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thập</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niên</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sau</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kinh</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tế</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Mĩ</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suy</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yếu</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không</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còn</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giữ</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ưu</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thế</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tuyệt</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đối</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như</a:t>
            </a:r>
            <a:r>
              <a:rPr lang="en-US" altLang="en-VN" sz="2200" kern="1200" dirty="0">
                <a:latin typeface="Times New Roman" panose="02020603050405020304" pitchFamily="18" charset="0"/>
                <a:ea typeface="+mn-ea"/>
                <a:cs typeface="+mn-cs"/>
              </a:rPr>
              <a:t> </a:t>
            </a:r>
            <a:r>
              <a:rPr lang="en-US" altLang="en-VN" sz="2200" kern="1200" dirty="0" err="1">
                <a:latin typeface="Times New Roman" panose="02020603050405020304" pitchFamily="18" charset="0"/>
                <a:ea typeface="+mn-ea"/>
                <a:cs typeface="+mn-cs"/>
              </a:rPr>
              <a:t>trước</a:t>
            </a:r>
            <a:r>
              <a:rPr lang="en-US" altLang="en-VN" sz="2200" kern="1200" dirty="0">
                <a:latin typeface="Times New Roman" panose="02020603050405020304" pitchFamily="18" charset="0"/>
                <a:ea typeface="+mn-ea"/>
                <a:cs typeface="+mn-cs"/>
              </a:rPr>
              <a:t>.</a:t>
            </a:r>
            <a:endParaRPr lang="en-US" altLang="en-VN" sz="2200" kern="1200" dirty="0">
              <a:latin typeface="Arial" panose="020B0604020202020204" pitchFamily="34" charset="0"/>
              <a:ea typeface="+mn-ea"/>
              <a:cs typeface="+mn-cs"/>
            </a:endParaRPr>
          </a:p>
        </p:txBody>
      </p:sp>
    </p:spTree>
    <p:extLst>
      <p:ext uri="{BB962C8B-B14F-4D97-AF65-F5344CB8AC3E}">
        <p14:creationId xmlns:p14="http://schemas.microsoft.com/office/powerpoint/2010/main" val="2238801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5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304800" y="1200151"/>
            <a:ext cx="4572000" cy="2895599"/>
          </a:xfrm>
          <a:prstGeom prst="rect">
            <a:avLst/>
          </a:prstGeom>
        </p:spPr>
        <p:txBody>
          <a:bodyPr spcFirstLastPara="1" wrap="square" lIns="91425" tIns="91425" rIns="91425" bIns="91425" anchor="ctr" anchorCtr="0">
            <a:noAutofit/>
          </a:bodyPr>
          <a:lstStyle/>
          <a:p>
            <a:pPr algn="ctr"/>
            <a:r>
              <a:rPr lang="vi-VN" dirty="0"/>
              <a:t>Sự phát về khoa học – kĩ thuật của Mĩ sau chiến tranh </a:t>
            </a:r>
            <a:br>
              <a:rPr lang="vi-VN" dirty="0"/>
            </a:br>
            <a:r>
              <a:rPr lang="vi-VN" dirty="0"/>
              <a:t> </a:t>
            </a:r>
            <a:r>
              <a:rPr lang="vi-VN" sz="2800" dirty="0">
                <a:solidFill>
                  <a:srgbClr val="0070C0"/>
                </a:solidFill>
              </a:rPr>
              <a:t>(Học ở bài 12).</a:t>
            </a:r>
            <a:endParaRPr lang="vi-VN" dirty="0">
              <a:solidFill>
                <a:srgbClr val="0070C0"/>
              </a:solidFill>
            </a:endParaRPr>
          </a:p>
        </p:txBody>
      </p:sp>
      <p:sp>
        <p:nvSpPr>
          <p:cNvPr id="1478" name="Google Shape;1478;p48"/>
          <p:cNvSpPr txBox="1">
            <a:spLocks noGrp="1"/>
          </p:cNvSpPr>
          <p:nvPr>
            <p:ph type="title" idx="2"/>
          </p:nvPr>
        </p:nvSpPr>
        <p:spPr>
          <a:xfrm>
            <a:off x="533400" y="482099"/>
            <a:ext cx="1524000" cy="1168200"/>
          </a:xfrm>
          <a:prstGeom prst="rect">
            <a:avLst/>
          </a:prstGeom>
        </p:spPr>
        <p:txBody>
          <a:bodyPr spcFirstLastPara="1" wrap="square" lIns="91425" tIns="91425" rIns="91425" bIns="91425" anchor="b" anchorCtr="0">
            <a:noAutofit/>
          </a:bodyPr>
          <a:lstStyle/>
          <a:p>
            <a:pPr lvl="0"/>
            <a:r>
              <a:rPr lang="vi-VN" dirty="0"/>
              <a:t>II.</a:t>
            </a:r>
            <a:endParaRPr dirty="0"/>
          </a:p>
        </p:txBody>
      </p:sp>
      <p:cxnSp>
        <p:nvCxnSpPr>
          <p:cNvPr id="31" name="Google Shape;1503;p48">
            <a:extLst>
              <a:ext uri="{FF2B5EF4-FFF2-40B4-BE49-F238E27FC236}">
                <a16:creationId xmlns:a16="http://schemas.microsoft.com/office/drawing/2014/main" id="{CF1C79E4-3C17-5F4B-8B74-7341DF3AAF8F}"/>
              </a:ext>
            </a:extLst>
          </p:cNvPr>
          <p:cNvCxnSpPr/>
          <p:nvPr/>
        </p:nvCxnSpPr>
        <p:spPr>
          <a:xfrm>
            <a:off x="982800" y="150495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7" name="Picture 2">
            <a:extLst>
              <a:ext uri="{FF2B5EF4-FFF2-40B4-BE49-F238E27FC236}">
                <a16:creationId xmlns:a16="http://schemas.microsoft.com/office/drawing/2014/main" id="{C7BCE3FE-130D-CC48-972F-C12EC02CF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19150"/>
            <a:ext cx="3695700" cy="30461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2193EAB-59F6-354F-9577-A7E748C6A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320" y="-125770"/>
            <a:ext cx="14859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04176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0-#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3" fill="hold" grpId="0" nodeType="withEffect" p14:presetBounceEnd="50000">
                                      <p:stCondLst>
                                        <p:cond delay="0"/>
                                      </p:stCondLst>
                                      <p:iterate type="lt">
                                        <p:tmPct val="10000"/>
                                      </p:iterate>
                                      <p:childTnLst>
                                        <p:set>
                                          <p:cBhvr>
                                            <p:cTn id="18" dur="1" fill="hold">
                                              <p:stCondLst>
                                                <p:cond delay="0"/>
                                              </p:stCondLst>
                                            </p:cTn>
                                            <p:tgtEl>
                                              <p:spTgt spid="1477"/>
                                            </p:tgtEl>
                                            <p:attrNameLst>
                                              <p:attrName>style.visibility</p:attrName>
                                            </p:attrNameLst>
                                          </p:cBhvr>
                                          <p:to>
                                            <p:strVal val="visible"/>
                                          </p:to>
                                        </p:set>
                                        <p:anim calcmode="lin" valueType="num" p14:bounceEnd="50000">
                                          <p:cBhvr additive="base">
                                            <p:cTn id="19"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477"/>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0-#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3" fill="hold" grpId="0" nodeType="withEffect">
                                      <p:stCondLst>
                                        <p:cond delay="0"/>
                                      </p:stCondLst>
                                      <p:iterate type="lt">
                                        <p:tmPct val="10000"/>
                                      </p:iterate>
                                      <p:childTnLst>
                                        <p:set>
                                          <p:cBhvr>
                                            <p:cTn id="18" dur="1" fill="hold">
                                              <p:stCondLst>
                                                <p:cond delay="0"/>
                                              </p:stCondLst>
                                            </p:cTn>
                                            <p:tgtEl>
                                              <p:spTgt spid="1477"/>
                                            </p:tgtEl>
                                            <p:attrNameLst>
                                              <p:attrName>style.visibility</p:attrName>
                                            </p:attrNameLst>
                                          </p:cBhvr>
                                          <p:to>
                                            <p:strVal val="visible"/>
                                          </p:to>
                                        </p:set>
                                        <p:anim calcmode="lin" valueType="num">
                                          <p:cBhvr additive="base">
                                            <p:cTn id="19" dur="500" fill="hold"/>
                                            <p:tgtEl>
                                              <p:spTgt spid="1477"/>
                                            </p:tgtEl>
                                            <p:attrNameLst>
                                              <p:attrName>ppt_x</p:attrName>
                                            </p:attrNameLst>
                                          </p:cBhvr>
                                          <p:tavLst>
                                            <p:tav tm="0">
                                              <p:val>
                                                <p:strVal val="1+#ppt_w/2"/>
                                              </p:val>
                                            </p:tav>
                                            <p:tav tm="100000">
                                              <p:val>
                                                <p:strVal val="#ppt_x"/>
                                              </p:val>
                                            </p:tav>
                                          </p:tavLst>
                                        </p:anim>
                                        <p:anim calcmode="lin" valueType="num">
                                          <p:cBhvr additive="base">
                                            <p:cTn id="20" dur="500" fill="hold"/>
                                            <p:tgtEl>
                                              <p:spTgt spid="1477"/>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2480897" y="1391773"/>
            <a:ext cx="4800600" cy="2895599"/>
          </a:xfrm>
          <a:prstGeom prst="rect">
            <a:avLst/>
          </a:prstGeom>
        </p:spPr>
        <p:txBody>
          <a:bodyPr spcFirstLastPara="1" wrap="square" lIns="91425" tIns="91425" rIns="91425" bIns="91425" anchor="ctr" anchorCtr="0">
            <a:noAutofit/>
          </a:bodyPr>
          <a:lstStyle/>
          <a:p>
            <a:pPr lvl="0" algn="ctr"/>
            <a:r>
              <a:rPr lang="vi-VN" dirty="0"/>
              <a:t>Chính sách đối nội và đối ngoại của Mĩ sau chiến tranh </a:t>
            </a:r>
          </a:p>
        </p:txBody>
      </p:sp>
      <p:sp>
        <p:nvSpPr>
          <p:cNvPr id="1478" name="Google Shape;1478;p48"/>
          <p:cNvSpPr txBox="1">
            <a:spLocks noGrp="1"/>
          </p:cNvSpPr>
          <p:nvPr>
            <p:ph type="title" idx="2"/>
          </p:nvPr>
        </p:nvSpPr>
        <p:spPr>
          <a:xfrm>
            <a:off x="2480897" y="856128"/>
            <a:ext cx="1524000" cy="1168200"/>
          </a:xfrm>
          <a:prstGeom prst="rect">
            <a:avLst/>
          </a:prstGeom>
        </p:spPr>
        <p:txBody>
          <a:bodyPr spcFirstLastPara="1" wrap="square" lIns="91425" tIns="91425" rIns="91425" bIns="91425" anchor="b" anchorCtr="0">
            <a:noAutofit/>
          </a:bodyPr>
          <a:lstStyle/>
          <a:p>
            <a:pPr lvl="0"/>
            <a:r>
              <a:rPr lang="vi-VN" dirty="0"/>
              <a:t>III.</a:t>
            </a:r>
            <a:endParaRPr dirty="0"/>
          </a:p>
        </p:txBody>
      </p:sp>
      <p:cxnSp>
        <p:nvCxnSpPr>
          <p:cNvPr id="31" name="Google Shape;1503;p48">
            <a:extLst>
              <a:ext uri="{FF2B5EF4-FFF2-40B4-BE49-F238E27FC236}">
                <a16:creationId xmlns:a16="http://schemas.microsoft.com/office/drawing/2014/main" id="{CF1C79E4-3C17-5F4B-8B74-7341DF3AAF8F}"/>
              </a:ext>
            </a:extLst>
          </p:cNvPr>
          <p:cNvCxnSpPr/>
          <p:nvPr/>
        </p:nvCxnSpPr>
        <p:spPr>
          <a:xfrm>
            <a:off x="2930297" y="1878979"/>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4" name="Picture 3">
            <a:extLst>
              <a:ext uri="{FF2B5EF4-FFF2-40B4-BE49-F238E27FC236}">
                <a16:creationId xmlns:a16="http://schemas.microsoft.com/office/drawing/2014/main" id="{7B4CE56D-7146-FA44-A218-C4C0A9B9568E}"/>
              </a:ext>
            </a:extLst>
          </p:cNvPr>
          <p:cNvPicPr>
            <a:picLocks noChangeAspect="1"/>
          </p:cNvPicPr>
          <p:nvPr/>
        </p:nvPicPr>
        <p:blipFill>
          <a:blip r:embed="rId3"/>
          <a:stretch>
            <a:fillRect/>
          </a:stretch>
        </p:blipFill>
        <p:spPr>
          <a:xfrm>
            <a:off x="750115" y="1959742"/>
            <a:ext cx="1358620" cy="1358620"/>
          </a:xfrm>
          <a:prstGeom prst="rect">
            <a:avLst/>
          </a:prstGeom>
        </p:spPr>
      </p:pic>
      <p:pic>
        <p:nvPicPr>
          <p:cNvPr id="9" name="Picture 8" descr="Tank Gif by Gray-Feathers on DeviantArt">
            <a:extLst>
              <a:ext uri="{FF2B5EF4-FFF2-40B4-BE49-F238E27FC236}">
                <a16:creationId xmlns:a16="http://schemas.microsoft.com/office/drawing/2014/main" id="{05C65540-BBBC-6C44-94D8-A62279FDD6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a:off x="304800" y="3382948"/>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ank Gif by Gray-Feathers on DeviantArt">
            <a:extLst>
              <a:ext uri="{FF2B5EF4-FFF2-40B4-BE49-F238E27FC236}">
                <a16:creationId xmlns:a16="http://schemas.microsoft.com/office/drawing/2014/main" id="{D20F2D14-3FF9-CC46-AEFD-9FFE75B44F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flipH="1">
            <a:off x="4992624" y="3357801"/>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D501D7F-4B5A-E548-A163-8DF8BCA5221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pic>
        <p:nvPicPr>
          <p:cNvPr id="13" name="Picture 11" descr="Picture30">
            <a:extLst>
              <a:ext uri="{FF2B5EF4-FFF2-40B4-BE49-F238E27FC236}">
                <a16:creationId xmlns:a16="http://schemas.microsoft.com/office/drawing/2014/main" id="{BBF995D0-9F59-0E48-9C9B-1A520E02406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8567" y="638761"/>
            <a:ext cx="976313" cy="115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84898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0000">
                                          <p:cBhvr additive="base">
                                            <p:cTn id="11" dur="5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50000">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14:bounceEnd="50000">
                                          <p:cBhvr additive="base">
                                            <p:cTn id="15"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8" fill="hold" nodeType="withEffect" p14:presetBounceEnd="5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0000">
                                          <p:cBhvr additive="base">
                                            <p:cTn id="2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cBhvr additive="base">
                                            <p:cTn id="15" dur="500" fill="hold"/>
                                            <p:tgtEl>
                                              <p:spTgt spid="1477"/>
                                            </p:tgtEl>
                                            <p:attrNameLst>
                                              <p:attrName>ppt_x</p:attrName>
                                            </p:attrNameLst>
                                          </p:cBhvr>
                                          <p:tavLst>
                                            <p:tav tm="0">
                                              <p:val>
                                                <p:strVal val="1+#ppt_w/2"/>
                                              </p:val>
                                            </p:tav>
                                            <p:tav tm="100000">
                                              <p:val>
                                                <p:strVal val="#ppt_x"/>
                                              </p:val>
                                            </p:tav>
                                          </p:tavLst>
                                        </p:anim>
                                        <p:anim calcmode="lin" valueType="num">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A.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Khởi</a:t>
            </a: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Động</a:t>
            </a:r>
            <a:endParaRPr kumimoji="0" lang="en-VN"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j-ea"/>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4425542" y="835431"/>
            <a:ext cx="3826690"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a.Đối</a:t>
            </a:r>
            <a:r>
              <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nội</a:t>
            </a:r>
            <a:endPar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2"/>
          <a:stretch>
            <a:fillRect/>
          </a:stretch>
        </p:blipFill>
        <p:spPr>
          <a:xfrm>
            <a:off x="6511991" y="1744637"/>
            <a:ext cx="2022409" cy="2470726"/>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3"/>
          <a:stretch>
            <a:fillRect/>
          </a:stretch>
        </p:blipFill>
        <p:spPr>
          <a:xfrm>
            <a:off x="6019800" y="4251900"/>
            <a:ext cx="638175" cy="638175"/>
          </a:xfrm>
          <a:prstGeom prst="rect">
            <a:avLst/>
          </a:prstGeom>
        </p:spPr>
      </p:pic>
      <p:pic>
        <p:nvPicPr>
          <p:cNvPr id="8" name="Graphic 7" descr="Bullseye">
            <a:extLst>
              <a:ext uri="{FF2B5EF4-FFF2-40B4-BE49-F238E27FC236}">
                <a16:creationId xmlns:a16="http://schemas.microsoft.com/office/drawing/2014/main" id="{A3E79BB9-4B07-0142-AB85-54992CBAC1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04236" y="2050528"/>
            <a:ext cx="1234651" cy="1234651"/>
          </a:xfrm>
          <a:prstGeom prst="rect">
            <a:avLst/>
          </a:prstGeom>
        </p:spPr>
      </p:pic>
      <p:grpSp>
        <p:nvGrpSpPr>
          <p:cNvPr id="10" name="Google Shape;615;p39">
            <a:extLst>
              <a:ext uri="{FF2B5EF4-FFF2-40B4-BE49-F238E27FC236}">
                <a16:creationId xmlns:a16="http://schemas.microsoft.com/office/drawing/2014/main" id="{121E35F6-EA3E-A143-813B-514333F4A8CE}"/>
              </a:ext>
            </a:extLst>
          </p:cNvPr>
          <p:cNvGrpSpPr/>
          <p:nvPr/>
        </p:nvGrpSpPr>
        <p:grpSpPr>
          <a:xfrm>
            <a:off x="609600" y="438150"/>
            <a:ext cx="1075937" cy="1047989"/>
            <a:chOff x="5926225" y="921350"/>
            <a:chExt cx="517800" cy="504350"/>
          </a:xfrm>
        </p:grpSpPr>
        <p:sp>
          <p:nvSpPr>
            <p:cNvPr id="11" name="Google Shape;616;p39">
              <a:extLst>
                <a:ext uri="{FF2B5EF4-FFF2-40B4-BE49-F238E27FC236}">
                  <a16:creationId xmlns:a16="http://schemas.microsoft.com/office/drawing/2014/main" id="{22D1A08A-1F86-0545-BD11-4E6BF54943F3}"/>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617;p39">
              <a:extLst>
                <a:ext uri="{FF2B5EF4-FFF2-40B4-BE49-F238E27FC236}">
                  <a16:creationId xmlns:a16="http://schemas.microsoft.com/office/drawing/2014/main" id="{B73C0E71-3C3B-B448-93AF-88B476F2AF4C}"/>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618;p39">
            <a:extLst>
              <a:ext uri="{FF2B5EF4-FFF2-40B4-BE49-F238E27FC236}">
                <a16:creationId xmlns:a16="http://schemas.microsoft.com/office/drawing/2014/main" id="{A7E556A0-F367-094F-950E-DBCEA31A60A6}"/>
              </a:ext>
            </a:extLst>
          </p:cNvPr>
          <p:cNvSpPr/>
          <p:nvPr/>
        </p:nvSpPr>
        <p:spPr>
          <a:xfrm>
            <a:off x="1186892" y="1030636"/>
            <a:ext cx="997288" cy="56337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122" name="Picture 2">
            <a:extLst>
              <a:ext uri="{FF2B5EF4-FFF2-40B4-BE49-F238E27FC236}">
                <a16:creationId xmlns:a16="http://schemas.microsoft.com/office/drawing/2014/main" id="{8ABF35DC-06A8-2A46-97D4-C3C705CC6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296" y="1362668"/>
            <a:ext cx="3707600" cy="184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1187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p:stCondLst>
                              <p:cond delay="500"/>
                            </p:stCondLst>
                            <p:childTnLst>
                              <p:par>
                                <p:cTn id="12" presetID="38" presetClass="entr" presetSubtype="0" accel="50000" fill="hold" grpId="0" nodeType="afterEffect">
                                  <p:stCondLst>
                                    <p:cond delay="0"/>
                                  </p:stCondLst>
                                  <p:iterate type="lt">
                                    <p:tmPct val="50000"/>
                                  </p:iterate>
                                  <p:childTnLst>
                                    <p:set>
                                      <p:cBhvr>
                                        <p:cTn id="13" dur="1" fill="hold">
                                          <p:stCondLst>
                                            <p:cond delay="0"/>
                                          </p:stCondLst>
                                        </p:cTn>
                                        <p:tgtEl>
                                          <p:spTgt spid="4">
                                            <p:txEl>
                                              <p:pRg st="0" end="0"/>
                                            </p:txEl>
                                          </p:spTgt>
                                        </p:tgtEl>
                                        <p:attrNameLst>
                                          <p:attrName>style.visibility</p:attrName>
                                        </p:attrNameLst>
                                      </p:cBhvr>
                                      <p:to>
                                        <p:strVal val="visible"/>
                                      </p:to>
                                    </p:set>
                                    <p:set>
                                      <p:cBhvr>
                                        <p:cTn id="14" dur="114" fill="hold">
                                          <p:stCondLst>
                                            <p:cond delay="0"/>
                                          </p:stCondLst>
                                        </p:cTn>
                                        <p:tgtEl>
                                          <p:spTgt spid="4">
                                            <p:txEl>
                                              <p:pRg st="0" end="0"/>
                                            </p:txEl>
                                          </p:spTgt>
                                        </p:tgtEl>
                                        <p:attrNameLst>
                                          <p:attrName>style.rotation</p:attrName>
                                        </p:attrNameLst>
                                      </p:cBhvr>
                                      <p:to>
                                        <p:strVal val="-45.0"/>
                                      </p:to>
                                    </p:set>
                                    <p:anim calcmode="lin" valueType="num">
                                      <p:cBhvr>
                                        <p:cTn id="15" dur="114" fill="hold">
                                          <p:stCondLst>
                                            <p:cond delay="114"/>
                                          </p:stCondLst>
                                        </p:cTn>
                                        <p:tgtEl>
                                          <p:spTgt spid="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114" fill="hold">
                                          <p:stCondLst>
                                            <p:cond delay="0"/>
                                          </p:stCondLst>
                                        </p:cTn>
                                        <p:tgtEl>
                                          <p:spTgt spid="4">
                                            <p:txEl>
                                              <p:pRg st="0" end="0"/>
                                            </p:txEl>
                                          </p:spTgt>
                                        </p:tgtEl>
                                        <p:attrNameLst>
                                          <p:attrName>ppt_y</p:attrName>
                                        </p:attrNameLst>
                                      </p:cBhvr>
                                      <p:tavLst>
                                        <p:tav tm="0">
                                          <p:val>
                                            <p:strVal val="#ppt_y-1"/>
                                          </p:val>
                                        </p:tav>
                                        <p:tav tm="100000">
                                          <p:val>
                                            <p:strVal val="#ppt_y-(0.354*#ppt_w-0.172*#ppt_h)"/>
                                          </p:val>
                                        </p:tav>
                                      </p:tavLst>
                                    </p:anim>
                                    <p:anim calcmode="lin" valueType="num">
                                      <p:cBhvr>
                                        <p:cTn id="17" dur="39" decel="50000" autoRev="1" fill="hold">
                                          <p:stCondLst>
                                            <p:cond delay="114"/>
                                          </p:stCondLst>
                                        </p:cTn>
                                        <p:tgtEl>
                                          <p:spTgt spid="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34" fill="hold">
                                          <p:stCondLst>
                                            <p:cond delay="216"/>
                                          </p:stCondLst>
                                        </p:cTn>
                                        <p:tgtEl>
                                          <p:spTgt spid="4">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grpSp>
        <p:nvGrpSpPr>
          <p:cNvPr id="10" name="Group 9">
            <a:extLst>
              <a:ext uri="{FF2B5EF4-FFF2-40B4-BE49-F238E27FC236}">
                <a16:creationId xmlns:a16="http://schemas.microsoft.com/office/drawing/2014/main" id="{D7E36542-A6EA-304E-B84F-4D3EB0D05697}"/>
              </a:ext>
            </a:extLst>
          </p:cNvPr>
          <p:cNvGrpSpPr/>
          <p:nvPr/>
        </p:nvGrpSpPr>
        <p:grpSpPr>
          <a:xfrm>
            <a:off x="685800" y="438150"/>
            <a:ext cx="3429000" cy="1447800"/>
            <a:chOff x="1295400" y="742950"/>
            <a:chExt cx="3429000" cy="14478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742950"/>
              <a:ext cx="3429000" cy="1447800"/>
            </a:xfrm>
            <a:prstGeom prst="wedgeRoundRectCallout">
              <a:avLst>
                <a:gd name="adj1" fmla="val 12183"/>
                <a:gd name="adj2" fmla="val 69223"/>
                <a:gd name="adj3" fmla="val 16667"/>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706F2689-230C-2D4F-B818-9B9B30D6520A}"/>
                </a:ext>
              </a:extLst>
            </p:cNvPr>
            <p:cNvSpPr/>
            <p:nvPr/>
          </p:nvSpPr>
          <p:spPr>
            <a:xfrm>
              <a:off x="1295400" y="841117"/>
              <a:ext cx="3340100" cy="1200329"/>
            </a:xfrm>
            <a:prstGeom prst="rect">
              <a:avLst/>
            </a:prstGeom>
          </p:spPr>
          <p:txBody>
            <a:bodyPr wrap="square">
              <a:spAutoFit/>
            </a:bodyPr>
            <a:lstStyle/>
            <a:p>
              <a:pPr algn="ctr" eaLnBrk="1" hangingPunct="1">
                <a:spcBef>
                  <a:spcPct val="0"/>
                </a:spcBef>
                <a:buClrTx/>
                <a:buFontTx/>
                <a:buNone/>
              </a:pPr>
              <a:r>
                <a:rPr lang="pt-BR" altLang="en-VN" sz="2400" b="1" i="1" dirty="0" err="1">
                  <a:solidFill>
                    <a:srgbClr val="000066"/>
                  </a:solidFill>
                </a:rPr>
                <a:t>Nêu</a:t>
              </a:r>
              <a:r>
                <a:rPr lang="pt-BR" altLang="en-VN" sz="2400" b="1" i="1" dirty="0">
                  <a:solidFill>
                    <a:srgbClr val="000066"/>
                  </a:solidFill>
                </a:rPr>
                <a:t> </a:t>
              </a:r>
              <a:r>
                <a:rPr lang="pt-BR" altLang="en-VN" sz="2400" b="1" i="1" dirty="0" err="1">
                  <a:solidFill>
                    <a:srgbClr val="000066"/>
                  </a:solidFill>
                </a:rPr>
                <a:t>những</a:t>
              </a:r>
              <a:r>
                <a:rPr lang="pt-BR" altLang="en-VN" sz="2400" b="1" i="1" dirty="0">
                  <a:solidFill>
                    <a:srgbClr val="000066"/>
                  </a:solidFill>
                </a:rPr>
                <a:t> </a:t>
              </a:r>
              <a:r>
                <a:rPr lang="pt-BR" altLang="en-VN" sz="2400" b="1" i="1" dirty="0" err="1">
                  <a:solidFill>
                    <a:srgbClr val="000066"/>
                  </a:solidFill>
                </a:rPr>
                <a:t>nét</a:t>
              </a:r>
              <a:r>
                <a:rPr lang="pt-BR" altLang="en-VN" sz="2400" b="1" i="1" dirty="0">
                  <a:solidFill>
                    <a:srgbClr val="000066"/>
                  </a:solidFill>
                </a:rPr>
                <a:t> </a:t>
              </a:r>
              <a:r>
                <a:rPr lang="pt-BR" altLang="en-VN" sz="2400" b="1" i="1" dirty="0" err="1">
                  <a:solidFill>
                    <a:srgbClr val="000066"/>
                  </a:solidFill>
                </a:rPr>
                <a:t>cơ</a:t>
              </a:r>
              <a:r>
                <a:rPr lang="pt-BR" altLang="en-VN" sz="2400" b="1" i="1" dirty="0">
                  <a:solidFill>
                    <a:srgbClr val="000066"/>
                  </a:solidFill>
                </a:rPr>
                <a:t> </a:t>
              </a:r>
              <a:r>
                <a:rPr lang="pt-BR" altLang="en-VN" sz="2400" b="1" i="1" dirty="0" err="1">
                  <a:solidFill>
                    <a:srgbClr val="000066"/>
                  </a:solidFill>
                </a:rPr>
                <a:t>bản</a:t>
              </a:r>
              <a:r>
                <a:rPr lang="pt-BR" altLang="en-VN" sz="2400" b="1" i="1" dirty="0">
                  <a:solidFill>
                    <a:srgbClr val="000066"/>
                  </a:solidFill>
                </a:rPr>
                <a:t> </a:t>
              </a:r>
              <a:r>
                <a:rPr lang="pt-BR" altLang="en-VN" sz="2400" b="1" i="1" dirty="0" err="1">
                  <a:solidFill>
                    <a:srgbClr val="000066"/>
                  </a:solidFill>
                </a:rPr>
                <a:t>về</a:t>
              </a:r>
              <a:r>
                <a:rPr lang="pt-BR" altLang="en-VN" sz="2400" b="1" i="1" dirty="0">
                  <a:solidFill>
                    <a:srgbClr val="000066"/>
                  </a:solidFill>
                </a:rPr>
                <a:t> </a:t>
              </a:r>
              <a:r>
                <a:rPr lang="pt-BR" altLang="en-VN" sz="2400" b="1" i="1" dirty="0" err="1">
                  <a:solidFill>
                    <a:srgbClr val="000066"/>
                  </a:solidFill>
                </a:rPr>
                <a:t>chính</a:t>
              </a:r>
              <a:r>
                <a:rPr lang="pt-BR" altLang="en-VN" sz="2400" b="1" i="1" dirty="0">
                  <a:solidFill>
                    <a:srgbClr val="000066"/>
                  </a:solidFill>
                </a:rPr>
                <a:t> </a:t>
              </a:r>
              <a:r>
                <a:rPr lang="pt-BR" altLang="en-VN" sz="2400" b="1" i="1" dirty="0" err="1">
                  <a:solidFill>
                    <a:srgbClr val="000066"/>
                  </a:solidFill>
                </a:rPr>
                <a:t>sách</a:t>
              </a:r>
              <a:r>
                <a:rPr lang="pt-BR" altLang="en-VN" sz="2400" b="1" i="1" dirty="0">
                  <a:solidFill>
                    <a:srgbClr val="000066"/>
                  </a:solidFill>
                </a:rPr>
                <a:t> </a:t>
              </a:r>
              <a:r>
                <a:rPr lang="pt-BR" altLang="en-VN" sz="2400" b="1" i="1" dirty="0" err="1">
                  <a:solidFill>
                    <a:srgbClr val="000066"/>
                  </a:solidFill>
                </a:rPr>
                <a:t>đối</a:t>
              </a:r>
              <a:r>
                <a:rPr lang="pt-BR" altLang="en-VN" sz="2400" b="1" i="1" dirty="0">
                  <a:solidFill>
                    <a:srgbClr val="000066"/>
                  </a:solidFill>
                </a:rPr>
                <a:t> </a:t>
              </a:r>
              <a:r>
                <a:rPr lang="pt-BR" altLang="en-VN" sz="2400" b="1" i="1" dirty="0" err="1">
                  <a:solidFill>
                    <a:srgbClr val="000066"/>
                  </a:solidFill>
                </a:rPr>
                <a:t>nội</a:t>
              </a:r>
              <a:r>
                <a:rPr lang="pt-BR" altLang="en-VN" sz="2400" b="1" i="1" dirty="0">
                  <a:solidFill>
                    <a:srgbClr val="000066"/>
                  </a:solidFill>
                </a:rPr>
                <a:t> </a:t>
              </a:r>
              <a:r>
                <a:rPr lang="pt-BR" altLang="en-VN" sz="2400" b="1" i="1" dirty="0" err="1">
                  <a:solidFill>
                    <a:srgbClr val="000066"/>
                  </a:solidFill>
                </a:rPr>
                <a:t>của</a:t>
              </a:r>
              <a:r>
                <a:rPr lang="pt-BR" altLang="en-VN" sz="2400" b="1" i="1" dirty="0">
                  <a:solidFill>
                    <a:srgbClr val="000066"/>
                  </a:solidFill>
                </a:rPr>
                <a:t> </a:t>
              </a:r>
              <a:r>
                <a:rPr lang="pt-BR" altLang="en-VN" sz="2400" b="1" i="1" dirty="0" err="1">
                  <a:solidFill>
                    <a:srgbClr val="000066"/>
                  </a:solidFill>
                </a:rPr>
                <a:t>Mĩ</a:t>
              </a:r>
              <a:r>
                <a:rPr lang="en-US" altLang="en-VN" sz="2400" b="1" i="1" dirty="0">
                  <a:solidFill>
                    <a:srgbClr val="000066"/>
                  </a:solidFill>
                </a:rPr>
                <a:t> ?</a:t>
              </a:r>
              <a:endParaRPr lang="en-VN" sz="2400" dirty="0"/>
            </a:p>
          </p:txBody>
        </p:sp>
      </p:grpSp>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3"/>
          <a:stretch>
            <a:fillRect/>
          </a:stretch>
        </p:blipFill>
        <p:spPr>
          <a:xfrm>
            <a:off x="533400" y="2114550"/>
            <a:ext cx="2882900" cy="2819400"/>
          </a:xfrm>
          <a:prstGeom prst="rect">
            <a:avLst/>
          </a:prstGeom>
        </p:spPr>
      </p:pic>
      <p:sp>
        <p:nvSpPr>
          <p:cNvPr id="13" name="Rectangle 12">
            <a:extLst>
              <a:ext uri="{FF2B5EF4-FFF2-40B4-BE49-F238E27FC236}">
                <a16:creationId xmlns:a16="http://schemas.microsoft.com/office/drawing/2014/main" id="{2EAE93A7-4EC0-8049-A2FC-F5D771AC2668}"/>
              </a:ext>
            </a:extLst>
          </p:cNvPr>
          <p:cNvSpPr/>
          <p:nvPr/>
        </p:nvSpPr>
        <p:spPr>
          <a:xfrm>
            <a:off x="3938018" y="3532632"/>
            <a:ext cx="4762500" cy="1015663"/>
          </a:xfrm>
          <a:prstGeom prst="rect">
            <a:avLst/>
          </a:prstGeom>
          <a:solidFill>
            <a:schemeClr val="accent2">
              <a:lumMod val="20000"/>
              <a:lumOff val="80000"/>
            </a:schemeClr>
          </a:solidFill>
          <a:ln w="38100">
            <a:solidFill>
              <a:schemeClr val="tx1"/>
            </a:solidFill>
          </a:ln>
        </p:spPr>
        <p:txBody>
          <a:bodyPr wrap="square">
            <a:spAutoFit/>
          </a:bodyPr>
          <a:lstStyle/>
          <a:p>
            <a:pPr algn="just" eaLnBrk="1" hangingPunct="1">
              <a:spcBef>
                <a:spcPct val="0"/>
              </a:spcBef>
              <a:buClrTx/>
            </a:pPr>
            <a:r>
              <a:rPr lang="en-US" altLang="vi-VN" sz="2000" dirty="0">
                <a:solidFill>
                  <a:schemeClr val="tx1"/>
                </a:solidFill>
                <a:latin typeface="Times New Roman" panose="02020603050405020304" pitchFamily="18" charset="0"/>
                <a:cs typeface="Times New Roman" panose="02020603050405020304" pitchFamily="18" charset="0"/>
              </a:rPr>
              <a:t>- Ban </a:t>
            </a:r>
            <a:r>
              <a:rPr lang="en-US" altLang="vi-VN" sz="2000" dirty="0" err="1">
                <a:solidFill>
                  <a:schemeClr val="tx1"/>
                </a:solidFill>
                <a:latin typeface="Times New Roman" panose="02020603050405020304" pitchFamily="18" charset="0"/>
                <a:cs typeface="Times New Roman" panose="02020603050405020304" pitchFamily="18" charset="0"/>
              </a:rPr>
              <a:t>hành</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hàng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loạt</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các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đạo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luật</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phản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động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nhằm</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chống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lại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Đảng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cộng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sản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Mĩ</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phong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trào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công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nhân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và</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phong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trào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dân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chủ</a:t>
            </a:r>
            <a:r>
              <a:rPr lang="en-US" altLang="vi-VN" sz="2000" dirty="0">
                <a:solidFill>
                  <a:schemeClr val="tx1"/>
                </a:solidFill>
                <a:latin typeface="Times New Roman" panose="02020603050405020304" pitchFamily="18" charset="0"/>
                <a:cs typeface="Times New Roman" panose="02020603050405020304" pitchFamily="18" charset="0"/>
              </a:rPr>
              <a:t>. </a:t>
            </a:r>
          </a:p>
        </p:txBody>
      </p:sp>
      <p:sp>
        <p:nvSpPr>
          <p:cNvPr id="11" name="Google Shape;370;p31">
            <a:extLst>
              <a:ext uri="{FF2B5EF4-FFF2-40B4-BE49-F238E27FC236}">
                <a16:creationId xmlns:a16="http://schemas.microsoft.com/office/drawing/2014/main" id="{AC495E49-1AAB-CB47-AA82-3EC3B6B8986B}"/>
              </a:ext>
            </a:extLst>
          </p:cNvPr>
          <p:cNvSpPr/>
          <p:nvPr/>
        </p:nvSpPr>
        <p:spPr>
          <a:xfrm>
            <a:off x="2958730" y="209550"/>
            <a:ext cx="5880470" cy="3837383"/>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pic>
        <p:nvPicPr>
          <p:cNvPr id="20" name="Picture 2">
            <a:extLst>
              <a:ext uri="{FF2B5EF4-FFF2-40B4-BE49-F238E27FC236}">
                <a16:creationId xmlns:a16="http://schemas.microsoft.com/office/drawing/2014/main" id="{F2956F2F-859F-934A-9CB7-8BD44E6D2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416050"/>
            <a:ext cx="17145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15E495C-4272-7448-8285-D5F362496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479550"/>
            <a:ext cx="1714500" cy="142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50000">
                                          <p:cBhvr additive="base">
                                            <p:cTn id="22"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8343562-CA8F-F847-9C88-40CF93E9AB16}"/>
              </a:ext>
            </a:extLst>
          </p:cNvPr>
          <p:cNvSpPr/>
          <p:nvPr/>
        </p:nvSpPr>
        <p:spPr>
          <a:xfrm>
            <a:off x="2706624" y="301686"/>
            <a:ext cx="5867400" cy="125895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Oval 1">
            <a:extLst>
              <a:ext uri="{FF2B5EF4-FFF2-40B4-BE49-F238E27FC236}">
                <a16:creationId xmlns:a16="http://schemas.microsoft.com/office/drawing/2014/main" id="{47470E75-F460-1C40-AFC2-7C5574ADA07D}"/>
              </a:ext>
            </a:extLst>
          </p:cNvPr>
          <p:cNvSpPr/>
          <p:nvPr/>
        </p:nvSpPr>
        <p:spPr>
          <a:xfrm>
            <a:off x="1411224" y="36643"/>
            <a:ext cx="1712867" cy="1524000"/>
          </a:xfrm>
          <a:prstGeom prst="ellipse">
            <a:avLst/>
          </a:prstGeom>
          <a:solidFill>
            <a:schemeClr val="bg1"/>
          </a:solid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D4BC189-87F1-6A46-8F6A-0FB4EB592BA3}"/>
              </a:ext>
            </a:extLst>
          </p:cNvPr>
          <p:cNvSpPr/>
          <p:nvPr/>
        </p:nvSpPr>
        <p:spPr>
          <a:xfrm>
            <a:off x="1407711" y="311153"/>
            <a:ext cx="1697627" cy="707886"/>
          </a:xfrm>
          <a:prstGeom prst="rect">
            <a:avLst/>
          </a:prstGeom>
        </p:spPr>
        <p:txBody>
          <a:bodyPr wrap="square">
            <a:spAutoFit/>
          </a:bodyPr>
          <a:lstStyle/>
          <a:p>
            <a:pPr algn="ctr"/>
            <a:r>
              <a:rPr lang="en-US" sz="2000" b="1" kern="1200" dirty="0" err="1">
                <a:solidFill>
                  <a:srgbClr val="0070C0"/>
                </a:solidFill>
                <a:latin typeface="Times New Roman" panose="02020603050405020304" pitchFamily="18" charset="0"/>
                <a:ea typeface="+mn-ea"/>
                <a:cs typeface="Times New Roman" panose="02020603050405020304" pitchFamily="18" charset="0"/>
              </a:rPr>
              <a:t>Luật</a:t>
            </a:r>
            <a:r>
              <a:rPr lang="en-US" sz="2000" b="1" kern="1200" dirty="0">
                <a:solidFill>
                  <a:srgbClr val="0070C0"/>
                </a:solidFill>
                <a:latin typeface="Times New Roman" panose="02020603050405020304" pitchFamily="18" charset="0"/>
                <a:ea typeface="+mn-ea"/>
                <a:cs typeface="Times New Roman" panose="02020603050405020304" pitchFamily="18" charset="0"/>
              </a:rPr>
              <a:t> </a:t>
            </a:r>
          </a:p>
          <a:p>
            <a:pPr algn="ctr"/>
            <a:r>
              <a:rPr lang="en-US" sz="2000" b="1" kern="1200" dirty="0" err="1">
                <a:solidFill>
                  <a:srgbClr val="0070C0"/>
                </a:solidFill>
                <a:latin typeface="Times New Roman" panose="02020603050405020304" pitchFamily="18" charset="0"/>
                <a:ea typeface="+mn-ea"/>
                <a:cs typeface="Times New Roman" panose="02020603050405020304" pitchFamily="18" charset="0"/>
              </a:rPr>
              <a:t>Mác</a:t>
            </a:r>
            <a:r>
              <a:rPr lang="en-US" sz="2000" b="1" kern="1200" dirty="0">
                <a:solidFill>
                  <a:srgbClr val="0070C0"/>
                </a:solidFill>
                <a:latin typeface="Times New Roman" panose="02020603050405020304" pitchFamily="18" charset="0"/>
                <a:ea typeface="+mn-ea"/>
                <a:cs typeface="Times New Roman" panose="02020603050405020304" pitchFamily="18" charset="0"/>
              </a:rPr>
              <a:t> ca ran</a:t>
            </a:r>
            <a:endParaRPr lang="en-VN" sz="2000" b="1" dirty="0">
              <a:solidFill>
                <a:srgbClr val="0070C0"/>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8C547772-5801-CC40-BFA9-9887B39B138D}"/>
              </a:ext>
            </a:extLst>
          </p:cNvPr>
          <p:cNvSpPr/>
          <p:nvPr/>
        </p:nvSpPr>
        <p:spPr>
          <a:xfrm>
            <a:off x="2706624" y="1950239"/>
            <a:ext cx="5867400" cy="125895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Oval 7">
            <a:extLst>
              <a:ext uri="{FF2B5EF4-FFF2-40B4-BE49-F238E27FC236}">
                <a16:creationId xmlns:a16="http://schemas.microsoft.com/office/drawing/2014/main" id="{E0249875-875E-8241-BA82-9E74566A4397}"/>
              </a:ext>
            </a:extLst>
          </p:cNvPr>
          <p:cNvSpPr/>
          <p:nvPr/>
        </p:nvSpPr>
        <p:spPr>
          <a:xfrm>
            <a:off x="1411224" y="1685196"/>
            <a:ext cx="1712867" cy="1524000"/>
          </a:xfrm>
          <a:prstGeom prst="ellipse">
            <a:avLst/>
          </a:prstGeom>
          <a:solidFill>
            <a:schemeClr val="bg1"/>
          </a:solid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95CEA357-1E8B-F84E-A8C5-18A77BDA897A}"/>
              </a:ext>
            </a:extLst>
          </p:cNvPr>
          <p:cNvSpPr/>
          <p:nvPr/>
        </p:nvSpPr>
        <p:spPr>
          <a:xfrm>
            <a:off x="2706624" y="3610222"/>
            <a:ext cx="5867400" cy="125895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Oval 10">
            <a:extLst>
              <a:ext uri="{FF2B5EF4-FFF2-40B4-BE49-F238E27FC236}">
                <a16:creationId xmlns:a16="http://schemas.microsoft.com/office/drawing/2014/main" id="{C8459AED-EFB1-1D41-85BC-4989E741A35E}"/>
              </a:ext>
            </a:extLst>
          </p:cNvPr>
          <p:cNvSpPr/>
          <p:nvPr/>
        </p:nvSpPr>
        <p:spPr>
          <a:xfrm>
            <a:off x="1411224" y="3345179"/>
            <a:ext cx="1712867" cy="1524000"/>
          </a:xfrm>
          <a:prstGeom prst="ellipse">
            <a:avLst/>
          </a:prstGeom>
          <a:solidFill>
            <a:schemeClr val="bg1"/>
          </a:solid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DD022EF-E9D7-1F49-B02B-330990B16E84}"/>
              </a:ext>
            </a:extLst>
          </p:cNvPr>
          <p:cNvSpPr/>
          <p:nvPr/>
        </p:nvSpPr>
        <p:spPr>
          <a:xfrm>
            <a:off x="3657600" y="537033"/>
            <a:ext cx="4828566" cy="523220"/>
          </a:xfrm>
          <a:prstGeom prst="rect">
            <a:avLst/>
          </a:prstGeom>
        </p:spPr>
        <p:txBody>
          <a:bodyPr wrap="none">
            <a:spAutoFit/>
          </a:bodyPr>
          <a:lstStyle/>
          <a:p>
            <a:r>
              <a:rPr lang="en-US" sz="2800" kern="1200" dirty="0" err="1">
                <a:solidFill>
                  <a:srgbClr val="FF3300"/>
                </a:solidFill>
                <a:latin typeface="Times New Roman" panose="02020603050405020304" pitchFamily="18" charset="0"/>
                <a:ea typeface="+mn-ea"/>
                <a:cs typeface="Times New Roman" panose="02020603050405020304" pitchFamily="18" charset="0"/>
              </a:rPr>
              <a:t>Cấm</a:t>
            </a:r>
            <a:r>
              <a:rPr lang="en-US" sz="2800" kern="1200" dirty="0">
                <a:solidFill>
                  <a:srgbClr val="FF3300"/>
                </a:solidFill>
                <a:latin typeface="Times New Roman" panose="02020603050405020304" pitchFamily="18" charset="0"/>
                <a:ea typeface="+mn-ea"/>
                <a:cs typeface="Times New Roman" panose="02020603050405020304" pitchFamily="18" charset="0"/>
              </a:rPr>
              <a:t> </a:t>
            </a:r>
            <a:r>
              <a:rPr lang="en-US" sz="2800" kern="1200" dirty="0" err="1">
                <a:solidFill>
                  <a:srgbClr val="FF3300"/>
                </a:solidFill>
                <a:latin typeface="Times New Roman" panose="02020603050405020304" pitchFamily="18" charset="0"/>
                <a:ea typeface="+mn-ea"/>
                <a:cs typeface="Times New Roman" panose="02020603050405020304" pitchFamily="18" charset="0"/>
              </a:rPr>
              <a:t>Đảng</a:t>
            </a:r>
            <a:r>
              <a:rPr lang="en-US" sz="2800" kern="1200" dirty="0">
                <a:solidFill>
                  <a:srgbClr val="FF3300"/>
                </a:solidFill>
                <a:latin typeface="Times New Roman" panose="02020603050405020304" pitchFamily="18" charset="0"/>
                <a:ea typeface="+mn-ea"/>
                <a:cs typeface="Times New Roman" panose="02020603050405020304" pitchFamily="18" charset="0"/>
              </a:rPr>
              <a:t> </a:t>
            </a:r>
            <a:r>
              <a:rPr lang="en-US" sz="2800" kern="1200" dirty="0" err="1">
                <a:solidFill>
                  <a:srgbClr val="FF3300"/>
                </a:solidFill>
                <a:latin typeface="Times New Roman" panose="02020603050405020304" pitchFamily="18" charset="0"/>
                <a:ea typeface="+mn-ea"/>
                <a:cs typeface="Times New Roman" panose="02020603050405020304" pitchFamily="18" charset="0"/>
              </a:rPr>
              <a:t>Cộng</a:t>
            </a:r>
            <a:r>
              <a:rPr lang="en-US" sz="2800" kern="1200" dirty="0">
                <a:solidFill>
                  <a:srgbClr val="FF3300"/>
                </a:solidFill>
                <a:latin typeface="Times New Roman" panose="02020603050405020304" pitchFamily="18" charset="0"/>
                <a:ea typeface="+mn-ea"/>
                <a:cs typeface="Times New Roman" panose="02020603050405020304" pitchFamily="18" charset="0"/>
              </a:rPr>
              <a:t> </a:t>
            </a:r>
            <a:r>
              <a:rPr lang="en-US" sz="2800" kern="1200">
                <a:solidFill>
                  <a:srgbClr val="FF3300"/>
                </a:solidFill>
                <a:latin typeface="Times New Roman" panose="02020603050405020304" pitchFamily="18" charset="0"/>
                <a:ea typeface="+mn-ea"/>
                <a:cs typeface="Times New Roman" panose="02020603050405020304" pitchFamily="18" charset="0"/>
              </a:rPr>
              <a:t>Sản </a:t>
            </a:r>
            <a:r>
              <a:rPr lang="en-US" sz="2800" kern="1200" dirty="0" err="1">
                <a:solidFill>
                  <a:srgbClr val="FF3300"/>
                </a:solidFill>
                <a:latin typeface="Times New Roman" panose="02020603050405020304" pitchFamily="18" charset="0"/>
                <a:ea typeface="+mn-ea"/>
                <a:cs typeface="Times New Roman" panose="02020603050405020304" pitchFamily="18" charset="0"/>
              </a:rPr>
              <a:t>hoạt</a:t>
            </a:r>
            <a:r>
              <a:rPr lang="en-US" sz="2800" kern="1200" dirty="0">
                <a:solidFill>
                  <a:srgbClr val="FF3300"/>
                </a:solidFill>
                <a:latin typeface="Times New Roman" panose="02020603050405020304" pitchFamily="18" charset="0"/>
                <a:ea typeface="+mn-ea"/>
                <a:cs typeface="Times New Roman" panose="02020603050405020304" pitchFamily="18" charset="0"/>
              </a:rPr>
              <a:t> </a:t>
            </a:r>
            <a:r>
              <a:rPr lang="en-US" sz="2800" kern="1200" dirty="0" err="1">
                <a:solidFill>
                  <a:srgbClr val="FF3300"/>
                </a:solidFill>
                <a:latin typeface="Times New Roman" panose="02020603050405020304" pitchFamily="18" charset="0"/>
                <a:ea typeface="+mn-ea"/>
                <a:cs typeface="Times New Roman" panose="02020603050405020304" pitchFamily="18" charset="0"/>
              </a:rPr>
              <a:t>động</a:t>
            </a:r>
            <a:r>
              <a:rPr lang="en-US" sz="2800" kern="1200" dirty="0">
                <a:solidFill>
                  <a:srgbClr val="FF3300"/>
                </a:solidFill>
                <a:latin typeface="Times New Roman" panose="02020603050405020304" pitchFamily="18" charset="0"/>
                <a:ea typeface="+mn-ea"/>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6AA4F9B-253F-4A45-9E37-ED27FE0A3AD8}"/>
              </a:ext>
            </a:extLst>
          </p:cNvPr>
          <p:cNvSpPr/>
          <p:nvPr/>
        </p:nvSpPr>
        <p:spPr>
          <a:xfrm>
            <a:off x="1359485" y="2001670"/>
            <a:ext cx="1794081" cy="707886"/>
          </a:xfrm>
          <a:prstGeom prst="rect">
            <a:avLst/>
          </a:prstGeom>
        </p:spPr>
        <p:txBody>
          <a:bodyPr wrap="none">
            <a:spAutoFit/>
          </a:bodyPr>
          <a:lstStyle/>
          <a:p>
            <a:pPr algn="ctr"/>
            <a:r>
              <a:rPr lang="en-US" sz="2000" b="1" dirty="0" err="1">
                <a:solidFill>
                  <a:srgbClr val="0070C0"/>
                </a:solidFill>
                <a:latin typeface="Times New Roman" panose="02020603050405020304" pitchFamily="18" charset="0"/>
                <a:cs typeface="Times New Roman" panose="02020603050405020304" pitchFamily="18" charset="0"/>
              </a:rPr>
              <a:t>Luật</a:t>
            </a:r>
            <a:r>
              <a:rPr lang="en-US" sz="2000" b="1" dirty="0">
                <a:solidFill>
                  <a:srgbClr val="0070C0"/>
                </a:solidFill>
                <a:latin typeface="Times New Roman" panose="02020603050405020304" pitchFamily="18" charset="0"/>
                <a:cs typeface="Times New Roman" panose="02020603050405020304" pitchFamily="18" charset="0"/>
              </a:rPr>
              <a:t> </a:t>
            </a:r>
          </a:p>
          <a:p>
            <a:pPr algn="ctr"/>
            <a:r>
              <a:rPr lang="en-US" sz="2000" b="1" dirty="0" err="1">
                <a:solidFill>
                  <a:srgbClr val="0070C0"/>
                </a:solidFill>
                <a:latin typeface="Times New Roman" panose="02020603050405020304" pitchFamily="18" charset="0"/>
                <a:cs typeface="Times New Roman" panose="02020603050405020304" pitchFamily="18" charset="0"/>
              </a:rPr>
              <a:t>Táp</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Hác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Lây</a:t>
            </a:r>
            <a:r>
              <a:rPr lang="en-US" sz="2000" b="1" dirty="0">
                <a:solidFill>
                  <a:srgbClr val="0070C0"/>
                </a:solidFill>
                <a:latin typeface="Times New Roman" panose="02020603050405020304" pitchFamily="18" charset="0"/>
                <a:cs typeface="Times New Roman" panose="02020603050405020304" pitchFamily="18" charset="0"/>
              </a:rPr>
              <a:t>:</a:t>
            </a:r>
            <a:endParaRPr lang="en-VN" sz="2000" b="1" dirty="0">
              <a:solidFill>
                <a:srgbClr val="0070C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C104923-B644-A349-8C45-F8A535863ADC}"/>
              </a:ext>
            </a:extLst>
          </p:cNvPr>
          <p:cNvSpPr/>
          <p:nvPr/>
        </p:nvSpPr>
        <p:spPr>
          <a:xfrm>
            <a:off x="1502635" y="3541792"/>
            <a:ext cx="1561552" cy="1015663"/>
          </a:xfrm>
          <a:prstGeom prst="rect">
            <a:avLst/>
          </a:prstGeom>
        </p:spPr>
        <p:txBody>
          <a:bodyPr wrap="square">
            <a:spAutoFit/>
          </a:bodyPr>
          <a:lstStyle/>
          <a:p>
            <a:pPr algn="ctr"/>
            <a:r>
              <a:rPr lang="en-US" sz="2000" b="1" dirty="0" err="1">
                <a:solidFill>
                  <a:srgbClr val="0070C0"/>
                </a:solidFill>
                <a:latin typeface="Times New Roman" panose="02020603050405020304" pitchFamily="18" charset="0"/>
                <a:cs typeface="Times New Roman" panose="02020603050405020304" pitchFamily="18" charset="0"/>
              </a:rPr>
              <a:t>Luật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kiểm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tra</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lòng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trung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thành</a:t>
            </a:r>
            <a:endParaRPr lang="en-VN" sz="2000" b="1" dirty="0">
              <a:solidFill>
                <a:srgbClr val="0070C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0189DCA-5AEB-2940-B06B-653821131783}"/>
              </a:ext>
            </a:extLst>
          </p:cNvPr>
          <p:cNvSpPr/>
          <p:nvPr/>
        </p:nvSpPr>
        <p:spPr>
          <a:xfrm>
            <a:off x="3366149" y="2124780"/>
            <a:ext cx="5290326" cy="954107"/>
          </a:xfrm>
          <a:prstGeom prst="rect">
            <a:avLst/>
          </a:prstGeom>
        </p:spPr>
        <p:txBody>
          <a:bodyPr wrap="square">
            <a:spAutoFit/>
          </a:bodyPr>
          <a:lstStyle/>
          <a:p>
            <a:pPr eaLnBrk="1" hangingPunct="1">
              <a:spcBef>
                <a:spcPct val="0"/>
              </a:spcBef>
              <a:buFontTx/>
              <a:buNone/>
              <a:defRPr/>
            </a:pPr>
            <a:r>
              <a:rPr lang="en-US" sz="2800" dirty="0" err="1">
                <a:solidFill>
                  <a:srgbClr val="FF3300"/>
                </a:solidFill>
                <a:latin typeface="Times New Roman" panose="02020603050405020304" pitchFamily="18" charset="0"/>
                <a:cs typeface="Times New Roman" panose="02020603050405020304" pitchFamily="18" charset="0"/>
              </a:rPr>
              <a:t>Chống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phong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trào</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công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đoàn</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và</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đình</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công</a:t>
            </a:r>
            <a:r>
              <a:rPr lang="en-US" sz="2800" dirty="0">
                <a:solidFill>
                  <a:srgbClr val="FF3300"/>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DE81BE67-C680-C242-A294-5F21E484E806}"/>
              </a:ext>
            </a:extLst>
          </p:cNvPr>
          <p:cNvSpPr/>
          <p:nvPr/>
        </p:nvSpPr>
        <p:spPr>
          <a:xfrm>
            <a:off x="3256393" y="3737847"/>
            <a:ext cx="5509837" cy="954107"/>
          </a:xfrm>
          <a:prstGeom prst="rect">
            <a:avLst/>
          </a:prstGeom>
        </p:spPr>
        <p:txBody>
          <a:bodyPr wrap="square">
            <a:spAutoFit/>
          </a:bodyPr>
          <a:lstStyle/>
          <a:p>
            <a:pPr eaLnBrk="1" hangingPunct="1">
              <a:spcBef>
                <a:spcPct val="0"/>
              </a:spcBef>
              <a:buFontTx/>
              <a:buNone/>
              <a:defRPr/>
            </a:pPr>
            <a:r>
              <a:rPr lang="en-US" sz="2800" dirty="0" err="1">
                <a:solidFill>
                  <a:srgbClr val="FF3300"/>
                </a:solidFill>
                <a:latin typeface="Times New Roman" panose="02020603050405020304" pitchFamily="18" charset="0"/>
                <a:cs typeface="Times New Roman" panose="02020603050405020304" pitchFamily="18" charset="0"/>
              </a:rPr>
              <a:t>Loại</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bỏ</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những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người</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có</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tư</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tưởng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tiến</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bộ</a:t>
            </a:r>
            <a:r>
              <a:rPr lang="en-US" sz="2800" dirty="0">
                <a:solidFill>
                  <a:srgbClr val="FF3300"/>
                </a:solidFill>
                <a:latin typeface="Times New Roman" panose="02020603050405020304" pitchFamily="18" charset="0"/>
                <a:cs typeface="Times New Roman" panose="02020603050405020304" pitchFamily="18" charset="0"/>
              </a:rPr>
              <a:t> ra </a:t>
            </a:r>
            <a:r>
              <a:rPr lang="en-US" sz="2800" dirty="0" err="1">
                <a:solidFill>
                  <a:srgbClr val="FF3300"/>
                </a:solidFill>
                <a:latin typeface="Times New Roman" panose="02020603050405020304" pitchFamily="18" charset="0"/>
                <a:cs typeface="Times New Roman" panose="02020603050405020304" pitchFamily="18" charset="0"/>
              </a:rPr>
              <a:t>khỏi</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bộ</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máy</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Nhà</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nước</a:t>
            </a:r>
            <a:r>
              <a:rPr lang="en-US" sz="2800" dirty="0">
                <a:solidFill>
                  <a:srgbClr val="FF3300"/>
                </a:solidFill>
                <a:latin typeface="Times New Roman" panose="02020603050405020304" pitchFamily="18" charset="0"/>
                <a:cs typeface="Times New Roman" panose="02020603050405020304" pitchFamily="18" charset="0"/>
              </a:rPr>
              <a:t>.</a:t>
            </a:r>
          </a:p>
        </p:txBody>
      </p:sp>
      <p:grpSp>
        <p:nvGrpSpPr>
          <p:cNvPr id="17" name="Google Shape;422;p39">
            <a:extLst>
              <a:ext uri="{FF2B5EF4-FFF2-40B4-BE49-F238E27FC236}">
                <a16:creationId xmlns:a16="http://schemas.microsoft.com/office/drawing/2014/main" id="{E84E35DA-7B7B-D94D-8FDB-718D21925924}"/>
              </a:ext>
            </a:extLst>
          </p:cNvPr>
          <p:cNvGrpSpPr/>
          <p:nvPr/>
        </p:nvGrpSpPr>
        <p:grpSpPr>
          <a:xfrm>
            <a:off x="7732777" y="352757"/>
            <a:ext cx="658916" cy="707496"/>
            <a:chOff x="2594325" y="1627175"/>
            <a:chExt cx="440850" cy="440850"/>
          </a:xfrm>
        </p:grpSpPr>
        <p:sp>
          <p:nvSpPr>
            <p:cNvPr id="18" name="Google Shape;423;p39">
              <a:extLst>
                <a:ext uri="{FF2B5EF4-FFF2-40B4-BE49-F238E27FC236}">
                  <a16:creationId xmlns:a16="http://schemas.microsoft.com/office/drawing/2014/main" id="{F66600CE-3254-7145-AE1C-1C69CFF8EEBE}"/>
                </a:ext>
              </a:extLst>
            </p:cNvPr>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24;p39">
              <a:extLst>
                <a:ext uri="{FF2B5EF4-FFF2-40B4-BE49-F238E27FC236}">
                  <a16:creationId xmlns:a16="http://schemas.microsoft.com/office/drawing/2014/main" id="{609EBECA-058F-474A-8324-D23E5796AEA0}"/>
                </a:ext>
              </a:extLst>
            </p:cNvPr>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5;p39">
              <a:extLst>
                <a:ext uri="{FF2B5EF4-FFF2-40B4-BE49-F238E27FC236}">
                  <a16:creationId xmlns:a16="http://schemas.microsoft.com/office/drawing/2014/main" id="{B51EC9E0-914C-A649-BA43-AEF41538DB27}"/>
                </a:ext>
              </a:extLst>
            </p:cNvPr>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422;p39">
            <a:extLst>
              <a:ext uri="{FF2B5EF4-FFF2-40B4-BE49-F238E27FC236}">
                <a16:creationId xmlns:a16="http://schemas.microsoft.com/office/drawing/2014/main" id="{F3F789C3-BB10-1C4C-AB66-F593C20F7BD3}"/>
              </a:ext>
            </a:extLst>
          </p:cNvPr>
          <p:cNvGrpSpPr/>
          <p:nvPr/>
        </p:nvGrpSpPr>
        <p:grpSpPr>
          <a:xfrm>
            <a:off x="7997442" y="2419745"/>
            <a:ext cx="658916" cy="707496"/>
            <a:chOff x="2594325" y="1627175"/>
            <a:chExt cx="440850" cy="440850"/>
          </a:xfrm>
        </p:grpSpPr>
        <p:sp>
          <p:nvSpPr>
            <p:cNvPr id="22" name="Google Shape;423;p39">
              <a:extLst>
                <a:ext uri="{FF2B5EF4-FFF2-40B4-BE49-F238E27FC236}">
                  <a16:creationId xmlns:a16="http://schemas.microsoft.com/office/drawing/2014/main" id="{7E18AA65-D890-2349-B879-964BAF484274}"/>
                </a:ext>
              </a:extLst>
            </p:cNvPr>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4;p39">
              <a:extLst>
                <a:ext uri="{FF2B5EF4-FFF2-40B4-BE49-F238E27FC236}">
                  <a16:creationId xmlns:a16="http://schemas.microsoft.com/office/drawing/2014/main" id="{0A13B20F-9619-144A-9AF7-16258110C16D}"/>
                </a:ext>
              </a:extLst>
            </p:cNvPr>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5;p39">
              <a:extLst>
                <a:ext uri="{FF2B5EF4-FFF2-40B4-BE49-F238E27FC236}">
                  <a16:creationId xmlns:a16="http://schemas.microsoft.com/office/drawing/2014/main" id="{B3B0EDD6-6784-3C41-82E9-D11E50F41F08}"/>
                </a:ext>
              </a:extLst>
            </p:cNvPr>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422;p39">
            <a:extLst>
              <a:ext uri="{FF2B5EF4-FFF2-40B4-BE49-F238E27FC236}">
                <a16:creationId xmlns:a16="http://schemas.microsoft.com/office/drawing/2014/main" id="{8B177FF2-FB1C-F549-9FDB-1B40B30DB7A4}"/>
              </a:ext>
            </a:extLst>
          </p:cNvPr>
          <p:cNvGrpSpPr/>
          <p:nvPr/>
        </p:nvGrpSpPr>
        <p:grpSpPr>
          <a:xfrm>
            <a:off x="8306441" y="4012701"/>
            <a:ext cx="658916" cy="707496"/>
            <a:chOff x="2594325" y="1627175"/>
            <a:chExt cx="440850" cy="440850"/>
          </a:xfrm>
        </p:grpSpPr>
        <p:sp>
          <p:nvSpPr>
            <p:cNvPr id="26" name="Google Shape;423;p39">
              <a:extLst>
                <a:ext uri="{FF2B5EF4-FFF2-40B4-BE49-F238E27FC236}">
                  <a16:creationId xmlns:a16="http://schemas.microsoft.com/office/drawing/2014/main" id="{A4BF67D7-73BB-854D-AD83-ED01CB39EE01}"/>
                </a:ext>
              </a:extLst>
            </p:cNvPr>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24;p39">
              <a:extLst>
                <a:ext uri="{FF2B5EF4-FFF2-40B4-BE49-F238E27FC236}">
                  <a16:creationId xmlns:a16="http://schemas.microsoft.com/office/drawing/2014/main" id="{B86221D9-C3C7-C246-BF64-E4E5F4938D77}"/>
                </a:ext>
              </a:extLst>
            </p:cNvPr>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25;p39">
              <a:extLst>
                <a:ext uri="{FF2B5EF4-FFF2-40B4-BE49-F238E27FC236}">
                  <a16:creationId xmlns:a16="http://schemas.microsoft.com/office/drawing/2014/main" id="{26DE12FF-0FAC-E146-9A9F-57C9DF1FA21B}"/>
                </a:ext>
              </a:extLst>
            </p:cNvPr>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589052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8" fill="hold" grpId="0" nodeType="with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50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50000">
                                          <p:cBhvr additive="base">
                                            <p:cTn id="35"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14:bounceEnd="50000">
                                          <p:cBhvr additive="base">
                                            <p:cTn id="3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8" fill="hold" grpId="0" nodeType="withEffect" p14:presetBounceEnd="50000">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14:bounceEnd="50000">
                                          <p:cBhvr additive="base">
                                            <p:cTn id="43"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14:presetBounceEnd="50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0000">
                                          <p:cBhvr additive="base">
                                            <p:cTn id="47"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14:presetBounceEnd="50000">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14:bounceEnd="50000">
                                          <p:cBhvr additive="base">
                                            <p:cTn id="51"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P spid="7" grpId="0" animBg="1"/>
          <p:bldP spid="8" grpId="0" animBg="1"/>
          <p:bldP spid="10" grpId="0" animBg="1"/>
          <p:bldP spid="11" grpId="0" animBg="1"/>
          <p:bldP spid="12" grpId="0"/>
          <p:bldP spid="13"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1+#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P spid="7" grpId="0" animBg="1"/>
          <p:bldP spid="8" grpId="0" animBg="1"/>
          <p:bldP spid="10" grpId="0" animBg="1"/>
          <p:bldP spid="11" grpId="0" animBg="1"/>
          <p:bldP spid="12" grpId="0"/>
          <p:bldP spid="13" grpId="0"/>
          <p:bldP spid="14" grpId="0"/>
          <p:bldP spid="15" grpId="0"/>
          <p:bldP spid="1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3"/>
          <a:stretch>
            <a:fillRect/>
          </a:stretch>
        </p:blipFill>
        <p:spPr>
          <a:xfrm flipH="1">
            <a:off x="5767614" y="2037000"/>
            <a:ext cx="2882900" cy="2819400"/>
          </a:xfrm>
          <a:prstGeom prst="rect">
            <a:avLst/>
          </a:prstGeom>
        </p:spPr>
      </p:pic>
      <p:sp>
        <p:nvSpPr>
          <p:cNvPr id="16" name="Google Shape;370;p31">
            <a:extLst>
              <a:ext uri="{FF2B5EF4-FFF2-40B4-BE49-F238E27FC236}">
                <a16:creationId xmlns:a16="http://schemas.microsoft.com/office/drawing/2014/main" id="{B2207316-C8AF-1D41-B9C2-5292352C410F}"/>
              </a:ext>
            </a:extLst>
          </p:cNvPr>
          <p:cNvSpPr/>
          <p:nvPr/>
        </p:nvSpPr>
        <p:spPr>
          <a:xfrm>
            <a:off x="2514600" y="361802"/>
            <a:ext cx="6185188" cy="4501892"/>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3" name="Rectangle 12">
            <a:extLst>
              <a:ext uri="{FF2B5EF4-FFF2-40B4-BE49-F238E27FC236}">
                <a16:creationId xmlns:a16="http://schemas.microsoft.com/office/drawing/2014/main" id="{2EAE93A7-4EC0-8049-A2FC-F5D771AC2668}"/>
              </a:ext>
            </a:extLst>
          </p:cNvPr>
          <p:cNvSpPr/>
          <p:nvPr/>
        </p:nvSpPr>
        <p:spPr>
          <a:xfrm>
            <a:off x="517870" y="3548633"/>
            <a:ext cx="4762500" cy="1384995"/>
          </a:xfrm>
          <a:prstGeom prst="rect">
            <a:avLst/>
          </a:prstGeom>
          <a:solidFill>
            <a:schemeClr val="bg1"/>
          </a:solidFill>
          <a:ln w="57150">
            <a:solidFill>
              <a:schemeClr val="tx1"/>
            </a:solidFill>
          </a:ln>
        </p:spPr>
        <p:txBody>
          <a:bodyPr wrap="square">
            <a:spAutoFit/>
          </a:bodyPr>
          <a:lstStyle/>
          <a:p>
            <a:pPr algn="just" eaLnBrk="1" hangingPunct="1"/>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Thực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hiện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chính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sách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phân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biệt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chủng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đối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với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người</a:t>
            </a:r>
            <a:r>
              <a:rPr lang="en-US" altLang="en-VN" sz="2800" dirty="0">
                <a:latin typeface="Times New Roman" panose="02020603050405020304" pitchFamily="18" charset="0"/>
                <a:cs typeface="Times New Roman" panose="02020603050405020304" pitchFamily="18" charset="0"/>
              </a:rPr>
              <a:t> da </a:t>
            </a:r>
            <a:r>
              <a:rPr lang="en-US" altLang="en-VN" sz="2800" dirty="0" err="1">
                <a:latin typeface="Times New Roman" panose="02020603050405020304" pitchFamily="18" charset="0"/>
                <a:cs typeface="Times New Roman" panose="02020603050405020304" pitchFamily="18" charset="0"/>
              </a:rPr>
              <a:t>đen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và</a:t>
            </a:r>
            <a:r>
              <a:rPr lang="en-US" altLang="en-VN" sz="2800" dirty="0">
                <a:latin typeface="Times New Roman" panose="02020603050405020304" pitchFamily="18" charset="0"/>
                <a:cs typeface="Times New Roman" panose="02020603050405020304" pitchFamily="18" charset="0"/>
              </a:rPr>
              <a:t> da </a:t>
            </a:r>
            <a:r>
              <a:rPr lang="en-US" altLang="en-VN" sz="2800" dirty="0" err="1">
                <a:latin typeface="Times New Roman" panose="02020603050405020304" pitchFamily="18" charset="0"/>
                <a:cs typeface="Times New Roman" panose="02020603050405020304" pitchFamily="18" charset="0"/>
              </a:rPr>
              <a:t>màu</a:t>
            </a:r>
            <a:r>
              <a:rPr lang="en-US" altLang="en-VN" sz="2800" dirty="0">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D7E36542-A6EA-304E-B84F-4D3EB0D05697}"/>
              </a:ext>
            </a:extLst>
          </p:cNvPr>
          <p:cNvGrpSpPr/>
          <p:nvPr/>
        </p:nvGrpSpPr>
        <p:grpSpPr>
          <a:xfrm>
            <a:off x="4953000" y="590550"/>
            <a:ext cx="3429000" cy="1295400"/>
            <a:chOff x="1295400" y="895350"/>
            <a:chExt cx="3429000" cy="12954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895350"/>
              <a:ext cx="3429000" cy="1295400"/>
            </a:xfrm>
            <a:prstGeom prst="wedgeRoundRectCallout">
              <a:avLst>
                <a:gd name="adj1" fmla="val -17150"/>
                <a:gd name="adj2" fmla="val 74164"/>
                <a:gd name="adj3" fmla="val 16667"/>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706F2689-230C-2D4F-B818-9B9B30D6520A}"/>
                </a:ext>
              </a:extLst>
            </p:cNvPr>
            <p:cNvSpPr/>
            <p:nvPr/>
          </p:nvSpPr>
          <p:spPr>
            <a:xfrm>
              <a:off x="1485900" y="1035218"/>
              <a:ext cx="3048000" cy="1015663"/>
            </a:xfrm>
            <a:prstGeom prst="rect">
              <a:avLst/>
            </a:prstGeom>
          </p:spPr>
          <p:txBody>
            <a:bodyPr wrap="square">
              <a:spAutoFit/>
            </a:bodyPr>
            <a:lstStyle/>
            <a:p>
              <a:pPr algn="ctr" eaLnBrk="1" hangingPunct="1">
                <a:spcBef>
                  <a:spcPct val="0"/>
                </a:spcBef>
                <a:buClrTx/>
                <a:buFontTx/>
                <a:buNone/>
              </a:pPr>
              <a:r>
                <a:rPr lang="pt-BR" altLang="en-VN" sz="2000" b="1" i="1" dirty="0" err="1">
                  <a:solidFill>
                    <a:srgbClr val="000066"/>
                  </a:solidFill>
                </a:rPr>
                <a:t>Nêu</a:t>
              </a:r>
              <a:r>
                <a:rPr lang="pt-BR" altLang="en-VN" sz="2000" b="1" i="1" dirty="0">
                  <a:solidFill>
                    <a:srgbClr val="000066"/>
                  </a:solidFill>
                </a:rPr>
                <a:t> </a:t>
              </a:r>
              <a:r>
                <a:rPr lang="pt-BR" altLang="en-VN" sz="2000" b="1" i="1" dirty="0" err="1">
                  <a:solidFill>
                    <a:srgbClr val="000066"/>
                  </a:solidFill>
                </a:rPr>
                <a:t>những</a:t>
              </a:r>
              <a:r>
                <a:rPr lang="pt-BR" altLang="en-VN" sz="2000" b="1" i="1" dirty="0">
                  <a:solidFill>
                    <a:srgbClr val="000066"/>
                  </a:solidFill>
                </a:rPr>
                <a:t> </a:t>
              </a:r>
              <a:r>
                <a:rPr lang="pt-BR" altLang="en-VN" sz="2000" b="1" i="1" dirty="0" err="1">
                  <a:solidFill>
                    <a:srgbClr val="000066"/>
                  </a:solidFill>
                </a:rPr>
                <a:t>nét</a:t>
              </a:r>
              <a:r>
                <a:rPr lang="pt-BR" altLang="en-VN" sz="2000" b="1" i="1" dirty="0">
                  <a:solidFill>
                    <a:srgbClr val="000066"/>
                  </a:solidFill>
                </a:rPr>
                <a:t> </a:t>
              </a:r>
              <a:r>
                <a:rPr lang="pt-BR" altLang="en-VN" sz="2000" b="1" i="1" dirty="0" err="1">
                  <a:solidFill>
                    <a:srgbClr val="000066"/>
                  </a:solidFill>
                </a:rPr>
                <a:t>cơ</a:t>
              </a:r>
              <a:r>
                <a:rPr lang="pt-BR" altLang="en-VN" sz="2000" b="1" i="1" dirty="0">
                  <a:solidFill>
                    <a:srgbClr val="000066"/>
                  </a:solidFill>
                </a:rPr>
                <a:t> </a:t>
              </a:r>
              <a:r>
                <a:rPr lang="pt-BR" altLang="en-VN" sz="2000" b="1" i="1" dirty="0" err="1">
                  <a:solidFill>
                    <a:srgbClr val="000066"/>
                  </a:solidFill>
                </a:rPr>
                <a:t>bản</a:t>
              </a:r>
              <a:r>
                <a:rPr lang="pt-BR" altLang="en-VN" sz="2000" b="1" i="1" dirty="0">
                  <a:solidFill>
                    <a:srgbClr val="000066"/>
                  </a:solidFill>
                </a:rPr>
                <a:t> </a:t>
              </a:r>
              <a:r>
                <a:rPr lang="pt-BR" altLang="en-VN" sz="2000" b="1" i="1" dirty="0" err="1">
                  <a:solidFill>
                    <a:srgbClr val="000066"/>
                  </a:solidFill>
                </a:rPr>
                <a:t>về</a:t>
              </a:r>
              <a:r>
                <a:rPr lang="pt-BR" altLang="en-VN" sz="2000" b="1" i="1" dirty="0">
                  <a:solidFill>
                    <a:srgbClr val="000066"/>
                  </a:solidFill>
                </a:rPr>
                <a:t> </a:t>
              </a:r>
              <a:r>
                <a:rPr lang="pt-BR" altLang="en-VN" sz="2000" b="1" i="1" dirty="0" err="1">
                  <a:solidFill>
                    <a:srgbClr val="000066"/>
                  </a:solidFill>
                </a:rPr>
                <a:t>chính</a:t>
              </a:r>
              <a:r>
                <a:rPr lang="pt-BR" altLang="en-VN" sz="2000" b="1" i="1" dirty="0">
                  <a:solidFill>
                    <a:srgbClr val="000066"/>
                  </a:solidFill>
                </a:rPr>
                <a:t> </a:t>
              </a:r>
              <a:r>
                <a:rPr lang="pt-BR" altLang="en-VN" sz="2000" b="1" i="1" dirty="0" err="1">
                  <a:solidFill>
                    <a:srgbClr val="000066"/>
                  </a:solidFill>
                </a:rPr>
                <a:t>sách</a:t>
              </a:r>
              <a:r>
                <a:rPr lang="pt-BR" altLang="en-VN" sz="2000" b="1" i="1" dirty="0">
                  <a:solidFill>
                    <a:srgbClr val="000066"/>
                  </a:solidFill>
                </a:rPr>
                <a:t> </a:t>
              </a:r>
              <a:r>
                <a:rPr lang="pt-BR" altLang="en-VN" sz="2000" b="1" i="1" dirty="0" err="1">
                  <a:solidFill>
                    <a:srgbClr val="000066"/>
                  </a:solidFill>
                </a:rPr>
                <a:t>đối</a:t>
              </a:r>
              <a:r>
                <a:rPr lang="pt-BR" altLang="en-VN" sz="2000" b="1" i="1" dirty="0">
                  <a:solidFill>
                    <a:srgbClr val="000066"/>
                  </a:solidFill>
                </a:rPr>
                <a:t> </a:t>
              </a:r>
              <a:r>
                <a:rPr lang="pt-BR" altLang="en-VN" sz="2000" b="1" i="1" dirty="0" err="1">
                  <a:solidFill>
                    <a:srgbClr val="000066"/>
                  </a:solidFill>
                </a:rPr>
                <a:t>nội</a:t>
              </a:r>
              <a:r>
                <a:rPr lang="pt-BR" altLang="en-VN" sz="2000" b="1" i="1" dirty="0">
                  <a:solidFill>
                    <a:srgbClr val="000066"/>
                  </a:solidFill>
                </a:rPr>
                <a:t> </a:t>
              </a:r>
              <a:r>
                <a:rPr lang="pt-BR" altLang="en-VN" sz="2000" b="1" i="1" dirty="0" err="1">
                  <a:solidFill>
                    <a:srgbClr val="000066"/>
                  </a:solidFill>
                </a:rPr>
                <a:t>của</a:t>
              </a:r>
              <a:r>
                <a:rPr lang="pt-BR" altLang="en-VN" sz="2000" b="1" i="1" dirty="0">
                  <a:solidFill>
                    <a:srgbClr val="000066"/>
                  </a:solidFill>
                </a:rPr>
                <a:t> </a:t>
              </a:r>
              <a:r>
                <a:rPr lang="pt-BR" altLang="en-VN" sz="2000" b="1" i="1" dirty="0" err="1">
                  <a:solidFill>
                    <a:srgbClr val="000066"/>
                  </a:solidFill>
                </a:rPr>
                <a:t>Mĩ</a:t>
              </a:r>
              <a:r>
                <a:rPr lang="en-US" altLang="en-VN" sz="2000" b="1" i="1" dirty="0">
                  <a:solidFill>
                    <a:srgbClr val="000066"/>
                  </a:solidFill>
                </a:rPr>
                <a:t> ?</a:t>
              </a:r>
              <a:endParaRPr lang="en-VN" sz="2000" dirty="0"/>
            </a:p>
          </p:txBody>
        </p:sp>
      </p:grpSp>
      <p:pic>
        <p:nvPicPr>
          <p:cNvPr id="3" name="Picture 2">
            <a:extLst>
              <a:ext uri="{FF2B5EF4-FFF2-40B4-BE49-F238E27FC236}">
                <a16:creationId xmlns:a16="http://schemas.microsoft.com/office/drawing/2014/main" id="{5D5A5E59-E4DD-C943-B9D4-6A1D91BDC967}"/>
              </a:ext>
            </a:extLst>
          </p:cNvPr>
          <p:cNvPicPr>
            <a:picLocks noChangeAspect="1"/>
          </p:cNvPicPr>
          <p:nvPr/>
        </p:nvPicPr>
        <p:blipFill rotWithShape="1">
          <a:blip r:embed="rId4"/>
          <a:srcRect l="4012" t="16164" b="24756"/>
          <a:stretch/>
        </p:blipFill>
        <p:spPr>
          <a:xfrm>
            <a:off x="493486" y="174282"/>
            <a:ext cx="3859893" cy="2543010"/>
          </a:xfrm>
          <a:prstGeom prst="rect">
            <a:avLst/>
          </a:prstGeom>
        </p:spPr>
      </p:pic>
    </p:spTree>
    <p:extLst>
      <p:ext uri="{BB962C8B-B14F-4D97-AF65-F5344CB8AC3E}">
        <p14:creationId xmlns:p14="http://schemas.microsoft.com/office/powerpoint/2010/main" val="112600255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5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3" name="Picture 15" descr="1">
            <a:extLst>
              <a:ext uri="{FF2B5EF4-FFF2-40B4-BE49-F238E27FC236}">
                <a16:creationId xmlns:a16="http://schemas.microsoft.com/office/drawing/2014/main" id="{899FA190-1A2B-B641-A1B2-0073BB44E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42179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6">
            <a:extLst>
              <a:ext uri="{FF2B5EF4-FFF2-40B4-BE49-F238E27FC236}">
                <a16:creationId xmlns:a16="http://schemas.microsoft.com/office/drawing/2014/main" id="{D9E964F6-A0BD-A14C-842F-46A6543473A5}"/>
              </a:ext>
            </a:extLst>
          </p:cNvPr>
          <p:cNvSpPr txBox="1">
            <a:spLocks noChangeArrowheads="1"/>
          </p:cNvSpPr>
          <p:nvPr/>
        </p:nvSpPr>
        <p:spPr bwMode="auto">
          <a:xfrm>
            <a:off x="-140366" y="4217987"/>
            <a:ext cx="4840224" cy="83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2" tIns="45659" rIns="91322"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sz="2400" dirty="0">
                <a:cs typeface="Times New Roman" panose="02020603050405020304" pitchFamily="18" charset="0"/>
              </a:rPr>
              <a:t>* </a:t>
            </a:r>
            <a:r>
              <a:rPr lang="en-US" sz="2400" dirty="0" err="1">
                <a:cs typeface="Times New Roman" panose="02020603050405020304" pitchFamily="18" charset="0"/>
              </a:rPr>
              <a:t>Phong</a:t>
            </a:r>
            <a:r>
              <a:rPr lang="en-US" sz="2400" dirty="0">
                <a:cs typeface="Times New Roman" panose="02020603050405020304" pitchFamily="18" charset="0"/>
              </a:rPr>
              <a:t> </a:t>
            </a:r>
            <a:r>
              <a:rPr lang="en-US" sz="2400" dirty="0" err="1">
                <a:cs typeface="Times New Roman" panose="02020603050405020304" pitchFamily="18" charset="0"/>
              </a:rPr>
              <a:t>trào</a:t>
            </a:r>
            <a:r>
              <a:rPr lang="en-US" sz="2400" dirty="0">
                <a:cs typeface="Times New Roman" panose="02020603050405020304" pitchFamily="18" charset="0"/>
              </a:rPr>
              <a:t> </a:t>
            </a:r>
            <a:r>
              <a:rPr lang="en-US" sz="2400" dirty="0" err="1">
                <a:cs typeface="Times New Roman" panose="02020603050405020304" pitchFamily="18" charset="0"/>
              </a:rPr>
              <a:t>đấu</a:t>
            </a:r>
            <a:r>
              <a:rPr lang="en-US" sz="2400" dirty="0">
                <a:cs typeface="Times New Roman" panose="02020603050405020304" pitchFamily="18" charset="0"/>
              </a:rPr>
              <a:t> </a:t>
            </a:r>
            <a:r>
              <a:rPr lang="en-US" sz="2400" dirty="0" err="1">
                <a:cs typeface="Times New Roman" panose="02020603050405020304" pitchFamily="18" charset="0"/>
              </a:rPr>
              <a:t>tranh</a:t>
            </a:r>
            <a:r>
              <a:rPr lang="en-US" sz="2400" dirty="0">
                <a:cs typeface="Times New Roman" panose="02020603050405020304" pitchFamily="18" charset="0"/>
              </a:rPr>
              <a:t> </a:t>
            </a:r>
            <a:r>
              <a:rPr lang="en-US" sz="2400" dirty="0" err="1">
                <a:cs typeface="Times New Roman" panose="02020603050405020304" pitchFamily="18" charset="0"/>
              </a:rPr>
              <a:t>của</a:t>
            </a:r>
            <a:r>
              <a:rPr lang="en-US" sz="2400" dirty="0">
                <a:cs typeface="Times New Roman" panose="02020603050405020304" pitchFamily="18" charset="0"/>
              </a:rPr>
              <a:t> </a:t>
            </a:r>
            <a:r>
              <a:rPr lang="en-US" sz="2400" dirty="0" err="1">
                <a:cs typeface="Times New Roman" panose="02020603050405020304" pitchFamily="18" charset="0"/>
              </a:rPr>
              <a:t>người</a:t>
            </a:r>
            <a:r>
              <a:rPr lang="en-US" sz="2400" dirty="0">
                <a:cs typeface="Times New Roman" panose="02020603050405020304" pitchFamily="18" charset="0"/>
              </a:rPr>
              <a:t> da </a:t>
            </a:r>
            <a:r>
              <a:rPr lang="en-US" sz="2400" dirty="0" err="1">
                <a:cs typeface="Times New Roman" panose="02020603050405020304" pitchFamily="18" charset="0"/>
              </a:rPr>
              <a:t>đen</a:t>
            </a:r>
            <a:r>
              <a:rPr lang="en-US" sz="2400" dirty="0">
                <a:cs typeface="Times New Roman" panose="02020603050405020304" pitchFamily="18" charset="0"/>
              </a:rPr>
              <a:t> </a:t>
            </a:r>
            <a:r>
              <a:rPr lang="en-US" sz="2400" dirty="0" err="1">
                <a:cs typeface="Times New Roman" panose="02020603050405020304" pitchFamily="18" charset="0"/>
              </a:rPr>
              <a:t>chống</a:t>
            </a:r>
            <a:r>
              <a:rPr lang="en-US" sz="2400" dirty="0">
                <a:cs typeface="Times New Roman" panose="02020603050405020304" pitchFamily="18" charset="0"/>
              </a:rPr>
              <a:t> </a:t>
            </a:r>
            <a:r>
              <a:rPr lang="en-US" sz="2400" dirty="0" err="1">
                <a:cs typeface="Times New Roman" panose="02020603050405020304" pitchFamily="18" charset="0"/>
              </a:rPr>
              <a:t>nạn</a:t>
            </a:r>
            <a:r>
              <a:rPr lang="en-US" sz="2400" dirty="0">
                <a:cs typeface="Times New Roman" panose="02020603050405020304" pitchFamily="18" charset="0"/>
              </a:rPr>
              <a:t> </a:t>
            </a:r>
            <a:r>
              <a:rPr lang="en-US" sz="2400" dirty="0" err="1">
                <a:cs typeface="Times New Roman" panose="02020603050405020304" pitchFamily="18" charset="0"/>
              </a:rPr>
              <a:t>phân</a:t>
            </a:r>
            <a:r>
              <a:rPr lang="en-US" sz="2400" dirty="0">
                <a:cs typeface="Times New Roman" panose="02020603050405020304" pitchFamily="18" charset="0"/>
              </a:rPr>
              <a:t> </a:t>
            </a:r>
            <a:r>
              <a:rPr lang="en-US" sz="2400" dirty="0" err="1">
                <a:cs typeface="Times New Roman" panose="02020603050405020304" pitchFamily="18" charset="0"/>
              </a:rPr>
              <a:t>biệt</a:t>
            </a:r>
            <a:r>
              <a:rPr lang="en-US" sz="2400" dirty="0">
                <a:cs typeface="Times New Roman" panose="02020603050405020304" pitchFamily="18" charset="0"/>
              </a:rPr>
              <a:t> </a:t>
            </a:r>
            <a:r>
              <a:rPr lang="en-US" sz="2400" dirty="0" err="1">
                <a:cs typeface="Times New Roman" panose="02020603050405020304" pitchFamily="18" charset="0"/>
              </a:rPr>
              <a:t>chủng</a:t>
            </a:r>
            <a:r>
              <a:rPr lang="en-US" sz="2400" dirty="0">
                <a:cs typeface="Times New Roman" panose="02020603050405020304" pitchFamily="18" charset="0"/>
              </a:rPr>
              <a:t> </a:t>
            </a:r>
            <a:r>
              <a:rPr lang="en-US" sz="2400" dirty="0" err="1">
                <a:cs typeface="Times New Roman" panose="02020603050405020304" pitchFamily="18" charset="0"/>
              </a:rPr>
              <a:t>tộc</a:t>
            </a:r>
            <a:endParaRPr lang="en-US" sz="2400" dirty="0">
              <a:cs typeface="Times New Roman" panose="02020603050405020304" pitchFamily="18" charset="0"/>
            </a:endParaRPr>
          </a:p>
        </p:txBody>
      </p:sp>
      <p:pic>
        <p:nvPicPr>
          <p:cNvPr id="5" name="Picture 17" descr="DSC_4555">
            <a:extLst>
              <a:ext uri="{FF2B5EF4-FFF2-40B4-BE49-F238E27FC236}">
                <a16:creationId xmlns:a16="http://schemas.microsoft.com/office/drawing/2014/main" id="{E526A175-C868-7F47-889D-DB743DC0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515" y="925513"/>
            <a:ext cx="4389437"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a:extLst>
              <a:ext uri="{FF2B5EF4-FFF2-40B4-BE49-F238E27FC236}">
                <a16:creationId xmlns:a16="http://schemas.microsoft.com/office/drawing/2014/main" id="{2C8538D7-EE8F-BA4F-8454-610418831ED0}"/>
              </a:ext>
            </a:extLst>
          </p:cNvPr>
          <p:cNvSpPr txBox="1">
            <a:spLocks noChangeArrowheads="1"/>
          </p:cNvSpPr>
          <p:nvPr/>
        </p:nvSpPr>
        <p:spPr bwMode="auto">
          <a:xfrm>
            <a:off x="4834128" y="90678"/>
            <a:ext cx="4343400" cy="83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59" rIns="91322"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Phong</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trào</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đấu</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tranh</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đòi</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quyền</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lợi</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của</a:t>
            </a:r>
            <a:r>
              <a:rPr lang="en-US" sz="2400" dirty="0">
                <a:solidFill>
                  <a:srgbClr val="C00000"/>
                </a:solidFill>
                <a:cs typeface="Times New Roman" panose="02020603050405020304" pitchFamily="18" charset="0"/>
              </a:rPr>
              <a:t> </a:t>
            </a:r>
            <a:r>
              <a:rPr lang="en-US" sz="2400" dirty="0" err="1">
                <a:solidFill>
                  <a:srgbClr val="C00000"/>
                </a:solidFill>
                <a:cs typeface="Times New Roman" panose="02020603050405020304" pitchFamily="18" charset="0"/>
              </a:rPr>
              <a:t>người</a:t>
            </a:r>
            <a:r>
              <a:rPr lang="en-US" sz="2400" dirty="0">
                <a:solidFill>
                  <a:srgbClr val="C00000"/>
                </a:solidFill>
                <a:cs typeface="Times New Roman" panose="02020603050405020304" pitchFamily="18" charset="0"/>
              </a:rPr>
              <a:t> da </a:t>
            </a:r>
            <a:r>
              <a:rPr lang="en-US" sz="2400" dirty="0" err="1">
                <a:solidFill>
                  <a:srgbClr val="C00000"/>
                </a:solidFill>
                <a:cs typeface="Times New Roman" panose="02020603050405020304" pitchFamily="18" charset="0"/>
              </a:rPr>
              <a:t>đỏ</a:t>
            </a:r>
            <a:r>
              <a:rPr lang="en-US" sz="2400" dirty="0">
                <a:solidFill>
                  <a:srgbClr val="C00000"/>
                </a:solidFill>
                <a:cs typeface="Times New Roman" panose="02020603050405020304" pitchFamily="18" charset="0"/>
              </a:rPr>
              <a:t> (1969-1973)</a:t>
            </a:r>
          </a:p>
        </p:txBody>
      </p:sp>
    </p:spTree>
    <p:extLst>
      <p:ext uri="{BB962C8B-B14F-4D97-AF65-F5344CB8AC3E}">
        <p14:creationId xmlns:p14="http://schemas.microsoft.com/office/powerpoint/2010/main" val="1015017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http://t0.gstatic.com/images?q=tbn:ANd9GcTZ69ChVFOho1RbqNu2pqWq6VbSXlVbHLd98AVHans9xVWoNVdBpA">
            <a:extLst>
              <a:ext uri="{FF2B5EF4-FFF2-40B4-BE49-F238E27FC236}">
                <a16:creationId xmlns:a16="http://schemas.microsoft.com/office/drawing/2014/main" id="{24E80098-B273-6848-9D5F-CA2B84191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
            <a:ext cx="4343400" cy="512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bt chong chtranh Viet Nam">
            <a:extLst>
              <a:ext uri="{FF2B5EF4-FFF2-40B4-BE49-F238E27FC236}">
                <a16:creationId xmlns:a16="http://schemas.microsoft.com/office/drawing/2014/main" id="{E9C8B08D-8F07-354F-994D-841396555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3950"/>
            <a:ext cx="4800599"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a:extLst>
              <a:ext uri="{FF2B5EF4-FFF2-40B4-BE49-F238E27FC236}">
                <a16:creationId xmlns:a16="http://schemas.microsoft.com/office/drawing/2014/main" id="{F50CA8BC-39E7-9F48-ACD4-20B3BB38F219}"/>
              </a:ext>
            </a:extLst>
          </p:cNvPr>
          <p:cNvSpPr txBox="1">
            <a:spLocks noChangeArrowheads="1"/>
          </p:cNvSpPr>
          <p:nvPr/>
        </p:nvSpPr>
        <p:spPr bwMode="auto">
          <a:xfrm>
            <a:off x="3048" y="146539"/>
            <a:ext cx="4568951" cy="83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2" tIns="45659" rIns="91322"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sz="2400" dirty="0">
                <a:cs typeface="Times New Roman" panose="02020603050405020304" pitchFamily="18" charset="0"/>
              </a:rPr>
              <a:t>* </a:t>
            </a:r>
            <a:r>
              <a:rPr lang="en-US" sz="2400" dirty="0" err="1">
                <a:cs typeface="Times New Roman" panose="02020603050405020304" pitchFamily="18" charset="0"/>
              </a:rPr>
              <a:t>Những</a:t>
            </a:r>
            <a:r>
              <a:rPr lang="en-US" sz="2400" dirty="0">
                <a:cs typeface="Times New Roman" panose="02020603050405020304" pitchFamily="18" charset="0"/>
              </a:rPr>
              <a:t> </a:t>
            </a:r>
            <a:r>
              <a:rPr lang="en-US" sz="2400" dirty="0" err="1">
                <a:cs typeface="Times New Roman" panose="02020603050405020304" pitchFamily="18" charset="0"/>
              </a:rPr>
              <a:t>cuộc</a:t>
            </a:r>
            <a:r>
              <a:rPr lang="en-US" sz="2400" dirty="0">
                <a:cs typeface="Times New Roman" panose="02020603050405020304" pitchFamily="18" charset="0"/>
              </a:rPr>
              <a:t> </a:t>
            </a:r>
            <a:r>
              <a:rPr lang="en-US" sz="2400" dirty="0" err="1">
                <a:cs typeface="Times New Roman" panose="02020603050405020304" pitchFamily="18" charset="0"/>
              </a:rPr>
              <a:t>biểu</a:t>
            </a:r>
            <a:r>
              <a:rPr lang="en-US" sz="2400" dirty="0">
                <a:cs typeface="Times New Roman" panose="02020603050405020304" pitchFamily="18" charset="0"/>
              </a:rPr>
              <a:t> </a:t>
            </a:r>
            <a:r>
              <a:rPr lang="en-US" sz="2400" dirty="0" err="1">
                <a:cs typeface="Times New Roman" panose="02020603050405020304" pitchFamily="18" charset="0"/>
              </a:rPr>
              <a:t>tình</a:t>
            </a:r>
            <a:r>
              <a:rPr lang="en-US" sz="2400" dirty="0">
                <a:cs typeface="Times New Roman" panose="02020603050405020304" pitchFamily="18" charset="0"/>
              </a:rPr>
              <a:t> </a:t>
            </a:r>
            <a:r>
              <a:rPr lang="en-US" sz="2400" dirty="0" err="1">
                <a:cs typeface="Times New Roman" panose="02020603050405020304" pitchFamily="18" charset="0"/>
              </a:rPr>
              <a:t>phản</a:t>
            </a:r>
            <a:r>
              <a:rPr lang="en-US" sz="2400" dirty="0">
                <a:cs typeface="Times New Roman" panose="02020603050405020304" pitchFamily="18" charset="0"/>
              </a:rPr>
              <a:t> </a:t>
            </a:r>
            <a:r>
              <a:rPr lang="en-US" sz="2400" dirty="0" err="1">
                <a:cs typeface="Times New Roman" panose="02020603050405020304" pitchFamily="18" charset="0"/>
              </a:rPr>
              <a:t>đối</a:t>
            </a:r>
            <a:r>
              <a:rPr lang="en-US" sz="2400" dirty="0">
                <a:cs typeface="Times New Roman" panose="02020603050405020304" pitchFamily="18" charset="0"/>
              </a:rPr>
              <a:t> </a:t>
            </a:r>
            <a:r>
              <a:rPr lang="en-US" sz="2400" dirty="0" err="1">
                <a:cs typeface="Times New Roman" panose="02020603050405020304" pitchFamily="18" charset="0"/>
              </a:rPr>
              <a:t>chính</a:t>
            </a:r>
            <a:r>
              <a:rPr lang="en-US" sz="2400" dirty="0">
                <a:cs typeface="Times New Roman" panose="02020603050405020304" pitchFamily="18" charset="0"/>
              </a:rPr>
              <a:t> </a:t>
            </a:r>
            <a:r>
              <a:rPr lang="en-US" sz="2400" dirty="0" err="1">
                <a:cs typeface="Times New Roman" panose="02020603050405020304" pitchFamily="18" charset="0"/>
              </a:rPr>
              <a:t>phủ</a:t>
            </a:r>
            <a:r>
              <a:rPr lang="en-US" sz="2400" dirty="0">
                <a:cs typeface="Times New Roman" panose="02020603050405020304" pitchFamily="18" charset="0"/>
              </a:rPr>
              <a:t> </a:t>
            </a:r>
            <a:r>
              <a:rPr lang="en-US" sz="2400" dirty="0" err="1">
                <a:cs typeface="Times New Roman" panose="02020603050405020304" pitchFamily="18" charset="0"/>
              </a:rPr>
              <a:t>thường</a:t>
            </a:r>
            <a:r>
              <a:rPr lang="en-US" sz="2400" dirty="0">
                <a:cs typeface="Times New Roman" panose="02020603050405020304" pitchFamily="18" charset="0"/>
              </a:rPr>
              <a:t> </a:t>
            </a:r>
            <a:r>
              <a:rPr lang="en-US" sz="2400" dirty="0" err="1">
                <a:cs typeface="Times New Roman" panose="02020603050405020304" pitchFamily="18" charset="0"/>
              </a:rPr>
              <a:t>xuyên</a:t>
            </a:r>
            <a:r>
              <a:rPr lang="en-US" sz="2400" dirty="0">
                <a:cs typeface="Times New Roman" panose="02020603050405020304" pitchFamily="18" charset="0"/>
              </a:rPr>
              <a:t> </a:t>
            </a:r>
            <a:r>
              <a:rPr lang="en-US" sz="2400" dirty="0" err="1">
                <a:cs typeface="Times New Roman" panose="02020603050405020304" pitchFamily="18" charset="0"/>
              </a:rPr>
              <a:t>xảy</a:t>
            </a:r>
            <a:r>
              <a:rPr lang="en-US" sz="2400" dirty="0">
                <a:cs typeface="Times New Roman" panose="02020603050405020304" pitchFamily="18" charset="0"/>
              </a:rPr>
              <a:t> </a:t>
            </a:r>
            <a:r>
              <a:rPr lang="en-US" sz="2400" dirty="0" err="1">
                <a:cs typeface="Times New Roman" panose="02020603050405020304" pitchFamily="18" charset="0"/>
              </a:rPr>
              <a:t>ra</a:t>
            </a:r>
            <a:endParaRPr lang="en-US" sz="2400" dirty="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14:bounceEnd="50000">
                                          <p:cBhvr additive="base">
                                            <p:cTn id="7" dur="500" fill="hold"/>
                                            <p:tgtEl>
                                              <p:spTgt spid="2867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14:bounceEnd="50000">
                                          <p:cBhvr additive="base">
                                            <p:cTn id="11"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1"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cBhvr additive="base">
                                            <p:cTn id="11" dur="500" fill="hold"/>
                                            <p:tgtEl>
                                              <p:spTgt spid="28674"/>
                                            </p:tgtEl>
                                            <p:attrNameLst>
                                              <p:attrName>ppt_x</p:attrName>
                                            </p:attrNameLst>
                                          </p:cBhvr>
                                          <p:tavLst>
                                            <p:tav tm="0">
                                              <p:val>
                                                <p:strVal val="#ppt_x"/>
                                              </p:val>
                                            </p:tav>
                                            <p:tav tm="100000">
                                              <p:val>
                                                <p:strVal val="#ppt_x"/>
                                              </p:val>
                                            </p:tav>
                                          </p:tavLst>
                                        </p:anim>
                                        <p:anim calcmode="lin" valueType="num">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 năm sau vụ khủng bố 11/9: Những bài học cần suy ngẫm">
            <a:extLst>
              <a:ext uri="{FF2B5EF4-FFF2-40B4-BE49-F238E27FC236}">
                <a16:creationId xmlns:a16="http://schemas.microsoft.com/office/drawing/2014/main" id="{2E7F19CC-4CA8-3A46-AAA1-E192522A2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05900" cy="51500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C6FFA3-7CB6-B645-BC61-DA5CA76B45CA}"/>
              </a:ext>
            </a:extLst>
          </p:cNvPr>
          <p:cNvSpPr/>
          <p:nvPr/>
        </p:nvSpPr>
        <p:spPr>
          <a:xfrm>
            <a:off x="19050" y="4558725"/>
            <a:ext cx="9105900" cy="584775"/>
          </a:xfrm>
          <a:prstGeom prst="rect">
            <a:avLst/>
          </a:prstGeom>
          <a:solidFill>
            <a:schemeClr val="bg1"/>
          </a:solidFill>
        </p:spPr>
        <p:txBody>
          <a:bodyPr wrap="square">
            <a:spAutoFit/>
          </a:bodyPr>
          <a:lstStyle/>
          <a:p>
            <a:pPr fontAlgn="base"/>
            <a:r>
              <a:rPr lang="vi-VN" sz="3200" b="1" dirty="0">
                <a:solidFill>
                  <a:srgbClr val="EE3322"/>
                </a:solidFill>
                <a:latin typeface="Times New Roman" panose="02020603050405020304" pitchFamily="18" charset="0"/>
                <a:cs typeface="Times New Roman" panose="02020603050405020304" pitchFamily="18" charset="0"/>
              </a:rPr>
              <a:t>Vụ khủng bố ngày 11-9-2001 làm thay đổi nước Mỹ</a:t>
            </a:r>
          </a:p>
        </p:txBody>
      </p:sp>
      <p:pic>
        <p:nvPicPr>
          <p:cNvPr id="8196" name="Picture 4" descr="Toàn cảnh vụ khủng bố ngày 11-9-2001 làm thay đổi nước Mỹ - Ảnh 5.">
            <a:extLst>
              <a:ext uri="{FF2B5EF4-FFF2-40B4-BE49-F238E27FC236}">
                <a16:creationId xmlns:a16="http://schemas.microsoft.com/office/drawing/2014/main" id="{E8F21CDC-94DD-B145-9B51-DB9DB4FF3E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96" r="6721"/>
          <a:stretch/>
        </p:blipFill>
        <p:spPr bwMode="auto">
          <a:xfrm>
            <a:off x="38100" y="-6350"/>
            <a:ext cx="45339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oàn cảnh vụ khủng bố ngày 11-9-2001 làm thay đổi nước Mỹ - Ảnh 14.">
            <a:extLst>
              <a:ext uri="{FF2B5EF4-FFF2-40B4-BE49-F238E27FC236}">
                <a16:creationId xmlns:a16="http://schemas.microsoft.com/office/drawing/2014/main" id="{5ECFA16A-B7E7-EF4F-9E6B-739DDADE01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99" t="-988" r="25685" b="988"/>
          <a:stretch/>
        </p:blipFill>
        <p:spPr bwMode="auto">
          <a:xfrm>
            <a:off x="4584700" y="-95250"/>
            <a:ext cx="4521200" cy="523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4963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wheel(8)">
                                      <p:cBhvr>
                                        <p:cTn id="17" dur="500"/>
                                        <p:tgtEl>
                                          <p:spTgt spid="8198"/>
                                        </p:tgtEl>
                                      </p:cBhvr>
                                    </p:animEffect>
                                  </p:childTnLst>
                                </p:cTn>
                              </p:par>
                              <p:par>
                                <p:cTn id="18" presetID="21" presetClass="entr" presetSubtype="8" fill="hold" nodeType="with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wheel(8)">
                                      <p:cBhvr>
                                        <p:cTn id="2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4785F9-CF5C-6044-AF74-56EA47904550}"/>
              </a:ext>
            </a:extLst>
          </p:cNvPr>
          <p:cNvSpPr/>
          <p:nvPr/>
        </p:nvSpPr>
        <p:spPr>
          <a:xfrm>
            <a:off x="228600" y="0"/>
            <a:ext cx="8686800" cy="461665"/>
          </a:xfrm>
          <a:prstGeom prst="rect">
            <a:avLst/>
          </a:prstGeom>
        </p:spPr>
        <p:txBody>
          <a:bodyPr wrap="square">
            <a:spAutoFit/>
          </a:bodyPr>
          <a:lstStyle/>
          <a:p>
            <a:r>
              <a:rPr lang="vi-VN" sz="2400" b="1" dirty="0">
                <a:solidFill>
                  <a:srgbClr val="A01127"/>
                </a:solidFill>
                <a:sym typeface="PT Serif"/>
              </a:rPr>
              <a:t>III. Chính sách đối nội và đối ngoại của Mĩ sau chiến tranh </a:t>
            </a:r>
            <a:endParaRPr lang="en-VN" sz="1050" dirty="0"/>
          </a:p>
        </p:txBody>
      </p:sp>
      <p:sp>
        <p:nvSpPr>
          <p:cNvPr id="3" name="Rectangle 2">
            <a:extLst>
              <a:ext uri="{FF2B5EF4-FFF2-40B4-BE49-F238E27FC236}">
                <a16:creationId xmlns:a16="http://schemas.microsoft.com/office/drawing/2014/main" id="{37E62EBE-B140-2F48-8318-A7202389EB95}"/>
              </a:ext>
            </a:extLst>
          </p:cNvPr>
          <p:cNvSpPr/>
          <p:nvPr/>
        </p:nvSpPr>
        <p:spPr>
          <a:xfrm>
            <a:off x="38100" y="742950"/>
            <a:ext cx="3358612" cy="461665"/>
          </a:xfrm>
          <a:prstGeom prst="rect">
            <a:avLst/>
          </a:prstGeom>
        </p:spPr>
        <p:txBody>
          <a:bodyPr wrap="none">
            <a:spAutoFit/>
          </a:bodyPr>
          <a:lstStyle/>
          <a:p>
            <a:r>
              <a:rPr lang="vi-VN" sz="2400" b="1" u="sng" dirty="0">
                <a:solidFill>
                  <a:srgbClr val="A01127"/>
                </a:solidFill>
                <a:sym typeface="PT Serif"/>
              </a:rPr>
              <a:t>a. Chính sách đối nội </a:t>
            </a:r>
            <a:endParaRPr lang="en-VN" sz="2400" u="sng" dirty="0"/>
          </a:p>
        </p:txBody>
      </p:sp>
      <p:sp>
        <p:nvSpPr>
          <p:cNvPr id="4" name="Rectangle 3">
            <a:extLst>
              <a:ext uri="{FF2B5EF4-FFF2-40B4-BE49-F238E27FC236}">
                <a16:creationId xmlns:a16="http://schemas.microsoft.com/office/drawing/2014/main" id="{42DDED18-6BDC-9747-9608-F148C8C1641D}"/>
              </a:ext>
            </a:extLst>
          </p:cNvPr>
          <p:cNvSpPr/>
          <p:nvPr/>
        </p:nvSpPr>
        <p:spPr>
          <a:xfrm>
            <a:off x="-25400" y="1276350"/>
            <a:ext cx="9169400" cy="830997"/>
          </a:xfrm>
          <a:prstGeom prst="rect">
            <a:avLst/>
          </a:prstGeom>
        </p:spPr>
        <p:txBody>
          <a:bodyPr wrap="square">
            <a:spAutoFit/>
          </a:bodyPr>
          <a:lstStyle/>
          <a:p>
            <a:pPr algn="just" eaLnBrk="1" hangingPunct="1">
              <a:spcBef>
                <a:spcPct val="0"/>
              </a:spcBef>
              <a:buClrTx/>
            </a:pPr>
            <a:r>
              <a:rPr lang="en-US" altLang="vi-VN" sz="2400" dirty="0">
                <a:solidFill>
                  <a:schemeClr val="tx1"/>
                </a:solidFill>
                <a:latin typeface="Times New Roman" panose="02020603050405020304" pitchFamily="18" charset="0"/>
                <a:cs typeface="Times New Roman" panose="02020603050405020304" pitchFamily="18" charset="0"/>
              </a:rPr>
              <a:t>- Ban </a:t>
            </a:r>
            <a:r>
              <a:rPr lang="en-US" altLang="vi-VN" sz="2400" dirty="0" err="1">
                <a:solidFill>
                  <a:schemeClr val="tx1"/>
                </a:solidFill>
                <a:latin typeface="Times New Roman" panose="02020603050405020304" pitchFamily="18" charset="0"/>
                <a:cs typeface="Times New Roman" panose="02020603050405020304" pitchFamily="18" charset="0"/>
              </a:rPr>
              <a:t>hành</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hàng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loạt</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các</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đạo</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luật</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phản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động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nhằm</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chống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lại</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Đảng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cộng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sản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Mĩ</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phong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trào</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công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nhân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và</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phong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trào</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dân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chủ</a:t>
            </a:r>
            <a:r>
              <a:rPr lang="en-US" altLang="vi-VN" sz="2400" dirty="0">
                <a:solidFill>
                  <a:schemeClr val="tx1"/>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64762C3F-E527-0C4A-8B02-1A1990867925}"/>
              </a:ext>
            </a:extLst>
          </p:cNvPr>
          <p:cNvSpPr/>
          <p:nvPr/>
        </p:nvSpPr>
        <p:spPr>
          <a:xfrm>
            <a:off x="-25400" y="2205157"/>
            <a:ext cx="9169400" cy="830997"/>
          </a:xfrm>
          <a:prstGeom prst="rect">
            <a:avLst/>
          </a:prstGeom>
        </p:spPr>
        <p:txBody>
          <a:bodyPr wrap="square">
            <a:spAutoFit/>
          </a:bodyPr>
          <a:lstStyle/>
          <a:p>
            <a:pPr algn="just" eaLnBrk="1" hangingPunct="1"/>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Thực</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hiện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chính</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sách</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phân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biệt</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chủng</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tộc</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đối</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với</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người</a:t>
            </a:r>
            <a:r>
              <a:rPr lang="en-US" altLang="en-VN" sz="2400" dirty="0">
                <a:solidFill>
                  <a:schemeClr val="tx1"/>
                </a:solidFill>
                <a:latin typeface="Times New Roman" panose="02020603050405020304" pitchFamily="18" charset="0"/>
                <a:cs typeface="Times New Roman" panose="02020603050405020304" pitchFamily="18" charset="0"/>
              </a:rPr>
              <a:t> da </a:t>
            </a:r>
            <a:r>
              <a:rPr lang="en-US" altLang="en-VN" sz="2400" dirty="0" err="1">
                <a:solidFill>
                  <a:schemeClr val="tx1"/>
                </a:solidFill>
                <a:latin typeface="Times New Roman" panose="02020603050405020304" pitchFamily="18" charset="0"/>
                <a:cs typeface="Times New Roman" panose="02020603050405020304" pitchFamily="18" charset="0"/>
              </a:rPr>
              <a:t>đen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và</a:t>
            </a:r>
            <a:r>
              <a:rPr lang="en-US" altLang="en-VN" sz="2400" dirty="0">
                <a:solidFill>
                  <a:schemeClr val="tx1"/>
                </a:solidFill>
                <a:latin typeface="Times New Roman" panose="02020603050405020304" pitchFamily="18" charset="0"/>
                <a:cs typeface="Times New Roman" panose="02020603050405020304" pitchFamily="18" charset="0"/>
              </a:rPr>
              <a:t> da </a:t>
            </a:r>
            <a:r>
              <a:rPr lang="en-US" altLang="en-VN" sz="2400" dirty="0" err="1">
                <a:solidFill>
                  <a:schemeClr val="tx1"/>
                </a:solidFill>
                <a:latin typeface="Times New Roman" panose="02020603050405020304" pitchFamily="18" charset="0"/>
                <a:cs typeface="Times New Roman" panose="02020603050405020304" pitchFamily="18" charset="0"/>
              </a:rPr>
              <a:t>màu</a:t>
            </a:r>
            <a:r>
              <a:rPr lang="en-US" altLang="en-VN"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455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par>
                                <p:cTn id="12" presetID="41" presetClass="entr" presetSubtype="0" fill="hold" grpId="0" nodeType="with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5"/>
                                        </p:tgtEl>
                                        <p:attrNameLst>
                                          <p:attrName>ppt_y</p:attrName>
                                        </p:attrNameLst>
                                      </p:cBhvr>
                                      <p:tavLst>
                                        <p:tav tm="0">
                                          <p:val>
                                            <p:strVal val="#ppt_y"/>
                                          </p:val>
                                        </p:tav>
                                        <p:tav tm="100000">
                                          <p:val>
                                            <p:strVal val="#ppt_y"/>
                                          </p:val>
                                        </p:tav>
                                      </p:tavLst>
                                    </p:anim>
                                    <p:anim calcmode="lin" valueType="num">
                                      <p:cBhvr>
                                        <p:cTn id="16"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4404543" y="876994"/>
            <a:ext cx="3666388"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800" b="1" dirty="0">
                <a:ln w="0"/>
                <a:solidFill>
                  <a:srgbClr val="C00000"/>
                </a:solidFill>
                <a:effectLst>
                  <a:reflection blurRad="6350" stA="53000" endA="300" endPos="35500" dir="5400000" sy="-90000" algn="bl" rotWithShape="0"/>
                </a:effectLst>
                <a:latin typeface="Snell Roundhand Black" panose="02000603080000090004" pitchFamily="2" charset="77"/>
              </a:rPr>
              <a:t>b</a:t>
            </a:r>
            <a:r>
              <a:rPr kumimoji="0" lang="en-US" sz="4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sym typeface="Arial"/>
              </a:rPr>
              <a:t>.</a:t>
            </a:r>
            <a:r>
              <a:rPr kumimoji="0" lang="en-US" sz="4800" b="1" i="0" u="none" strike="noStrike" kern="0" cap="none" spc="0" normalizeH="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sym typeface="Arial"/>
              </a:rPr>
              <a:t> </a:t>
            </a:r>
            <a:r>
              <a:rPr kumimoji="0" lang="en-US" sz="4800" b="1" i="0" u="none" strike="noStrike" kern="0" cap="none" spc="0" normalizeH="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sym typeface="Arial"/>
              </a:rPr>
              <a:t>Đối</a:t>
            </a:r>
            <a:r>
              <a:rPr kumimoji="0" lang="en-US" sz="4800" b="1" i="0" u="none" strike="noStrike" kern="0" cap="none" spc="0" normalizeH="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sym typeface="Arial"/>
              </a:rPr>
              <a:t> </a:t>
            </a:r>
            <a:r>
              <a:rPr kumimoji="0" lang="en-US" sz="4800" b="1" i="0" u="none" strike="noStrike" kern="0" cap="none" spc="0" normalizeH="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sym typeface="Arial"/>
              </a:rPr>
              <a:t>ngoại</a:t>
            </a:r>
            <a:endParaRPr kumimoji="0" lang="en-US" sz="4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sym typeface="Arial"/>
            </a:endParaRP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2"/>
          <a:stretch>
            <a:fillRect/>
          </a:stretch>
        </p:blipFill>
        <p:spPr>
          <a:xfrm>
            <a:off x="6302873" y="1707990"/>
            <a:ext cx="2177064" cy="2420085"/>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3"/>
          <a:stretch>
            <a:fillRect/>
          </a:stretch>
        </p:blipFill>
        <p:spPr>
          <a:xfrm>
            <a:off x="6019800" y="4251900"/>
            <a:ext cx="638175" cy="638175"/>
          </a:xfrm>
          <a:prstGeom prst="rect">
            <a:avLst/>
          </a:prstGeom>
        </p:spPr>
      </p:pic>
      <p:grpSp>
        <p:nvGrpSpPr>
          <p:cNvPr id="8" name="Google Shape;518;p39">
            <a:extLst>
              <a:ext uri="{FF2B5EF4-FFF2-40B4-BE49-F238E27FC236}">
                <a16:creationId xmlns:a16="http://schemas.microsoft.com/office/drawing/2014/main" id="{21739A91-3998-644F-B6C9-DBF68E9C77FB}"/>
              </a:ext>
            </a:extLst>
          </p:cNvPr>
          <p:cNvGrpSpPr/>
          <p:nvPr/>
        </p:nvGrpSpPr>
        <p:grpSpPr>
          <a:xfrm>
            <a:off x="5056744" y="2074945"/>
            <a:ext cx="975756" cy="716949"/>
            <a:chOff x="3936375" y="3703750"/>
            <a:chExt cx="453050" cy="332175"/>
          </a:xfrm>
        </p:grpSpPr>
        <p:sp>
          <p:nvSpPr>
            <p:cNvPr id="10" name="Google Shape;519;p39">
              <a:extLst>
                <a:ext uri="{FF2B5EF4-FFF2-40B4-BE49-F238E27FC236}">
                  <a16:creationId xmlns:a16="http://schemas.microsoft.com/office/drawing/2014/main" id="{243C177E-D981-264E-9855-D404230860C8}"/>
                </a:ext>
              </a:extLst>
            </p:cNvPr>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20;p39">
              <a:extLst>
                <a:ext uri="{FF2B5EF4-FFF2-40B4-BE49-F238E27FC236}">
                  <a16:creationId xmlns:a16="http://schemas.microsoft.com/office/drawing/2014/main" id="{3F647B92-6267-F24B-9976-A9AF284CFF6A}"/>
                </a:ext>
              </a:extLst>
            </p:cNvPr>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21;p39">
              <a:extLst>
                <a:ext uri="{FF2B5EF4-FFF2-40B4-BE49-F238E27FC236}">
                  <a16:creationId xmlns:a16="http://schemas.microsoft.com/office/drawing/2014/main" id="{BC7001FD-B3D4-754E-A939-59501B412DD5}"/>
                </a:ext>
              </a:extLst>
            </p:cNvPr>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22;p39">
              <a:extLst>
                <a:ext uri="{FF2B5EF4-FFF2-40B4-BE49-F238E27FC236}">
                  <a16:creationId xmlns:a16="http://schemas.microsoft.com/office/drawing/2014/main" id="{AF9993A7-6037-584D-B6BB-8006F538EFC6}"/>
                </a:ext>
              </a:extLst>
            </p:cNvPr>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23;p39">
              <a:extLst>
                <a:ext uri="{FF2B5EF4-FFF2-40B4-BE49-F238E27FC236}">
                  <a16:creationId xmlns:a16="http://schemas.microsoft.com/office/drawing/2014/main" id="{550D1AEA-585F-C545-B57B-D80E3338FD84}"/>
                </a:ext>
              </a:extLst>
            </p:cNvPr>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615;p39">
            <a:extLst>
              <a:ext uri="{FF2B5EF4-FFF2-40B4-BE49-F238E27FC236}">
                <a16:creationId xmlns:a16="http://schemas.microsoft.com/office/drawing/2014/main" id="{2404D07D-2616-AD4D-ABAC-9BF8A0325ABF}"/>
              </a:ext>
            </a:extLst>
          </p:cNvPr>
          <p:cNvGrpSpPr/>
          <p:nvPr/>
        </p:nvGrpSpPr>
        <p:grpSpPr>
          <a:xfrm>
            <a:off x="609600" y="438150"/>
            <a:ext cx="1075937" cy="1047989"/>
            <a:chOff x="5926225" y="921350"/>
            <a:chExt cx="517800" cy="504350"/>
          </a:xfrm>
        </p:grpSpPr>
        <p:sp>
          <p:nvSpPr>
            <p:cNvPr id="16" name="Google Shape;616;p39">
              <a:extLst>
                <a:ext uri="{FF2B5EF4-FFF2-40B4-BE49-F238E27FC236}">
                  <a16:creationId xmlns:a16="http://schemas.microsoft.com/office/drawing/2014/main" id="{3ADBC3B0-B1B0-CB4E-89FB-C78C80A290F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617;p39">
              <a:extLst>
                <a:ext uri="{FF2B5EF4-FFF2-40B4-BE49-F238E27FC236}">
                  <a16:creationId xmlns:a16="http://schemas.microsoft.com/office/drawing/2014/main" id="{5519ADE2-3C98-654F-8EDB-33D7F6A0F6A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Google Shape;618;p39">
            <a:extLst>
              <a:ext uri="{FF2B5EF4-FFF2-40B4-BE49-F238E27FC236}">
                <a16:creationId xmlns:a16="http://schemas.microsoft.com/office/drawing/2014/main" id="{60BDDEC4-4F87-A848-9D6F-7430CE0C74CD}"/>
              </a:ext>
            </a:extLst>
          </p:cNvPr>
          <p:cNvSpPr/>
          <p:nvPr/>
        </p:nvSpPr>
        <p:spPr>
          <a:xfrm>
            <a:off x="1186892" y="1030636"/>
            <a:ext cx="997288" cy="56337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9" name="Picture 2">
            <a:extLst>
              <a:ext uri="{FF2B5EF4-FFF2-40B4-BE49-F238E27FC236}">
                <a16:creationId xmlns:a16="http://schemas.microsoft.com/office/drawing/2014/main" id="{8D4B18F3-5EDB-0742-8991-97688D695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96" y="1362668"/>
            <a:ext cx="3707600" cy="1843887"/>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8;p39">
            <a:extLst>
              <a:ext uri="{FF2B5EF4-FFF2-40B4-BE49-F238E27FC236}">
                <a16:creationId xmlns:a16="http://schemas.microsoft.com/office/drawing/2014/main" id="{D8B07FBC-212F-5E4D-A3F5-04D86EDD3BC3}"/>
              </a:ext>
            </a:extLst>
          </p:cNvPr>
          <p:cNvSpPr/>
          <p:nvPr/>
        </p:nvSpPr>
        <p:spPr>
          <a:xfrm>
            <a:off x="2439624" y="492439"/>
            <a:ext cx="997288" cy="56337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14074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8)">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EDB44B-C013-D34F-A282-C8C29AB521A6}"/>
              </a:ext>
            </a:extLst>
          </p:cNvPr>
          <p:cNvPicPr>
            <a:picLocks noChangeAspect="1"/>
          </p:cNvPicPr>
          <p:nvPr/>
        </p:nvPicPr>
        <p:blipFill rotWithShape="1">
          <a:blip r:embed="rId2"/>
          <a:srcRect l="32061" t="23333" r="25537" b="5555"/>
          <a:stretch/>
        </p:blipFill>
        <p:spPr>
          <a:xfrm>
            <a:off x="533400" y="2454043"/>
            <a:ext cx="1410904" cy="2604746"/>
          </a:xfrm>
          <a:prstGeom prst="rect">
            <a:avLst/>
          </a:prstGeom>
        </p:spPr>
      </p:pic>
      <p:sp>
        <p:nvSpPr>
          <p:cNvPr id="12" name="Google Shape;370;p31">
            <a:extLst>
              <a:ext uri="{FF2B5EF4-FFF2-40B4-BE49-F238E27FC236}">
                <a16:creationId xmlns:a16="http://schemas.microsoft.com/office/drawing/2014/main" id="{A39623D4-3075-F642-AB79-E4EB75950C1F}"/>
              </a:ext>
            </a:extLst>
          </p:cNvPr>
          <p:cNvSpPr/>
          <p:nvPr/>
        </p:nvSpPr>
        <p:spPr>
          <a:xfrm>
            <a:off x="1671861" y="84711"/>
            <a:ext cx="5719539" cy="4552424"/>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pic>
        <p:nvPicPr>
          <p:cNvPr id="13" name="Picture 12">
            <a:extLst>
              <a:ext uri="{FF2B5EF4-FFF2-40B4-BE49-F238E27FC236}">
                <a16:creationId xmlns:a16="http://schemas.microsoft.com/office/drawing/2014/main" id="{CDC952B9-848B-C142-9C4B-6EC9F11F14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
        <p:nvSpPr>
          <p:cNvPr id="7" name="Rectangle 6">
            <a:extLst>
              <a:ext uri="{FF2B5EF4-FFF2-40B4-BE49-F238E27FC236}">
                <a16:creationId xmlns:a16="http://schemas.microsoft.com/office/drawing/2014/main" id="{015328B6-55A2-A944-86CC-B1D6C32548BC}"/>
              </a:ext>
            </a:extLst>
          </p:cNvPr>
          <p:cNvSpPr/>
          <p:nvPr/>
        </p:nvSpPr>
        <p:spPr>
          <a:xfrm>
            <a:off x="4191887" y="2454043"/>
            <a:ext cx="4139275" cy="1200329"/>
          </a:xfrm>
          <a:prstGeom prst="rect">
            <a:avLst/>
          </a:prstGeom>
          <a:noFill/>
        </p:spPr>
        <p:txBody>
          <a:bodyPr wrap="none" lIns="91440" tIns="45720" rIns="91440" bIns="45720">
            <a:spAutoFit/>
          </a:bodyPr>
          <a:lstStyle/>
          <a:p>
            <a:pPr algn="ctr"/>
            <a:r>
              <a:rPr lang="en-US" sz="7200" b="1" cap="none" spc="0" dirty="0" err="1">
                <a:ln w="0"/>
                <a:solidFill>
                  <a:srgbClr val="C00000"/>
                </a:solidFill>
                <a:effectLst>
                  <a:reflection blurRad="6350" stA="53000" endA="300" endPos="35500" dir="5400000" sy="-90000" algn="bl" rotWithShape="0"/>
                </a:effectLst>
                <a:latin typeface="Snell Roundhand" panose="02000603080000090004" pitchFamily="2" charset="77"/>
              </a:rPr>
              <a:t>Thảo</a:t>
            </a:r>
            <a:r>
              <a:rPr lang="en-US" sz="7200" b="1" cap="none" spc="0" dirty="0">
                <a:ln w="0"/>
                <a:solidFill>
                  <a:srgbClr val="C00000"/>
                </a:solidFill>
                <a:effectLst>
                  <a:reflection blurRad="6350" stA="53000" endA="300" endPos="35500" dir="5400000" sy="-90000" algn="bl" rotWithShape="0"/>
                </a:effectLst>
                <a:latin typeface="Snell Roundhand" panose="02000603080000090004" pitchFamily="2" charset="77"/>
              </a:rPr>
              <a:t> </a:t>
            </a:r>
            <a:r>
              <a:rPr lang="en-US" sz="7200" b="1" cap="none" spc="0" dirty="0" err="1">
                <a:ln w="0"/>
                <a:solidFill>
                  <a:srgbClr val="C00000"/>
                </a:solidFill>
                <a:effectLst>
                  <a:reflection blurRad="6350" stA="53000" endA="300" endPos="35500" dir="5400000" sy="-90000" algn="bl" rotWithShape="0"/>
                </a:effectLst>
                <a:latin typeface="Snell Roundhand" panose="02000603080000090004" pitchFamily="2" charset="77"/>
              </a:rPr>
              <a:t>luận</a:t>
            </a:r>
            <a:endParaRPr lang="en-US" sz="7200" b="1" cap="none" spc="0" dirty="0">
              <a:ln w="0"/>
              <a:solidFill>
                <a:srgbClr val="C00000"/>
              </a:solidFill>
              <a:effectLst>
                <a:reflection blurRad="6350" stA="53000" endA="300" endPos="35500" dir="5400000" sy="-90000" algn="bl" rotWithShape="0"/>
              </a:effectLst>
              <a:latin typeface="Snell Roundhand" panose="02000603080000090004" pitchFamily="2" charset="77"/>
            </a:endParaRPr>
          </a:p>
        </p:txBody>
      </p:sp>
      <p:grpSp>
        <p:nvGrpSpPr>
          <p:cNvPr id="4" name="Group 3">
            <a:extLst>
              <a:ext uri="{FF2B5EF4-FFF2-40B4-BE49-F238E27FC236}">
                <a16:creationId xmlns:a16="http://schemas.microsoft.com/office/drawing/2014/main" id="{8E8E4C9A-C457-5A49-90AD-753B11202DD9}"/>
              </a:ext>
            </a:extLst>
          </p:cNvPr>
          <p:cNvGrpSpPr/>
          <p:nvPr/>
        </p:nvGrpSpPr>
        <p:grpSpPr>
          <a:xfrm>
            <a:off x="732099" y="665262"/>
            <a:ext cx="5111197" cy="1600200"/>
            <a:chOff x="838200" y="742950"/>
            <a:chExt cx="3886200" cy="1600200"/>
          </a:xfrm>
        </p:grpSpPr>
        <p:sp>
          <p:nvSpPr>
            <p:cNvPr id="3" name="Rounded Rectangular Callout 2">
              <a:extLst>
                <a:ext uri="{FF2B5EF4-FFF2-40B4-BE49-F238E27FC236}">
                  <a16:creationId xmlns:a16="http://schemas.microsoft.com/office/drawing/2014/main" id="{A8369091-78DC-3F4D-A3A5-D8370F22F1A5}"/>
                </a:ext>
              </a:extLst>
            </p:cNvPr>
            <p:cNvSpPr/>
            <p:nvPr/>
          </p:nvSpPr>
          <p:spPr>
            <a:xfrm>
              <a:off x="838200" y="742950"/>
              <a:ext cx="3886200" cy="1600200"/>
            </a:xfrm>
            <a:prstGeom prst="wedgeRoundRectCallout">
              <a:avLst>
                <a:gd name="adj1" fmla="val -31682"/>
                <a:gd name="adj2" fmla="val 7183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 name="Rectangle 1">
              <a:extLst>
                <a:ext uri="{FF2B5EF4-FFF2-40B4-BE49-F238E27FC236}">
                  <a16:creationId xmlns:a16="http://schemas.microsoft.com/office/drawing/2014/main" id="{3CA26D09-DDE9-2C45-8BF7-174300EF9DDE}"/>
                </a:ext>
              </a:extLst>
            </p:cNvPr>
            <p:cNvSpPr/>
            <p:nvPr/>
          </p:nvSpPr>
          <p:spPr>
            <a:xfrm>
              <a:off x="914400" y="890704"/>
              <a:ext cx="3733800" cy="1200329"/>
            </a:xfrm>
            <a:prstGeom prst="rect">
              <a:avLst/>
            </a:prstGeom>
          </p:spPr>
          <p:txBody>
            <a:bodyPr wrap="square">
              <a:spAutoFit/>
            </a:bodyPr>
            <a:lstStyle/>
            <a:p>
              <a:pPr algn="just" eaLnBrk="1" hangingPunct="1">
                <a:spcBef>
                  <a:spcPct val="0"/>
                </a:spcBef>
                <a:buClrTx/>
                <a:buFontTx/>
                <a:buNone/>
              </a:pPr>
              <a:r>
                <a:rPr lang="vi-VN" altLang="vi-VN" sz="2400" dirty="0">
                  <a:solidFill>
                    <a:srgbClr val="0070C0"/>
                  </a:solidFill>
                  <a:latin typeface="Times New Roman" panose="02020603050405020304" pitchFamily="18" charset="0"/>
                </a:rPr>
                <a:t>Để phục vụ mưu đồ bá chủ thế giới chính  phủ Mĩ đã có những chính sách đối ngoại như thế nào ?</a:t>
              </a:r>
              <a:endParaRPr lang="en-VN" sz="2400" dirty="0">
                <a:solidFill>
                  <a:srgbClr val="0070C0"/>
                </a:solidFill>
              </a:endParaRPr>
            </a:p>
          </p:txBody>
        </p:sp>
      </p:grpSp>
    </p:spTree>
    <p:extLst>
      <p:ext uri="{BB962C8B-B14F-4D97-AF65-F5344CB8AC3E}">
        <p14:creationId xmlns:p14="http://schemas.microsoft.com/office/powerpoint/2010/main" val="135517430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8" presetClass="entr" presetSubtype="0" accel="50000" fill="hold" grpId="0" nodeType="afterEffect">
                                      <p:stCondLst>
                                        <p:cond delay="0"/>
                                      </p:stCondLst>
                                      <p:iterate type="lt">
                                        <p:tmPct val="50000"/>
                                      </p:iterate>
                                      <p:childTnLst>
                                        <p:set>
                                          <p:cBhvr>
                                            <p:cTn id="15" dur="1" fill="hold">
                                              <p:stCondLst>
                                                <p:cond delay="0"/>
                                              </p:stCondLst>
                                            </p:cTn>
                                            <p:tgtEl>
                                              <p:spTgt spid="7"/>
                                            </p:tgtEl>
                                            <p:attrNameLst>
                                              <p:attrName>style.visibility</p:attrName>
                                            </p:attrNameLst>
                                          </p:cBhvr>
                                          <p:to>
                                            <p:strVal val="visible"/>
                                          </p:to>
                                        </p:set>
                                        <p:set>
                                          <p:cBhvr>
                                            <p:cTn id="16" dur="227" fill="hold">
                                              <p:stCondLst>
                                                <p:cond delay="0"/>
                                              </p:stCondLst>
                                            </p:cTn>
                                            <p:tgtEl>
                                              <p:spTgt spid="7"/>
                                            </p:tgtEl>
                                            <p:attrNameLst>
                                              <p:attrName>style.rotation</p:attrName>
                                            </p:attrNameLst>
                                          </p:cBhvr>
                                          <p:to>
                                            <p:strVal val="-45.0"/>
                                          </p:to>
                                        </p:set>
                                        <p:anim calcmode="lin" valueType="num">
                                          <p:cBhvr>
                                            <p:cTn id="17"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8" presetClass="entr" presetSubtype="0" accel="50000" fill="hold" grpId="0" nodeType="afterEffect">
                                      <p:stCondLst>
                                        <p:cond delay="0"/>
                                      </p:stCondLst>
                                      <p:iterate type="lt">
                                        <p:tmPct val="50000"/>
                                      </p:iterate>
                                      <p:childTnLst>
                                        <p:set>
                                          <p:cBhvr>
                                            <p:cTn id="15" dur="1" fill="hold">
                                              <p:stCondLst>
                                                <p:cond delay="0"/>
                                              </p:stCondLst>
                                            </p:cTn>
                                            <p:tgtEl>
                                              <p:spTgt spid="7"/>
                                            </p:tgtEl>
                                            <p:attrNameLst>
                                              <p:attrName>style.visibility</p:attrName>
                                            </p:attrNameLst>
                                          </p:cBhvr>
                                          <p:to>
                                            <p:strVal val="visible"/>
                                          </p:to>
                                        </p:set>
                                        <p:set>
                                          <p:cBhvr>
                                            <p:cTn id="16" dur="227" fill="hold">
                                              <p:stCondLst>
                                                <p:cond delay="0"/>
                                              </p:stCondLst>
                                            </p:cTn>
                                            <p:tgtEl>
                                              <p:spTgt spid="7"/>
                                            </p:tgtEl>
                                            <p:attrNameLst>
                                              <p:attrName>style.rotation</p:attrName>
                                            </p:attrNameLst>
                                          </p:cBhvr>
                                          <p:to>
                                            <p:strVal val="-45.0"/>
                                          </p:to>
                                        </p:set>
                                        <p:anim calcmode="lin" valueType="num">
                                          <p:cBhvr>
                                            <p:cTn id="17"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Quốc Kỳ Mỹ">
            <a:extLst>
              <a:ext uri="{FF2B5EF4-FFF2-40B4-BE49-F238E27FC236}">
                <a16:creationId xmlns:a16="http://schemas.microsoft.com/office/drawing/2014/main" id="{764CB20C-99C6-E044-AAFD-88D1F1635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Tượng nữ thần tự do ở đâu? - Ý NGHĨA và LỊCH SỬ">
            <a:extLst>
              <a:ext uri="{FF2B5EF4-FFF2-40B4-BE49-F238E27FC236}">
                <a16:creationId xmlns:a16="http://schemas.microsoft.com/office/drawing/2014/main" id="{5DD48111-F3E0-6F40-800E-93C904231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767"/>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Ông Joe Biden chính thức trở thành Tổng thống đắc cử Mỹ - Báo Nhân Dân">
            <a:extLst>
              <a:ext uri="{FF2B5EF4-FFF2-40B4-BE49-F238E27FC236}">
                <a16:creationId xmlns:a16="http://schemas.microsoft.com/office/drawing/2014/main" id="{9CE58FBA-CBF8-DC4D-8EC7-27DE07615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222"/>
            <a:ext cx="4572000" cy="257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96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0B5580-7D73-C44A-A7A8-A81BA68FAF16}"/>
              </a:ext>
            </a:extLst>
          </p:cNvPr>
          <p:cNvSpPr/>
          <p:nvPr/>
        </p:nvSpPr>
        <p:spPr>
          <a:xfrm>
            <a:off x="15240" y="-761"/>
            <a:ext cx="9095232" cy="954107"/>
          </a:xfrm>
          <a:prstGeom prst="rect">
            <a:avLst/>
          </a:prstGeom>
          <a:solidFill>
            <a:srgbClr val="FFFF00"/>
          </a:solidFill>
        </p:spPr>
        <p:txBody>
          <a:bodyPr wrap="square">
            <a:spAutoFit/>
          </a:bodyPr>
          <a:lstStyle/>
          <a:p>
            <a:pPr algn="ctr"/>
            <a:r>
              <a:rPr lang="en-US" altLang="en-VN" sz="2800" b="1" i="1" dirty="0">
                <a:solidFill>
                  <a:srgbClr val="C00000"/>
                </a:solidFill>
                <a:latin typeface="Times New Roman" panose="02020603050405020304" pitchFamily="18" charset="0"/>
                <a:cs typeface="Times New Roman" panose="02020603050405020304" pitchFamily="18" charset="0"/>
              </a:rPr>
              <a:t>( </a:t>
            </a:r>
            <a:r>
              <a:rPr lang="en-US" altLang="en-VN" sz="2800" b="1" i="1" dirty="0" err="1">
                <a:solidFill>
                  <a:srgbClr val="C00000"/>
                </a:solidFill>
                <a:latin typeface="Times New Roman" panose="02020603050405020304" pitchFamily="18" charset="0"/>
                <a:cs typeface="Times New Roman" panose="02020603050405020304" pitchFamily="18" charset="0"/>
              </a:rPr>
              <a:t>Điền</a:t>
            </a:r>
            <a:r>
              <a:rPr lang="en-US" altLang="en-VN" sz="2800" b="1" i="1" dirty="0">
                <a:solidFill>
                  <a:srgbClr val="C00000"/>
                </a:solidFill>
                <a:latin typeface="Times New Roman" panose="02020603050405020304" pitchFamily="18" charset="0"/>
                <a:cs typeface="Times New Roman" panose="02020603050405020304" pitchFamily="18" charset="0"/>
              </a:rPr>
              <a:t> </a:t>
            </a:r>
            <a:r>
              <a:rPr lang="en-US" altLang="en-VN" sz="2800" b="1" i="1" dirty="0" err="1">
                <a:solidFill>
                  <a:srgbClr val="C00000"/>
                </a:solidFill>
                <a:latin typeface="Times New Roman" panose="02020603050405020304" pitchFamily="18" charset="0"/>
                <a:cs typeface="Times New Roman" panose="02020603050405020304" pitchFamily="18" charset="0"/>
              </a:rPr>
              <a:t>khuyết</a:t>
            </a:r>
            <a:r>
              <a:rPr lang="en-US" altLang="en-VN" sz="2800" b="1" i="1" dirty="0">
                <a:solidFill>
                  <a:srgbClr val="C00000"/>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vụ</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mưu</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đồ</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bá</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phủ</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Mĩ</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sách</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ngoại</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 </a:t>
            </a:r>
            <a:endParaRPr lang="en-VN"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85A0821-5FE6-524B-B1EB-9C249B554664}"/>
              </a:ext>
            </a:extLst>
          </p:cNvPr>
          <p:cNvSpPr/>
          <p:nvPr/>
        </p:nvSpPr>
        <p:spPr>
          <a:xfrm>
            <a:off x="48768" y="1677118"/>
            <a:ext cx="4440639" cy="577850"/>
          </a:xfrm>
          <a:prstGeom prst="rect">
            <a:avLst/>
          </a:prstGeom>
        </p:spPr>
        <p:txBody>
          <a:bodyPr wrap="none">
            <a:spAutoFit/>
          </a:bodyPr>
          <a:lstStyle/>
          <a:p>
            <a:pPr algn="just" eaLnBrk="1" hangingPunct="1">
              <a:lnSpc>
                <a:spcPct val="150000"/>
              </a:lnSpc>
              <a:buFontTx/>
              <a:buChar char="-"/>
              <a:defRPr/>
            </a:pPr>
            <a:r>
              <a:rPr lang="en-US"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Đề</a:t>
            </a:r>
            <a:r>
              <a:rPr lang="en-US"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ra “………………………..”.</a:t>
            </a:r>
          </a:p>
        </p:txBody>
      </p:sp>
      <p:sp>
        <p:nvSpPr>
          <p:cNvPr id="20" name="Rectangle 19">
            <a:extLst>
              <a:ext uri="{FF2B5EF4-FFF2-40B4-BE49-F238E27FC236}">
                <a16:creationId xmlns:a16="http://schemas.microsoft.com/office/drawing/2014/main" id="{7F323864-5928-8B4D-86EF-0DAA92558FC1}"/>
              </a:ext>
            </a:extLst>
          </p:cNvPr>
          <p:cNvSpPr/>
          <p:nvPr/>
        </p:nvSpPr>
        <p:spPr>
          <a:xfrm>
            <a:off x="121145" y="2351432"/>
            <a:ext cx="3956532" cy="579967"/>
          </a:xfrm>
          <a:prstGeom prst="rect">
            <a:avLst/>
          </a:prstGeom>
        </p:spPr>
        <p:txBody>
          <a:bodyPr wrap="none">
            <a:spAutoFit/>
          </a:bodyPr>
          <a:lstStyle/>
          <a:p>
            <a:pPr algn="just" eaLnBrk="1" hangingPunct="1">
              <a:lnSpc>
                <a:spcPct val="150000"/>
              </a:lnSpc>
              <a:buFontTx/>
              <a:buChar char="-"/>
              <a:defRPr/>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DB3D09AB-5767-AC43-B98C-83DCA5673735}"/>
              </a:ext>
            </a:extLst>
          </p:cNvPr>
          <p:cNvSpPr/>
          <p:nvPr/>
        </p:nvSpPr>
        <p:spPr>
          <a:xfrm>
            <a:off x="15240" y="3245827"/>
            <a:ext cx="4737194" cy="579967"/>
          </a:xfrm>
          <a:prstGeom prst="rect">
            <a:avLst/>
          </a:prstGeom>
        </p:spPr>
        <p:txBody>
          <a:bodyPr wrap="none">
            <a:spAutoFit/>
          </a:bodyPr>
          <a:lstStyle/>
          <a:p>
            <a:pPr algn="just" eaLnBrk="1" hangingPunct="1">
              <a:lnSpc>
                <a:spcPct val="150000"/>
              </a:lnSpc>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875C34D1-CB19-A34D-89BE-2A809A4AA312}"/>
              </a:ext>
            </a:extLst>
          </p:cNvPr>
          <p:cNvSpPr/>
          <p:nvPr/>
        </p:nvSpPr>
        <p:spPr>
          <a:xfrm>
            <a:off x="121145" y="4009534"/>
            <a:ext cx="4737194" cy="1133965"/>
          </a:xfrm>
          <a:prstGeom prst="rect">
            <a:avLst/>
          </a:prstGeom>
        </p:spPr>
        <p:txBody>
          <a:bodyPr wrap="square">
            <a:spAutoFit/>
          </a:bodyPr>
          <a:lstStyle/>
          <a:p>
            <a:pPr eaLnBrk="1" hangingPunct="1">
              <a:lnSpc>
                <a:spcPct val="150000"/>
              </a:lnSpc>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 do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phối</a:t>
            </a:r>
            <a:endParaRPr lang="en-US" sz="2400" dirty="0">
              <a:latin typeface="Times New Roman" panose="02020603050405020304" pitchFamily="18" charset="0"/>
              <a:cs typeface="Times New Roman" panose="02020603050405020304" pitchFamily="18" charset="0"/>
            </a:endParaRPr>
          </a:p>
        </p:txBody>
      </p:sp>
      <p:sp>
        <p:nvSpPr>
          <p:cNvPr id="27" name="Text Box 49">
            <a:extLst>
              <a:ext uri="{FF2B5EF4-FFF2-40B4-BE49-F238E27FC236}">
                <a16:creationId xmlns:a16="http://schemas.microsoft.com/office/drawing/2014/main" id="{AD1CD5B5-0C7D-0448-B5E1-3844D7FCA60C}"/>
              </a:ext>
            </a:extLst>
          </p:cNvPr>
          <p:cNvSpPr txBox="1">
            <a:spLocks noChangeArrowheads="1"/>
          </p:cNvSpPr>
          <p:nvPr/>
        </p:nvSpPr>
        <p:spPr bwMode="auto">
          <a:xfrm>
            <a:off x="4743961" y="1501897"/>
            <a:ext cx="43234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Aft>
                <a:spcPct val="0"/>
              </a:spcAft>
              <a:buClrTx/>
              <a:buFontTx/>
              <a:buNone/>
              <a:defRPr/>
            </a:pP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Chống</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phá</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các</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nước</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đẩy</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lùi</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phong</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trào</a:t>
            </a:r>
            <a:r>
              <a:rPr lang="en-US" sz="2400" kern="1200" dirty="0">
                <a:solidFill>
                  <a:srgbClr val="000000"/>
                </a:solidFill>
                <a:ea typeface="+mn-ea"/>
                <a:cs typeface="Times New Roman" panose="02020603050405020304" pitchFamily="18" charset="0"/>
              </a:rPr>
              <a:t> GPDT</a:t>
            </a:r>
          </a:p>
        </p:txBody>
      </p:sp>
      <p:sp>
        <p:nvSpPr>
          <p:cNvPr id="28" name="Text Box 51">
            <a:extLst>
              <a:ext uri="{FF2B5EF4-FFF2-40B4-BE49-F238E27FC236}">
                <a16:creationId xmlns:a16="http://schemas.microsoft.com/office/drawing/2014/main" id="{E2C3A2DD-8C59-644D-9134-48C330D29B60}"/>
              </a:ext>
            </a:extLst>
          </p:cNvPr>
          <p:cNvSpPr txBox="1">
            <a:spLocks noChangeArrowheads="1"/>
          </p:cNvSpPr>
          <p:nvPr/>
        </p:nvSpPr>
        <p:spPr bwMode="auto">
          <a:xfrm>
            <a:off x="4906747" y="3318671"/>
            <a:ext cx="4023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Aft>
                <a:spcPct val="0"/>
              </a:spcAft>
              <a:buClrTx/>
              <a:buFontTx/>
              <a:buNone/>
              <a:defRPr/>
            </a:pP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Gây</a:t>
            </a:r>
            <a:r>
              <a:rPr lang="en-US" sz="2400" kern="1200" dirty="0">
                <a:solidFill>
                  <a:srgbClr val="000000"/>
                </a:solidFill>
                <a:ea typeface="+mn-ea"/>
                <a:cs typeface="Times New Roman" panose="02020603050405020304" pitchFamily="18" charset="0"/>
              </a:rPr>
              <a:t>……………...</a:t>
            </a:r>
            <a:r>
              <a:rPr lang="en-US" sz="2400" kern="1200" dirty="0" err="1">
                <a:solidFill>
                  <a:srgbClr val="000000"/>
                </a:solidFill>
                <a:ea typeface="+mn-ea"/>
                <a:cs typeface="Times New Roman" panose="02020603050405020304" pitchFamily="18" charset="0"/>
              </a:rPr>
              <a:t>xâm</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lược</a:t>
            </a:r>
            <a:endParaRPr lang="en-US" sz="2400" kern="1200" dirty="0">
              <a:solidFill>
                <a:srgbClr val="000000"/>
              </a:solidFill>
              <a:ea typeface="+mn-ea"/>
              <a:cs typeface="Times New Roman" panose="02020603050405020304" pitchFamily="18" charset="0"/>
            </a:endParaRPr>
          </a:p>
        </p:txBody>
      </p:sp>
      <p:sp>
        <p:nvSpPr>
          <p:cNvPr id="29" name="Text Box 52">
            <a:extLst>
              <a:ext uri="{FF2B5EF4-FFF2-40B4-BE49-F238E27FC236}">
                <a16:creationId xmlns:a16="http://schemas.microsoft.com/office/drawing/2014/main" id="{E5B255B5-79FC-3F4F-8E5C-48DAE75CF8F2}"/>
              </a:ext>
            </a:extLst>
          </p:cNvPr>
          <p:cNvSpPr txBox="1">
            <a:spLocks noChangeArrowheads="1"/>
          </p:cNvSpPr>
          <p:nvPr/>
        </p:nvSpPr>
        <p:spPr bwMode="auto">
          <a:xfrm>
            <a:off x="4820561" y="4488204"/>
            <a:ext cx="38808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Aft>
                <a:spcPct val="0"/>
              </a:spcAft>
              <a:buClrTx/>
              <a:buFontTx/>
              <a:buNone/>
              <a:defRPr/>
            </a:pP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Trở</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thành</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thế</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giới</a:t>
            </a:r>
            <a:endParaRPr lang="en-US" sz="2400" kern="1200" dirty="0">
              <a:solidFill>
                <a:srgbClr val="000000"/>
              </a:solidFill>
              <a:ea typeface="+mn-ea"/>
              <a:cs typeface="Times New Roman" panose="02020603050405020304" pitchFamily="18" charset="0"/>
            </a:endParaRPr>
          </a:p>
        </p:txBody>
      </p:sp>
      <p:sp>
        <p:nvSpPr>
          <p:cNvPr id="31" name="Text Box 50">
            <a:extLst>
              <a:ext uri="{FF2B5EF4-FFF2-40B4-BE49-F238E27FC236}">
                <a16:creationId xmlns:a16="http://schemas.microsoft.com/office/drawing/2014/main" id="{C1FF2C55-4AB2-C049-8192-98D0E2AA9E82}"/>
              </a:ext>
            </a:extLst>
          </p:cNvPr>
          <p:cNvSpPr txBox="1">
            <a:spLocks noChangeArrowheads="1"/>
          </p:cNvSpPr>
          <p:nvPr/>
        </p:nvSpPr>
        <p:spPr bwMode="auto">
          <a:xfrm>
            <a:off x="4858339" y="2386829"/>
            <a:ext cx="39565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defRPr/>
            </a:pPr>
            <a:r>
              <a:rPr lang="en-US" sz="2400" dirty="0">
                <a:cs typeface="Times New Roman" panose="02020603050405020304" pitchFamily="18" charset="0"/>
              </a:rPr>
              <a:t>- ………………..</a:t>
            </a:r>
            <a:r>
              <a:rPr lang="en-US" sz="2400" dirty="0" err="1">
                <a:cs typeface="Times New Roman" panose="02020603050405020304" pitchFamily="18" charset="0"/>
              </a:rPr>
              <a:t>và</a:t>
            </a:r>
            <a:r>
              <a:rPr lang="en-US" sz="2400" dirty="0">
                <a:cs typeface="Times New Roman" panose="02020603050405020304" pitchFamily="18" charset="0"/>
              </a:rPr>
              <a:t> </a:t>
            </a:r>
            <a:r>
              <a:rPr lang="en-US" sz="2400" dirty="0" err="1">
                <a:cs typeface="Times New Roman" panose="02020603050405020304" pitchFamily="18" charset="0"/>
              </a:rPr>
              <a:t>nô</a:t>
            </a:r>
            <a:r>
              <a:rPr lang="en-US" sz="2400" dirty="0">
                <a:cs typeface="Times New Roman" panose="02020603050405020304" pitchFamily="18" charset="0"/>
              </a:rPr>
              <a:t> </a:t>
            </a:r>
            <a:r>
              <a:rPr lang="en-US" sz="2400" dirty="0" err="1">
                <a:cs typeface="Times New Roman" panose="02020603050405020304" pitchFamily="18" charset="0"/>
              </a:rPr>
              <a:t>dịch</a:t>
            </a:r>
            <a:r>
              <a:rPr lang="en-US" sz="2400" dirty="0">
                <a:cs typeface="Times New Roman" panose="02020603050405020304" pitchFamily="18" charset="0"/>
              </a:rPr>
              <a:t> </a:t>
            </a:r>
            <a:r>
              <a:rPr lang="en-US" sz="2400" dirty="0" err="1">
                <a:cs typeface="Times New Roman" panose="02020603050405020304" pitchFamily="18" charset="0"/>
              </a:rPr>
              <a:t>các</a:t>
            </a:r>
            <a:r>
              <a:rPr lang="en-US" sz="2400" dirty="0">
                <a:cs typeface="Times New Roman" panose="02020603050405020304" pitchFamily="18" charset="0"/>
              </a:rPr>
              <a:t> </a:t>
            </a:r>
            <a:r>
              <a:rPr lang="en-US" sz="2400" dirty="0" err="1">
                <a:cs typeface="Times New Roman" panose="02020603050405020304" pitchFamily="18" charset="0"/>
              </a:rPr>
              <a:t>nước</a:t>
            </a:r>
            <a:r>
              <a:rPr lang="en-US" sz="2400" dirty="0">
                <a:cs typeface="Times New Roman" panose="02020603050405020304" pitchFamily="18" charset="0"/>
              </a:rPr>
              <a:t> </a:t>
            </a:r>
            <a:r>
              <a:rPr lang="en-US" sz="2400" dirty="0" err="1">
                <a:cs typeface="Times New Roman" panose="02020603050405020304" pitchFamily="18" charset="0"/>
              </a:rPr>
              <a:t>đồng</a:t>
            </a:r>
            <a:r>
              <a:rPr lang="en-US" sz="2400" dirty="0">
                <a:cs typeface="Times New Roman" panose="02020603050405020304" pitchFamily="18" charset="0"/>
              </a:rPr>
              <a:t> minh</a:t>
            </a:r>
          </a:p>
        </p:txBody>
      </p:sp>
      <p:sp>
        <p:nvSpPr>
          <p:cNvPr id="32" name="Rectangle 31">
            <a:extLst>
              <a:ext uri="{FF2B5EF4-FFF2-40B4-BE49-F238E27FC236}">
                <a16:creationId xmlns:a16="http://schemas.microsoft.com/office/drawing/2014/main" id="{5E0F3230-7A11-5246-8655-FEAC82F26BEA}"/>
              </a:ext>
            </a:extLst>
          </p:cNvPr>
          <p:cNvSpPr/>
          <p:nvPr/>
        </p:nvSpPr>
        <p:spPr>
          <a:xfrm>
            <a:off x="667768" y="990184"/>
            <a:ext cx="3409909" cy="523220"/>
          </a:xfrm>
          <a:prstGeom prst="rect">
            <a:avLst/>
          </a:prstGeom>
        </p:spPr>
        <p:txBody>
          <a:bodyPr wrap="none">
            <a:spAutoFit/>
          </a:bodyPr>
          <a:lstStyle/>
          <a:p>
            <a:pPr lvl="0" algn="ctr" defTabSz="741363" fontAlgn="base">
              <a:spcBef>
                <a:spcPct val="20000"/>
              </a:spcBef>
              <a:spcAft>
                <a:spcPct val="0"/>
              </a:spcAft>
              <a:buClrTx/>
            </a:pP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ngoại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147099ED-01D2-1643-8250-A33851580E46}"/>
              </a:ext>
            </a:extLst>
          </p:cNvPr>
          <p:cNvSpPr/>
          <p:nvPr/>
        </p:nvSpPr>
        <p:spPr>
          <a:xfrm>
            <a:off x="5650480" y="960733"/>
            <a:ext cx="1630576" cy="523220"/>
          </a:xfrm>
          <a:prstGeom prst="rect">
            <a:avLst/>
          </a:prstGeom>
        </p:spPr>
        <p:txBody>
          <a:bodyPr wrap="none">
            <a:spAutoFit/>
          </a:bodyPr>
          <a:lstStyle/>
          <a:p>
            <a:pPr lvl="0" algn="ctr" defTabSz="741363" fontAlgn="base">
              <a:spcBef>
                <a:spcPct val="20000"/>
              </a:spcBef>
              <a:spcAft>
                <a:spcPct val="0"/>
              </a:spcAft>
              <a:buClrTx/>
            </a:pPr>
            <a:r>
              <a:rPr lang="en-US" sz="2800" b="1" dirty="0" err="1">
                <a:solidFill>
                  <a:srgbClr val="0000FF"/>
                </a:solidFill>
                <a:latin typeface="Times New Roman" panose="02020603050405020304" pitchFamily="18" charset="0"/>
                <a:cs typeface="Times New Roman" panose="02020603050405020304" pitchFamily="18" charset="0"/>
              </a:rPr>
              <a:t>Mục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đích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8B4BDC2-8A57-0149-B540-E1447C4D1EE7}"/>
              </a:ext>
            </a:extLst>
          </p:cNvPr>
          <p:cNvSpPr/>
          <p:nvPr/>
        </p:nvSpPr>
        <p:spPr>
          <a:xfrm>
            <a:off x="4619527" y="953346"/>
            <a:ext cx="81364" cy="41781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5" name="Rectangle 34">
            <a:extLst>
              <a:ext uri="{FF2B5EF4-FFF2-40B4-BE49-F238E27FC236}">
                <a16:creationId xmlns:a16="http://schemas.microsoft.com/office/drawing/2014/main" id="{B890B635-71EC-1044-A286-7D25F3CAF705}"/>
              </a:ext>
            </a:extLst>
          </p:cNvPr>
          <p:cNvSpPr/>
          <p:nvPr/>
        </p:nvSpPr>
        <p:spPr>
          <a:xfrm>
            <a:off x="-64770" y="1016501"/>
            <a:ext cx="189134" cy="41781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6" name="Rectangle 35">
            <a:extLst>
              <a:ext uri="{FF2B5EF4-FFF2-40B4-BE49-F238E27FC236}">
                <a16:creationId xmlns:a16="http://schemas.microsoft.com/office/drawing/2014/main" id="{4993E3A1-0510-724B-A663-1B10F3ABD499}"/>
              </a:ext>
            </a:extLst>
          </p:cNvPr>
          <p:cNvSpPr/>
          <p:nvPr/>
        </p:nvSpPr>
        <p:spPr>
          <a:xfrm>
            <a:off x="9015905" y="984423"/>
            <a:ext cx="189134" cy="41781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7" name="Rectangle 36">
            <a:extLst>
              <a:ext uri="{FF2B5EF4-FFF2-40B4-BE49-F238E27FC236}">
                <a16:creationId xmlns:a16="http://schemas.microsoft.com/office/drawing/2014/main" id="{FD7E7208-8001-CB40-9236-1A0F5BD8469E}"/>
              </a:ext>
            </a:extLst>
          </p:cNvPr>
          <p:cNvSpPr/>
          <p:nvPr/>
        </p:nvSpPr>
        <p:spPr>
          <a:xfrm rot="5400000">
            <a:off x="4550074" y="-3638461"/>
            <a:ext cx="75183"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8" name="Rectangle 37">
            <a:extLst>
              <a:ext uri="{FF2B5EF4-FFF2-40B4-BE49-F238E27FC236}">
                <a16:creationId xmlns:a16="http://schemas.microsoft.com/office/drawing/2014/main" id="{F5F3CD75-0974-F04B-B8AF-BB3B49BB45B4}"/>
              </a:ext>
            </a:extLst>
          </p:cNvPr>
          <p:cNvSpPr/>
          <p:nvPr/>
        </p:nvSpPr>
        <p:spPr>
          <a:xfrm rot="5400000" flipH="1">
            <a:off x="4529194" y="-3112879"/>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9" name="Rectangle 38">
            <a:extLst>
              <a:ext uri="{FF2B5EF4-FFF2-40B4-BE49-F238E27FC236}">
                <a16:creationId xmlns:a16="http://schemas.microsoft.com/office/drawing/2014/main" id="{4295C602-0C88-2A4C-9AD1-0ABBD6507AD9}"/>
              </a:ext>
            </a:extLst>
          </p:cNvPr>
          <p:cNvSpPr/>
          <p:nvPr/>
        </p:nvSpPr>
        <p:spPr>
          <a:xfrm rot="5400000" flipH="1">
            <a:off x="4539996" y="-2216631"/>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0" name="Rectangle 39">
            <a:extLst>
              <a:ext uri="{FF2B5EF4-FFF2-40B4-BE49-F238E27FC236}">
                <a16:creationId xmlns:a16="http://schemas.microsoft.com/office/drawing/2014/main" id="{5D59FD7D-ABAC-1445-B684-79ADCE5509A2}"/>
              </a:ext>
            </a:extLst>
          </p:cNvPr>
          <p:cNvSpPr/>
          <p:nvPr/>
        </p:nvSpPr>
        <p:spPr>
          <a:xfrm rot="5400000" flipH="1">
            <a:off x="4550798" y="-1320383"/>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1" name="Rectangle 40">
            <a:extLst>
              <a:ext uri="{FF2B5EF4-FFF2-40B4-BE49-F238E27FC236}">
                <a16:creationId xmlns:a16="http://schemas.microsoft.com/office/drawing/2014/main" id="{ECECAA62-B81E-1648-B216-CFC524D7A820}"/>
              </a:ext>
            </a:extLst>
          </p:cNvPr>
          <p:cNvSpPr/>
          <p:nvPr/>
        </p:nvSpPr>
        <p:spPr>
          <a:xfrm rot="5400000" flipH="1">
            <a:off x="4547275" y="-577321"/>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2" name="Rectangle 41">
            <a:extLst>
              <a:ext uri="{FF2B5EF4-FFF2-40B4-BE49-F238E27FC236}">
                <a16:creationId xmlns:a16="http://schemas.microsoft.com/office/drawing/2014/main" id="{F2DF048A-6B9B-A14E-9495-536017757CC3}"/>
              </a:ext>
            </a:extLst>
          </p:cNvPr>
          <p:cNvSpPr/>
          <p:nvPr/>
        </p:nvSpPr>
        <p:spPr>
          <a:xfrm rot="5400000" flipH="1">
            <a:off x="4544692" y="568037"/>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2178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0B5580-7D73-C44A-A7A8-A81BA68FAF16}"/>
              </a:ext>
            </a:extLst>
          </p:cNvPr>
          <p:cNvSpPr/>
          <p:nvPr/>
        </p:nvSpPr>
        <p:spPr>
          <a:xfrm>
            <a:off x="15240" y="-761"/>
            <a:ext cx="9095232" cy="954107"/>
          </a:xfrm>
          <a:prstGeom prst="rect">
            <a:avLst/>
          </a:prstGeom>
          <a:solidFill>
            <a:srgbClr val="FFFF00"/>
          </a:solidFill>
        </p:spPr>
        <p:txBody>
          <a:bodyPr wrap="square">
            <a:spAutoFit/>
          </a:bodyPr>
          <a:lstStyle/>
          <a:p>
            <a:pPr algn="ctr"/>
            <a:r>
              <a:rPr lang="en-US" altLang="en-VN" sz="2800" b="1" i="1" dirty="0">
                <a:solidFill>
                  <a:srgbClr val="C00000"/>
                </a:solidFill>
                <a:latin typeface="Times New Roman" panose="02020603050405020304" pitchFamily="18" charset="0"/>
                <a:cs typeface="Times New Roman" panose="02020603050405020304" pitchFamily="18" charset="0"/>
              </a:rPr>
              <a:t>( </a:t>
            </a:r>
            <a:r>
              <a:rPr lang="en-US" altLang="en-VN" sz="2800" b="1" i="1" dirty="0" err="1">
                <a:solidFill>
                  <a:srgbClr val="C00000"/>
                </a:solidFill>
                <a:latin typeface="Times New Roman" panose="02020603050405020304" pitchFamily="18" charset="0"/>
                <a:cs typeface="Times New Roman" panose="02020603050405020304" pitchFamily="18" charset="0"/>
              </a:rPr>
              <a:t>Điền</a:t>
            </a:r>
            <a:r>
              <a:rPr lang="en-US" altLang="en-VN" sz="2800" b="1" i="1" dirty="0">
                <a:solidFill>
                  <a:srgbClr val="C00000"/>
                </a:solidFill>
                <a:latin typeface="Times New Roman" panose="02020603050405020304" pitchFamily="18" charset="0"/>
                <a:cs typeface="Times New Roman" panose="02020603050405020304" pitchFamily="18" charset="0"/>
              </a:rPr>
              <a:t> </a:t>
            </a:r>
            <a:r>
              <a:rPr lang="en-US" altLang="en-VN" sz="2800" b="1" i="1" dirty="0" err="1">
                <a:solidFill>
                  <a:srgbClr val="C00000"/>
                </a:solidFill>
                <a:latin typeface="Times New Roman" panose="02020603050405020304" pitchFamily="18" charset="0"/>
                <a:cs typeface="Times New Roman" panose="02020603050405020304" pitchFamily="18" charset="0"/>
              </a:rPr>
              <a:t>khuyết</a:t>
            </a:r>
            <a:r>
              <a:rPr lang="en-US" altLang="en-VN" sz="2800" b="1" i="1" dirty="0">
                <a:solidFill>
                  <a:srgbClr val="C00000"/>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vụ</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mưu</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đồ</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bá</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phủ</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Mĩ</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sách</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ngoại</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2800" i="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altLang="en-VN" sz="2800" i="1" dirty="0">
                <a:solidFill>
                  <a:schemeClr val="tx1">
                    <a:lumMod val="95000"/>
                    <a:lumOff val="5000"/>
                  </a:schemeClr>
                </a:solidFill>
                <a:latin typeface="Times New Roman" panose="02020603050405020304" pitchFamily="18" charset="0"/>
                <a:cs typeface="Times New Roman" panose="02020603050405020304" pitchFamily="18" charset="0"/>
              </a:rPr>
              <a:t> ? </a:t>
            </a:r>
            <a:endParaRPr lang="en-VN"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85A0821-5FE6-524B-B1EB-9C249B554664}"/>
              </a:ext>
            </a:extLst>
          </p:cNvPr>
          <p:cNvSpPr/>
          <p:nvPr/>
        </p:nvSpPr>
        <p:spPr>
          <a:xfrm>
            <a:off x="49557" y="1641156"/>
            <a:ext cx="4440639" cy="577850"/>
          </a:xfrm>
          <a:prstGeom prst="rect">
            <a:avLst/>
          </a:prstGeom>
        </p:spPr>
        <p:txBody>
          <a:bodyPr wrap="none">
            <a:spAutoFit/>
          </a:bodyPr>
          <a:lstStyle/>
          <a:p>
            <a:pPr algn="just" eaLnBrk="1" hangingPunct="1">
              <a:lnSpc>
                <a:spcPct val="150000"/>
              </a:lnSpc>
              <a:buFontTx/>
              <a:buChar char="-"/>
              <a:defRPr/>
            </a:pPr>
            <a:r>
              <a:rPr lang="en-US"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Đề</a:t>
            </a:r>
            <a:r>
              <a:rPr lang="en-US"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ra “………………………..”.</a:t>
            </a:r>
          </a:p>
        </p:txBody>
      </p:sp>
      <p:sp>
        <p:nvSpPr>
          <p:cNvPr id="20" name="Rectangle 19">
            <a:extLst>
              <a:ext uri="{FF2B5EF4-FFF2-40B4-BE49-F238E27FC236}">
                <a16:creationId xmlns:a16="http://schemas.microsoft.com/office/drawing/2014/main" id="{7F323864-5928-8B4D-86EF-0DAA92558FC1}"/>
              </a:ext>
            </a:extLst>
          </p:cNvPr>
          <p:cNvSpPr/>
          <p:nvPr/>
        </p:nvSpPr>
        <p:spPr>
          <a:xfrm>
            <a:off x="132370" y="2553960"/>
            <a:ext cx="3956532" cy="579967"/>
          </a:xfrm>
          <a:prstGeom prst="rect">
            <a:avLst/>
          </a:prstGeom>
        </p:spPr>
        <p:txBody>
          <a:bodyPr wrap="none">
            <a:spAutoFit/>
          </a:bodyPr>
          <a:lstStyle/>
          <a:p>
            <a:pPr algn="just" eaLnBrk="1" hangingPunct="1">
              <a:lnSpc>
                <a:spcPct val="150000"/>
              </a:lnSpc>
              <a:buFontTx/>
              <a:buChar char="-"/>
              <a:defRPr/>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DB3D09AB-5767-AC43-B98C-83DCA5673735}"/>
              </a:ext>
            </a:extLst>
          </p:cNvPr>
          <p:cNvSpPr/>
          <p:nvPr/>
        </p:nvSpPr>
        <p:spPr>
          <a:xfrm>
            <a:off x="15240" y="3245827"/>
            <a:ext cx="4737194" cy="579967"/>
          </a:xfrm>
          <a:prstGeom prst="rect">
            <a:avLst/>
          </a:prstGeom>
        </p:spPr>
        <p:txBody>
          <a:bodyPr wrap="none">
            <a:spAutoFit/>
          </a:bodyPr>
          <a:lstStyle/>
          <a:p>
            <a:pPr algn="just" eaLnBrk="1" hangingPunct="1">
              <a:lnSpc>
                <a:spcPct val="150000"/>
              </a:lnSpc>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875C34D1-CB19-A34D-89BE-2A809A4AA312}"/>
              </a:ext>
            </a:extLst>
          </p:cNvPr>
          <p:cNvSpPr/>
          <p:nvPr/>
        </p:nvSpPr>
        <p:spPr>
          <a:xfrm>
            <a:off x="121145" y="4009534"/>
            <a:ext cx="4737194" cy="1133965"/>
          </a:xfrm>
          <a:prstGeom prst="rect">
            <a:avLst/>
          </a:prstGeom>
        </p:spPr>
        <p:txBody>
          <a:bodyPr wrap="square">
            <a:spAutoFit/>
          </a:bodyPr>
          <a:lstStyle/>
          <a:p>
            <a:pPr eaLnBrk="1" hangingPunct="1">
              <a:lnSpc>
                <a:spcPct val="150000"/>
              </a:lnSpc>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 do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phối</a:t>
            </a:r>
            <a:endParaRPr lang="en-US" sz="2400" dirty="0">
              <a:latin typeface="Times New Roman" panose="02020603050405020304" pitchFamily="18" charset="0"/>
              <a:cs typeface="Times New Roman" panose="02020603050405020304" pitchFamily="18" charset="0"/>
            </a:endParaRPr>
          </a:p>
        </p:txBody>
      </p:sp>
      <p:sp>
        <p:nvSpPr>
          <p:cNvPr id="27" name="Text Box 49">
            <a:extLst>
              <a:ext uri="{FF2B5EF4-FFF2-40B4-BE49-F238E27FC236}">
                <a16:creationId xmlns:a16="http://schemas.microsoft.com/office/drawing/2014/main" id="{AD1CD5B5-0C7D-0448-B5E1-3844D7FCA60C}"/>
              </a:ext>
            </a:extLst>
          </p:cNvPr>
          <p:cNvSpPr txBox="1">
            <a:spLocks noChangeArrowheads="1"/>
          </p:cNvSpPr>
          <p:nvPr/>
        </p:nvSpPr>
        <p:spPr bwMode="auto">
          <a:xfrm>
            <a:off x="4640922" y="1500246"/>
            <a:ext cx="43234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Aft>
                <a:spcPct val="0"/>
              </a:spcAft>
              <a:buClrTx/>
              <a:buFontTx/>
              <a:buNone/>
              <a:defRPr/>
            </a:pP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Chống</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phá</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các</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nước</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đẩy</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lùi</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phong</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trào</a:t>
            </a:r>
            <a:r>
              <a:rPr lang="en-US" sz="2400" kern="1200" dirty="0">
                <a:solidFill>
                  <a:srgbClr val="000000"/>
                </a:solidFill>
                <a:ea typeface="+mn-ea"/>
                <a:cs typeface="Times New Roman" panose="02020603050405020304" pitchFamily="18" charset="0"/>
              </a:rPr>
              <a:t> GPDT</a:t>
            </a:r>
          </a:p>
        </p:txBody>
      </p:sp>
      <p:sp>
        <p:nvSpPr>
          <p:cNvPr id="28" name="Text Box 51">
            <a:extLst>
              <a:ext uri="{FF2B5EF4-FFF2-40B4-BE49-F238E27FC236}">
                <a16:creationId xmlns:a16="http://schemas.microsoft.com/office/drawing/2014/main" id="{E2C3A2DD-8C59-644D-9134-48C330D29B60}"/>
              </a:ext>
            </a:extLst>
          </p:cNvPr>
          <p:cNvSpPr txBox="1">
            <a:spLocks noChangeArrowheads="1"/>
          </p:cNvSpPr>
          <p:nvPr/>
        </p:nvSpPr>
        <p:spPr bwMode="auto">
          <a:xfrm>
            <a:off x="4874807" y="3442773"/>
            <a:ext cx="4023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Aft>
                <a:spcPct val="0"/>
              </a:spcAft>
              <a:buClrTx/>
              <a:buFontTx/>
              <a:buNone/>
              <a:defRPr/>
            </a:pP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Gây</a:t>
            </a:r>
            <a:r>
              <a:rPr lang="en-US" sz="2400" kern="1200" dirty="0">
                <a:solidFill>
                  <a:srgbClr val="000000"/>
                </a:solidFill>
                <a:ea typeface="+mn-ea"/>
                <a:cs typeface="Times New Roman" panose="02020603050405020304" pitchFamily="18" charset="0"/>
              </a:rPr>
              <a:t>……………...</a:t>
            </a:r>
            <a:r>
              <a:rPr lang="en-US" sz="2400" kern="1200" dirty="0" err="1">
                <a:solidFill>
                  <a:srgbClr val="000000"/>
                </a:solidFill>
                <a:ea typeface="+mn-ea"/>
                <a:cs typeface="Times New Roman" panose="02020603050405020304" pitchFamily="18" charset="0"/>
              </a:rPr>
              <a:t>xâm</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lược</a:t>
            </a:r>
            <a:endParaRPr lang="en-US" sz="2400" kern="1200" dirty="0">
              <a:solidFill>
                <a:srgbClr val="000000"/>
              </a:solidFill>
              <a:ea typeface="+mn-ea"/>
              <a:cs typeface="Times New Roman" panose="02020603050405020304" pitchFamily="18" charset="0"/>
            </a:endParaRPr>
          </a:p>
        </p:txBody>
      </p:sp>
      <p:sp>
        <p:nvSpPr>
          <p:cNvPr id="29" name="Text Box 52">
            <a:extLst>
              <a:ext uri="{FF2B5EF4-FFF2-40B4-BE49-F238E27FC236}">
                <a16:creationId xmlns:a16="http://schemas.microsoft.com/office/drawing/2014/main" id="{E5B255B5-79FC-3F4F-8E5C-48DAE75CF8F2}"/>
              </a:ext>
            </a:extLst>
          </p:cNvPr>
          <p:cNvSpPr txBox="1">
            <a:spLocks noChangeArrowheads="1"/>
          </p:cNvSpPr>
          <p:nvPr/>
        </p:nvSpPr>
        <p:spPr bwMode="auto">
          <a:xfrm>
            <a:off x="4820561" y="4488204"/>
            <a:ext cx="38808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Aft>
                <a:spcPct val="0"/>
              </a:spcAft>
              <a:buClrTx/>
              <a:buFontTx/>
              <a:buNone/>
              <a:defRPr/>
            </a:pP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Trở</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thành</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thế</a:t>
            </a:r>
            <a:r>
              <a:rPr lang="en-US" sz="2400" kern="1200" dirty="0">
                <a:solidFill>
                  <a:srgbClr val="000000"/>
                </a:solidFill>
                <a:ea typeface="+mn-ea"/>
                <a:cs typeface="Times New Roman" panose="02020603050405020304" pitchFamily="18" charset="0"/>
              </a:rPr>
              <a:t> </a:t>
            </a:r>
            <a:r>
              <a:rPr lang="en-US" sz="2400" kern="1200" dirty="0" err="1">
                <a:solidFill>
                  <a:srgbClr val="000000"/>
                </a:solidFill>
                <a:ea typeface="+mn-ea"/>
                <a:cs typeface="Times New Roman" panose="02020603050405020304" pitchFamily="18" charset="0"/>
              </a:rPr>
              <a:t>giới</a:t>
            </a:r>
            <a:endParaRPr lang="en-US" sz="2400" kern="1200" dirty="0">
              <a:solidFill>
                <a:srgbClr val="000000"/>
              </a:solidFill>
              <a:ea typeface="+mn-ea"/>
              <a:cs typeface="Times New Roman" panose="02020603050405020304" pitchFamily="18" charset="0"/>
            </a:endParaRPr>
          </a:p>
        </p:txBody>
      </p:sp>
      <p:sp>
        <p:nvSpPr>
          <p:cNvPr id="31" name="Text Box 50">
            <a:extLst>
              <a:ext uri="{FF2B5EF4-FFF2-40B4-BE49-F238E27FC236}">
                <a16:creationId xmlns:a16="http://schemas.microsoft.com/office/drawing/2014/main" id="{C1FF2C55-4AB2-C049-8192-98D0E2AA9E82}"/>
              </a:ext>
            </a:extLst>
          </p:cNvPr>
          <p:cNvSpPr txBox="1">
            <a:spLocks noChangeArrowheads="1"/>
          </p:cNvSpPr>
          <p:nvPr/>
        </p:nvSpPr>
        <p:spPr bwMode="auto">
          <a:xfrm>
            <a:off x="4855204" y="2480497"/>
            <a:ext cx="39565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defRPr/>
            </a:pPr>
            <a:r>
              <a:rPr lang="en-US" sz="2400" dirty="0">
                <a:cs typeface="Times New Roman" panose="02020603050405020304" pitchFamily="18" charset="0"/>
              </a:rPr>
              <a:t>- ………………..</a:t>
            </a:r>
            <a:r>
              <a:rPr lang="en-US" sz="2400" dirty="0" err="1">
                <a:cs typeface="Times New Roman" panose="02020603050405020304" pitchFamily="18" charset="0"/>
              </a:rPr>
              <a:t>và</a:t>
            </a:r>
            <a:r>
              <a:rPr lang="en-US" sz="2400" dirty="0">
                <a:cs typeface="Times New Roman" panose="02020603050405020304" pitchFamily="18" charset="0"/>
              </a:rPr>
              <a:t> </a:t>
            </a:r>
            <a:r>
              <a:rPr lang="en-US" sz="2400" dirty="0" err="1">
                <a:cs typeface="Times New Roman" panose="02020603050405020304" pitchFamily="18" charset="0"/>
              </a:rPr>
              <a:t>nô</a:t>
            </a:r>
            <a:r>
              <a:rPr lang="en-US" sz="2400" dirty="0">
                <a:cs typeface="Times New Roman" panose="02020603050405020304" pitchFamily="18" charset="0"/>
              </a:rPr>
              <a:t> </a:t>
            </a:r>
            <a:r>
              <a:rPr lang="en-US" sz="2400" dirty="0" err="1">
                <a:cs typeface="Times New Roman" panose="02020603050405020304" pitchFamily="18" charset="0"/>
              </a:rPr>
              <a:t>dịch</a:t>
            </a:r>
            <a:r>
              <a:rPr lang="en-US" sz="2400" dirty="0">
                <a:cs typeface="Times New Roman" panose="02020603050405020304" pitchFamily="18" charset="0"/>
              </a:rPr>
              <a:t> </a:t>
            </a:r>
            <a:r>
              <a:rPr lang="en-US" sz="2400" dirty="0" err="1">
                <a:cs typeface="Times New Roman" panose="02020603050405020304" pitchFamily="18" charset="0"/>
              </a:rPr>
              <a:t>các</a:t>
            </a:r>
            <a:r>
              <a:rPr lang="en-US" sz="2400" dirty="0">
                <a:cs typeface="Times New Roman" panose="02020603050405020304" pitchFamily="18" charset="0"/>
              </a:rPr>
              <a:t> </a:t>
            </a:r>
            <a:r>
              <a:rPr lang="en-US" sz="2400" dirty="0" err="1">
                <a:cs typeface="Times New Roman" panose="02020603050405020304" pitchFamily="18" charset="0"/>
              </a:rPr>
              <a:t>nước</a:t>
            </a:r>
            <a:r>
              <a:rPr lang="en-US" sz="2400" dirty="0">
                <a:cs typeface="Times New Roman" panose="02020603050405020304" pitchFamily="18" charset="0"/>
              </a:rPr>
              <a:t> </a:t>
            </a:r>
            <a:r>
              <a:rPr lang="en-US" sz="2400" dirty="0" err="1">
                <a:cs typeface="Times New Roman" panose="02020603050405020304" pitchFamily="18" charset="0"/>
              </a:rPr>
              <a:t>đồng</a:t>
            </a:r>
            <a:r>
              <a:rPr lang="en-US" sz="2400" dirty="0">
                <a:cs typeface="Times New Roman" panose="02020603050405020304" pitchFamily="18" charset="0"/>
              </a:rPr>
              <a:t> minh</a:t>
            </a:r>
          </a:p>
        </p:txBody>
      </p:sp>
      <p:sp>
        <p:nvSpPr>
          <p:cNvPr id="32" name="Rectangle 31">
            <a:extLst>
              <a:ext uri="{FF2B5EF4-FFF2-40B4-BE49-F238E27FC236}">
                <a16:creationId xmlns:a16="http://schemas.microsoft.com/office/drawing/2014/main" id="{5E0F3230-7A11-5246-8655-FEAC82F26BEA}"/>
              </a:ext>
            </a:extLst>
          </p:cNvPr>
          <p:cNvSpPr/>
          <p:nvPr/>
        </p:nvSpPr>
        <p:spPr>
          <a:xfrm>
            <a:off x="667768" y="990184"/>
            <a:ext cx="3409909" cy="523220"/>
          </a:xfrm>
          <a:prstGeom prst="rect">
            <a:avLst/>
          </a:prstGeom>
        </p:spPr>
        <p:txBody>
          <a:bodyPr wrap="none">
            <a:spAutoFit/>
          </a:bodyPr>
          <a:lstStyle/>
          <a:p>
            <a:pPr lvl="0" algn="ctr" defTabSz="741363" fontAlgn="base">
              <a:spcBef>
                <a:spcPct val="20000"/>
              </a:spcBef>
              <a:spcAft>
                <a:spcPct val="0"/>
              </a:spcAft>
              <a:buClrTx/>
            </a:pP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ngoại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147099ED-01D2-1643-8250-A33851580E46}"/>
              </a:ext>
            </a:extLst>
          </p:cNvPr>
          <p:cNvSpPr/>
          <p:nvPr/>
        </p:nvSpPr>
        <p:spPr>
          <a:xfrm>
            <a:off x="5650480" y="960733"/>
            <a:ext cx="1630576" cy="523220"/>
          </a:xfrm>
          <a:prstGeom prst="rect">
            <a:avLst/>
          </a:prstGeom>
        </p:spPr>
        <p:txBody>
          <a:bodyPr wrap="none">
            <a:spAutoFit/>
          </a:bodyPr>
          <a:lstStyle/>
          <a:p>
            <a:pPr lvl="0" algn="ctr" defTabSz="741363" fontAlgn="base">
              <a:spcBef>
                <a:spcPct val="20000"/>
              </a:spcBef>
              <a:spcAft>
                <a:spcPct val="0"/>
              </a:spcAft>
              <a:buClrTx/>
            </a:pPr>
            <a:r>
              <a:rPr lang="en-US" sz="2800" b="1" dirty="0" err="1">
                <a:solidFill>
                  <a:srgbClr val="0000FF"/>
                </a:solidFill>
                <a:latin typeface="Times New Roman" panose="02020603050405020304" pitchFamily="18" charset="0"/>
                <a:cs typeface="Times New Roman" panose="02020603050405020304" pitchFamily="18" charset="0"/>
              </a:rPr>
              <a:t>Mục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đích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8B4BDC2-8A57-0149-B540-E1447C4D1EE7}"/>
              </a:ext>
            </a:extLst>
          </p:cNvPr>
          <p:cNvSpPr/>
          <p:nvPr/>
        </p:nvSpPr>
        <p:spPr>
          <a:xfrm>
            <a:off x="4619527" y="953346"/>
            <a:ext cx="81364" cy="41781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5" name="Rectangle 34">
            <a:extLst>
              <a:ext uri="{FF2B5EF4-FFF2-40B4-BE49-F238E27FC236}">
                <a16:creationId xmlns:a16="http://schemas.microsoft.com/office/drawing/2014/main" id="{B890B635-71EC-1044-A286-7D25F3CAF705}"/>
              </a:ext>
            </a:extLst>
          </p:cNvPr>
          <p:cNvSpPr/>
          <p:nvPr/>
        </p:nvSpPr>
        <p:spPr>
          <a:xfrm>
            <a:off x="-64770" y="1016501"/>
            <a:ext cx="189134" cy="41781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6" name="Rectangle 35">
            <a:extLst>
              <a:ext uri="{FF2B5EF4-FFF2-40B4-BE49-F238E27FC236}">
                <a16:creationId xmlns:a16="http://schemas.microsoft.com/office/drawing/2014/main" id="{4993E3A1-0510-724B-A663-1B10F3ABD499}"/>
              </a:ext>
            </a:extLst>
          </p:cNvPr>
          <p:cNvSpPr/>
          <p:nvPr/>
        </p:nvSpPr>
        <p:spPr>
          <a:xfrm>
            <a:off x="9093693" y="984423"/>
            <a:ext cx="111345" cy="41781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7" name="Rectangle 36">
            <a:extLst>
              <a:ext uri="{FF2B5EF4-FFF2-40B4-BE49-F238E27FC236}">
                <a16:creationId xmlns:a16="http://schemas.microsoft.com/office/drawing/2014/main" id="{FD7E7208-8001-CB40-9236-1A0F5BD8469E}"/>
              </a:ext>
            </a:extLst>
          </p:cNvPr>
          <p:cNvSpPr/>
          <p:nvPr/>
        </p:nvSpPr>
        <p:spPr>
          <a:xfrm rot="5400000">
            <a:off x="4550074" y="-3638461"/>
            <a:ext cx="75183"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8" name="Rectangle 37">
            <a:extLst>
              <a:ext uri="{FF2B5EF4-FFF2-40B4-BE49-F238E27FC236}">
                <a16:creationId xmlns:a16="http://schemas.microsoft.com/office/drawing/2014/main" id="{F5F3CD75-0974-F04B-B8AF-BB3B49BB45B4}"/>
              </a:ext>
            </a:extLst>
          </p:cNvPr>
          <p:cNvSpPr/>
          <p:nvPr/>
        </p:nvSpPr>
        <p:spPr>
          <a:xfrm rot="5400000" flipH="1">
            <a:off x="4529194" y="-3165763"/>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9" name="Rectangle 38">
            <a:extLst>
              <a:ext uri="{FF2B5EF4-FFF2-40B4-BE49-F238E27FC236}">
                <a16:creationId xmlns:a16="http://schemas.microsoft.com/office/drawing/2014/main" id="{4295C602-0C88-2A4C-9AD1-0ABBD6507AD9}"/>
              </a:ext>
            </a:extLst>
          </p:cNvPr>
          <p:cNvSpPr/>
          <p:nvPr/>
        </p:nvSpPr>
        <p:spPr>
          <a:xfrm rot="5400000" flipH="1">
            <a:off x="4539996" y="-2216631"/>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0" name="Rectangle 39">
            <a:extLst>
              <a:ext uri="{FF2B5EF4-FFF2-40B4-BE49-F238E27FC236}">
                <a16:creationId xmlns:a16="http://schemas.microsoft.com/office/drawing/2014/main" id="{5D59FD7D-ABAC-1445-B684-79ADCE5509A2}"/>
              </a:ext>
            </a:extLst>
          </p:cNvPr>
          <p:cNvSpPr/>
          <p:nvPr/>
        </p:nvSpPr>
        <p:spPr>
          <a:xfrm rot="5400000" flipH="1">
            <a:off x="4550798" y="-1320383"/>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1" name="Rectangle 40">
            <a:extLst>
              <a:ext uri="{FF2B5EF4-FFF2-40B4-BE49-F238E27FC236}">
                <a16:creationId xmlns:a16="http://schemas.microsoft.com/office/drawing/2014/main" id="{ECECAA62-B81E-1648-B216-CFC524D7A820}"/>
              </a:ext>
            </a:extLst>
          </p:cNvPr>
          <p:cNvSpPr/>
          <p:nvPr/>
        </p:nvSpPr>
        <p:spPr>
          <a:xfrm rot="5400000" flipH="1">
            <a:off x="4547275" y="-577321"/>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2" name="Rectangle 41">
            <a:extLst>
              <a:ext uri="{FF2B5EF4-FFF2-40B4-BE49-F238E27FC236}">
                <a16:creationId xmlns:a16="http://schemas.microsoft.com/office/drawing/2014/main" id="{F2DF048A-6B9B-A14E-9495-536017757CC3}"/>
              </a:ext>
            </a:extLst>
          </p:cNvPr>
          <p:cNvSpPr/>
          <p:nvPr/>
        </p:nvSpPr>
        <p:spPr>
          <a:xfrm rot="5400000" flipH="1">
            <a:off x="4544692" y="568037"/>
            <a:ext cx="45719" cy="9234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FDA3A2F3-7A77-D542-B0EF-0C8890D0C7C9}"/>
              </a:ext>
            </a:extLst>
          </p:cNvPr>
          <p:cNvSpPr txBox="1">
            <a:spLocks noChangeArrowheads="1"/>
          </p:cNvSpPr>
          <p:nvPr/>
        </p:nvSpPr>
        <p:spPr bwMode="auto">
          <a:xfrm>
            <a:off x="1260172" y="1729132"/>
            <a:ext cx="318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err="1">
                <a:solidFill>
                  <a:srgbClr val="FF0000"/>
                </a:solidFill>
              </a:rPr>
              <a:t>Chiến</a:t>
            </a:r>
            <a:r>
              <a:rPr lang="en-US" altLang="en-VN" dirty="0">
                <a:solidFill>
                  <a:srgbClr val="FF0000"/>
                </a:solidFill>
              </a:rPr>
              <a:t> </a:t>
            </a:r>
            <a:r>
              <a:rPr lang="en-US" altLang="en-VN" dirty="0" err="1">
                <a:solidFill>
                  <a:srgbClr val="FF0000"/>
                </a:solidFill>
              </a:rPr>
              <a:t>lược</a:t>
            </a:r>
            <a:r>
              <a:rPr lang="en-US" altLang="en-VN" dirty="0">
                <a:solidFill>
                  <a:srgbClr val="FF0000"/>
                </a:solidFill>
              </a:rPr>
              <a:t> </a:t>
            </a:r>
            <a:r>
              <a:rPr lang="en-US" altLang="en-VN" dirty="0" err="1">
                <a:solidFill>
                  <a:srgbClr val="FF0000"/>
                </a:solidFill>
              </a:rPr>
              <a:t>toàn</a:t>
            </a:r>
            <a:r>
              <a:rPr lang="en-US" altLang="en-VN" dirty="0">
                <a:solidFill>
                  <a:srgbClr val="FF0000"/>
                </a:solidFill>
              </a:rPr>
              <a:t> </a:t>
            </a:r>
            <a:r>
              <a:rPr lang="en-US" altLang="en-VN" dirty="0" err="1">
                <a:solidFill>
                  <a:srgbClr val="FF0000"/>
                </a:solidFill>
              </a:rPr>
              <a:t>cầu</a:t>
            </a:r>
            <a:endParaRPr lang="en-US" altLang="en-VN" dirty="0">
              <a:solidFill>
                <a:srgbClr val="FF0000"/>
              </a:solidFill>
            </a:endParaRPr>
          </a:p>
        </p:txBody>
      </p:sp>
      <p:sp>
        <p:nvSpPr>
          <p:cNvPr id="24" name="TextBox 23">
            <a:extLst>
              <a:ext uri="{FF2B5EF4-FFF2-40B4-BE49-F238E27FC236}">
                <a16:creationId xmlns:a16="http://schemas.microsoft.com/office/drawing/2014/main" id="{85CF605E-7616-7446-B103-F7B95DDEEF3F}"/>
              </a:ext>
            </a:extLst>
          </p:cNvPr>
          <p:cNvSpPr txBox="1">
            <a:spLocks noChangeArrowheads="1"/>
          </p:cNvSpPr>
          <p:nvPr/>
        </p:nvSpPr>
        <p:spPr bwMode="auto">
          <a:xfrm>
            <a:off x="7958382" y="1455474"/>
            <a:ext cx="110901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a:solidFill>
                  <a:srgbClr val="FF0000"/>
                </a:solidFill>
              </a:rPr>
              <a:t>XHCN</a:t>
            </a:r>
          </a:p>
        </p:txBody>
      </p:sp>
      <p:sp>
        <p:nvSpPr>
          <p:cNvPr id="25" name="TextBox 24">
            <a:extLst>
              <a:ext uri="{FF2B5EF4-FFF2-40B4-BE49-F238E27FC236}">
                <a16:creationId xmlns:a16="http://schemas.microsoft.com/office/drawing/2014/main" id="{966369D6-FC08-674E-957C-6F1CB3178DF2}"/>
              </a:ext>
            </a:extLst>
          </p:cNvPr>
          <p:cNvSpPr txBox="1">
            <a:spLocks noChangeArrowheads="1"/>
          </p:cNvSpPr>
          <p:nvPr/>
        </p:nvSpPr>
        <p:spPr bwMode="auto">
          <a:xfrm>
            <a:off x="662249" y="2604887"/>
            <a:ext cx="127475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err="1">
                <a:solidFill>
                  <a:srgbClr val="FF0000"/>
                </a:solidFill>
              </a:rPr>
              <a:t>Viện</a:t>
            </a:r>
            <a:r>
              <a:rPr lang="en-US" altLang="en-VN" dirty="0">
                <a:solidFill>
                  <a:srgbClr val="FF0000"/>
                </a:solidFill>
              </a:rPr>
              <a:t> </a:t>
            </a:r>
            <a:r>
              <a:rPr lang="en-US" altLang="en-VN" dirty="0" err="1">
                <a:solidFill>
                  <a:srgbClr val="FF0000"/>
                </a:solidFill>
              </a:rPr>
              <a:t>trợ</a:t>
            </a:r>
            <a:endParaRPr lang="en-US" altLang="en-VN" dirty="0">
              <a:solidFill>
                <a:srgbClr val="FF0000"/>
              </a:solidFill>
            </a:endParaRPr>
          </a:p>
        </p:txBody>
      </p:sp>
      <p:sp>
        <p:nvSpPr>
          <p:cNvPr id="26" name="TextBox 25">
            <a:extLst>
              <a:ext uri="{FF2B5EF4-FFF2-40B4-BE49-F238E27FC236}">
                <a16:creationId xmlns:a16="http://schemas.microsoft.com/office/drawing/2014/main" id="{DD4D37A4-77A1-1543-BAAA-9F5F4899482A}"/>
              </a:ext>
            </a:extLst>
          </p:cNvPr>
          <p:cNvSpPr txBox="1">
            <a:spLocks noChangeArrowheads="1"/>
          </p:cNvSpPr>
          <p:nvPr/>
        </p:nvSpPr>
        <p:spPr bwMode="auto">
          <a:xfrm>
            <a:off x="5491628" y="2464036"/>
            <a:ext cx="1570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err="1">
                <a:solidFill>
                  <a:srgbClr val="FF0000"/>
                </a:solidFill>
              </a:rPr>
              <a:t>Khống</a:t>
            </a:r>
            <a:r>
              <a:rPr lang="en-US" altLang="en-VN" dirty="0">
                <a:solidFill>
                  <a:srgbClr val="FF0000"/>
                </a:solidFill>
              </a:rPr>
              <a:t> </a:t>
            </a:r>
            <a:r>
              <a:rPr lang="en-US" altLang="en-VN" dirty="0" err="1">
                <a:solidFill>
                  <a:srgbClr val="FF0000"/>
                </a:solidFill>
              </a:rPr>
              <a:t>chế</a:t>
            </a:r>
            <a:endParaRPr lang="en-US" altLang="en-VN" dirty="0">
              <a:solidFill>
                <a:srgbClr val="FF0000"/>
              </a:solidFill>
            </a:endParaRPr>
          </a:p>
        </p:txBody>
      </p:sp>
      <p:sp>
        <p:nvSpPr>
          <p:cNvPr id="30" name="TextBox 29">
            <a:extLst>
              <a:ext uri="{FF2B5EF4-FFF2-40B4-BE49-F238E27FC236}">
                <a16:creationId xmlns:a16="http://schemas.microsoft.com/office/drawing/2014/main" id="{7BA7B23D-3A87-794D-9ABC-AC070778591A}"/>
              </a:ext>
            </a:extLst>
          </p:cNvPr>
          <p:cNvSpPr txBox="1">
            <a:spLocks noChangeArrowheads="1"/>
          </p:cNvSpPr>
          <p:nvPr/>
        </p:nvSpPr>
        <p:spPr bwMode="auto">
          <a:xfrm>
            <a:off x="2845528" y="3357079"/>
            <a:ext cx="12321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err="1">
                <a:solidFill>
                  <a:srgbClr val="FF0000"/>
                </a:solidFill>
              </a:rPr>
              <a:t>quân</a:t>
            </a:r>
            <a:r>
              <a:rPr lang="en-US" altLang="en-VN" dirty="0">
                <a:solidFill>
                  <a:srgbClr val="FF0000"/>
                </a:solidFill>
              </a:rPr>
              <a:t> </a:t>
            </a:r>
            <a:r>
              <a:rPr lang="en-US" altLang="en-VN" dirty="0" err="1">
                <a:solidFill>
                  <a:srgbClr val="FF0000"/>
                </a:solidFill>
              </a:rPr>
              <a:t>sự</a:t>
            </a:r>
            <a:endParaRPr lang="en-US" altLang="en-VN" dirty="0">
              <a:solidFill>
                <a:srgbClr val="FF0000"/>
              </a:solidFill>
            </a:endParaRPr>
          </a:p>
        </p:txBody>
      </p:sp>
      <p:sp>
        <p:nvSpPr>
          <p:cNvPr id="43" name="TextBox 42">
            <a:extLst>
              <a:ext uri="{FF2B5EF4-FFF2-40B4-BE49-F238E27FC236}">
                <a16:creationId xmlns:a16="http://schemas.microsoft.com/office/drawing/2014/main" id="{AEBB2520-6990-424D-A5D5-0887E6B8923D}"/>
              </a:ext>
            </a:extLst>
          </p:cNvPr>
          <p:cNvSpPr txBox="1">
            <a:spLocks noChangeArrowheads="1"/>
          </p:cNvSpPr>
          <p:nvPr/>
        </p:nvSpPr>
        <p:spPr bwMode="auto">
          <a:xfrm>
            <a:off x="5916428" y="3404113"/>
            <a:ext cx="168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err="1">
                <a:solidFill>
                  <a:srgbClr val="FF0000"/>
                </a:solidFill>
              </a:rPr>
              <a:t>chiến</a:t>
            </a:r>
            <a:r>
              <a:rPr lang="en-US" altLang="en-VN" dirty="0">
                <a:solidFill>
                  <a:srgbClr val="FF0000"/>
                </a:solidFill>
              </a:rPr>
              <a:t> </a:t>
            </a:r>
            <a:r>
              <a:rPr lang="en-US" altLang="en-VN" dirty="0" err="1">
                <a:solidFill>
                  <a:srgbClr val="FF0000"/>
                </a:solidFill>
              </a:rPr>
              <a:t>tranh</a:t>
            </a:r>
            <a:endParaRPr lang="en-US" altLang="en-VN" dirty="0">
              <a:solidFill>
                <a:srgbClr val="FF0000"/>
              </a:solidFill>
            </a:endParaRPr>
          </a:p>
        </p:txBody>
      </p:sp>
      <p:sp>
        <p:nvSpPr>
          <p:cNvPr id="44" name="TextBox 43">
            <a:extLst>
              <a:ext uri="{FF2B5EF4-FFF2-40B4-BE49-F238E27FC236}">
                <a16:creationId xmlns:a16="http://schemas.microsoft.com/office/drawing/2014/main" id="{2422DFD7-F2A9-C94B-96B0-3110066837BB}"/>
              </a:ext>
            </a:extLst>
          </p:cNvPr>
          <p:cNvSpPr txBox="1">
            <a:spLocks noChangeArrowheads="1"/>
          </p:cNvSpPr>
          <p:nvPr/>
        </p:nvSpPr>
        <p:spPr bwMode="auto">
          <a:xfrm>
            <a:off x="2257274" y="4090602"/>
            <a:ext cx="2278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err="1">
                <a:solidFill>
                  <a:srgbClr val="FF0000"/>
                </a:solidFill>
              </a:rPr>
              <a:t>thế</a:t>
            </a:r>
            <a:r>
              <a:rPr lang="en-US" altLang="en-VN" dirty="0">
                <a:solidFill>
                  <a:srgbClr val="FF0000"/>
                </a:solidFill>
              </a:rPr>
              <a:t> </a:t>
            </a:r>
            <a:r>
              <a:rPr lang="en-US" altLang="en-VN" dirty="0" err="1">
                <a:solidFill>
                  <a:srgbClr val="FF0000"/>
                </a:solidFill>
              </a:rPr>
              <a:t>giới</a:t>
            </a:r>
            <a:r>
              <a:rPr lang="en-US" altLang="en-VN" dirty="0">
                <a:solidFill>
                  <a:srgbClr val="FF0000"/>
                </a:solidFill>
              </a:rPr>
              <a:t> </a:t>
            </a:r>
            <a:r>
              <a:rPr lang="en-US" altLang="en-VN" dirty="0" err="1">
                <a:solidFill>
                  <a:srgbClr val="FF0000"/>
                </a:solidFill>
              </a:rPr>
              <a:t>đơn</a:t>
            </a:r>
            <a:r>
              <a:rPr lang="en-US" altLang="en-VN" dirty="0">
                <a:solidFill>
                  <a:srgbClr val="FF0000"/>
                </a:solidFill>
              </a:rPr>
              <a:t> </a:t>
            </a:r>
            <a:r>
              <a:rPr lang="en-US" altLang="en-VN" dirty="0" err="1">
                <a:solidFill>
                  <a:srgbClr val="FF0000"/>
                </a:solidFill>
              </a:rPr>
              <a:t>cực</a:t>
            </a:r>
            <a:endParaRPr lang="en-US" altLang="en-VN" dirty="0">
              <a:solidFill>
                <a:srgbClr val="FF0000"/>
              </a:solidFill>
            </a:endParaRPr>
          </a:p>
        </p:txBody>
      </p:sp>
      <p:sp>
        <p:nvSpPr>
          <p:cNvPr id="45" name="TextBox 44">
            <a:extLst>
              <a:ext uri="{FF2B5EF4-FFF2-40B4-BE49-F238E27FC236}">
                <a16:creationId xmlns:a16="http://schemas.microsoft.com/office/drawing/2014/main" id="{8301FB75-74B6-C24E-A61D-3B1481B5798B}"/>
              </a:ext>
            </a:extLst>
          </p:cNvPr>
          <p:cNvSpPr txBox="1">
            <a:spLocks noChangeArrowheads="1"/>
          </p:cNvSpPr>
          <p:nvPr/>
        </p:nvSpPr>
        <p:spPr bwMode="auto">
          <a:xfrm>
            <a:off x="6419493" y="4411132"/>
            <a:ext cx="136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dirty="0" err="1">
                <a:solidFill>
                  <a:srgbClr val="FF0000"/>
                </a:solidFill>
              </a:rPr>
              <a:t>bá</a:t>
            </a:r>
            <a:r>
              <a:rPr lang="en-US" altLang="en-VN" dirty="0">
                <a:solidFill>
                  <a:srgbClr val="FF0000"/>
                </a:solidFill>
              </a:rPr>
              <a:t> </a:t>
            </a:r>
            <a:r>
              <a:rPr lang="en-US" altLang="en-VN" dirty="0" err="1">
                <a:solidFill>
                  <a:srgbClr val="FF0000"/>
                </a:solidFill>
              </a:rPr>
              <a:t>chủ</a:t>
            </a:r>
            <a:endParaRPr lang="en-US" altLang="en-VN" dirty="0">
              <a:solidFill>
                <a:srgbClr val="FF0000"/>
              </a:solidFill>
            </a:endParaRPr>
          </a:p>
        </p:txBody>
      </p:sp>
    </p:spTree>
    <p:extLst>
      <p:ext uri="{BB962C8B-B14F-4D97-AF65-F5344CB8AC3E}">
        <p14:creationId xmlns:p14="http://schemas.microsoft.com/office/powerpoint/2010/main" val="28065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30" grpId="0"/>
      <p:bldP spid="43" grpId="0"/>
      <p:bldP spid="44" grpId="0"/>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4785F9-CF5C-6044-AF74-56EA47904550}"/>
              </a:ext>
            </a:extLst>
          </p:cNvPr>
          <p:cNvSpPr/>
          <p:nvPr/>
        </p:nvSpPr>
        <p:spPr>
          <a:xfrm>
            <a:off x="228600" y="0"/>
            <a:ext cx="8686800" cy="461665"/>
          </a:xfrm>
          <a:prstGeom prst="rect">
            <a:avLst/>
          </a:prstGeom>
        </p:spPr>
        <p:txBody>
          <a:bodyPr wrap="square">
            <a:spAutoFit/>
          </a:bodyPr>
          <a:lstStyle/>
          <a:p>
            <a:r>
              <a:rPr lang="vi-VN" sz="2400" b="1" dirty="0">
                <a:solidFill>
                  <a:srgbClr val="A01127"/>
                </a:solidFill>
                <a:sym typeface="PT Serif"/>
              </a:rPr>
              <a:t>III. Chính sách đối nội và đối ngoại của Mĩ sau chiến tranh </a:t>
            </a:r>
            <a:endParaRPr lang="en-VN" sz="1050" dirty="0"/>
          </a:p>
        </p:txBody>
      </p:sp>
      <p:sp>
        <p:nvSpPr>
          <p:cNvPr id="3" name="Rectangle 2">
            <a:extLst>
              <a:ext uri="{FF2B5EF4-FFF2-40B4-BE49-F238E27FC236}">
                <a16:creationId xmlns:a16="http://schemas.microsoft.com/office/drawing/2014/main" id="{37E62EBE-B140-2F48-8318-A7202389EB95}"/>
              </a:ext>
            </a:extLst>
          </p:cNvPr>
          <p:cNvSpPr/>
          <p:nvPr/>
        </p:nvSpPr>
        <p:spPr>
          <a:xfrm>
            <a:off x="38100" y="742950"/>
            <a:ext cx="3103735" cy="461665"/>
          </a:xfrm>
          <a:prstGeom prst="rect">
            <a:avLst/>
          </a:prstGeom>
        </p:spPr>
        <p:txBody>
          <a:bodyPr wrap="none">
            <a:spAutoFit/>
          </a:bodyPr>
          <a:lstStyle/>
          <a:p>
            <a:r>
              <a:rPr lang="vi-VN" sz="2400" b="1" u="sng" dirty="0">
                <a:solidFill>
                  <a:srgbClr val="A01127"/>
                </a:solidFill>
                <a:sym typeface="PT Serif"/>
              </a:rPr>
              <a:t>b. Chính sách ngoại</a:t>
            </a:r>
            <a:endParaRPr lang="en-VN" sz="2400" u="sng" dirty="0"/>
          </a:p>
        </p:txBody>
      </p:sp>
      <p:sp>
        <p:nvSpPr>
          <p:cNvPr id="4" name="Rectangle 3">
            <a:extLst>
              <a:ext uri="{FF2B5EF4-FFF2-40B4-BE49-F238E27FC236}">
                <a16:creationId xmlns:a16="http://schemas.microsoft.com/office/drawing/2014/main" id="{42DDED18-6BDC-9747-9608-F148C8C1641D}"/>
              </a:ext>
            </a:extLst>
          </p:cNvPr>
          <p:cNvSpPr/>
          <p:nvPr/>
        </p:nvSpPr>
        <p:spPr>
          <a:xfrm>
            <a:off x="38100" y="1460500"/>
            <a:ext cx="9169400" cy="461665"/>
          </a:xfrm>
          <a:prstGeom prst="rect">
            <a:avLst/>
          </a:prstGeom>
        </p:spPr>
        <p:txBody>
          <a:bodyPr wrap="square">
            <a:spAutoFit/>
          </a:bodyPr>
          <a:lstStyle/>
          <a:p>
            <a:pPr algn="just" eaLnBrk="1" hangingPunct="1">
              <a:spcBef>
                <a:spcPct val="0"/>
              </a:spcBef>
              <a:buClrTx/>
            </a:pP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Thực</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hiện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âm</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mưu</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bá</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chủ</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thế</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giới</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bằng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chiến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lược</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toàn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cầu</a:t>
            </a:r>
            <a:endParaRPr lang="en-US" altLang="vi-VN"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4762C3F-E527-0C4A-8B02-1A1990867925}"/>
              </a:ext>
            </a:extLst>
          </p:cNvPr>
          <p:cNvSpPr/>
          <p:nvPr/>
        </p:nvSpPr>
        <p:spPr>
          <a:xfrm>
            <a:off x="38100" y="2110085"/>
            <a:ext cx="5816600" cy="461665"/>
          </a:xfrm>
          <a:prstGeom prst="rect">
            <a:avLst/>
          </a:prstGeom>
        </p:spPr>
        <p:txBody>
          <a:bodyPr wrap="square">
            <a:spAutoFit/>
          </a:bodyPr>
          <a:lstStyle/>
          <a:p>
            <a:pPr algn="just" eaLnBrk="1" hangingPunct="1"/>
            <a:r>
              <a:rPr lang="vi-VN" altLang="en-VN" sz="2400" dirty="0">
                <a:solidFill>
                  <a:schemeClr val="tx1"/>
                </a:solidFill>
                <a:latin typeface="Times New Roman" panose="02020603050405020304" pitchFamily="18" charset="0"/>
                <a:cs typeface="Times New Roman" panose="02020603050405020304" pitchFamily="18" charset="0"/>
              </a:rPr>
              <a:t>- Khống chế và chi phối các nước đồng minh</a:t>
            </a:r>
          </a:p>
        </p:txBody>
      </p:sp>
      <p:sp>
        <p:nvSpPr>
          <p:cNvPr id="6" name="Rectangle 5">
            <a:extLst>
              <a:ext uri="{FF2B5EF4-FFF2-40B4-BE49-F238E27FC236}">
                <a16:creationId xmlns:a16="http://schemas.microsoft.com/office/drawing/2014/main" id="{A1373858-2E7F-0C4D-AB41-19C8F5E8FB84}"/>
              </a:ext>
            </a:extLst>
          </p:cNvPr>
          <p:cNvSpPr/>
          <p:nvPr/>
        </p:nvSpPr>
        <p:spPr>
          <a:xfrm>
            <a:off x="0" y="2805837"/>
            <a:ext cx="9080500" cy="830997"/>
          </a:xfrm>
          <a:prstGeom prst="rect">
            <a:avLst/>
          </a:prstGeom>
        </p:spPr>
        <p:txBody>
          <a:bodyPr wrap="square">
            <a:spAutoFit/>
          </a:bodyPr>
          <a:lstStyle/>
          <a:p>
            <a:pPr algn="just" eaLnBrk="1" hangingPunct="1"/>
            <a:r>
              <a:rPr lang="vi-VN" altLang="en-VN" sz="2400" dirty="0">
                <a:solidFill>
                  <a:schemeClr val="tx1"/>
                </a:solidFill>
                <a:latin typeface="Times New Roman" panose="02020603050405020304" pitchFamily="18" charset="0"/>
                <a:cs typeface="Times New Roman" panose="02020603050405020304" pitchFamily="18" charset="0"/>
              </a:rPr>
              <a:t>- Đàn áp các phong trào đấu tranh trong nước và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endParaRPr lang="vi-VN" altLang="en-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706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par>
                                <p:cTn id="12" presetID="41" presetClass="entr" presetSubtype="0" fill="hold" grpId="0" nodeType="with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5"/>
                                        </p:tgtEl>
                                        <p:attrNameLst>
                                          <p:attrName>ppt_y</p:attrName>
                                        </p:attrNameLst>
                                      </p:cBhvr>
                                      <p:tavLst>
                                        <p:tav tm="0">
                                          <p:val>
                                            <p:strVal val="#ppt_y"/>
                                          </p:val>
                                        </p:tav>
                                        <p:tav tm="100000">
                                          <p:val>
                                            <p:strVal val="#ppt_y"/>
                                          </p:val>
                                        </p:tav>
                                      </p:tavLst>
                                    </p:anim>
                                    <p:anim calcmode="lin" valueType="num">
                                      <p:cBhvr>
                                        <p:cTn id="16"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5"/>
                                        </p:tgtEl>
                                      </p:cBhvr>
                                    </p:animEffect>
                                  </p:childTnLst>
                                </p:cTn>
                              </p:par>
                              <p:par>
                                <p:cTn id="19" presetID="41" presetClass="entr" presetSubtype="0" fill="hold" grpId="0" nodeType="withEffect">
                                  <p:stCondLst>
                                    <p:cond delay="0"/>
                                  </p:stCondLst>
                                  <p:iterate type="wd">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6"/>
                                        </p:tgtEl>
                                        <p:attrNameLst>
                                          <p:attrName>ppt_y</p:attrName>
                                        </p:attrNameLst>
                                      </p:cBhvr>
                                      <p:tavLst>
                                        <p:tav tm="0">
                                          <p:val>
                                            <p:strVal val="#ppt_y"/>
                                          </p:val>
                                        </p:tav>
                                        <p:tav tm="100000">
                                          <p:val>
                                            <p:strVal val="#ppt_y"/>
                                          </p:val>
                                        </p:tav>
                                      </p:tavLst>
                                    </p:anim>
                                    <p:anim calcmode="lin" valueType="num">
                                      <p:cBhvr>
                                        <p:cTn id="23"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28" descr="untitled">
            <a:extLst>
              <a:ext uri="{FF2B5EF4-FFF2-40B4-BE49-F238E27FC236}">
                <a16:creationId xmlns:a16="http://schemas.microsoft.com/office/drawing/2014/main" id="{F25AE7DE-C073-434F-92C3-E9AB2A7A5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2671" r="2500" b="3925"/>
          <a:stretch/>
        </p:blipFill>
        <p:spPr bwMode="auto">
          <a:xfrm>
            <a:off x="0" y="0"/>
            <a:ext cx="9191412" cy="5143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3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ato-map">
            <a:extLst>
              <a:ext uri="{FF2B5EF4-FFF2-40B4-BE49-F238E27FC236}">
                <a16:creationId xmlns:a16="http://schemas.microsoft.com/office/drawing/2014/main" id="{94277258-9CDC-8844-8E59-7B9FF4A82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314" y="0"/>
            <a:ext cx="4200686" cy="40957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087D8B-3C9A-9948-83D3-EE7A0F377B16}"/>
              </a:ext>
            </a:extLst>
          </p:cNvPr>
          <p:cNvSpPr/>
          <p:nvPr/>
        </p:nvSpPr>
        <p:spPr>
          <a:xfrm>
            <a:off x="4939439" y="4254381"/>
            <a:ext cx="4200686" cy="830997"/>
          </a:xfrm>
          <a:prstGeom prst="rect">
            <a:avLst/>
          </a:prstGeom>
          <a:solidFill>
            <a:srgbClr val="FFFDE3"/>
          </a:solidFill>
        </p:spPr>
        <p:txBody>
          <a:bodyPr wrap="square">
            <a:spAutoFit/>
          </a:bodyPr>
          <a:lstStyle/>
          <a:p>
            <a:pPr algn="ctr" eaLnBrk="1" hangingPunct="1"/>
            <a:r>
              <a:rPr lang="en-US" altLang="en-VN" sz="2400" b="1" dirty="0">
                <a:solidFill>
                  <a:srgbClr val="0000FF"/>
                </a:solidFill>
                <a:latin typeface="Times New Roman" panose="02020603050405020304" pitchFamily="18" charset="0"/>
                <a:cs typeface="Times New Roman" panose="02020603050405020304" pitchFamily="18" charset="0"/>
              </a:rPr>
              <a:t>KHỐNG CHẾ VÀ CHI PHỐI CÁC NƯỚC ĐỒNG MINH</a:t>
            </a:r>
          </a:p>
        </p:txBody>
      </p:sp>
      <p:pic>
        <p:nvPicPr>
          <p:cNvPr id="6" name="Picture 4" descr="u1_Nato1">
            <a:extLst>
              <a:ext uri="{FF2B5EF4-FFF2-40B4-BE49-F238E27FC236}">
                <a16:creationId xmlns:a16="http://schemas.microsoft.com/office/drawing/2014/main" id="{9F07843F-6274-7044-9F3F-EBEA53E21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 y="0"/>
            <a:ext cx="4947188" cy="5085378"/>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5" descr="NATO1">
            <a:extLst>
              <a:ext uri="{FF2B5EF4-FFF2-40B4-BE49-F238E27FC236}">
                <a16:creationId xmlns:a16="http://schemas.microsoft.com/office/drawing/2014/main" id="{A3791D8D-8957-2549-9E46-BD2C9CECD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799"/>
            <a:ext cx="4953000" cy="51435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09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B1764828-C4F8-9C4C-9E9F-845CB6C04EF8}"/>
              </a:ext>
            </a:extLst>
          </p:cNvPr>
          <p:cNvSpPr txBox="1">
            <a:spLocks noChangeArrowheads="1"/>
          </p:cNvSpPr>
          <p:nvPr/>
        </p:nvSpPr>
        <p:spPr bwMode="auto">
          <a:xfrm>
            <a:off x="3206354" y="1258492"/>
            <a:ext cx="3257550"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2" tIns="34244" rIns="68492" bIns="34244">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vi-VN" altLang="en-VN" sz="1350">
              <a:latin typeface="Arial" panose="020B0604020202020204" pitchFamily="34" charset="0"/>
            </a:endParaRPr>
          </a:p>
        </p:txBody>
      </p:sp>
      <p:pic>
        <p:nvPicPr>
          <p:cNvPr id="53260" name="Picture 12" descr="MY  I RAK">
            <a:extLst>
              <a:ext uri="{FF2B5EF4-FFF2-40B4-BE49-F238E27FC236}">
                <a16:creationId xmlns:a16="http://schemas.microsoft.com/office/drawing/2014/main" id="{F2533792-1CF7-ED49-92A1-C13D1F645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10" y="637887"/>
            <a:ext cx="4192190" cy="4505613"/>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262" name="Rectangle 14">
            <a:extLst>
              <a:ext uri="{FF2B5EF4-FFF2-40B4-BE49-F238E27FC236}">
                <a16:creationId xmlns:a16="http://schemas.microsoft.com/office/drawing/2014/main" id="{BD78C70A-7BA1-464A-AD1D-48EE70933124}"/>
              </a:ext>
            </a:extLst>
          </p:cNvPr>
          <p:cNvSpPr>
            <a:spLocks noChangeArrowheads="1"/>
          </p:cNvSpPr>
          <p:nvPr/>
        </p:nvSpPr>
        <p:spPr bwMode="auto">
          <a:xfrm>
            <a:off x="4757190" y="4426620"/>
            <a:ext cx="4235600" cy="8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2" tIns="34244" rIns="68492" bIns="34244">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VN" b="1" dirty="0" err="1">
                <a:solidFill>
                  <a:srgbClr val="C00000"/>
                </a:solidFill>
              </a:rPr>
              <a:t>Mỹ</a:t>
            </a:r>
            <a:r>
              <a:rPr lang="en-US" altLang="en-VN" b="1" dirty="0">
                <a:solidFill>
                  <a:srgbClr val="C00000"/>
                </a:solidFill>
              </a:rPr>
              <a:t> </a:t>
            </a:r>
            <a:r>
              <a:rPr lang="en-US" altLang="en-VN" b="1" dirty="0" err="1">
                <a:solidFill>
                  <a:srgbClr val="C00000"/>
                </a:solidFill>
              </a:rPr>
              <a:t>xâm</a:t>
            </a:r>
            <a:r>
              <a:rPr lang="en-US" altLang="en-VN" b="1" dirty="0">
                <a:solidFill>
                  <a:srgbClr val="C00000"/>
                </a:solidFill>
              </a:rPr>
              <a:t> </a:t>
            </a:r>
            <a:r>
              <a:rPr lang="en-US" altLang="en-VN" b="1" dirty="0" err="1">
                <a:solidFill>
                  <a:srgbClr val="C00000"/>
                </a:solidFill>
              </a:rPr>
              <a:t>lược</a:t>
            </a:r>
            <a:r>
              <a:rPr lang="en-US" altLang="en-VN" b="1" dirty="0">
                <a:solidFill>
                  <a:srgbClr val="C00000"/>
                </a:solidFill>
              </a:rPr>
              <a:t> </a:t>
            </a:r>
            <a:r>
              <a:rPr lang="en-US" altLang="en-VN" b="1" dirty="0" err="1">
                <a:solidFill>
                  <a:srgbClr val="C00000"/>
                </a:solidFill>
              </a:rPr>
              <a:t>Triều</a:t>
            </a:r>
            <a:r>
              <a:rPr lang="en-US" altLang="en-VN" b="1" dirty="0">
                <a:solidFill>
                  <a:srgbClr val="C00000"/>
                </a:solidFill>
              </a:rPr>
              <a:t> </a:t>
            </a:r>
            <a:r>
              <a:rPr lang="en-US" altLang="en-VN" b="1" dirty="0" err="1">
                <a:solidFill>
                  <a:srgbClr val="C00000"/>
                </a:solidFill>
              </a:rPr>
              <a:t>Tiên</a:t>
            </a:r>
            <a:r>
              <a:rPr lang="en-US" altLang="en-VN" b="1" dirty="0">
                <a:solidFill>
                  <a:srgbClr val="C00000"/>
                </a:solidFill>
              </a:rPr>
              <a:t> </a:t>
            </a:r>
            <a:r>
              <a:rPr lang="en-US" altLang="en-VN" b="1" dirty="0" err="1">
                <a:solidFill>
                  <a:srgbClr val="C00000"/>
                </a:solidFill>
              </a:rPr>
              <a:t>thập</a:t>
            </a:r>
            <a:r>
              <a:rPr lang="en-US" altLang="en-VN" b="1" dirty="0">
                <a:solidFill>
                  <a:srgbClr val="C00000"/>
                </a:solidFill>
              </a:rPr>
              <a:t> </a:t>
            </a:r>
            <a:r>
              <a:rPr lang="en-US" altLang="en-VN" b="1" dirty="0" err="1">
                <a:solidFill>
                  <a:srgbClr val="C00000"/>
                </a:solidFill>
              </a:rPr>
              <a:t>niên</a:t>
            </a:r>
            <a:r>
              <a:rPr lang="en-US" altLang="en-VN" b="1" dirty="0">
                <a:solidFill>
                  <a:srgbClr val="C00000"/>
                </a:solidFill>
              </a:rPr>
              <a:t> 1950</a:t>
            </a:r>
            <a:r>
              <a:rPr lang="en-US" altLang="en-VN" dirty="0">
                <a:solidFill>
                  <a:srgbClr val="C00000"/>
                </a:solidFill>
              </a:rPr>
              <a:t>.</a:t>
            </a:r>
          </a:p>
        </p:txBody>
      </p:sp>
      <p:sp>
        <p:nvSpPr>
          <p:cNvPr id="32782" name="Text Box 18">
            <a:extLst>
              <a:ext uri="{FF2B5EF4-FFF2-40B4-BE49-F238E27FC236}">
                <a16:creationId xmlns:a16="http://schemas.microsoft.com/office/drawing/2014/main" id="{65E078B0-11E9-EE4A-8BAA-5BBF3DE8D702}"/>
              </a:ext>
            </a:extLst>
          </p:cNvPr>
          <p:cNvSpPr txBox="1">
            <a:spLocks noChangeArrowheads="1"/>
          </p:cNvSpPr>
          <p:nvPr/>
        </p:nvSpPr>
        <p:spPr bwMode="auto">
          <a:xfrm>
            <a:off x="0" y="108340"/>
            <a:ext cx="3968354" cy="43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2" tIns="34244" rIns="68492" bIns="34244">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sz="2400" dirty="0" err="1">
                <a:solidFill>
                  <a:srgbClr val="0000FF"/>
                </a:solidFill>
                <a:cs typeface="Times New Roman" panose="02020603050405020304" pitchFamily="18" charset="0"/>
              </a:rPr>
              <a:t>Các</a:t>
            </a:r>
            <a:r>
              <a:rPr lang="en-US" sz="2400" dirty="0">
                <a:solidFill>
                  <a:srgbClr val="0000FF"/>
                </a:solidFill>
                <a:cs typeface="Times New Roman" panose="02020603050405020304" pitchFamily="18" charset="0"/>
              </a:rPr>
              <a:t> </a:t>
            </a:r>
            <a:r>
              <a:rPr lang="en-US" sz="2400" dirty="0" err="1">
                <a:solidFill>
                  <a:srgbClr val="0000FF"/>
                </a:solidFill>
                <a:cs typeface="Times New Roman" panose="02020603050405020304" pitchFamily="18" charset="0"/>
              </a:rPr>
              <a:t>cuộc</a:t>
            </a:r>
            <a:r>
              <a:rPr lang="en-US" sz="2400" dirty="0">
                <a:solidFill>
                  <a:srgbClr val="0000FF"/>
                </a:solidFill>
                <a:cs typeface="Times New Roman" panose="02020603050405020304" pitchFamily="18" charset="0"/>
              </a:rPr>
              <a:t> </a:t>
            </a:r>
            <a:r>
              <a:rPr lang="en-US" sz="2400" dirty="0" err="1">
                <a:solidFill>
                  <a:srgbClr val="0000FF"/>
                </a:solidFill>
                <a:cs typeface="Times New Roman" panose="02020603050405020304" pitchFamily="18" charset="0"/>
              </a:rPr>
              <a:t>chiến</a:t>
            </a:r>
            <a:r>
              <a:rPr lang="en-US" sz="2400" dirty="0">
                <a:solidFill>
                  <a:srgbClr val="0000FF"/>
                </a:solidFill>
                <a:cs typeface="Times New Roman" panose="02020603050405020304" pitchFamily="18" charset="0"/>
              </a:rPr>
              <a:t> </a:t>
            </a:r>
            <a:r>
              <a:rPr lang="en-US" sz="2400" dirty="0" err="1">
                <a:solidFill>
                  <a:srgbClr val="0000FF"/>
                </a:solidFill>
                <a:cs typeface="Times New Roman" panose="02020603050405020304" pitchFamily="18" charset="0"/>
              </a:rPr>
              <a:t>tranh</a:t>
            </a:r>
            <a:r>
              <a:rPr lang="en-US" sz="2400" dirty="0">
                <a:solidFill>
                  <a:srgbClr val="0000FF"/>
                </a:solidFill>
                <a:cs typeface="Times New Roman" panose="02020603050405020304" pitchFamily="18" charset="0"/>
              </a:rPr>
              <a:t> </a:t>
            </a:r>
            <a:r>
              <a:rPr lang="en-US" sz="2400" dirty="0" err="1">
                <a:solidFill>
                  <a:srgbClr val="0000FF"/>
                </a:solidFill>
                <a:cs typeface="Times New Roman" panose="02020603050405020304" pitchFamily="18" charset="0"/>
              </a:rPr>
              <a:t>xâm</a:t>
            </a:r>
            <a:r>
              <a:rPr lang="en-US" sz="2400" dirty="0">
                <a:solidFill>
                  <a:srgbClr val="0000FF"/>
                </a:solidFill>
                <a:cs typeface="Times New Roman" panose="02020603050405020304" pitchFamily="18" charset="0"/>
              </a:rPr>
              <a:t> </a:t>
            </a:r>
            <a:r>
              <a:rPr lang="en-US" sz="2400" dirty="0" err="1">
                <a:solidFill>
                  <a:srgbClr val="0000FF"/>
                </a:solidFill>
                <a:cs typeface="Times New Roman" panose="02020603050405020304" pitchFamily="18" charset="0"/>
              </a:rPr>
              <a:t>lược</a:t>
            </a:r>
            <a:endParaRPr lang="en-US" sz="2400" dirty="0">
              <a:solidFill>
                <a:srgbClr val="0000FF"/>
              </a:solidFill>
              <a:cs typeface="Times New Roman" panose="02020603050405020304" pitchFamily="18" charset="0"/>
            </a:endParaRPr>
          </a:p>
        </p:txBody>
      </p:sp>
      <p:pic>
        <p:nvPicPr>
          <p:cNvPr id="53257" name="Picture 9" descr="1st_marine_1951_korea">
            <a:extLst>
              <a:ext uri="{FF2B5EF4-FFF2-40B4-BE49-F238E27FC236}">
                <a16:creationId xmlns:a16="http://schemas.microsoft.com/office/drawing/2014/main" id="{AF2B9254-B400-7B45-A7F5-9A035B9F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810" y="11947"/>
            <a:ext cx="4757189" cy="4414673"/>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49190"/>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14:bounceEnd="50000">
                                          <p:cBhvr additive="base">
                                            <p:cTn id="7" dur="500" fill="hold"/>
                                            <p:tgtEl>
                                              <p:spTgt spid="5325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14:bounceEnd="50000">
                                          <p:cBhvr additive="base">
                                            <p:cTn id="11" dur="500" fill="hold"/>
                                            <p:tgtEl>
                                              <p:spTgt spid="5326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14:bounceEnd="50000">
                                          <p:cBhvr additive="base">
                                            <p:cTn id="15" dur="500" fill="hold"/>
                                            <p:tgtEl>
                                              <p:spTgt spid="3278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14:bounceEnd="50000">
                                          <p:cBhvr additive="base">
                                            <p:cTn id="19" dur="500" fill="hold"/>
                                            <p:tgtEl>
                                              <p:spTgt spid="53262"/>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cBhvr additive="base">
                                            <p:cTn id="7" dur="500" fill="hold"/>
                                            <p:tgtEl>
                                              <p:spTgt spid="53257"/>
                                            </p:tgtEl>
                                            <p:attrNameLst>
                                              <p:attrName>ppt_x</p:attrName>
                                            </p:attrNameLst>
                                          </p:cBhvr>
                                          <p:tavLst>
                                            <p:tav tm="0">
                                              <p:val>
                                                <p:strVal val="#ppt_x"/>
                                              </p:val>
                                            </p:tav>
                                            <p:tav tm="100000">
                                              <p:val>
                                                <p:strVal val="#ppt_x"/>
                                              </p:val>
                                            </p:tav>
                                          </p:tavLst>
                                        </p:anim>
                                        <p:anim calcmode="lin" valueType="num">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cBhvr additive="base">
                                            <p:cTn id="11" dur="500" fill="hold"/>
                                            <p:tgtEl>
                                              <p:spTgt spid="53260"/>
                                            </p:tgtEl>
                                            <p:attrNameLst>
                                              <p:attrName>ppt_x</p:attrName>
                                            </p:attrNameLst>
                                          </p:cBhvr>
                                          <p:tavLst>
                                            <p:tav tm="0">
                                              <p:val>
                                                <p:strVal val="#ppt_x"/>
                                              </p:val>
                                            </p:tav>
                                            <p:tav tm="100000">
                                              <p:val>
                                                <p:strVal val="#ppt_x"/>
                                              </p:val>
                                            </p:tav>
                                          </p:tavLst>
                                        </p:anim>
                                        <p:anim calcmode="lin" valueType="num">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cBhvr additive="base">
                                            <p:cTn id="15" dur="500" fill="hold"/>
                                            <p:tgtEl>
                                              <p:spTgt spid="32782"/>
                                            </p:tgtEl>
                                            <p:attrNameLst>
                                              <p:attrName>ppt_x</p:attrName>
                                            </p:attrNameLst>
                                          </p:cBhvr>
                                          <p:tavLst>
                                            <p:tav tm="0">
                                              <p:val>
                                                <p:strVal val="0-#ppt_w/2"/>
                                              </p:val>
                                            </p:tav>
                                            <p:tav tm="100000">
                                              <p:val>
                                                <p:strVal val="#ppt_x"/>
                                              </p:val>
                                            </p:tav>
                                          </p:tavLst>
                                        </p:anim>
                                        <p:anim calcmode="lin" valueType="num">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cBhvr additive="base">
                                            <p:cTn id="19" dur="500" fill="hold"/>
                                            <p:tgtEl>
                                              <p:spTgt spid="53262"/>
                                            </p:tgtEl>
                                            <p:attrNameLst>
                                              <p:attrName>ppt_x</p:attrName>
                                            </p:attrNameLst>
                                          </p:cBhvr>
                                          <p:tavLst>
                                            <p:tav tm="0">
                                              <p:val>
                                                <p:strVal val="1+#ppt_w/2"/>
                                              </p:val>
                                            </p:tav>
                                            <p:tav tm="100000">
                                              <p:val>
                                                <p:strVal val="#ppt_x"/>
                                              </p:val>
                                            </p:tav>
                                          </p:tavLst>
                                        </p:anim>
                                        <p:anim calcmode="lin" valueType="num">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Một khu làng của Việt Nam sau một trận tập kích">
            <a:hlinkClick r:id="rId2" tooltip="Một khu làng của Việt Nam sau một trận tập kích"/>
            <a:extLst>
              <a:ext uri="{FF2B5EF4-FFF2-40B4-BE49-F238E27FC236}">
                <a16:creationId xmlns:a16="http://schemas.microsoft.com/office/drawing/2014/main" id="{5C51475F-FF28-6B4C-9374-9F9BE813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503" y="807821"/>
            <a:ext cx="4268917" cy="433471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3259" name="Picture 11" descr="Hàng không mẫu hạm USS John C. Stennis (CVN 74), tàu sân bay nguyên tử USS Nimitz (CVN 69) và tàu đổ bộ USS Bonhomme Richard (LHD 6) của Mỹ quá cảnh qua Vịnh Oman.">
            <a:extLst>
              <a:ext uri="{FF2B5EF4-FFF2-40B4-BE49-F238E27FC236}">
                <a16:creationId xmlns:a16="http://schemas.microsoft.com/office/drawing/2014/main" id="{287634DA-06AA-784E-8D5A-D83DE907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
            <a:ext cx="4761594" cy="433471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3263" name="Rectangle 15">
            <a:extLst>
              <a:ext uri="{FF2B5EF4-FFF2-40B4-BE49-F238E27FC236}">
                <a16:creationId xmlns:a16="http://schemas.microsoft.com/office/drawing/2014/main" id="{7C2684CC-8426-6E43-89BE-CC724E12FD13}"/>
              </a:ext>
            </a:extLst>
          </p:cNvPr>
          <p:cNvSpPr>
            <a:spLocks noChangeArrowheads="1"/>
          </p:cNvSpPr>
          <p:nvPr/>
        </p:nvSpPr>
        <p:spPr bwMode="auto">
          <a:xfrm>
            <a:off x="4743512" y="0"/>
            <a:ext cx="4366907" cy="8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2" tIns="34244" rIns="68492" bIns="34244">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VN" b="1" dirty="0" err="1">
                <a:solidFill>
                  <a:srgbClr val="FF0000"/>
                </a:solidFill>
                <a:cs typeface="Times New Roman" panose="02020603050405020304" pitchFamily="18" charset="0"/>
              </a:rPr>
              <a:t>Chiến</a:t>
            </a:r>
            <a:r>
              <a:rPr lang="en-US" altLang="en-VN" b="1" dirty="0">
                <a:solidFill>
                  <a:srgbClr val="FF0000"/>
                </a:solidFill>
                <a:cs typeface="Times New Roman" panose="02020603050405020304" pitchFamily="18" charset="0"/>
              </a:rPr>
              <a:t> </a:t>
            </a:r>
            <a:r>
              <a:rPr lang="en-US" altLang="en-VN" b="1" dirty="0" err="1">
                <a:solidFill>
                  <a:srgbClr val="FF0000"/>
                </a:solidFill>
                <a:cs typeface="Times New Roman" panose="02020603050405020304" pitchFamily="18" charset="0"/>
              </a:rPr>
              <a:t>tranh</a:t>
            </a:r>
            <a:r>
              <a:rPr lang="en-US" altLang="en-VN" b="1" dirty="0">
                <a:solidFill>
                  <a:srgbClr val="FF0000"/>
                </a:solidFill>
                <a:cs typeface="Times New Roman" panose="02020603050405020304" pitchFamily="18" charset="0"/>
              </a:rPr>
              <a:t> </a:t>
            </a:r>
            <a:r>
              <a:rPr lang="en-US" altLang="en-VN" b="1" dirty="0" err="1">
                <a:solidFill>
                  <a:srgbClr val="FF0000"/>
                </a:solidFill>
                <a:cs typeface="Times New Roman" panose="02020603050405020304" pitchFamily="18" charset="0"/>
              </a:rPr>
              <a:t>xâm</a:t>
            </a:r>
            <a:r>
              <a:rPr lang="en-US" altLang="en-VN" b="1" dirty="0">
                <a:solidFill>
                  <a:srgbClr val="FF0000"/>
                </a:solidFill>
                <a:cs typeface="Times New Roman" panose="02020603050405020304" pitchFamily="18" charset="0"/>
              </a:rPr>
              <a:t> </a:t>
            </a:r>
            <a:r>
              <a:rPr lang="en-US" altLang="en-VN" b="1" dirty="0" err="1">
                <a:solidFill>
                  <a:srgbClr val="FF0000"/>
                </a:solidFill>
                <a:cs typeface="Times New Roman" panose="02020603050405020304" pitchFamily="18" charset="0"/>
              </a:rPr>
              <a:t>lược</a:t>
            </a:r>
            <a:r>
              <a:rPr lang="en-US" altLang="en-VN" b="1" dirty="0">
                <a:solidFill>
                  <a:srgbClr val="FF0000"/>
                </a:solidFill>
                <a:cs typeface="Times New Roman" panose="02020603050405020304" pitchFamily="18" charset="0"/>
              </a:rPr>
              <a:t> </a:t>
            </a:r>
            <a:r>
              <a:rPr lang="en-US" altLang="en-VN" b="1" dirty="0" err="1">
                <a:solidFill>
                  <a:srgbClr val="FF0000"/>
                </a:solidFill>
                <a:cs typeface="Times New Roman" panose="02020603050405020304" pitchFamily="18" charset="0"/>
              </a:rPr>
              <a:t>Việt</a:t>
            </a:r>
            <a:r>
              <a:rPr lang="en-US" altLang="en-VN" b="1" dirty="0">
                <a:solidFill>
                  <a:srgbClr val="FF0000"/>
                </a:solidFill>
                <a:cs typeface="Times New Roman" panose="02020603050405020304" pitchFamily="18" charset="0"/>
              </a:rPr>
              <a:t> Nam </a:t>
            </a:r>
            <a:r>
              <a:rPr lang="en-US" altLang="en-VN" b="1" dirty="0" err="1">
                <a:solidFill>
                  <a:srgbClr val="FF0000"/>
                </a:solidFill>
                <a:cs typeface="Times New Roman" panose="02020603050405020304" pitchFamily="18" charset="0"/>
              </a:rPr>
              <a:t>thập</a:t>
            </a:r>
            <a:r>
              <a:rPr lang="en-US" altLang="en-VN" b="1" dirty="0">
                <a:solidFill>
                  <a:srgbClr val="FF0000"/>
                </a:solidFill>
                <a:cs typeface="Times New Roman" panose="02020603050405020304" pitchFamily="18" charset="0"/>
              </a:rPr>
              <a:t> </a:t>
            </a:r>
            <a:r>
              <a:rPr lang="en-US" altLang="en-VN" b="1" dirty="0" err="1">
                <a:solidFill>
                  <a:srgbClr val="FF0000"/>
                </a:solidFill>
                <a:cs typeface="Times New Roman" panose="02020603050405020304" pitchFamily="18" charset="0"/>
              </a:rPr>
              <a:t>niên</a:t>
            </a:r>
            <a:r>
              <a:rPr lang="en-US" altLang="en-VN" b="1" dirty="0">
                <a:solidFill>
                  <a:srgbClr val="FF0000"/>
                </a:solidFill>
                <a:cs typeface="Times New Roman" panose="02020603050405020304" pitchFamily="18" charset="0"/>
              </a:rPr>
              <a:t> 1960</a:t>
            </a:r>
          </a:p>
        </p:txBody>
      </p:sp>
      <p:sp>
        <p:nvSpPr>
          <p:cNvPr id="53264" name="Rectangle 16">
            <a:extLst>
              <a:ext uri="{FF2B5EF4-FFF2-40B4-BE49-F238E27FC236}">
                <a16:creationId xmlns:a16="http://schemas.microsoft.com/office/drawing/2014/main" id="{BE8F104C-11C6-9248-97DB-FC7DFE796A46}"/>
              </a:ext>
            </a:extLst>
          </p:cNvPr>
          <p:cNvSpPr>
            <a:spLocks noChangeArrowheads="1"/>
          </p:cNvSpPr>
          <p:nvPr/>
        </p:nvSpPr>
        <p:spPr bwMode="auto">
          <a:xfrm>
            <a:off x="-25914" y="4354853"/>
            <a:ext cx="4867417" cy="8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2" tIns="34244" rIns="68492" bIns="34244">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sz="2400" dirty="0" err="1">
                <a:solidFill>
                  <a:schemeClr val="accent3"/>
                </a:solidFill>
                <a:cs typeface="Times New Roman" panose="02020603050405020304" pitchFamily="18" charset="0"/>
              </a:rPr>
              <a:t>Tàu</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chiến</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Mỹ</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đổ</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bộ</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vào</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vùng</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Vịnh</a:t>
            </a:r>
            <a:r>
              <a:rPr lang="en-US" sz="2400" dirty="0">
                <a:solidFill>
                  <a:schemeClr val="accent3"/>
                </a:solidFill>
                <a:cs typeface="Times New Roman" panose="02020603050405020304" pitchFamily="18" charset="0"/>
              </a:rPr>
              <a:t> </a:t>
            </a:r>
            <a:r>
              <a:rPr lang="en-US" sz="2400" dirty="0" err="1">
                <a:solidFill>
                  <a:schemeClr val="accent3"/>
                </a:solidFill>
                <a:cs typeface="Times New Roman" panose="02020603050405020304" pitchFamily="18" charset="0"/>
              </a:rPr>
              <a:t>năm</a:t>
            </a:r>
            <a:r>
              <a:rPr lang="en-US" sz="2400" dirty="0">
                <a:solidFill>
                  <a:schemeClr val="accent3"/>
                </a:solidFill>
                <a:cs typeface="Times New Roman" panose="02020603050405020304" pitchFamily="18" charset="0"/>
              </a:rPr>
              <a:t> 1989</a:t>
            </a: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14:bounceEnd="50000">
                                          <p:cBhvr additive="base">
                                            <p:cTn id="7" dur="500" fill="hold"/>
                                            <p:tgtEl>
                                              <p:spTgt spid="5325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14:bounceEnd="50000">
                                          <p:cBhvr additive="base">
                                            <p:cTn id="11" dur="500" fill="hold"/>
                                            <p:tgtEl>
                                              <p:spTgt spid="5325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14:bounceEnd="50000">
                                          <p:cBhvr additive="base">
                                            <p:cTn id="15" dur="500" fill="hold"/>
                                            <p:tgtEl>
                                              <p:spTgt spid="5326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14:bounceEnd="50000">
                                          <p:cBhvr additive="base">
                                            <p:cTn id="19" dur="500" fill="hold"/>
                                            <p:tgtEl>
                                              <p:spTgt spid="5326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cBhvr additive="base">
                                            <p:cTn id="7" dur="500" fill="hold"/>
                                            <p:tgtEl>
                                              <p:spTgt spid="53258"/>
                                            </p:tgtEl>
                                            <p:attrNameLst>
                                              <p:attrName>ppt_x</p:attrName>
                                            </p:attrNameLst>
                                          </p:cBhvr>
                                          <p:tavLst>
                                            <p:tav tm="0">
                                              <p:val>
                                                <p:strVal val="#ppt_x"/>
                                              </p:val>
                                            </p:tav>
                                            <p:tav tm="100000">
                                              <p:val>
                                                <p:strVal val="#ppt_x"/>
                                              </p:val>
                                            </p:tav>
                                          </p:tavLst>
                                        </p:anim>
                                        <p:anim calcmode="lin" valueType="num">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cBhvr additive="base">
                                            <p:cTn id="11" dur="500" fill="hold"/>
                                            <p:tgtEl>
                                              <p:spTgt spid="53259"/>
                                            </p:tgtEl>
                                            <p:attrNameLst>
                                              <p:attrName>ppt_x</p:attrName>
                                            </p:attrNameLst>
                                          </p:cBhvr>
                                          <p:tavLst>
                                            <p:tav tm="0">
                                              <p:val>
                                                <p:strVal val="#ppt_x"/>
                                              </p:val>
                                            </p:tav>
                                            <p:tav tm="100000">
                                              <p:val>
                                                <p:strVal val="#ppt_x"/>
                                              </p:val>
                                            </p:tav>
                                          </p:tavLst>
                                        </p:anim>
                                        <p:anim calcmode="lin" valueType="num">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cBhvr additive="base">
                                            <p:cTn id="15" dur="500" fill="hold"/>
                                            <p:tgtEl>
                                              <p:spTgt spid="53263"/>
                                            </p:tgtEl>
                                            <p:attrNameLst>
                                              <p:attrName>ppt_x</p:attrName>
                                            </p:attrNameLst>
                                          </p:cBhvr>
                                          <p:tavLst>
                                            <p:tav tm="0">
                                              <p:val>
                                                <p:strVal val="1+#ppt_w/2"/>
                                              </p:val>
                                            </p:tav>
                                            <p:tav tm="100000">
                                              <p:val>
                                                <p:strVal val="#ppt_x"/>
                                              </p:val>
                                            </p:tav>
                                          </p:tavLst>
                                        </p:anim>
                                        <p:anim calcmode="lin" valueType="num">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cBhvr additive="base">
                                            <p:cTn id="19" dur="500" fill="hold"/>
                                            <p:tgtEl>
                                              <p:spTgt spid="53264"/>
                                            </p:tgtEl>
                                            <p:attrNameLst>
                                              <p:attrName>ppt_x</p:attrName>
                                            </p:attrNameLst>
                                          </p:cBhvr>
                                          <p:tavLst>
                                            <p:tav tm="0">
                                              <p:val>
                                                <p:strVal val="0-#ppt_w/2"/>
                                              </p:val>
                                            </p:tav>
                                            <p:tav tm="100000">
                                              <p:val>
                                                <p:strVal val="#ppt_x"/>
                                              </p:val>
                                            </p:tav>
                                          </p:tavLst>
                                        </p:anim>
                                        <p:anim calcmode="lin" valueType="num">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3"/>
          <a:stretch>
            <a:fillRect/>
          </a:stretch>
        </p:blipFill>
        <p:spPr>
          <a:xfrm flipH="1">
            <a:off x="5413726" y="267027"/>
            <a:ext cx="2043113" cy="2043113"/>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828121" y="3827621"/>
            <a:ext cx="1315879" cy="1315879"/>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r="49584" b="11581"/>
          <a:stretch/>
        </p:blipFill>
        <p:spPr>
          <a:xfrm>
            <a:off x="7280434" y="3846344"/>
            <a:ext cx="663417" cy="1163479"/>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7280434" y="3056927"/>
            <a:ext cx="909459" cy="637017"/>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F40D361D-D23C-F24F-A1D1-991BACEEFC56}"/>
              </a:ext>
            </a:extLst>
          </p:cNvPr>
          <p:cNvSpPr/>
          <p:nvPr/>
        </p:nvSpPr>
        <p:spPr>
          <a:xfrm>
            <a:off x="941192" y="469736"/>
            <a:ext cx="4657165" cy="2800767"/>
          </a:xfrm>
          <a:prstGeom prst="rect">
            <a:avLst/>
          </a:prstGeom>
          <a:noFill/>
        </p:spPr>
        <p:txBody>
          <a:bodyPr wrap="square" lIns="91440" tIns="45720" rIns="91440" bIns="45720">
            <a:spAutoFit/>
          </a:bodyPr>
          <a:lstStyle/>
          <a:p>
            <a:pPr algn="ctr"/>
            <a:r>
              <a:rPr lang="en"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Quan </a:t>
            </a:r>
            <a:r>
              <a:rPr lang="en" sz="8800" b="1" cap="none" spc="0" dirty="0" err="1">
                <a:ln w="0"/>
                <a:solidFill>
                  <a:srgbClr val="C00000"/>
                </a:solidFill>
                <a:effectLst>
                  <a:reflection blurRad="6350" stA="53000" endA="300" endPos="35500" dir="5400000" sy="-90000" algn="bl" rotWithShape="0"/>
                </a:effectLst>
                <a:latin typeface="Snell Roundhand Black" panose="02000603080000090004" pitchFamily="2" charset="77"/>
              </a:rPr>
              <a:t>hệ</a:t>
            </a:r>
            <a:r>
              <a:rPr lang="en"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 </a:t>
            </a:r>
            <a:r>
              <a:rPr lang="en" sz="8800" b="1" cap="none" spc="0" dirty="0" err="1">
                <a:ln w="0"/>
                <a:solidFill>
                  <a:srgbClr val="C00000"/>
                </a:solidFill>
                <a:effectLst>
                  <a:reflection blurRad="6350" stA="53000" endA="300" endPos="35500" dir="5400000" sy="-90000" algn="bl" rotWithShape="0"/>
                </a:effectLst>
                <a:latin typeface="Snell Roundhand Black" panose="02000603080000090004" pitchFamily="2" charset="77"/>
              </a:rPr>
              <a:t>Việt</a:t>
            </a:r>
            <a:r>
              <a:rPr lang="en"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 -</a:t>
            </a:r>
            <a:r>
              <a:rPr lang="en" sz="8800" b="1" cap="none" spc="0" dirty="0" err="1">
                <a:ln w="0"/>
                <a:solidFill>
                  <a:srgbClr val="C00000"/>
                </a:solidFill>
                <a:effectLst>
                  <a:reflection blurRad="6350" stA="53000" endA="300" endPos="35500" dir="5400000" sy="-90000" algn="bl" rotWithShape="0"/>
                </a:effectLst>
                <a:latin typeface="Snell Roundhand Black" panose="02000603080000090004" pitchFamily="2" charset="77"/>
              </a:rPr>
              <a:t>Mỹ</a:t>
            </a:r>
            <a:endParaRPr lang="en-VN"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endParaRPr>
          </a:p>
        </p:txBody>
      </p:sp>
      <p:pic>
        <p:nvPicPr>
          <p:cNvPr id="3" name="Picture 2">
            <a:extLst>
              <a:ext uri="{FF2B5EF4-FFF2-40B4-BE49-F238E27FC236}">
                <a16:creationId xmlns:a16="http://schemas.microsoft.com/office/drawing/2014/main" id="{2860D661-8ACB-6B4E-855A-CCCEDB61CC14}"/>
              </a:ext>
            </a:extLst>
          </p:cNvPr>
          <p:cNvPicPr>
            <a:picLocks noChangeAspect="1"/>
          </p:cNvPicPr>
          <p:nvPr/>
        </p:nvPicPr>
        <p:blipFill>
          <a:blip r:embed="rId6"/>
          <a:stretch>
            <a:fillRect/>
          </a:stretch>
        </p:blipFill>
        <p:spPr>
          <a:xfrm>
            <a:off x="1991929" y="3056927"/>
            <a:ext cx="3421797" cy="2188757"/>
          </a:xfrm>
          <a:prstGeom prst="rect">
            <a:avLst/>
          </a:prstGeom>
        </p:spPr>
      </p:pic>
      <p:pic>
        <p:nvPicPr>
          <p:cNvPr id="2050" name="Picture 2">
            <a:extLst>
              <a:ext uri="{FF2B5EF4-FFF2-40B4-BE49-F238E27FC236}">
                <a16:creationId xmlns:a16="http://schemas.microsoft.com/office/drawing/2014/main" id="{83C2AF58-076A-4648-BE40-5963174F4A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56" t="16335" r="8383" b="8207"/>
          <a:stretch/>
        </p:blipFill>
        <p:spPr bwMode="auto">
          <a:xfrm>
            <a:off x="2681270" y="-21476"/>
            <a:ext cx="2043113" cy="98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Graphic 8" descr="Connections">
            <a:extLst>
              <a:ext uri="{FF2B5EF4-FFF2-40B4-BE49-F238E27FC236}">
                <a16:creationId xmlns:a16="http://schemas.microsoft.com/office/drawing/2014/main" id="{CFE3F95C-676D-274E-9040-A9376F007A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35510">
            <a:off x="-21070" y="3150650"/>
            <a:ext cx="1849870" cy="1849870"/>
          </a:xfrm>
          <a:prstGeom prst="rect">
            <a:avLst/>
          </a:prstGeom>
        </p:spPr>
      </p:pic>
      <p:pic>
        <p:nvPicPr>
          <p:cNvPr id="16" name="Graphic 15" descr="Closed quotation mark">
            <a:extLst>
              <a:ext uri="{FF2B5EF4-FFF2-40B4-BE49-F238E27FC236}">
                <a16:creationId xmlns:a16="http://schemas.microsoft.com/office/drawing/2014/main" id="{EB926DE3-8F37-B646-AC96-2FE8BF17A6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0336" y="-221498"/>
            <a:ext cx="1271590" cy="1271590"/>
          </a:xfrm>
          <a:prstGeom prst="rect">
            <a:avLst/>
          </a:prstGeom>
        </p:spPr>
      </p:pic>
      <p:sp>
        <p:nvSpPr>
          <p:cNvPr id="17" name="Round Same Side Corner Rectangle 16">
            <a:extLst>
              <a:ext uri="{FF2B5EF4-FFF2-40B4-BE49-F238E27FC236}">
                <a16:creationId xmlns:a16="http://schemas.microsoft.com/office/drawing/2014/main" id="{A3114717-55FB-5541-B271-B55B1928CE1C}"/>
              </a:ext>
            </a:extLst>
          </p:cNvPr>
          <p:cNvSpPr/>
          <p:nvPr/>
        </p:nvSpPr>
        <p:spPr>
          <a:xfrm>
            <a:off x="762000" y="1052997"/>
            <a:ext cx="2315408" cy="1267977"/>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1" name="Graphic 20" descr="Classroom">
            <a:extLst>
              <a:ext uri="{FF2B5EF4-FFF2-40B4-BE49-F238E27FC236}">
                <a16:creationId xmlns:a16="http://schemas.microsoft.com/office/drawing/2014/main" id="{9A8ABDCA-2469-6544-B7EF-0BDC2FE4A9A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011178" y="3164344"/>
            <a:ext cx="2132822" cy="2132822"/>
          </a:xfrm>
          <a:prstGeom prst="rect">
            <a:avLst/>
          </a:prstGeom>
        </p:spPr>
      </p:pic>
      <p:sp>
        <p:nvSpPr>
          <p:cNvPr id="10" name="Rectangle 9">
            <a:extLst>
              <a:ext uri="{FF2B5EF4-FFF2-40B4-BE49-F238E27FC236}">
                <a16:creationId xmlns:a16="http://schemas.microsoft.com/office/drawing/2014/main" id="{BAA1B198-6FD4-DD45-BF6F-0BE9014856E0}"/>
              </a:ext>
            </a:extLst>
          </p:cNvPr>
          <p:cNvSpPr/>
          <p:nvPr/>
        </p:nvSpPr>
        <p:spPr>
          <a:xfrm>
            <a:off x="989737" y="147749"/>
            <a:ext cx="7392263" cy="3078471"/>
          </a:xfrm>
          <a:prstGeom prst="rect">
            <a:avLst/>
          </a:prstGeom>
        </p:spPr>
        <p:txBody>
          <a:bodyPr wrap="square">
            <a:spAutoFit/>
          </a:bodyPr>
          <a:lstStyle/>
          <a:p>
            <a:pPr lvl="0" algn="just">
              <a:lnSpc>
                <a:spcPct val="150000"/>
              </a:lnSpc>
              <a:buClrTx/>
            </a:pPr>
            <a:r>
              <a:rPr lang="vi-VN" sz="2200" kern="1200" dirty="0">
                <a:solidFill>
                  <a:srgbClr val="FFFF00"/>
                </a:solidFill>
                <a:latin typeface="Times New Roman" pitchFamily="18" charset="0"/>
                <a:ea typeface="+mn-ea"/>
                <a:cs typeface="Times New Roman" pitchFamily="18" charset="0"/>
              </a:rPr>
              <a:t>Với tinh thần “Khép lại quá khứ, hướng đến tương lai”, “Hợp tác hai bên cùng có lợi”. Năm 1995, Mĩ và Việt Nam đã chính thức đặt quan hệ ngoại giao với nhau, những năm gần đây mối quan hệ Việt – Mỹ đã có những tiến triển tốt. Cụ thể như: Nhiều hợp đồng kinh tế được ký kết; Giúp đỡ nạn nhân chất độc da cam; Tìm kiếm người Mĩ mất tích trong chiến tranh Việt Nam.</a:t>
            </a:r>
          </a:p>
        </p:txBody>
      </p:sp>
      <p:pic>
        <p:nvPicPr>
          <p:cNvPr id="11" name="Graphic 10" descr="Closed quotation mark">
            <a:extLst>
              <a:ext uri="{FF2B5EF4-FFF2-40B4-BE49-F238E27FC236}">
                <a16:creationId xmlns:a16="http://schemas.microsoft.com/office/drawing/2014/main" id="{723DBAD3-F0E7-024B-B5B7-2F5CE5E5429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07281" y="2320975"/>
            <a:ext cx="1271590" cy="1271590"/>
          </a:xfrm>
          <a:prstGeom prst="rect">
            <a:avLst/>
          </a:prstGeom>
        </p:spPr>
      </p:pic>
    </p:spTree>
    <p:extLst>
      <p:ext uri="{BB962C8B-B14F-4D97-AF65-F5344CB8AC3E}">
        <p14:creationId xmlns:p14="http://schemas.microsoft.com/office/powerpoint/2010/main" val="314321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50" fill="hold"/>
                                            <p:tgtEl>
                                              <p:spTgt spid="11"/>
                                            </p:tgtEl>
                                            <p:attrNameLst>
                                              <p:attrName>ppt_x</p:attrName>
                                            </p:attrNameLst>
                                          </p:cBhvr>
                                          <p:tavLst>
                                            <p:tav tm="0">
                                              <p:val>
                                                <p:strVal val="1+#ppt_w/2"/>
                                              </p:val>
                                            </p:tav>
                                            <p:tav tm="100000">
                                              <p:val>
                                                <p:strVal val="#ppt_x"/>
                                              </p:val>
                                            </p:tav>
                                          </p:tavLst>
                                        </p:anim>
                                        <p:anim calcmode="lin" valueType="num">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EC4F85-28D1-AE40-9EE2-EBBD9A925DDB}"/>
              </a:ext>
            </a:extLst>
          </p:cNvPr>
          <p:cNvSpPr>
            <a:spLocks noGrp="1"/>
          </p:cNvSpPr>
          <p:nvPr>
            <p:ph type="sldNum" sz="quarter" idx="12"/>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pic>
        <p:nvPicPr>
          <p:cNvPr id="3" name="Quan hệ Việt - Mỹ nhìn từ những chuyến thăm lịch sử.mp4" descr="Quan hệ Việt - Mỹ nhìn từ những chuyến thăm lịch sử.mp4">
            <a:hlinkClick r:id="" action="ppaction://media"/>
            <a:extLst>
              <a:ext uri="{FF2B5EF4-FFF2-40B4-BE49-F238E27FC236}">
                <a16:creationId xmlns:a16="http://schemas.microsoft.com/office/drawing/2014/main" id="{621CEF0B-CF36-B84E-A4F1-7D52545F9A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6108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ành Phố, Xem, Bức Tranh Toàn Cảnh, Xem Thành Phố">
            <a:extLst>
              <a:ext uri="{FF2B5EF4-FFF2-40B4-BE49-F238E27FC236}">
                <a16:creationId xmlns:a16="http://schemas.microsoft.com/office/drawing/2014/main" id="{D03D1C3D-4DD1-4A84-8F22-A4039ED59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r="11749"/>
          <a:stretch/>
        </p:blipFill>
        <p:spPr bwMode="auto">
          <a:xfrm>
            <a:off x="0" y="0"/>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1599D4-0948-4C26-8DE2-A8D55BE17E21}"/>
              </a:ext>
            </a:extLst>
          </p:cNvPr>
          <p:cNvSpPr txBox="1"/>
          <p:nvPr/>
        </p:nvSpPr>
        <p:spPr>
          <a:xfrm>
            <a:off x="871530" y="2029237"/>
            <a:ext cx="7400925" cy="14196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625"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UTM HelvetIns" panose="02040603050506020204" pitchFamily="18" charset="0"/>
                <a:cs typeface="Arial"/>
                <a:sym typeface="Arial"/>
              </a:rPr>
              <a:t>NƯỚC MỸ</a:t>
            </a:r>
            <a:endParaRPr kumimoji="0" lang="vi-VN" sz="8625"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a:cs typeface="Arial"/>
              <a:sym typeface="Arial"/>
            </a:endParaRPr>
          </a:p>
        </p:txBody>
      </p:sp>
      <p:pic>
        <p:nvPicPr>
          <p:cNvPr id="12" name="Picture 11" descr="Thành Phố, Xem, Bức Tranh Toàn Cảnh, Xem Thành Phố">
            <a:extLst>
              <a:ext uri="{FF2B5EF4-FFF2-40B4-BE49-F238E27FC236}">
                <a16:creationId xmlns:a16="http://schemas.microsoft.com/office/drawing/2014/main" id="{9008BC04-8F13-4A23-A555-41683D84E3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t="54158" r="11749"/>
          <a:stretch/>
        </p:blipFill>
        <p:spPr bwMode="auto">
          <a:xfrm>
            <a:off x="15" y="2699658"/>
            <a:ext cx="9143985" cy="2443843"/>
          </a:xfrm>
          <a:custGeom>
            <a:avLst/>
            <a:gdLst>
              <a:gd name="connsiteX0" fmla="*/ 895330 w 12191980"/>
              <a:gd name="connsiteY0" fmla="*/ 0 h 3143250"/>
              <a:gd name="connsiteX1" fmla="*/ 1085830 w 12191980"/>
              <a:gd name="connsiteY1" fmla="*/ 19050 h 3143250"/>
              <a:gd name="connsiteX2" fmla="*/ 1181080 w 12191980"/>
              <a:gd name="connsiteY2" fmla="*/ 76200 h 3143250"/>
              <a:gd name="connsiteX3" fmla="*/ 1314430 w 12191980"/>
              <a:gd name="connsiteY3" fmla="*/ 285750 h 3143250"/>
              <a:gd name="connsiteX4" fmla="*/ 1352530 w 12191980"/>
              <a:gd name="connsiteY4" fmla="*/ 476250 h 3143250"/>
              <a:gd name="connsiteX5" fmla="*/ 1466830 w 12191980"/>
              <a:gd name="connsiteY5" fmla="*/ 781050 h 3143250"/>
              <a:gd name="connsiteX6" fmla="*/ 1638280 w 12191980"/>
              <a:gd name="connsiteY6" fmla="*/ 895350 h 3143250"/>
              <a:gd name="connsiteX7" fmla="*/ 1866880 w 12191980"/>
              <a:gd name="connsiteY7" fmla="*/ 933450 h 3143250"/>
              <a:gd name="connsiteX8" fmla="*/ 2038330 w 12191980"/>
              <a:gd name="connsiteY8" fmla="*/ 914400 h 3143250"/>
              <a:gd name="connsiteX9" fmla="*/ 2114530 w 12191980"/>
              <a:gd name="connsiteY9" fmla="*/ 838200 h 3143250"/>
              <a:gd name="connsiteX10" fmla="*/ 2514580 w 12191980"/>
              <a:gd name="connsiteY10" fmla="*/ 495300 h 3143250"/>
              <a:gd name="connsiteX11" fmla="*/ 2819380 w 12191980"/>
              <a:gd name="connsiteY11" fmla="*/ 247650 h 3143250"/>
              <a:gd name="connsiteX12" fmla="*/ 3486130 w 12191980"/>
              <a:gd name="connsiteY12" fmla="*/ 400050 h 3143250"/>
              <a:gd name="connsiteX13" fmla="*/ 3848080 w 12191980"/>
              <a:gd name="connsiteY13" fmla="*/ 800100 h 3143250"/>
              <a:gd name="connsiteX14" fmla="*/ 3962380 w 12191980"/>
              <a:gd name="connsiteY14" fmla="*/ 857250 h 3143250"/>
              <a:gd name="connsiteX15" fmla="*/ 4171930 w 12191980"/>
              <a:gd name="connsiteY15" fmla="*/ 914400 h 3143250"/>
              <a:gd name="connsiteX16" fmla="*/ 4438630 w 12191980"/>
              <a:gd name="connsiteY16" fmla="*/ 781050 h 3143250"/>
              <a:gd name="connsiteX17" fmla="*/ 4610080 w 12191980"/>
              <a:gd name="connsiteY17" fmla="*/ 571500 h 3143250"/>
              <a:gd name="connsiteX18" fmla="*/ 4705330 w 12191980"/>
              <a:gd name="connsiteY18" fmla="*/ 457200 h 3143250"/>
              <a:gd name="connsiteX19" fmla="*/ 4876780 w 12191980"/>
              <a:gd name="connsiteY19" fmla="*/ 381000 h 3143250"/>
              <a:gd name="connsiteX20" fmla="*/ 5257780 w 12191980"/>
              <a:gd name="connsiteY20" fmla="*/ 457200 h 3143250"/>
              <a:gd name="connsiteX21" fmla="*/ 5410180 w 12191980"/>
              <a:gd name="connsiteY21" fmla="*/ 590550 h 3143250"/>
              <a:gd name="connsiteX22" fmla="*/ 5524480 w 12191980"/>
              <a:gd name="connsiteY22" fmla="*/ 704850 h 3143250"/>
              <a:gd name="connsiteX23" fmla="*/ 5638780 w 12191980"/>
              <a:gd name="connsiteY23" fmla="*/ 857250 h 3143250"/>
              <a:gd name="connsiteX24" fmla="*/ 6000730 w 12191980"/>
              <a:gd name="connsiteY24" fmla="*/ 819150 h 3143250"/>
              <a:gd name="connsiteX25" fmla="*/ 6229330 w 12191980"/>
              <a:gd name="connsiteY25" fmla="*/ 647700 h 3143250"/>
              <a:gd name="connsiteX26" fmla="*/ 6362680 w 12191980"/>
              <a:gd name="connsiteY26" fmla="*/ 457200 h 3143250"/>
              <a:gd name="connsiteX27" fmla="*/ 6534130 w 12191980"/>
              <a:gd name="connsiteY27" fmla="*/ 361950 h 3143250"/>
              <a:gd name="connsiteX28" fmla="*/ 6934180 w 12191980"/>
              <a:gd name="connsiteY28" fmla="*/ 304800 h 3143250"/>
              <a:gd name="connsiteX29" fmla="*/ 7962880 w 12191980"/>
              <a:gd name="connsiteY29" fmla="*/ 361950 h 3143250"/>
              <a:gd name="connsiteX30" fmla="*/ 8477230 w 12191980"/>
              <a:gd name="connsiteY30" fmla="*/ 704850 h 3143250"/>
              <a:gd name="connsiteX31" fmla="*/ 8686780 w 12191980"/>
              <a:gd name="connsiteY31" fmla="*/ 819150 h 3143250"/>
              <a:gd name="connsiteX32" fmla="*/ 8782030 w 12191980"/>
              <a:gd name="connsiteY32" fmla="*/ 876300 h 3143250"/>
              <a:gd name="connsiteX33" fmla="*/ 9048730 w 12191980"/>
              <a:gd name="connsiteY33" fmla="*/ 781050 h 3143250"/>
              <a:gd name="connsiteX34" fmla="*/ 9182080 w 12191980"/>
              <a:gd name="connsiteY34" fmla="*/ 628650 h 3143250"/>
              <a:gd name="connsiteX35" fmla="*/ 9372580 w 12191980"/>
              <a:gd name="connsiteY35" fmla="*/ 381000 h 3143250"/>
              <a:gd name="connsiteX36" fmla="*/ 9715480 w 12191980"/>
              <a:gd name="connsiteY36" fmla="*/ 114300 h 3143250"/>
              <a:gd name="connsiteX37" fmla="*/ 9867880 w 12191980"/>
              <a:gd name="connsiteY37" fmla="*/ 95250 h 3143250"/>
              <a:gd name="connsiteX38" fmla="*/ 10363180 w 12191980"/>
              <a:gd name="connsiteY38" fmla="*/ 190500 h 3143250"/>
              <a:gd name="connsiteX39" fmla="*/ 10477480 w 12191980"/>
              <a:gd name="connsiteY39" fmla="*/ 285750 h 3143250"/>
              <a:gd name="connsiteX40" fmla="*/ 10839430 w 12191980"/>
              <a:gd name="connsiteY40" fmla="*/ 419100 h 3143250"/>
              <a:gd name="connsiteX41" fmla="*/ 11372830 w 12191980"/>
              <a:gd name="connsiteY41" fmla="*/ 514350 h 3143250"/>
              <a:gd name="connsiteX42" fmla="*/ 11468080 w 12191980"/>
              <a:gd name="connsiteY42" fmla="*/ 533400 h 3143250"/>
              <a:gd name="connsiteX43" fmla="*/ 11963327 w 12191980"/>
              <a:gd name="connsiteY43" fmla="*/ 544887 h 3143250"/>
              <a:gd name="connsiteX44" fmla="*/ 12191980 w 12191980"/>
              <a:gd name="connsiteY44" fmla="*/ 548378 h 3143250"/>
              <a:gd name="connsiteX45" fmla="*/ 12191980 w 12191980"/>
              <a:gd name="connsiteY45" fmla="*/ 3143250 h 3143250"/>
              <a:gd name="connsiteX46" fmla="*/ 0 w 12191980"/>
              <a:gd name="connsiteY46" fmla="*/ 3143250 h 3143250"/>
              <a:gd name="connsiteX47" fmla="*/ 0 w 12191980"/>
              <a:gd name="connsiteY47" fmla="*/ 979015 h 3143250"/>
              <a:gd name="connsiteX48" fmla="*/ 28360 w 12191980"/>
              <a:gd name="connsiteY48" fmla="*/ 942450 h 3143250"/>
              <a:gd name="connsiteX49" fmla="*/ 228580 w 12191980"/>
              <a:gd name="connsiteY49" fmla="*/ 609600 h 3143250"/>
              <a:gd name="connsiteX50" fmla="*/ 438130 w 12191980"/>
              <a:gd name="connsiteY50" fmla="*/ 323850 h 3143250"/>
              <a:gd name="connsiteX51" fmla="*/ 628630 w 12191980"/>
              <a:gd name="connsiteY51" fmla="*/ 57150 h 3143250"/>
              <a:gd name="connsiteX52" fmla="*/ 895330 w 12191980"/>
              <a:gd name="connsiteY52" fmla="*/ 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1980" h="3143250">
                <a:moveTo>
                  <a:pt x="895330" y="0"/>
                </a:moveTo>
                <a:cubicBezTo>
                  <a:pt x="958830" y="6350"/>
                  <a:pt x="1024168" y="2607"/>
                  <a:pt x="1085830" y="19050"/>
                </a:cubicBezTo>
                <a:cubicBezTo>
                  <a:pt x="1121606" y="28590"/>
                  <a:pt x="1153406" y="51601"/>
                  <a:pt x="1181080" y="76200"/>
                </a:cubicBezTo>
                <a:cubicBezTo>
                  <a:pt x="1250477" y="137886"/>
                  <a:pt x="1274102" y="205093"/>
                  <a:pt x="1314430" y="285750"/>
                </a:cubicBezTo>
                <a:cubicBezTo>
                  <a:pt x="1327130" y="349250"/>
                  <a:pt x="1339189" y="412882"/>
                  <a:pt x="1352530" y="476250"/>
                </a:cubicBezTo>
                <a:cubicBezTo>
                  <a:pt x="1374385" y="580060"/>
                  <a:pt x="1385502" y="699722"/>
                  <a:pt x="1466830" y="781050"/>
                </a:cubicBezTo>
                <a:cubicBezTo>
                  <a:pt x="1515398" y="829618"/>
                  <a:pt x="1574094" y="870898"/>
                  <a:pt x="1638280" y="895350"/>
                </a:cubicBezTo>
                <a:cubicBezTo>
                  <a:pt x="1710470" y="922851"/>
                  <a:pt x="1790680" y="920750"/>
                  <a:pt x="1866880" y="933450"/>
                </a:cubicBezTo>
                <a:cubicBezTo>
                  <a:pt x="1924030" y="927100"/>
                  <a:pt x="1984661" y="935042"/>
                  <a:pt x="2038330" y="914400"/>
                </a:cubicBezTo>
                <a:cubicBezTo>
                  <a:pt x="2071857" y="901505"/>
                  <a:pt x="2087108" y="861403"/>
                  <a:pt x="2114530" y="838200"/>
                </a:cubicBezTo>
                <a:cubicBezTo>
                  <a:pt x="2373065" y="619440"/>
                  <a:pt x="2224772" y="785108"/>
                  <a:pt x="2514580" y="495300"/>
                </a:cubicBezTo>
                <a:cubicBezTo>
                  <a:pt x="2758009" y="251871"/>
                  <a:pt x="2585075" y="348067"/>
                  <a:pt x="2819380" y="247650"/>
                </a:cubicBezTo>
                <a:cubicBezTo>
                  <a:pt x="3092141" y="279122"/>
                  <a:pt x="3282489" y="237137"/>
                  <a:pt x="3486130" y="400050"/>
                </a:cubicBezTo>
                <a:cubicBezTo>
                  <a:pt x="3987989" y="801537"/>
                  <a:pt x="3440674" y="421794"/>
                  <a:pt x="3848080" y="800100"/>
                </a:cubicBezTo>
                <a:cubicBezTo>
                  <a:pt x="3879295" y="829085"/>
                  <a:pt x="3923454" y="839950"/>
                  <a:pt x="3962380" y="857250"/>
                </a:cubicBezTo>
                <a:cubicBezTo>
                  <a:pt x="4008163" y="877598"/>
                  <a:pt x="4159231" y="911225"/>
                  <a:pt x="4171930" y="914400"/>
                </a:cubicBezTo>
                <a:cubicBezTo>
                  <a:pt x="4260830" y="869950"/>
                  <a:pt x="4360357" y="842307"/>
                  <a:pt x="4438630" y="781050"/>
                </a:cubicBezTo>
                <a:cubicBezTo>
                  <a:pt x="4509703" y="725428"/>
                  <a:pt x="4552707" y="641167"/>
                  <a:pt x="4610080" y="571500"/>
                </a:cubicBezTo>
                <a:cubicBezTo>
                  <a:pt x="4641608" y="533216"/>
                  <a:pt x="4662803" y="482716"/>
                  <a:pt x="4705330" y="457200"/>
                </a:cubicBezTo>
                <a:cubicBezTo>
                  <a:pt x="4823031" y="386580"/>
                  <a:pt x="4764659" y="409030"/>
                  <a:pt x="4876780" y="381000"/>
                </a:cubicBezTo>
                <a:cubicBezTo>
                  <a:pt x="5003780" y="406400"/>
                  <a:pt x="5137234" y="409842"/>
                  <a:pt x="5257780" y="457200"/>
                </a:cubicBezTo>
                <a:cubicBezTo>
                  <a:pt x="5320607" y="481882"/>
                  <a:pt x="5360715" y="544619"/>
                  <a:pt x="5410180" y="590550"/>
                </a:cubicBezTo>
                <a:cubicBezTo>
                  <a:pt x="5449664" y="627214"/>
                  <a:pt x="5488235" y="664981"/>
                  <a:pt x="5524480" y="704850"/>
                </a:cubicBezTo>
                <a:cubicBezTo>
                  <a:pt x="5581044" y="767071"/>
                  <a:pt x="5597236" y="794935"/>
                  <a:pt x="5638780" y="857250"/>
                </a:cubicBezTo>
                <a:cubicBezTo>
                  <a:pt x="5759430" y="844550"/>
                  <a:pt x="5886398" y="859719"/>
                  <a:pt x="6000730" y="819150"/>
                </a:cubicBezTo>
                <a:cubicBezTo>
                  <a:pt x="6090496" y="787297"/>
                  <a:pt x="6161978" y="715052"/>
                  <a:pt x="6229330" y="647700"/>
                </a:cubicBezTo>
                <a:cubicBezTo>
                  <a:pt x="6414410" y="462620"/>
                  <a:pt x="6162026" y="596115"/>
                  <a:pt x="6362680" y="457200"/>
                </a:cubicBezTo>
                <a:cubicBezTo>
                  <a:pt x="6416433" y="419987"/>
                  <a:pt x="6472784" y="384551"/>
                  <a:pt x="6534130" y="361950"/>
                </a:cubicBezTo>
                <a:cubicBezTo>
                  <a:pt x="6636052" y="324400"/>
                  <a:pt x="6830566" y="314219"/>
                  <a:pt x="6934180" y="304800"/>
                </a:cubicBezTo>
                <a:cubicBezTo>
                  <a:pt x="7277080" y="323850"/>
                  <a:pt x="7623214" y="311254"/>
                  <a:pt x="7962880" y="361950"/>
                </a:cubicBezTo>
                <a:cubicBezTo>
                  <a:pt x="8111699" y="384162"/>
                  <a:pt x="8376024" y="636030"/>
                  <a:pt x="8477230" y="704850"/>
                </a:cubicBezTo>
                <a:cubicBezTo>
                  <a:pt x="8543025" y="749590"/>
                  <a:pt x="8617433" y="780142"/>
                  <a:pt x="8686780" y="819150"/>
                </a:cubicBezTo>
                <a:cubicBezTo>
                  <a:pt x="8719051" y="837303"/>
                  <a:pt x="8750280" y="857250"/>
                  <a:pt x="8782030" y="876300"/>
                </a:cubicBezTo>
                <a:cubicBezTo>
                  <a:pt x="8870930" y="844550"/>
                  <a:pt x="8968465" y="830738"/>
                  <a:pt x="9048730" y="781050"/>
                </a:cubicBezTo>
                <a:cubicBezTo>
                  <a:pt x="9106124" y="745520"/>
                  <a:pt x="9139608" y="681115"/>
                  <a:pt x="9182080" y="628650"/>
                </a:cubicBezTo>
                <a:cubicBezTo>
                  <a:pt x="9247610" y="547702"/>
                  <a:pt x="9298936" y="454644"/>
                  <a:pt x="9372580" y="381000"/>
                </a:cubicBezTo>
                <a:cubicBezTo>
                  <a:pt x="9502887" y="250693"/>
                  <a:pt x="9546228" y="167191"/>
                  <a:pt x="9715480" y="114300"/>
                </a:cubicBezTo>
                <a:cubicBezTo>
                  <a:pt x="9764345" y="99030"/>
                  <a:pt x="9817080" y="101600"/>
                  <a:pt x="9867880" y="95250"/>
                </a:cubicBezTo>
                <a:cubicBezTo>
                  <a:pt x="10032980" y="127000"/>
                  <a:pt x="10202708" y="140352"/>
                  <a:pt x="10363180" y="190500"/>
                </a:cubicBezTo>
                <a:cubicBezTo>
                  <a:pt x="10410518" y="205293"/>
                  <a:pt x="10434126" y="261664"/>
                  <a:pt x="10477480" y="285750"/>
                </a:cubicBezTo>
                <a:cubicBezTo>
                  <a:pt x="10560590" y="331922"/>
                  <a:pt x="10732079" y="395763"/>
                  <a:pt x="10839430" y="419100"/>
                </a:cubicBezTo>
                <a:cubicBezTo>
                  <a:pt x="11048023" y="464446"/>
                  <a:pt x="11170906" y="478716"/>
                  <a:pt x="11372830" y="514350"/>
                </a:cubicBezTo>
                <a:cubicBezTo>
                  <a:pt x="11404716" y="519977"/>
                  <a:pt x="11435721" y="532265"/>
                  <a:pt x="11468080" y="533400"/>
                </a:cubicBezTo>
                <a:cubicBezTo>
                  <a:pt x="11633109" y="539191"/>
                  <a:pt x="11798209" y="542366"/>
                  <a:pt x="11963327" y="544887"/>
                </a:cubicBezTo>
                <a:lnTo>
                  <a:pt x="12191980" y="548378"/>
                </a:lnTo>
                <a:lnTo>
                  <a:pt x="12191980" y="3143250"/>
                </a:lnTo>
                <a:lnTo>
                  <a:pt x="0" y="3143250"/>
                </a:lnTo>
                <a:lnTo>
                  <a:pt x="0" y="979015"/>
                </a:lnTo>
                <a:lnTo>
                  <a:pt x="28360" y="942450"/>
                </a:lnTo>
                <a:cubicBezTo>
                  <a:pt x="95514" y="842051"/>
                  <a:pt x="127846" y="727123"/>
                  <a:pt x="228580" y="609600"/>
                </a:cubicBezTo>
                <a:cubicBezTo>
                  <a:pt x="342895" y="476232"/>
                  <a:pt x="351729" y="479372"/>
                  <a:pt x="438130" y="323850"/>
                </a:cubicBezTo>
                <a:cubicBezTo>
                  <a:pt x="501979" y="208921"/>
                  <a:pt x="506340" y="113592"/>
                  <a:pt x="628630" y="57150"/>
                </a:cubicBezTo>
                <a:cubicBezTo>
                  <a:pt x="682290" y="32384"/>
                  <a:pt x="829855" y="10912"/>
                  <a:pt x="895330" y="0"/>
                </a:cubicBez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FD6B3B4-56A9-46AA-B8BA-38035A9F9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904" y="-247650"/>
            <a:ext cx="6783931" cy="40092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D1A4545F-F259-4331-9EB0-7600BAA2B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653" y="1102720"/>
            <a:ext cx="7236509" cy="46279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FFF2B6-C7F9-4F4B-92CD-5FD01DF7DE98}"/>
              </a:ext>
            </a:extLst>
          </p:cNvPr>
          <p:cNvSpPr/>
          <p:nvPr/>
        </p:nvSpPr>
        <p:spPr>
          <a:xfrm>
            <a:off x="3733800" y="763303"/>
            <a:ext cx="1935145" cy="923330"/>
          </a:xfrm>
          <a:prstGeom prst="rect">
            <a:avLst/>
          </a:prstGeom>
          <a:noFill/>
        </p:spPr>
        <p:txBody>
          <a:bodyPr wrap="none" lIns="91440" tIns="45720" rIns="91440" bIns="45720">
            <a:spAutoFit/>
          </a:bodyPr>
          <a:lstStyle/>
          <a:p>
            <a:pPr algn="ct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8</a:t>
            </a:r>
          </a:p>
        </p:txBody>
      </p:sp>
      <p:sp>
        <p:nvSpPr>
          <p:cNvPr id="3" name="TextBox 2">
            <a:extLst>
              <a:ext uri="{FF2B5EF4-FFF2-40B4-BE49-F238E27FC236}">
                <a16:creationId xmlns:a16="http://schemas.microsoft.com/office/drawing/2014/main" id="{22D3669C-1969-544C-B8C2-56477FBFDF5F}"/>
              </a:ext>
            </a:extLst>
          </p:cNvPr>
          <p:cNvSpPr txBox="1"/>
          <p:nvPr/>
        </p:nvSpPr>
        <p:spPr>
          <a:xfrm>
            <a:off x="4876800" y="2029237"/>
            <a:ext cx="184731" cy="307777"/>
          </a:xfrm>
          <a:prstGeom prst="rect">
            <a:avLst/>
          </a:prstGeom>
          <a:noFill/>
        </p:spPr>
        <p:txBody>
          <a:bodyPr wrap="none" rtlCol="0">
            <a:spAutoFit/>
          </a:bodyPr>
          <a:lstStyle/>
          <a:p>
            <a:endParaRPr lang="en-VN" dirty="0"/>
          </a:p>
        </p:txBody>
      </p:sp>
    </p:spTree>
    <p:extLst>
      <p:ext uri="{BB962C8B-B14F-4D97-AF65-F5344CB8AC3E}">
        <p14:creationId xmlns:p14="http://schemas.microsoft.com/office/powerpoint/2010/main" val="34213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2000" autoRev="1" fill="hold" nodeType="withEffect">
                                  <p:stCondLst>
                                    <p:cond delay="0"/>
                                  </p:stCondLst>
                                  <p:childTnLst>
                                    <p:animScale>
                                      <p:cBhvr>
                                        <p:cTn id="6" dur="9000" fill="hold"/>
                                        <p:tgtEl>
                                          <p:spTgt spid="3074"/>
                                        </p:tgtEl>
                                      </p:cBhvr>
                                      <p:by x="130000" y="130000"/>
                                    </p:animScale>
                                  </p:childTnLst>
                                </p:cTn>
                              </p:par>
                              <p:par>
                                <p:cTn id="7" presetID="6" presetClass="emph" presetSubtype="0" repeatCount="2000" autoRev="1" fill="hold" nodeType="withEffect">
                                  <p:stCondLst>
                                    <p:cond delay="0"/>
                                  </p:stCondLst>
                                  <p:childTnLst>
                                    <p:animScale>
                                      <p:cBhvr>
                                        <p:cTn id="8" dur="9000" fill="hold"/>
                                        <p:tgtEl>
                                          <p:spTgt spid="12"/>
                                        </p:tgtEl>
                                      </p:cBhvr>
                                      <p:by x="130000" y="130000"/>
                                    </p:animScale>
                                  </p:childTnLst>
                                </p:cTn>
                              </p:par>
                              <p:par>
                                <p:cTn id="9" presetID="42" presetClass="entr" presetSubtype="0" fill="hold" grpId="0" nodeType="withEffect">
                                  <p:stCondLst>
                                    <p:cond delay="1500"/>
                                  </p:stCondLst>
                                  <p:iterate type="lt">
                                    <p:tmPct val="6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35" presetClass="path" presetSubtype="0" repeatCount="2000" accel="50000" decel="50000" autoRev="1" fill="hold" nodeType="withEffect">
                                  <p:stCondLst>
                                    <p:cond delay="0"/>
                                  </p:stCondLst>
                                  <p:childTnLst>
                                    <p:animMotion origin="layout" path="M 1.94444E-6 2.46914E-6 L -0.55035 -0.025 " pathEditMode="relative" rAng="0" ptsTypes="AA">
                                      <p:cBhvr>
                                        <p:cTn id="15" dur="8250" fill="hold"/>
                                        <p:tgtEl>
                                          <p:spTgt spid="15"/>
                                        </p:tgtEl>
                                        <p:attrNameLst>
                                          <p:attrName>ppt_x</p:attrName>
                                          <p:attrName>ppt_y</p:attrName>
                                        </p:attrNameLst>
                                      </p:cBhvr>
                                      <p:rCtr x="-27517" y="-1265"/>
                                    </p:animMotion>
                                  </p:childTnLst>
                                </p:cTn>
                              </p:par>
                              <p:par>
                                <p:cTn id="16" presetID="63" presetClass="path" presetSubtype="0" repeatCount="2000" accel="50000" decel="50000" autoRev="1" fill="hold" nodeType="withEffect">
                                  <p:stCondLst>
                                    <p:cond delay="0"/>
                                  </p:stCondLst>
                                  <p:childTnLst>
                                    <p:animMotion origin="layout" path="M 3.88889E-6 3.33333E-6 L 0.25 3.33333E-6 " pathEditMode="relative" rAng="0" ptsTypes="AA">
                                      <p:cBhvr>
                                        <p:cTn id="17" dur="9000" fill="hold"/>
                                        <p:tgtEl>
                                          <p:spTgt spid="14"/>
                                        </p:tgtEl>
                                        <p:attrNameLst>
                                          <p:attrName>ppt_x</p:attrName>
                                          <p:attrName>ppt_y</p:attrName>
                                        </p:attrNameLst>
                                      </p:cBhvr>
                                      <p:rCtr x="12500" y="0"/>
                                    </p:animMotion>
                                  </p:childTnLst>
                                </p:cTn>
                              </p:par>
                              <p:par>
                                <p:cTn id="18" presetID="28" presetClass="emph" presetSubtype="0" fill="hold" grpId="0" nodeType="withEffect">
                                  <p:stCondLst>
                                    <p:cond delay="0"/>
                                  </p:stCondLst>
                                  <p:iterate type="lt">
                                    <p:tmPct val="10000"/>
                                  </p:iterate>
                                  <p:childTnLst>
                                    <p:animClr clrSpc="rgb" dir="cw">
                                      <p:cBhvr override="childStyle">
                                        <p:cTn id="19" dur="500" fill="hold"/>
                                        <p:tgtEl>
                                          <p:spTgt spid="2">
                                            <p:txEl>
                                              <p:pRg st="0" end="0"/>
                                            </p:txEl>
                                          </p:spTgt>
                                        </p:tgtEl>
                                        <p:attrNameLst>
                                          <p:attrName>style.color</p:attrName>
                                        </p:attrNameLst>
                                      </p:cBhvr>
                                      <p:to>
                                        <a:schemeClr val="accent2"/>
                                      </p:to>
                                    </p:animClr>
                                    <p:animClr clrSpc="rgb" dir="cw">
                                      <p:cBhvr>
                                        <p:cTn id="20" dur="500" fill="hold"/>
                                        <p:tgtEl>
                                          <p:spTgt spid="2">
                                            <p:txEl>
                                              <p:pRg st="0" end="0"/>
                                            </p:txEl>
                                          </p:spTgt>
                                        </p:tgtEl>
                                        <p:attrNameLst>
                                          <p:attrName>fillcolor</p:attrName>
                                        </p:attrNameLst>
                                      </p:cBhvr>
                                      <p:to>
                                        <a:schemeClr val="accent2"/>
                                      </p:to>
                                    </p:animClr>
                                    <p:set>
                                      <p:cBhvr>
                                        <p:cTn id="21" dur="500" fill="hold"/>
                                        <p:tgtEl>
                                          <p:spTgt spid="2">
                                            <p:txEl>
                                              <p:pRg st="0" end="0"/>
                                            </p:txEl>
                                          </p:spTgt>
                                        </p:tgtEl>
                                        <p:attrNameLst>
                                          <p:attrName>fill.type</p:attrName>
                                        </p:attrNameLst>
                                      </p:cBhvr>
                                      <p:to>
                                        <p:strVal val="solid"/>
                                      </p:to>
                                    </p:set>
                                    <p:anim to="1.5" calcmode="lin" valueType="num">
                                      <p:cBhvr override="childStyle">
                                        <p:cTn id="22" dur="500" fill="hold"/>
                                        <p:tgtEl>
                                          <p:spTgt spid="2">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3" name="Picture 7" descr="images1251977_traohaicotMy4">
            <a:extLst>
              <a:ext uri="{FF2B5EF4-FFF2-40B4-BE49-F238E27FC236}">
                <a16:creationId xmlns:a16="http://schemas.microsoft.com/office/drawing/2014/main" id="{3F23DB60-9D18-1347-AB83-09F19184F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010" y="2068405"/>
            <a:ext cx="4643438"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Dung">
            <a:extLst>
              <a:ext uri="{FF2B5EF4-FFF2-40B4-BE49-F238E27FC236}">
                <a16:creationId xmlns:a16="http://schemas.microsoft.com/office/drawing/2014/main" id="{473970FC-CF8D-4D48-9BB5-AF1AF496E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010" y="-7938"/>
            <a:ext cx="4643438"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204_Nu-cuoi">
            <a:extLst>
              <a:ext uri="{FF2B5EF4-FFF2-40B4-BE49-F238E27FC236}">
                <a16:creationId xmlns:a16="http://schemas.microsoft.com/office/drawing/2014/main" id="{36BDD063-BE3D-6E47-8F44-D886036AD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44831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18465">
            <a:extLst>
              <a:ext uri="{FF2B5EF4-FFF2-40B4-BE49-F238E27FC236}">
                <a16:creationId xmlns:a16="http://schemas.microsoft.com/office/drawing/2014/main" id="{A65DB786-31AF-9940-A990-F5B1D646B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0" y="2706686"/>
            <a:ext cx="4483100" cy="243455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7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750"/>
                                        <p:tgtEl>
                                          <p:spTgt spid="3"/>
                                        </p:tgtEl>
                                      </p:cBhvr>
                                    </p:animEffect>
                                  </p:childTnLst>
                                </p:cTn>
                              </p:par>
                              <p:par>
                                <p:cTn id="8" presetID="21"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8)">
                                      <p:cBhvr>
                                        <p:cTn id="10" dur="750"/>
                                        <p:tgtEl>
                                          <p:spTgt spid="4"/>
                                        </p:tgtEl>
                                      </p:cBhvr>
                                    </p:animEffect>
                                  </p:childTnLst>
                                </p:cTn>
                              </p:par>
                              <p:par>
                                <p:cTn id="11" presetID="21"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8)">
                                      <p:cBhvr>
                                        <p:cTn id="13" dur="750"/>
                                        <p:tgtEl>
                                          <p:spTgt spid="5"/>
                                        </p:tgtEl>
                                      </p:cBhvr>
                                    </p:animEffect>
                                  </p:childTnLst>
                                </p:cTn>
                              </p:par>
                              <p:par>
                                <p:cTn id="14" presetID="21"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8)">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FB2087-4CB0-2E46-9903-1B4EE49FFAB5}"/>
              </a:ext>
            </a:extLst>
          </p:cNvPr>
          <p:cNvGrpSpPr/>
          <p:nvPr/>
        </p:nvGrpSpPr>
        <p:grpSpPr>
          <a:xfrm>
            <a:off x="4606412" y="-31340"/>
            <a:ext cx="4537588" cy="2565776"/>
            <a:chOff x="-7375" y="-20257"/>
            <a:chExt cx="4537588" cy="2565776"/>
          </a:xfrm>
        </p:grpSpPr>
        <p:pic>
          <p:nvPicPr>
            <p:cNvPr id="18" name="Picture 16" descr="20061117-3_p111706pm-0316-515h">
              <a:extLst>
                <a:ext uri="{FF2B5EF4-FFF2-40B4-BE49-F238E27FC236}">
                  <a16:creationId xmlns:a16="http://schemas.microsoft.com/office/drawing/2014/main" id="{39D233DA-2EDA-8546-8A7C-318767087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 y="-20257"/>
              <a:ext cx="4537588" cy="2553624"/>
            </a:xfrm>
            <a:prstGeom prst="rect">
              <a:avLst/>
            </a:prstGeom>
            <a:solidFill>
              <a:schemeClr val="bg1"/>
            </a:solidFill>
            <a:ln>
              <a:noFill/>
            </a:ln>
          </p:spPr>
        </p:pic>
        <p:sp>
          <p:nvSpPr>
            <p:cNvPr id="4" name="Rectangle 3">
              <a:extLst>
                <a:ext uri="{FF2B5EF4-FFF2-40B4-BE49-F238E27FC236}">
                  <a16:creationId xmlns:a16="http://schemas.microsoft.com/office/drawing/2014/main" id="{D8EFF594-A5BE-2940-95A6-6D79F1FFF2D1}"/>
                </a:ext>
              </a:extLst>
            </p:cNvPr>
            <p:cNvSpPr/>
            <p:nvPr/>
          </p:nvSpPr>
          <p:spPr>
            <a:xfrm>
              <a:off x="1104694" y="2237742"/>
              <a:ext cx="2384323" cy="307777"/>
            </a:xfrm>
            <a:prstGeom prst="rect">
              <a:avLst/>
            </a:prstGeom>
            <a:solidFill>
              <a:schemeClr val="bg1"/>
            </a:solidFill>
          </p:spPr>
          <p:txBody>
            <a:bodyPr wrap="square">
              <a:spAutoFit/>
            </a:bodyPr>
            <a:lstStyle/>
            <a:p>
              <a:pPr algn="ctr"/>
              <a:r>
                <a:rPr lang="en-US" altLang="en-VN" b="1" dirty="0">
                  <a:solidFill>
                    <a:schemeClr val="tx1"/>
                  </a:solidFill>
                  <a:latin typeface="Times New Roman" panose="02020603050405020304" pitchFamily="18" charset="0"/>
                  <a:cs typeface="Times New Roman" panose="02020603050405020304" pitchFamily="18" charset="0"/>
                </a:rPr>
                <a:t>TT </a:t>
              </a:r>
              <a:r>
                <a:rPr lang="en-US" altLang="en-VN" b="1" dirty="0" err="1">
                  <a:solidFill>
                    <a:schemeClr val="tx1"/>
                  </a:solidFill>
                  <a:latin typeface="Times New Roman" panose="02020603050405020304" pitchFamily="18" charset="0"/>
                  <a:cs typeface="Times New Roman" panose="02020603050405020304" pitchFamily="18" charset="0"/>
                </a:rPr>
                <a:t>Buhs</a:t>
              </a:r>
              <a:r>
                <a:rPr lang="en-US" altLang="en-VN" b="1" dirty="0">
                  <a:solidFill>
                    <a:schemeClr val="tx1"/>
                  </a:solidFill>
                  <a:latin typeface="Times New Roman" panose="02020603050405020304" pitchFamily="18" charset="0"/>
                  <a:cs typeface="Times New Roman" panose="02020603050405020304" pitchFamily="18" charset="0"/>
                </a:rPr>
                <a:t> sang </a:t>
              </a:r>
              <a:r>
                <a:rPr lang="en-US" altLang="en-VN" b="1" dirty="0" err="1">
                  <a:solidFill>
                    <a:schemeClr val="tx1"/>
                  </a:solidFill>
                  <a:latin typeface="Times New Roman" panose="02020603050405020304" pitchFamily="18" charset="0"/>
                  <a:cs typeface="Times New Roman" panose="02020603050405020304" pitchFamily="18" charset="0"/>
                </a:rPr>
                <a:t>thăm</a:t>
              </a:r>
              <a:r>
                <a:rPr lang="en-US" altLang="en-VN" b="1" dirty="0">
                  <a:solidFill>
                    <a:schemeClr val="tx1"/>
                  </a:solidFill>
                  <a:latin typeface="Times New Roman" panose="02020603050405020304" pitchFamily="18" charset="0"/>
                  <a:cs typeface="Times New Roman" panose="02020603050405020304" pitchFamily="18" charset="0"/>
                </a:rPr>
                <a:t> VN 2006</a:t>
              </a:r>
            </a:p>
          </p:txBody>
        </p:sp>
      </p:grpSp>
      <p:grpSp>
        <p:nvGrpSpPr>
          <p:cNvPr id="8" name="Group 7">
            <a:extLst>
              <a:ext uri="{FF2B5EF4-FFF2-40B4-BE49-F238E27FC236}">
                <a16:creationId xmlns:a16="http://schemas.microsoft.com/office/drawing/2014/main" id="{F251068F-F947-0642-95EE-C3771C997732}"/>
              </a:ext>
            </a:extLst>
          </p:cNvPr>
          <p:cNvGrpSpPr/>
          <p:nvPr/>
        </p:nvGrpSpPr>
        <p:grpSpPr>
          <a:xfrm>
            <a:off x="12289" y="2571750"/>
            <a:ext cx="4537588" cy="2583095"/>
            <a:chOff x="-7375" y="2529065"/>
            <a:chExt cx="4537588" cy="2583095"/>
          </a:xfrm>
        </p:grpSpPr>
        <p:pic>
          <p:nvPicPr>
            <p:cNvPr id="1028" name="Picture 4">
              <a:extLst>
                <a:ext uri="{FF2B5EF4-FFF2-40B4-BE49-F238E27FC236}">
                  <a16:creationId xmlns:a16="http://schemas.microsoft.com/office/drawing/2014/main" id="{B56A283C-9EF3-8042-88D9-D932F6F3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 y="2529065"/>
              <a:ext cx="4537588" cy="2583095"/>
            </a:xfrm>
            <a:prstGeom prst="rect">
              <a:avLst/>
            </a:prstGeom>
            <a:solidFill>
              <a:schemeClr val="bg1"/>
            </a:solidFill>
          </p:spPr>
        </p:pic>
        <p:sp>
          <p:nvSpPr>
            <p:cNvPr id="3" name="Rectangle 2">
              <a:extLst>
                <a:ext uri="{FF2B5EF4-FFF2-40B4-BE49-F238E27FC236}">
                  <a16:creationId xmlns:a16="http://schemas.microsoft.com/office/drawing/2014/main" id="{3FF6D7ED-30DC-9146-B64F-868ACBCE71F1}"/>
                </a:ext>
              </a:extLst>
            </p:cNvPr>
            <p:cNvSpPr/>
            <p:nvPr/>
          </p:nvSpPr>
          <p:spPr>
            <a:xfrm>
              <a:off x="958691" y="4793038"/>
              <a:ext cx="2379647" cy="307777"/>
            </a:xfrm>
            <a:prstGeom prst="rect">
              <a:avLst/>
            </a:prstGeom>
            <a:solidFill>
              <a:schemeClr val="bg1"/>
            </a:solidFill>
          </p:spPr>
          <p:txBody>
            <a:bodyPr wrap="square">
              <a:spAutoFit/>
            </a:bodyPr>
            <a:lstStyle/>
            <a:p>
              <a:pPr algn="ctr"/>
              <a:r>
                <a:rPr lang="en-US" b="1" dirty="0">
                  <a:solidFill>
                    <a:schemeClr val="tx1"/>
                  </a:solidFill>
                  <a:latin typeface="Times New Roman" panose="02020603050405020304" pitchFamily="18" charset="0"/>
                  <a:cs typeface="Times New Roman" panose="02020603050405020304" pitchFamily="18" charset="0"/>
                </a:rPr>
                <a:t>TT </a:t>
              </a:r>
              <a:r>
                <a:rPr lang="en-US" b="1" dirty="0" err="1">
                  <a:solidFill>
                    <a:schemeClr val="tx1"/>
                  </a:solidFill>
                  <a:latin typeface="Times New Roman" panose="02020603050405020304" pitchFamily="18" charset="0"/>
                  <a:cs typeface="Times New Roman" panose="02020603050405020304" pitchFamily="18" charset="0"/>
                </a:rPr>
                <a:t>Obamata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thăm</a:t>
              </a:r>
              <a:r>
                <a:rPr lang="en-US" b="1" dirty="0">
                  <a:solidFill>
                    <a:schemeClr val="tx1"/>
                  </a:solidFill>
                  <a:latin typeface="Times New Roman" panose="02020603050405020304" pitchFamily="18" charset="0"/>
                  <a:cs typeface="Times New Roman" panose="02020603050405020304" pitchFamily="18" charset="0"/>
                </a:rPr>
                <a:t> VN 2016</a:t>
              </a:r>
              <a:endParaRPr lang="en-VN"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4BD0F29B-329D-4B4E-BF16-5E290D3C9B28}"/>
              </a:ext>
            </a:extLst>
          </p:cNvPr>
          <p:cNvGrpSpPr/>
          <p:nvPr/>
        </p:nvGrpSpPr>
        <p:grpSpPr>
          <a:xfrm>
            <a:off x="4606412" y="2534436"/>
            <a:ext cx="4552335" cy="2573444"/>
            <a:chOff x="4569542" y="2538123"/>
            <a:chExt cx="4552335" cy="2573444"/>
          </a:xfrm>
        </p:grpSpPr>
        <p:pic>
          <p:nvPicPr>
            <p:cNvPr id="1030" name="Picture 6">
              <a:extLst>
                <a:ext uri="{FF2B5EF4-FFF2-40B4-BE49-F238E27FC236}">
                  <a16:creationId xmlns:a16="http://schemas.microsoft.com/office/drawing/2014/main" id="{7210847B-4B56-AB47-8E06-B5617FDFB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542" y="2538123"/>
              <a:ext cx="4552335" cy="2573444"/>
            </a:xfrm>
            <a:prstGeom prst="rect">
              <a:avLst/>
            </a:prstGeom>
            <a:solidFill>
              <a:schemeClr val="bg1"/>
            </a:solidFill>
          </p:spPr>
        </p:pic>
        <p:sp>
          <p:nvSpPr>
            <p:cNvPr id="5" name="Rectangle 4">
              <a:extLst>
                <a:ext uri="{FF2B5EF4-FFF2-40B4-BE49-F238E27FC236}">
                  <a16:creationId xmlns:a16="http://schemas.microsoft.com/office/drawing/2014/main" id="{3DA4535E-ADDF-BF4E-8BF1-9DED6047C7C8}"/>
                </a:ext>
              </a:extLst>
            </p:cNvPr>
            <p:cNvSpPr/>
            <p:nvPr/>
          </p:nvSpPr>
          <p:spPr>
            <a:xfrm>
              <a:off x="5681611" y="4803729"/>
              <a:ext cx="2529860" cy="307777"/>
            </a:xfrm>
            <a:prstGeom prst="rect">
              <a:avLst/>
            </a:prstGeom>
            <a:solidFill>
              <a:schemeClr val="bg1"/>
            </a:solidFill>
          </p:spPr>
          <p:txBody>
            <a:bodyPr wrap="none">
              <a:spAutoFit/>
            </a:bodyPr>
            <a:lstStyle/>
            <a:p>
              <a:pPr algn="ctr"/>
              <a:r>
                <a:rPr lang="en-US" b="1" dirty="0">
                  <a:solidFill>
                    <a:schemeClr val="tx1"/>
                  </a:solidFill>
                  <a:latin typeface="Times New Roman" panose="02020603050405020304" pitchFamily="18" charset="0"/>
                  <a:cs typeface="Times New Roman" panose="02020603050405020304" pitchFamily="18" charset="0"/>
                </a:rPr>
                <a:t>Donald Trump </a:t>
              </a:r>
              <a:r>
                <a:rPr lang="en-US" b="1" dirty="0" err="1">
                  <a:solidFill>
                    <a:schemeClr val="tx1"/>
                  </a:solidFill>
                  <a:latin typeface="Times New Roman" panose="02020603050405020304" pitchFamily="18" charset="0"/>
                  <a:cs typeface="Times New Roman" panose="02020603050405020304" pitchFamily="18" charset="0"/>
                </a:rPr>
                <a:t>thăm</a:t>
              </a:r>
              <a:r>
                <a:rPr lang="en-US" b="1" dirty="0">
                  <a:solidFill>
                    <a:schemeClr val="tx1"/>
                  </a:solidFill>
                  <a:latin typeface="Times New Roman" panose="02020603050405020304" pitchFamily="18" charset="0"/>
                  <a:cs typeface="Times New Roman" panose="02020603050405020304" pitchFamily="18" charset="0"/>
                </a:rPr>
                <a:t> VN 2017</a:t>
              </a:r>
              <a:endParaRPr lang="en-VN" dirty="0">
                <a:solidFill>
                  <a:schemeClr val="tx1"/>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A40B4438-D7CA-5A49-B846-021FFE69D745}"/>
              </a:ext>
            </a:extLst>
          </p:cNvPr>
          <p:cNvGrpSpPr/>
          <p:nvPr/>
        </p:nvGrpSpPr>
        <p:grpSpPr>
          <a:xfrm>
            <a:off x="-22123" y="9695"/>
            <a:ext cx="4552335" cy="2529043"/>
            <a:chOff x="4569542" y="4324"/>
            <a:chExt cx="4552335" cy="2529043"/>
          </a:xfrm>
        </p:grpSpPr>
        <p:pic>
          <p:nvPicPr>
            <p:cNvPr id="1026" name="Picture 2">
              <a:extLst>
                <a:ext uri="{FF2B5EF4-FFF2-40B4-BE49-F238E27FC236}">
                  <a16:creationId xmlns:a16="http://schemas.microsoft.com/office/drawing/2014/main" id="{76E6DA95-D54B-C14C-BE24-3895F24FD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542" y="4324"/>
              <a:ext cx="4552335" cy="2529043"/>
            </a:xfrm>
            <a:prstGeom prst="rect">
              <a:avLst/>
            </a:prstGeom>
            <a:solidFill>
              <a:schemeClr val="bg1"/>
            </a:solidFill>
          </p:spPr>
        </p:pic>
        <p:sp>
          <p:nvSpPr>
            <p:cNvPr id="2" name="Rectangle 1">
              <a:extLst>
                <a:ext uri="{FF2B5EF4-FFF2-40B4-BE49-F238E27FC236}">
                  <a16:creationId xmlns:a16="http://schemas.microsoft.com/office/drawing/2014/main" id="{9181AADE-BFEE-574E-99DB-67EEC73FEC8A}"/>
                </a:ext>
              </a:extLst>
            </p:cNvPr>
            <p:cNvSpPr/>
            <p:nvPr/>
          </p:nvSpPr>
          <p:spPr>
            <a:xfrm>
              <a:off x="5490906" y="2209136"/>
              <a:ext cx="2537874" cy="307777"/>
            </a:xfrm>
            <a:prstGeom prst="rect">
              <a:avLst/>
            </a:prstGeom>
            <a:solidFill>
              <a:schemeClr val="bg1"/>
            </a:solidFill>
          </p:spPr>
          <p:txBody>
            <a:bodyPr wrap="none">
              <a:spAutoFit/>
            </a:bodyPr>
            <a:lstStyle/>
            <a:p>
              <a:pPr algn="ctr"/>
              <a:r>
                <a:rPr lang="en-US" altLang="en-VN" b="1" dirty="0">
                  <a:solidFill>
                    <a:schemeClr val="tx1"/>
                  </a:solidFill>
                  <a:latin typeface="Times New Roman" panose="02020603050405020304" pitchFamily="18" charset="0"/>
                  <a:cs typeface="Times New Roman" panose="02020603050405020304" pitchFamily="18" charset="0"/>
                </a:rPr>
                <a:t>TT B. Clin-</a:t>
              </a:r>
              <a:r>
                <a:rPr lang="en-US" altLang="en-VN" b="1" dirty="0" err="1">
                  <a:solidFill>
                    <a:schemeClr val="tx1"/>
                  </a:solidFill>
                  <a:latin typeface="Times New Roman" panose="02020603050405020304" pitchFamily="18" charset="0"/>
                  <a:cs typeface="Times New Roman" panose="02020603050405020304" pitchFamily="18" charset="0"/>
                </a:rPr>
                <a:t>Tơn</a:t>
              </a:r>
              <a:r>
                <a:rPr lang="en-US" altLang="en-VN" b="1" dirty="0">
                  <a:solidFill>
                    <a:schemeClr val="tx1"/>
                  </a:solidFill>
                  <a:latin typeface="Times New Roman" panose="02020603050405020304" pitchFamily="18" charset="0"/>
                  <a:cs typeface="Times New Roman" panose="02020603050405020304" pitchFamily="18" charset="0"/>
                </a:rPr>
                <a:t> </a:t>
              </a:r>
              <a:r>
                <a:rPr lang="en-US" altLang="en-VN" b="1" dirty="0" err="1">
                  <a:solidFill>
                    <a:schemeClr val="tx1"/>
                  </a:solidFill>
                  <a:latin typeface="Times New Roman" panose="02020603050405020304" pitchFamily="18" charset="0"/>
                  <a:cs typeface="Times New Roman" panose="02020603050405020304" pitchFamily="18" charset="0"/>
                </a:rPr>
                <a:t>thăm</a:t>
              </a:r>
              <a:r>
                <a:rPr lang="en-US" altLang="en-VN" b="1" dirty="0">
                  <a:solidFill>
                    <a:schemeClr val="tx1"/>
                  </a:solidFill>
                  <a:latin typeface="Times New Roman" panose="02020603050405020304" pitchFamily="18" charset="0"/>
                  <a:cs typeface="Times New Roman" panose="02020603050405020304" pitchFamily="18" charset="0"/>
                </a:rPr>
                <a:t> VN 2000</a:t>
              </a:r>
            </a:p>
          </p:txBody>
        </p:sp>
      </p:grpSp>
      <p:pic>
        <p:nvPicPr>
          <p:cNvPr id="1032" name="Picture 8" descr="Những hình ảnh đáng nhớ của Phó tổng thống Mỹ Kamala Harris ở Việt Nam - Ảnh 3.">
            <a:extLst>
              <a:ext uri="{FF2B5EF4-FFF2-40B4-BE49-F238E27FC236}">
                <a16:creationId xmlns:a16="http://schemas.microsoft.com/office/drawing/2014/main" id="{08760E06-063E-B143-87F6-C79D357BA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6" y="-9695"/>
            <a:ext cx="9181933"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4E588CC-6612-5E44-BF39-120E56659917}"/>
              </a:ext>
            </a:extLst>
          </p:cNvPr>
          <p:cNvSpPr/>
          <p:nvPr/>
        </p:nvSpPr>
        <p:spPr>
          <a:xfrm>
            <a:off x="187353" y="4607185"/>
            <a:ext cx="8795998" cy="523220"/>
          </a:xfrm>
          <a:prstGeom prst="rect">
            <a:avLst/>
          </a:prstGeom>
          <a:solidFill>
            <a:schemeClr val="bg1"/>
          </a:solidFill>
        </p:spPr>
        <p:txBody>
          <a:bodyPr wrap="none">
            <a:spAutoFit/>
          </a:bodyPr>
          <a:lstStyle/>
          <a:p>
            <a:pPr fontAlgn="base"/>
            <a:r>
              <a:rPr lang="en-US" sz="2800" b="1" dirty="0" err="1">
                <a:solidFill>
                  <a:srgbClr val="EE3322"/>
                </a:solidFill>
                <a:latin typeface="Times New Roman" panose="02020603050405020304" pitchFamily="18" charset="0"/>
                <a:cs typeface="Times New Roman" panose="02020603050405020304" pitchFamily="18" charset="0"/>
              </a:rPr>
              <a:t>Phó</a:t>
            </a:r>
            <a:r>
              <a:rPr lang="en-US" sz="2800" b="1" dirty="0">
                <a:solidFill>
                  <a:srgbClr val="EE3322"/>
                </a:solidFill>
                <a:latin typeface="Times New Roman" panose="02020603050405020304" pitchFamily="18" charset="0"/>
                <a:cs typeface="Times New Roman" panose="02020603050405020304" pitchFamily="18" charset="0"/>
              </a:rPr>
              <a:t> </a:t>
            </a:r>
            <a:r>
              <a:rPr lang="en-US" sz="2800" b="1" dirty="0" err="1">
                <a:solidFill>
                  <a:srgbClr val="EE3322"/>
                </a:solidFill>
                <a:latin typeface="Times New Roman" panose="02020603050405020304" pitchFamily="18" charset="0"/>
                <a:cs typeface="Times New Roman" panose="02020603050405020304" pitchFamily="18" charset="0"/>
              </a:rPr>
              <a:t>tổng</a:t>
            </a:r>
            <a:r>
              <a:rPr lang="en-US" sz="2800" b="1" dirty="0">
                <a:solidFill>
                  <a:srgbClr val="EE3322"/>
                </a:solidFill>
                <a:latin typeface="Times New Roman" panose="02020603050405020304" pitchFamily="18" charset="0"/>
                <a:cs typeface="Times New Roman" panose="02020603050405020304" pitchFamily="18" charset="0"/>
              </a:rPr>
              <a:t> </a:t>
            </a:r>
            <a:r>
              <a:rPr lang="en-US" sz="2800" b="1" dirty="0" err="1">
                <a:solidFill>
                  <a:srgbClr val="EE3322"/>
                </a:solidFill>
                <a:latin typeface="Times New Roman" panose="02020603050405020304" pitchFamily="18" charset="0"/>
                <a:cs typeface="Times New Roman" panose="02020603050405020304" pitchFamily="18" charset="0"/>
              </a:rPr>
              <a:t>thống</a:t>
            </a:r>
            <a:r>
              <a:rPr lang="en-US" sz="2800" b="1" dirty="0">
                <a:solidFill>
                  <a:srgbClr val="EE3322"/>
                </a:solidFill>
                <a:latin typeface="Times New Roman" panose="02020603050405020304" pitchFamily="18" charset="0"/>
                <a:cs typeface="Times New Roman" panose="02020603050405020304" pitchFamily="18" charset="0"/>
              </a:rPr>
              <a:t> </a:t>
            </a:r>
            <a:r>
              <a:rPr lang="en-US" sz="2800" b="1" dirty="0" err="1">
                <a:solidFill>
                  <a:srgbClr val="EE3322"/>
                </a:solidFill>
                <a:latin typeface="Times New Roman" panose="02020603050405020304" pitchFamily="18" charset="0"/>
                <a:cs typeface="Times New Roman" panose="02020603050405020304" pitchFamily="18" charset="0"/>
              </a:rPr>
              <a:t>Mỹ</a:t>
            </a:r>
            <a:r>
              <a:rPr lang="en-US" sz="2800" b="1" dirty="0">
                <a:solidFill>
                  <a:srgbClr val="EE3322"/>
                </a:solidFill>
                <a:latin typeface="Times New Roman" panose="02020603050405020304" pitchFamily="18" charset="0"/>
                <a:cs typeface="Times New Roman" panose="02020603050405020304" pitchFamily="18" charset="0"/>
              </a:rPr>
              <a:t> Kamala Harris </a:t>
            </a:r>
            <a:r>
              <a:rPr lang="en-US" sz="2800" b="1" dirty="0" err="1">
                <a:solidFill>
                  <a:srgbClr val="EE3322"/>
                </a:solidFill>
                <a:latin typeface="Times New Roman" panose="02020603050405020304" pitchFamily="18" charset="0"/>
                <a:cs typeface="Times New Roman" panose="02020603050405020304" pitchFamily="18" charset="0"/>
              </a:rPr>
              <a:t>thăm</a:t>
            </a:r>
            <a:r>
              <a:rPr lang="en-US" sz="2800" b="1" dirty="0">
                <a:solidFill>
                  <a:srgbClr val="EE3322"/>
                </a:solidFill>
                <a:latin typeface="Times New Roman" panose="02020603050405020304" pitchFamily="18" charset="0"/>
                <a:cs typeface="Times New Roman" panose="02020603050405020304" pitchFamily="18" charset="0"/>
              </a:rPr>
              <a:t> </a:t>
            </a:r>
            <a:r>
              <a:rPr lang="en-US" sz="2800" b="1" dirty="0" err="1">
                <a:solidFill>
                  <a:srgbClr val="EE3322"/>
                </a:solidFill>
                <a:latin typeface="Times New Roman" panose="02020603050405020304" pitchFamily="18" charset="0"/>
                <a:cs typeface="Times New Roman" panose="02020603050405020304" pitchFamily="18" charset="0"/>
              </a:rPr>
              <a:t>Việt</a:t>
            </a:r>
            <a:r>
              <a:rPr lang="en-US" sz="2800" b="1" dirty="0">
                <a:solidFill>
                  <a:srgbClr val="EE3322"/>
                </a:solidFill>
                <a:latin typeface="Times New Roman" panose="02020603050405020304" pitchFamily="18" charset="0"/>
                <a:cs typeface="Times New Roman" panose="02020603050405020304" pitchFamily="18" charset="0"/>
              </a:rPr>
              <a:t> Nam 2021</a:t>
            </a:r>
            <a:endParaRPr lang="en-US" sz="2800" b="1" dirty="0">
              <a:solidFill>
                <a:srgbClr val="EE33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094409"/>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14:presetBounceEnd="50000">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14:bounceEnd="50000">
                                          <p:cBhvr additive="base">
                                            <p:cTn id="24" dur="500" fill="hold"/>
                                            <p:tgtEl>
                                              <p:spTgt spid="1032"/>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032"/>
                                            </p:tgtEl>
                                            <p:attrNameLst>
                                              <p:attrName>ppt_y</p:attrName>
                                            </p:attrNameLst>
                                          </p:cBhvr>
                                          <p:tavLst>
                                            <p:tav tm="0">
                                              <p:val>
                                                <p:strVal val="0-#ppt_h/2"/>
                                              </p:val>
                                            </p:tav>
                                            <p:tav tm="100000">
                                              <p:val>
                                                <p:strVal val="#ppt_y"/>
                                              </p:val>
                                            </p:tav>
                                          </p:tavLst>
                                        </p:anim>
                                      </p:childTnLst>
                                    </p:cTn>
                                  </p:par>
                                  <p:par>
                                    <p:cTn id="26" presetID="2" presetClass="entr" presetSubtype="8" fill="hold" grpId="0" nodeType="withEffect" p14:presetBounceEnd="5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50000">
                                          <p:cBhvr additive="base">
                                            <p:cTn id="28"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ppt_x"/>
                                              </p:val>
                                            </p:tav>
                                            <p:tav tm="100000">
                                              <p:val>
                                                <p:strVal val="#ppt_x"/>
                                              </p:val>
                                            </p:tav>
                                          </p:tavLst>
                                        </p:anim>
                                        <p:anim calcmode="lin" valueType="num">
                                          <p:cBhvr additive="base">
                                            <p:cTn id="25" dur="500" fill="hold"/>
                                            <p:tgtEl>
                                              <p:spTgt spid="1032"/>
                                            </p:tgtEl>
                                            <p:attrNameLst>
                                              <p:attrName>ppt_y</p:attrName>
                                            </p:attrNameLst>
                                          </p:cBhvr>
                                          <p:tavLst>
                                            <p:tav tm="0">
                                              <p:val>
                                                <p:strVal val="0-#ppt_h/2"/>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4263626" y="1134327"/>
            <a:ext cx="3127779"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Dặn</a:t>
            </a:r>
            <a:r>
              <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dò</a:t>
            </a:r>
            <a:endPar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533400" y="578406"/>
            <a:ext cx="3657600" cy="2219838"/>
          </a:xfrm>
          <a:prstGeom prst="rect">
            <a:avLst/>
          </a:prstGeom>
        </p:spPr>
        <p:txBody>
          <a:bodyPr wrap="square">
            <a:spAutoFit/>
          </a:bodyPr>
          <a:lstStyle/>
          <a:p>
            <a:pPr marL="609600" marR="0" lvl="0" indent="-609600" algn="just" defTabSz="914400" rtl="0" eaLnBrk="1" fontAlgn="auto" latinLnBrk="0" hangingPunct="1">
              <a:lnSpc>
                <a:spcPct val="150000"/>
              </a:lnSpc>
              <a:spcBef>
                <a:spcPts val="0"/>
              </a:spcBef>
              <a:spcAft>
                <a:spcPts val="0"/>
              </a:spcAft>
              <a:buClr>
                <a:srgbClr val="000000"/>
              </a:buClr>
              <a:buSzTx/>
              <a:buFont typeface="Arial"/>
              <a:buAutoNum type="arabicPeriod"/>
              <a:tabLst/>
              <a:defRPr/>
            </a:pP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hỏi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SGK)</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609600" marR="0" lvl="0" indent="-60960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Chuẩn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bị</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mới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546" y="3002681"/>
            <a:ext cx="2147908" cy="1850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6302873" y="1468412"/>
            <a:ext cx="2177064" cy="2659664"/>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6019800" y="4251900"/>
            <a:ext cx="638175" cy="638175"/>
          </a:xfrm>
          <a:prstGeom prst="rect">
            <a:avLst/>
          </a:prstGeom>
        </p:spPr>
      </p:pic>
    </p:spTree>
    <p:extLst>
      <p:ext uri="{BB962C8B-B14F-4D97-AF65-F5344CB8AC3E}">
        <p14:creationId xmlns:p14="http://schemas.microsoft.com/office/powerpoint/2010/main" val="24854249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590550"/>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09600" y="350665"/>
            <a:ext cx="4724400" cy="9541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7200" b="0" dirty="0" err="1">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Nội</a:t>
            </a:r>
            <a:r>
              <a:rPr lang="en-US" sz="7200" b="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 dung </a:t>
            </a:r>
            <a:r>
              <a:rPr lang="en-US" sz="7200" b="0" dirty="0" err="1">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chính</a:t>
            </a:r>
            <a:endParaRPr lang="en-US" sz="7200" b="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2086538" y="1556914"/>
            <a:ext cx="5506411" cy="954107"/>
          </a:xfrm>
          <a:prstGeom prst="rect">
            <a:avLst/>
          </a:prstGeom>
        </p:spPr>
        <p:txBody>
          <a:bodyPr wrap="square">
            <a:spAutoFit/>
          </a:bodyPr>
          <a:lstStyle/>
          <a:p>
            <a:pPr lvl="0"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I. Tình hình kinh tế nước Mĩ sau chiến tranh thế giới thứ hai </a:t>
            </a:r>
          </a:p>
        </p:txBody>
      </p:sp>
      <p:sp>
        <p:nvSpPr>
          <p:cNvPr id="5" name="Rectangle 4">
            <a:extLst>
              <a:ext uri="{FF2B5EF4-FFF2-40B4-BE49-F238E27FC236}">
                <a16:creationId xmlns:a16="http://schemas.microsoft.com/office/drawing/2014/main" id="{CBB26E6F-1A78-D549-9613-BD0478CDAE87}"/>
              </a:ext>
            </a:extLst>
          </p:cNvPr>
          <p:cNvSpPr/>
          <p:nvPr/>
        </p:nvSpPr>
        <p:spPr>
          <a:xfrm>
            <a:off x="1808379" y="2678823"/>
            <a:ext cx="5811621" cy="954107"/>
          </a:xfrm>
          <a:prstGeom prst="rect">
            <a:avLst/>
          </a:prstGeom>
        </p:spPr>
        <p:txBody>
          <a:bodyPr wrap="square">
            <a:spAutoFit/>
          </a:bodyPr>
          <a:lstStyle/>
          <a:p>
            <a:pPr lvl="0"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II. </a:t>
            </a:r>
            <a:r>
              <a:rPr lang="en-US" altLang="vi-VN" sz="2800" b="1" kern="1200" dirty="0" err="1">
                <a:solidFill>
                  <a:srgbClr val="C00000"/>
                </a:solidFill>
                <a:latin typeface="Times New Roman" panose="02020603050405020304" pitchFamily="18" charset="0"/>
                <a:ea typeface="+mn-ea"/>
                <a:cs typeface="+mn-cs"/>
              </a:rPr>
              <a:t>Sự</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phát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về</a:t>
            </a:r>
            <a:r>
              <a:rPr lang="en-US" altLang="vi-VN" sz="2800" b="1" kern="1200" dirty="0">
                <a:solidFill>
                  <a:srgbClr val="C00000"/>
                </a:solidFill>
                <a:latin typeface="Times New Roman" panose="02020603050405020304" pitchFamily="18" charset="0"/>
                <a:ea typeface="+mn-ea"/>
                <a:cs typeface="+mn-cs"/>
              </a:rPr>
              <a:t> khoa </a:t>
            </a:r>
            <a:r>
              <a:rPr lang="en-US" altLang="vi-VN" sz="2800" b="1" kern="1200" dirty="0" err="1">
                <a:solidFill>
                  <a:srgbClr val="C00000"/>
                </a:solidFill>
                <a:latin typeface="Times New Roman" panose="02020603050405020304" pitchFamily="18" charset="0"/>
                <a:ea typeface="+mn-ea"/>
                <a:cs typeface="+mn-cs"/>
              </a:rPr>
              <a:t>học</a:t>
            </a:r>
            <a:r>
              <a:rPr lang="en-US" altLang="vi-VN" sz="2800" b="1" kern="1200" dirty="0">
                <a:solidFill>
                  <a:srgbClr val="C00000"/>
                </a:solidFill>
                <a:latin typeface="Times New Roman" panose="02020603050405020304" pitchFamily="18" charset="0"/>
                <a:ea typeface="+mn-ea"/>
                <a:cs typeface="+mn-cs"/>
              </a:rPr>
              <a:t> – </a:t>
            </a:r>
            <a:r>
              <a:rPr lang="en-US" altLang="vi-VN" sz="2800" b="1" kern="1200" dirty="0" err="1">
                <a:solidFill>
                  <a:srgbClr val="C00000"/>
                </a:solidFill>
                <a:latin typeface="Times New Roman" panose="02020603050405020304" pitchFamily="18" charset="0"/>
                <a:ea typeface="+mn-ea"/>
                <a:cs typeface="+mn-cs"/>
              </a:rPr>
              <a:t>kĩ</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thuật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của</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Mĩ</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sau</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chiến</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tranh</a:t>
            </a:r>
            <a:r>
              <a:rPr lang="en-US" altLang="vi-VN" sz="2800" b="1" kern="1200" dirty="0">
                <a:solidFill>
                  <a:srgbClr val="C00000"/>
                </a:solidFill>
                <a:latin typeface="Times New Roman" panose="02020603050405020304" pitchFamily="18" charset="0"/>
                <a:ea typeface="+mn-ea"/>
                <a:cs typeface="+mn-cs"/>
              </a:rPr>
              <a:t> </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495" y="1749843"/>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67441" y="2739656"/>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1" name="Google Shape;346;p30">
            <a:extLst>
              <a:ext uri="{FF2B5EF4-FFF2-40B4-BE49-F238E27FC236}">
                <a16:creationId xmlns:a16="http://schemas.microsoft.com/office/drawing/2014/main" id="{C10DFEFE-EDDB-4543-ADFF-EF3B32C5F1C0}"/>
              </a:ext>
            </a:extLst>
          </p:cNvPr>
          <p:cNvGrpSpPr/>
          <p:nvPr/>
        </p:nvGrpSpPr>
        <p:grpSpPr>
          <a:xfrm rot="2416211" flipH="1">
            <a:off x="7326551" y="2543624"/>
            <a:ext cx="1680556" cy="1942272"/>
            <a:chOff x="1224250" y="2447575"/>
            <a:chExt cx="596825" cy="701025"/>
          </a:xfrm>
        </p:grpSpPr>
        <p:sp>
          <p:nvSpPr>
            <p:cNvPr id="12" name="Google Shape;347;p30">
              <a:extLst>
                <a:ext uri="{FF2B5EF4-FFF2-40B4-BE49-F238E27FC236}">
                  <a16:creationId xmlns:a16="http://schemas.microsoft.com/office/drawing/2014/main" id="{1381E02C-4540-4E40-B1BF-6787C9820876}"/>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0">
              <a:extLst>
                <a:ext uri="{FF2B5EF4-FFF2-40B4-BE49-F238E27FC236}">
                  <a16:creationId xmlns:a16="http://schemas.microsoft.com/office/drawing/2014/main" id="{DFD381EA-5C2D-B44A-9ACE-D4D4115E3F0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9;p30">
              <a:extLst>
                <a:ext uri="{FF2B5EF4-FFF2-40B4-BE49-F238E27FC236}">
                  <a16:creationId xmlns:a16="http://schemas.microsoft.com/office/drawing/2014/main" id="{996D4C6A-9DE1-A44A-867E-E61EFEFD7468}"/>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0;p30">
              <a:extLst>
                <a:ext uri="{FF2B5EF4-FFF2-40B4-BE49-F238E27FC236}">
                  <a16:creationId xmlns:a16="http://schemas.microsoft.com/office/drawing/2014/main" id="{ED17BF02-79FC-0B40-A163-7749D248686D}"/>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1;p30">
              <a:extLst>
                <a:ext uri="{FF2B5EF4-FFF2-40B4-BE49-F238E27FC236}">
                  <a16:creationId xmlns:a16="http://schemas.microsoft.com/office/drawing/2014/main" id="{90618F50-1FEA-4A4A-A0A7-99BB0CCC41FB}"/>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p30">
              <a:extLst>
                <a:ext uri="{FF2B5EF4-FFF2-40B4-BE49-F238E27FC236}">
                  <a16:creationId xmlns:a16="http://schemas.microsoft.com/office/drawing/2014/main" id="{CB43225E-3996-8E44-BA78-77422F8DA1E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p30">
              <a:extLst>
                <a:ext uri="{FF2B5EF4-FFF2-40B4-BE49-F238E27FC236}">
                  <a16:creationId xmlns:a16="http://schemas.microsoft.com/office/drawing/2014/main" id="{B78F2558-3979-9E44-9C33-3894B77EB18F}"/>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0">
              <a:extLst>
                <a:ext uri="{FF2B5EF4-FFF2-40B4-BE49-F238E27FC236}">
                  <a16:creationId xmlns:a16="http://schemas.microsoft.com/office/drawing/2014/main" id="{35CF588D-59F7-584E-A7A9-8DF2924AABBF}"/>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0">
              <a:extLst>
                <a:ext uri="{FF2B5EF4-FFF2-40B4-BE49-F238E27FC236}">
                  <a16:creationId xmlns:a16="http://schemas.microsoft.com/office/drawing/2014/main" id="{D5A07C81-0D60-8C45-BA50-5B24DD9318F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p30">
              <a:extLst>
                <a:ext uri="{FF2B5EF4-FFF2-40B4-BE49-F238E27FC236}">
                  <a16:creationId xmlns:a16="http://schemas.microsoft.com/office/drawing/2014/main" id="{48EAA3F7-4446-574A-A767-8180A42592A3}"/>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p30">
              <a:extLst>
                <a:ext uri="{FF2B5EF4-FFF2-40B4-BE49-F238E27FC236}">
                  <a16:creationId xmlns:a16="http://schemas.microsoft.com/office/drawing/2014/main" id="{64271183-2404-0648-9B00-A390F863A5DE}"/>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p30">
              <a:extLst>
                <a:ext uri="{FF2B5EF4-FFF2-40B4-BE49-F238E27FC236}">
                  <a16:creationId xmlns:a16="http://schemas.microsoft.com/office/drawing/2014/main" id="{6C21A89A-D157-3849-B0A3-4B03B1209C4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p30">
              <a:extLst>
                <a:ext uri="{FF2B5EF4-FFF2-40B4-BE49-F238E27FC236}">
                  <a16:creationId xmlns:a16="http://schemas.microsoft.com/office/drawing/2014/main" id="{5459C146-07F0-2549-A897-976FFE9BDC72}"/>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p30">
              <a:extLst>
                <a:ext uri="{FF2B5EF4-FFF2-40B4-BE49-F238E27FC236}">
                  <a16:creationId xmlns:a16="http://schemas.microsoft.com/office/drawing/2014/main" id="{12F1E991-C133-084D-A2EB-04EE57BAD0B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30">
              <a:extLst>
                <a:ext uri="{FF2B5EF4-FFF2-40B4-BE49-F238E27FC236}">
                  <a16:creationId xmlns:a16="http://schemas.microsoft.com/office/drawing/2014/main" id="{3F5FFADE-9443-B64A-B575-7BA1F90C6B5E}"/>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2;p30">
              <a:extLst>
                <a:ext uri="{FF2B5EF4-FFF2-40B4-BE49-F238E27FC236}">
                  <a16:creationId xmlns:a16="http://schemas.microsoft.com/office/drawing/2014/main" id="{FF9029BB-952E-AD4F-9BCC-2926D8C06A9B}"/>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3;p30">
              <a:extLst>
                <a:ext uri="{FF2B5EF4-FFF2-40B4-BE49-F238E27FC236}">
                  <a16:creationId xmlns:a16="http://schemas.microsoft.com/office/drawing/2014/main" id="{784FD309-DC3A-844A-9403-0428147A929A}"/>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9666" y="1816806"/>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42080" y="2739656"/>
            <a:ext cx="662730" cy="66273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118008" y="2640690"/>
            <a:ext cx="1680556" cy="1942272"/>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503;p48">
            <a:extLst>
              <a:ext uri="{FF2B5EF4-FFF2-40B4-BE49-F238E27FC236}">
                <a16:creationId xmlns:a16="http://schemas.microsoft.com/office/drawing/2014/main" id="{C20C9EF9-C6F1-7648-8BD8-14EB9F286E20}"/>
              </a:ext>
            </a:extLst>
          </p:cNvPr>
          <p:cNvCxnSpPr/>
          <p:nvPr/>
        </p:nvCxnSpPr>
        <p:spPr>
          <a:xfrm>
            <a:off x="1660085" y="1513975"/>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47" name="Rectangle 46">
            <a:extLst>
              <a:ext uri="{FF2B5EF4-FFF2-40B4-BE49-F238E27FC236}">
                <a16:creationId xmlns:a16="http://schemas.microsoft.com/office/drawing/2014/main" id="{08AEFCB2-8969-6D46-A94F-98DEBC7FDAAE}"/>
              </a:ext>
            </a:extLst>
          </p:cNvPr>
          <p:cNvSpPr/>
          <p:nvPr/>
        </p:nvSpPr>
        <p:spPr>
          <a:xfrm>
            <a:off x="1590842" y="3805910"/>
            <a:ext cx="6092117" cy="954107"/>
          </a:xfrm>
          <a:prstGeom prst="rect">
            <a:avLst/>
          </a:prstGeom>
        </p:spPr>
        <p:txBody>
          <a:bodyPr wrap="square">
            <a:spAutoFit/>
          </a:bodyPr>
          <a:lstStyle/>
          <a:p>
            <a:pPr lvl="0" algn="ctr" eaLnBrk="0" fontAlgn="base" hangingPunct="0">
              <a:spcBef>
                <a:spcPct val="0"/>
              </a:spcBef>
              <a:spcAft>
                <a:spcPct val="0"/>
              </a:spcAft>
              <a:buClrTx/>
            </a:pPr>
            <a:r>
              <a:rPr lang="en-US" altLang="vi-VN" sz="2800" b="1" kern="1200" dirty="0">
                <a:solidFill>
                  <a:srgbClr val="0000FF"/>
                </a:solidFill>
                <a:latin typeface="Times New Roman" panose="02020603050405020304" pitchFamily="18" charset="0"/>
                <a:ea typeface="+mn-ea"/>
                <a:cs typeface="+mn-cs"/>
              </a:rPr>
              <a:t>III. </a:t>
            </a:r>
            <a:r>
              <a:rPr lang="en-US" altLang="vi-VN" sz="2800" b="1" kern="1200" dirty="0" err="1">
                <a:solidFill>
                  <a:srgbClr val="0000FF"/>
                </a:solidFill>
                <a:latin typeface="Times New Roman" panose="02020603050405020304" pitchFamily="18" charset="0"/>
                <a:ea typeface="+mn-ea"/>
                <a:cs typeface="+mn-cs"/>
              </a:rPr>
              <a:t>Chính</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sách</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đối</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nội</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và</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đối</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ngoại</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của</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Mĩ</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sau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chiến</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tranh</a:t>
            </a:r>
            <a:r>
              <a:rPr lang="en-US" altLang="vi-VN" sz="2800" b="1" kern="1200" dirty="0">
                <a:solidFill>
                  <a:srgbClr val="0000FF"/>
                </a:solidFill>
                <a:latin typeface="Times New Roman" panose="02020603050405020304" pitchFamily="18" charset="0"/>
                <a:ea typeface="+mn-ea"/>
                <a:cs typeface="+mn-cs"/>
              </a:rPr>
              <a:t> </a:t>
            </a:r>
          </a:p>
        </p:txBody>
      </p:sp>
      <p:sp>
        <p:nvSpPr>
          <p:cNvPr id="48" name="Oval 47">
            <a:extLst>
              <a:ext uri="{FF2B5EF4-FFF2-40B4-BE49-F238E27FC236}">
                <a16:creationId xmlns:a16="http://schemas.microsoft.com/office/drawing/2014/main" id="{2F82CAD4-1235-854B-A7E9-D1CFD85559B0}"/>
              </a:ext>
            </a:extLst>
          </p:cNvPr>
          <p:cNvSpPr/>
          <p:nvPr/>
        </p:nvSpPr>
        <p:spPr>
          <a:xfrm>
            <a:off x="1017778" y="378188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0" name="Google Shape;593;p39">
            <a:extLst>
              <a:ext uri="{FF2B5EF4-FFF2-40B4-BE49-F238E27FC236}">
                <a16:creationId xmlns:a16="http://schemas.microsoft.com/office/drawing/2014/main" id="{D166E344-7707-8949-B8EE-21F542B17C78}"/>
              </a:ext>
            </a:extLst>
          </p:cNvPr>
          <p:cNvGrpSpPr/>
          <p:nvPr/>
        </p:nvGrpSpPr>
        <p:grpSpPr>
          <a:xfrm>
            <a:off x="1165630" y="3935836"/>
            <a:ext cx="451252" cy="432860"/>
            <a:chOff x="5241175" y="4959100"/>
            <a:chExt cx="539775" cy="517775"/>
          </a:xfrm>
          <a:solidFill>
            <a:srgbClr val="C00000"/>
          </a:solidFill>
        </p:grpSpPr>
        <p:sp>
          <p:nvSpPr>
            <p:cNvPr id="51" name="Google Shape;594;p39">
              <a:extLst>
                <a:ext uri="{FF2B5EF4-FFF2-40B4-BE49-F238E27FC236}">
                  <a16:creationId xmlns:a16="http://schemas.microsoft.com/office/drawing/2014/main" id="{09F7905E-1675-6D44-BF1A-35D61539101B}"/>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95;p39">
              <a:extLst>
                <a:ext uri="{FF2B5EF4-FFF2-40B4-BE49-F238E27FC236}">
                  <a16:creationId xmlns:a16="http://schemas.microsoft.com/office/drawing/2014/main" id="{36311F14-24B1-F743-8C3E-D581B9C722BC}"/>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6;p39">
              <a:extLst>
                <a:ext uri="{FF2B5EF4-FFF2-40B4-BE49-F238E27FC236}">
                  <a16:creationId xmlns:a16="http://schemas.microsoft.com/office/drawing/2014/main" id="{86AF6446-B061-114E-9E00-DBE70D2CEC7D}"/>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7;p39">
              <a:extLst>
                <a:ext uri="{FF2B5EF4-FFF2-40B4-BE49-F238E27FC236}">
                  <a16:creationId xmlns:a16="http://schemas.microsoft.com/office/drawing/2014/main" id="{8935C812-2810-BC49-B4A4-45CD29EF0B1A}"/>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p39">
              <a:extLst>
                <a:ext uri="{FF2B5EF4-FFF2-40B4-BE49-F238E27FC236}">
                  <a16:creationId xmlns:a16="http://schemas.microsoft.com/office/drawing/2014/main" id="{9AB8EB04-54A0-1043-92EE-492C6FB142A9}"/>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p39">
              <a:extLst>
                <a:ext uri="{FF2B5EF4-FFF2-40B4-BE49-F238E27FC236}">
                  <a16:creationId xmlns:a16="http://schemas.microsoft.com/office/drawing/2014/main" id="{238DF101-CE6C-A841-A696-8A509CA02A40}"/>
                </a:ext>
              </a:extLst>
            </p:cNvPr>
            <p:cNvSpPr/>
            <p:nvPr/>
          </p:nvSpPr>
          <p:spPr>
            <a:xfrm>
              <a:off x="5420074" y="5115999"/>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14:presetBounceEnd="50000">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14:bounceEnd="50000">
                                          <p:cBhvr additive="base">
                                            <p:cTn id="50" dur="3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14:presetBounceEnd="50000">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14:bounceEnd="50000">
                                          <p:cBhvr additive="base">
                                            <p:cTn id="55"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14:presetBounceEnd="50000">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14:bounceEnd="50000">
                                          <p:cBhvr additive="base">
                                            <p:cTn id="60" dur="3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61" dur="350" fill="hold"/>
                                            <p:tgtEl>
                                              <p:spTgt spid="48"/>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14:presetBounceEnd="50000">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14:bounceEnd="50000">
                                          <p:cBhvr additive="base">
                                            <p:cTn id="65" dur="500" fill="hold"/>
                                            <p:tgtEl>
                                              <p:spTgt spid="50"/>
                                            </p:tgtEl>
                                            <p:attrNameLst>
                                              <p:attrName>ppt_x</p:attrName>
                                            </p:attrNameLst>
                                          </p:cBhvr>
                                          <p:tavLst>
                                            <p:tav tm="0">
                                              <p:val>
                                                <p:strVal val="0-#ppt_w/2"/>
                                              </p:val>
                                            </p:tav>
                                            <p:tav tm="100000">
                                              <p:val>
                                                <p:strVal val="#ppt_x"/>
                                              </p:val>
                                            </p:tav>
                                          </p:tavLst>
                                        </p:anim>
                                        <p:anim calcmode="lin" valueType="num" p14:bounceEnd="50000">
                                          <p:cBhvr additive="base">
                                            <p:cTn id="66" dur="500" fill="hold"/>
                                            <p:tgtEl>
                                              <p:spTgt spid="50"/>
                                            </p:tgtEl>
                                            <p:attrNameLst>
                                              <p:attrName>ppt_y</p:attrName>
                                            </p:attrNameLst>
                                          </p:cBhvr>
                                          <p:tavLst>
                                            <p:tav tm="0">
                                              <p:val>
                                                <p:strVal val="0-#ppt_h/2"/>
                                              </p:val>
                                            </p:tav>
                                            <p:tav tm="100000">
                                              <p:val>
                                                <p:strVal val="#ppt_y"/>
                                              </p:val>
                                            </p:tav>
                                          </p:tavLst>
                                        </p:anim>
                                      </p:childTnLst>
                                    </p:cTn>
                                  </p:par>
                                </p:childTnLst>
                              </p:cTn>
                            </p:par>
                            <p:par>
                              <p:cTn id="67" fill="hold">
                                <p:stCondLst>
                                  <p:cond delay="4150"/>
                                </p:stCondLst>
                                <p:childTnLst>
                                  <p:par>
                                    <p:cTn id="68" presetID="2" presetClass="entr" presetSubtype="9" fill="hold" grpId="0" nodeType="afterEffect" p14:presetBounceEnd="50000">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14:bounceEnd="50000">
                                          <p:cBhvr additive="base">
                                            <p:cTn id="70" dur="35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71" dur="35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47" grpId="0"/>
          <p:bldP spid="4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50" fill="hold"/>
                                            <p:tgtEl>
                                              <p:spTgt spid="11"/>
                                            </p:tgtEl>
                                            <p:attrNameLst>
                                              <p:attrName>ppt_x</p:attrName>
                                            </p:attrNameLst>
                                          </p:cBhvr>
                                          <p:tavLst>
                                            <p:tav tm="0">
                                              <p:val>
                                                <p:strVal val="#ppt_x"/>
                                              </p:val>
                                            </p:tav>
                                            <p:tav tm="100000">
                                              <p:val>
                                                <p:strVal val="#ppt_x"/>
                                              </p:val>
                                            </p:tav>
                                          </p:tavLst>
                                        </p:anim>
                                        <p:anim calcmode="lin" valueType="num">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350" fill="hold"/>
                                            <p:tgtEl>
                                              <p:spTgt spid="86"/>
                                            </p:tgtEl>
                                            <p:attrNameLst>
                                              <p:attrName>ppt_x</p:attrName>
                                            </p:attrNameLst>
                                          </p:cBhvr>
                                          <p:tavLst>
                                            <p:tav tm="0">
                                              <p:val>
                                                <p:strVal val="#ppt_x"/>
                                              </p:val>
                                            </p:tav>
                                            <p:tav tm="100000">
                                              <p:val>
                                                <p:strVal val="#ppt_x"/>
                                              </p:val>
                                            </p:tav>
                                          </p:tavLst>
                                        </p:anim>
                                        <p:anim calcmode="lin" valueType="num">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cBhvr additive="base">
                                            <p:cTn id="60" dur="350" fill="hold"/>
                                            <p:tgtEl>
                                              <p:spTgt spid="48"/>
                                            </p:tgtEl>
                                            <p:attrNameLst>
                                              <p:attrName>ppt_x</p:attrName>
                                            </p:attrNameLst>
                                          </p:cBhvr>
                                          <p:tavLst>
                                            <p:tav tm="0">
                                              <p:val>
                                                <p:strVal val="0-#ppt_w/2"/>
                                              </p:val>
                                            </p:tav>
                                            <p:tav tm="100000">
                                              <p:val>
                                                <p:strVal val="#ppt_x"/>
                                              </p:val>
                                            </p:tav>
                                          </p:tavLst>
                                        </p:anim>
                                        <p:anim calcmode="lin" valueType="num">
                                          <p:cBhvr additive="base">
                                            <p:cTn id="61" dur="350" fill="hold"/>
                                            <p:tgtEl>
                                              <p:spTgt spid="48"/>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0-#ppt_w/2"/>
                                              </p:val>
                                            </p:tav>
                                            <p:tav tm="100000">
                                              <p:val>
                                                <p:strVal val="#ppt_x"/>
                                              </p:val>
                                            </p:tav>
                                          </p:tavLst>
                                        </p:anim>
                                        <p:anim calcmode="lin" valueType="num">
                                          <p:cBhvr additive="base">
                                            <p:cTn id="66" dur="500" fill="hold"/>
                                            <p:tgtEl>
                                              <p:spTgt spid="50"/>
                                            </p:tgtEl>
                                            <p:attrNameLst>
                                              <p:attrName>ppt_y</p:attrName>
                                            </p:attrNameLst>
                                          </p:cBhvr>
                                          <p:tavLst>
                                            <p:tav tm="0">
                                              <p:val>
                                                <p:strVal val="0-#ppt_h/2"/>
                                              </p:val>
                                            </p:tav>
                                            <p:tav tm="100000">
                                              <p:val>
                                                <p:strVal val="#ppt_y"/>
                                              </p:val>
                                            </p:tav>
                                          </p:tavLst>
                                        </p:anim>
                                      </p:childTnLst>
                                    </p:cTn>
                                  </p:par>
                                </p:childTnLst>
                              </p:cTn>
                            </p:par>
                            <p:par>
                              <p:cTn id="67" fill="hold">
                                <p:stCondLst>
                                  <p:cond delay="4150"/>
                                </p:stCondLst>
                                <p:childTnLst>
                                  <p:par>
                                    <p:cTn id="68" presetID="2" presetClass="entr" presetSubtype="9"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350" fill="hold"/>
                                            <p:tgtEl>
                                              <p:spTgt spid="47"/>
                                            </p:tgtEl>
                                            <p:attrNameLst>
                                              <p:attrName>ppt_x</p:attrName>
                                            </p:attrNameLst>
                                          </p:cBhvr>
                                          <p:tavLst>
                                            <p:tav tm="0">
                                              <p:val>
                                                <p:strVal val="0-#ppt_w/2"/>
                                              </p:val>
                                            </p:tav>
                                            <p:tav tm="100000">
                                              <p:val>
                                                <p:strVal val="#ppt_x"/>
                                              </p:val>
                                            </p:tav>
                                          </p:tavLst>
                                        </p:anim>
                                        <p:anim calcmode="lin" valueType="num">
                                          <p:cBhvr additive="base">
                                            <p:cTn id="71" dur="35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47" grpId="0"/>
          <p:bldP spid="4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533400" y="1440305"/>
            <a:ext cx="4691513" cy="2198240"/>
          </a:xfrm>
          <a:prstGeom prst="rect">
            <a:avLst/>
          </a:prstGeom>
        </p:spPr>
        <p:txBody>
          <a:bodyPr spcFirstLastPara="1" wrap="square" lIns="91425" tIns="91425" rIns="91425" bIns="91425" anchor="ctr" anchorCtr="0">
            <a:noAutofit/>
          </a:bodyPr>
          <a:lstStyle/>
          <a:p>
            <a:pPr lvl="0"/>
            <a:r>
              <a:rPr lang="vi-VN" dirty="0"/>
              <a:t>Tình hình kinh tế nước Mĩ sau chiến tranh thế giới thứ hai.</a:t>
            </a:r>
          </a:p>
        </p:txBody>
      </p:sp>
      <p:sp>
        <p:nvSpPr>
          <p:cNvPr id="1478" name="Google Shape;1478;p48"/>
          <p:cNvSpPr txBox="1">
            <a:spLocks noGrp="1"/>
          </p:cNvSpPr>
          <p:nvPr>
            <p:ph type="title" idx="2"/>
          </p:nvPr>
        </p:nvSpPr>
        <p:spPr>
          <a:xfrm>
            <a:off x="533400" y="272105"/>
            <a:ext cx="1524000" cy="1168200"/>
          </a:xfrm>
          <a:prstGeom prst="rect">
            <a:avLst/>
          </a:prstGeom>
        </p:spPr>
        <p:txBody>
          <a:bodyPr spcFirstLastPara="1" wrap="square" lIns="91425" tIns="91425" rIns="91425" bIns="91425" anchor="b" anchorCtr="0">
            <a:noAutofit/>
          </a:bodyPr>
          <a:lstStyle/>
          <a:p>
            <a:pPr lvl="0"/>
            <a:r>
              <a:rPr lang="en" dirty="0"/>
              <a:t>I.</a:t>
            </a:r>
            <a:endParaRPr dirty="0"/>
          </a:p>
        </p:txBody>
      </p:sp>
      <p:cxnSp>
        <p:nvCxnSpPr>
          <p:cNvPr id="1503" name="Google Shape;1503;p48"/>
          <p:cNvCxnSpPr/>
          <p:nvPr/>
        </p:nvCxnSpPr>
        <p:spPr>
          <a:xfrm>
            <a:off x="982800" y="127635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1028" name="Picture 4">
            <a:extLst>
              <a:ext uri="{FF2B5EF4-FFF2-40B4-BE49-F238E27FC236}">
                <a16:creationId xmlns:a16="http://schemas.microsoft.com/office/drawing/2014/main" id="{EEFA1F01-16E8-1742-8209-8254028AA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455850"/>
            <a:ext cx="4425176" cy="43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100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14:bounceEnd="50000">
                                          <p:cBhvr additive="base">
                                            <p:cTn id="11"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14:bounceEnd="50000">
                                          <p:cBhvr additive="base">
                                            <p:cTn id="15"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14:bounceEnd="50000">
                                          <p:cBhvr additive="base">
                                            <p:cTn id="19"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0-#ppt_w/2"/>
                                              </p:val>
                                            </p:tav>
                                            <p:tav tm="100000">
                                              <p:val>
                                                <p:strVal val="#ppt_x"/>
                                              </p:val>
                                            </p:tav>
                                          </p:tavLst>
                                        </p:anim>
                                        <p:anim calcmode="lin" valueType="num">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0-#ppt_w/2"/>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cBhvr additive="base">
                                            <p:cTn id="15" dur="500" fill="hold"/>
                                            <p:tgtEl>
                                              <p:spTgt spid="1503"/>
                                            </p:tgtEl>
                                            <p:attrNameLst>
                                              <p:attrName>ppt_x</p:attrName>
                                            </p:attrNameLst>
                                          </p:cBhvr>
                                          <p:tavLst>
                                            <p:tav tm="0">
                                              <p:val>
                                                <p:strVal val="#ppt_x"/>
                                              </p:val>
                                            </p:tav>
                                            <p:tav tm="100000">
                                              <p:val>
                                                <p:strVal val="#ppt_x"/>
                                              </p:val>
                                            </p:tav>
                                          </p:tavLst>
                                        </p:anim>
                                        <p:anim calcmode="lin" valueType="num">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t="-9000" r="-4000" b="-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03573-2DCA-1840-87AC-A5F6CA4C3FA5}"/>
              </a:ext>
            </a:extLst>
          </p:cNvPr>
          <p:cNvSpPr/>
          <p:nvPr/>
        </p:nvSpPr>
        <p:spPr>
          <a:xfrm>
            <a:off x="-152400" y="0"/>
            <a:ext cx="9296400" cy="1200329"/>
          </a:xfrm>
          <a:prstGeom prst="rect">
            <a:avLst/>
          </a:prstGeom>
        </p:spPr>
        <p:txBody>
          <a:bodyPr wrap="square">
            <a:spAutoFit/>
          </a:bodyPr>
          <a:lstStyle/>
          <a:p>
            <a:pPr algn="ctr"/>
            <a:r>
              <a:rPr lang="vi-VN" sz="3600" b="1" dirty="0">
                <a:solidFill>
                  <a:srgbClr val="A01127"/>
                </a:solidFill>
                <a:sym typeface="PT Serif"/>
              </a:rPr>
              <a:t>I. Tình hình kinh tế nước Mĩ sau chiến tranh thế giới thứ hai.</a:t>
            </a:r>
            <a:endParaRPr lang="en-VN" dirty="0"/>
          </a:p>
        </p:txBody>
      </p:sp>
      <p:sp>
        <p:nvSpPr>
          <p:cNvPr id="6" name="Rectangle 5">
            <a:extLst>
              <a:ext uri="{FF2B5EF4-FFF2-40B4-BE49-F238E27FC236}">
                <a16:creationId xmlns:a16="http://schemas.microsoft.com/office/drawing/2014/main" id="{94C39F02-3567-994A-B382-974E4D7DD07F}"/>
              </a:ext>
            </a:extLst>
          </p:cNvPr>
          <p:cNvSpPr/>
          <p:nvPr/>
        </p:nvSpPr>
        <p:spPr>
          <a:xfrm>
            <a:off x="152400" y="1428750"/>
            <a:ext cx="8839200" cy="830997"/>
          </a:xfrm>
          <a:prstGeom prst="rect">
            <a:avLst/>
          </a:prstGeom>
        </p:spPr>
        <p:txBody>
          <a:bodyPr wrap="square">
            <a:spAutoFit/>
          </a:bodyPr>
          <a:lstStyle/>
          <a:p>
            <a:r>
              <a:rPr lang="en-US" altLang="en-VN" sz="2400" dirty="0">
                <a:solidFill>
                  <a:schemeClr val="tx1"/>
                </a:solidFill>
                <a:latin typeface="Times New Roman" panose="02020603050405020304" pitchFamily="18" charset="0"/>
                <a:cs typeface="Times New Roman" panose="02020603050405020304" pitchFamily="18" charset="0"/>
              </a:rPr>
              <a:t>- Sau </a:t>
            </a:r>
            <a:r>
              <a:rPr lang="en-US" altLang="en-VN" sz="2400" dirty="0" err="1">
                <a:solidFill>
                  <a:schemeClr val="tx1"/>
                </a:solidFill>
                <a:latin typeface="Times New Roman" panose="02020603050405020304" pitchFamily="18" charset="0"/>
                <a:cs typeface="Times New Roman" panose="02020603050405020304" pitchFamily="18" charset="0"/>
              </a:rPr>
              <a:t>chiến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tranh</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thế</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giới</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thứ</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hai</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Mĩ</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vươn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lên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trở</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thành</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nước</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tư</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bản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giàu</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mạnh</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nhất</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trong</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thế</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giới</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tư</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bản</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chủ</a:t>
            </a:r>
            <a:r>
              <a:rPr lang="en-US" altLang="en-VN" sz="2400" dirty="0">
                <a:solidFill>
                  <a:schemeClr val="tx1"/>
                </a:solidFill>
                <a:latin typeface="Times New Roman" panose="02020603050405020304" pitchFamily="18" charset="0"/>
                <a:cs typeface="Times New Roman" panose="02020603050405020304" pitchFamily="18" charset="0"/>
              </a:rPr>
              <a:t> </a:t>
            </a:r>
            <a:r>
              <a:rPr lang="en-US" altLang="en-VN" sz="2400" dirty="0" err="1">
                <a:solidFill>
                  <a:schemeClr val="tx1"/>
                </a:solidFill>
                <a:latin typeface="Times New Roman" panose="02020603050405020304" pitchFamily="18" charset="0"/>
                <a:cs typeface="Times New Roman" panose="02020603050405020304" pitchFamily="18" charset="0"/>
              </a:rPr>
              <a:t>nghĩa</a:t>
            </a:r>
            <a:r>
              <a:rPr lang="en-US" altLang="en-VN" sz="2400"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4792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523875" y="527309"/>
            <a:ext cx="8096250" cy="4370114"/>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898867" y="411436"/>
            <a:ext cx="4648200" cy="1569660"/>
            <a:chOff x="762000" y="693510"/>
            <a:chExt cx="4648200"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4648200" cy="1569660"/>
            </a:xfrm>
            <a:prstGeom prst="wedgeRoundRectCallout">
              <a:avLst>
                <a:gd name="adj1" fmla="val 45404"/>
                <a:gd name="adj2" fmla="val 75031"/>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1384995"/>
            </a:xfrm>
            <a:prstGeom prst="rect">
              <a:avLst/>
            </a:prstGeom>
          </p:spPr>
          <p:txBody>
            <a:bodyPr wrap="square">
              <a:spAutoFit/>
            </a:bodyPr>
            <a:lstStyle/>
            <a:p>
              <a:pPr algn="just" eaLnBrk="1" hangingPunct="1">
                <a:spcBef>
                  <a:spcPct val="0"/>
                </a:spcBef>
                <a:buClrTx/>
                <a:buFontTx/>
                <a:buNone/>
              </a:pPr>
              <a:r>
                <a:rPr lang="vi-VN" altLang="vi-VN" sz="2800" dirty="0">
                  <a:solidFill>
                    <a:schemeClr val="tx1"/>
                  </a:solidFill>
                  <a:latin typeface="Times New Roman" panose="02020603050405020304" pitchFamily="18" charset="0"/>
                </a:rPr>
                <a:t> Những biểu hiện nào chứng tỏ nền kinh tế Mĩ chiếm tuyệt đối trong thế giới tư bản?</a:t>
              </a:r>
              <a:endParaRPr lang="en-US" altLang="vi-VN" sz="2800" dirty="0">
                <a:solidFill>
                  <a:schemeClr val="tx1"/>
                </a:solidFill>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5360259" y="1065023"/>
            <a:ext cx="2002419" cy="3875650"/>
          </a:xfrm>
          <a:prstGeom prst="rect">
            <a:avLst/>
          </a:prstGeom>
        </p:spPr>
      </p:pic>
    </p:spTree>
    <p:extLst>
      <p:ext uri="{BB962C8B-B14F-4D97-AF65-F5344CB8AC3E}">
        <p14:creationId xmlns:p14="http://schemas.microsoft.com/office/powerpoint/2010/main" val="3794004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t="-4000" r="-6000" b="-2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2B12AF8-7416-654E-B6B6-65F631FCB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39" t="7038" r="12093" b="5555"/>
          <a:stretch/>
        </p:blipFill>
        <p:spPr bwMode="auto">
          <a:xfrm>
            <a:off x="299546" y="3733472"/>
            <a:ext cx="1636466" cy="14410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7D9AFC3-A468-5F46-AD60-F7CDF3688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460384" y="97934"/>
            <a:ext cx="2350482" cy="15303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ip PNG Transparent Images | PNG All">
            <a:extLst>
              <a:ext uri="{FF2B5EF4-FFF2-40B4-BE49-F238E27FC236}">
                <a16:creationId xmlns:a16="http://schemas.microsoft.com/office/drawing/2014/main" id="{61C68FC0-C37E-CE48-9888-1143B62A67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11" t="10000" r="18889" b="14444"/>
          <a:stretch/>
        </p:blipFill>
        <p:spPr bwMode="auto">
          <a:xfrm>
            <a:off x="4692015" y="1725319"/>
            <a:ext cx="2070847"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878BF6C-72C5-0646-BC41-D07A74E0B7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160" t="8519" r="15137" b="5308"/>
          <a:stretch/>
        </p:blipFill>
        <p:spPr bwMode="auto">
          <a:xfrm>
            <a:off x="5016077" y="3783069"/>
            <a:ext cx="1530350" cy="13487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76">
            <a:extLst>
              <a:ext uri="{FF2B5EF4-FFF2-40B4-BE49-F238E27FC236}">
                <a16:creationId xmlns:a16="http://schemas.microsoft.com/office/drawing/2014/main" id="{B886C875-922B-8949-9E30-6BAD58F2F8B3}"/>
              </a:ext>
            </a:extLst>
          </p:cNvPr>
          <p:cNvSpPr txBox="1">
            <a:spLocks noChangeArrowheads="1"/>
          </p:cNvSpPr>
          <p:nvPr/>
        </p:nvSpPr>
        <p:spPr bwMode="auto">
          <a:xfrm>
            <a:off x="1992256" y="448103"/>
            <a:ext cx="2851169" cy="135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5" tIns="45688" rIns="91375" bIns="45688">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VN" sz="2000" dirty="0" err="1">
                <a:solidFill>
                  <a:srgbClr val="C00000"/>
                </a:solidFill>
              </a:rPr>
              <a:t>Công</a:t>
            </a:r>
            <a:r>
              <a:rPr lang="en-US" altLang="en-VN" sz="2000" dirty="0">
                <a:solidFill>
                  <a:srgbClr val="C00000"/>
                </a:solidFill>
              </a:rPr>
              <a:t> </a:t>
            </a:r>
            <a:r>
              <a:rPr lang="en-US" altLang="en-VN" sz="2000" dirty="0" err="1">
                <a:solidFill>
                  <a:srgbClr val="C00000"/>
                </a:solidFill>
              </a:rPr>
              <a:t>nghiệp</a:t>
            </a:r>
            <a:r>
              <a:rPr lang="en-US" altLang="en-VN" sz="2000" dirty="0">
                <a:solidFill>
                  <a:srgbClr val="0000CC"/>
                </a:solidFill>
              </a:rPr>
              <a:t>: </a:t>
            </a:r>
            <a:r>
              <a:rPr lang="en-US" altLang="en-VN" sz="2000" dirty="0" err="1">
                <a:solidFill>
                  <a:srgbClr val="0000CC"/>
                </a:solidFill>
              </a:rPr>
              <a:t>Chiếm</a:t>
            </a:r>
            <a:r>
              <a:rPr lang="en-US" altLang="en-VN" sz="2000" dirty="0">
                <a:solidFill>
                  <a:srgbClr val="0000CC"/>
                </a:solidFill>
              </a:rPr>
              <a:t> </a:t>
            </a:r>
            <a:r>
              <a:rPr lang="en-US" altLang="en-VN" sz="2000" dirty="0" err="1">
                <a:solidFill>
                  <a:srgbClr val="0000CC"/>
                </a:solidFill>
              </a:rPr>
              <a:t>hơn</a:t>
            </a:r>
            <a:r>
              <a:rPr lang="en-US" altLang="en-VN" sz="2000" dirty="0">
                <a:solidFill>
                  <a:srgbClr val="0000CC"/>
                </a:solidFill>
              </a:rPr>
              <a:t> </a:t>
            </a:r>
            <a:r>
              <a:rPr lang="en-US" altLang="en-VN" sz="2000" dirty="0" err="1">
                <a:solidFill>
                  <a:srgbClr val="0000CC"/>
                </a:solidFill>
              </a:rPr>
              <a:t>một</a:t>
            </a:r>
            <a:r>
              <a:rPr lang="en-US" altLang="en-VN" sz="2000" dirty="0">
                <a:solidFill>
                  <a:srgbClr val="0000CC"/>
                </a:solidFill>
              </a:rPr>
              <a:t> </a:t>
            </a:r>
            <a:r>
              <a:rPr lang="en-US" altLang="en-VN" sz="2000" dirty="0" err="1">
                <a:solidFill>
                  <a:srgbClr val="0000CC"/>
                </a:solidFill>
              </a:rPr>
              <a:t>nửa</a:t>
            </a:r>
            <a:r>
              <a:rPr lang="en-US" altLang="en-VN" sz="2000" dirty="0">
                <a:solidFill>
                  <a:srgbClr val="0000CC"/>
                </a:solidFill>
              </a:rPr>
              <a:t> SL </a:t>
            </a:r>
            <a:r>
              <a:rPr lang="en-US" altLang="en-VN" sz="2000" dirty="0" err="1">
                <a:solidFill>
                  <a:srgbClr val="0000CC"/>
                </a:solidFill>
              </a:rPr>
              <a:t>toàn</a:t>
            </a:r>
            <a:r>
              <a:rPr lang="en-US" altLang="en-VN" sz="2000" dirty="0">
                <a:solidFill>
                  <a:srgbClr val="0000CC"/>
                </a:solidFill>
              </a:rPr>
              <a:t> </a:t>
            </a:r>
            <a:r>
              <a:rPr lang="en-US" altLang="en-VN" sz="2000" dirty="0" err="1">
                <a:solidFill>
                  <a:srgbClr val="0000CC"/>
                </a:solidFill>
              </a:rPr>
              <a:t>thế</a:t>
            </a:r>
            <a:r>
              <a:rPr lang="en-US" altLang="en-VN" sz="2000" dirty="0">
                <a:solidFill>
                  <a:srgbClr val="0000CC"/>
                </a:solidFill>
              </a:rPr>
              <a:t> </a:t>
            </a:r>
            <a:r>
              <a:rPr lang="en-US" altLang="en-VN" sz="2000" dirty="0" err="1">
                <a:solidFill>
                  <a:srgbClr val="0000CC"/>
                </a:solidFill>
              </a:rPr>
              <a:t>giới</a:t>
            </a:r>
            <a:r>
              <a:rPr lang="en-US" altLang="en-VN" sz="2000" dirty="0">
                <a:solidFill>
                  <a:srgbClr val="0000CC"/>
                </a:solidFill>
              </a:rPr>
              <a:t> 56,47% (1948)</a:t>
            </a:r>
          </a:p>
          <a:p>
            <a:endParaRPr lang="en-US" altLang="en-VN" sz="2200" dirty="0"/>
          </a:p>
        </p:txBody>
      </p:sp>
      <p:sp>
        <p:nvSpPr>
          <p:cNvPr id="14" name="Rectangle 13">
            <a:extLst>
              <a:ext uri="{FF2B5EF4-FFF2-40B4-BE49-F238E27FC236}">
                <a16:creationId xmlns:a16="http://schemas.microsoft.com/office/drawing/2014/main" id="{54166DB1-A822-594A-9035-AD94687934CB}"/>
              </a:ext>
            </a:extLst>
          </p:cNvPr>
          <p:cNvSpPr/>
          <p:nvPr/>
        </p:nvSpPr>
        <p:spPr>
          <a:xfrm>
            <a:off x="2125176" y="2184893"/>
            <a:ext cx="2455182" cy="1015663"/>
          </a:xfrm>
          <a:prstGeom prst="rect">
            <a:avLst/>
          </a:prstGeom>
        </p:spPr>
        <p:txBody>
          <a:bodyPr wrap="square">
            <a:spAutoFit/>
          </a:bodyPr>
          <a:lstStyle/>
          <a:p>
            <a:pPr algn="just"/>
            <a:r>
              <a:rPr lang="en-US" altLang="en-VN" sz="2000" kern="1200" dirty="0" err="1">
                <a:solidFill>
                  <a:srgbClr val="C00000"/>
                </a:solidFill>
                <a:latin typeface="Times New Roman" panose="02020603050405020304" pitchFamily="18" charset="0"/>
                <a:ea typeface="+mn-ea"/>
                <a:cs typeface="+mn-cs"/>
              </a:rPr>
              <a:t>Nông</a:t>
            </a:r>
            <a:r>
              <a:rPr lang="en-US" altLang="en-VN" sz="2000" kern="1200" dirty="0">
                <a:solidFill>
                  <a:srgbClr val="C00000"/>
                </a:solidFill>
                <a:latin typeface="Times New Roman" panose="02020603050405020304" pitchFamily="18" charset="0"/>
                <a:ea typeface="+mn-ea"/>
                <a:cs typeface="+mn-cs"/>
              </a:rPr>
              <a:t> </a:t>
            </a:r>
            <a:r>
              <a:rPr lang="en-US" altLang="en-VN" sz="2000" kern="1200" dirty="0" err="1">
                <a:solidFill>
                  <a:srgbClr val="C00000"/>
                </a:solidFill>
                <a:latin typeface="Times New Roman" panose="02020603050405020304" pitchFamily="18" charset="0"/>
                <a:ea typeface="+mn-ea"/>
                <a:cs typeface="+mn-cs"/>
              </a:rPr>
              <a:t>nghiệp</a:t>
            </a:r>
            <a:r>
              <a:rPr lang="en-US" altLang="en-VN" sz="2000" kern="1200" dirty="0">
                <a:solidFill>
                  <a:srgbClr val="0000CC"/>
                </a:solidFill>
                <a:latin typeface="Times New Roman" panose="02020603050405020304" pitchFamily="18" charset="0"/>
                <a:ea typeface="+mn-ea"/>
                <a:cs typeface="+mn-cs"/>
              </a:rPr>
              <a:t>: </a:t>
            </a:r>
            <a:r>
              <a:rPr lang="en-US" altLang="en-VN" sz="2000" kern="1200" dirty="0" err="1">
                <a:solidFill>
                  <a:srgbClr val="0000CC"/>
                </a:solidFill>
                <a:latin typeface="Times New Roman" panose="02020603050405020304" pitchFamily="18" charset="0"/>
                <a:ea typeface="+mn-ea"/>
                <a:cs typeface="+mn-cs"/>
              </a:rPr>
              <a:t>Bằng</a:t>
            </a:r>
            <a:r>
              <a:rPr lang="en-US" altLang="en-VN" sz="2000" kern="1200" dirty="0">
                <a:solidFill>
                  <a:srgbClr val="0000CC"/>
                </a:solidFill>
                <a:latin typeface="Times New Roman" panose="02020603050405020304" pitchFamily="18" charset="0"/>
                <a:ea typeface="+mn-ea"/>
                <a:cs typeface="+mn-cs"/>
              </a:rPr>
              <a:t> 2 </a:t>
            </a:r>
            <a:r>
              <a:rPr lang="en-US" altLang="en-VN" sz="2000" kern="1200" dirty="0" err="1">
                <a:solidFill>
                  <a:srgbClr val="0000CC"/>
                </a:solidFill>
                <a:latin typeface="Times New Roman" panose="02020603050405020304" pitchFamily="18" charset="0"/>
                <a:ea typeface="+mn-ea"/>
                <a:cs typeface="+mn-cs"/>
              </a:rPr>
              <a:t>lần</a:t>
            </a:r>
            <a:r>
              <a:rPr lang="en-US" altLang="en-VN" sz="2000" kern="1200" dirty="0">
                <a:solidFill>
                  <a:srgbClr val="0000CC"/>
                </a:solidFill>
                <a:latin typeface="Times New Roman" panose="02020603050405020304" pitchFamily="18" charset="0"/>
                <a:ea typeface="+mn-ea"/>
                <a:cs typeface="+mn-cs"/>
              </a:rPr>
              <a:t> SL </a:t>
            </a:r>
            <a:r>
              <a:rPr lang="en-US" altLang="en-VN" sz="2000" kern="1200" dirty="0" err="1">
                <a:solidFill>
                  <a:srgbClr val="0000CC"/>
                </a:solidFill>
                <a:latin typeface="Times New Roman" panose="02020603050405020304" pitchFamily="18" charset="0"/>
                <a:ea typeface="+mn-ea"/>
                <a:cs typeface="+mn-cs"/>
              </a:rPr>
              <a:t>của</a:t>
            </a:r>
            <a:r>
              <a:rPr lang="en-US" altLang="en-VN" sz="2000" kern="1200" dirty="0">
                <a:solidFill>
                  <a:srgbClr val="0000CC"/>
                </a:solidFill>
                <a:latin typeface="Times New Roman" panose="02020603050405020304" pitchFamily="18" charset="0"/>
                <a:ea typeface="+mn-ea"/>
                <a:cs typeface="+mn-cs"/>
              </a:rPr>
              <a:t> </a:t>
            </a:r>
            <a:r>
              <a:rPr lang="en-US" altLang="en-VN" sz="2000" kern="1200" dirty="0" err="1">
                <a:solidFill>
                  <a:srgbClr val="0000CC"/>
                </a:solidFill>
                <a:latin typeface="Times New Roman" panose="02020603050405020304" pitchFamily="18" charset="0"/>
                <a:ea typeface="+mn-ea"/>
                <a:cs typeface="+mn-cs"/>
              </a:rPr>
              <a:t>Tây</a:t>
            </a:r>
            <a:r>
              <a:rPr lang="en-US" altLang="en-VN" sz="2000" kern="1200" dirty="0">
                <a:solidFill>
                  <a:srgbClr val="0000CC"/>
                </a:solidFill>
                <a:latin typeface="Times New Roman" panose="02020603050405020304" pitchFamily="18" charset="0"/>
                <a:ea typeface="+mn-ea"/>
                <a:cs typeface="+mn-cs"/>
              </a:rPr>
              <a:t> </a:t>
            </a:r>
            <a:r>
              <a:rPr lang="en-US" altLang="en-VN" sz="2000" kern="1200" dirty="0" err="1">
                <a:solidFill>
                  <a:srgbClr val="0000CC"/>
                </a:solidFill>
                <a:latin typeface="Times New Roman" panose="02020603050405020304" pitchFamily="18" charset="0"/>
                <a:ea typeface="+mn-ea"/>
                <a:cs typeface="+mn-cs"/>
              </a:rPr>
              <a:t>Đức</a:t>
            </a:r>
            <a:r>
              <a:rPr lang="en-US" altLang="en-VN" sz="2000" kern="1200" dirty="0">
                <a:solidFill>
                  <a:srgbClr val="0000CC"/>
                </a:solidFill>
                <a:latin typeface="Times New Roman" panose="02020603050405020304" pitchFamily="18" charset="0"/>
                <a:ea typeface="+mn-ea"/>
                <a:cs typeface="+mn-cs"/>
              </a:rPr>
              <a:t> </a:t>
            </a:r>
            <a:r>
              <a:rPr lang="en-US" altLang="en-VN" sz="2000" kern="1200" dirty="0" err="1">
                <a:solidFill>
                  <a:srgbClr val="0000CC"/>
                </a:solidFill>
                <a:latin typeface="Times New Roman" panose="02020603050405020304" pitchFamily="18" charset="0"/>
                <a:ea typeface="+mn-ea"/>
                <a:cs typeface="+mn-cs"/>
              </a:rPr>
              <a:t>Anh+Pháp</a:t>
            </a:r>
            <a:r>
              <a:rPr lang="en-US" altLang="en-VN" sz="2000" kern="1200" dirty="0">
                <a:solidFill>
                  <a:srgbClr val="0000CC"/>
                </a:solidFill>
                <a:latin typeface="Times New Roman" panose="02020603050405020304" pitchFamily="18" charset="0"/>
                <a:ea typeface="+mn-ea"/>
                <a:cs typeface="+mn-cs"/>
              </a:rPr>
              <a:t>+ </a:t>
            </a:r>
            <a:r>
              <a:rPr lang="en-US" altLang="en-VN" sz="2000" kern="1200" dirty="0" err="1">
                <a:solidFill>
                  <a:srgbClr val="0000CC"/>
                </a:solidFill>
                <a:latin typeface="Times New Roman" panose="02020603050405020304" pitchFamily="18" charset="0"/>
                <a:ea typeface="+mn-ea"/>
                <a:cs typeface="+mn-cs"/>
              </a:rPr>
              <a:t>Nhật</a:t>
            </a:r>
            <a:r>
              <a:rPr lang="en-US" altLang="en-VN" sz="2000" kern="1200" dirty="0">
                <a:solidFill>
                  <a:srgbClr val="0000CC"/>
                </a:solidFill>
                <a:latin typeface="Times New Roman" panose="02020603050405020304" pitchFamily="18" charset="0"/>
                <a:ea typeface="+mn-ea"/>
                <a:cs typeface="+mn-cs"/>
              </a:rPr>
              <a:t> + </a:t>
            </a:r>
            <a:r>
              <a:rPr lang="en-US" altLang="en-VN" sz="2000" kern="1200" dirty="0" err="1">
                <a:solidFill>
                  <a:srgbClr val="0000CC"/>
                </a:solidFill>
                <a:latin typeface="Times New Roman" panose="02020603050405020304" pitchFamily="18" charset="0"/>
                <a:ea typeface="+mn-ea"/>
                <a:cs typeface="+mn-cs"/>
              </a:rPr>
              <a:t>Ý</a:t>
            </a:r>
            <a:endParaRPr lang="en-VN" sz="1200" dirty="0"/>
          </a:p>
        </p:txBody>
      </p:sp>
      <p:sp>
        <p:nvSpPr>
          <p:cNvPr id="21" name="Text Box 82">
            <a:extLst>
              <a:ext uri="{FF2B5EF4-FFF2-40B4-BE49-F238E27FC236}">
                <a16:creationId xmlns:a16="http://schemas.microsoft.com/office/drawing/2014/main" id="{67686CCB-34D9-BB4E-A43E-B59953C8701C}"/>
              </a:ext>
            </a:extLst>
          </p:cNvPr>
          <p:cNvSpPr txBox="1">
            <a:spLocks noChangeArrowheads="1"/>
          </p:cNvSpPr>
          <p:nvPr/>
        </p:nvSpPr>
        <p:spPr bwMode="auto">
          <a:xfrm>
            <a:off x="6506649" y="637349"/>
            <a:ext cx="2743200" cy="101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5" tIns="45688" rIns="91375" bIns="45688">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000" dirty="0" err="1">
                <a:solidFill>
                  <a:schemeClr val="bg2"/>
                </a:solidFill>
              </a:rPr>
              <a:t>Mạnh</a:t>
            </a:r>
            <a:r>
              <a:rPr lang="en-US" altLang="en-VN" sz="2000" dirty="0">
                <a:solidFill>
                  <a:schemeClr val="bg2"/>
                </a:solidFill>
              </a:rPr>
              <a:t> </a:t>
            </a:r>
            <a:r>
              <a:rPr lang="en-US" altLang="en-VN" sz="2000" dirty="0" err="1">
                <a:solidFill>
                  <a:schemeClr val="bg2"/>
                </a:solidFill>
              </a:rPr>
              <a:t>nhất</a:t>
            </a:r>
            <a:r>
              <a:rPr lang="en-US" altLang="en-VN" sz="2000" dirty="0">
                <a:solidFill>
                  <a:schemeClr val="bg2"/>
                </a:solidFill>
              </a:rPr>
              <a:t>, </a:t>
            </a:r>
            <a:r>
              <a:rPr lang="en-US" altLang="en-VN" sz="2000" dirty="0" err="1">
                <a:solidFill>
                  <a:schemeClr val="bg2"/>
                </a:solidFill>
              </a:rPr>
              <a:t>độc</a:t>
            </a:r>
            <a:r>
              <a:rPr lang="en-US" altLang="en-VN" sz="2000" dirty="0">
                <a:solidFill>
                  <a:schemeClr val="bg2"/>
                </a:solidFill>
              </a:rPr>
              <a:t> </a:t>
            </a:r>
            <a:r>
              <a:rPr lang="en-US" altLang="en-VN" sz="2000" dirty="0" err="1">
                <a:solidFill>
                  <a:schemeClr val="bg2"/>
                </a:solidFill>
              </a:rPr>
              <a:t>quyền</a:t>
            </a:r>
            <a:r>
              <a:rPr lang="en-US" altLang="en-VN" sz="2000" dirty="0">
                <a:solidFill>
                  <a:schemeClr val="bg2"/>
                </a:solidFill>
              </a:rPr>
              <a:t> </a:t>
            </a:r>
            <a:r>
              <a:rPr lang="en-US" altLang="en-VN" sz="2000" dirty="0" err="1">
                <a:solidFill>
                  <a:schemeClr val="bg2"/>
                </a:solidFill>
              </a:rPr>
              <a:t>về</a:t>
            </a:r>
            <a:r>
              <a:rPr lang="en-US" altLang="en-VN" sz="2000" dirty="0">
                <a:solidFill>
                  <a:schemeClr val="bg2"/>
                </a:solidFill>
              </a:rPr>
              <a:t> </a:t>
            </a:r>
            <a:r>
              <a:rPr lang="en-US" altLang="en-VN" sz="2000" dirty="0" err="1">
                <a:solidFill>
                  <a:schemeClr val="bg2"/>
                </a:solidFill>
              </a:rPr>
              <a:t>vũ</a:t>
            </a:r>
            <a:r>
              <a:rPr lang="en-US" altLang="en-VN" sz="2000" dirty="0">
                <a:solidFill>
                  <a:schemeClr val="bg2"/>
                </a:solidFill>
              </a:rPr>
              <a:t> </a:t>
            </a:r>
            <a:r>
              <a:rPr lang="en-US" altLang="en-VN" sz="2000" dirty="0" err="1">
                <a:solidFill>
                  <a:schemeClr val="bg2"/>
                </a:solidFill>
              </a:rPr>
              <a:t>khí</a:t>
            </a:r>
            <a:r>
              <a:rPr lang="en-US" altLang="en-VN" sz="2000" dirty="0">
                <a:solidFill>
                  <a:schemeClr val="bg2"/>
                </a:solidFill>
              </a:rPr>
              <a:t> </a:t>
            </a:r>
            <a:r>
              <a:rPr lang="en-US" altLang="en-VN" sz="2000" dirty="0" err="1">
                <a:solidFill>
                  <a:schemeClr val="bg2"/>
                </a:solidFill>
              </a:rPr>
              <a:t>nguyên</a:t>
            </a:r>
            <a:r>
              <a:rPr lang="en-US" altLang="en-VN" sz="2000" dirty="0">
                <a:solidFill>
                  <a:schemeClr val="bg2"/>
                </a:solidFill>
              </a:rPr>
              <a:t> </a:t>
            </a:r>
            <a:r>
              <a:rPr lang="en-US" altLang="en-VN" sz="2000" dirty="0" err="1">
                <a:solidFill>
                  <a:schemeClr val="bg2"/>
                </a:solidFill>
              </a:rPr>
              <a:t>tử</a:t>
            </a:r>
            <a:endParaRPr lang="en-US" altLang="en-VN" sz="2000" dirty="0">
              <a:solidFill>
                <a:schemeClr val="bg2"/>
              </a:solidFill>
            </a:endParaRPr>
          </a:p>
          <a:p>
            <a:endParaRPr lang="en-US" altLang="en-VN" sz="2000" dirty="0"/>
          </a:p>
        </p:txBody>
      </p:sp>
      <p:sp>
        <p:nvSpPr>
          <p:cNvPr id="22" name="Text Box 80">
            <a:extLst>
              <a:ext uri="{FF2B5EF4-FFF2-40B4-BE49-F238E27FC236}">
                <a16:creationId xmlns:a16="http://schemas.microsoft.com/office/drawing/2014/main" id="{3CB21D9A-DBD5-AC48-95DE-0095A60A2757}"/>
              </a:ext>
            </a:extLst>
          </p:cNvPr>
          <p:cNvSpPr txBox="1">
            <a:spLocks noChangeArrowheads="1"/>
          </p:cNvSpPr>
          <p:nvPr/>
        </p:nvSpPr>
        <p:spPr bwMode="auto">
          <a:xfrm>
            <a:off x="1934209" y="4159658"/>
            <a:ext cx="3132785" cy="101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5" tIns="45688" rIns="91375" bIns="45688">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000" dirty="0" err="1"/>
              <a:t>Nắm</a:t>
            </a:r>
            <a:r>
              <a:rPr lang="en-US" altLang="en-VN" sz="2000" dirty="0"/>
              <a:t> </a:t>
            </a:r>
            <a:r>
              <a:rPr lang="en-US" altLang="en-VN" sz="2000" dirty="0" err="1"/>
              <a:t>giữ</a:t>
            </a:r>
            <a:r>
              <a:rPr lang="en-US" altLang="en-VN" sz="2000" dirty="0"/>
              <a:t> 3/4 </a:t>
            </a:r>
            <a:r>
              <a:rPr lang="en-US" altLang="en-VN" sz="2000" dirty="0" err="1"/>
              <a:t>trữ</a:t>
            </a:r>
            <a:r>
              <a:rPr lang="en-US" altLang="en-VN" sz="2000" dirty="0"/>
              <a:t> </a:t>
            </a:r>
            <a:r>
              <a:rPr lang="en-US" altLang="en-VN" sz="2000" dirty="0" err="1"/>
              <a:t>lượng</a:t>
            </a:r>
            <a:r>
              <a:rPr lang="en-US" altLang="en-VN" sz="2000" dirty="0"/>
              <a:t> </a:t>
            </a:r>
            <a:r>
              <a:rPr lang="en-US" altLang="en-VN" sz="2000" dirty="0" err="1"/>
              <a:t>vàng</a:t>
            </a:r>
            <a:r>
              <a:rPr lang="en-US" altLang="en-VN" sz="2000" dirty="0"/>
              <a:t> </a:t>
            </a:r>
            <a:r>
              <a:rPr lang="en-US" altLang="en-VN" sz="2000" dirty="0" err="1"/>
              <a:t>thế</a:t>
            </a:r>
            <a:r>
              <a:rPr lang="en-US" altLang="en-VN" sz="2000" dirty="0"/>
              <a:t> </a:t>
            </a:r>
            <a:r>
              <a:rPr lang="en-US" altLang="en-VN" sz="2000" dirty="0" err="1"/>
              <a:t>giới</a:t>
            </a:r>
            <a:r>
              <a:rPr lang="en-US" altLang="en-VN" sz="2000" dirty="0"/>
              <a:t>. ( 24,6 </a:t>
            </a:r>
            <a:r>
              <a:rPr lang="en-US" altLang="en-VN" sz="2000" dirty="0" err="1"/>
              <a:t>tỉ</a:t>
            </a:r>
            <a:r>
              <a:rPr lang="en-US" altLang="en-VN" sz="2000" dirty="0"/>
              <a:t> USD)</a:t>
            </a:r>
          </a:p>
          <a:p>
            <a:endParaRPr lang="en-US" altLang="en-VN" sz="2000" dirty="0"/>
          </a:p>
        </p:txBody>
      </p:sp>
      <p:sp>
        <p:nvSpPr>
          <p:cNvPr id="23" name="Text Box 84">
            <a:extLst>
              <a:ext uri="{FF2B5EF4-FFF2-40B4-BE49-F238E27FC236}">
                <a16:creationId xmlns:a16="http://schemas.microsoft.com/office/drawing/2014/main" id="{27C93E8C-591B-C04C-BD6F-BC4BC51F22A3}"/>
              </a:ext>
            </a:extLst>
          </p:cNvPr>
          <p:cNvSpPr txBox="1">
            <a:spLocks noChangeArrowheads="1"/>
          </p:cNvSpPr>
          <p:nvPr/>
        </p:nvSpPr>
        <p:spPr bwMode="auto">
          <a:xfrm>
            <a:off x="6842825" y="2406706"/>
            <a:ext cx="2070847" cy="4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5" tIns="45688" rIns="91375" bIns="45688">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sz="2000" dirty="0"/>
              <a:t>50% </a:t>
            </a:r>
            <a:r>
              <a:rPr lang="en-US" altLang="en-VN" sz="2000" dirty="0" err="1"/>
              <a:t>tàu</a:t>
            </a:r>
            <a:r>
              <a:rPr lang="en-US" altLang="en-VN" sz="2000" dirty="0"/>
              <a:t> </a:t>
            </a:r>
            <a:r>
              <a:rPr lang="en-US" altLang="en-VN" sz="2000" dirty="0" err="1"/>
              <a:t>trên</a:t>
            </a:r>
            <a:r>
              <a:rPr lang="en-US" altLang="en-VN" sz="2000" dirty="0"/>
              <a:t> </a:t>
            </a:r>
            <a:r>
              <a:rPr lang="en-US" altLang="en-VN" sz="2000" dirty="0" err="1"/>
              <a:t>biển</a:t>
            </a:r>
            <a:endParaRPr lang="en-US" altLang="en-VN" sz="2000" dirty="0"/>
          </a:p>
        </p:txBody>
      </p:sp>
      <p:sp>
        <p:nvSpPr>
          <p:cNvPr id="24" name="Text Box 86">
            <a:extLst>
              <a:ext uri="{FF2B5EF4-FFF2-40B4-BE49-F238E27FC236}">
                <a16:creationId xmlns:a16="http://schemas.microsoft.com/office/drawing/2014/main" id="{0056BFC1-5E32-5349-BDDD-A70BB38F6575}"/>
              </a:ext>
            </a:extLst>
          </p:cNvPr>
          <p:cNvSpPr txBox="1">
            <a:spLocks noChangeArrowheads="1"/>
          </p:cNvSpPr>
          <p:nvPr/>
        </p:nvSpPr>
        <p:spPr bwMode="auto">
          <a:xfrm>
            <a:off x="6547152" y="4171136"/>
            <a:ext cx="2743200" cy="101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5" tIns="45688" rIns="91375" bIns="45688">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000" dirty="0">
                <a:solidFill>
                  <a:srgbClr val="0000CC"/>
                </a:solidFill>
              </a:rPr>
              <a:t>10 </a:t>
            </a:r>
            <a:r>
              <a:rPr lang="en-US" altLang="en-VN" sz="2000" dirty="0" err="1">
                <a:solidFill>
                  <a:srgbClr val="0000CC"/>
                </a:solidFill>
              </a:rPr>
              <a:t>ngân</a:t>
            </a:r>
            <a:r>
              <a:rPr lang="en-US" altLang="en-VN" sz="2000" dirty="0">
                <a:solidFill>
                  <a:srgbClr val="0000CC"/>
                </a:solidFill>
              </a:rPr>
              <a:t> </a:t>
            </a:r>
            <a:r>
              <a:rPr lang="en-US" altLang="en-VN" sz="2000" dirty="0" err="1">
                <a:solidFill>
                  <a:srgbClr val="0000CC"/>
                </a:solidFill>
              </a:rPr>
              <a:t>hàng</a:t>
            </a:r>
            <a:r>
              <a:rPr lang="en-US" altLang="en-VN" sz="2000" dirty="0">
                <a:solidFill>
                  <a:srgbClr val="0000CC"/>
                </a:solidFill>
              </a:rPr>
              <a:t> </a:t>
            </a:r>
            <a:r>
              <a:rPr lang="en-US" altLang="en-VN" sz="2000" dirty="0" err="1">
                <a:solidFill>
                  <a:srgbClr val="0000CC"/>
                </a:solidFill>
              </a:rPr>
              <a:t>lớn</a:t>
            </a:r>
            <a:r>
              <a:rPr lang="en-US" altLang="en-VN" sz="2000" dirty="0">
                <a:solidFill>
                  <a:srgbClr val="0000CC"/>
                </a:solidFill>
              </a:rPr>
              <a:t> </a:t>
            </a:r>
            <a:r>
              <a:rPr lang="en-US" altLang="en-VN" sz="2000" dirty="0" err="1">
                <a:solidFill>
                  <a:srgbClr val="0000CC"/>
                </a:solidFill>
              </a:rPr>
              <a:t>nhất</a:t>
            </a:r>
            <a:r>
              <a:rPr lang="en-US" altLang="en-VN" sz="2000" dirty="0">
                <a:solidFill>
                  <a:srgbClr val="0000CC"/>
                </a:solidFill>
              </a:rPr>
              <a:t> </a:t>
            </a:r>
            <a:r>
              <a:rPr lang="en-US" altLang="en-VN" sz="2000" dirty="0" err="1">
                <a:solidFill>
                  <a:srgbClr val="0000CC"/>
                </a:solidFill>
              </a:rPr>
              <a:t>thế</a:t>
            </a:r>
            <a:r>
              <a:rPr lang="en-US" altLang="en-VN" sz="2000" dirty="0">
                <a:solidFill>
                  <a:srgbClr val="0000CC"/>
                </a:solidFill>
              </a:rPr>
              <a:t> </a:t>
            </a:r>
            <a:r>
              <a:rPr lang="en-US" altLang="en-VN" sz="2000" dirty="0" err="1">
                <a:solidFill>
                  <a:srgbClr val="0000CC"/>
                </a:solidFill>
              </a:rPr>
              <a:t>giới</a:t>
            </a:r>
            <a:r>
              <a:rPr lang="en-US" altLang="en-VN" sz="2000" dirty="0">
                <a:solidFill>
                  <a:srgbClr val="0000CC"/>
                </a:solidFill>
              </a:rPr>
              <a:t> </a:t>
            </a:r>
            <a:r>
              <a:rPr lang="en-US" altLang="en-VN" sz="2000" dirty="0" err="1">
                <a:solidFill>
                  <a:srgbClr val="0000CC"/>
                </a:solidFill>
              </a:rPr>
              <a:t>là</a:t>
            </a:r>
            <a:r>
              <a:rPr lang="en-US" altLang="en-VN" sz="2000" dirty="0">
                <a:solidFill>
                  <a:srgbClr val="0000CC"/>
                </a:solidFill>
              </a:rPr>
              <a:t> </a:t>
            </a:r>
            <a:r>
              <a:rPr lang="en-US" altLang="en-VN" sz="2000" dirty="0" err="1">
                <a:solidFill>
                  <a:srgbClr val="0000CC"/>
                </a:solidFill>
              </a:rPr>
              <a:t>của</a:t>
            </a:r>
            <a:r>
              <a:rPr lang="en-US" altLang="en-VN" sz="2000" dirty="0">
                <a:solidFill>
                  <a:srgbClr val="0000CC"/>
                </a:solidFill>
              </a:rPr>
              <a:t> </a:t>
            </a:r>
            <a:r>
              <a:rPr lang="en-US" altLang="en-VN" sz="2000" dirty="0" err="1">
                <a:solidFill>
                  <a:srgbClr val="0000CC"/>
                </a:solidFill>
              </a:rPr>
              <a:t>người</a:t>
            </a:r>
            <a:r>
              <a:rPr lang="en-US" altLang="en-VN" sz="2000" dirty="0">
                <a:solidFill>
                  <a:srgbClr val="0000CC"/>
                </a:solidFill>
              </a:rPr>
              <a:t> </a:t>
            </a:r>
            <a:r>
              <a:rPr lang="en-US" altLang="en-VN" sz="2000" dirty="0" err="1">
                <a:solidFill>
                  <a:srgbClr val="0000CC"/>
                </a:solidFill>
              </a:rPr>
              <a:t>Mĩ</a:t>
            </a:r>
            <a:endParaRPr lang="en-US" altLang="en-VN" sz="2000" dirty="0">
              <a:solidFill>
                <a:srgbClr val="0000CC"/>
              </a:solidFill>
            </a:endParaRPr>
          </a:p>
          <a:p>
            <a:endParaRPr lang="en-US" altLang="en-VN" sz="2000" dirty="0"/>
          </a:p>
        </p:txBody>
      </p:sp>
      <p:pic>
        <p:nvPicPr>
          <p:cNvPr id="1028" name="Picture 4">
            <a:extLst>
              <a:ext uri="{FF2B5EF4-FFF2-40B4-BE49-F238E27FC236}">
                <a16:creationId xmlns:a16="http://schemas.microsoft.com/office/drawing/2014/main" id="{72FCED77-C645-E645-931E-BEAE5B414BB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616" t="4075" r="13021" b="7036"/>
          <a:stretch/>
        </p:blipFill>
        <p:spPr bwMode="auto">
          <a:xfrm>
            <a:off x="289015" y="1955221"/>
            <a:ext cx="1566050" cy="147500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384CAC9-DCDA-1746-8EA8-352F86DD83A0}"/>
              </a:ext>
            </a:extLst>
          </p:cNvPr>
          <p:cNvGrpSpPr/>
          <p:nvPr/>
        </p:nvGrpSpPr>
        <p:grpSpPr>
          <a:xfrm>
            <a:off x="282769" y="210908"/>
            <a:ext cx="1797611" cy="1441068"/>
            <a:chOff x="1828800" y="1809750"/>
            <a:chExt cx="1850661" cy="1811362"/>
          </a:xfrm>
        </p:grpSpPr>
        <p:pic>
          <p:nvPicPr>
            <p:cNvPr id="25" name="Picture 24">
              <a:extLst>
                <a:ext uri="{FF2B5EF4-FFF2-40B4-BE49-F238E27FC236}">
                  <a16:creationId xmlns:a16="http://schemas.microsoft.com/office/drawing/2014/main" id="{C2041E0D-4995-4F4D-92E0-538BA9EA0A72}"/>
                </a:ext>
              </a:extLst>
            </p:cNvPr>
            <p:cNvPicPr>
              <a:picLocks noChangeAspect="1"/>
            </p:cNvPicPr>
            <p:nvPr/>
          </p:nvPicPr>
          <p:blipFill rotWithShape="1">
            <a:blip r:embed="rId9"/>
            <a:srcRect l="3243" t="2593" r="3243"/>
            <a:stretch/>
          </p:blipFill>
          <p:spPr>
            <a:xfrm>
              <a:off x="1828800" y="1809750"/>
              <a:ext cx="1790700" cy="1811362"/>
            </a:xfrm>
            <a:prstGeom prst="ellipse">
              <a:avLst/>
            </a:prstGeom>
            <a:ln>
              <a:solidFill>
                <a:srgbClr val="FF0000"/>
              </a:solidFill>
            </a:ln>
          </p:spPr>
        </p:pic>
        <p:sp>
          <p:nvSpPr>
            <p:cNvPr id="26" name="Rectangle 25">
              <a:extLst>
                <a:ext uri="{FF2B5EF4-FFF2-40B4-BE49-F238E27FC236}">
                  <a16:creationId xmlns:a16="http://schemas.microsoft.com/office/drawing/2014/main" id="{7367770D-26DB-E44A-BF59-A691CBF051AF}"/>
                </a:ext>
              </a:extLst>
            </p:cNvPr>
            <p:cNvSpPr/>
            <p:nvPr/>
          </p:nvSpPr>
          <p:spPr>
            <a:xfrm>
              <a:off x="2702291" y="2715431"/>
              <a:ext cx="841897" cy="307777"/>
            </a:xfrm>
            <a:prstGeom prst="rect">
              <a:avLst/>
            </a:prstGeom>
          </p:spPr>
          <p:txBody>
            <a:bodyPr wrap="none">
              <a:spAutoFit/>
            </a:bodyPr>
            <a:lstStyle/>
            <a:p>
              <a:r>
                <a:rPr lang="en-US" altLang="en-VN" b="1" dirty="0">
                  <a:solidFill>
                    <a:schemeClr val="tx1"/>
                  </a:solidFill>
                  <a:latin typeface="Times New Roman" panose="02020603050405020304" pitchFamily="18" charset="0"/>
                  <a:cs typeface="Times New Roman" panose="02020603050405020304" pitchFamily="18" charset="0"/>
                </a:rPr>
                <a:t>56,47% </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9A08DF1-947B-3841-B631-25B4F5F8F4FF}"/>
                </a:ext>
              </a:extLst>
            </p:cNvPr>
            <p:cNvSpPr txBox="1"/>
            <p:nvPr/>
          </p:nvSpPr>
          <p:spPr>
            <a:xfrm>
              <a:off x="2841261" y="2428069"/>
              <a:ext cx="838200" cy="307777"/>
            </a:xfrm>
            <a:prstGeom prst="rect">
              <a:avLst/>
            </a:prstGeom>
            <a:noFill/>
          </p:spPr>
          <p:txBody>
            <a:bodyPr wrap="square" rtlCol="0">
              <a:spAutoFit/>
            </a:bodyPr>
            <a:lstStyle/>
            <a:p>
              <a:r>
                <a:rPr lang="en-VN" dirty="0"/>
                <a:t>Mĩ</a:t>
              </a:r>
            </a:p>
          </p:txBody>
        </p:sp>
        <p:sp>
          <p:nvSpPr>
            <p:cNvPr id="28" name="TextBox 27">
              <a:extLst>
                <a:ext uri="{FF2B5EF4-FFF2-40B4-BE49-F238E27FC236}">
                  <a16:creationId xmlns:a16="http://schemas.microsoft.com/office/drawing/2014/main" id="{F6DADEC2-0078-E34F-887C-85A86D6B071F}"/>
                </a:ext>
              </a:extLst>
            </p:cNvPr>
            <p:cNvSpPr txBox="1"/>
            <p:nvPr/>
          </p:nvSpPr>
          <p:spPr>
            <a:xfrm>
              <a:off x="1944506" y="2256125"/>
              <a:ext cx="838200" cy="307777"/>
            </a:xfrm>
            <a:prstGeom prst="rect">
              <a:avLst/>
            </a:prstGeom>
            <a:noFill/>
          </p:spPr>
          <p:txBody>
            <a:bodyPr wrap="square" rtlCol="0">
              <a:spAutoFit/>
            </a:bodyPr>
            <a:lstStyle/>
            <a:p>
              <a:r>
                <a:rPr lang="en-US" dirty="0"/>
                <a:t>C</a:t>
              </a:r>
              <a:r>
                <a:rPr lang="en-VN" dirty="0"/>
                <a:t>òn lại</a:t>
              </a:r>
            </a:p>
          </p:txBody>
        </p:sp>
        <p:sp>
          <p:nvSpPr>
            <p:cNvPr id="29" name="Rectangle 28">
              <a:extLst>
                <a:ext uri="{FF2B5EF4-FFF2-40B4-BE49-F238E27FC236}">
                  <a16:creationId xmlns:a16="http://schemas.microsoft.com/office/drawing/2014/main" id="{4E516211-0CBE-6A4F-898A-48B02792310D}"/>
                </a:ext>
              </a:extLst>
            </p:cNvPr>
            <p:cNvSpPr/>
            <p:nvPr/>
          </p:nvSpPr>
          <p:spPr>
            <a:xfrm>
              <a:off x="1955991" y="2502442"/>
              <a:ext cx="768159" cy="307777"/>
            </a:xfrm>
            <a:prstGeom prst="rect">
              <a:avLst/>
            </a:prstGeom>
          </p:spPr>
          <p:txBody>
            <a:bodyPr wrap="none">
              <a:spAutoFit/>
            </a:bodyPr>
            <a:lstStyle/>
            <a:p>
              <a:r>
                <a:rPr lang="en-US" altLang="en-VN" b="1" dirty="0">
                  <a:solidFill>
                    <a:schemeClr val="tx1"/>
                  </a:solidFill>
                  <a:latin typeface="Times New Roman" panose="02020603050405020304" pitchFamily="18" charset="0"/>
                  <a:cs typeface="Times New Roman" panose="02020603050405020304" pitchFamily="18" charset="0"/>
                </a:rPr>
                <a:t>43,53%</a:t>
              </a:r>
              <a:endParaRPr lang="en-VN"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501779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0000">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14:bounceEnd="50000">
                                          <p:cBhvr additive="base">
                                            <p:cTn id="18"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push.wav"/>
                                            </p:tgtEl>
                                          </p:cMediaNode>
                                        </p:audio>
                                      </p:subTnLst>
                                    </p:cTn>
                                  </p:par>
                                </p:childTnLst>
                              </p:cTn>
                            </p:par>
                            <p:par>
                              <p:cTn id="20" fill="hold">
                                <p:stCondLst>
                                  <p:cond delay="500"/>
                                </p:stCondLst>
                                <p:childTnLst>
                                  <p:par>
                                    <p:cTn id="21" presetID="2" presetClass="entr" presetSubtype="8" fill="hold" grpId="0" nodeType="afterEffect" p14:presetBounceEnd="5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50000">
                                          <p:cBhvr additive="base">
                                            <p:cTn id="23"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14:presetBounceEnd="50000">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14:bounceEnd="50000">
                                          <p:cBhvr additive="base">
                                            <p:cTn id="29"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push.wav"/>
                                            </p:tgtEl>
                                          </p:cMediaNode>
                                        </p:audio>
                                      </p:subTnLst>
                                    </p:cTn>
                                  </p:par>
                                </p:childTnLst>
                              </p:cTn>
                            </p:par>
                            <p:par>
                              <p:cTn id="31" fill="hold">
                                <p:stCondLst>
                                  <p:cond delay="500"/>
                                </p:stCondLst>
                                <p:childTnLst>
                                  <p:par>
                                    <p:cTn id="32" presetID="2" presetClass="entr" presetSubtype="8" fill="hold" grpId="0" nodeType="afterEffect" p14:presetBounceEnd="50000">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14:bounceEnd="50000">
                                          <p:cBhvr additive="base">
                                            <p:cTn id="34"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14:presetBounceEnd="50000">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14:bounceEnd="50000">
                                          <p:cBhvr additive="base">
                                            <p:cTn id="40"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par>
                              <p:cTn id="42" fill="hold">
                                <p:stCondLst>
                                  <p:cond delay="500"/>
                                </p:stCondLst>
                                <p:childTnLst>
                                  <p:par>
                                    <p:cTn id="43" presetID="2" presetClass="entr" presetSubtype="2" fill="hold" grpId="0" nodeType="afterEffect" p14:presetBounceEnd="50000">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14:bounceEnd="50000">
                                          <p:cBhvr additive="base">
                                            <p:cTn id="45"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14:presetBounceEnd="50000">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14:bounceEnd="50000">
                                          <p:cBhvr additive="base">
                                            <p:cTn id="51"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push.wav"/>
                                            </p:tgtEl>
                                          </p:cMediaNode>
                                        </p:audio>
                                      </p:subTnLst>
                                    </p:cTn>
                                  </p:par>
                                </p:childTnLst>
                              </p:cTn>
                            </p:par>
                            <p:par>
                              <p:cTn id="53" fill="hold">
                                <p:stCondLst>
                                  <p:cond delay="500"/>
                                </p:stCondLst>
                                <p:childTnLst>
                                  <p:par>
                                    <p:cTn id="54" presetID="2" presetClass="entr" presetSubtype="2" fill="hold" grpId="0" nodeType="afterEffect" p14:presetBounceEnd="50000">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14:bounceEnd="50000">
                                          <p:cBhvr additive="base">
                                            <p:cTn id="56"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14:presetBounceEnd="50000">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14:bounceEnd="50000">
                                          <p:cBhvr additive="base">
                                            <p:cTn id="62" dur="500" fill="hold"/>
                                            <p:tgtEl>
                                              <p:spTgt spid="3082"/>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push.wav"/>
                                            </p:tgtEl>
                                          </p:cMediaNode>
                                        </p:audio>
                                      </p:subTnLst>
                                    </p:cTn>
                                  </p:par>
                                </p:childTnLst>
                              </p:cTn>
                            </p:par>
                            <p:par>
                              <p:cTn id="64" fill="hold">
                                <p:stCondLst>
                                  <p:cond delay="500"/>
                                </p:stCondLst>
                                <p:childTnLst>
                                  <p:par>
                                    <p:cTn id="65" presetID="2" presetClass="entr" presetSubtype="2" fill="hold" grpId="0" nodeType="afterEffect" p14:presetBounceEnd="50000">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14:bounceEnd="50000">
                                          <p:cBhvr additive="base">
                                            <p:cTn id="67"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push.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push.wav"/>
                                            </p:tgtEl>
                                          </p:cMediaNode>
                                        </p:audio>
                                      </p:sub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ppt_x"/>
                                              </p:val>
                                            </p:tav>
                                            <p:tav tm="100000">
                                              <p:val>
                                                <p:strVal val="#ppt_x"/>
                                              </p:val>
                                            </p:tav>
                                          </p:tavLst>
                                        </p:anim>
                                        <p:anim calcmode="lin" valueType="num">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push.wav"/>
                                            </p:tgtEl>
                                          </p:cMediaNode>
                                        </p:audio>
                                      </p:sub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cBhvr additive="base">
                                            <p:cTn id="40" dur="500" fill="hold"/>
                                            <p:tgtEl>
                                              <p:spTgt spid="3076"/>
                                            </p:tgtEl>
                                            <p:attrNameLst>
                                              <p:attrName>ppt_x</p:attrName>
                                            </p:attrNameLst>
                                          </p:cBhvr>
                                          <p:tavLst>
                                            <p:tav tm="0">
                                              <p:val>
                                                <p:strVal val="#ppt_x"/>
                                              </p:val>
                                            </p:tav>
                                            <p:tav tm="100000">
                                              <p:val>
                                                <p:strVal val="#ppt_x"/>
                                              </p:val>
                                            </p:tav>
                                          </p:tavLst>
                                        </p:anim>
                                        <p:anim calcmode="lin" valueType="num">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0" name="push.wav"/>
                                            </p:tgtEl>
                                          </p:cMediaNode>
                                        </p:audio>
                                      </p:sub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cBhvr additive="base">
                                            <p:cTn id="51" dur="500" fill="hold"/>
                                            <p:tgtEl>
                                              <p:spTgt spid="3078"/>
                                            </p:tgtEl>
                                            <p:attrNameLst>
                                              <p:attrName>ppt_x</p:attrName>
                                            </p:attrNameLst>
                                          </p:cBhvr>
                                          <p:tavLst>
                                            <p:tav tm="0">
                                              <p:val>
                                                <p:strVal val="#ppt_x"/>
                                              </p:val>
                                            </p:tav>
                                            <p:tav tm="100000">
                                              <p:val>
                                                <p:strVal val="#ppt_x"/>
                                              </p:val>
                                            </p:tav>
                                          </p:tavLst>
                                        </p:anim>
                                        <p:anim calcmode="lin" valueType="num">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0" name="push.wav"/>
                                            </p:tgtEl>
                                          </p:cMediaNode>
                                        </p:audio>
                                      </p:sub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additive="base">
                                            <p:cTn id="62" dur="500" fill="hold"/>
                                            <p:tgtEl>
                                              <p:spTgt spid="3082"/>
                                            </p:tgtEl>
                                            <p:attrNameLst>
                                              <p:attrName>ppt_x</p:attrName>
                                            </p:attrNameLst>
                                          </p:cBhvr>
                                          <p:tavLst>
                                            <p:tav tm="0">
                                              <p:val>
                                                <p:strVal val="#ppt_x"/>
                                              </p:val>
                                            </p:tav>
                                            <p:tav tm="100000">
                                              <p:val>
                                                <p:strVal val="#ppt_x"/>
                                              </p:val>
                                            </p:tav>
                                          </p:tavLst>
                                        </p:anim>
                                        <p:anim calcmode="lin" valueType="num">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10" name="push.wav"/>
                                            </p:tgtEl>
                                          </p:cMediaNode>
                                        </p:audio>
                                      </p:subTnLst>
                                    </p:cTn>
                                  </p:par>
                                </p:childTnLst>
                              </p:cTn>
                            </p:par>
                            <p:par>
                              <p:cTn id="64" fill="hold">
                                <p:stCondLst>
                                  <p:cond delay="500"/>
                                </p:stCondLst>
                                <p:childTnLst>
                                  <p:par>
                                    <p:cTn id="65" presetID="2" presetClass="entr" presetSubtype="2"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1+#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Fallback>
  </mc:AlternateContent>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1430</Words>
  <Application>Microsoft Office PowerPoint</Application>
  <PresentationFormat>Trình chiếu Trên màn hình (16:9)</PresentationFormat>
  <Paragraphs>159</Paragraphs>
  <Slides>43</Slides>
  <Notes>13</Notes>
  <HiddenSlides>0</HiddenSlides>
  <MMClips>2</MMClips>
  <ScaleCrop>false</ScaleCrop>
  <HeadingPairs>
    <vt:vector size="6" baseType="variant">
      <vt:variant>
        <vt:lpstr>Phông được Dùng</vt:lpstr>
      </vt:variant>
      <vt:variant>
        <vt:i4>21</vt:i4>
      </vt:variant>
      <vt:variant>
        <vt:lpstr>Chủ đề</vt:lpstr>
      </vt:variant>
      <vt:variant>
        <vt:i4>4</vt:i4>
      </vt:variant>
      <vt:variant>
        <vt:lpstr>Tiêu đề Bản chiếu</vt:lpstr>
      </vt:variant>
      <vt:variant>
        <vt:i4>43</vt:i4>
      </vt:variant>
    </vt:vector>
  </HeadingPairs>
  <TitlesOfParts>
    <vt:vector size="68" baseType="lpstr">
      <vt:lpstr>宋体</vt:lpstr>
      <vt:lpstr>.VnTime</vt:lpstr>
      <vt:lpstr>Arial</vt:lpstr>
      <vt:lpstr>Brush Script MT</vt:lpstr>
      <vt:lpstr>Cabin</vt:lpstr>
      <vt:lpstr>Cabin Condensed</vt:lpstr>
      <vt:lpstr>Calibri</vt:lpstr>
      <vt:lpstr>Cinzel</vt:lpstr>
      <vt:lpstr>等线</vt:lpstr>
      <vt:lpstr>ITC Avant Garde Std Bk</vt:lpstr>
      <vt:lpstr>Libre Baskerville</vt:lpstr>
      <vt:lpstr>Livvic</vt:lpstr>
      <vt:lpstr>Open Sans</vt:lpstr>
      <vt:lpstr>PT Serif</vt:lpstr>
      <vt:lpstr>Roboto Condensed Light</vt:lpstr>
      <vt:lpstr>Roboto Slab</vt:lpstr>
      <vt:lpstr>Snell Roundhand</vt:lpstr>
      <vt:lpstr>Snell Roundhand Black</vt:lpstr>
      <vt:lpstr>SVN-Blenda Script</vt:lpstr>
      <vt:lpstr>Times New Roman</vt:lpstr>
      <vt:lpstr>UTM HelvetIns</vt:lpstr>
      <vt:lpstr>Lección de Historia de España by Slidesgo</vt:lpstr>
      <vt:lpstr>Dolabella template</vt:lpstr>
      <vt:lpstr>Snug</vt:lpstr>
      <vt:lpstr>2_Office Theme</vt:lpstr>
      <vt:lpstr>Bản trình bày PowerPoint</vt:lpstr>
      <vt:lpstr>Bản trình bày PowerPoint</vt:lpstr>
      <vt:lpstr>Bản trình bày PowerPoint</vt:lpstr>
      <vt:lpstr>Bản trình bày PowerPoint</vt:lpstr>
      <vt:lpstr>Nội dung chính</vt:lpstr>
      <vt:lpstr>Tình hình kinh tế nước Mĩ sau chiến tranh thế giới thứ hai.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Sự phát về khoa học – kĩ thuật của Mĩ sau chiến tranh   (Học ở bài 12).</vt:lpstr>
      <vt:lpstr>Chính sách đối nội và đối ngoại của Mĩ sau chiến tranh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quang kieu</dc:creator>
  <cp:lastModifiedBy>admin</cp:lastModifiedBy>
  <cp:revision>77</cp:revision>
  <dcterms:modified xsi:type="dcterms:W3CDTF">2023-04-04T08:07:17Z</dcterms:modified>
</cp:coreProperties>
</file>