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0.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752" r:id="rId5"/>
    <p:sldMasterId id="2147483873" r:id="rId6"/>
    <p:sldMasterId id="2147483885" r:id="rId7"/>
    <p:sldMasterId id="2147483921" r:id="rId8"/>
    <p:sldMasterId id="2147483933" r:id="rId9"/>
    <p:sldMasterId id="2147483945" r:id="rId10"/>
    <p:sldMasterId id="2147483957" r:id="rId11"/>
    <p:sldMasterId id="2147483964" r:id="rId12"/>
    <p:sldMasterId id="2147484025" r:id="rId13"/>
  </p:sldMasterIdLst>
  <p:notesMasterIdLst>
    <p:notesMasterId r:id="rId61"/>
  </p:notesMasterIdLst>
  <p:sldIdLst>
    <p:sldId id="640" r:id="rId14"/>
    <p:sldId id="637" r:id="rId15"/>
    <p:sldId id="669" r:id="rId16"/>
    <p:sldId id="677" r:id="rId17"/>
    <p:sldId id="675" r:id="rId18"/>
    <p:sldId id="664" r:id="rId19"/>
    <p:sldId id="672" r:id="rId20"/>
    <p:sldId id="322" r:id="rId21"/>
    <p:sldId id="262" r:id="rId22"/>
    <p:sldId id="649" r:id="rId23"/>
    <p:sldId id="652" r:id="rId24"/>
    <p:sldId id="653" r:id="rId25"/>
    <p:sldId id="687" r:id="rId26"/>
    <p:sldId id="267" r:id="rId27"/>
    <p:sldId id="289" r:id="rId28"/>
    <p:sldId id="288" r:id="rId29"/>
    <p:sldId id="678" r:id="rId30"/>
    <p:sldId id="294" r:id="rId31"/>
    <p:sldId id="292" r:id="rId32"/>
    <p:sldId id="688" r:id="rId33"/>
    <p:sldId id="312" r:id="rId34"/>
    <p:sldId id="679" r:id="rId35"/>
    <p:sldId id="323" r:id="rId36"/>
    <p:sldId id="686" r:id="rId37"/>
    <p:sldId id="685" r:id="rId38"/>
    <p:sldId id="680" r:id="rId39"/>
    <p:sldId id="682" r:id="rId40"/>
    <p:sldId id="689" r:id="rId41"/>
    <p:sldId id="681" r:id="rId42"/>
    <p:sldId id="690" r:id="rId43"/>
    <p:sldId id="11088484" r:id="rId44"/>
    <p:sldId id="11088485" r:id="rId45"/>
    <p:sldId id="683" r:id="rId46"/>
    <p:sldId id="282" r:id="rId47"/>
    <p:sldId id="662" r:id="rId48"/>
    <p:sldId id="661" r:id="rId49"/>
    <p:sldId id="256" r:id="rId50"/>
    <p:sldId id="259" r:id="rId51"/>
    <p:sldId id="260" r:id="rId52"/>
    <p:sldId id="261" r:id="rId53"/>
    <p:sldId id="667" r:id="rId54"/>
    <p:sldId id="633" r:id="rId55"/>
    <p:sldId id="324" r:id="rId56"/>
    <p:sldId id="663" r:id="rId57"/>
    <p:sldId id="660" r:id="rId58"/>
    <p:sldId id="304" r:id="rId59"/>
    <p:sldId id="320" r:id="rId60"/>
  </p:sldIdLst>
  <p:sldSz cx="9144000" cy="5143500" type="screen16x9"/>
  <p:notesSz cx="6858000" cy="9144000"/>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FFFEFD"/>
    <a:srgbClr val="D46C3D"/>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4580"/>
  </p:normalViewPr>
  <p:slideViewPr>
    <p:cSldViewPr>
      <p:cViewPr varScale="1">
        <p:scale>
          <a:sx n="107" d="100"/>
          <a:sy n="107" d="100"/>
        </p:scale>
        <p:origin x="211" y="72"/>
      </p:cViewPr>
      <p:guideLst>
        <p:guide orient="horz" pos="162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15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214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5862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89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17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53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317560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72136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55138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597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5370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25658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2700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010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9321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978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28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738670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3015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20E2-5889-B542-9AEA-2AD1B74D2A3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414536E-BDBD-554E-BA35-251C9E5A6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1989328-A4BB-2745-B6A8-42F2B9804075}"/>
              </a:ext>
            </a:extLst>
          </p:cNvPr>
          <p:cNvSpPr>
            <a:spLocks noGrp="1"/>
          </p:cNvSpPr>
          <p:nvPr>
            <p:ph type="dt" sz="half" idx="10"/>
          </p:nvPr>
        </p:nvSpPr>
        <p:spPr/>
        <p:txBody>
          <a:bodyPr/>
          <a:lstStyle/>
          <a:p>
            <a:fld id="{CE01906F-6228-DD44-A702-68F3EC74ADA5}" type="datetimeFigureOut">
              <a:rPr lang="en-VN" smtClean="0"/>
              <a:t>04/03/2023</a:t>
            </a:fld>
            <a:endParaRPr lang="en-VN"/>
          </a:p>
        </p:txBody>
      </p:sp>
      <p:sp>
        <p:nvSpPr>
          <p:cNvPr id="5" name="Footer Placeholder 4">
            <a:extLst>
              <a:ext uri="{FF2B5EF4-FFF2-40B4-BE49-F238E27FC236}">
                <a16:creationId xmlns:a16="http://schemas.microsoft.com/office/drawing/2014/main" id="{BA3D1F5F-7649-6C4A-A2C5-9146FE3A4D1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A698248-A3CE-D348-BDAE-6C44BF5BAFC0}"/>
              </a:ext>
            </a:extLst>
          </p:cNvPr>
          <p:cNvSpPr>
            <a:spLocks noGrp="1"/>
          </p:cNvSpPr>
          <p:nvPr>
            <p:ph type="sldNum" sz="quarter" idx="12"/>
          </p:nvPr>
        </p:nvSpPr>
        <p:spPr/>
        <p:txBody>
          <a:bodyPr/>
          <a:lstStyle/>
          <a:p>
            <a:fld id="{05F431FD-7F77-834F-ACE4-92409D9D30CC}" type="slidenum">
              <a:rPr lang="en-VN" smtClean="0"/>
              <a:t>‹#›</a:t>
            </a:fld>
            <a:endParaRPr lang="en-VN"/>
          </a:p>
        </p:txBody>
      </p:sp>
    </p:spTree>
    <p:extLst>
      <p:ext uri="{BB962C8B-B14F-4D97-AF65-F5344CB8AC3E}">
        <p14:creationId xmlns:p14="http://schemas.microsoft.com/office/powerpoint/2010/main" val="394426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39F9F-854B-440A-AC36-301A74F2180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9731CA4-FEFB-419D-A7CD-C341F718EB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24E5F34-5243-4E15-B8A1-7E633F72ADC6}"/>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03B546A2-CCBA-4E84-958C-122F45D011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1F652C-0646-4946-A35A-A3E4894FB97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76969294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C504EF-B108-4857-A766-71C6D373F2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DBCFBE-DD7B-4354-AF8F-9896C37D67F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D90C91-AC4F-44C6-98F5-60CAF786260A}"/>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C8D4786E-DF2A-407E-B440-B95B9D0DDB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46FF16-3F99-4DD6-815A-6F0A7FD3AA3A}"/>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39900919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AA0703-EDCE-426C-BBB6-7577252560A1}"/>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58CF1C0-6E0D-48BB-8434-CBF670B1B4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86A1FE2-560F-4E5C-B200-D28F0A39CA87}"/>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C7E6A9F0-9EDA-4392-8009-643B5BBF02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B81E7F-E794-48B5-8A05-A135AB72A4D9}"/>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49254660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436E9-F411-42A9-8099-4692CA39A7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B572AC-1C84-40A3-A1B0-9AE398C682B3}"/>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A662D9B-2158-4CA3-A08D-43A9282DB954}"/>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21E3A8F-2801-4E7D-8B9E-DEA151CA5DDC}"/>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6" name="页脚占位符 5">
            <a:extLst>
              <a:ext uri="{FF2B5EF4-FFF2-40B4-BE49-F238E27FC236}">
                <a16:creationId xmlns:a16="http://schemas.microsoft.com/office/drawing/2014/main" id="{494E337C-F508-4EE5-A809-55466586DC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FC6767-0283-40B1-B537-D8F79D854DAC}"/>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9265386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AA5ED-07CE-4D5A-BB3A-7408A43E51D1}"/>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025B84-94ED-44BB-AD67-DE77C2B75A4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441FFE1D-E696-483E-8F49-47FDD062152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56771AB-C846-4D73-99B2-946F2BDB411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0D48F6A-E2CF-4610-83F3-3F3E872D032D}"/>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89024AB-DE5E-4091-886B-63C4076D1C7E}"/>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8" name="页脚占位符 7">
            <a:extLst>
              <a:ext uri="{FF2B5EF4-FFF2-40B4-BE49-F238E27FC236}">
                <a16:creationId xmlns:a16="http://schemas.microsoft.com/office/drawing/2014/main" id="{0A4201BA-7B9B-4AAF-AAA7-999C7921BE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D1F2D1B-50F4-4652-8F2B-5D93B097496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2135663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DD58-7F54-455A-B9DD-3424355757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1CDD0-09D5-49EE-89AA-806E6A2EE7AC}"/>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4" name="页脚占位符 3">
            <a:extLst>
              <a:ext uri="{FF2B5EF4-FFF2-40B4-BE49-F238E27FC236}">
                <a16:creationId xmlns:a16="http://schemas.microsoft.com/office/drawing/2014/main" id="{B5C5331C-19B5-4341-8A96-2BC2E1E49B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5C83B19-2372-4470-B2D4-09AB325A1EDD}"/>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71523493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28A792-14BB-4142-BCAF-31AA8EC34B49}"/>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3" name="页脚占位符 2">
            <a:extLst>
              <a:ext uri="{FF2B5EF4-FFF2-40B4-BE49-F238E27FC236}">
                <a16:creationId xmlns:a16="http://schemas.microsoft.com/office/drawing/2014/main" id="{2F67AE15-ED8C-4200-A6C0-B3783EBBA6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BBD1AC4-E7A0-43C4-82D9-95D30C698336}"/>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85315176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8FC81-0863-4470-A4A0-C8E7ADA0D27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1BD6974-C056-473B-9E24-76BEA96AC9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1825335-4069-4C17-B0DF-6BE12E032E3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B8DE492B-A436-4567-AA15-57785E90CB49}"/>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6" name="页脚占位符 5">
            <a:extLst>
              <a:ext uri="{FF2B5EF4-FFF2-40B4-BE49-F238E27FC236}">
                <a16:creationId xmlns:a16="http://schemas.microsoft.com/office/drawing/2014/main" id="{0754AB8A-B21B-4E64-BCA7-126A588E99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63E009-01F6-4795-9D0D-2B2E118E6823}"/>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5015030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BDD5F-DE82-4628-B3E9-B427EBCDBDB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4D83FA2-D763-4E5D-BAA8-0E451B7EEAF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3B91C6C-9EB1-40CC-B244-703CC985231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8ADBFFEF-5DE6-43AE-85FC-9517F7D2F170}"/>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6" name="页脚占位符 5">
            <a:extLst>
              <a:ext uri="{FF2B5EF4-FFF2-40B4-BE49-F238E27FC236}">
                <a16:creationId xmlns:a16="http://schemas.microsoft.com/office/drawing/2014/main" id="{4EF79C1B-1276-416C-BEFD-E56C92D136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5E46E0-74ED-4152-A181-2957D0761AA4}"/>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40367852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30863-3981-45F1-BC98-01A7F747E8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12CC51-A353-417A-B248-5E928052DC2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7C19C26-F6E7-4ACE-A43F-56F87E11C7E9}"/>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F15E26AD-B78C-419C-8E1E-3A6518187F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3A0F0C-D3F5-4E21-81E1-ECC02C368851}"/>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03883578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01C2AD-E176-4F4C-9447-C179614FD83C}"/>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67381A-979E-477A-AC05-5FA91F89FE80}"/>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20AE18-6D71-44E5-AD01-AFB6D1469CE8}"/>
              </a:ext>
            </a:extLst>
          </p:cNvPr>
          <p:cNvSpPr>
            <a:spLocks noGrp="1"/>
          </p:cNvSpPr>
          <p:nvPr>
            <p:ph type="dt" sz="half" idx="10"/>
          </p:nvPr>
        </p:nvSpPr>
        <p:spPr/>
        <p:txBody>
          <a:body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59A6CAA3-A68A-4C7D-BE76-B90BC923BF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59AE15-D59E-4681-B6B9-E6E9B1B56965}"/>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31395476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4/3/2023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4/3/2023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79910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65012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02633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79421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10069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11550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66831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0819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9421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18969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46067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418819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333798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03/04/2023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024419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03/04/2023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99317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03/04/2023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611272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03/04/2023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349047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03/04/2023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47649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55405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81303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14068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768412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204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2137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8717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863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5986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752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739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83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7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1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258778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863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966750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353490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773583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39774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2645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53334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87880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8942981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533089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943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5186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76861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167216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983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1.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6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55164860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6915316"/>
      </p:ext>
    </p:extLst>
  </p:cSld>
  <p:clrMap bg1="lt1" tx1="dk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07709"/>
      </p:ext>
    </p:extLst>
  </p:cSld>
  <p:clrMap bg1="lt1" tx1="dk1" bg2="lt2" tx2="dk2" accent1="accent1" accent2="accent2" accent3="accent3" accent4="accent4" accent5="accent5" accent6="accent6" hlink="hlink" folHlink="folHlink"/>
  <p:sldLayoutIdLst>
    <p:sldLayoutId id="2147483965" r:id="rId1"/>
    <p:sldLayoutId id="2147484023" r:id="rId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FE0E4A-2F61-4AFF-8C28-02E2EC872C2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106E04-07D8-4BC2-89C7-F3723A8F799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5FAE93-4A38-4FA6-B3E3-CD1C047D6A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D6F095-7BE2-4ADA-B3C4-59BAE79AE883}" type="datetimeFigureOut">
              <a:rPr lang="zh-CN" altLang="en-US" smtClean="0"/>
              <a:t>2023/4/3</a:t>
            </a:fld>
            <a:endParaRPr lang="zh-CN" altLang="en-US"/>
          </a:p>
        </p:txBody>
      </p:sp>
      <p:sp>
        <p:nvSpPr>
          <p:cNvPr id="5" name="页脚占位符 4">
            <a:extLst>
              <a:ext uri="{FF2B5EF4-FFF2-40B4-BE49-F238E27FC236}">
                <a16:creationId xmlns:a16="http://schemas.microsoft.com/office/drawing/2014/main" id="{A4FF209D-C837-49A3-8626-E9AF9C91943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A42F912-C929-4C7E-92FA-1DF6560AF5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96284623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 id="2147483736" r:id="rId5"/>
    <p:sldLayoutId id="2147483737" r:id="rId6"/>
    <p:sldLayoutId id="21474837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4/3/2023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4/3/2023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38064967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ED132D-452A-49E5-B8CD-EA0C46A12A5F}" type="datetimeFigureOut">
              <a:rPr lang="vi-VN" smtClean="0"/>
              <a:t>03/04/2023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276227777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2023/4/3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4130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04/03/2023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88796671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402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audio" Target="../media/audio4.wav"/><Relationship Id="rId4"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1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0.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png"/><Relationship Id="rId3" Type="http://schemas.openxmlformats.org/officeDocument/2006/relationships/slideLayout" Target="../slideLayouts/slideLayout90.xml"/><Relationship Id="rId7" Type="http://schemas.openxmlformats.org/officeDocument/2006/relationships/image" Target="../media/image56.png"/><Relationship Id="rId12" Type="http://schemas.openxmlformats.org/officeDocument/2006/relationships/image" Target="../media/image61.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gif"/><Relationship Id="rId15" Type="http://schemas.openxmlformats.org/officeDocument/2006/relationships/image" Target="../media/image64.png"/><Relationship Id="rId10" Type="http://schemas.openxmlformats.org/officeDocument/2006/relationships/image" Target="../media/image59.gif"/><Relationship Id="rId4" Type="http://schemas.openxmlformats.org/officeDocument/2006/relationships/image" Target="../media/image53.jpeg"/><Relationship Id="rId9" Type="http://schemas.openxmlformats.org/officeDocument/2006/relationships/image" Target="../media/image58.gif"/><Relationship Id="rId14" Type="http://schemas.openxmlformats.org/officeDocument/2006/relationships/image" Target="../media/image63.gif"/></Relationships>
</file>

<file path=ppt/slides/_rels/slide1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slideLayout" Target="../slideLayouts/slideLayout90.xml"/><Relationship Id="rId7" Type="http://schemas.openxmlformats.org/officeDocument/2006/relationships/image" Target="../media/image66.gif"/><Relationship Id="rId12" Type="http://schemas.openxmlformats.org/officeDocument/2006/relationships/image" Target="../media/image6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5.gif"/><Relationship Id="rId11" Type="http://schemas.openxmlformats.org/officeDocument/2006/relationships/image" Target="../media/image62.png"/><Relationship Id="rId5" Type="http://schemas.openxmlformats.org/officeDocument/2006/relationships/image" Target="../media/image54.gif"/><Relationship Id="rId10" Type="http://schemas.openxmlformats.org/officeDocument/2006/relationships/image" Target="../media/image69.gif"/><Relationship Id="rId4" Type="http://schemas.openxmlformats.org/officeDocument/2006/relationships/image" Target="../media/image53.jpeg"/><Relationship Id="rId9" Type="http://schemas.openxmlformats.org/officeDocument/2006/relationships/image" Target="../media/image68.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5.wav"/><Relationship Id="rId7" Type="http://schemas.openxmlformats.org/officeDocument/2006/relationships/image" Target="../media/image79.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audio" Target="../media/audio5.wav"/></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9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5.jpg"/><Relationship Id="rId1" Type="http://schemas.openxmlformats.org/officeDocument/2006/relationships/slideLayout" Target="../slideLayouts/slideLayout62.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4.jpg"/><Relationship Id="rId10" Type="http://schemas.microsoft.com/office/2007/relationships/hdphoto" Target="../media/hdphoto3.wdp"/><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3.jp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1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1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slideLayout" Target="../slideLayouts/slideLayout51.xml"/><Relationship Id="rId7" Type="http://schemas.openxmlformats.org/officeDocument/2006/relationships/image" Target="../media/image95.png"/><Relationship Id="rId12" Type="http://schemas.openxmlformats.org/officeDocument/2006/relationships/image" Target="../media/image101.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7.png"/><Relationship Id="rId11" Type="http://schemas.openxmlformats.org/officeDocument/2006/relationships/image" Target="../media/image4.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notesSlide" Target="../notesSlides/notesSlide14.xml"/><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18" Type="http://schemas.openxmlformats.org/officeDocument/2006/relationships/image" Target="../media/image111.emf"/><Relationship Id="rId3" Type="http://schemas.microsoft.com/office/2007/relationships/media" Target="../media/media10.mp3"/><Relationship Id="rId21" Type="http://schemas.openxmlformats.org/officeDocument/2006/relationships/image" Target="../media/image4.png"/><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110.png"/><Relationship Id="rId2" Type="http://schemas.openxmlformats.org/officeDocument/2006/relationships/audio" Target="../media/media9.wav"/><Relationship Id="rId16" Type="http://schemas.openxmlformats.org/officeDocument/2006/relationships/image" Target="../media/image109.png"/><Relationship Id="rId20" Type="http://schemas.openxmlformats.org/officeDocument/2006/relationships/image" Target="../media/image112.png"/><Relationship Id="rId1" Type="http://schemas.microsoft.com/office/2007/relationships/media" Target="../media/media9.wav"/><Relationship Id="rId6" Type="http://schemas.openxmlformats.org/officeDocument/2006/relationships/notesSlide" Target="../notesSlides/notesSlide15.xml"/><Relationship Id="rId11" Type="http://schemas.openxmlformats.org/officeDocument/2006/relationships/image" Target="../media/image105.png"/><Relationship Id="rId5" Type="http://schemas.openxmlformats.org/officeDocument/2006/relationships/slideLayout" Target="../slideLayouts/slideLayout52.xml"/><Relationship Id="rId15" Type="http://schemas.openxmlformats.org/officeDocument/2006/relationships/image" Target="../media/image97.png"/><Relationship Id="rId10" Type="http://schemas.openxmlformats.org/officeDocument/2006/relationships/image" Target="../media/image96.png"/><Relationship Id="rId19" Type="http://schemas.openxmlformats.org/officeDocument/2006/relationships/image" Target="../media/image99.png"/><Relationship Id="rId4" Type="http://schemas.openxmlformats.org/officeDocument/2006/relationships/audio" Target="../media/media10.mp3"/><Relationship Id="rId9" Type="http://schemas.openxmlformats.org/officeDocument/2006/relationships/image" Target="../media/image104.png"/><Relationship Id="rId1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4.png"/><Relationship Id="rId18" Type="http://schemas.openxmlformats.org/officeDocument/2006/relationships/image" Target="../media/image112.png"/><Relationship Id="rId3" Type="http://schemas.microsoft.com/office/2007/relationships/media" Target="../media/media10.mp3"/><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audio" Target="../media/media9.wav"/><Relationship Id="rId16" Type="http://schemas.openxmlformats.org/officeDocument/2006/relationships/image" Target="../media/image99.png"/><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13.png"/><Relationship Id="rId5" Type="http://schemas.openxmlformats.org/officeDocument/2006/relationships/slideLayout" Target="../slideLayouts/slideLayout52.xml"/><Relationship Id="rId15" Type="http://schemas.openxmlformats.org/officeDocument/2006/relationships/image" Target="../media/image111.emf"/><Relationship Id="rId10" Type="http://schemas.openxmlformats.org/officeDocument/2006/relationships/image" Target="../media/image105.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6.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10.mp3"/><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99.png"/><Relationship Id="rId2" Type="http://schemas.openxmlformats.org/officeDocument/2006/relationships/audio" Target="../media/media9.wav"/><Relationship Id="rId16" Type="http://schemas.openxmlformats.org/officeDocument/2006/relationships/image" Target="../media/image111.emf"/><Relationship Id="rId20" Type="http://schemas.openxmlformats.org/officeDocument/2006/relationships/image" Target="../media/image4.png"/><Relationship Id="rId1" Type="http://schemas.microsoft.com/office/2007/relationships/media" Target="../media/media9.wav"/><Relationship Id="rId6" Type="http://schemas.openxmlformats.org/officeDocument/2006/relationships/notesSlide" Target="../notesSlides/notesSlide16.xml"/><Relationship Id="rId11" Type="http://schemas.openxmlformats.org/officeDocument/2006/relationships/image" Target="../media/image105.png"/><Relationship Id="rId5" Type="http://schemas.openxmlformats.org/officeDocument/2006/relationships/slideLayout" Target="../slideLayouts/slideLayout52.xml"/><Relationship Id="rId15"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12.png"/><Relationship Id="rId4" Type="http://schemas.openxmlformats.org/officeDocument/2006/relationships/audio" Target="../media/media10.mp3"/><Relationship Id="rId9" Type="http://schemas.openxmlformats.org/officeDocument/2006/relationships/image" Target="../media/image104.png"/><Relationship Id="rId14"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0.png"/><Relationship Id="rId18" Type="http://schemas.openxmlformats.org/officeDocument/2006/relationships/image" Target="../media/image112.png"/><Relationship Id="rId3" Type="http://schemas.microsoft.com/office/2007/relationships/media" Target="../media/media10.mp3"/><Relationship Id="rId7" Type="http://schemas.openxmlformats.org/officeDocument/2006/relationships/image" Target="../media/image103.png"/><Relationship Id="rId12" Type="http://schemas.openxmlformats.org/officeDocument/2006/relationships/image" Target="../media/image113.png"/><Relationship Id="rId17" Type="http://schemas.openxmlformats.org/officeDocument/2006/relationships/image" Target="../media/image99.png"/><Relationship Id="rId2" Type="http://schemas.openxmlformats.org/officeDocument/2006/relationships/audio" Target="../media/media9.wav"/><Relationship Id="rId16" Type="http://schemas.openxmlformats.org/officeDocument/2006/relationships/image" Target="../media/image111.emf"/><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06.png"/><Relationship Id="rId5" Type="http://schemas.openxmlformats.org/officeDocument/2006/relationships/slideLayout" Target="../slideLayouts/slideLayout52.xml"/><Relationship Id="rId15" Type="http://schemas.openxmlformats.org/officeDocument/2006/relationships/image" Target="../media/image109.png"/><Relationship Id="rId10" Type="http://schemas.openxmlformats.org/officeDocument/2006/relationships/image" Target="../media/image115.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6.png"/><Relationship Id="rId1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18.gif"/></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gif"/></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33337" y="630854"/>
            <a:ext cx="3216600" cy="755700"/>
          </a:xfrm>
          <a:prstGeom prst="rect">
            <a:avLst/>
          </a:prstGeom>
        </p:spPr>
        <p:txBody>
          <a:bodyPr spcFirstLastPara="1" wrap="square" lIns="91425" tIns="91425" rIns="91425" bIns="91425" anchor="b" anchorCtr="0">
            <a:noAutofit/>
          </a:bodyPr>
          <a:lstStyle/>
          <a:p>
            <a:pPr lvl="0"/>
            <a:r>
              <a:rPr lang="vi-VN" sz="2800" dirty="0"/>
              <a:t>Vị trí địa lí: </a:t>
            </a:r>
            <a:endParaRPr sz="2800" dirty="0"/>
          </a:p>
        </p:txBody>
      </p:sp>
      <p:sp>
        <p:nvSpPr>
          <p:cNvPr id="3" name="Rectangle 2">
            <a:extLst>
              <a:ext uri="{FF2B5EF4-FFF2-40B4-BE49-F238E27FC236}">
                <a16:creationId xmlns:a16="http://schemas.microsoft.com/office/drawing/2014/main" id="{08D7B3A9-974F-FA46-B887-83B0872B5DF0}"/>
              </a:ext>
            </a:extLst>
          </p:cNvPr>
          <p:cNvSpPr/>
          <p:nvPr/>
        </p:nvSpPr>
        <p:spPr>
          <a:xfrm>
            <a:off x="42197" y="1741533"/>
            <a:ext cx="2514600" cy="3046988"/>
          </a:xfrm>
          <a:prstGeom prst="rect">
            <a:avLst/>
          </a:prstGeom>
        </p:spPr>
        <p:txBody>
          <a:bodyPr wrap="square">
            <a:spAutoFit/>
          </a:bodyPr>
          <a:lstStyle/>
          <a:p>
            <a:pPr lvl="0" algn="just">
              <a:buSzPts val="1400"/>
              <a:defRPr/>
            </a:pPr>
            <a:r>
              <a:rPr lang="vi-VN" sz="2400" dirty="0">
                <a:latin typeface="Times New Roman" panose="02020603050405020304" pitchFamily="18" charset="0"/>
                <a:ea typeface="Open Sans"/>
                <a:cs typeface="Times New Roman" panose="02020603050405020304" pitchFamily="18" charset="0"/>
                <a:sym typeface="Open Sans"/>
              </a:rPr>
              <a:t>Nằm ở phần nửa phía Bắc của Đông bán cầu, phía Đông Nam đại lục Á-Âu, phía Đông và giữa châu Á, phía Tây của Thái Bình Dương.</a:t>
            </a:r>
          </a:p>
        </p:txBody>
      </p:sp>
      <p:cxnSp>
        <p:nvCxnSpPr>
          <p:cNvPr id="10" name="Google Shape;963;p34">
            <a:extLst>
              <a:ext uri="{FF2B5EF4-FFF2-40B4-BE49-F238E27FC236}">
                <a16:creationId xmlns:a16="http://schemas.microsoft.com/office/drawing/2014/main" id="{D8A53464-DDB7-E64D-A673-1EBDAD09FDF5}"/>
              </a:ext>
            </a:extLst>
          </p:cNvPr>
          <p:cNvCxnSpPr>
            <a:cxnSpLocks/>
          </p:cNvCxnSpPr>
          <p:nvPr/>
        </p:nvCxnSpPr>
        <p:spPr>
          <a:xfrm>
            <a:off x="0" y="1353217"/>
            <a:ext cx="1684200" cy="0"/>
          </a:xfrm>
          <a:prstGeom prst="straightConnector1">
            <a:avLst/>
          </a:prstGeom>
          <a:noFill/>
          <a:ln w="19050" cap="flat" cmpd="sng">
            <a:solidFill>
              <a:schemeClr val="dk2"/>
            </a:solidFill>
            <a:prstDash val="dash"/>
            <a:round/>
            <a:headEnd type="none" w="med" len="med"/>
            <a:tailEnd type="stealth" w="med" len="med"/>
          </a:ln>
        </p:spPr>
      </p:cxnSp>
      <p:pic>
        <p:nvPicPr>
          <p:cNvPr id="6" name="Picture 5">
            <a:extLst>
              <a:ext uri="{FF2B5EF4-FFF2-40B4-BE49-F238E27FC236}">
                <a16:creationId xmlns:a16="http://schemas.microsoft.com/office/drawing/2014/main" id="{42979639-2760-0943-B542-C4948D8B47A7}"/>
              </a:ext>
            </a:extLst>
          </p:cNvPr>
          <p:cNvPicPr>
            <a:picLocks noChangeAspect="1"/>
          </p:cNvPicPr>
          <p:nvPr/>
        </p:nvPicPr>
        <p:blipFill>
          <a:blip r:embed="rId3"/>
          <a:stretch>
            <a:fillRect/>
          </a:stretch>
        </p:blipFill>
        <p:spPr>
          <a:xfrm>
            <a:off x="1524000" y="209553"/>
            <a:ext cx="8077200" cy="4933947"/>
          </a:xfrm>
          <a:prstGeom prst="rect">
            <a:avLst/>
          </a:prstGeom>
        </p:spPr>
      </p:pic>
    </p:spTree>
    <p:extLst>
      <p:ext uri="{BB962C8B-B14F-4D97-AF65-F5344CB8AC3E}">
        <p14:creationId xmlns:p14="http://schemas.microsoft.com/office/powerpoint/2010/main" val="16685167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0"/>
            <a:ext cx="3216600" cy="755700"/>
          </a:xfrm>
          <a:prstGeom prst="rect">
            <a:avLst/>
          </a:prstGeom>
        </p:spPr>
        <p:txBody>
          <a:bodyPr spcFirstLastPara="1" wrap="square" lIns="91425" tIns="91425" rIns="91425" bIns="91425" anchor="b" anchorCtr="0">
            <a:noAutofit/>
          </a:bodyPr>
          <a:lstStyle/>
          <a:p>
            <a:pPr lvl="0"/>
            <a:r>
              <a:rPr lang="en-US" sz="4000" dirty="0">
                <a:latin typeface="SVN-Blenda Script" panose="02000804000000020003" pitchFamily="2" charset="0"/>
              </a:rPr>
              <a:t>- </a:t>
            </a:r>
            <a:r>
              <a:rPr lang="en-US" sz="4000" dirty="0" err="1">
                <a:latin typeface="SVN-Blenda Script" panose="02000804000000020003" pitchFamily="2" charset="0"/>
              </a:rPr>
              <a:t>Địa</a:t>
            </a:r>
            <a:r>
              <a:rPr lang="en-US" sz="4000" dirty="0">
                <a:latin typeface="SVN-Blenda Script" panose="02000804000000020003" pitchFamily="2" charset="0"/>
              </a:rPr>
              <a:t> </a:t>
            </a:r>
            <a:r>
              <a:rPr lang="en-US" sz="4000" dirty="0" err="1">
                <a:latin typeface="SVN-Blenda Script" panose="02000804000000020003" pitchFamily="2" charset="0"/>
              </a:rPr>
              <a:t>hình</a:t>
            </a:r>
            <a:r>
              <a:rPr lang="en-US" sz="4000" dirty="0">
                <a:latin typeface="SVN-Blenda Script" panose="02000804000000020003" pitchFamily="2" charset="0"/>
              </a:rPr>
              <a:t>:</a:t>
            </a:r>
          </a:p>
        </p:txBody>
      </p:sp>
      <p:sp>
        <p:nvSpPr>
          <p:cNvPr id="982" name="Google Shape;982;p35"/>
          <p:cNvSpPr txBox="1">
            <a:spLocks noGrp="1"/>
          </p:cNvSpPr>
          <p:nvPr>
            <p:ph type="subTitle" idx="1"/>
          </p:nvPr>
        </p:nvSpPr>
        <p:spPr>
          <a:xfrm>
            <a:off x="80250" y="729759"/>
            <a:ext cx="3810000" cy="4268972"/>
          </a:xfrm>
          <a:prstGeom prst="rect">
            <a:avLst/>
          </a:prstGeom>
        </p:spPr>
        <p:txBody>
          <a:bodyPr spcFirstLastPara="1" wrap="square" lIns="91425" tIns="91425" rIns="91425" bIns="91425" anchor="t" anchorCtr="0">
            <a:noAutofit/>
          </a:bodyPr>
          <a:lstStyle/>
          <a:p>
            <a:pPr marL="0" lvl="0" indent="0" algn="just"/>
            <a:r>
              <a:rPr lang="vi-VN" sz="2400" dirty="0">
                <a:latin typeface="Times New Roman" panose="02020603050405020304" pitchFamily="18" charset="0"/>
                <a:cs typeface="Times New Roman" panose="02020603050405020304" pitchFamily="18" charset="0"/>
              </a:rPr>
              <a:t>Địa hình Trung Quốc rất phức tạp, 2/3 là đồi núi và cao nguyên, 1/3 là đồng bằng. Cao nguyên Thanh Tạng với độ cao trung bình trên 4.000 m được xem là nóc nhà của thế giới có dãy Hymalaya với đỉnh Chomolungma cao nhất thế giới (8.848m).</a:t>
            </a:r>
          </a:p>
        </p:txBody>
      </p:sp>
      <p:cxnSp>
        <p:nvCxnSpPr>
          <p:cNvPr id="7" name="Google Shape;963;p34">
            <a:extLst>
              <a:ext uri="{FF2B5EF4-FFF2-40B4-BE49-F238E27FC236}">
                <a16:creationId xmlns:a16="http://schemas.microsoft.com/office/drawing/2014/main" id="{A6524A77-A568-F04B-B8E8-E908F9BBBF17}"/>
              </a:ext>
            </a:extLst>
          </p:cNvPr>
          <p:cNvCxnSpPr>
            <a:cxnSpLocks/>
          </p:cNvCxnSpPr>
          <p:nvPr/>
        </p:nvCxnSpPr>
        <p:spPr>
          <a:xfrm>
            <a:off x="910650" y="712059"/>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2E8BF477-C37B-C343-BBE2-24DFE15E2695}"/>
              </a:ext>
            </a:extLst>
          </p:cNvPr>
          <p:cNvPicPr>
            <a:picLocks noChangeAspect="1"/>
          </p:cNvPicPr>
          <p:nvPr/>
        </p:nvPicPr>
        <p:blipFill rotWithShape="1">
          <a:blip r:embed="rId3"/>
          <a:srcRect l="17352" r="18658"/>
          <a:stretch/>
        </p:blipFill>
        <p:spPr>
          <a:xfrm>
            <a:off x="3902400" y="0"/>
            <a:ext cx="5241600" cy="5090400"/>
          </a:xfrm>
          <a:prstGeom prst="rect">
            <a:avLst/>
          </a:prstGeom>
        </p:spPr>
      </p:pic>
    </p:spTree>
    <p:extLst>
      <p:ext uri="{BB962C8B-B14F-4D97-AF65-F5344CB8AC3E}">
        <p14:creationId xmlns:p14="http://schemas.microsoft.com/office/powerpoint/2010/main" val="70938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14:bounceEnd="50000">
                                          <p:cBhvr additive="base">
                                            <p:cTn id="11" dur="500" fill="hold"/>
                                            <p:tgtEl>
                                              <p:spTgt spid="97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cBhvr additive="base">
                                            <p:cTn id="11" dur="500" fill="hold"/>
                                            <p:tgtEl>
                                              <p:spTgt spid="979"/>
                                            </p:tgtEl>
                                            <p:attrNameLst>
                                              <p:attrName>ppt_x</p:attrName>
                                            </p:attrNameLst>
                                          </p:cBhvr>
                                          <p:tavLst>
                                            <p:tav tm="0">
                                              <p:val>
                                                <p:strVal val="0-#ppt_w/2"/>
                                              </p:val>
                                            </p:tav>
                                            <p:tav tm="100000">
                                              <p:val>
                                                <p:strVal val="#ppt_x"/>
                                              </p:val>
                                            </p:tav>
                                          </p:tavLst>
                                        </p:anim>
                                        <p:anim calcmode="lin" valueType="num">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402339" y="451043"/>
            <a:ext cx="3313577" cy="755700"/>
          </a:xfrm>
          <a:prstGeom prst="rect">
            <a:avLst/>
          </a:prstGeom>
        </p:spPr>
        <p:txBody>
          <a:bodyPr spcFirstLastPara="1" wrap="square" lIns="91425" tIns="91425" rIns="91425" bIns="91425" anchor="b" anchorCtr="0">
            <a:noAutofit/>
          </a:bodyPr>
          <a:lstStyle/>
          <a:p>
            <a:pPr lvl="0"/>
            <a:r>
              <a:rPr lang="vi-VN" sz="4400" dirty="0"/>
              <a:t>-Sông ngòi: </a:t>
            </a:r>
            <a:endParaRPr sz="4400" dirty="0"/>
          </a:p>
        </p:txBody>
      </p:sp>
      <p:sp>
        <p:nvSpPr>
          <p:cNvPr id="982" name="Google Shape;982;p35"/>
          <p:cNvSpPr txBox="1">
            <a:spLocks noGrp="1"/>
          </p:cNvSpPr>
          <p:nvPr>
            <p:ph type="subTitle" idx="1"/>
          </p:nvPr>
        </p:nvSpPr>
        <p:spPr>
          <a:xfrm>
            <a:off x="430914" y="1318068"/>
            <a:ext cx="2662500" cy="2302507"/>
          </a:xfrm>
          <a:prstGeom prst="rect">
            <a:avLst/>
          </a:prstGeom>
        </p:spPr>
        <p:txBody>
          <a:bodyPr spcFirstLastPara="1" wrap="square" lIns="91425" tIns="91425" rIns="91425" bIns="91425" anchor="t" anchorCtr="0">
            <a:noAutofit/>
          </a:bodyPr>
          <a:lstStyle/>
          <a:p>
            <a:pPr marL="0" lvl="0" indent="0" algn="just"/>
            <a:r>
              <a:rPr lang="vi-VN" sz="2800" dirty="0">
                <a:solidFill>
                  <a:schemeClr val="tx1"/>
                </a:solidFill>
                <a:latin typeface="+mj-lt"/>
              </a:rPr>
              <a:t>Có nhiều sông lớn như sông Hoàng Hà và sông Trường Giang…</a:t>
            </a:r>
          </a:p>
        </p:txBody>
      </p:sp>
      <p:cxnSp>
        <p:nvCxnSpPr>
          <p:cNvPr id="5" name="Google Shape;963;p34">
            <a:extLst>
              <a:ext uri="{FF2B5EF4-FFF2-40B4-BE49-F238E27FC236}">
                <a16:creationId xmlns:a16="http://schemas.microsoft.com/office/drawing/2014/main" id="{9FD2D2EC-CF75-FF46-8BBC-3CBDADBA7111}"/>
              </a:ext>
            </a:extLst>
          </p:cNvPr>
          <p:cNvCxnSpPr>
            <a:cxnSpLocks/>
          </p:cNvCxnSpPr>
          <p:nvPr/>
        </p:nvCxnSpPr>
        <p:spPr>
          <a:xfrm>
            <a:off x="838200" y="1206743"/>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1F8A08B4-420A-0241-9671-74ADB7E98609}"/>
              </a:ext>
            </a:extLst>
          </p:cNvPr>
          <p:cNvPicPr>
            <a:picLocks noChangeAspect="1"/>
          </p:cNvPicPr>
          <p:nvPr/>
        </p:nvPicPr>
        <p:blipFill>
          <a:blip r:embed="rId4"/>
          <a:stretch>
            <a:fillRect/>
          </a:stretch>
        </p:blipFill>
        <p:spPr>
          <a:xfrm>
            <a:off x="2987400" y="-160050"/>
            <a:ext cx="6243081" cy="5143500"/>
          </a:xfrm>
          <a:prstGeom prst="rect">
            <a:avLst/>
          </a:prstGeom>
        </p:spPr>
      </p:pic>
      <p:sp>
        <p:nvSpPr>
          <p:cNvPr id="11" name="Rectangle 10">
            <a:extLst>
              <a:ext uri="{FF2B5EF4-FFF2-40B4-BE49-F238E27FC236}">
                <a16:creationId xmlns:a16="http://schemas.microsoft.com/office/drawing/2014/main" id="{98239641-40B9-E54D-A1E8-33D63970E23E}"/>
              </a:ext>
            </a:extLst>
          </p:cNvPr>
          <p:cNvSpPr/>
          <p:nvPr/>
        </p:nvSpPr>
        <p:spPr>
          <a:xfrm rot="20537035">
            <a:off x="5053887" y="1774475"/>
            <a:ext cx="1616148"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Hoàng Hà </a:t>
            </a:r>
            <a:endParaRPr lang="en-VN" sz="1000" b="1" dirty="0">
              <a:solidFill>
                <a:srgbClr val="FF0000"/>
              </a:solidFill>
            </a:endParaRPr>
          </a:p>
        </p:txBody>
      </p:sp>
      <p:sp>
        <p:nvSpPr>
          <p:cNvPr id="13" name="Rectangle 12">
            <a:extLst>
              <a:ext uri="{FF2B5EF4-FFF2-40B4-BE49-F238E27FC236}">
                <a16:creationId xmlns:a16="http://schemas.microsoft.com/office/drawing/2014/main" id="{18C044FA-B7A5-0E42-8E23-08CA01592C33}"/>
              </a:ext>
            </a:extLst>
          </p:cNvPr>
          <p:cNvSpPr/>
          <p:nvPr/>
        </p:nvSpPr>
        <p:spPr>
          <a:xfrm>
            <a:off x="6308485" y="3514989"/>
            <a:ext cx="1938351"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Trường Giang</a:t>
            </a:r>
            <a:endParaRPr lang="en-VN" sz="1000" b="1" dirty="0">
              <a:solidFill>
                <a:srgbClr val="FF0000"/>
              </a:solidFill>
            </a:endParaRPr>
          </a:p>
        </p:txBody>
      </p:sp>
      <p:sp>
        <p:nvSpPr>
          <p:cNvPr id="14" name="Freeform 13">
            <a:extLst>
              <a:ext uri="{FF2B5EF4-FFF2-40B4-BE49-F238E27FC236}">
                <a16:creationId xmlns:a16="http://schemas.microsoft.com/office/drawing/2014/main" id="{177175A2-FF63-224F-9D2E-426EEB37F211}"/>
              </a:ext>
            </a:extLst>
          </p:cNvPr>
          <p:cNvSpPr/>
          <p:nvPr/>
        </p:nvSpPr>
        <p:spPr>
          <a:xfrm>
            <a:off x="5410200" y="1809750"/>
            <a:ext cx="2531534" cy="976744"/>
          </a:xfrm>
          <a:custGeom>
            <a:avLst/>
            <a:gdLst>
              <a:gd name="connsiteX0" fmla="*/ 2531534 w 2531534"/>
              <a:gd name="connsiteY0" fmla="*/ 287867 h 976744"/>
              <a:gd name="connsiteX1" fmla="*/ 2506134 w 2531534"/>
              <a:gd name="connsiteY1" fmla="*/ 330200 h 976744"/>
              <a:gd name="connsiteX2" fmla="*/ 2480734 w 2531534"/>
              <a:gd name="connsiteY2" fmla="*/ 321733 h 976744"/>
              <a:gd name="connsiteX3" fmla="*/ 2455334 w 2531534"/>
              <a:gd name="connsiteY3" fmla="*/ 330200 h 976744"/>
              <a:gd name="connsiteX4" fmla="*/ 2429934 w 2531534"/>
              <a:gd name="connsiteY4" fmla="*/ 389467 h 976744"/>
              <a:gd name="connsiteX5" fmla="*/ 2413000 w 2531534"/>
              <a:gd name="connsiteY5" fmla="*/ 406400 h 976744"/>
              <a:gd name="connsiteX6" fmla="*/ 2396067 w 2531534"/>
              <a:gd name="connsiteY6" fmla="*/ 431800 h 976744"/>
              <a:gd name="connsiteX7" fmla="*/ 2370667 w 2531534"/>
              <a:gd name="connsiteY7" fmla="*/ 448733 h 976744"/>
              <a:gd name="connsiteX8" fmla="*/ 2319867 w 2531534"/>
              <a:gd name="connsiteY8" fmla="*/ 465667 h 976744"/>
              <a:gd name="connsiteX9" fmla="*/ 2260600 w 2531534"/>
              <a:gd name="connsiteY9" fmla="*/ 533400 h 976744"/>
              <a:gd name="connsiteX10" fmla="*/ 2235200 w 2531534"/>
              <a:gd name="connsiteY10" fmla="*/ 558800 h 976744"/>
              <a:gd name="connsiteX11" fmla="*/ 2209800 w 2531534"/>
              <a:gd name="connsiteY11" fmla="*/ 584200 h 976744"/>
              <a:gd name="connsiteX12" fmla="*/ 2184400 w 2531534"/>
              <a:gd name="connsiteY12" fmla="*/ 635000 h 976744"/>
              <a:gd name="connsiteX13" fmla="*/ 2167467 w 2531534"/>
              <a:gd name="connsiteY13" fmla="*/ 660400 h 976744"/>
              <a:gd name="connsiteX14" fmla="*/ 2133600 w 2531534"/>
              <a:gd name="connsiteY14" fmla="*/ 668867 h 976744"/>
              <a:gd name="connsiteX15" fmla="*/ 2108200 w 2531534"/>
              <a:gd name="connsiteY15" fmla="*/ 677333 h 976744"/>
              <a:gd name="connsiteX16" fmla="*/ 2065867 w 2531534"/>
              <a:gd name="connsiteY16" fmla="*/ 728133 h 976744"/>
              <a:gd name="connsiteX17" fmla="*/ 2057400 w 2531534"/>
              <a:gd name="connsiteY17" fmla="*/ 753533 h 976744"/>
              <a:gd name="connsiteX18" fmla="*/ 2015067 w 2531534"/>
              <a:gd name="connsiteY18" fmla="*/ 778933 h 976744"/>
              <a:gd name="connsiteX19" fmla="*/ 1989667 w 2531534"/>
              <a:gd name="connsiteY19" fmla="*/ 770467 h 976744"/>
              <a:gd name="connsiteX20" fmla="*/ 1896534 w 2531534"/>
              <a:gd name="connsiteY20" fmla="*/ 795867 h 976744"/>
              <a:gd name="connsiteX21" fmla="*/ 1854200 w 2531534"/>
              <a:gd name="connsiteY21" fmla="*/ 804333 h 976744"/>
              <a:gd name="connsiteX22" fmla="*/ 1659467 w 2531534"/>
              <a:gd name="connsiteY22" fmla="*/ 787400 h 976744"/>
              <a:gd name="connsiteX23" fmla="*/ 1600200 w 2531534"/>
              <a:gd name="connsiteY23" fmla="*/ 770467 h 976744"/>
              <a:gd name="connsiteX24" fmla="*/ 1600200 w 2531534"/>
              <a:gd name="connsiteY24" fmla="*/ 567267 h 976744"/>
              <a:gd name="connsiteX25" fmla="*/ 1583267 w 2531534"/>
              <a:gd name="connsiteY25" fmla="*/ 541867 h 976744"/>
              <a:gd name="connsiteX26" fmla="*/ 1574800 w 2531534"/>
              <a:gd name="connsiteY26" fmla="*/ 516467 h 976744"/>
              <a:gd name="connsiteX27" fmla="*/ 1583267 w 2531534"/>
              <a:gd name="connsiteY27" fmla="*/ 389467 h 976744"/>
              <a:gd name="connsiteX28" fmla="*/ 1591734 w 2531534"/>
              <a:gd name="connsiteY28" fmla="*/ 347133 h 976744"/>
              <a:gd name="connsiteX29" fmla="*/ 1634067 w 2531534"/>
              <a:gd name="connsiteY29" fmla="*/ 296333 h 976744"/>
              <a:gd name="connsiteX30" fmla="*/ 1625600 w 2531534"/>
              <a:gd name="connsiteY30" fmla="*/ 152400 h 976744"/>
              <a:gd name="connsiteX31" fmla="*/ 1617134 w 2531534"/>
              <a:gd name="connsiteY31" fmla="*/ 110067 h 976744"/>
              <a:gd name="connsiteX32" fmla="*/ 1574800 w 2531534"/>
              <a:gd name="connsiteY32" fmla="*/ 84667 h 976744"/>
              <a:gd name="connsiteX33" fmla="*/ 1524000 w 2531534"/>
              <a:gd name="connsiteY33" fmla="*/ 59267 h 976744"/>
              <a:gd name="connsiteX34" fmla="*/ 1507067 w 2531534"/>
              <a:gd name="connsiteY34" fmla="*/ 42333 h 976744"/>
              <a:gd name="connsiteX35" fmla="*/ 1481667 w 2531534"/>
              <a:gd name="connsiteY35" fmla="*/ 33867 h 976744"/>
              <a:gd name="connsiteX36" fmla="*/ 1447800 w 2531534"/>
              <a:gd name="connsiteY36" fmla="*/ 16933 h 976744"/>
              <a:gd name="connsiteX37" fmla="*/ 1371600 w 2531534"/>
              <a:gd name="connsiteY37" fmla="*/ 0 h 976744"/>
              <a:gd name="connsiteX38" fmla="*/ 1253067 w 2531534"/>
              <a:gd name="connsiteY38" fmla="*/ 8467 h 976744"/>
              <a:gd name="connsiteX39" fmla="*/ 1227667 w 2531534"/>
              <a:gd name="connsiteY39" fmla="*/ 59267 h 976744"/>
              <a:gd name="connsiteX40" fmla="*/ 1210734 w 2531534"/>
              <a:gd name="connsiteY40" fmla="*/ 84667 h 976744"/>
              <a:gd name="connsiteX41" fmla="*/ 1185334 w 2531534"/>
              <a:gd name="connsiteY41" fmla="*/ 169333 h 976744"/>
              <a:gd name="connsiteX42" fmla="*/ 1176867 w 2531534"/>
              <a:gd name="connsiteY42" fmla="*/ 194733 h 976744"/>
              <a:gd name="connsiteX43" fmla="*/ 1176867 w 2531534"/>
              <a:gd name="connsiteY43" fmla="*/ 313267 h 976744"/>
              <a:gd name="connsiteX44" fmla="*/ 1143000 w 2531534"/>
              <a:gd name="connsiteY44" fmla="*/ 355600 h 976744"/>
              <a:gd name="connsiteX45" fmla="*/ 1126067 w 2531534"/>
              <a:gd name="connsiteY45" fmla="*/ 381000 h 976744"/>
              <a:gd name="connsiteX46" fmla="*/ 1100667 w 2531534"/>
              <a:gd name="connsiteY46" fmla="*/ 406400 h 976744"/>
              <a:gd name="connsiteX47" fmla="*/ 1083734 w 2531534"/>
              <a:gd name="connsiteY47" fmla="*/ 431800 h 976744"/>
              <a:gd name="connsiteX48" fmla="*/ 1024467 w 2531534"/>
              <a:gd name="connsiteY48" fmla="*/ 482600 h 976744"/>
              <a:gd name="connsiteX49" fmla="*/ 914400 w 2531534"/>
              <a:gd name="connsiteY49" fmla="*/ 482600 h 976744"/>
              <a:gd name="connsiteX50" fmla="*/ 897467 w 2531534"/>
              <a:gd name="connsiteY50" fmla="*/ 508000 h 976744"/>
              <a:gd name="connsiteX51" fmla="*/ 905934 w 2531534"/>
              <a:gd name="connsiteY51" fmla="*/ 550333 h 976744"/>
              <a:gd name="connsiteX52" fmla="*/ 939800 w 2531534"/>
              <a:gd name="connsiteY52" fmla="*/ 567267 h 976744"/>
              <a:gd name="connsiteX53" fmla="*/ 956734 w 2531534"/>
              <a:gd name="connsiteY53" fmla="*/ 584200 h 976744"/>
              <a:gd name="connsiteX54" fmla="*/ 948267 w 2531534"/>
              <a:gd name="connsiteY54" fmla="*/ 609600 h 976744"/>
              <a:gd name="connsiteX55" fmla="*/ 897467 w 2531534"/>
              <a:gd name="connsiteY55" fmla="*/ 626533 h 976744"/>
              <a:gd name="connsiteX56" fmla="*/ 872067 w 2531534"/>
              <a:gd name="connsiteY56" fmla="*/ 635000 h 976744"/>
              <a:gd name="connsiteX57" fmla="*/ 846667 w 2531534"/>
              <a:gd name="connsiteY57" fmla="*/ 643467 h 976744"/>
              <a:gd name="connsiteX58" fmla="*/ 812800 w 2531534"/>
              <a:gd name="connsiteY58" fmla="*/ 651933 h 976744"/>
              <a:gd name="connsiteX59" fmla="*/ 795867 w 2531534"/>
              <a:gd name="connsiteY59" fmla="*/ 668867 h 976744"/>
              <a:gd name="connsiteX60" fmla="*/ 668867 w 2531534"/>
              <a:gd name="connsiteY60" fmla="*/ 668867 h 976744"/>
              <a:gd name="connsiteX61" fmla="*/ 635000 w 2531534"/>
              <a:gd name="connsiteY61" fmla="*/ 660400 h 976744"/>
              <a:gd name="connsiteX62" fmla="*/ 609600 w 2531534"/>
              <a:gd name="connsiteY62" fmla="*/ 651933 h 976744"/>
              <a:gd name="connsiteX63" fmla="*/ 533400 w 2531534"/>
              <a:gd name="connsiteY63" fmla="*/ 660400 h 976744"/>
              <a:gd name="connsiteX64" fmla="*/ 457200 w 2531534"/>
              <a:gd name="connsiteY64" fmla="*/ 694267 h 976744"/>
              <a:gd name="connsiteX65" fmla="*/ 465667 w 2531534"/>
              <a:gd name="connsiteY65" fmla="*/ 762000 h 976744"/>
              <a:gd name="connsiteX66" fmla="*/ 482600 w 2531534"/>
              <a:gd name="connsiteY66" fmla="*/ 787400 h 976744"/>
              <a:gd name="connsiteX67" fmla="*/ 516467 w 2531534"/>
              <a:gd name="connsiteY67" fmla="*/ 821267 h 976744"/>
              <a:gd name="connsiteX68" fmla="*/ 550334 w 2531534"/>
              <a:gd name="connsiteY68" fmla="*/ 863600 h 976744"/>
              <a:gd name="connsiteX69" fmla="*/ 567267 w 2531534"/>
              <a:gd name="connsiteY69" fmla="*/ 889000 h 976744"/>
              <a:gd name="connsiteX70" fmla="*/ 592667 w 2531534"/>
              <a:gd name="connsiteY70" fmla="*/ 897467 h 976744"/>
              <a:gd name="connsiteX71" fmla="*/ 643467 w 2531534"/>
              <a:gd name="connsiteY71" fmla="*/ 939800 h 976744"/>
              <a:gd name="connsiteX72" fmla="*/ 660400 w 2531534"/>
              <a:gd name="connsiteY72" fmla="*/ 973667 h 976744"/>
              <a:gd name="connsiteX73" fmla="*/ 626534 w 2531534"/>
              <a:gd name="connsiteY73" fmla="*/ 965200 h 976744"/>
              <a:gd name="connsiteX74" fmla="*/ 567267 w 2531534"/>
              <a:gd name="connsiteY74" fmla="*/ 956733 h 976744"/>
              <a:gd name="connsiteX75" fmla="*/ 491067 w 2531534"/>
              <a:gd name="connsiteY75" fmla="*/ 939800 h 976744"/>
              <a:gd name="connsiteX76" fmla="*/ 355600 w 2531534"/>
              <a:gd name="connsiteY76" fmla="*/ 939800 h 976744"/>
              <a:gd name="connsiteX77" fmla="*/ 330200 w 2531534"/>
              <a:gd name="connsiteY77" fmla="*/ 914400 h 976744"/>
              <a:gd name="connsiteX78" fmla="*/ 304800 w 2531534"/>
              <a:gd name="connsiteY78" fmla="*/ 897467 h 976744"/>
              <a:gd name="connsiteX79" fmla="*/ 296334 w 2531534"/>
              <a:gd name="connsiteY79" fmla="*/ 863600 h 976744"/>
              <a:gd name="connsiteX80" fmla="*/ 220134 w 2531534"/>
              <a:gd name="connsiteY80" fmla="*/ 829733 h 976744"/>
              <a:gd name="connsiteX81" fmla="*/ 169334 w 2531534"/>
              <a:gd name="connsiteY81" fmla="*/ 795867 h 976744"/>
              <a:gd name="connsiteX82" fmla="*/ 152400 w 2531534"/>
              <a:gd name="connsiteY82" fmla="*/ 770467 h 976744"/>
              <a:gd name="connsiteX83" fmla="*/ 33867 w 2531534"/>
              <a:gd name="connsiteY83" fmla="*/ 745067 h 976744"/>
              <a:gd name="connsiteX84" fmla="*/ 8467 w 2531534"/>
              <a:gd name="connsiteY84" fmla="*/ 702733 h 976744"/>
              <a:gd name="connsiteX85" fmla="*/ 0 w 2531534"/>
              <a:gd name="connsiteY85" fmla="*/ 702733 h 9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31534" h="976744">
                <a:moveTo>
                  <a:pt x="2531534" y="287867"/>
                </a:moveTo>
                <a:cubicBezTo>
                  <a:pt x="2523067" y="301978"/>
                  <a:pt x="2519826" y="321072"/>
                  <a:pt x="2506134" y="330200"/>
                </a:cubicBezTo>
                <a:cubicBezTo>
                  <a:pt x="2498708" y="335150"/>
                  <a:pt x="2489659" y="321733"/>
                  <a:pt x="2480734" y="321733"/>
                </a:cubicBezTo>
                <a:cubicBezTo>
                  <a:pt x="2471809" y="321733"/>
                  <a:pt x="2463801" y="327378"/>
                  <a:pt x="2455334" y="330200"/>
                </a:cubicBezTo>
                <a:cubicBezTo>
                  <a:pt x="2447809" y="352775"/>
                  <a:pt x="2443882" y="368545"/>
                  <a:pt x="2429934" y="389467"/>
                </a:cubicBezTo>
                <a:cubicBezTo>
                  <a:pt x="2425506" y="396109"/>
                  <a:pt x="2417987" y="400167"/>
                  <a:pt x="2413000" y="406400"/>
                </a:cubicBezTo>
                <a:cubicBezTo>
                  <a:pt x="2406643" y="414346"/>
                  <a:pt x="2403262" y="424605"/>
                  <a:pt x="2396067" y="431800"/>
                </a:cubicBezTo>
                <a:cubicBezTo>
                  <a:pt x="2388872" y="438995"/>
                  <a:pt x="2379966" y="444600"/>
                  <a:pt x="2370667" y="448733"/>
                </a:cubicBezTo>
                <a:cubicBezTo>
                  <a:pt x="2354356" y="455982"/>
                  <a:pt x="2319867" y="465667"/>
                  <a:pt x="2319867" y="465667"/>
                </a:cubicBezTo>
                <a:cubicBezTo>
                  <a:pt x="2291864" y="507672"/>
                  <a:pt x="2310130" y="483871"/>
                  <a:pt x="2260600" y="533400"/>
                </a:cubicBezTo>
                <a:lnTo>
                  <a:pt x="2235200" y="558800"/>
                </a:lnTo>
                <a:lnTo>
                  <a:pt x="2209800" y="584200"/>
                </a:lnTo>
                <a:cubicBezTo>
                  <a:pt x="2196064" y="639151"/>
                  <a:pt x="2211850" y="600688"/>
                  <a:pt x="2184400" y="635000"/>
                </a:cubicBezTo>
                <a:cubicBezTo>
                  <a:pt x="2178043" y="642946"/>
                  <a:pt x="2175934" y="654756"/>
                  <a:pt x="2167467" y="660400"/>
                </a:cubicBezTo>
                <a:cubicBezTo>
                  <a:pt x="2157785" y="666855"/>
                  <a:pt x="2144789" y="665670"/>
                  <a:pt x="2133600" y="668867"/>
                </a:cubicBezTo>
                <a:cubicBezTo>
                  <a:pt x="2125019" y="671319"/>
                  <a:pt x="2116667" y="674511"/>
                  <a:pt x="2108200" y="677333"/>
                </a:cubicBezTo>
                <a:cubicBezTo>
                  <a:pt x="2090778" y="694756"/>
                  <a:pt x="2079283" y="704656"/>
                  <a:pt x="2065867" y="728133"/>
                </a:cubicBezTo>
                <a:cubicBezTo>
                  <a:pt x="2061439" y="735882"/>
                  <a:pt x="2061992" y="745880"/>
                  <a:pt x="2057400" y="753533"/>
                </a:cubicBezTo>
                <a:cubicBezTo>
                  <a:pt x="2045777" y="772905"/>
                  <a:pt x="2035048" y="772273"/>
                  <a:pt x="2015067" y="778933"/>
                </a:cubicBezTo>
                <a:cubicBezTo>
                  <a:pt x="2006600" y="776111"/>
                  <a:pt x="1998592" y="770467"/>
                  <a:pt x="1989667" y="770467"/>
                </a:cubicBezTo>
                <a:cubicBezTo>
                  <a:pt x="1955015" y="770467"/>
                  <a:pt x="1929748" y="789225"/>
                  <a:pt x="1896534" y="795867"/>
                </a:cubicBezTo>
                <a:lnTo>
                  <a:pt x="1854200" y="804333"/>
                </a:lnTo>
                <a:cubicBezTo>
                  <a:pt x="1789289" y="798689"/>
                  <a:pt x="1721279" y="808005"/>
                  <a:pt x="1659467" y="787400"/>
                </a:cubicBezTo>
                <a:cubicBezTo>
                  <a:pt x="1623028" y="775253"/>
                  <a:pt x="1642725" y="781097"/>
                  <a:pt x="1600200" y="770467"/>
                </a:cubicBezTo>
                <a:cubicBezTo>
                  <a:pt x="1614343" y="685615"/>
                  <a:pt x="1617589" y="688991"/>
                  <a:pt x="1600200" y="567267"/>
                </a:cubicBezTo>
                <a:cubicBezTo>
                  <a:pt x="1598761" y="557194"/>
                  <a:pt x="1587818" y="550968"/>
                  <a:pt x="1583267" y="541867"/>
                </a:cubicBezTo>
                <a:cubicBezTo>
                  <a:pt x="1579276" y="533885"/>
                  <a:pt x="1577622" y="524934"/>
                  <a:pt x="1574800" y="516467"/>
                </a:cubicBezTo>
                <a:cubicBezTo>
                  <a:pt x="1594556" y="417689"/>
                  <a:pt x="1597379" y="460022"/>
                  <a:pt x="1583267" y="389467"/>
                </a:cubicBezTo>
                <a:cubicBezTo>
                  <a:pt x="1586089" y="375356"/>
                  <a:pt x="1586681" y="360608"/>
                  <a:pt x="1591734" y="347133"/>
                </a:cubicBezTo>
                <a:cubicBezTo>
                  <a:pt x="1598807" y="328272"/>
                  <a:pt x="1620890" y="309510"/>
                  <a:pt x="1634067" y="296333"/>
                </a:cubicBezTo>
                <a:cubicBezTo>
                  <a:pt x="1631245" y="248355"/>
                  <a:pt x="1629951" y="200263"/>
                  <a:pt x="1625600" y="152400"/>
                </a:cubicBezTo>
                <a:cubicBezTo>
                  <a:pt x="1624297" y="138069"/>
                  <a:pt x="1622803" y="123294"/>
                  <a:pt x="1617134" y="110067"/>
                </a:cubicBezTo>
                <a:cubicBezTo>
                  <a:pt x="1609386" y="91987"/>
                  <a:pt x="1590449" y="89883"/>
                  <a:pt x="1574800" y="84667"/>
                </a:cubicBezTo>
                <a:cubicBezTo>
                  <a:pt x="1535367" y="45232"/>
                  <a:pt x="1586416" y="90475"/>
                  <a:pt x="1524000" y="59267"/>
                </a:cubicBezTo>
                <a:cubicBezTo>
                  <a:pt x="1516860" y="55697"/>
                  <a:pt x="1513912" y="46440"/>
                  <a:pt x="1507067" y="42333"/>
                </a:cubicBezTo>
                <a:cubicBezTo>
                  <a:pt x="1499414" y="37741"/>
                  <a:pt x="1489870" y="37383"/>
                  <a:pt x="1481667" y="33867"/>
                </a:cubicBezTo>
                <a:cubicBezTo>
                  <a:pt x="1470066" y="28895"/>
                  <a:pt x="1459401" y="21905"/>
                  <a:pt x="1447800" y="16933"/>
                </a:cubicBezTo>
                <a:cubicBezTo>
                  <a:pt x="1421277" y="5566"/>
                  <a:pt x="1402036" y="5073"/>
                  <a:pt x="1371600" y="0"/>
                </a:cubicBezTo>
                <a:cubicBezTo>
                  <a:pt x="1332089" y="2822"/>
                  <a:pt x="1291496" y="-1140"/>
                  <a:pt x="1253067" y="8467"/>
                </a:cubicBezTo>
                <a:cubicBezTo>
                  <a:pt x="1239203" y="11933"/>
                  <a:pt x="1232318" y="49964"/>
                  <a:pt x="1227667" y="59267"/>
                </a:cubicBezTo>
                <a:cubicBezTo>
                  <a:pt x="1223116" y="68368"/>
                  <a:pt x="1214867" y="75368"/>
                  <a:pt x="1210734" y="84667"/>
                </a:cubicBezTo>
                <a:cubicBezTo>
                  <a:pt x="1194633" y="120895"/>
                  <a:pt x="1195187" y="134847"/>
                  <a:pt x="1185334" y="169333"/>
                </a:cubicBezTo>
                <a:cubicBezTo>
                  <a:pt x="1182882" y="177914"/>
                  <a:pt x="1179689" y="186266"/>
                  <a:pt x="1176867" y="194733"/>
                </a:cubicBezTo>
                <a:cubicBezTo>
                  <a:pt x="1182136" y="242152"/>
                  <a:pt x="1193042" y="270134"/>
                  <a:pt x="1176867" y="313267"/>
                </a:cubicBezTo>
                <a:cubicBezTo>
                  <a:pt x="1167668" y="337797"/>
                  <a:pt x="1157589" y="337365"/>
                  <a:pt x="1143000" y="355600"/>
                </a:cubicBezTo>
                <a:cubicBezTo>
                  <a:pt x="1136643" y="363546"/>
                  <a:pt x="1132581" y="373183"/>
                  <a:pt x="1126067" y="381000"/>
                </a:cubicBezTo>
                <a:cubicBezTo>
                  <a:pt x="1118402" y="390198"/>
                  <a:pt x="1108332" y="397202"/>
                  <a:pt x="1100667" y="406400"/>
                </a:cubicBezTo>
                <a:cubicBezTo>
                  <a:pt x="1094153" y="414217"/>
                  <a:pt x="1090356" y="424074"/>
                  <a:pt x="1083734" y="431800"/>
                </a:cubicBezTo>
                <a:cubicBezTo>
                  <a:pt x="1056359" y="463737"/>
                  <a:pt x="1054427" y="462627"/>
                  <a:pt x="1024467" y="482600"/>
                </a:cubicBezTo>
                <a:cubicBezTo>
                  <a:pt x="986357" y="476248"/>
                  <a:pt x="953027" y="465432"/>
                  <a:pt x="914400" y="482600"/>
                </a:cubicBezTo>
                <a:cubicBezTo>
                  <a:pt x="905101" y="486733"/>
                  <a:pt x="903111" y="499533"/>
                  <a:pt x="897467" y="508000"/>
                </a:cubicBezTo>
                <a:cubicBezTo>
                  <a:pt x="900289" y="522111"/>
                  <a:pt x="897570" y="538623"/>
                  <a:pt x="905934" y="550333"/>
                </a:cubicBezTo>
                <a:cubicBezTo>
                  <a:pt x="913270" y="560603"/>
                  <a:pt x="929299" y="560266"/>
                  <a:pt x="939800" y="567267"/>
                </a:cubicBezTo>
                <a:cubicBezTo>
                  <a:pt x="946442" y="571695"/>
                  <a:pt x="951089" y="578556"/>
                  <a:pt x="956734" y="584200"/>
                </a:cubicBezTo>
                <a:cubicBezTo>
                  <a:pt x="953912" y="592667"/>
                  <a:pt x="955529" y="604413"/>
                  <a:pt x="948267" y="609600"/>
                </a:cubicBezTo>
                <a:cubicBezTo>
                  <a:pt x="933742" y="619975"/>
                  <a:pt x="914400" y="620889"/>
                  <a:pt x="897467" y="626533"/>
                </a:cubicBezTo>
                <a:lnTo>
                  <a:pt x="872067" y="635000"/>
                </a:lnTo>
                <a:cubicBezTo>
                  <a:pt x="863600" y="637822"/>
                  <a:pt x="855325" y="641303"/>
                  <a:pt x="846667" y="643467"/>
                </a:cubicBezTo>
                <a:lnTo>
                  <a:pt x="812800" y="651933"/>
                </a:lnTo>
                <a:cubicBezTo>
                  <a:pt x="807156" y="657578"/>
                  <a:pt x="803007" y="665297"/>
                  <a:pt x="795867" y="668867"/>
                </a:cubicBezTo>
                <a:cubicBezTo>
                  <a:pt x="758884" y="687359"/>
                  <a:pt x="700922" y="671781"/>
                  <a:pt x="668867" y="668867"/>
                </a:cubicBezTo>
                <a:cubicBezTo>
                  <a:pt x="657578" y="666045"/>
                  <a:pt x="646189" y="663597"/>
                  <a:pt x="635000" y="660400"/>
                </a:cubicBezTo>
                <a:cubicBezTo>
                  <a:pt x="626419" y="657948"/>
                  <a:pt x="618525" y="651933"/>
                  <a:pt x="609600" y="651933"/>
                </a:cubicBezTo>
                <a:cubicBezTo>
                  <a:pt x="584044" y="651933"/>
                  <a:pt x="558800" y="657578"/>
                  <a:pt x="533400" y="660400"/>
                </a:cubicBezTo>
                <a:cubicBezTo>
                  <a:pt x="472946" y="680551"/>
                  <a:pt x="497451" y="667432"/>
                  <a:pt x="457200" y="694267"/>
                </a:cubicBezTo>
                <a:cubicBezTo>
                  <a:pt x="460022" y="716845"/>
                  <a:pt x="459680" y="740048"/>
                  <a:pt x="465667" y="762000"/>
                </a:cubicBezTo>
                <a:cubicBezTo>
                  <a:pt x="468344" y="771817"/>
                  <a:pt x="475978" y="779674"/>
                  <a:pt x="482600" y="787400"/>
                </a:cubicBezTo>
                <a:cubicBezTo>
                  <a:pt x="492990" y="799522"/>
                  <a:pt x="507611" y="807983"/>
                  <a:pt x="516467" y="821267"/>
                </a:cubicBezTo>
                <a:cubicBezTo>
                  <a:pt x="568585" y="899445"/>
                  <a:pt x="502077" y="803279"/>
                  <a:pt x="550334" y="863600"/>
                </a:cubicBezTo>
                <a:cubicBezTo>
                  <a:pt x="556691" y="871546"/>
                  <a:pt x="559321" y="882643"/>
                  <a:pt x="567267" y="889000"/>
                </a:cubicBezTo>
                <a:cubicBezTo>
                  <a:pt x="574236" y="894575"/>
                  <a:pt x="584685" y="893476"/>
                  <a:pt x="592667" y="897467"/>
                </a:cubicBezTo>
                <a:cubicBezTo>
                  <a:pt x="616243" y="909255"/>
                  <a:pt x="624741" y="921074"/>
                  <a:pt x="643467" y="939800"/>
                </a:cubicBezTo>
                <a:cubicBezTo>
                  <a:pt x="649111" y="951089"/>
                  <a:pt x="667401" y="963165"/>
                  <a:pt x="660400" y="973667"/>
                </a:cubicBezTo>
                <a:cubicBezTo>
                  <a:pt x="653946" y="983349"/>
                  <a:pt x="637982" y="967282"/>
                  <a:pt x="626534" y="965200"/>
                </a:cubicBezTo>
                <a:cubicBezTo>
                  <a:pt x="606900" y="961630"/>
                  <a:pt x="586952" y="960014"/>
                  <a:pt x="567267" y="956733"/>
                </a:cubicBezTo>
                <a:cubicBezTo>
                  <a:pt x="535011" y="951357"/>
                  <a:pt x="521519" y="947413"/>
                  <a:pt x="491067" y="939800"/>
                </a:cubicBezTo>
                <a:cubicBezTo>
                  <a:pt x="444860" y="945576"/>
                  <a:pt x="401807" y="956603"/>
                  <a:pt x="355600" y="939800"/>
                </a:cubicBezTo>
                <a:cubicBezTo>
                  <a:pt x="344347" y="935708"/>
                  <a:pt x="339398" y="922065"/>
                  <a:pt x="330200" y="914400"/>
                </a:cubicBezTo>
                <a:cubicBezTo>
                  <a:pt x="322383" y="907886"/>
                  <a:pt x="313267" y="903111"/>
                  <a:pt x="304800" y="897467"/>
                </a:cubicBezTo>
                <a:cubicBezTo>
                  <a:pt x="301978" y="886178"/>
                  <a:pt x="302789" y="873282"/>
                  <a:pt x="296334" y="863600"/>
                </a:cubicBezTo>
                <a:cubicBezTo>
                  <a:pt x="282550" y="842924"/>
                  <a:pt x="234159" y="839083"/>
                  <a:pt x="220134" y="829733"/>
                </a:cubicBezTo>
                <a:lnTo>
                  <a:pt x="169334" y="795867"/>
                </a:lnTo>
                <a:cubicBezTo>
                  <a:pt x="163689" y="787400"/>
                  <a:pt x="161501" y="775018"/>
                  <a:pt x="152400" y="770467"/>
                </a:cubicBezTo>
                <a:cubicBezTo>
                  <a:pt x="131298" y="759916"/>
                  <a:pt x="60941" y="749579"/>
                  <a:pt x="33867" y="745067"/>
                </a:cubicBezTo>
                <a:cubicBezTo>
                  <a:pt x="26589" y="723233"/>
                  <a:pt x="28389" y="716015"/>
                  <a:pt x="8467" y="702733"/>
                </a:cubicBezTo>
                <a:cubicBezTo>
                  <a:pt x="6119" y="701167"/>
                  <a:pt x="2822" y="702733"/>
                  <a:pt x="0" y="70273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Freeform 14">
            <a:extLst>
              <a:ext uri="{FF2B5EF4-FFF2-40B4-BE49-F238E27FC236}">
                <a16:creationId xmlns:a16="http://schemas.microsoft.com/office/drawing/2014/main" id="{FF851CF6-1A60-BD4B-A89F-ABEA9D319742}"/>
              </a:ext>
            </a:extLst>
          </p:cNvPr>
          <p:cNvSpPr/>
          <p:nvPr/>
        </p:nvSpPr>
        <p:spPr>
          <a:xfrm>
            <a:off x="5708252" y="2914650"/>
            <a:ext cx="2502298" cy="939800"/>
          </a:xfrm>
          <a:custGeom>
            <a:avLst/>
            <a:gdLst>
              <a:gd name="connsiteX0" fmla="*/ 2502298 w 2502298"/>
              <a:gd name="connsiteY0" fmla="*/ 0 h 939800"/>
              <a:gd name="connsiteX1" fmla="*/ 2457848 w 2502298"/>
              <a:gd name="connsiteY1" fmla="*/ 19050 h 939800"/>
              <a:gd name="connsiteX2" fmla="*/ 2394348 w 2502298"/>
              <a:gd name="connsiteY2" fmla="*/ 12700 h 939800"/>
              <a:gd name="connsiteX3" fmla="*/ 2349898 w 2502298"/>
              <a:gd name="connsiteY3" fmla="*/ 19050 h 939800"/>
              <a:gd name="connsiteX4" fmla="*/ 2311798 w 2502298"/>
              <a:gd name="connsiteY4" fmla="*/ 38100 h 939800"/>
              <a:gd name="connsiteX5" fmla="*/ 2273698 w 2502298"/>
              <a:gd name="connsiteY5" fmla="*/ 57150 h 939800"/>
              <a:gd name="connsiteX6" fmla="*/ 2260998 w 2502298"/>
              <a:gd name="connsiteY6" fmla="*/ 76200 h 939800"/>
              <a:gd name="connsiteX7" fmla="*/ 2222898 w 2502298"/>
              <a:gd name="connsiteY7" fmla="*/ 152400 h 939800"/>
              <a:gd name="connsiteX8" fmla="*/ 2203848 w 2502298"/>
              <a:gd name="connsiteY8" fmla="*/ 165100 h 939800"/>
              <a:gd name="connsiteX9" fmla="*/ 2178448 w 2502298"/>
              <a:gd name="connsiteY9" fmla="*/ 203200 h 939800"/>
              <a:gd name="connsiteX10" fmla="*/ 2165748 w 2502298"/>
              <a:gd name="connsiteY10" fmla="*/ 241300 h 939800"/>
              <a:gd name="connsiteX11" fmla="*/ 2153048 w 2502298"/>
              <a:gd name="connsiteY11" fmla="*/ 260350 h 939800"/>
              <a:gd name="connsiteX12" fmla="*/ 2140348 w 2502298"/>
              <a:gd name="connsiteY12" fmla="*/ 298450 h 939800"/>
              <a:gd name="connsiteX13" fmla="*/ 2121298 w 2502298"/>
              <a:gd name="connsiteY13" fmla="*/ 317500 h 939800"/>
              <a:gd name="connsiteX14" fmla="*/ 2108598 w 2502298"/>
              <a:gd name="connsiteY14" fmla="*/ 336550 h 939800"/>
              <a:gd name="connsiteX15" fmla="*/ 2051448 w 2502298"/>
              <a:gd name="connsiteY15" fmla="*/ 361950 h 939800"/>
              <a:gd name="connsiteX16" fmla="*/ 2032398 w 2502298"/>
              <a:gd name="connsiteY16" fmla="*/ 368300 h 939800"/>
              <a:gd name="connsiteX17" fmla="*/ 2013348 w 2502298"/>
              <a:gd name="connsiteY17" fmla="*/ 374650 h 939800"/>
              <a:gd name="connsiteX18" fmla="*/ 1994298 w 2502298"/>
              <a:gd name="connsiteY18" fmla="*/ 381000 h 939800"/>
              <a:gd name="connsiteX19" fmla="*/ 1930798 w 2502298"/>
              <a:gd name="connsiteY19" fmla="*/ 361950 h 939800"/>
              <a:gd name="connsiteX20" fmla="*/ 1892698 w 2502298"/>
              <a:gd name="connsiteY20" fmla="*/ 342900 h 939800"/>
              <a:gd name="connsiteX21" fmla="*/ 1879998 w 2502298"/>
              <a:gd name="connsiteY21" fmla="*/ 323850 h 939800"/>
              <a:gd name="connsiteX22" fmla="*/ 1841898 w 2502298"/>
              <a:gd name="connsiteY22" fmla="*/ 304800 h 939800"/>
              <a:gd name="connsiteX23" fmla="*/ 1803798 w 2502298"/>
              <a:gd name="connsiteY23" fmla="*/ 317500 h 939800"/>
              <a:gd name="connsiteX24" fmla="*/ 1784748 w 2502298"/>
              <a:gd name="connsiteY24" fmla="*/ 336550 h 939800"/>
              <a:gd name="connsiteX25" fmla="*/ 1746648 w 2502298"/>
              <a:gd name="connsiteY25" fmla="*/ 355600 h 939800"/>
              <a:gd name="connsiteX26" fmla="*/ 1708548 w 2502298"/>
              <a:gd name="connsiteY26" fmla="*/ 387350 h 939800"/>
              <a:gd name="connsiteX27" fmla="*/ 1657748 w 2502298"/>
              <a:gd name="connsiteY27" fmla="*/ 431800 h 939800"/>
              <a:gd name="connsiteX28" fmla="*/ 1638698 w 2502298"/>
              <a:gd name="connsiteY28" fmla="*/ 444500 h 939800"/>
              <a:gd name="connsiteX29" fmla="*/ 1600598 w 2502298"/>
              <a:gd name="connsiteY29" fmla="*/ 425450 h 939800"/>
              <a:gd name="connsiteX30" fmla="*/ 1581548 w 2502298"/>
              <a:gd name="connsiteY30" fmla="*/ 387350 h 939800"/>
              <a:gd name="connsiteX31" fmla="*/ 1543448 w 2502298"/>
              <a:gd name="connsiteY31" fmla="*/ 368300 h 939800"/>
              <a:gd name="connsiteX32" fmla="*/ 1486298 w 2502298"/>
              <a:gd name="connsiteY32" fmla="*/ 336550 h 939800"/>
              <a:gd name="connsiteX33" fmla="*/ 1435498 w 2502298"/>
              <a:gd name="connsiteY33" fmla="*/ 330200 h 939800"/>
              <a:gd name="connsiteX34" fmla="*/ 1416448 w 2502298"/>
              <a:gd name="connsiteY34" fmla="*/ 323850 h 939800"/>
              <a:gd name="connsiteX35" fmla="*/ 1397398 w 2502298"/>
              <a:gd name="connsiteY35" fmla="*/ 285750 h 939800"/>
              <a:gd name="connsiteX36" fmla="*/ 1378348 w 2502298"/>
              <a:gd name="connsiteY36" fmla="*/ 273050 h 939800"/>
              <a:gd name="connsiteX37" fmla="*/ 1346598 w 2502298"/>
              <a:gd name="connsiteY37" fmla="*/ 266700 h 939800"/>
              <a:gd name="connsiteX38" fmla="*/ 1264048 w 2502298"/>
              <a:gd name="connsiteY38" fmla="*/ 254000 h 939800"/>
              <a:gd name="connsiteX39" fmla="*/ 1194198 w 2502298"/>
              <a:gd name="connsiteY39" fmla="*/ 260350 h 939800"/>
              <a:gd name="connsiteX40" fmla="*/ 1156098 w 2502298"/>
              <a:gd name="connsiteY40" fmla="*/ 273050 h 939800"/>
              <a:gd name="connsiteX41" fmla="*/ 1111648 w 2502298"/>
              <a:gd name="connsiteY41" fmla="*/ 285750 h 939800"/>
              <a:gd name="connsiteX42" fmla="*/ 1092598 w 2502298"/>
              <a:gd name="connsiteY42" fmla="*/ 292100 h 939800"/>
              <a:gd name="connsiteX43" fmla="*/ 1067198 w 2502298"/>
              <a:gd name="connsiteY43" fmla="*/ 349250 h 939800"/>
              <a:gd name="connsiteX44" fmla="*/ 1048148 w 2502298"/>
              <a:gd name="connsiteY44" fmla="*/ 368300 h 939800"/>
              <a:gd name="connsiteX45" fmla="*/ 984648 w 2502298"/>
              <a:gd name="connsiteY45" fmla="*/ 393700 h 939800"/>
              <a:gd name="connsiteX46" fmla="*/ 965598 w 2502298"/>
              <a:gd name="connsiteY46" fmla="*/ 400050 h 939800"/>
              <a:gd name="connsiteX47" fmla="*/ 946548 w 2502298"/>
              <a:gd name="connsiteY47" fmla="*/ 412750 h 939800"/>
              <a:gd name="connsiteX48" fmla="*/ 914798 w 2502298"/>
              <a:gd name="connsiteY48" fmla="*/ 444500 h 939800"/>
              <a:gd name="connsiteX49" fmla="*/ 883048 w 2502298"/>
              <a:gd name="connsiteY49" fmla="*/ 488950 h 939800"/>
              <a:gd name="connsiteX50" fmla="*/ 863998 w 2502298"/>
              <a:gd name="connsiteY50" fmla="*/ 495300 h 939800"/>
              <a:gd name="connsiteX51" fmla="*/ 825898 w 2502298"/>
              <a:gd name="connsiteY51" fmla="*/ 520700 h 939800"/>
              <a:gd name="connsiteX52" fmla="*/ 806848 w 2502298"/>
              <a:gd name="connsiteY52" fmla="*/ 533400 h 939800"/>
              <a:gd name="connsiteX53" fmla="*/ 787798 w 2502298"/>
              <a:gd name="connsiteY53" fmla="*/ 546100 h 939800"/>
              <a:gd name="connsiteX54" fmla="*/ 749698 w 2502298"/>
              <a:gd name="connsiteY54" fmla="*/ 577850 h 939800"/>
              <a:gd name="connsiteX55" fmla="*/ 711598 w 2502298"/>
              <a:gd name="connsiteY55" fmla="*/ 590550 h 939800"/>
              <a:gd name="connsiteX56" fmla="*/ 635398 w 2502298"/>
              <a:gd name="connsiteY56" fmla="*/ 615950 h 939800"/>
              <a:gd name="connsiteX57" fmla="*/ 616348 w 2502298"/>
              <a:gd name="connsiteY57" fmla="*/ 622300 h 939800"/>
              <a:gd name="connsiteX58" fmla="*/ 597298 w 2502298"/>
              <a:gd name="connsiteY58" fmla="*/ 628650 h 939800"/>
              <a:gd name="connsiteX59" fmla="*/ 578248 w 2502298"/>
              <a:gd name="connsiteY59" fmla="*/ 641350 h 939800"/>
              <a:gd name="connsiteX60" fmla="*/ 521098 w 2502298"/>
              <a:gd name="connsiteY60" fmla="*/ 666750 h 939800"/>
              <a:gd name="connsiteX61" fmla="*/ 495698 w 2502298"/>
              <a:gd name="connsiteY61" fmla="*/ 704850 h 939800"/>
              <a:gd name="connsiteX62" fmla="*/ 463948 w 2502298"/>
              <a:gd name="connsiteY62" fmla="*/ 762000 h 939800"/>
              <a:gd name="connsiteX63" fmla="*/ 432198 w 2502298"/>
              <a:gd name="connsiteY63" fmla="*/ 800100 h 939800"/>
              <a:gd name="connsiteX64" fmla="*/ 425848 w 2502298"/>
              <a:gd name="connsiteY64" fmla="*/ 819150 h 939800"/>
              <a:gd name="connsiteX65" fmla="*/ 432198 w 2502298"/>
              <a:gd name="connsiteY65" fmla="*/ 850900 h 939800"/>
              <a:gd name="connsiteX66" fmla="*/ 419498 w 2502298"/>
              <a:gd name="connsiteY66" fmla="*/ 933450 h 939800"/>
              <a:gd name="connsiteX67" fmla="*/ 394098 w 2502298"/>
              <a:gd name="connsiteY67" fmla="*/ 927100 h 939800"/>
              <a:gd name="connsiteX68" fmla="*/ 305198 w 2502298"/>
              <a:gd name="connsiteY68" fmla="*/ 939800 h 939800"/>
              <a:gd name="connsiteX69" fmla="*/ 248048 w 2502298"/>
              <a:gd name="connsiteY69" fmla="*/ 895350 h 939800"/>
              <a:gd name="connsiteX70" fmla="*/ 248048 w 2502298"/>
              <a:gd name="connsiteY70" fmla="*/ 895350 h 939800"/>
              <a:gd name="connsiteX71" fmla="*/ 209948 w 2502298"/>
              <a:gd name="connsiteY71" fmla="*/ 882650 h 939800"/>
              <a:gd name="connsiteX72" fmla="*/ 178198 w 2502298"/>
              <a:gd name="connsiteY72" fmla="*/ 889000 h 939800"/>
              <a:gd name="connsiteX73" fmla="*/ 146448 w 2502298"/>
              <a:gd name="connsiteY73" fmla="*/ 901700 h 939800"/>
              <a:gd name="connsiteX74" fmla="*/ 127398 w 2502298"/>
              <a:gd name="connsiteY74" fmla="*/ 863600 h 939800"/>
              <a:gd name="connsiteX75" fmla="*/ 140098 w 2502298"/>
              <a:gd name="connsiteY75" fmla="*/ 812800 h 939800"/>
              <a:gd name="connsiteX76" fmla="*/ 133748 w 2502298"/>
              <a:gd name="connsiteY76" fmla="*/ 768350 h 939800"/>
              <a:gd name="connsiteX77" fmla="*/ 127398 w 2502298"/>
              <a:gd name="connsiteY77" fmla="*/ 749300 h 939800"/>
              <a:gd name="connsiteX78" fmla="*/ 89298 w 2502298"/>
              <a:gd name="connsiteY78" fmla="*/ 755650 h 939800"/>
              <a:gd name="connsiteX79" fmla="*/ 82948 w 2502298"/>
              <a:gd name="connsiteY79" fmla="*/ 781050 h 939800"/>
              <a:gd name="connsiteX80" fmla="*/ 63898 w 2502298"/>
              <a:gd name="connsiteY80" fmla="*/ 781050 h 939800"/>
              <a:gd name="connsiteX81" fmla="*/ 44848 w 2502298"/>
              <a:gd name="connsiteY81" fmla="*/ 717550 h 939800"/>
              <a:gd name="connsiteX82" fmla="*/ 38498 w 2502298"/>
              <a:gd name="connsiteY82" fmla="*/ 698500 h 939800"/>
              <a:gd name="connsiteX83" fmla="*/ 398 w 2502298"/>
              <a:gd name="connsiteY83" fmla="*/ 6477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02298" h="939800">
                <a:moveTo>
                  <a:pt x="2502298" y="0"/>
                </a:moveTo>
                <a:cubicBezTo>
                  <a:pt x="2487481" y="6350"/>
                  <a:pt x="2473858" y="17167"/>
                  <a:pt x="2457848" y="19050"/>
                </a:cubicBezTo>
                <a:cubicBezTo>
                  <a:pt x="2436721" y="21535"/>
                  <a:pt x="2415620" y="12700"/>
                  <a:pt x="2394348" y="12700"/>
                </a:cubicBezTo>
                <a:cubicBezTo>
                  <a:pt x="2379381" y="12700"/>
                  <a:pt x="2364715" y="16933"/>
                  <a:pt x="2349898" y="19050"/>
                </a:cubicBezTo>
                <a:cubicBezTo>
                  <a:pt x="2302015" y="35011"/>
                  <a:pt x="2361037" y="13481"/>
                  <a:pt x="2311798" y="38100"/>
                </a:cubicBezTo>
                <a:cubicBezTo>
                  <a:pt x="2259218" y="64390"/>
                  <a:pt x="2328293" y="20754"/>
                  <a:pt x="2273698" y="57150"/>
                </a:cubicBezTo>
                <a:cubicBezTo>
                  <a:pt x="2269465" y="63500"/>
                  <a:pt x="2264098" y="69226"/>
                  <a:pt x="2260998" y="76200"/>
                </a:cubicBezTo>
                <a:cubicBezTo>
                  <a:pt x="2250322" y="100221"/>
                  <a:pt x="2247913" y="135723"/>
                  <a:pt x="2222898" y="152400"/>
                </a:cubicBezTo>
                <a:lnTo>
                  <a:pt x="2203848" y="165100"/>
                </a:lnTo>
                <a:cubicBezTo>
                  <a:pt x="2182840" y="228123"/>
                  <a:pt x="2218086" y="131851"/>
                  <a:pt x="2178448" y="203200"/>
                </a:cubicBezTo>
                <a:cubicBezTo>
                  <a:pt x="2171947" y="214902"/>
                  <a:pt x="2173174" y="230161"/>
                  <a:pt x="2165748" y="241300"/>
                </a:cubicBezTo>
                <a:cubicBezTo>
                  <a:pt x="2161515" y="247650"/>
                  <a:pt x="2156148" y="253376"/>
                  <a:pt x="2153048" y="260350"/>
                </a:cubicBezTo>
                <a:cubicBezTo>
                  <a:pt x="2147611" y="272583"/>
                  <a:pt x="2149814" y="288984"/>
                  <a:pt x="2140348" y="298450"/>
                </a:cubicBezTo>
                <a:cubicBezTo>
                  <a:pt x="2133998" y="304800"/>
                  <a:pt x="2127047" y="310601"/>
                  <a:pt x="2121298" y="317500"/>
                </a:cubicBezTo>
                <a:cubicBezTo>
                  <a:pt x="2116412" y="323363"/>
                  <a:pt x="2113994" y="331154"/>
                  <a:pt x="2108598" y="336550"/>
                </a:cubicBezTo>
                <a:cubicBezTo>
                  <a:pt x="2093504" y="351644"/>
                  <a:pt x="2070311" y="355662"/>
                  <a:pt x="2051448" y="361950"/>
                </a:cubicBezTo>
                <a:lnTo>
                  <a:pt x="2032398" y="368300"/>
                </a:lnTo>
                <a:lnTo>
                  <a:pt x="2013348" y="374650"/>
                </a:lnTo>
                <a:lnTo>
                  <a:pt x="1994298" y="381000"/>
                </a:lnTo>
                <a:cubicBezTo>
                  <a:pt x="1980099" y="377450"/>
                  <a:pt x="1940074" y="368134"/>
                  <a:pt x="1930798" y="361950"/>
                </a:cubicBezTo>
                <a:cubicBezTo>
                  <a:pt x="1906179" y="345537"/>
                  <a:pt x="1918988" y="351663"/>
                  <a:pt x="1892698" y="342900"/>
                </a:cubicBezTo>
                <a:cubicBezTo>
                  <a:pt x="1888465" y="336550"/>
                  <a:pt x="1885394" y="329246"/>
                  <a:pt x="1879998" y="323850"/>
                </a:cubicBezTo>
                <a:cubicBezTo>
                  <a:pt x="1867688" y="311540"/>
                  <a:pt x="1857392" y="309965"/>
                  <a:pt x="1841898" y="304800"/>
                </a:cubicBezTo>
                <a:cubicBezTo>
                  <a:pt x="1829198" y="309033"/>
                  <a:pt x="1813264" y="308034"/>
                  <a:pt x="1803798" y="317500"/>
                </a:cubicBezTo>
                <a:cubicBezTo>
                  <a:pt x="1797448" y="323850"/>
                  <a:pt x="1792220" y="331569"/>
                  <a:pt x="1784748" y="336550"/>
                </a:cubicBezTo>
                <a:cubicBezTo>
                  <a:pt x="1727470" y="374735"/>
                  <a:pt x="1806599" y="305641"/>
                  <a:pt x="1746648" y="355600"/>
                </a:cubicBezTo>
                <a:cubicBezTo>
                  <a:pt x="1697755" y="396344"/>
                  <a:pt x="1755846" y="355818"/>
                  <a:pt x="1708548" y="387350"/>
                </a:cubicBezTo>
                <a:cubicBezTo>
                  <a:pt x="1687381" y="419100"/>
                  <a:pt x="1702198" y="402167"/>
                  <a:pt x="1657748" y="431800"/>
                </a:cubicBezTo>
                <a:lnTo>
                  <a:pt x="1638698" y="444500"/>
                </a:lnTo>
                <a:cubicBezTo>
                  <a:pt x="1626149" y="440317"/>
                  <a:pt x="1609550" y="436641"/>
                  <a:pt x="1600598" y="425450"/>
                </a:cubicBezTo>
                <a:cubicBezTo>
                  <a:pt x="1559281" y="373804"/>
                  <a:pt x="1635078" y="440880"/>
                  <a:pt x="1581548" y="387350"/>
                </a:cubicBezTo>
                <a:cubicBezTo>
                  <a:pt x="1560405" y="366207"/>
                  <a:pt x="1566689" y="381212"/>
                  <a:pt x="1543448" y="368300"/>
                </a:cubicBezTo>
                <a:cubicBezTo>
                  <a:pt x="1517793" y="354047"/>
                  <a:pt x="1511928" y="341210"/>
                  <a:pt x="1486298" y="336550"/>
                </a:cubicBezTo>
                <a:cubicBezTo>
                  <a:pt x="1469508" y="333497"/>
                  <a:pt x="1452431" y="332317"/>
                  <a:pt x="1435498" y="330200"/>
                </a:cubicBezTo>
                <a:cubicBezTo>
                  <a:pt x="1429148" y="328083"/>
                  <a:pt x="1421675" y="328031"/>
                  <a:pt x="1416448" y="323850"/>
                </a:cubicBezTo>
                <a:cubicBezTo>
                  <a:pt x="1386709" y="300059"/>
                  <a:pt x="1417849" y="311314"/>
                  <a:pt x="1397398" y="285750"/>
                </a:cubicBezTo>
                <a:cubicBezTo>
                  <a:pt x="1392630" y="279791"/>
                  <a:pt x="1385494" y="275730"/>
                  <a:pt x="1378348" y="273050"/>
                </a:cubicBezTo>
                <a:cubicBezTo>
                  <a:pt x="1368242" y="269260"/>
                  <a:pt x="1357217" y="268631"/>
                  <a:pt x="1346598" y="266700"/>
                </a:cubicBezTo>
                <a:cubicBezTo>
                  <a:pt x="1314293" y="260826"/>
                  <a:pt x="1297346" y="258757"/>
                  <a:pt x="1264048" y="254000"/>
                </a:cubicBezTo>
                <a:cubicBezTo>
                  <a:pt x="1240765" y="256117"/>
                  <a:pt x="1217222" y="256287"/>
                  <a:pt x="1194198" y="260350"/>
                </a:cubicBezTo>
                <a:cubicBezTo>
                  <a:pt x="1181015" y="262676"/>
                  <a:pt x="1168798" y="268817"/>
                  <a:pt x="1156098" y="273050"/>
                </a:cubicBezTo>
                <a:cubicBezTo>
                  <a:pt x="1110423" y="288275"/>
                  <a:pt x="1167462" y="269803"/>
                  <a:pt x="1111648" y="285750"/>
                </a:cubicBezTo>
                <a:cubicBezTo>
                  <a:pt x="1105212" y="287589"/>
                  <a:pt x="1098948" y="289983"/>
                  <a:pt x="1092598" y="292100"/>
                </a:cubicBezTo>
                <a:cubicBezTo>
                  <a:pt x="1083368" y="319789"/>
                  <a:pt x="1083969" y="329124"/>
                  <a:pt x="1067198" y="349250"/>
                </a:cubicBezTo>
                <a:cubicBezTo>
                  <a:pt x="1061449" y="356149"/>
                  <a:pt x="1055456" y="363080"/>
                  <a:pt x="1048148" y="368300"/>
                </a:cubicBezTo>
                <a:cubicBezTo>
                  <a:pt x="1031797" y="379979"/>
                  <a:pt x="1001998" y="387917"/>
                  <a:pt x="984648" y="393700"/>
                </a:cubicBezTo>
                <a:cubicBezTo>
                  <a:pt x="978298" y="395817"/>
                  <a:pt x="971167" y="396337"/>
                  <a:pt x="965598" y="400050"/>
                </a:cubicBezTo>
                <a:lnTo>
                  <a:pt x="946548" y="412750"/>
                </a:lnTo>
                <a:cubicBezTo>
                  <a:pt x="912681" y="463550"/>
                  <a:pt x="957131" y="402167"/>
                  <a:pt x="914798" y="444500"/>
                </a:cubicBezTo>
                <a:cubicBezTo>
                  <a:pt x="891633" y="467665"/>
                  <a:pt x="913048" y="463950"/>
                  <a:pt x="883048" y="488950"/>
                </a:cubicBezTo>
                <a:cubicBezTo>
                  <a:pt x="877906" y="493235"/>
                  <a:pt x="869849" y="492049"/>
                  <a:pt x="863998" y="495300"/>
                </a:cubicBezTo>
                <a:cubicBezTo>
                  <a:pt x="850655" y="502713"/>
                  <a:pt x="838598" y="512233"/>
                  <a:pt x="825898" y="520700"/>
                </a:cubicBezTo>
                <a:lnTo>
                  <a:pt x="806848" y="533400"/>
                </a:lnTo>
                <a:cubicBezTo>
                  <a:pt x="800498" y="537633"/>
                  <a:pt x="793194" y="540704"/>
                  <a:pt x="787798" y="546100"/>
                </a:cubicBezTo>
                <a:cubicBezTo>
                  <a:pt x="775835" y="558063"/>
                  <a:pt x="765611" y="570777"/>
                  <a:pt x="749698" y="577850"/>
                </a:cubicBezTo>
                <a:cubicBezTo>
                  <a:pt x="737465" y="583287"/>
                  <a:pt x="724298" y="586317"/>
                  <a:pt x="711598" y="590550"/>
                </a:cubicBezTo>
                <a:lnTo>
                  <a:pt x="635398" y="615950"/>
                </a:lnTo>
                <a:lnTo>
                  <a:pt x="616348" y="622300"/>
                </a:lnTo>
                <a:cubicBezTo>
                  <a:pt x="609998" y="624417"/>
                  <a:pt x="602867" y="624937"/>
                  <a:pt x="597298" y="628650"/>
                </a:cubicBezTo>
                <a:cubicBezTo>
                  <a:pt x="590948" y="632883"/>
                  <a:pt x="585222" y="638250"/>
                  <a:pt x="578248" y="641350"/>
                </a:cubicBezTo>
                <a:cubicBezTo>
                  <a:pt x="510238" y="671577"/>
                  <a:pt x="564211" y="638008"/>
                  <a:pt x="521098" y="666750"/>
                </a:cubicBezTo>
                <a:cubicBezTo>
                  <a:pt x="512631" y="679450"/>
                  <a:pt x="500525" y="690370"/>
                  <a:pt x="495698" y="704850"/>
                </a:cubicBezTo>
                <a:cubicBezTo>
                  <a:pt x="487713" y="728805"/>
                  <a:pt x="485783" y="740165"/>
                  <a:pt x="463948" y="762000"/>
                </a:cubicBezTo>
                <a:cubicBezTo>
                  <a:pt x="449904" y="776044"/>
                  <a:pt x="441039" y="782419"/>
                  <a:pt x="432198" y="800100"/>
                </a:cubicBezTo>
                <a:cubicBezTo>
                  <a:pt x="429205" y="806087"/>
                  <a:pt x="427965" y="812800"/>
                  <a:pt x="425848" y="819150"/>
                </a:cubicBezTo>
                <a:cubicBezTo>
                  <a:pt x="427965" y="829733"/>
                  <a:pt x="432198" y="840107"/>
                  <a:pt x="432198" y="850900"/>
                </a:cubicBezTo>
                <a:cubicBezTo>
                  <a:pt x="432198" y="900012"/>
                  <a:pt x="430367" y="900842"/>
                  <a:pt x="419498" y="933450"/>
                </a:cubicBezTo>
                <a:cubicBezTo>
                  <a:pt x="411031" y="931333"/>
                  <a:pt x="402825" y="927100"/>
                  <a:pt x="394098" y="927100"/>
                </a:cubicBezTo>
                <a:cubicBezTo>
                  <a:pt x="338450" y="927100"/>
                  <a:pt x="340453" y="928048"/>
                  <a:pt x="305198" y="939800"/>
                </a:cubicBezTo>
                <a:cubicBezTo>
                  <a:pt x="258481" y="930457"/>
                  <a:pt x="279435" y="942430"/>
                  <a:pt x="248048" y="895350"/>
                </a:cubicBezTo>
                <a:lnTo>
                  <a:pt x="248048" y="895350"/>
                </a:lnTo>
                <a:lnTo>
                  <a:pt x="209948" y="882650"/>
                </a:lnTo>
                <a:cubicBezTo>
                  <a:pt x="199365" y="884767"/>
                  <a:pt x="187569" y="883645"/>
                  <a:pt x="178198" y="889000"/>
                </a:cubicBezTo>
                <a:cubicBezTo>
                  <a:pt x="144940" y="908004"/>
                  <a:pt x="187512" y="915388"/>
                  <a:pt x="146448" y="901700"/>
                </a:cubicBezTo>
                <a:cubicBezTo>
                  <a:pt x="140027" y="892068"/>
                  <a:pt x="127398" y="876745"/>
                  <a:pt x="127398" y="863600"/>
                </a:cubicBezTo>
                <a:cubicBezTo>
                  <a:pt x="127398" y="848275"/>
                  <a:pt x="135087" y="827832"/>
                  <a:pt x="140098" y="812800"/>
                </a:cubicBezTo>
                <a:cubicBezTo>
                  <a:pt x="137981" y="797983"/>
                  <a:pt x="136683" y="783026"/>
                  <a:pt x="133748" y="768350"/>
                </a:cubicBezTo>
                <a:cubicBezTo>
                  <a:pt x="132435" y="761786"/>
                  <a:pt x="133834" y="751139"/>
                  <a:pt x="127398" y="749300"/>
                </a:cubicBezTo>
                <a:cubicBezTo>
                  <a:pt x="115018" y="745763"/>
                  <a:pt x="101998" y="753533"/>
                  <a:pt x="89298" y="755650"/>
                </a:cubicBezTo>
                <a:cubicBezTo>
                  <a:pt x="87181" y="764117"/>
                  <a:pt x="85346" y="772659"/>
                  <a:pt x="82948" y="781050"/>
                </a:cubicBezTo>
                <a:cubicBezTo>
                  <a:pt x="76824" y="802483"/>
                  <a:pt x="77301" y="811207"/>
                  <a:pt x="63898" y="781050"/>
                </a:cubicBezTo>
                <a:cubicBezTo>
                  <a:pt x="51826" y="753887"/>
                  <a:pt x="52236" y="743409"/>
                  <a:pt x="44848" y="717550"/>
                </a:cubicBezTo>
                <a:cubicBezTo>
                  <a:pt x="43009" y="711114"/>
                  <a:pt x="43231" y="703233"/>
                  <a:pt x="38498" y="698500"/>
                </a:cubicBezTo>
                <a:cubicBezTo>
                  <a:pt x="-6647" y="653355"/>
                  <a:pt x="398" y="696711"/>
                  <a:pt x="398" y="64770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Speech Bubble: Oval 34">
            <a:extLst>
              <a:ext uri="{FF2B5EF4-FFF2-40B4-BE49-F238E27FC236}">
                <a16:creationId xmlns:a16="http://schemas.microsoft.com/office/drawing/2014/main" id="{71EE1515-FCB5-274B-9B34-FB53B10A9EAE}"/>
              </a:ext>
            </a:extLst>
          </p:cNvPr>
          <p:cNvSpPr/>
          <p:nvPr/>
        </p:nvSpPr>
        <p:spPr>
          <a:xfrm>
            <a:off x="152579" y="388685"/>
            <a:ext cx="4588002" cy="3801887"/>
          </a:xfrm>
          <a:prstGeom prst="wedgeEllipseCallout">
            <a:avLst>
              <a:gd name="adj1" fmla="val 58131"/>
              <a:gd name="adj2" fmla="val 16529"/>
            </a:avLst>
          </a:prstGeom>
          <a:solidFill>
            <a:schemeClr val="accent1"/>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8585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桃枝2"/>
          <p:cNvPicPr>
            <a:picLocks noChangeAspect="1"/>
          </p:cNvPicPr>
          <p:nvPr/>
        </p:nvPicPr>
        <p:blipFill>
          <a:blip r:embed="rId3"/>
          <a:stretch>
            <a:fillRect/>
          </a:stretch>
        </p:blipFill>
        <p:spPr>
          <a:xfrm>
            <a:off x="7128510" y="-36195"/>
            <a:ext cx="2007870" cy="1972151"/>
          </a:xfrm>
          <a:prstGeom prst="rect">
            <a:avLst/>
          </a:prstGeom>
        </p:spPr>
      </p:pic>
      <p:pic>
        <p:nvPicPr>
          <p:cNvPr id="12" name="图片 11" descr="蝴蝶"/>
          <p:cNvPicPr>
            <a:picLocks noChangeAspect="1"/>
          </p:cNvPicPr>
          <p:nvPr/>
        </p:nvPicPr>
        <p:blipFill>
          <a:blip r:embed="rId4"/>
          <a:stretch>
            <a:fillRect/>
          </a:stretch>
        </p:blipFill>
        <p:spPr>
          <a:xfrm rot="5400000">
            <a:off x="7676674" y="850106"/>
            <a:ext cx="466249" cy="473393"/>
          </a:xfrm>
          <a:prstGeom prst="rect">
            <a:avLst/>
          </a:prstGeom>
        </p:spPr>
      </p:pic>
      <p:sp>
        <p:nvSpPr>
          <p:cNvPr id="1467" name="矩形 7">
            <a:extLst>
              <a:ext uri="{FF2B5EF4-FFF2-40B4-BE49-F238E27FC236}">
                <a16:creationId xmlns:a16="http://schemas.microsoft.com/office/drawing/2014/main" id="{517FB2C7-3AC9-4D7A-9D0D-ED5D3EB6B03B}"/>
              </a:ext>
            </a:extLst>
          </p:cNvPr>
          <p:cNvSpPr/>
          <p:nvPr/>
        </p:nvSpPr>
        <p:spPr>
          <a:xfrm rot="16200000">
            <a:off x="1926218" y="-504733"/>
            <a:ext cx="615554" cy="3761610"/>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8" name="文本框 12">
            <a:extLst>
              <a:ext uri="{FF2B5EF4-FFF2-40B4-BE49-F238E27FC236}">
                <a16:creationId xmlns:a16="http://schemas.microsoft.com/office/drawing/2014/main" id="{9930CF43-BE57-4BDB-A8A4-1D4B479CC196}"/>
              </a:ext>
            </a:extLst>
          </p:cNvPr>
          <p:cNvSpPr txBox="1"/>
          <p:nvPr/>
        </p:nvSpPr>
        <p:spPr>
          <a:xfrm rot="16200000">
            <a:off x="2476977" y="-461754"/>
            <a:ext cx="615553" cy="3574496"/>
          </a:xfrm>
          <a:prstGeom prst="rect">
            <a:avLst/>
          </a:prstGeom>
          <a:noFill/>
        </p:spPr>
        <p:txBody>
          <a:bodyPr vert="eaVert" wrap="square" rtlCol="0">
            <a:spAutoFit/>
          </a:bodyPr>
          <a:lstStyle/>
          <a:p>
            <a:pPr defTabSz="685800">
              <a:buClrTx/>
            </a:pP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Điều</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kiện</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tự</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nhiên</a:t>
            </a:r>
            <a:endParaRPr lang="zh-CN" altLang="en-US"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endParaRPr>
          </a:p>
        </p:txBody>
      </p:sp>
      <p:grpSp>
        <p:nvGrpSpPr>
          <p:cNvPr id="1469" name="组合 15">
            <a:extLst>
              <a:ext uri="{FF2B5EF4-FFF2-40B4-BE49-F238E27FC236}">
                <a16:creationId xmlns:a16="http://schemas.microsoft.com/office/drawing/2014/main" id="{7509141E-D9AE-4837-9CB6-9A22EC81E3C6}"/>
              </a:ext>
            </a:extLst>
          </p:cNvPr>
          <p:cNvGrpSpPr/>
          <p:nvPr/>
        </p:nvGrpSpPr>
        <p:grpSpPr>
          <a:xfrm>
            <a:off x="414422" y="1100722"/>
            <a:ext cx="423862" cy="559593"/>
            <a:chOff x="11419" y="2105"/>
            <a:chExt cx="890" cy="1175"/>
          </a:xfrm>
        </p:grpSpPr>
        <p:sp>
          <p:nvSpPr>
            <p:cNvPr id="1470" name="矩形 13">
              <a:extLst>
                <a:ext uri="{FF2B5EF4-FFF2-40B4-BE49-F238E27FC236}">
                  <a16:creationId xmlns:a16="http://schemas.microsoft.com/office/drawing/2014/main" id="{A40A4AC9-4E3E-445C-BBC8-F4913C5E602E}"/>
                </a:ext>
              </a:extLst>
            </p:cNvPr>
            <p:cNvSpPr/>
            <p:nvPr/>
          </p:nvSpPr>
          <p:spPr>
            <a:xfrm>
              <a:off x="11419" y="2105"/>
              <a:ext cx="890" cy="1069"/>
            </a:xfrm>
            <a:prstGeom prst="rect">
              <a:avLst/>
            </a:prstGeom>
            <a:solidFill>
              <a:srgbClr val="773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71" name="文本框 14">
              <a:extLst>
                <a:ext uri="{FF2B5EF4-FFF2-40B4-BE49-F238E27FC236}">
                  <a16:creationId xmlns:a16="http://schemas.microsoft.com/office/drawing/2014/main" id="{ECC4C1A8-E0D0-482C-878B-C64E8073A323}"/>
                </a:ext>
              </a:extLst>
            </p:cNvPr>
            <p:cNvSpPr txBox="1"/>
            <p:nvPr/>
          </p:nvSpPr>
          <p:spPr>
            <a:xfrm>
              <a:off x="11534" y="2181"/>
              <a:ext cx="659" cy="1099"/>
            </a:xfrm>
            <a:prstGeom prst="rect">
              <a:avLst/>
            </a:prstGeom>
            <a:noFill/>
          </p:spPr>
          <p:txBody>
            <a:bodyPr wrap="square" rtlCol="0">
              <a:spAutoFit/>
            </a:bodyPr>
            <a:lstStyle/>
            <a:p>
              <a:pPr algn="ctr" defTabSz="685800">
                <a:buClrTx/>
              </a:pPr>
              <a:r>
                <a:rPr lang="en-US" altLang="zh-CN" sz="2800" b="1" kern="1200" dirty="0">
                  <a:solidFill>
                    <a:prstClr val="white"/>
                  </a:solidFill>
                  <a:latin typeface="Times New Roman" panose="02020603050405020304" pitchFamily="18" charset="0"/>
                  <a:ea typeface="楷体" panose="02010609060101010101" charset="-122"/>
                  <a:cs typeface="Times New Roman" panose="02020603050405020304" pitchFamily="18" charset="0"/>
                </a:rPr>
                <a:t>1</a:t>
              </a:r>
            </a:p>
          </p:txBody>
        </p:sp>
      </p:grpSp>
      <p:sp>
        <p:nvSpPr>
          <p:cNvPr id="1472" name="TextBox 1471">
            <a:extLst>
              <a:ext uri="{FF2B5EF4-FFF2-40B4-BE49-F238E27FC236}">
                <a16:creationId xmlns:a16="http://schemas.microsoft.com/office/drawing/2014/main" id="{3DC0CD96-2AC2-4839-AE41-D7A88F84C07C}"/>
              </a:ext>
            </a:extLst>
          </p:cNvPr>
          <p:cNvSpPr txBox="1"/>
          <p:nvPr/>
        </p:nvSpPr>
        <p:spPr>
          <a:xfrm>
            <a:off x="125532" y="-141936"/>
            <a:ext cx="7562954" cy="1307537"/>
          </a:xfrm>
          <a:prstGeom prst="rect">
            <a:avLst/>
          </a:prstGeom>
          <a:noFill/>
        </p:spPr>
        <p:txBody>
          <a:bodyPr wrap="square" rtlCol="0">
            <a:spAutoFit/>
          </a:bodyPr>
          <a:lstStyle/>
          <a:p>
            <a:pPr algn="ctr" defTabSz="685800">
              <a:lnSpc>
                <a:spcPct val="150000"/>
              </a:lnSpc>
              <a:buClrTx/>
            </a:pPr>
            <a:r>
              <a:rPr lang="en-US" sz="2800" b="1" kern="1200" dirty="0">
                <a:solidFill>
                  <a:srgbClr val="70AD47">
                    <a:lumMod val="50000"/>
                  </a:srgbClr>
                </a:solidFill>
                <a:latin typeface="Times New Roman" panose="02020603050405020304" pitchFamily="18" charset="0"/>
                <a:ea typeface="#9Slide03 Open Sans Bold" panose="020B0806030504020204" pitchFamily="34" charset="0"/>
                <a:cs typeface="Times New Roman" panose="02020603050405020304" pitchFamily="18" charset="0"/>
              </a:rPr>
              <a:t>BÀI 9. TRUNG QUỐC TỪ THỜI CỔ ĐẠI ĐẾN THẾ KỈ VII</a:t>
            </a:r>
          </a:p>
        </p:txBody>
      </p:sp>
      <p:sp>
        <p:nvSpPr>
          <p:cNvPr id="1473" name="TextBox 1472">
            <a:extLst>
              <a:ext uri="{FF2B5EF4-FFF2-40B4-BE49-F238E27FC236}">
                <a16:creationId xmlns:a16="http://schemas.microsoft.com/office/drawing/2014/main" id="{0C277984-18E0-430E-BBA8-D8F09F3D6B9C}"/>
              </a:ext>
            </a:extLst>
          </p:cNvPr>
          <p:cNvSpPr txBox="1"/>
          <p:nvPr/>
        </p:nvSpPr>
        <p:spPr>
          <a:xfrm>
            <a:off x="81424" y="1720990"/>
            <a:ext cx="9054956"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Sông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Hoàng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Trường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Giang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phù</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sa</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màu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mỡ</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tạo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vùng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đồng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bằng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châu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thổ</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phì</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thuận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lợi</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trọt</a:t>
            </a:r>
            <a:endParaRPr lang="en-US" sz="2800"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1476" name="TextBox 1475">
            <a:extLst>
              <a:ext uri="{FF2B5EF4-FFF2-40B4-BE49-F238E27FC236}">
                <a16:creationId xmlns:a16="http://schemas.microsoft.com/office/drawing/2014/main" id="{50847C41-5768-4531-B49D-520C5B240A2B}"/>
              </a:ext>
            </a:extLst>
          </p:cNvPr>
          <p:cNvSpPr txBox="1"/>
          <p:nvPr/>
        </p:nvSpPr>
        <p:spPr>
          <a:xfrm>
            <a:off x="1599542" y="3994750"/>
            <a:ext cx="7536180" cy="954107"/>
          </a:xfrm>
          <a:prstGeom prst="rect">
            <a:avLst/>
          </a:prstGeom>
          <a:noFill/>
        </p:spPr>
        <p:txBody>
          <a:bodyPr wrap="square">
            <a:spAutoFit/>
          </a:bodyPr>
          <a:lstStyle/>
          <a:p>
            <a:pPr algn="just" defTabSz="685800">
              <a:buClrTx/>
            </a:pPr>
            <a:r>
              <a:rPr lang="vi-VN" altLang="en-US" sz="2800" kern="1200" dirty="0">
                <a:solidFill>
                  <a:srgbClr val="FF0000"/>
                </a:solidFill>
                <a:latin typeface="Times New Roman" panose="02020603050405020304" pitchFamily="18" charset="0"/>
                <a:ea typeface="+mn-ea"/>
                <a:cs typeface="Times New Roman" panose="02020603050405020304" pitchFamily="18" charset="0"/>
              </a:rPr>
              <a:t>Trên vùng đất màu mỡ của hai con sông, những nhà nước cổ đại đầu tiên của Trung Quốc đã ra đời.</a:t>
            </a:r>
            <a:endParaRPr lang="en-US" sz="2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477" name="Graphic 36" descr="Arrow Slight curve">
            <a:extLst>
              <a:ext uri="{FF2B5EF4-FFF2-40B4-BE49-F238E27FC236}">
                <a16:creationId xmlns:a16="http://schemas.microsoft.com/office/drawing/2014/main" id="{487F62D4-C502-4BD0-8080-1C5A10E698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2320">
            <a:off x="306947" y="3686364"/>
            <a:ext cx="1294925" cy="15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F6BB269-E373-49AB-8361-13E99B5DBBC5}"/>
              </a:ext>
            </a:extLst>
          </p:cNvPr>
          <p:cNvSpPr txBox="1"/>
          <p:nvPr/>
        </p:nvSpPr>
        <p:spPr>
          <a:xfrm>
            <a:off x="303800" y="2786357"/>
            <a:ext cx="8730052"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Tuy</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vi-VN" sz="2800" kern="1200" dirty="0">
                <a:solidFill>
                  <a:srgbClr val="7030A0"/>
                </a:solidFill>
                <a:latin typeface="Times New Roman" panose="02020603050405020304" pitchFamily="18" charset="0"/>
                <a:ea typeface="+mn-ea"/>
                <a:cs typeface="Times New Roman" panose="02020603050405020304" pitchFamily="18" charset="0"/>
              </a:rPr>
              <a:t>lũ lụt do hai con sông cũng đã gây ra nhiều khó khăn cho đời sống</a:t>
            </a:r>
            <a:r>
              <a:rPr lang="en-US" sz="2800" kern="1200" dirty="0">
                <a:solidFill>
                  <a:srgbClr val="7030A0"/>
                </a:solidFill>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472"/>
                                        </p:tgtEl>
                                        <p:attrNameLst>
                                          <p:attrName>style.visibility</p:attrName>
                                        </p:attrNameLst>
                                      </p:cBhvr>
                                      <p:to>
                                        <p:strVal val="visible"/>
                                      </p:to>
                                    </p:set>
                                    <p:animEffect transition="in" filter="wipe(left)">
                                      <p:cBhvr>
                                        <p:cTn id="15" dur="500"/>
                                        <p:tgtEl>
                                          <p:spTgt spid="1472"/>
                                        </p:tgtEl>
                                      </p:cBhvr>
                                    </p:animEffect>
                                  </p:childTnLst>
                                </p:cTn>
                              </p:par>
                              <p:par>
                                <p:cTn id="16" presetID="17" presetClass="entr" presetSubtype="10" fill="hold" grpId="1" nodeType="withEffect">
                                  <p:stCondLst>
                                    <p:cond delay="0"/>
                                  </p:stCondLst>
                                  <p:childTnLst>
                                    <p:set>
                                      <p:cBhvr>
                                        <p:cTn id="17" dur="1" fill="hold">
                                          <p:stCondLst>
                                            <p:cond delay="0"/>
                                          </p:stCondLst>
                                        </p:cTn>
                                        <p:tgtEl>
                                          <p:spTgt spid="1467"/>
                                        </p:tgtEl>
                                        <p:attrNameLst>
                                          <p:attrName>style.visibility</p:attrName>
                                        </p:attrNameLst>
                                      </p:cBhvr>
                                      <p:to>
                                        <p:strVal val="visible"/>
                                      </p:to>
                                    </p:set>
                                    <p:anim calcmode="lin" valueType="num">
                                      <p:cBhvr>
                                        <p:cTn id="18" dur="500" fill="hold"/>
                                        <p:tgtEl>
                                          <p:spTgt spid="1467"/>
                                        </p:tgtEl>
                                        <p:attrNameLst>
                                          <p:attrName>ppt_w</p:attrName>
                                        </p:attrNameLst>
                                      </p:cBhvr>
                                      <p:tavLst>
                                        <p:tav tm="0">
                                          <p:val>
                                            <p:fltVal val="0"/>
                                          </p:val>
                                        </p:tav>
                                        <p:tav tm="100000">
                                          <p:val>
                                            <p:strVal val="#ppt_w"/>
                                          </p:val>
                                        </p:tav>
                                      </p:tavLst>
                                    </p:anim>
                                    <p:anim calcmode="lin" valueType="num">
                                      <p:cBhvr>
                                        <p:cTn id="19" dur="500" fill="hold"/>
                                        <p:tgtEl>
                                          <p:spTgt spid="1467"/>
                                        </p:tgtEl>
                                        <p:attrNameLst>
                                          <p:attrName>ppt_h</p:attrName>
                                        </p:attrNameLst>
                                      </p:cBhvr>
                                      <p:tavLst>
                                        <p:tav tm="0">
                                          <p:val>
                                            <p:strVal val="#ppt_h"/>
                                          </p:val>
                                        </p:tav>
                                        <p:tav tm="100000">
                                          <p:val>
                                            <p:strVal val="#ppt_h"/>
                                          </p:val>
                                        </p:tav>
                                      </p:tavLst>
                                    </p:anim>
                                  </p:childTnLst>
                                </p:cTn>
                              </p:par>
                              <p:par>
                                <p:cTn id="20" presetID="53" presetClass="entr" presetSubtype="16" fill="hold" nodeType="withEffect">
                                  <p:stCondLst>
                                    <p:cond delay="0"/>
                                  </p:stCondLst>
                                  <p:childTnLst>
                                    <p:set>
                                      <p:cBhvr>
                                        <p:cTn id="21" dur="1" fill="hold">
                                          <p:stCondLst>
                                            <p:cond delay="0"/>
                                          </p:stCondLst>
                                        </p:cTn>
                                        <p:tgtEl>
                                          <p:spTgt spid="1469"/>
                                        </p:tgtEl>
                                        <p:attrNameLst>
                                          <p:attrName>style.visibility</p:attrName>
                                        </p:attrNameLst>
                                      </p:cBhvr>
                                      <p:to>
                                        <p:strVal val="visible"/>
                                      </p:to>
                                    </p:set>
                                    <p:anim calcmode="lin" valueType="num">
                                      <p:cBhvr>
                                        <p:cTn id="22" dur="500" fill="hold"/>
                                        <p:tgtEl>
                                          <p:spTgt spid="1469"/>
                                        </p:tgtEl>
                                        <p:attrNameLst>
                                          <p:attrName>ppt_w</p:attrName>
                                        </p:attrNameLst>
                                      </p:cBhvr>
                                      <p:tavLst>
                                        <p:tav tm="0">
                                          <p:val>
                                            <p:fltVal val="0"/>
                                          </p:val>
                                        </p:tav>
                                        <p:tav tm="100000">
                                          <p:val>
                                            <p:strVal val="#ppt_w"/>
                                          </p:val>
                                        </p:tav>
                                      </p:tavLst>
                                    </p:anim>
                                    <p:anim calcmode="lin" valueType="num">
                                      <p:cBhvr>
                                        <p:cTn id="23" dur="500" fill="hold"/>
                                        <p:tgtEl>
                                          <p:spTgt spid="1469"/>
                                        </p:tgtEl>
                                        <p:attrNameLst>
                                          <p:attrName>ppt_h</p:attrName>
                                        </p:attrNameLst>
                                      </p:cBhvr>
                                      <p:tavLst>
                                        <p:tav tm="0">
                                          <p:val>
                                            <p:fltVal val="0"/>
                                          </p:val>
                                        </p:tav>
                                        <p:tav tm="100000">
                                          <p:val>
                                            <p:strVal val="#ppt_h"/>
                                          </p:val>
                                        </p:tav>
                                      </p:tavLst>
                                    </p:anim>
                                    <p:animEffect transition="in" filter="fade">
                                      <p:cBhvr>
                                        <p:cTn id="24" dur="500"/>
                                        <p:tgtEl>
                                          <p:spTgt spid="146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68"/>
                                        </p:tgtEl>
                                        <p:attrNameLst>
                                          <p:attrName>style.visibility</p:attrName>
                                        </p:attrNameLst>
                                      </p:cBhvr>
                                      <p:to>
                                        <p:strVal val="visible"/>
                                      </p:to>
                                    </p:set>
                                    <p:animEffect transition="in" filter="wipe(up)">
                                      <p:cBhvr>
                                        <p:cTn id="27" dur="500"/>
                                        <p:tgtEl>
                                          <p:spTgt spid="14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73"/>
                                        </p:tgtEl>
                                        <p:attrNameLst>
                                          <p:attrName>style.visibility</p:attrName>
                                        </p:attrNameLst>
                                      </p:cBhvr>
                                      <p:to>
                                        <p:strVal val="visible"/>
                                      </p:to>
                                    </p:set>
                                    <p:animEffect transition="in" filter="wipe(left)">
                                      <p:cBhvr>
                                        <p:cTn id="32" dur="500"/>
                                        <p:tgtEl>
                                          <p:spTgt spid="147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77"/>
                                        </p:tgtEl>
                                        <p:attrNameLst>
                                          <p:attrName>style.visibility</p:attrName>
                                        </p:attrNameLst>
                                      </p:cBhvr>
                                      <p:to>
                                        <p:strVal val="visible"/>
                                      </p:to>
                                    </p:set>
                                    <p:animEffect transition="in" filter="wipe(left)">
                                      <p:cBhvr>
                                        <p:cTn id="42" dur="500"/>
                                        <p:tgtEl>
                                          <p:spTgt spid="147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76"/>
                                        </p:tgtEl>
                                        <p:attrNameLst>
                                          <p:attrName>style.visibility</p:attrName>
                                        </p:attrNameLst>
                                      </p:cBhvr>
                                      <p:to>
                                        <p:strVal val="visible"/>
                                      </p:to>
                                    </p:set>
                                    <p:animEffect transition="in" filter="wipe(left)">
                                      <p:cBhvr>
                                        <p:cTn id="46" dur="500"/>
                                        <p:tgtEl>
                                          <p:spTgt spid="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p:bldP spid="1467" grpId="1" animBg="1"/>
      <p:bldP spid="1468" grpId="0"/>
      <p:bldP spid="1472" grpId="0"/>
      <p:bldP spid="1473" grpId="0"/>
      <p:bldP spid="1476"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067" name="Google Shape;1067;p39"/>
          <p:cNvSpPr txBox="1">
            <a:spLocks noGrp="1"/>
          </p:cNvSpPr>
          <p:nvPr>
            <p:ph type="title"/>
          </p:nvPr>
        </p:nvSpPr>
        <p:spPr>
          <a:xfrm>
            <a:off x="717719" y="1693593"/>
            <a:ext cx="4922938" cy="2420312"/>
          </a:xfrm>
          <a:prstGeom prst="rect">
            <a:avLst/>
          </a:prstGeom>
        </p:spPr>
        <p:txBody>
          <a:bodyPr spcFirstLastPara="1" wrap="square" lIns="91425" tIns="91425" rIns="91425" bIns="91425" anchor="ctr" anchorCtr="0">
            <a:noAutofit/>
          </a:bodyPr>
          <a:lstStyle/>
          <a:p>
            <a:pPr algn="ctr" eaLnBrk="0" fontAlgn="base" hangingPunct="0">
              <a:spcBef>
                <a:spcPct val="0"/>
              </a:spcBef>
              <a:spcAft>
                <a:spcPct val="0"/>
              </a:spcAft>
              <a:buClrTx/>
            </a:pPr>
            <a:r>
              <a:rPr lang="en-US" altLang="vi-VN" kern="1200" dirty="0">
                <a:solidFill>
                  <a:srgbClr val="C00000"/>
                </a:solidFill>
                <a:latin typeface="Times New Roman" panose="02020603050405020304" pitchFamily="18" charset="0"/>
              </a:rPr>
              <a:t>2. </a:t>
            </a:r>
            <a:r>
              <a:rPr lang="en-US" altLang="vi-VN" kern="1200" dirty="0" err="1">
                <a:solidFill>
                  <a:srgbClr val="C00000"/>
                </a:solidFill>
                <a:latin typeface="Times New Roman" panose="02020603050405020304" pitchFamily="18" charset="0"/>
              </a:rPr>
              <a:t>Nhà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Tần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thống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nhất</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và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xác</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lập</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chế</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độ</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phong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kiến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ở</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Trung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Quốc</a:t>
            </a:r>
            <a:r>
              <a:rPr lang="en-US" altLang="vi-VN" kern="1200" dirty="0">
                <a:solidFill>
                  <a:srgbClr val="C00000"/>
                </a:solidFill>
                <a:latin typeface="Times New Roman" panose="02020603050405020304" pitchFamily="18" charset="0"/>
              </a:rPr>
              <a:t>.</a:t>
            </a:r>
          </a:p>
        </p:txBody>
      </p:sp>
      <p:pic>
        <p:nvPicPr>
          <p:cNvPr id="66" name="Picture 65">
            <a:extLst>
              <a:ext uri="{FF2B5EF4-FFF2-40B4-BE49-F238E27FC236}">
                <a16:creationId xmlns:a16="http://schemas.microsoft.com/office/drawing/2014/main" id="{839C3482-6B99-DF41-A46A-48FDA2EAB1AF}"/>
              </a:ext>
            </a:extLst>
          </p:cNvPr>
          <p:cNvPicPr>
            <a:picLocks noChangeAspect="1"/>
          </p:cNvPicPr>
          <p:nvPr/>
        </p:nvPicPr>
        <p:blipFill rotWithShape="1">
          <a:blip r:embed="rId5"/>
          <a:srcRect l="15085" r="14512"/>
          <a:stretch/>
        </p:blipFill>
        <p:spPr>
          <a:xfrm>
            <a:off x="5590540" y="180508"/>
            <a:ext cx="3366965" cy="4782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14:presetBounceEnd="50000">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14:bounceEnd="50000">
                                          <p:cBhvr additive="base">
                                            <p:cTn id="10" dur="500" fill="hold"/>
                                            <p:tgtEl>
                                              <p:spTgt spid="66"/>
                                            </p:tgtEl>
                                            <p:attrNameLst>
                                              <p:attrName>ppt_x</p:attrName>
                                            </p:attrNameLst>
                                          </p:cBhvr>
                                          <p:tavLst>
                                            <p:tav tm="0">
                                              <p:val>
                                                <p:strVal val="1+#ppt_w/2"/>
                                              </p:val>
                                            </p:tav>
                                            <p:tav tm="100000">
                                              <p:val>
                                                <p:strVal val="#ppt_x"/>
                                              </p:val>
                                            </p:tav>
                                          </p:tavLst>
                                        </p:anim>
                                        <p:anim calcmode="lin" valueType="num" p14:bounceEnd="50000">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1+#ppt_w/2"/>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182880"/>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69969" y="1198370"/>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Xem</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video,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sách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giáo</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khoa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t>
              </a:r>
            </a:p>
          </p:txBody>
        </p:sp>
      </p:grpSp>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F2018-1F95-924F-BA00-E2A850780938}"/>
              </a:ext>
            </a:extLst>
          </p:cNvPr>
          <p:cNvPicPr>
            <a:picLocks noChangeAspect="1"/>
          </p:cNvPicPr>
          <p:nvPr/>
        </p:nvPicPr>
        <p:blipFill rotWithShape="1">
          <a:blip r:embed="rId2"/>
          <a:srcRect l="9941" r="14620"/>
          <a:stretch/>
        </p:blipFill>
        <p:spPr>
          <a:xfrm>
            <a:off x="0" y="895350"/>
            <a:ext cx="3534276" cy="4157913"/>
          </a:xfrm>
          <a:prstGeom prst="rect">
            <a:avLst/>
          </a:prstGeom>
        </p:spPr>
      </p:pic>
      <p:grpSp>
        <p:nvGrpSpPr>
          <p:cNvPr id="7" name="Group 6">
            <a:extLst>
              <a:ext uri="{FF2B5EF4-FFF2-40B4-BE49-F238E27FC236}">
                <a16:creationId xmlns:a16="http://schemas.microsoft.com/office/drawing/2014/main" id="{CADB88E4-2F6C-894E-BEA6-1B4FB1E3A9BD}"/>
              </a:ext>
            </a:extLst>
          </p:cNvPr>
          <p:cNvGrpSpPr/>
          <p:nvPr/>
        </p:nvGrpSpPr>
        <p:grpSpPr>
          <a:xfrm>
            <a:off x="161159" y="93792"/>
            <a:ext cx="2685575" cy="536385"/>
            <a:chOff x="-168443" y="776736"/>
            <a:chExt cx="3580766" cy="715180"/>
          </a:xfrm>
        </p:grpSpPr>
        <p:sp>
          <p:nvSpPr>
            <p:cNvPr id="5" name="Rounded Rectangular Callout 4">
              <a:extLst>
                <a:ext uri="{FF2B5EF4-FFF2-40B4-BE49-F238E27FC236}">
                  <a16:creationId xmlns:a16="http://schemas.microsoft.com/office/drawing/2014/main" id="{32743A51-F0EB-BD4E-AE7E-28974AF23652}"/>
                </a:ext>
              </a:extLst>
            </p:cNvPr>
            <p:cNvSpPr/>
            <p:nvPr/>
          </p:nvSpPr>
          <p:spPr>
            <a:xfrm>
              <a:off x="0" y="776736"/>
              <a:ext cx="3257077" cy="715180"/>
            </a:xfrm>
            <a:prstGeom prst="wedgeRoundRectCallout">
              <a:avLst>
                <a:gd name="adj1" fmla="val 15618"/>
                <a:gd name="adj2" fmla="val 96664"/>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 name="TextBox 5">
              <a:extLst>
                <a:ext uri="{FF2B5EF4-FFF2-40B4-BE49-F238E27FC236}">
                  <a16:creationId xmlns:a16="http://schemas.microsoft.com/office/drawing/2014/main" id="{148103CC-C399-6B42-B881-E22E179AA6E5}"/>
                </a:ext>
              </a:extLst>
            </p:cNvPr>
            <p:cNvSpPr txBox="1"/>
            <p:nvPr/>
          </p:nvSpPr>
          <p:spPr>
            <a:xfrm>
              <a:off x="-168443" y="826548"/>
              <a:ext cx="3580766" cy="615553"/>
            </a:xfrm>
            <a:prstGeom prst="rect">
              <a:avLst/>
            </a:prstGeom>
            <a:noFill/>
          </p:spPr>
          <p:txBody>
            <a:bodyPr wrap="square" rtlCol="0">
              <a:spAutoFit/>
            </a:bodyPr>
            <a:lstStyle/>
            <a:p>
              <a:pPr algn="ctr" defTabSz="685800">
                <a:buClrTx/>
              </a:pPr>
              <a:r>
                <a:rPr lang="en-VN" sz="2400" b="1" kern="1200" dirty="0">
                  <a:solidFill>
                    <a:srgbClr val="FF0000"/>
                  </a:solidFill>
                  <a:latin typeface="Snell Roundhand" panose="02000603080000090004" pitchFamily="2" charset="77"/>
                  <a:ea typeface="+mn-ea"/>
                  <a:cs typeface="+mn-cs"/>
                </a:rPr>
                <a:t>Tần Thuỷ Hoàng</a:t>
              </a:r>
            </a:p>
          </p:txBody>
        </p:sp>
      </p:grpSp>
      <p:sp>
        <p:nvSpPr>
          <p:cNvPr id="8" name="Trapezoid 7">
            <a:extLst>
              <a:ext uri="{FF2B5EF4-FFF2-40B4-BE49-F238E27FC236}">
                <a16:creationId xmlns:a16="http://schemas.microsoft.com/office/drawing/2014/main" id="{B4D02CEC-99E3-8846-8E7E-67E2A14D853D}"/>
              </a:ext>
            </a:extLst>
          </p:cNvPr>
          <p:cNvSpPr/>
          <p:nvPr/>
        </p:nvSpPr>
        <p:spPr>
          <a:xfrm>
            <a:off x="4090737" y="252663"/>
            <a:ext cx="4054642" cy="4800600"/>
          </a:xfrm>
          <a:prstGeom prst="trapezoid">
            <a:avLst>
              <a:gd name="adj" fmla="val 39540"/>
            </a:avLst>
          </a:prstGeom>
          <a:solidFill>
            <a:srgbClr val="EC92BE"/>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9" name="Rounded Rectangle 8">
            <a:extLst>
              <a:ext uri="{FF2B5EF4-FFF2-40B4-BE49-F238E27FC236}">
                <a16:creationId xmlns:a16="http://schemas.microsoft.com/office/drawing/2014/main" id="{69634F09-3F68-7949-AFCB-1C59E17F845A}"/>
              </a:ext>
            </a:extLst>
          </p:cNvPr>
          <p:cNvSpPr/>
          <p:nvPr/>
        </p:nvSpPr>
        <p:spPr>
          <a:xfrm>
            <a:off x="4764506" y="45119"/>
            <a:ext cx="2875547" cy="1028700"/>
          </a:xfrm>
          <a:prstGeom prst="roundRect">
            <a:avLst/>
          </a:prstGeom>
          <a:solidFill>
            <a:srgbClr val="B0FDFD"/>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10" name="Rounded Rectangle 9">
            <a:extLst>
              <a:ext uri="{FF2B5EF4-FFF2-40B4-BE49-F238E27FC236}">
                <a16:creationId xmlns:a16="http://schemas.microsoft.com/office/drawing/2014/main" id="{F03C8E59-72E4-F84C-8EB3-D2D07800601B}"/>
              </a:ext>
            </a:extLst>
          </p:cNvPr>
          <p:cNvSpPr/>
          <p:nvPr/>
        </p:nvSpPr>
        <p:spPr>
          <a:xfrm>
            <a:off x="4090737" y="1564105"/>
            <a:ext cx="4511842" cy="1088858"/>
          </a:xfrm>
          <a:prstGeom prst="roundRect">
            <a:avLst/>
          </a:prstGeom>
          <a:solidFill>
            <a:srgbClr val="A8E7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1" name="Rounded Rectangle 10">
            <a:extLst>
              <a:ext uri="{FF2B5EF4-FFF2-40B4-BE49-F238E27FC236}">
                <a16:creationId xmlns:a16="http://schemas.microsoft.com/office/drawing/2014/main" id="{389EDC43-0B63-0440-8D97-1CFE83A60B20}"/>
              </a:ext>
            </a:extLst>
          </p:cNvPr>
          <p:cNvSpPr/>
          <p:nvPr/>
        </p:nvSpPr>
        <p:spPr>
          <a:xfrm>
            <a:off x="3765884" y="3489159"/>
            <a:ext cx="4836695" cy="1609223"/>
          </a:xfrm>
          <a:prstGeom prst="roundRect">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BD0873B7-FB7F-4949-BD21-64B79992E09A}"/>
              </a:ext>
            </a:extLst>
          </p:cNvPr>
          <p:cNvSpPr/>
          <p:nvPr/>
        </p:nvSpPr>
        <p:spPr>
          <a:xfrm>
            <a:off x="4869462" y="289329"/>
            <a:ext cx="2789610" cy="461665"/>
          </a:xfrm>
          <a:prstGeom prst="rect">
            <a:avLst/>
          </a:prstGeom>
        </p:spPr>
        <p:txBody>
          <a:bodyPr wrap="none">
            <a:spAutoFit/>
          </a:bodyPr>
          <a:lstStyle/>
          <a:p>
            <a:pPr defTabSz="685800">
              <a:buClrTx/>
            </a:pPr>
            <a:r>
              <a:rPr lang="en-US" sz="2400" kern="1200" dirty="0">
                <a:solidFill>
                  <a:srgbClr val="C00000"/>
                </a:solidFill>
                <a:latin typeface="Times New Roman" panose="02020603050405020304" pitchFamily="18" charset="0"/>
                <a:ea typeface="+mn-ea"/>
                <a:cs typeface="Times New Roman" panose="02020603050405020304" pitchFamily="18" charset="0"/>
              </a:rPr>
              <a:t>259 TCN – 210 TCN</a:t>
            </a:r>
            <a:endParaRPr lang="en-VN" sz="24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0E4A25C7-49F9-0442-839E-6F53F3FDA5EF}"/>
              </a:ext>
            </a:extLst>
          </p:cNvPr>
          <p:cNvSpPr/>
          <p:nvPr/>
        </p:nvSpPr>
        <p:spPr>
          <a:xfrm>
            <a:off x="3916279" y="3551805"/>
            <a:ext cx="4572000" cy="1569660"/>
          </a:xfrm>
          <a:prstGeom prst="rect">
            <a:avLst/>
          </a:prstGeom>
        </p:spPr>
        <p:txBody>
          <a:bodyPr>
            <a:spAutoFit/>
          </a:bodyPr>
          <a:lstStyle/>
          <a:p>
            <a:pPr algn="just" defTabSz="685800">
              <a:buClrTx/>
            </a:pPr>
            <a:r>
              <a:rPr lang="vi-VN" sz="2400" kern="1200" dirty="0">
                <a:solidFill>
                  <a:prstClr val="black"/>
                </a:solidFill>
                <a:latin typeface="Times New Roman" panose="02020603050405020304" pitchFamily="18" charset="0"/>
                <a:ea typeface="+mn-ea"/>
                <a:cs typeface="Times New Roman" panose="02020603050405020304" pitchFamily="18" charset="0"/>
              </a:rPr>
              <a:t>Hoàng đế đầu tiên thống nhất Trung Hoa sau khi tiêu diệt sáu nước chư hầu, chấm dứt thời kỳ Chiến Quốc vào năm 221 TCN. </a:t>
            </a:r>
            <a:endParaRPr lang="en-VN"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E8D2A55A-CE19-5142-8E80-E1193C396994}"/>
              </a:ext>
            </a:extLst>
          </p:cNvPr>
          <p:cNvSpPr/>
          <p:nvPr/>
        </p:nvSpPr>
        <p:spPr>
          <a:xfrm>
            <a:off x="4165934" y="1704578"/>
            <a:ext cx="4361448" cy="830997"/>
          </a:xfrm>
          <a:prstGeom prst="rect">
            <a:avLst/>
          </a:prstGeom>
        </p:spPr>
        <p:txBody>
          <a:bodyPr wrap="square">
            <a:spAutoFit/>
          </a:bodyPr>
          <a:lstStyle/>
          <a:p>
            <a:pPr algn="ctr" defTabSz="685800">
              <a:buClrTx/>
            </a:pPr>
            <a:r>
              <a:rPr lang="vi-VN" sz="2400" kern="1200" dirty="0">
                <a:solidFill>
                  <a:srgbClr val="002060"/>
                </a:solidFill>
                <a:latin typeface="Times New Roman" panose="02020603050405020304" pitchFamily="18" charset="0"/>
                <a:ea typeface="+mn-ea"/>
                <a:cs typeface="Times New Roman" panose="02020603050405020304" pitchFamily="18" charset="0"/>
              </a:rPr>
              <a:t>Tại vị 37 năm, trong đó xưng vương 25 năm, xưng đế 12 năm</a:t>
            </a:r>
            <a:endParaRPr lang="en-VN" sz="2400" kern="1200" dirty="0">
              <a:solidFill>
                <a:srgbClr val="002060"/>
              </a:solidFill>
              <a:latin typeface="Times New Roman" panose="02020603050405020304" pitchFamily="18" charset="0"/>
              <a:ea typeface="+mn-ea"/>
              <a:cs typeface="Times New Roman" panose="02020603050405020304" pitchFamily="18" charset="0"/>
            </a:endParaRPr>
          </a:p>
        </p:txBody>
      </p:sp>
      <p:pic>
        <p:nvPicPr>
          <p:cNvPr id="1026" name="Picture 2" descr="Thăm khu Lăng mộ Tần Thủy Hoàng ở Tây An - Vntrip.vn">
            <a:extLst>
              <a:ext uri="{FF2B5EF4-FFF2-40B4-BE49-F238E27FC236}">
                <a16:creationId xmlns:a16="http://schemas.microsoft.com/office/drawing/2014/main" id="{E9080873-1895-CC4B-A690-1041CC428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FC0C63-9757-354F-8654-32EF243F1963}"/>
              </a:ext>
            </a:extLst>
          </p:cNvPr>
          <p:cNvSpPr/>
          <p:nvPr/>
        </p:nvSpPr>
        <p:spPr>
          <a:xfrm>
            <a:off x="0" y="4185249"/>
            <a:ext cx="9144000" cy="954107"/>
          </a:xfrm>
          <a:prstGeom prst="rect">
            <a:avLst/>
          </a:prstGeom>
          <a:solidFill>
            <a:schemeClr val="bg1"/>
          </a:solidFill>
        </p:spPr>
        <p:txBody>
          <a:bodyPr wrap="square">
            <a:spAutoFit/>
          </a:bodyPr>
          <a:lstStyle/>
          <a:p>
            <a:pPr algn="ctr"/>
            <a:r>
              <a:rPr lang="vi-VN" sz="2800" b="1" dirty="0">
                <a:solidFill>
                  <a:srgbClr val="D46C3D"/>
                </a:solidFill>
                <a:latin typeface="Times New Roman" panose="02020603050405020304" pitchFamily="18" charset="0"/>
                <a:cs typeface="Times New Roman" panose="02020603050405020304" pitchFamily="18" charset="0"/>
              </a:rPr>
              <a:t>Lăng mộ</a:t>
            </a:r>
            <a:r>
              <a:rPr lang="vi-VN" sz="2800" dirty="0">
                <a:solidFill>
                  <a:srgbClr val="D46C3D"/>
                </a:solidFill>
                <a:latin typeface="Times New Roman" panose="02020603050405020304" pitchFamily="18" charset="0"/>
                <a:cs typeface="Times New Roman" panose="02020603050405020304" pitchFamily="18" charset="0"/>
              </a:rPr>
              <a:t> của </a:t>
            </a:r>
            <a:r>
              <a:rPr lang="vi-VN" sz="2800" b="1" dirty="0">
                <a:solidFill>
                  <a:srgbClr val="D46C3D"/>
                </a:solidFill>
                <a:latin typeface="Times New Roman" panose="02020603050405020304" pitchFamily="18" charset="0"/>
                <a:cs typeface="Times New Roman" panose="02020603050405020304" pitchFamily="18" charset="0"/>
              </a:rPr>
              <a:t>Tần Thủy Hoàng</a:t>
            </a:r>
            <a:r>
              <a:rPr lang="vi-VN" sz="2800" dirty="0">
                <a:solidFill>
                  <a:srgbClr val="D46C3D"/>
                </a:solidFill>
                <a:latin typeface="Times New Roman" panose="02020603050405020304" pitchFamily="18" charset="0"/>
                <a:cs typeface="Times New Roman" panose="02020603050405020304" pitchFamily="18" charset="0"/>
              </a:rPr>
              <a:t> nằm </a:t>
            </a:r>
            <a:r>
              <a:rPr lang="vi-VN" sz="2800" b="1" dirty="0">
                <a:solidFill>
                  <a:srgbClr val="D46C3D"/>
                </a:solidFill>
                <a:latin typeface="Times New Roman" panose="02020603050405020304" pitchFamily="18" charset="0"/>
                <a:cs typeface="Times New Roman" panose="02020603050405020304" pitchFamily="18" charset="0"/>
              </a:rPr>
              <a:t>ở</a:t>
            </a:r>
            <a:r>
              <a:rPr lang="vi-VN" sz="2800" dirty="0">
                <a:solidFill>
                  <a:srgbClr val="D46C3D"/>
                </a:solidFill>
                <a:latin typeface="Times New Roman" panose="02020603050405020304" pitchFamily="18" charset="0"/>
                <a:cs typeface="Times New Roman" panose="02020603050405020304" pitchFamily="18" charset="0"/>
              </a:rPr>
              <a:t> phía Bắc dãy núi Ly Sơn, Thiểm Tây, Trung Quốc.</a:t>
            </a:r>
            <a:endParaRPr lang="en-VN" sz="2800" dirty="0">
              <a:solidFill>
                <a:srgbClr val="D46C3D"/>
              </a:solidFill>
              <a:latin typeface="Times New Roman" panose="02020603050405020304" pitchFamily="18" charset="0"/>
              <a:cs typeface="Times New Roman" panose="02020603050405020304" pitchFamily="18" charset="0"/>
            </a:endParaRPr>
          </a:p>
        </p:txBody>
      </p:sp>
      <p:pic>
        <p:nvPicPr>
          <p:cNvPr id="1028" name="Picture 4" descr="Đội quân đất nung và 4 điều kinh ngạc về lăng mộ Tần Thủy Hoàng | Tạp chí  Kinh tế và Dự báo">
            <a:extLst>
              <a:ext uri="{FF2B5EF4-FFF2-40B4-BE49-F238E27FC236}">
                <a16:creationId xmlns:a16="http://schemas.microsoft.com/office/drawing/2014/main" id="{36AD9DCD-D13C-3C4A-8C9E-B847C6144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 y="-679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720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12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5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50000">
                                          <p:cBhvr additive="base">
                                            <p:cTn id="29" dur="12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14:bounceEnd="50000">
                                          <p:cBhvr additive="base">
                                            <p:cTn id="63"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250" fill="hold"/>
                                            <p:tgtEl>
                                              <p:spTgt spid="9"/>
                                            </p:tgtEl>
                                            <p:attrNameLst>
                                              <p:attrName>ppt_x</p:attrName>
                                            </p:attrNameLst>
                                          </p:cBhvr>
                                          <p:tavLst>
                                            <p:tav tm="0">
                                              <p:val>
                                                <p:strVal val="#ppt_x"/>
                                              </p:val>
                                            </p:tav>
                                            <p:tav tm="100000">
                                              <p:val>
                                                <p:strVal val="#ppt_x"/>
                                              </p:val>
                                            </p:tav>
                                          </p:tavLst>
                                        </p:anim>
                                        <p:anim calcmode="lin" valueType="num">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250" fill="hold"/>
                                            <p:tgtEl>
                                              <p:spTgt spid="11"/>
                                            </p:tgtEl>
                                            <p:attrNameLst>
                                              <p:attrName>ppt_x</p:attrName>
                                            </p:attrNameLst>
                                          </p:cBhvr>
                                          <p:tavLst>
                                            <p:tav tm="0">
                                              <p:val>
                                                <p:strVal val="#ppt_x"/>
                                              </p:val>
                                            </p:tav>
                                            <p:tav tm="100000">
                                              <p:val>
                                                <p:strVal val="#ppt_x"/>
                                              </p:val>
                                            </p:tav>
                                          </p:tavLst>
                                        </p:anim>
                                        <p:anim calcmode="lin" valueType="num">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2"/>
          <a:srcRect l="6959" t="2338" r="31277" b="84562"/>
          <a:stretch/>
        </p:blipFill>
        <p:spPr>
          <a:xfrm>
            <a:off x="5808567" y="4523874"/>
            <a:ext cx="3335434"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506593" y="78166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spTree>
    <p:extLst>
      <p:ext uri="{BB962C8B-B14F-4D97-AF65-F5344CB8AC3E}">
        <p14:creationId xmlns:p14="http://schemas.microsoft.com/office/powerpoint/2010/main" val="195613042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mph" presetSubtype="0" repeatCount="3000" fill="hold" nodeType="afterEffect">
                                  <p:stCondLst>
                                    <p:cond delay="0"/>
                                  </p:stCondLst>
                                  <p:childTnLst>
                                    <p:animClr clrSpc="hsl" dir="cw">
                                      <p:cBhvr override="childStyle">
                                        <p:cTn id="15" dur="2000" fill="hold"/>
                                        <p:tgtEl>
                                          <p:spTgt spid="10"/>
                                        </p:tgtEl>
                                        <p:attrNameLst>
                                          <p:attrName>style.color</p:attrName>
                                        </p:attrNameLst>
                                      </p:cBhvr>
                                      <p:by>
                                        <p:hsl h="10842353" s="0" l="0"/>
                                      </p:by>
                                    </p:animClr>
                                    <p:animClr clrSpc="hsl" dir="cw">
                                      <p:cBhvr>
                                        <p:cTn id="16" dur="2000" fill="hold"/>
                                        <p:tgtEl>
                                          <p:spTgt spid="10"/>
                                        </p:tgtEl>
                                        <p:attrNameLst>
                                          <p:attrName>fillcolor</p:attrName>
                                        </p:attrNameLst>
                                      </p:cBhvr>
                                      <p:by>
                                        <p:hsl h="10842353" s="0" l="0"/>
                                      </p:by>
                                    </p:animClr>
                                    <p:animClr clrSpc="hsl" dir="cw">
                                      <p:cBhvr>
                                        <p:cTn id="17" dur="2000" fill="hold"/>
                                        <p:tgtEl>
                                          <p:spTgt spid="10"/>
                                        </p:tgtEl>
                                        <p:attrNameLst>
                                          <p:attrName>stroke.color</p:attrName>
                                        </p:attrNameLst>
                                      </p:cBhvr>
                                      <p:by>
                                        <p:hsl h="10842353" s="0" l="0"/>
                                      </p:by>
                                    </p:animClr>
                                    <p:set>
                                      <p:cBhvr>
                                        <p:cTn id="18" dur="2000" fill="hold"/>
                                        <p:tgtEl>
                                          <p:spTgt spid="10"/>
                                        </p:tgtEl>
                                        <p:attrNameLst>
                                          <p:attrName>fill.type</p:attrName>
                                        </p:attrNameLst>
                                      </p:cBhvr>
                                      <p:to>
                                        <p:strVal val="solid"/>
                                      </p:to>
                                    </p:set>
                                  </p:childTnLst>
                                </p:cTn>
                              </p:par>
                              <p:par>
                                <p:cTn id="19" presetID="45" presetClass="entr" presetSubtype="0" repeatCount="200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0"/>
                                        <p:tgtEl>
                                          <p:spTgt spid="12"/>
                                        </p:tgtEl>
                                      </p:cBhvr>
                                    </p:animEffect>
                                    <p:anim calcmode="lin" valueType="num">
                                      <p:cBhvr>
                                        <p:cTn id="22" dur="3000" fill="hold"/>
                                        <p:tgtEl>
                                          <p:spTgt spid="12"/>
                                        </p:tgtEl>
                                        <p:attrNameLst>
                                          <p:attrName>ppt_w</p:attrName>
                                        </p:attrNameLst>
                                      </p:cBhvr>
                                      <p:tavLst>
                                        <p:tav tm="0" fmla="#ppt_w*sin(2.5*pi*$)">
                                          <p:val>
                                            <p:fltVal val="0"/>
                                          </p:val>
                                        </p:tav>
                                        <p:tav tm="100000">
                                          <p:val>
                                            <p:fltVal val="1"/>
                                          </p:val>
                                        </p:tav>
                                      </p:tavLst>
                                    </p:anim>
                                    <p:anim calcmode="lin" valueType="num">
                                      <p:cBhvr>
                                        <p:cTn id="23" dur="3000" fill="hold"/>
                                        <p:tgtEl>
                                          <p:spTgt spid="12"/>
                                        </p:tgtEl>
                                        <p:attrNameLst>
                                          <p:attrName>ppt_h</p:attrName>
                                        </p:attrNameLst>
                                      </p:cBhvr>
                                      <p:tavLst>
                                        <p:tav tm="0">
                                          <p:val>
                                            <p:strVal val="#ppt_h"/>
                                          </p:val>
                                        </p:tav>
                                        <p:tav tm="100000">
                                          <p:val>
                                            <p:strVal val="#ppt_h"/>
                                          </p:val>
                                        </p:tav>
                                      </p:tavLst>
                                    </p:anim>
                                  </p:childTnLst>
                                </p:cTn>
                              </p:par>
                            </p:childTnLst>
                          </p:cTn>
                        </p:par>
                        <p:par>
                          <p:cTn id="24" fill="hold">
                            <p:stCondLst>
                              <p:cond delay="7000"/>
                            </p:stCondLst>
                            <p:childTnLst>
                              <p:par>
                                <p:cTn id="25" presetID="5" presetClass="exit" presetSubtype="10" fill="hold" grpId="1" nodeType="after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5" presetClass="exit" presetSubtype="10" fill="hold" grpId="2" nodeType="withEffect">
                                  <p:stCondLst>
                                    <p:cond delay="0"/>
                                  </p:stCondLst>
                                  <p:childTnLst>
                                    <p:animEffect transition="out" filter="checkerboard(across)">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2"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 y="30501"/>
            <a:ext cx="2309813"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8766343" y="1891816"/>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6189211" y="1945438"/>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830482" y="3105418"/>
              <a:ext cx="990257"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90927"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8313814" y="4064613"/>
              <a:ext cx="960023" cy="620601"/>
            </a:xfrm>
            <a:prstGeom prst="rect">
              <a:avLst/>
            </a:prstGeom>
            <a:noFill/>
            <a:ln>
              <a:solidFill>
                <a:schemeClr val="tx1"/>
              </a:solidFill>
            </a:ln>
          </p:spPr>
          <p:txBody>
            <a:bodyPr wrap="square" rtlCol="0">
              <a:spAutoFit/>
            </a:bodyPr>
            <a:lstStyle/>
            <a:p>
              <a:pPr defTabSz="685800">
                <a:buClrTx/>
              </a:pPr>
              <a:r>
                <a:rPr lang="en-US" sz="2400" kern="1200" dirty="0">
                  <a:solidFill>
                    <a:prstClr val="black"/>
                  </a:solidFill>
                  <a:latin typeface="Calibri" panose="020F0502020204030204"/>
                  <a:ea typeface="+mn-ea"/>
                  <a:cs typeface="+mn-cs"/>
                </a:rPr>
                <a:t>S</a:t>
              </a:r>
              <a:r>
                <a:rPr lang="en-VN" sz="2400" kern="1200" dirty="0">
                  <a:solidFill>
                    <a:prstClr val="black"/>
                  </a:solidFill>
                  <a:latin typeface="Calibri" panose="020F0502020204030204"/>
                  <a:ea typeface="+mn-ea"/>
                  <a:cs typeface="+mn-cs"/>
                </a:rPr>
                <a:t>ở </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19752" y="35613"/>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872673" y="463053"/>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788" y="2773415"/>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655349E-74B7-CE4F-90BD-24C0E161B14F}"/>
              </a:ext>
            </a:extLst>
          </p:cNvPr>
          <p:cNvPicPr>
            <a:picLocks noChangeAspect="1"/>
          </p:cNvPicPr>
          <p:nvPr/>
        </p:nvPicPr>
        <p:blipFill rotWithShape="1">
          <a:blip r:embed="rId6"/>
          <a:srcRect l="14309" r="19067" b="3572"/>
          <a:stretch/>
        </p:blipFill>
        <p:spPr>
          <a:xfrm>
            <a:off x="1659652" y="3359650"/>
            <a:ext cx="712379" cy="1122176"/>
          </a:xfrm>
          <a:prstGeom prst="rect">
            <a:avLst/>
          </a:prstGeom>
        </p:spPr>
      </p:pic>
      <p:pic>
        <p:nvPicPr>
          <p:cNvPr id="30" name="Picture 29">
            <a:extLst>
              <a:ext uri="{FF2B5EF4-FFF2-40B4-BE49-F238E27FC236}">
                <a16:creationId xmlns:a16="http://schemas.microsoft.com/office/drawing/2014/main" id="{94857DBF-431C-4E46-BCFA-231C484FB699}"/>
              </a:ext>
            </a:extLst>
          </p:cNvPr>
          <p:cNvPicPr>
            <a:picLocks noChangeAspect="1"/>
          </p:cNvPicPr>
          <p:nvPr/>
        </p:nvPicPr>
        <p:blipFill rotWithShape="1">
          <a:blip r:embed="rId7"/>
          <a:srcRect t="21821" r="9799"/>
          <a:stretch/>
        </p:blipFill>
        <p:spPr>
          <a:xfrm>
            <a:off x="1299831" y="2042481"/>
            <a:ext cx="791668" cy="1072108"/>
          </a:xfrm>
          <a:prstGeom prst="rect">
            <a:avLst/>
          </a:prstGeom>
        </p:spPr>
      </p:pic>
      <p:pic>
        <p:nvPicPr>
          <p:cNvPr id="1030" name="Picture 6" descr="Darksoul GIFs | Tenor">
            <a:extLst>
              <a:ext uri="{FF2B5EF4-FFF2-40B4-BE49-F238E27FC236}">
                <a16:creationId xmlns:a16="http://schemas.microsoft.com/office/drawing/2014/main" id="{297D74ED-5CDB-AE40-BD40-484DA0102C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600" y="1308855"/>
            <a:ext cx="919088" cy="947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g ol boss guy from dark souls by JammNt on DeviantArt">
            <a:extLst>
              <a:ext uri="{FF2B5EF4-FFF2-40B4-BE49-F238E27FC236}">
                <a16:creationId xmlns:a16="http://schemas.microsoft.com/office/drawing/2014/main" id="{A8C039DE-26D9-8542-8B73-2C3B63D56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305" y="1012125"/>
            <a:ext cx="1008127" cy="9601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B81F840-D170-8C47-B0E2-4F9E9ECD0650}"/>
              </a:ext>
            </a:extLst>
          </p:cNvPr>
          <p:cNvPicPr>
            <a:picLocks noChangeAspect="1"/>
          </p:cNvPicPr>
          <p:nvPr/>
        </p:nvPicPr>
        <p:blipFill rotWithShape="1">
          <a:blip r:embed="rId10"/>
          <a:srcRect l="3052" t="2956" b="6790"/>
          <a:stretch/>
        </p:blipFill>
        <p:spPr>
          <a:xfrm>
            <a:off x="3591608" y="-245248"/>
            <a:ext cx="1357569" cy="1685096"/>
          </a:xfrm>
          <a:prstGeom prst="rect">
            <a:avLst/>
          </a:prstGeom>
        </p:spPr>
      </p:pic>
      <p:pic>
        <p:nvPicPr>
          <p:cNvPr id="1042" name="Picture 18" descr="medieval warrior animated gif | Character design animation, Animation,  Warrior">
            <a:extLst>
              <a:ext uri="{FF2B5EF4-FFF2-40B4-BE49-F238E27FC236}">
                <a16:creationId xmlns:a16="http://schemas.microsoft.com/office/drawing/2014/main" id="{3DE36DEF-6B6A-E14E-B00C-FD1432FF83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084" y="2042481"/>
            <a:ext cx="701840" cy="7310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E5505C1-860E-6C4E-A065-699E64C92837}"/>
              </a:ext>
            </a:extLst>
          </p:cNvPr>
          <p:cNvPicPr>
            <a:picLocks noChangeAspect="1"/>
          </p:cNvPicPr>
          <p:nvPr/>
        </p:nvPicPr>
        <p:blipFill>
          <a:blip r:embed="rId12"/>
          <a:stretch>
            <a:fillRect/>
          </a:stretch>
        </p:blipFill>
        <p:spPr>
          <a:xfrm>
            <a:off x="4664445" y="2820512"/>
            <a:ext cx="1719427" cy="1524615"/>
          </a:xfrm>
          <a:prstGeom prst="rect">
            <a:avLst/>
          </a:prstGeom>
        </p:spPr>
      </p:pic>
      <p:pic>
        <p:nvPicPr>
          <p:cNvPr id="34" name="Picture 33">
            <a:extLst>
              <a:ext uri="{FF2B5EF4-FFF2-40B4-BE49-F238E27FC236}">
                <a16:creationId xmlns:a16="http://schemas.microsoft.com/office/drawing/2014/main" id="{3FC4F91C-3C2E-D749-A434-7A2ABE111065}"/>
              </a:ext>
            </a:extLst>
          </p:cNvPr>
          <p:cNvPicPr>
            <a:picLocks noChangeAspect="1"/>
          </p:cNvPicPr>
          <p:nvPr/>
        </p:nvPicPr>
        <p:blipFill>
          <a:blip r:embed="rId13"/>
          <a:stretch>
            <a:fillRect/>
          </a:stretch>
        </p:blipFill>
        <p:spPr>
          <a:xfrm>
            <a:off x="681050" y="2803905"/>
            <a:ext cx="901490" cy="1404244"/>
          </a:xfrm>
          <a:prstGeom prst="rect">
            <a:avLst/>
          </a:prstGeom>
        </p:spPr>
      </p:pic>
      <p:grpSp>
        <p:nvGrpSpPr>
          <p:cNvPr id="31" name="Group 30">
            <a:extLst>
              <a:ext uri="{FF2B5EF4-FFF2-40B4-BE49-F238E27FC236}">
                <a16:creationId xmlns:a16="http://schemas.microsoft.com/office/drawing/2014/main" id="{0ACEAFDA-C196-D64E-BB90-CD4A17BC82AC}"/>
              </a:ext>
            </a:extLst>
          </p:cNvPr>
          <p:cNvGrpSpPr/>
          <p:nvPr/>
        </p:nvGrpSpPr>
        <p:grpSpPr>
          <a:xfrm>
            <a:off x="95452" y="1521149"/>
            <a:ext cx="1401926" cy="980449"/>
            <a:chOff x="127269" y="2028198"/>
            <a:chExt cx="1869234" cy="1307265"/>
          </a:xfrm>
        </p:grpSpPr>
        <p:sp>
          <p:nvSpPr>
            <p:cNvPr id="16" name="Oval Callout 15">
              <a:extLst>
                <a:ext uri="{FF2B5EF4-FFF2-40B4-BE49-F238E27FC236}">
                  <a16:creationId xmlns:a16="http://schemas.microsoft.com/office/drawing/2014/main" id="{0D47B2D0-5896-7E49-A2FC-72F79639BA88}"/>
                </a:ext>
              </a:extLst>
            </p:cNvPr>
            <p:cNvSpPr/>
            <p:nvPr/>
          </p:nvSpPr>
          <p:spPr>
            <a:xfrm>
              <a:off x="127269" y="2028198"/>
              <a:ext cx="1869234" cy="1307265"/>
            </a:xfrm>
            <a:prstGeom prst="wedgeEllipseCallout">
              <a:avLst>
                <a:gd name="adj1" fmla="val 28697"/>
                <a:gd name="adj2" fmla="val 92228"/>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26" name="TextBox 25">
              <a:extLst>
                <a:ext uri="{FF2B5EF4-FFF2-40B4-BE49-F238E27FC236}">
                  <a16:creationId xmlns:a16="http://schemas.microsoft.com/office/drawing/2014/main" id="{052788C1-75A4-AD4A-A787-DC42A860A01A}"/>
                </a:ext>
              </a:extLst>
            </p:cNvPr>
            <p:cNvSpPr txBox="1"/>
            <p:nvPr/>
          </p:nvSpPr>
          <p:spPr>
            <a:xfrm>
              <a:off x="291154" y="2287361"/>
              <a:ext cx="1678271" cy="738664"/>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T</a:t>
              </a:r>
              <a:r>
                <a:rPr lang="en-VN" sz="1500" kern="1200" dirty="0">
                  <a:solidFill>
                    <a:prstClr val="black"/>
                  </a:solidFill>
                  <a:latin typeface="Calibri" panose="020F0502020204030204"/>
                  <a:ea typeface="+mn-ea"/>
                  <a:cs typeface="+mn-cs"/>
                </a:rPr>
                <a:t>a sẽ thống nhất thiên hạ</a:t>
              </a:r>
            </a:p>
          </p:txBody>
        </p:sp>
      </p:grpSp>
      <p:sp>
        <p:nvSpPr>
          <p:cNvPr id="32" name="Oval Callout 31">
            <a:extLst>
              <a:ext uri="{FF2B5EF4-FFF2-40B4-BE49-F238E27FC236}">
                <a16:creationId xmlns:a16="http://schemas.microsoft.com/office/drawing/2014/main" id="{D101869A-C16F-5644-8861-D082564AE9F9}"/>
              </a:ext>
            </a:extLst>
          </p:cNvPr>
          <p:cNvSpPr/>
          <p:nvPr/>
        </p:nvSpPr>
        <p:spPr>
          <a:xfrm>
            <a:off x="5378285" y="2356029"/>
            <a:ext cx="827253" cy="62837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1350" kern="1200" dirty="0">
                <a:solidFill>
                  <a:prstClr val="black"/>
                </a:solidFill>
                <a:latin typeface="Calibri" panose="020F0502020204030204"/>
              </a:rPr>
              <a:t>N</a:t>
            </a:r>
            <a:r>
              <a:rPr lang="en-VN" sz="1350" kern="1200" dirty="0">
                <a:solidFill>
                  <a:prstClr val="black"/>
                </a:solidFill>
                <a:latin typeface="Calibri" panose="020F0502020204030204"/>
              </a:rPr>
              <a:t>hào vô</a:t>
            </a:r>
          </a:p>
        </p:txBody>
      </p:sp>
      <p:sp>
        <p:nvSpPr>
          <p:cNvPr id="45" name="Oval Callout 44">
            <a:extLst>
              <a:ext uri="{FF2B5EF4-FFF2-40B4-BE49-F238E27FC236}">
                <a16:creationId xmlns:a16="http://schemas.microsoft.com/office/drawing/2014/main" id="{7ABE4521-D420-9740-AA91-06AB245DED6D}"/>
              </a:ext>
            </a:extLst>
          </p:cNvPr>
          <p:cNvSpPr/>
          <p:nvPr/>
        </p:nvSpPr>
        <p:spPr>
          <a:xfrm>
            <a:off x="2673427" y="206761"/>
            <a:ext cx="913956" cy="777149"/>
          </a:xfrm>
          <a:prstGeom prst="wedgeEllipseCallout">
            <a:avLst>
              <a:gd name="adj1" fmla="val 101446"/>
              <a:gd name="adj2" fmla="val 2703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Calibri" panose="020F0502020204030204"/>
              </a:rPr>
              <a:t>Không bao giờ</a:t>
            </a:r>
            <a:endParaRPr lang="en-VN" sz="1350" kern="1200" dirty="0">
              <a:solidFill>
                <a:prstClr val="black"/>
              </a:solidFill>
              <a:latin typeface="Calibri" panose="020F0502020204030204"/>
            </a:endParaRPr>
          </a:p>
        </p:txBody>
      </p:sp>
      <p:sp>
        <p:nvSpPr>
          <p:cNvPr id="46" name="Oval Callout 45">
            <a:extLst>
              <a:ext uri="{FF2B5EF4-FFF2-40B4-BE49-F238E27FC236}">
                <a16:creationId xmlns:a16="http://schemas.microsoft.com/office/drawing/2014/main" id="{F11E4264-6909-8147-9090-BC31C0146DDF}"/>
              </a:ext>
            </a:extLst>
          </p:cNvPr>
          <p:cNvSpPr/>
          <p:nvPr/>
        </p:nvSpPr>
        <p:spPr>
          <a:xfrm>
            <a:off x="2936115" y="1036193"/>
            <a:ext cx="998774" cy="628371"/>
          </a:xfrm>
          <a:prstGeom prst="wedgeEllipseCallout">
            <a:avLst>
              <a:gd name="adj1" fmla="val 81936"/>
              <a:gd name="adj2" fmla="val 2839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sp>
        <p:nvSpPr>
          <p:cNvPr id="47" name="Oval Callout 46">
            <a:extLst>
              <a:ext uri="{FF2B5EF4-FFF2-40B4-BE49-F238E27FC236}">
                <a16:creationId xmlns:a16="http://schemas.microsoft.com/office/drawing/2014/main" id="{F66CE4EB-C042-A44D-913E-4E0CE0F46A2F}"/>
              </a:ext>
            </a:extLst>
          </p:cNvPr>
          <p:cNvSpPr/>
          <p:nvPr/>
        </p:nvSpPr>
        <p:spPr>
          <a:xfrm>
            <a:off x="7269885" y="223040"/>
            <a:ext cx="899104" cy="628371"/>
          </a:xfrm>
          <a:prstGeom prst="wedgeEllipseCallout">
            <a:avLst>
              <a:gd name="adj1" fmla="val -30571"/>
              <a:gd name="adj2" fmla="val 74778"/>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Sẵn sàng</a:t>
            </a:r>
            <a:endParaRPr lang="en-VN" sz="1350" kern="1200" dirty="0">
              <a:solidFill>
                <a:prstClr val="black"/>
              </a:solidFill>
              <a:latin typeface="Calibri" panose="020F0502020204030204"/>
            </a:endParaRPr>
          </a:p>
        </p:txBody>
      </p:sp>
      <p:sp>
        <p:nvSpPr>
          <p:cNvPr id="48" name="Oval Callout 47">
            <a:extLst>
              <a:ext uri="{FF2B5EF4-FFF2-40B4-BE49-F238E27FC236}">
                <a16:creationId xmlns:a16="http://schemas.microsoft.com/office/drawing/2014/main" id="{48D364E0-8111-0745-A7E3-A0739D717142}"/>
              </a:ext>
            </a:extLst>
          </p:cNvPr>
          <p:cNvSpPr/>
          <p:nvPr/>
        </p:nvSpPr>
        <p:spPr>
          <a:xfrm>
            <a:off x="4744688" y="-74531"/>
            <a:ext cx="1046090" cy="628371"/>
          </a:xfrm>
          <a:prstGeom prst="wedgeEllipseCallout">
            <a:avLst>
              <a:gd name="adj1" fmla="val 85750"/>
              <a:gd name="adj2" fmla="val -255"/>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pic>
        <p:nvPicPr>
          <p:cNvPr id="1028" name="Picture 4" descr="Erhardt Octopath Sticker - Erhardt Octopath Sword - Discover &amp;amp; Share GIFs">
            <a:extLst>
              <a:ext uri="{FF2B5EF4-FFF2-40B4-BE49-F238E27FC236}">
                <a16:creationId xmlns:a16="http://schemas.microsoft.com/office/drawing/2014/main" id="{B4C8A876-FF29-124A-8066-9F3395A83E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658148" y="105110"/>
            <a:ext cx="899081" cy="864233"/>
          </a:xfrm>
          <a:prstGeom prst="rect">
            <a:avLst/>
          </a:prstGeom>
          <a:noFill/>
          <a:extLst>
            <a:ext uri="{909E8E84-426E-40DD-AFC4-6F175D3DCCD1}">
              <a14:hiddenFill xmlns:a14="http://schemas.microsoft.com/office/drawing/2010/main">
                <a:solidFill>
                  <a:srgbClr val="FFFFFF"/>
                </a:solidFill>
              </a14:hiddenFill>
            </a:ext>
          </a:extLst>
        </p:spPr>
      </p:pic>
      <p:pic>
        <p:nvPicPr>
          <p:cNvPr id="43" name="trận chiến.mp3" descr="trận chiến.mp3">
            <a:hlinkClick r:id="" action="ppaction://media"/>
            <a:extLst>
              <a:ext uri="{FF2B5EF4-FFF2-40B4-BE49-F238E27FC236}">
                <a16:creationId xmlns:a16="http://schemas.microsoft.com/office/drawing/2014/main" id="{D80F14B7-211F-1F4C-951C-91CCD0BB16D5}"/>
              </a:ext>
            </a:extLst>
          </p:cNvPr>
          <p:cNvPicPr>
            <a:picLocks noChangeAspect="1"/>
          </p:cNvPicPr>
          <p:nvPr>
            <a:audioFile r:link="rId1"/>
            <p:extLst>
              <p:ext uri="{DAA4B4D4-6D71-4841-9C94-3DE7FCFB9230}">
                <p14:media xmlns:p14="http://schemas.microsoft.com/office/powerpoint/2010/main" r:embed="rId2">
                  <p14:trim end="37283.5536"/>
                </p14:media>
              </p:ext>
            </p:extLst>
          </p:nvPr>
        </p:nvPicPr>
        <p:blipFill>
          <a:blip r:embed="rId15"/>
          <a:stretch>
            <a:fillRect/>
          </a:stretch>
        </p:blipFill>
        <p:spPr>
          <a:xfrm>
            <a:off x="2729469" y="-1448793"/>
            <a:ext cx="812800" cy="812800"/>
          </a:xfrm>
          <a:prstGeom prst="rect">
            <a:avLst/>
          </a:prstGeom>
        </p:spPr>
      </p:pic>
    </p:spTree>
    <p:extLst>
      <p:ext uri="{BB962C8B-B14F-4D97-AF65-F5344CB8AC3E}">
        <p14:creationId xmlns:p14="http://schemas.microsoft.com/office/powerpoint/2010/main" val="17044121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1" presetClass="mediacall" presetSubtype="0" fill="hold" nodeType="withEffect">
                                  <p:stCondLst>
                                    <p:cond delay="0"/>
                                  </p:stCondLst>
                                  <p:childTnLst>
                                    <p:cmd type="call" cmd="playFrom(0.0)">
                                      <p:cBhvr>
                                        <p:cTn id="9" dur="40326" fill="hold"/>
                                        <p:tgtEl>
                                          <p:spTgt spid="43"/>
                                        </p:tgtEl>
                                      </p:cBhvr>
                                    </p:cmd>
                                  </p:childTnLst>
                                </p:cTn>
                              </p:par>
                              <p:par>
                                <p:cTn id="10" presetID="9"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042"/>
                                        </p:tgtEl>
                                        <p:attrNameLst>
                                          <p:attrName>style.visibility</p:attrName>
                                        </p:attrNameLst>
                                      </p:cBhvr>
                                      <p:to>
                                        <p:strVal val="visible"/>
                                      </p:to>
                                    </p:set>
                                    <p:animEffect transition="in" filter="dissolve">
                                      <p:cBhvr>
                                        <p:cTn id="18" dur="500"/>
                                        <p:tgtEl>
                                          <p:spTgt spid="1042"/>
                                        </p:tgtEl>
                                      </p:cBhvr>
                                    </p:animEffect>
                                  </p:childTnLst>
                                </p:cTn>
                              </p:par>
                              <p:par>
                                <p:cTn id="19" presetID="9"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ssolve">
                                      <p:cBhvr>
                                        <p:cTn id="21" dur="500"/>
                                        <p:tgtEl>
                                          <p:spTgt spid="1028"/>
                                        </p:tgtEl>
                                      </p:cBhvr>
                                    </p:animEffect>
                                  </p:childTnLst>
                                </p:cTn>
                              </p:par>
                              <p:par>
                                <p:cTn id="22" presetID="9"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dissolve">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heckerboard(across)">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repeatCount="500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Left)">
                                      <p:cBhvr>
                                        <p:cTn id="34" dur="2000"/>
                                        <p:tgtEl>
                                          <p:spTgt spid="46"/>
                                        </p:tgtEl>
                                      </p:cBhvr>
                                    </p:animEffect>
                                  </p:childTnLst>
                                </p:cTn>
                              </p:par>
                              <p:par>
                                <p:cTn id="35" presetID="18" presetClass="entr" presetSubtype="12" repeatCount="500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strips(downLeft)">
                                      <p:cBhvr>
                                        <p:cTn id="37" dur="2000"/>
                                        <p:tgtEl>
                                          <p:spTgt spid="45"/>
                                        </p:tgtEl>
                                      </p:cBhvr>
                                    </p:animEffect>
                                  </p:childTnLst>
                                </p:cTn>
                              </p:par>
                              <p:par>
                                <p:cTn id="38" presetID="18" presetClass="entr" presetSubtype="12" repeatCount="500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strips(downLeft)">
                                      <p:cBhvr>
                                        <p:cTn id="40" dur="2000"/>
                                        <p:tgtEl>
                                          <p:spTgt spid="32"/>
                                        </p:tgtEl>
                                      </p:cBhvr>
                                    </p:animEffect>
                                  </p:childTnLst>
                                </p:cTn>
                              </p:par>
                              <p:par>
                                <p:cTn id="41" presetID="18" presetClass="entr" presetSubtype="12" repeatCount="500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strips(downLeft)">
                                      <p:cBhvr>
                                        <p:cTn id="43" dur="2000"/>
                                        <p:tgtEl>
                                          <p:spTgt spid="48"/>
                                        </p:tgtEl>
                                      </p:cBhvr>
                                    </p:animEffect>
                                  </p:childTnLst>
                                </p:cTn>
                              </p:par>
                              <p:par>
                                <p:cTn id="44" presetID="18" presetClass="entr" presetSubtype="12" repeatCount="500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strips(downLeft)">
                                      <p:cBhvr>
                                        <p:cTn id="4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3"/>
                </p:tgtEl>
              </p:cMediaNode>
            </p:audio>
          </p:childTnLst>
        </p:cTn>
      </p:par>
    </p:tnLst>
    <p:bldLst>
      <p:bldP spid="32"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886509" y="3660936"/>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9981196" y="1901129"/>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5443817" y="1864006"/>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362210" y="3095228"/>
              <a:ext cx="104459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46495"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6870830" y="4272633"/>
              <a:ext cx="960023" cy="620601"/>
            </a:xfrm>
            <a:prstGeom prst="rect">
              <a:avLst/>
            </a:prstGeom>
            <a:noFill/>
            <a:ln>
              <a:solidFill>
                <a:schemeClr val="tx1"/>
              </a:solidFill>
            </a:ln>
          </p:spPr>
          <p:txBody>
            <a:bodyPr wrap="square" rtlCol="0">
              <a:spAutoFit/>
            </a:bodyPr>
            <a:lstStyle/>
            <a:p>
              <a:pPr defTabSz="685800">
                <a:buClrTx/>
              </a:pPr>
              <a:r>
                <a:rPr lang="en-VN" sz="2400" kern="1200" dirty="0">
                  <a:solidFill>
                    <a:prstClr val="black"/>
                  </a:solidFill>
                  <a:latin typeface="Calibri" panose="020F0502020204030204"/>
                  <a:ea typeface="+mn-ea"/>
                  <a:cs typeface="+mn-cs"/>
                </a:rPr>
                <a:t>Sở</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26100" y="-19050"/>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152182" y="654556"/>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950" y="299853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op Two Swords Stickers for Android &amp;amp; iOS | Gfycat">
            <a:extLst>
              <a:ext uri="{FF2B5EF4-FFF2-40B4-BE49-F238E27FC236}">
                <a16:creationId xmlns:a16="http://schemas.microsoft.com/office/drawing/2014/main" id="{89AB1470-C179-BA42-B473-4510A13FE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144" y="890728"/>
            <a:ext cx="1458655" cy="962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9190BA3-4BF5-9E45-8C2E-BC1CE8F111DE}"/>
              </a:ext>
            </a:extLst>
          </p:cNvPr>
          <p:cNvPicPr>
            <a:picLocks noChangeAspect="1"/>
          </p:cNvPicPr>
          <p:nvPr/>
        </p:nvPicPr>
        <p:blipFill rotWithShape="1">
          <a:blip r:embed="rId7"/>
          <a:srcRect l="15285" t="30437" r="9142"/>
          <a:stretch/>
        </p:blipFill>
        <p:spPr>
          <a:xfrm flipH="1">
            <a:off x="3891368" y="1532668"/>
            <a:ext cx="1028423" cy="774523"/>
          </a:xfrm>
          <a:prstGeom prst="rect">
            <a:avLst/>
          </a:prstGeom>
        </p:spPr>
      </p:pic>
      <p:pic>
        <p:nvPicPr>
          <p:cNvPr id="29" name="Picture 28">
            <a:extLst>
              <a:ext uri="{FF2B5EF4-FFF2-40B4-BE49-F238E27FC236}">
                <a16:creationId xmlns:a16="http://schemas.microsoft.com/office/drawing/2014/main" id="{2B5D2D81-D85D-A849-B772-E1F0F30BE04B}"/>
              </a:ext>
            </a:extLst>
          </p:cNvPr>
          <p:cNvPicPr>
            <a:picLocks noChangeAspect="1"/>
          </p:cNvPicPr>
          <p:nvPr/>
        </p:nvPicPr>
        <p:blipFill>
          <a:blip r:embed="rId8"/>
          <a:stretch>
            <a:fillRect/>
          </a:stretch>
        </p:blipFill>
        <p:spPr>
          <a:xfrm>
            <a:off x="4528237" y="236677"/>
            <a:ext cx="1215287" cy="1022384"/>
          </a:xfrm>
          <a:prstGeom prst="rect">
            <a:avLst/>
          </a:prstGeom>
        </p:spPr>
      </p:pic>
      <p:pic>
        <p:nvPicPr>
          <p:cNvPr id="31" name="Picture 30">
            <a:extLst>
              <a:ext uri="{FF2B5EF4-FFF2-40B4-BE49-F238E27FC236}">
                <a16:creationId xmlns:a16="http://schemas.microsoft.com/office/drawing/2014/main" id="{30A14317-3949-4E4E-A4D3-F62FF0768131}"/>
              </a:ext>
            </a:extLst>
          </p:cNvPr>
          <p:cNvPicPr>
            <a:picLocks noChangeAspect="1"/>
          </p:cNvPicPr>
          <p:nvPr/>
        </p:nvPicPr>
        <p:blipFill>
          <a:blip r:embed="rId9"/>
          <a:stretch>
            <a:fillRect/>
          </a:stretch>
        </p:blipFill>
        <p:spPr>
          <a:xfrm>
            <a:off x="5931255" y="2897040"/>
            <a:ext cx="1611670" cy="1108023"/>
          </a:xfrm>
          <a:prstGeom prst="rect">
            <a:avLst/>
          </a:prstGeom>
        </p:spPr>
      </p:pic>
      <p:pic>
        <p:nvPicPr>
          <p:cNvPr id="35" name="Picture 34">
            <a:extLst>
              <a:ext uri="{FF2B5EF4-FFF2-40B4-BE49-F238E27FC236}">
                <a16:creationId xmlns:a16="http://schemas.microsoft.com/office/drawing/2014/main" id="{49F6205A-E2C0-6E48-B00F-6CE7A615C160}"/>
              </a:ext>
            </a:extLst>
          </p:cNvPr>
          <p:cNvPicPr>
            <a:picLocks noChangeAspect="1"/>
          </p:cNvPicPr>
          <p:nvPr/>
        </p:nvPicPr>
        <p:blipFill rotWithShape="1">
          <a:blip r:embed="rId10"/>
          <a:srcRect l="38148" t="9814" r="32011" b="4280"/>
          <a:stretch/>
        </p:blipFill>
        <p:spPr>
          <a:xfrm>
            <a:off x="4925233" y="1696906"/>
            <a:ext cx="705095" cy="1142678"/>
          </a:xfrm>
          <a:prstGeom prst="rect">
            <a:avLst/>
          </a:prstGeom>
        </p:spPr>
      </p:pic>
      <p:pic>
        <p:nvPicPr>
          <p:cNvPr id="39" name="Picture 38">
            <a:extLst>
              <a:ext uri="{FF2B5EF4-FFF2-40B4-BE49-F238E27FC236}">
                <a16:creationId xmlns:a16="http://schemas.microsoft.com/office/drawing/2014/main" id="{6F3FEBDD-0593-1846-983E-63471CB46F22}"/>
              </a:ext>
            </a:extLst>
          </p:cNvPr>
          <p:cNvPicPr>
            <a:picLocks noChangeAspect="1"/>
          </p:cNvPicPr>
          <p:nvPr/>
        </p:nvPicPr>
        <p:blipFill rotWithShape="1">
          <a:blip r:embed="rId10"/>
          <a:srcRect l="38148" t="9814" r="32011" b="4280"/>
          <a:stretch/>
        </p:blipFill>
        <p:spPr>
          <a:xfrm>
            <a:off x="6622798" y="-361763"/>
            <a:ext cx="705095" cy="1142678"/>
          </a:xfrm>
          <a:prstGeom prst="rect">
            <a:avLst/>
          </a:prstGeom>
        </p:spPr>
      </p:pic>
      <p:pic>
        <p:nvPicPr>
          <p:cNvPr id="40" name="Picture 39">
            <a:extLst>
              <a:ext uri="{FF2B5EF4-FFF2-40B4-BE49-F238E27FC236}">
                <a16:creationId xmlns:a16="http://schemas.microsoft.com/office/drawing/2014/main" id="{DE42D0DC-9D75-9648-BD73-7DDDFD15903F}"/>
              </a:ext>
            </a:extLst>
          </p:cNvPr>
          <p:cNvPicPr>
            <a:picLocks noChangeAspect="1"/>
          </p:cNvPicPr>
          <p:nvPr/>
        </p:nvPicPr>
        <p:blipFill>
          <a:blip r:embed="rId11"/>
          <a:stretch>
            <a:fillRect/>
          </a:stretch>
        </p:blipFill>
        <p:spPr>
          <a:xfrm>
            <a:off x="1083352" y="2423312"/>
            <a:ext cx="901490" cy="1404244"/>
          </a:xfrm>
          <a:prstGeom prst="rect">
            <a:avLst/>
          </a:prstGeom>
        </p:spPr>
      </p:pic>
      <p:sp>
        <p:nvSpPr>
          <p:cNvPr id="36" name="Oval Callout 35">
            <a:extLst>
              <a:ext uri="{FF2B5EF4-FFF2-40B4-BE49-F238E27FC236}">
                <a16:creationId xmlns:a16="http://schemas.microsoft.com/office/drawing/2014/main" id="{B9491B32-3E7E-584C-8BE9-E3B3880F8B01}"/>
              </a:ext>
            </a:extLst>
          </p:cNvPr>
          <p:cNvSpPr/>
          <p:nvPr/>
        </p:nvSpPr>
        <p:spPr>
          <a:xfrm>
            <a:off x="449942" y="1480661"/>
            <a:ext cx="1226461" cy="774523"/>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2100" kern="1200" dirty="0">
                <a:solidFill>
                  <a:srgbClr val="FF0000"/>
                </a:solidFill>
                <a:latin typeface="Times New Roman" panose="02020603050405020304" pitchFamily="18" charset="0"/>
                <a:cs typeface="Times New Roman" panose="02020603050405020304" pitchFamily="18" charset="0"/>
              </a:rPr>
              <a:t>Tấn công</a:t>
            </a:r>
          </a:p>
        </p:txBody>
      </p:sp>
      <p:sp>
        <p:nvSpPr>
          <p:cNvPr id="42" name="Oval Callout 41">
            <a:extLst>
              <a:ext uri="{FF2B5EF4-FFF2-40B4-BE49-F238E27FC236}">
                <a16:creationId xmlns:a16="http://schemas.microsoft.com/office/drawing/2014/main" id="{7F21CC81-4AF0-534D-8108-38C9516B7CF4}"/>
              </a:ext>
            </a:extLst>
          </p:cNvPr>
          <p:cNvSpPr/>
          <p:nvPr/>
        </p:nvSpPr>
        <p:spPr>
          <a:xfrm>
            <a:off x="2316848" y="1123692"/>
            <a:ext cx="967743" cy="526288"/>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sp>
        <p:nvSpPr>
          <p:cNvPr id="43" name="Oval Callout 42">
            <a:extLst>
              <a:ext uri="{FF2B5EF4-FFF2-40B4-BE49-F238E27FC236}">
                <a16:creationId xmlns:a16="http://schemas.microsoft.com/office/drawing/2014/main" id="{79CFC028-6806-E649-A5CB-79CC01311CAB}"/>
              </a:ext>
            </a:extLst>
          </p:cNvPr>
          <p:cNvSpPr/>
          <p:nvPr/>
        </p:nvSpPr>
        <p:spPr>
          <a:xfrm>
            <a:off x="2185320" y="2736881"/>
            <a:ext cx="967743" cy="526288"/>
          </a:xfrm>
          <a:prstGeom prst="wedgeEllipseCallout">
            <a:avLst>
              <a:gd name="adj1" fmla="val 49427"/>
              <a:gd name="adj2" fmla="val 431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4017" y="46153"/>
            <a:ext cx="2736474" cy="508357"/>
          </a:xfrm>
          <a:prstGeom prst="rect">
            <a:avLst/>
          </a:prstGeom>
        </p:spPr>
      </p:pic>
      <p:sp>
        <p:nvSpPr>
          <p:cNvPr id="37" name="Rounded Rectangle 36">
            <a:extLst>
              <a:ext uri="{FF2B5EF4-FFF2-40B4-BE49-F238E27FC236}">
                <a16:creationId xmlns:a16="http://schemas.microsoft.com/office/drawing/2014/main" id="{F6762546-7F32-3A45-81DC-51572CBC7E04}"/>
              </a:ext>
            </a:extLst>
          </p:cNvPr>
          <p:cNvSpPr/>
          <p:nvPr/>
        </p:nvSpPr>
        <p:spPr>
          <a:xfrm>
            <a:off x="14017" y="4735765"/>
            <a:ext cx="9129983" cy="4077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6" name="TextBox 45">
            <a:extLst>
              <a:ext uri="{FF2B5EF4-FFF2-40B4-BE49-F238E27FC236}">
                <a16:creationId xmlns:a16="http://schemas.microsoft.com/office/drawing/2014/main" id="{051C1241-BF34-2E4B-A118-EC07D0D70F2D}"/>
              </a:ext>
            </a:extLst>
          </p:cNvPr>
          <p:cNvSpPr txBox="1"/>
          <p:nvPr/>
        </p:nvSpPr>
        <p:spPr>
          <a:xfrm>
            <a:off x="9375665" y="4790409"/>
            <a:ext cx="22267148" cy="738664"/>
          </a:xfrm>
          <a:prstGeom prst="rect">
            <a:avLst/>
          </a:prstGeom>
          <a:noFill/>
        </p:spPr>
        <p:txBody>
          <a:bodyPr wrap="square" rtlCol="0">
            <a:spAutoFit/>
          </a:bodyPr>
          <a:lstStyle/>
          <a:p>
            <a:pPr defTabSz="685800">
              <a:buClrTx/>
            </a:pPr>
            <a:r>
              <a:rPr lang="en-US" sz="2100" kern="1200" dirty="0" err="1">
                <a:solidFill>
                  <a:srgbClr val="FF0000"/>
                </a:solidFill>
                <a:latin typeface="Times New Roman" panose="02020603050405020304" pitchFamily="18" charset="0"/>
                <a:ea typeface="+mn-ea"/>
                <a:cs typeface="Times New Roman" panose="02020603050405020304" pitchFamily="18" charset="0"/>
              </a:rPr>
              <a:t>Năm</a:t>
            </a:r>
            <a:r>
              <a:rPr lang="en-US" sz="2100" kern="1200" dirty="0">
                <a:solidFill>
                  <a:srgbClr val="FF0000"/>
                </a:solidFill>
                <a:latin typeface="Times New Roman" panose="02020603050405020304" pitchFamily="18" charset="0"/>
                <a:ea typeface="+mn-ea"/>
                <a:cs typeface="Times New Roman" panose="02020603050405020304" pitchFamily="18" charset="0"/>
              </a:rPr>
              <a:t> 230 TCN, </a:t>
            </a:r>
            <a:r>
              <a:rPr lang="en-US" sz="2100" kern="1200" dirty="0" err="1">
                <a:solidFill>
                  <a:srgbClr val="FF0000"/>
                </a:solidFill>
                <a:latin typeface="Times New Roman" panose="02020603050405020304" pitchFamily="18" charset="0"/>
                <a:ea typeface="+mn-ea"/>
                <a:cs typeface="Times New Roman" panose="02020603050405020304" pitchFamily="18" charset="0"/>
              </a:rPr>
              <a:t>Tần</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chiếm</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Hàn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Năm</a:t>
            </a:r>
            <a:r>
              <a:rPr lang="en-US" sz="2100" kern="1200" dirty="0">
                <a:solidFill>
                  <a:srgbClr val="7030A0"/>
                </a:solidFill>
                <a:latin typeface="Times New Roman" panose="02020603050405020304" pitchFamily="18" charset="0"/>
                <a:ea typeface="+mn-ea"/>
                <a:cs typeface="Times New Roman" panose="02020603050405020304" pitchFamily="18" charset="0"/>
              </a:rPr>
              <a:t> 225 TCN, </a:t>
            </a:r>
            <a:r>
              <a:rPr lang="en-US" sz="2100" kern="1200" dirty="0" err="1">
                <a:solidFill>
                  <a:srgbClr val="7030A0"/>
                </a:solidFill>
                <a:latin typeface="Times New Roman" panose="02020603050405020304" pitchFamily="18" charset="0"/>
                <a:ea typeface="+mn-ea"/>
                <a:cs typeface="Times New Roman" panose="02020603050405020304" pitchFamily="18" charset="0"/>
              </a:rPr>
              <a:t>Tần</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chiếm</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Ngụy</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223 TCN,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Sở</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222 TCN,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Yên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và</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Triệu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Năm</a:t>
            </a:r>
            <a:r>
              <a:rPr lang="en-US" sz="2100" kern="1200" dirty="0">
                <a:solidFill>
                  <a:srgbClr val="C00000"/>
                </a:solidFill>
                <a:latin typeface="Times New Roman" panose="02020603050405020304" pitchFamily="18" charset="0"/>
                <a:ea typeface="+mn-ea"/>
                <a:cs typeface="Times New Roman" panose="02020603050405020304" pitchFamily="18" charset="0"/>
              </a:rPr>
              <a:t> 221 TCN, </a:t>
            </a:r>
            <a:r>
              <a:rPr lang="en-US" sz="2100" kern="1200" dirty="0" err="1">
                <a:solidFill>
                  <a:srgbClr val="C00000"/>
                </a:solidFill>
                <a:latin typeface="Times New Roman" panose="02020603050405020304" pitchFamily="18" charset="0"/>
                <a:ea typeface="+mn-ea"/>
                <a:cs typeface="Times New Roman" panose="02020603050405020304" pitchFamily="18" charset="0"/>
              </a:rPr>
              <a:t>Tần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chiếm</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Tề</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hoàn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thành</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thống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nhất</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Trung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Quốc</a:t>
            </a:r>
            <a:r>
              <a:rPr lang="en-US" sz="2100" kern="1200" dirty="0">
                <a:solidFill>
                  <a:prstClr val="black"/>
                </a:solidFill>
                <a:latin typeface="Times New Roman" panose="02020603050405020304" pitchFamily="18" charset="0"/>
                <a:ea typeface="+mn-ea"/>
                <a:cs typeface="Times New Roman" panose="02020603050405020304" pitchFamily="18" charset="0"/>
              </a:rPr>
              <a:t>.</a:t>
            </a:r>
          </a:p>
        </p:txBody>
      </p:sp>
      <p:pic>
        <p:nvPicPr>
          <p:cNvPr id="38" name="Picture 37">
            <a:extLst>
              <a:ext uri="{FF2B5EF4-FFF2-40B4-BE49-F238E27FC236}">
                <a16:creationId xmlns:a16="http://schemas.microsoft.com/office/drawing/2014/main" id="{D41D468C-87E1-8E44-99ED-EF47538319B1}"/>
              </a:ext>
            </a:extLst>
          </p:cNvPr>
          <p:cNvPicPr>
            <a:picLocks noChangeAspect="1"/>
          </p:cNvPicPr>
          <p:nvPr/>
        </p:nvPicPr>
        <p:blipFill rotWithShape="1">
          <a:blip r:embed="rId10"/>
          <a:srcRect l="38148" t="9814" r="32011" b="4280"/>
          <a:stretch/>
        </p:blipFill>
        <p:spPr>
          <a:xfrm>
            <a:off x="6395116" y="2083245"/>
            <a:ext cx="705095" cy="1142678"/>
          </a:xfrm>
          <a:prstGeom prst="rect">
            <a:avLst/>
          </a:prstGeom>
        </p:spPr>
      </p:pic>
      <p:pic>
        <p:nvPicPr>
          <p:cNvPr id="41" name="Picture 40">
            <a:extLst>
              <a:ext uri="{FF2B5EF4-FFF2-40B4-BE49-F238E27FC236}">
                <a16:creationId xmlns:a16="http://schemas.microsoft.com/office/drawing/2014/main" id="{E364314C-8F45-5F41-AC72-2A07EE8C9936}"/>
              </a:ext>
            </a:extLst>
          </p:cNvPr>
          <p:cNvPicPr>
            <a:picLocks noChangeAspect="1"/>
          </p:cNvPicPr>
          <p:nvPr/>
        </p:nvPicPr>
        <p:blipFill rotWithShape="1">
          <a:blip r:embed="rId10"/>
          <a:srcRect l="38148" t="9814" r="32011" b="4280"/>
          <a:stretch/>
        </p:blipFill>
        <p:spPr>
          <a:xfrm>
            <a:off x="3858984" y="-53576"/>
            <a:ext cx="497630" cy="806459"/>
          </a:xfrm>
          <a:prstGeom prst="rect">
            <a:avLst/>
          </a:prstGeom>
        </p:spPr>
      </p:pic>
      <p:pic>
        <p:nvPicPr>
          <p:cNvPr id="44" name="Picture 43">
            <a:extLst>
              <a:ext uri="{FF2B5EF4-FFF2-40B4-BE49-F238E27FC236}">
                <a16:creationId xmlns:a16="http://schemas.microsoft.com/office/drawing/2014/main" id="{926C5DC9-CF47-AD47-BC0F-8805CED53374}"/>
              </a:ext>
            </a:extLst>
          </p:cNvPr>
          <p:cNvPicPr>
            <a:picLocks noChangeAspect="1"/>
          </p:cNvPicPr>
          <p:nvPr/>
        </p:nvPicPr>
        <p:blipFill rotWithShape="1">
          <a:blip r:embed="rId10"/>
          <a:srcRect l="38148" t="9814" r="32011" b="4280"/>
          <a:stretch/>
        </p:blipFill>
        <p:spPr>
          <a:xfrm>
            <a:off x="5533868" y="1083840"/>
            <a:ext cx="497630" cy="806459"/>
          </a:xfrm>
          <a:prstGeom prst="rect">
            <a:avLst/>
          </a:prstGeom>
        </p:spPr>
      </p:pic>
      <p:pic>
        <p:nvPicPr>
          <p:cNvPr id="28" name="Am-thanh-chien-truong-co-dai-www_tiengdong_com.mp3" descr="Am-thanh-chien-truong-co-dai-www_tiengdong_com.mp3">
            <a:hlinkClick r:id="" action="ppaction://media"/>
            <a:extLst>
              <a:ext uri="{FF2B5EF4-FFF2-40B4-BE49-F238E27FC236}">
                <a16:creationId xmlns:a16="http://schemas.microsoft.com/office/drawing/2014/main" id="{E630D96A-1C58-E344-9DB9-4A950970C63C}"/>
              </a:ext>
            </a:extLst>
          </p:cNvPr>
          <p:cNvPicPr>
            <a:picLocks noChangeAspect="1"/>
          </p:cNvPicPr>
          <p:nvPr>
            <a:audioFile r:link="rId1"/>
            <p:extLst>
              <p:ext uri="{DAA4B4D4-6D71-4841-9C94-3DE7FCFB9230}">
                <p14:media xmlns:p14="http://schemas.microsoft.com/office/powerpoint/2010/main" r:embed="rId2">
                  <p14:trim end="15436.5983"/>
                </p14:media>
              </p:ext>
            </p:extLst>
          </p:nvPr>
        </p:nvPicPr>
        <p:blipFill>
          <a:blip r:embed="rId12"/>
          <a:stretch>
            <a:fillRect/>
          </a:stretch>
        </p:blipFill>
        <p:spPr>
          <a:xfrm>
            <a:off x="4394200" y="-1656278"/>
            <a:ext cx="812800" cy="812800"/>
          </a:xfrm>
          <a:prstGeom prst="rect">
            <a:avLst/>
          </a:prstGeom>
        </p:spPr>
      </p:pic>
    </p:spTree>
    <p:extLst>
      <p:ext uri="{BB962C8B-B14F-4D97-AF65-F5344CB8AC3E}">
        <p14:creationId xmlns:p14="http://schemas.microsoft.com/office/powerpoint/2010/main" val="29968784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1.25E-6 -4.44444E-6 L -3.47383 -0.00486 " pathEditMode="relative" rAng="0" ptsTypes="AA">
                                      <p:cBhvr>
                                        <p:cTn id="6" dur="30000" fill="hold"/>
                                        <p:tgtEl>
                                          <p:spTgt spid="46"/>
                                        </p:tgtEl>
                                        <p:attrNameLst>
                                          <p:attrName>ppt_x</p:attrName>
                                          <p:attrName>ppt_y</p:attrName>
                                        </p:attrNameLst>
                                      </p:cBhvr>
                                      <p:rCtr x="-173698" y="-255"/>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dissolve">
                                      <p:cBhvr>
                                        <p:cTn id="11" dur="500"/>
                                        <p:tgtEl>
                                          <p:spTgt spid="36"/>
                                        </p:tgtEl>
                                      </p:cBhvr>
                                    </p:animEffect>
                                  </p:childTnLst>
                                </p:cTn>
                              </p:par>
                              <p:par>
                                <p:cTn id="12" presetID="1" presetClass="mediacall" presetSubtype="0" fill="hold" nodeType="withEffect">
                                  <p:stCondLst>
                                    <p:cond delay="0"/>
                                  </p:stCondLst>
                                  <p:childTnLst>
                                    <p:cmd type="call" cmd="playFrom(0.0)">
                                      <p:cBhvr>
                                        <p:cTn id="13" dur="15211" fill="hold"/>
                                        <p:tgtEl>
                                          <p:spTgt spid="28"/>
                                        </p:tgtEl>
                                      </p:cBhvr>
                                    </p:cmd>
                                  </p:childTnLst>
                                </p:cTn>
                              </p:par>
                              <p:par>
                                <p:cTn id="14" presetID="5" presetClass="entr" presetSubtype="10" repeatCount="indefinite"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heckerboard(across)">
                                      <p:cBhvr>
                                        <p:cTn id="16" dur="1000"/>
                                        <p:tgtEl>
                                          <p:spTgt spid="42"/>
                                        </p:tgtEl>
                                      </p:cBhvr>
                                    </p:animEffect>
                                  </p:childTnLst>
                                </p:cTn>
                              </p:par>
                              <p:par>
                                <p:cTn id="17" presetID="5" presetClass="entr" presetSubtype="10" repeatCount="indefinite"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heckerboard(across)">
                                      <p:cBhvr>
                                        <p:cTn id="19" dur="1000"/>
                                        <p:tgtEl>
                                          <p:spTgt spid="43"/>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250"/>
                                        <p:tgtEl>
                                          <p:spTgt spid="20"/>
                                        </p:tgtEl>
                                      </p:cBhvr>
                                    </p:animEffect>
                                  </p:childTnLst>
                                </p:cTn>
                              </p:par>
                              <p:par>
                                <p:cTn id="23" presetID="5"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heckerboard(across)">
                                      <p:cBhvr>
                                        <p:cTn id="31" dur="500"/>
                                        <p:tgtEl>
                                          <p:spTgt spid="26"/>
                                        </p:tgtEl>
                                      </p:cBhvr>
                                    </p:animEffect>
                                  </p:childTnLst>
                                </p:cTn>
                              </p:par>
                              <p:par>
                                <p:cTn id="32" presetID="5" presetClass="entr" presetSubtype="1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par>
                                <p:cTn id="35" presetID="5"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checkerboard(across)">
                                      <p:cBhvr>
                                        <p:cTn id="40" dur="500"/>
                                        <p:tgtEl>
                                          <p:spTgt spid="38"/>
                                        </p:tgtEl>
                                      </p:cBhvr>
                                    </p:animEffect>
                                  </p:childTnLst>
                                </p:cTn>
                              </p:par>
                              <p:par>
                                <p:cTn id="41" presetID="5"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heckerboard(across)">
                                      <p:cBhvr>
                                        <p:cTn id="43" dur="500"/>
                                        <p:tgtEl>
                                          <p:spTgt spid="41"/>
                                        </p:tgtEl>
                                      </p:cBhvr>
                                    </p:animEffect>
                                  </p:childTnLst>
                                </p:cTn>
                              </p:par>
                              <p:par>
                                <p:cTn id="44" presetID="5" presetClass="entr" presetSubtype="1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8"/>
                </p:tgtEl>
              </p:cMediaNode>
            </p:audio>
          </p:childTnLst>
        </p:cTn>
      </p:par>
    </p:tnLst>
    <p:bldLst>
      <p:bldP spid="36" grpId="0" animBg="1"/>
      <p:bldP spid="42" grpId="0" animBg="1"/>
      <p:bldP spid="43"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10529-29E0-1442-95B0-C6B2C8E081C6}"/>
              </a:ext>
            </a:extLst>
          </p:cNvPr>
          <p:cNvPicPr>
            <a:picLocks noChangeAspect="1"/>
          </p:cNvPicPr>
          <p:nvPr/>
        </p:nvPicPr>
        <p:blipFill>
          <a:blip r:embed="rId3"/>
          <a:stretch>
            <a:fillRect/>
          </a:stretch>
        </p:blipFill>
        <p:spPr>
          <a:xfrm>
            <a:off x="5562600" y="-171450"/>
            <a:ext cx="3352800" cy="2235200"/>
          </a:xfrm>
          <a:prstGeom prst="rect">
            <a:avLst/>
          </a:prstGeom>
        </p:spPr>
      </p:pic>
      <p:pic>
        <p:nvPicPr>
          <p:cNvPr id="4" name="Picture 3">
            <a:extLst>
              <a:ext uri="{FF2B5EF4-FFF2-40B4-BE49-F238E27FC236}">
                <a16:creationId xmlns:a16="http://schemas.microsoft.com/office/drawing/2014/main" id="{D86C9734-F347-A641-A924-D6390677BB06}"/>
              </a:ext>
            </a:extLst>
          </p:cNvPr>
          <p:cNvPicPr>
            <a:picLocks noChangeAspect="1"/>
          </p:cNvPicPr>
          <p:nvPr/>
        </p:nvPicPr>
        <p:blipFill rotWithShape="1">
          <a:blip r:embed="rId4"/>
          <a:srcRect l="24814" r="25927"/>
          <a:stretch/>
        </p:blipFill>
        <p:spPr>
          <a:xfrm>
            <a:off x="6508630" y="-46231"/>
            <a:ext cx="2667000" cy="5183931"/>
          </a:xfrm>
          <a:prstGeom prst="rect">
            <a:avLst/>
          </a:prstGeom>
        </p:spPr>
      </p:pic>
      <p:pic>
        <p:nvPicPr>
          <p:cNvPr id="1032" name="Picture 8">
            <a:extLst>
              <a:ext uri="{FF2B5EF4-FFF2-40B4-BE49-F238E27FC236}">
                <a16:creationId xmlns:a16="http://schemas.microsoft.com/office/drawing/2014/main" id="{8209B3B1-B38E-E949-B67E-030D97AAB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2" r="22381"/>
          <a:stretch/>
        </p:blipFill>
        <p:spPr bwMode="auto">
          <a:xfrm>
            <a:off x="3533393" y="1820387"/>
            <a:ext cx="2014961" cy="331731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8BE7F8-13CE-074E-8900-08DEB70C503A}"/>
              </a:ext>
            </a:extLst>
          </p:cNvPr>
          <p:cNvGrpSpPr/>
          <p:nvPr/>
        </p:nvGrpSpPr>
        <p:grpSpPr>
          <a:xfrm>
            <a:off x="5415094" y="439571"/>
            <a:ext cx="3213670" cy="1606660"/>
            <a:chOff x="5129841" y="431691"/>
            <a:chExt cx="3213670" cy="1606660"/>
          </a:xfrm>
        </p:grpSpPr>
        <p:sp>
          <p:nvSpPr>
            <p:cNvPr id="12" name="Rounded Rectangular Callout 11">
              <a:extLst>
                <a:ext uri="{FF2B5EF4-FFF2-40B4-BE49-F238E27FC236}">
                  <a16:creationId xmlns:a16="http://schemas.microsoft.com/office/drawing/2014/main" id="{5E8B68F9-D8F2-A942-90AE-CB3F004A71FF}"/>
                </a:ext>
              </a:extLst>
            </p:cNvPr>
            <p:cNvSpPr/>
            <p:nvPr/>
          </p:nvSpPr>
          <p:spPr>
            <a:xfrm>
              <a:off x="5154612" y="431691"/>
              <a:ext cx="3188899" cy="1606660"/>
            </a:xfrm>
            <a:prstGeom prst="wedgeRoundRectCallout">
              <a:avLst>
                <a:gd name="adj1" fmla="val -46368"/>
                <a:gd name="adj2" fmla="val 70873"/>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6FF45D48-2093-4A42-8C7A-D456501FF142}"/>
                </a:ext>
              </a:extLst>
            </p:cNvPr>
            <p:cNvSpPr txBox="1"/>
            <p:nvPr/>
          </p:nvSpPr>
          <p:spPr>
            <a:xfrm>
              <a:off x="5129841" y="523850"/>
              <a:ext cx="3150410"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t>
              </a:r>
              <a:r>
                <a:rPr lang="en-VN" sz="2800" dirty="0">
                  <a:latin typeface="Times New Roman" panose="02020603050405020304" pitchFamily="18" charset="0"/>
                  <a:cs typeface="Times New Roman" panose="02020603050405020304" pitchFamily="18" charset="0"/>
                </a:rPr>
                <a:t>ay</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chúng ta sẽ bay đến 1 đất nước.</a:t>
              </a:r>
            </a:p>
          </p:txBody>
        </p:sp>
      </p:grpSp>
      <p:grpSp>
        <p:nvGrpSpPr>
          <p:cNvPr id="17" name="Group 16">
            <a:extLst>
              <a:ext uri="{FF2B5EF4-FFF2-40B4-BE49-F238E27FC236}">
                <a16:creationId xmlns:a16="http://schemas.microsoft.com/office/drawing/2014/main" id="{8662AD46-7B62-B545-A81C-59F2EB3F3B55}"/>
              </a:ext>
            </a:extLst>
          </p:cNvPr>
          <p:cNvGrpSpPr/>
          <p:nvPr/>
        </p:nvGrpSpPr>
        <p:grpSpPr>
          <a:xfrm>
            <a:off x="5318356" y="383123"/>
            <a:ext cx="3810000" cy="1606660"/>
            <a:chOff x="5249127" y="457425"/>
            <a:chExt cx="3810000" cy="1606660"/>
          </a:xfrm>
        </p:grpSpPr>
        <p:sp>
          <p:nvSpPr>
            <p:cNvPr id="18" name="Rounded Rectangular Callout 17">
              <a:extLst>
                <a:ext uri="{FF2B5EF4-FFF2-40B4-BE49-F238E27FC236}">
                  <a16:creationId xmlns:a16="http://schemas.microsoft.com/office/drawing/2014/main" id="{DEA889ED-6B30-7643-8E75-70E688970479}"/>
                </a:ext>
              </a:extLst>
            </p:cNvPr>
            <p:cNvSpPr/>
            <p:nvPr/>
          </p:nvSpPr>
          <p:spPr>
            <a:xfrm>
              <a:off x="5249127" y="457425"/>
              <a:ext cx="3810000" cy="1606660"/>
            </a:xfrm>
            <a:prstGeom prst="wedgeRoundRectCallout">
              <a:avLst>
                <a:gd name="adj1" fmla="val -49040"/>
                <a:gd name="adj2" fmla="val 7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3F511152-093E-0544-8569-00EBE23F9823}"/>
                </a:ext>
              </a:extLst>
            </p:cNvPr>
            <p:cNvSpPr txBox="1"/>
            <p:nvPr/>
          </p:nvSpPr>
          <p:spPr>
            <a:xfrm>
              <a:off x="5249127" y="570446"/>
              <a:ext cx="3649497"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Đất nước này có diện tích lớn thứ 4 và dân số đông nhất thế giới.</a:t>
              </a:r>
              <a:endParaRPr lang="en-VN" sz="28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216FA33B-D3F6-BD4F-BE64-214CDD6B8733}"/>
              </a:ext>
            </a:extLst>
          </p:cNvPr>
          <p:cNvPicPr>
            <a:picLocks noChangeAspect="1"/>
          </p:cNvPicPr>
          <p:nvPr/>
        </p:nvPicPr>
        <p:blipFill rotWithShape="1">
          <a:blip r:embed="rId6"/>
          <a:srcRect l="6626" r="9167" b="6300"/>
          <a:stretch/>
        </p:blipFill>
        <p:spPr>
          <a:xfrm>
            <a:off x="15644" y="0"/>
            <a:ext cx="3580859" cy="3151785"/>
          </a:xfrm>
          <a:prstGeom prst="rect">
            <a:avLst/>
          </a:prstGeom>
        </p:spPr>
      </p:pic>
      <p:grpSp>
        <p:nvGrpSpPr>
          <p:cNvPr id="21" name="Group 20">
            <a:extLst>
              <a:ext uri="{FF2B5EF4-FFF2-40B4-BE49-F238E27FC236}">
                <a16:creationId xmlns:a16="http://schemas.microsoft.com/office/drawing/2014/main" id="{09B36F5D-11E5-474C-953C-8D1B34B83BE5}"/>
              </a:ext>
            </a:extLst>
          </p:cNvPr>
          <p:cNvGrpSpPr/>
          <p:nvPr/>
        </p:nvGrpSpPr>
        <p:grpSpPr>
          <a:xfrm>
            <a:off x="5711649" y="395975"/>
            <a:ext cx="3227388" cy="1527130"/>
            <a:chOff x="4503053" y="1569389"/>
            <a:chExt cx="3227388" cy="1527130"/>
          </a:xfrm>
        </p:grpSpPr>
        <p:sp>
          <p:nvSpPr>
            <p:cNvPr id="22" name="Rounded Rectangular Callout 21">
              <a:extLst>
                <a:ext uri="{FF2B5EF4-FFF2-40B4-BE49-F238E27FC236}">
                  <a16:creationId xmlns:a16="http://schemas.microsoft.com/office/drawing/2014/main" id="{C117B0FE-4296-844B-8D6B-47CB82D370D4}"/>
                </a:ext>
              </a:extLst>
            </p:cNvPr>
            <p:cNvSpPr/>
            <p:nvPr/>
          </p:nvSpPr>
          <p:spPr>
            <a:xfrm>
              <a:off x="4503053" y="1569389"/>
              <a:ext cx="3227388" cy="1527130"/>
            </a:xfrm>
            <a:prstGeom prst="wedgeRoundRectCallout">
              <a:avLst>
                <a:gd name="adj1" fmla="val -61198"/>
                <a:gd name="adj2" fmla="val 81382"/>
                <a:gd name="adj3" fmla="val 16667"/>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C8D11F7A-F941-6048-9A6E-60B9B64274E0}"/>
                </a:ext>
              </a:extLst>
            </p:cNvPr>
            <p:cNvSpPr txBox="1"/>
            <p:nvPr/>
          </p:nvSpPr>
          <p:spPr>
            <a:xfrm>
              <a:off x="4503053" y="1640456"/>
              <a:ext cx="3150410"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Một trong những món ăn rất nổi tiếng ở đất nước này.</a:t>
              </a:r>
              <a:endParaRPr lang="en-VN" sz="2800"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262BE609-1D89-9443-9E3F-5F2B6F07DDCD}"/>
              </a:ext>
            </a:extLst>
          </p:cNvPr>
          <p:cNvGrpSpPr/>
          <p:nvPr/>
        </p:nvGrpSpPr>
        <p:grpSpPr>
          <a:xfrm>
            <a:off x="-17111" y="58264"/>
            <a:ext cx="3613613" cy="1384996"/>
            <a:chOff x="5171493" y="2256843"/>
            <a:chExt cx="3613613" cy="1016081"/>
          </a:xfrm>
        </p:grpSpPr>
        <p:sp>
          <p:nvSpPr>
            <p:cNvPr id="26" name="Rounded Rectangular Callout 25">
              <a:extLst>
                <a:ext uri="{FF2B5EF4-FFF2-40B4-BE49-F238E27FC236}">
                  <a16:creationId xmlns:a16="http://schemas.microsoft.com/office/drawing/2014/main" id="{D4CEEB28-3BDD-4849-9EE8-99C9E0D2D9BE}"/>
                </a:ext>
              </a:extLst>
            </p:cNvPr>
            <p:cNvSpPr/>
            <p:nvPr/>
          </p:nvSpPr>
          <p:spPr>
            <a:xfrm>
              <a:off x="5171493" y="2269133"/>
              <a:ext cx="3613613" cy="954107"/>
            </a:xfrm>
            <a:prstGeom prst="wedgeRoundRectCallout">
              <a:avLst>
                <a:gd name="adj1" fmla="val 50403"/>
                <a:gd name="adj2" fmla="val 108293"/>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A1A5532-E52F-FE49-AEAC-75C05867F1D9}"/>
                </a:ext>
              </a:extLst>
            </p:cNvPr>
            <p:cNvSpPr txBox="1"/>
            <p:nvPr/>
          </p:nvSpPr>
          <p:spPr>
            <a:xfrm>
              <a:off x="5262717" y="2256843"/>
              <a:ext cx="3459279" cy="1016081"/>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Trang phục truyền thống của nước này là sườn xám.</a:t>
              </a:r>
              <a:endParaRPr lang="en-VN" sz="28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6580A41-71BC-7B4A-A9B5-5D62567600F6}"/>
              </a:ext>
            </a:extLst>
          </p:cNvPr>
          <p:cNvPicPr>
            <a:picLocks noChangeAspect="1"/>
          </p:cNvPicPr>
          <p:nvPr/>
        </p:nvPicPr>
        <p:blipFill>
          <a:blip r:embed="rId7"/>
          <a:stretch>
            <a:fillRect/>
          </a:stretch>
        </p:blipFill>
        <p:spPr>
          <a:xfrm>
            <a:off x="74113" y="40986"/>
            <a:ext cx="3495999" cy="3146250"/>
          </a:xfrm>
          <a:prstGeom prst="rect">
            <a:avLst/>
          </a:prstGeom>
        </p:spPr>
      </p:pic>
    </p:spTree>
    <p:extLst>
      <p:ext uri="{BB962C8B-B14F-4D97-AF65-F5344CB8AC3E}">
        <p14:creationId xmlns:p14="http://schemas.microsoft.com/office/powerpoint/2010/main" val="4204627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6" presetClass="entr" presetSubtype="4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out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140E22"/>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 y="0"/>
            <a:ext cx="1568116" cy="1585116"/>
          </a:xfrm>
          <a:prstGeom prst="rect">
            <a:avLst/>
          </a:prstGeom>
        </p:spPr>
      </p:pic>
      <p:pic>
        <p:nvPicPr>
          <p:cNvPr id="2052" name="Picture 4" descr="Lại Văn Sâm | Wiki Ai là triệu phú | Fandom">
            <a:extLst>
              <a:ext uri="{FF2B5EF4-FFF2-40B4-BE49-F238E27FC236}">
                <a16:creationId xmlns:a16="http://schemas.microsoft.com/office/drawing/2014/main" id="{C0804A5E-DCDE-174E-86ED-E92E6A1EE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88"/>
            <a:ext cx="6781800" cy="51387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4B47872-9FE6-6E45-ABEF-DCA2CCA79890}"/>
              </a:ext>
            </a:extLst>
          </p:cNvPr>
          <p:cNvSpPr/>
          <p:nvPr/>
        </p:nvSpPr>
        <p:spPr>
          <a:xfrm>
            <a:off x="457200" y="1358851"/>
            <a:ext cx="2514600"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LÀ TRIỆU PHÚ</a:t>
            </a:r>
          </a:p>
        </p:txBody>
      </p:sp>
      <p:sp>
        <p:nvSpPr>
          <p:cNvPr id="2" name="Rectangle 1">
            <a:extLst>
              <a:ext uri="{FF2B5EF4-FFF2-40B4-BE49-F238E27FC236}">
                <a16:creationId xmlns:a16="http://schemas.microsoft.com/office/drawing/2014/main" id="{57B695B0-BBA0-EE4D-8787-0949E9F28461}"/>
              </a:ext>
            </a:extLst>
          </p:cNvPr>
          <p:cNvSpPr/>
          <p:nvPr/>
        </p:nvSpPr>
        <p:spPr>
          <a:xfrm>
            <a:off x="2971800" y="4476750"/>
            <a:ext cx="762000" cy="304800"/>
          </a:xfrm>
          <a:prstGeom prst="rect">
            <a:avLst/>
          </a:prstGeom>
          <a:solidFill>
            <a:srgbClr val="1B1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3952152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1516743"/>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1515342"/>
            <a:ext cx="70377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Từ thế kỉ XXI đến thế kỉ III,</a:t>
            </a:r>
            <a:r>
              <a:rPr kumimoji="0" lang="vi-VN" sz="3600" b="0"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Trung Quốc trải qua triều đại nào?</a:t>
            </a:r>
            <a:endPar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3"/>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3"/>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287548"/>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b="1" dirty="0" err="1">
                <a:solidFill>
                  <a:prstClr val="white"/>
                </a:solidFill>
                <a:latin typeface="Times New Roman" panose="02020603050405020304" pitchFamily="18" charset="0"/>
                <a:cs typeface="Times New Roman" panose="02020603050405020304" pitchFamily="18" charset="0"/>
              </a:rPr>
              <a:t>Hạ</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8" y="3094071"/>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Tần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29"/>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8"/>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2" y="3066188"/>
            <a:ext cx="3708997"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Hạ</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Thương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Hàn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8" y="4278480"/>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Sở</a:t>
            </a:r>
            <a:r>
              <a:rPr lang="en-US" sz="2800" b="1" dirty="0">
                <a:solidFill>
                  <a:prstClr val="white"/>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Nước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nào</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đã</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thống</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nhất</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được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Trung</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Quốc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vào</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năm</a:t>
            </a:r>
            <a:r>
              <a:rPr lang="en-US" altLang="en-VN" sz="3200" b="1" dirty="0">
                <a:solidFill>
                  <a:srgbClr val="FFFF00"/>
                </a:solidFill>
                <a:latin typeface="Times New Roman" panose="02020603050405020304" pitchFamily="18" charset="0"/>
                <a:cs typeface="Times New Roman" panose="02020603050405020304" pitchFamily="18" charset="0"/>
              </a:rPr>
              <a:t> 221 TCN?</a:t>
            </a:r>
            <a:endPar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Sở</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Tống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7" y="1532343"/>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Hoàng đế của nhà Tần sau khi thống nhất đất nước là ai?</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3" y="4092476"/>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4" y="2909606"/>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14744" y="4218281"/>
            <a:ext cx="405209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Thuỷ</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Hoàng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271771" y="300030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Lưu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Bị</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7" y="303541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Vi </a:t>
            </a: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1"/>
            <a:ext cx="393732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2CDF2-FB3A-8A4F-8091-62BAE0ECD2F1}"/>
              </a:ext>
            </a:extLst>
          </p:cNvPr>
          <p:cNvSpPr txBox="1"/>
          <p:nvPr/>
        </p:nvSpPr>
        <p:spPr>
          <a:xfrm>
            <a:off x="0" y="43815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grpSp>
        <p:nvGrpSpPr>
          <p:cNvPr id="5" name="Group 4">
            <a:extLst>
              <a:ext uri="{FF2B5EF4-FFF2-40B4-BE49-F238E27FC236}">
                <a16:creationId xmlns:a16="http://schemas.microsoft.com/office/drawing/2014/main" id="{82576B23-77D0-7440-A648-EC8615491573}"/>
              </a:ext>
            </a:extLst>
          </p:cNvPr>
          <p:cNvGrpSpPr/>
          <p:nvPr/>
        </p:nvGrpSpPr>
        <p:grpSpPr>
          <a:xfrm>
            <a:off x="457200" y="1581150"/>
            <a:ext cx="8229600" cy="3276600"/>
            <a:chOff x="457200" y="1581150"/>
            <a:chExt cx="8229600" cy="3276600"/>
          </a:xfrm>
        </p:grpSpPr>
        <p:pic>
          <p:nvPicPr>
            <p:cNvPr id="4" name="Picture 3">
              <a:extLst>
                <a:ext uri="{FF2B5EF4-FFF2-40B4-BE49-F238E27FC236}">
                  <a16:creationId xmlns:a16="http://schemas.microsoft.com/office/drawing/2014/main" id="{5383C4BA-3012-B141-A684-B3F24661DFB3}"/>
                </a:ext>
              </a:extLst>
            </p:cNvPr>
            <p:cNvPicPr>
              <a:picLocks noChangeAspect="1"/>
            </p:cNvPicPr>
            <p:nvPr/>
          </p:nvPicPr>
          <p:blipFill>
            <a:blip r:embed="rId2"/>
            <a:stretch>
              <a:fillRect/>
            </a:stretch>
          </p:blipFill>
          <p:spPr>
            <a:xfrm>
              <a:off x="457200" y="1581150"/>
              <a:ext cx="8229600" cy="3276600"/>
            </a:xfrm>
            <a:prstGeom prst="rect">
              <a:avLst/>
            </a:prstGeom>
          </p:spPr>
        </p:pic>
        <p:sp>
          <p:nvSpPr>
            <p:cNvPr id="3" name="Rounded Rectangle 2">
              <a:extLst>
                <a:ext uri="{FF2B5EF4-FFF2-40B4-BE49-F238E27FC236}">
                  <a16:creationId xmlns:a16="http://schemas.microsoft.com/office/drawing/2014/main" id="{854B3938-F773-5643-9A4E-AD4039526171}"/>
                </a:ext>
              </a:extLst>
            </p:cNvPr>
            <p:cNvSpPr/>
            <p:nvPr/>
          </p:nvSpPr>
          <p:spPr>
            <a:xfrm>
              <a:off x="1981200" y="1581150"/>
              <a:ext cx="1143000" cy="685800"/>
            </a:xfrm>
            <a:prstGeom prst="roundRect">
              <a:avLst/>
            </a:prstGeom>
            <a:solidFill>
              <a:srgbClr val="FF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542166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53812" y="224165"/>
            <a:ext cx="9144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40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53812" y="3479017"/>
            <a:ext cx="661009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11" name="Picture 10">
            <a:extLst>
              <a:ext uri="{FF2B5EF4-FFF2-40B4-BE49-F238E27FC236}">
                <a16:creationId xmlns:a16="http://schemas.microsoft.com/office/drawing/2014/main" id="{232D2EBE-1E31-C64B-A664-350C38CB1211}"/>
              </a:ext>
            </a:extLst>
          </p:cNvPr>
          <p:cNvPicPr>
            <a:picLocks noChangeAspect="1"/>
          </p:cNvPicPr>
          <p:nvPr/>
        </p:nvPicPr>
        <p:blipFill>
          <a:blip r:embed="rId3"/>
          <a:stretch>
            <a:fillRect/>
          </a:stretch>
        </p:blipFill>
        <p:spPr>
          <a:xfrm>
            <a:off x="6381499" y="1052185"/>
            <a:ext cx="2516583" cy="3867150"/>
          </a:xfrm>
          <a:prstGeom prst="rect">
            <a:avLst/>
          </a:prstGeom>
        </p:spPr>
      </p:pic>
      <p:sp>
        <p:nvSpPr>
          <p:cNvPr id="2" name="Rectangle 1">
            <a:extLst>
              <a:ext uri="{FF2B5EF4-FFF2-40B4-BE49-F238E27FC236}">
                <a16:creationId xmlns:a16="http://schemas.microsoft.com/office/drawing/2014/main" id="{1960F67B-0A45-AD4C-89F5-2D7C47C49C85}"/>
              </a:ext>
            </a:extLst>
          </p:cNvPr>
          <p:cNvSpPr/>
          <p:nvPr/>
        </p:nvSpPr>
        <p:spPr>
          <a:xfrm>
            <a:off x="0" y="1714478"/>
            <a:ext cx="6610100" cy="1384995"/>
          </a:xfrm>
          <a:prstGeom prst="rect">
            <a:avLst/>
          </a:prstGeom>
        </p:spPr>
        <p:txBody>
          <a:bodyPr wrap="square">
            <a:spAutoFit/>
          </a:bodyPr>
          <a:lstStyle/>
          <a:p>
            <a:pPr algn="just"/>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cuối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đã</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lượt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đánh</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chiếm</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các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Yên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Triệu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Ngụy</a:t>
            </a:r>
            <a:r>
              <a:rPr lang="nl-NL" sz="2800" dirty="0">
                <a:latin typeface="Times New Roman" panose="02020603050405020304" pitchFamily="18" charset="0"/>
                <a:ea typeface="Calibri" panose="020F0502020204030204" pitchFamily="34" charset="0"/>
                <a:cs typeface="Times New Roman" panose="02020603050405020304" pitchFamily="18" charset="0"/>
              </a:rPr>
              <a:t>, Hán, </a:t>
            </a:r>
            <a:r>
              <a:rPr lang="nl-NL" sz="2800" dirty="0" err="1">
                <a:latin typeface="Times New Roman" panose="02020603050405020304" pitchFamily="18" charset="0"/>
                <a:ea typeface="Calibri" panose="020F0502020204030204" pitchFamily="34" charset="0"/>
                <a:cs typeface="Times New Roman" panose="02020603050405020304" pitchFamily="18" charset="0"/>
              </a:rPr>
              <a:t>Sở</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Tề</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Trung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Quốc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3185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33000"/>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56EDFA07-CE9D-6745-AF4A-DA05A5B6FAA5}"/>
              </a:ext>
            </a:extLst>
          </p:cNvPr>
          <p:cNvSpPr/>
          <p:nvPr/>
        </p:nvSpPr>
        <p:spPr>
          <a:xfrm>
            <a:off x="-101735" y="704010"/>
            <a:ext cx="435363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THẢO LUẬN</a:t>
            </a:r>
          </a:p>
        </p:txBody>
      </p:sp>
      <p:sp>
        <p:nvSpPr>
          <p:cNvPr id="24" name="Rounded Rectangle 23">
            <a:extLst>
              <a:ext uri="{FF2B5EF4-FFF2-40B4-BE49-F238E27FC236}">
                <a16:creationId xmlns:a16="http://schemas.microsoft.com/office/drawing/2014/main" id="{B4827CB9-9F05-1C4B-B2BD-16145C412D75}"/>
              </a:ext>
            </a:extLst>
          </p:cNvPr>
          <p:cNvSpPr/>
          <p:nvPr/>
        </p:nvSpPr>
        <p:spPr>
          <a:xfrm>
            <a:off x="4289882" y="763958"/>
            <a:ext cx="4854117" cy="1316913"/>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ounded Rectangle 24">
            <a:extLst>
              <a:ext uri="{FF2B5EF4-FFF2-40B4-BE49-F238E27FC236}">
                <a16:creationId xmlns:a16="http://schemas.microsoft.com/office/drawing/2014/main" id="{06257EE4-0578-784F-89D1-8760E9768AB3}"/>
              </a:ext>
            </a:extLst>
          </p:cNvPr>
          <p:cNvSpPr/>
          <p:nvPr/>
        </p:nvSpPr>
        <p:spPr>
          <a:xfrm>
            <a:off x="7312442" y="138164"/>
            <a:ext cx="1575930" cy="565846"/>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 1</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ounded Rectangle 25">
            <a:extLst>
              <a:ext uri="{FF2B5EF4-FFF2-40B4-BE49-F238E27FC236}">
                <a16:creationId xmlns:a16="http://schemas.microsoft.com/office/drawing/2014/main" id="{F7CB3312-DB3C-464C-8003-29AB3CA898CB}"/>
              </a:ext>
            </a:extLst>
          </p:cNvPr>
          <p:cNvSpPr/>
          <p:nvPr/>
        </p:nvSpPr>
        <p:spPr>
          <a:xfrm>
            <a:off x="4114800" y="3144022"/>
            <a:ext cx="4994113" cy="1999478"/>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ounded Rectangle 26">
            <a:extLst>
              <a:ext uri="{FF2B5EF4-FFF2-40B4-BE49-F238E27FC236}">
                <a16:creationId xmlns:a16="http://schemas.microsoft.com/office/drawing/2014/main" id="{23C6DC8F-F69C-EF47-BE45-20CEB6F8D6EE}"/>
              </a:ext>
            </a:extLst>
          </p:cNvPr>
          <p:cNvSpPr/>
          <p:nvPr/>
        </p:nvSpPr>
        <p:spPr>
          <a:xfrm>
            <a:off x="7194739" y="2448247"/>
            <a:ext cx="1669047" cy="619145"/>
          </a:xfrm>
          <a:prstGeom prst="roundRect">
            <a:avLst/>
          </a:prstGeom>
          <a:solidFill>
            <a:schemeClr val="accent3">
              <a:lumMod val="20000"/>
              <a:lumOff val="8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a:t>
            </a:r>
            <a:r>
              <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âu 2</a:t>
            </a:r>
          </a:p>
        </p:txBody>
      </p:sp>
      <p:sp>
        <p:nvSpPr>
          <p:cNvPr id="30" name="Rectangle 29">
            <a:extLst>
              <a:ext uri="{FF2B5EF4-FFF2-40B4-BE49-F238E27FC236}">
                <a16:creationId xmlns:a16="http://schemas.microsoft.com/office/drawing/2014/main" id="{5CFE515F-BCA6-5B49-9120-78AB632176B6}"/>
              </a:ext>
            </a:extLst>
          </p:cNvPr>
          <p:cNvSpPr/>
          <p:nvPr/>
        </p:nvSpPr>
        <p:spPr>
          <a:xfrm>
            <a:off x="4289883" y="962357"/>
            <a:ext cx="4854117" cy="954107"/>
          </a:xfrm>
          <a:prstGeom prst="rect">
            <a:avLst/>
          </a:prstGeom>
        </p:spPr>
        <p:txBody>
          <a:bodyPr wrap="square">
            <a:spAutoFit/>
          </a:bodyPr>
          <a:lstStyle/>
          <a:p>
            <a:pPr lvl="0" algn="ctr"/>
            <a:r>
              <a:rPr lang="vi-VN" sz="2800" dirty="0">
                <a:latin typeface="Times New Roman" panose="02020603050405020304" pitchFamily="18" charset="0"/>
                <a:cs typeface="Times New Roman" panose="02020603050405020304" pitchFamily="18" charset="0"/>
              </a:rPr>
              <a:t>Những biện pháp sau khi thống nhất đất nước của nhà Tần? </a:t>
            </a:r>
            <a:endParaRPr kumimoji="0" lang="en-VN" sz="2800" b="0" i="0" u="none" strike="noStrike" kern="0" cap="none" spc="0" normalizeH="0" baseline="0" noProof="0" dirty="0">
              <a:ln>
                <a:noFill/>
              </a:ln>
              <a:solidFill>
                <a:srgbClr val="000000"/>
              </a:solidFill>
              <a:effectLst/>
              <a:uLnTx/>
              <a:uFillTx/>
              <a:sym typeface="Arial"/>
            </a:endParaRPr>
          </a:p>
        </p:txBody>
      </p:sp>
      <p:sp>
        <p:nvSpPr>
          <p:cNvPr id="31" name="Rectangle 30">
            <a:extLst>
              <a:ext uri="{FF2B5EF4-FFF2-40B4-BE49-F238E27FC236}">
                <a16:creationId xmlns:a16="http://schemas.microsoft.com/office/drawing/2014/main" id="{544560E9-F81F-DE41-83CD-3997770F7EB8}"/>
              </a:ext>
            </a:extLst>
          </p:cNvPr>
          <p:cNvSpPr/>
          <p:nvPr/>
        </p:nvSpPr>
        <p:spPr>
          <a:xfrm>
            <a:off x="4191001" y="3235820"/>
            <a:ext cx="4800600" cy="1815882"/>
          </a:xfrm>
          <a:prstGeom prst="rect">
            <a:avLst/>
          </a:prstGeom>
        </p:spPr>
        <p:txBody>
          <a:bodyPr wrap="square">
            <a:spAutoFit/>
          </a:bodyPr>
          <a:lstStyle/>
          <a:p>
            <a:pPr lvl="0" algn="just">
              <a:defRPr/>
            </a:pPr>
            <a:r>
              <a:rPr lang="vi-VN" sz="2800" dirty="0">
                <a:solidFill>
                  <a:srgbClr val="8B81D2">
                    <a:lumMod val="75000"/>
                  </a:srgbClr>
                </a:solidFill>
                <a:latin typeface="Times New Roman" panose="02020603050405020304" pitchFamily="18" charset="0"/>
                <a:cs typeface="Times New Roman" panose="02020603050405020304" pitchFamily="18" charset="0"/>
              </a:rPr>
              <a:t>Những kể tên những cấp mới xuất hiện vào thời nhà Tần và mối quan hệ của những giai cấp đó trong xã hội phong kiến? </a:t>
            </a:r>
            <a:endPar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2" descr="GIFs For Powerpoint Presentation - 100 Pieces of GIF Animation">
            <a:extLst>
              <a:ext uri="{FF2B5EF4-FFF2-40B4-BE49-F238E27FC236}">
                <a16:creationId xmlns:a16="http://schemas.microsoft.com/office/drawing/2014/main" id="{0E86F6A4-4855-E94B-A038-DDBC7E2FF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8" r="8858" b="9928"/>
          <a:stretch/>
        </p:blipFill>
        <p:spPr bwMode="auto">
          <a:xfrm>
            <a:off x="-1" y="1725745"/>
            <a:ext cx="3896439" cy="344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9009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ppt_x"/>
                                          </p:val>
                                        </p:tav>
                                        <p:tav tm="100000">
                                          <p:val>
                                            <p:strVal val="#ppt_x"/>
                                          </p:val>
                                        </p:tav>
                                      </p:tavLst>
                                    </p:anim>
                                    <p:anim calcmode="lin" valueType="num">
                                      <p:cBhvr additive="base">
                                        <p:cTn id="15" dur="1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500" fill="hold"/>
                                        <p:tgtEl>
                                          <p:spTgt spid="27"/>
                                        </p:tgtEl>
                                        <p:attrNameLst>
                                          <p:attrName>ppt_x</p:attrName>
                                        </p:attrNameLst>
                                      </p:cBhvr>
                                      <p:tavLst>
                                        <p:tav tm="0">
                                          <p:val>
                                            <p:strVal val="#ppt_x"/>
                                          </p:val>
                                        </p:tav>
                                        <p:tav tm="100000">
                                          <p:val>
                                            <p:strVal val="#ppt_x"/>
                                          </p:val>
                                        </p:tav>
                                      </p:tavLst>
                                    </p:anim>
                                    <p:anim calcmode="lin" valueType="num">
                                      <p:cBhvr additive="base">
                                        <p:cTn id="19" dur="1500" fill="hold"/>
                                        <p:tgtEl>
                                          <p:spTgt spid="27"/>
                                        </p:tgtEl>
                                        <p:attrNameLst>
                                          <p:attrName>ppt_y</p:attrName>
                                        </p:attrNameLst>
                                      </p:cBhvr>
                                      <p:tavLst>
                                        <p:tav tm="0">
                                          <p:val>
                                            <p:strVal val="1+#ppt_h/2"/>
                                          </p:val>
                                        </p:tav>
                                        <p:tav tm="100000">
                                          <p:val>
                                            <p:strVal val="#ppt_y"/>
                                          </p:val>
                                        </p:tav>
                                      </p:tavLst>
                                    </p:anim>
                                  </p:childTnLst>
                                </p:cTn>
                              </p:par>
                              <p:par>
                                <p:cTn id="20" presetID="2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500"/>
                                        <p:tgtEl>
                                          <p:spTgt spid="10"/>
                                        </p:tgtEl>
                                      </p:cBhvr>
                                    </p:animEffect>
                                  </p:childTnLst>
                                </p:cTn>
                              </p:par>
                              <p:par>
                                <p:cTn id="23" presetID="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par>
                                <p:cTn id="31" presetID="45" presetClass="entr" presetSubtype="0" repeatCount="0" fill="hold" grpId="1" nodeType="with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1750"/>
                                        <p:tgtEl>
                                          <p:spTgt spid="5"/>
                                        </p:tgtEl>
                                      </p:cBhvr>
                                    </p:animEffect>
                                    <p:anim calcmode="lin" valueType="num">
                                      <p:cBhvr>
                                        <p:cTn id="34" dur="1750" fill="hold"/>
                                        <p:tgtEl>
                                          <p:spTgt spid="5"/>
                                        </p:tgtEl>
                                        <p:attrNameLst>
                                          <p:attrName>ppt_w</p:attrName>
                                        </p:attrNameLst>
                                      </p:cBhvr>
                                      <p:tavLst>
                                        <p:tav tm="0" fmla="#ppt_w*sin(2.5*pi*$)">
                                          <p:val>
                                            <p:fltVal val="0"/>
                                          </p:val>
                                        </p:tav>
                                        <p:tav tm="100000">
                                          <p:val>
                                            <p:fltVal val="1"/>
                                          </p:val>
                                        </p:tav>
                                      </p:tavLst>
                                    </p:anim>
                                    <p:anim calcmode="lin" valueType="num">
                                      <p:cBhvr>
                                        <p:cTn id="35" dur="17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30"/>
                                        </p:tgtEl>
                                        <p:attrNameLst>
                                          <p:attrName>style.visibility</p:attrName>
                                        </p:attrNameLst>
                                      </p:cBhvr>
                                      <p:to>
                                        <p:strVal val="visible"/>
                                      </p:to>
                                    </p:set>
                                    <p:anim calcmode="lin" valueType="num">
                                      <p:cBhvr>
                                        <p:cTn id="4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30"/>
                                        </p:tgtEl>
                                        <p:attrNameLst>
                                          <p:attrName>ppt_y</p:attrName>
                                        </p:attrNameLst>
                                      </p:cBhvr>
                                      <p:tavLst>
                                        <p:tav tm="0">
                                          <p:val>
                                            <p:strVal val="#ppt_y"/>
                                          </p:val>
                                        </p:tav>
                                        <p:tav tm="100000">
                                          <p:val>
                                            <p:strVal val="#ppt_y"/>
                                          </p:val>
                                        </p:tav>
                                      </p:tavLst>
                                    </p:anim>
                                    <p:anim calcmode="lin" valueType="num">
                                      <p:cBhvr>
                                        <p:cTn id="4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31"/>
                                        </p:tgtEl>
                                        <p:attrNameLst>
                                          <p:attrName>style.visibility</p:attrName>
                                        </p:attrNameLst>
                                      </p:cBhvr>
                                      <p:to>
                                        <p:strVal val="visible"/>
                                      </p:to>
                                    </p:set>
                                    <p:anim calcmode="lin" valueType="num">
                                      <p:cBhvr>
                                        <p:cTn id="49" dur="2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31"/>
                                        </p:tgtEl>
                                        <p:attrNameLst>
                                          <p:attrName>ppt_y</p:attrName>
                                        </p:attrNameLst>
                                      </p:cBhvr>
                                      <p:tavLst>
                                        <p:tav tm="0">
                                          <p:val>
                                            <p:strVal val="#ppt_y"/>
                                          </p:val>
                                        </p:tav>
                                        <p:tav tm="100000">
                                          <p:val>
                                            <p:strVal val="#ppt_y"/>
                                          </p:val>
                                        </p:tav>
                                      </p:tavLst>
                                    </p:anim>
                                    <p:anim calcmode="lin" valueType="num">
                                      <p:cBhvr>
                                        <p:cTn id="51" dur="2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4" grpId="0" animBg="1"/>
      <p:bldP spid="25" grpId="0" animBg="1"/>
      <p:bldP spid="26" grpId="0" animBg="1"/>
      <p:bldP spid="27" grpId="0" animBg="1"/>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BDB8F-0C7C-A94B-BCE8-56E1552417C8}"/>
              </a:ext>
            </a:extLst>
          </p:cNvPr>
          <p:cNvSpPr/>
          <p:nvPr/>
        </p:nvSpPr>
        <p:spPr>
          <a:xfrm>
            <a:off x="0" y="4099619"/>
            <a:ext cx="9144000" cy="1077218"/>
          </a:xfrm>
          <a:prstGeom prst="rect">
            <a:avLst/>
          </a:prstGeom>
        </p:spPr>
        <p:txBody>
          <a:bodyPr wrap="square">
            <a:spAutoFit/>
          </a:bodyPr>
          <a:lstStyle/>
          <a:p>
            <a:pPr lvl="0" algn="ctr"/>
            <a:r>
              <a:rPr lang="vi-VN" sz="3200" b="1" dirty="0">
                <a:solidFill>
                  <a:srgbClr val="FF0000"/>
                </a:solidFill>
                <a:latin typeface="Times New Roman" panose="02020603050405020304" pitchFamily="18" charset="0"/>
                <a:cs typeface="Times New Roman" panose="02020603050405020304" pitchFamily="18" charset="0"/>
              </a:rPr>
              <a:t>NHỮNG BIỆN PHÁP SAU KHI THỐNG NHẤT ĐẤT NƯỚC CỦA NHÀ TẦN </a:t>
            </a:r>
            <a:endParaRPr lang="en-VN" sz="3200" b="1" dirty="0">
              <a:solidFill>
                <a:srgbClr val="FF0000"/>
              </a:solidFill>
            </a:endParaRPr>
          </a:p>
        </p:txBody>
      </p:sp>
      <p:pic>
        <p:nvPicPr>
          <p:cNvPr id="5" name="Picture 4">
            <a:extLst>
              <a:ext uri="{FF2B5EF4-FFF2-40B4-BE49-F238E27FC236}">
                <a16:creationId xmlns:a16="http://schemas.microsoft.com/office/drawing/2014/main" id="{81BE25AB-6094-F44B-BEC5-608F4F354131}"/>
              </a:ext>
            </a:extLst>
          </p:cNvPr>
          <p:cNvPicPr>
            <a:picLocks noChangeAspect="1"/>
          </p:cNvPicPr>
          <p:nvPr/>
        </p:nvPicPr>
        <p:blipFill rotWithShape="1">
          <a:blip r:embed="rId4"/>
          <a:srcRect b="52963"/>
          <a:stretch/>
        </p:blipFill>
        <p:spPr>
          <a:xfrm>
            <a:off x="-345829" y="-57150"/>
            <a:ext cx="2757232" cy="2123179"/>
          </a:xfrm>
          <a:prstGeom prst="rect">
            <a:avLst/>
          </a:prstGeom>
        </p:spPr>
      </p:pic>
      <p:pic>
        <p:nvPicPr>
          <p:cNvPr id="6148" name="Picture 4">
            <a:extLst>
              <a:ext uri="{FF2B5EF4-FFF2-40B4-BE49-F238E27FC236}">
                <a16:creationId xmlns:a16="http://schemas.microsoft.com/office/drawing/2014/main" id="{2A5E563D-EBCE-9B4C-93CA-7CB7CB75A2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80" t="22690" r="24616" b="32309"/>
          <a:stretch/>
        </p:blipFill>
        <p:spPr bwMode="auto">
          <a:xfrm>
            <a:off x="2563803" y="172017"/>
            <a:ext cx="1770026" cy="1717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à Tần – Wikipedia tiếng Việt">
            <a:extLst>
              <a:ext uri="{FF2B5EF4-FFF2-40B4-BE49-F238E27FC236}">
                <a16:creationId xmlns:a16="http://schemas.microsoft.com/office/drawing/2014/main" id="{8211EC4F-605A-0542-BD2F-877ECFF63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291" y="221356"/>
            <a:ext cx="1650157" cy="1686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D7B1DA-A7F0-F54B-A444-4FC3A9081D3F}"/>
              </a:ext>
            </a:extLst>
          </p:cNvPr>
          <p:cNvSpPr/>
          <p:nvPr/>
        </p:nvSpPr>
        <p:spPr>
          <a:xfrm>
            <a:off x="58207"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tệ</a:t>
            </a:r>
            <a:r>
              <a:rPr lang="en-VN" sz="2800" dirty="0">
                <a:solidFill>
                  <a:srgbClr val="0070C0"/>
                </a:solidFill>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4F81E2C5-5FB8-5444-AB9B-3ACBA2E8295A}"/>
              </a:ext>
            </a:extLst>
          </p:cNvPr>
          <p:cNvSpPr/>
          <p:nvPr/>
        </p:nvSpPr>
        <p:spPr>
          <a:xfrm>
            <a:off x="2514600" y="2368630"/>
            <a:ext cx="1850754" cy="954107"/>
          </a:xfrm>
          <a:prstGeom prst="rect">
            <a:avLst/>
          </a:prstGeom>
        </p:spPr>
        <p:txBody>
          <a:bodyPr wrap="square">
            <a:spAutoFit/>
          </a:bodyPr>
          <a:lstStyle/>
          <a:p>
            <a:pPr algn="ct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 lường</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358EBCF-CAF7-8C40-A657-AA6E81E7BA37}"/>
              </a:ext>
            </a:extLst>
          </p:cNvPr>
          <p:cNvSpPr/>
          <p:nvPr/>
        </p:nvSpPr>
        <p:spPr>
          <a:xfrm>
            <a:off x="4970993"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chữ viết</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B86019D-AF86-3845-B766-B67E48E5556A}"/>
              </a:ext>
            </a:extLst>
          </p:cNvPr>
          <p:cNvSpPr/>
          <p:nvPr/>
        </p:nvSpPr>
        <p:spPr>
          <a:xfrm>
            <a:off x="7170499" y="2368630"/>
            <a:ext cx="1850754" cy="954107"/>
          </a:xfrm>
          <a:prstGeom prst="rect">
            <a:avLst/>
          </a:prstGeom>
        </p:spPr>
        <p:txBody>
          <a:bodyPr wrap="square">
            <a:spAutoFit/>
          </a:bodyPr>
          <a:lstStyle/>
          <a:p>
            <a:pPr algn="ctr"/>
            <a:r>
              <a:rPr lang="vi-VN"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Ban hành pháp luật</a:t>
            </a:r>
            <a:endParaRPr lang="en-VN"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154" name="Picture 10" descr="Hình ảnh Biểu Tượng Búa Pháp Luật Cho Các Trang Web Và Dự án Thiết Kế Của  Bạn, Chiếc Búa., Luật Pháp., Biểu Tượng điều Lệ Vector và PNG với nền trong">
            <a:extLst>
              <a:ext uri="{FF2B5EF4-FFF2-40B4-BE49-F238E27FC236}">
                <a16:creationId xmlns:a16="http://schemas.microsoft.com/office/drawing/2014/main" id="{2775F37E-56D7-B944-BA23-556A8714D5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99" t="10001" r="10001" b="9999"/>
          <a:stretch/>
        </p:blipFill>
        <p:spPr bwMode="auto">
          <a:xfrm>
            <a:off x="7190049" y="103879"/>
            <a:ext cx="1850754" cy="1850753"/>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F3B70A-BD63-774A-9513-C5DBFBA9118D}"/>
              </a:ext>
            </a:extLst>
          </p:cNvPr>
          <p:cNvGrpSpPr/>
          <p:nvPr/>
        </p:nvGrpSpPr>
        <p:grpSpPr>
          <a:xfrm>
            <a:off x="304800" y="3638550"/>
            <a:ext cx="8534400" cy="1438210"/>
            <a:chOff x="76200" y="-1495360"/>
            <a:chExt cx="8534400" cy="1438210"/>
          </a:xfrm>
        </p:grpSpPr>
        <p:sp>
          <p:nvSpPr>
            <p:cNvPr id="9" name="Terminator 8">
              <a:extLst>
                <a:ext uri="{FF2B5EF4-FFF2-40B4-BE49-F238E27FC236}">
                  <a16:creationId xmlns:a16="http://schemas.microsoft.com/office/drawing/2014/main" id="{36019FCF-CACE-2741-B871-BB68C56CE667}"/>
                </a:ext>
              </a:extLst>
            </p:cNvPr>
            <p:cNvSpPr/>
            <p:nvPr/>
          </p:nvSpPr>
          <p:spPr>
            <a:xfrm>
              <a:off x="76200" y="-1495360"/>
              <a:ext cx="8534400" cy="1438210"/>
            </a:xfrm>
            <a:prstGeom prst="flowChartTerminator">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E440AF77-58C3-6D4F-B24F-1C54161D92AF}"/>
                </a:ext>
              </a:extLst>
            </p:cNvPr>
            <p:cNvSpPr/>
            <p:nvPr/>
          </p:nvSpPr>
          <p:spPr>
            <a:xfrm>
              <a:off x="381000" y="-1376420"/>
              <a:ext cx="7620000" cy="1200329"/>
            </a:xfrm>
            <a:prstGeom prst="rect">
              <a:avLst/>
            </a:prstGeom>
          </p:spPr>
          <p:txBody>
            <a:bodyPr wrap="square">
              <a:spAutoFit/>
            </a:bodyPr>
            <a:lstStyle/>
            <a:p>
              <a:pPr algn="ct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xét</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như</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nào</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chính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sách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cai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trị</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Tần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60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667154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par>
                              <p:cTn id="14" fill="hold">
                                <p:stCondLst>
                                  <p:cond delay="5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p:stCondLst>
                                  <p:cond delay="1000"/>
                                </p:stCondLst>
                                <p:childTnLst>
                                  <p:par>
                                    <p:cTn id="20" presetID="2" presetClass="entr" presetSubtype="1" fill="hold" nodeType="afterEffect" p14:presetBounceEnd="50000">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14:bounceEnd="50000">
                                          <p:cBhvr additive="base">
                                            <p:cTn id="22"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push.wav"/>
                                            </p:tgtEl>
                                          </p:cMediaNode>
                                        </p:audio>
                                      </p:subTnLst>
                                    </p:cTn>
                                  </p:par>
                                </p:childTnLst>
                              </p:cTn>
                            </p:par>
                            <p:par>
                              <p:cTn id="24" fill="hold">
                                <p:stCondLst>
                                  <p:cond delay="1500"/>
                                </p:stCondLst>
                                <p:childTnLst>
                                  <p:par>
                                    <p:cTn id="25" presetID="2" presetClass="entr" presetSubtype="8" fill="hold" grpId="0"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29" fill="hold">
                                <p:stCondLst>
                                  <p:cond delay="2000"/>
                                </p:stCondLst>
                                <p:childTnLst>
                                  <p:par>
                                    <p:cTn id="30" presetID="2" presetClass="entr" presetSubtype="1" fill="hold" nodeType="afterEffect" p14:presetBounceEnd="50000">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14:bounceEnd="50000">
                                          <p:cBhvr additive="base">
                                            <p:cTn id="32" dur="500" fill="hold"/>
                                            <p:tgtEl>
                                              <p:spTgt spid="615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par>
                              <p:cTn id="34" fill="hold">
                                <p:stCondLst>
                                  <p:cond delay="2500"/>
                                </p:stCondLst>
                                <p:childTnLst>
                                  <p:par>
                                    <p:cTn id="35" presetID="2" presetClass="entr" presetSubtype="2" fill="hold" grpId="0" nodeType="afterEffect" p14:presetBounceEnd="50000">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14:bounceEnd="50000">
                                          <p:cBhvr additive="base">
                                            <p:cTn id="37"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9" fill="hold">
                                <p:stCondLst>
                                  <p:cond delay="3000"/>
                                </p:stCondLst>
                                <p:childTnLst>
                                  <p:par>
                                    <p:cTn id="40" presetID="2" presetClass="entr" presetSubtype="1" fill="hold" nodeType="afterEffect" p14:presetBounceEnd="50000">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14:bounceEnd="50000">
                                          <p:cBhvr additive="base">
                                            <p:cTn id="42" dur="500" fill="hold"/>
                                            <p:tgtEl>
                                              <p:spTgt spid="6154"/>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push.wav"/>
                                            </p:tgtEl>
                                          </p:cMediaNode>
                                        </p:audio>
                                      </p:subTnLst>
                                    </p:cTn>
                                  </p:par>
                                </p:childTnLst>
                              </p:cTn>
                            </p:par>
                            <p:par>
                              <p:cTn id="44" fill="hold">
                                <p:stCondLst>
                                  <p:cond delay="3500"/>
                                </p:stCondLst>
                                <p:childTnLst>
                                  <p:par>
                                    <p:cTn id="45" presetID="2" presetClass="entr" presetSubtype="2" fill="hold" grpId="0" nodeType="after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14:presetBounceEnd="50000">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14:bounceEnd="50000">
                                          <p:cBhvr additive="base">
                                            <p:cTn id="5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push.wav"/>
                                            </p:tgtEl>
                                          </p:cMediaNode>
                                        </p:audio>
                                      </p:sub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whoosh.wav"/>
                                            </p:tgtEl>
                                          </p:cMediaNode>
                                        </p:audio>
                                      </p:sub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additive="base">
                                            <p:cTn id="22" dur="500" fill="hold"/>
                                            <p:tgtEl>
                                              <p:spTgt spid="6148"/>
                                            </p:tgtEl>
                                            <p:attrNameLst>
                                              <p:attrName>ppt_x</p:attrName>
                                            </p:attrNameLst>
                                          </p:cBhvr>
                                          <p:tavLst>
                                            <p:tav tm="0">
                                              <p:val>
                                                <p:strVal val="#ppt_x"/>
                                              </p:val>
                                            </p:tav>
                                            <p:tav tm="100000">
                                              <p:val>
                                                <p:strVal val="#ppt_x"/>
                                              </p:val>
                                            </p:tav>
                                          </p:tavLst>
                                        </p:anim>
                                        <p:anim calcmode="lin" valueType="num">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push.wav"/>
                                            </p:tgtEl>
                                          </p:cMediaNode>
                                        </p:audio>
                                      </p:sub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whoosh.wav"/>
                                            </p:tgtEl>
                                          </p:cMediaNode>
                                        </p:audio>
                                      </p:subTnLst>
                                    </p:cTn>
                                  </p:par>
                                </p:childTnLst>
                              </p:cTn>
                            </p:par>
                            <p:par>
                              <p:cTn id="29" fill="hold">
                                <p:stCondLst>
                                  <p:cond delay="2000"/>
                                </p:stCondLst>
                                <p:childTnLst>
                                  <p:par>
                                    <p:cTn id="30" presetID="2" presetClass="entr" presetSubtype="1" fill="hold" nodeType="after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additive="base">
                                            <p:cTn id="32" dur="500" fill="hold"/>
                                            <p:tgtEl>
                                              <p:spTgt spid="6150"/>
                                            </p:tgtEl>
                                            <p:attrNameLst>
                                              <p:attrName>ppt_x</p:attrName>
                                            </p:attrNameLst>
                                          </p:cBhvr>
                                          <p:tavLst>
                                            <p:tav tm="0">
                                              <p:val>
                                                <p:strVal val="#ppt_x"/>
                                              </p:val>
                                            </p:tav>
                                            <p:tav tm="100000">
                                              <p:val>
                                                <p:strVal val="#ppt_x"/>
                                              </p:val>
                                            </p:tav>
                                          </p:tavLst>
                                        </p:anim>
                                        <p:anim calcmode="lin" valueType="num">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push.wav"/>
                                            </p:tgtEl>
                                          </p:cMediaNode>
                                        </p:audio>
                                      </p:sub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whoosh.wav"/>
                                            </p:tgtEl>
                                          </p:cMediaNode>
                                        </p:audio>
                                      </p:subTnLst>
                                    </p:cTn>
                                  </p:par>
                                </p:childTnLst>
                              </p:cTn>
                            </p:par>
                            <p:par>
                              <p:cTn id="39" fill="hold">
                                <p:stCondLst>
                                  <p:cond delay="3000"/>
                                </p:stCondLst>
                                <p:childTnLst>
                                  <p:par>
                                    <p:cTn id="40" presetID="2" presetClass="entr" presetSubtype="1" fill="hold" nodeType="afterEffect">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cBhvr additive="base">
                                            <p:cTn id="42" dur="500" fill="hold"/>
                                            <p:tgtEl>
                                              <p:spTgt spid="6154"/>
                                            </p:tgtEl>
                                            <p:attrNameLst>
                                              <p:attrName>ppt_x</p:attrName>
                                            </p:attrNameLst>
                                          </p:cBhvr>
                                          <p:tavLst>
                                            <p:tav tm="0">
                                              <p:val>
                                                <p:strVal val="#ppt_x"/>
                                              </p:val>
                                            </p:tav>
                                            <p:tav tm="100000">
                                              <p:val>
                                                <p:strVal val="#ppt_x"/>
                                              </p:val>
                                            </p:tav>
                                          </p:tavLst>
                                        </p:anim>
                                        <p:anim calcmode="lin" valueType="num">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8" name="push.wav"/>
                                            </p:tgtEl>
                                          </p:cMediaNode>
                                        </p:audio>
                                      </p:subTnLst>
                                    </p:cTn>
                                  </p:par>
                                </p:childTnLst>
                              </p:cTn>
                            </p:par>
                            <p:par>
                              <p:cTn id="44" fill="hold">
                                <p:stCondLst>
                                  <p:cond delay="35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14288" y="436096"/>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36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66712" y="1881972"/>
            <a:ext cx="601478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AE36C262-ECCB-1B48-ACBD-D86450BC130B}"/>
              </a:ext>
            </a:extLst>
          </p:cNvPr>
          <p:cNvSpPr/>
          <p:nvPr/>
        </p:nvSpPr>
        <p:spPr>
          <a:xfrm>
            <a:off x="519112" y="3005793"/>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2A13D82-FBCA-9042-B0F3-FDCDB033F99E}"/>
              </a:ext>
            </a:extLst>
          </p:cNvPr>
          <p:cNvPicPr>
            <a:picLocks noChangeAspect="1"/>
          </p:cNvPicPr>
          <p:nvPr/>
        </p:nvPicPr>
        <p:blipFill>
          <a:blip r:embed="rId2"/>
          <a:stretch>
            <a:fillRect/>
          </a:stretch>
        </p:blipFill>
        <p:spPr>
          <a:xfrm>
            <a:off x="6381499" y="1052185"/>
            <a:ext cx="2516583" cy="3867150"/>
          </a:xfrm>
          <a:prstGeom prst="rect">
            <a:avLst/>
          </a:prstGeom>
        </p:spPr>
      </p:pic>
    </p:spTree>
    <p:extLst>
      <p:ext uri="{BB962C8B-B14F-4D97-AF65-F5344CB8AC3E}">
        <p14:creationId xmlns:p14="http://schemas.microsoft.com/office/powerpoint/2010/main" val="192430957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0E7FC7-66D0-0F44-ADF4-C3E8AD814AA8}"/>
              </a:ext>
            </a:extLst>
          </p:cNvPr>
          <p:cNvGrpSpPr/>
          <p:nvPr/>
        </p:nvGrpSpPr>
        <p:grpSpPr>
          <a:xfrm>
            <a:off x="457200" y="0"/>
            <a:ext cx="8229600" cy="5143500"/>
            <a:chOff x="457200" y="0"/>
            <a:chExt cx="8229600" cy="5143500"/>
          </a:xfrm>
        </p:grpSpPr>
        <p:pic>
          <p:nvPicPr>
            <p:cNvPr id="2" name="Picture 1">
              <a:extLst>
                <a:ext uri="{FF2B5EF4-FFF2-40B4-BE49-F238E27FC236}">
                  <a16:creationId xmlns:a16="http://schemas.microsoft.com/office/drawing/2014/main" id="{FDCB2123-C6C4-F246-99FA-337E7EB98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
          <p:nvSpPr>
            <p:cNvPr id="12" name="TextBox 11">
              <a:extLst>
                <a:ext uri="{FF2B5EF4-FFF2-40B4-BE49-F238E27FC236}">
                  <a16:creationId xmlns:a16="http://schemas.microsoft.com/office/drawing/2014/main" id="{B80BAC46-1DE8-F14F-BA02-22CFEEA46951}"/>
                </a:ext>
              </a:extLst>
            </p:cNvPr>
            <p:cNvSpPr txBox="1"/>
            <p:nvPr/>
          </p:nvSpPr>
          <p:spPr>
            <a:xfrm>
              <a:off x="3662362" y="125266"/>
              <a:ext cx="1505428"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Chiếm nhiều ruộng đất</a:t>
              </a:r>
            </a:p>
          </p:txBody>
        </p:sp>
      </p:grpSp>
      <p:sp>
        <p:nvSpPr>
          <p:cNvPr id="3" name="Rounded Rectangle 2">
            <a:extLst>
              <a:ext uri="{FF2B5EF4-FFF2-40B4-BE49-F238E27FC236}">
                <a16:creationId xmlns:a16="http://schemas.microsoft.com/office/drawing/2014/main" id="{9DD1ED96-7D27-9F46-A287-F4D360952534}"/>
              </a:ext>
            </a:extLst>
          </p:cNvPr>
          <p:cNvSpPr/>
          <p:nvPr/>
        </p:nvSpPr>
        <p:spPr>
          <a:xfrm>
            <a:off x="964860" y="459438"/>
            <a:ext cx="220980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56E08A20-DE43-744F-9E99-DA5104FFE20D}"/>
              </a:ext>
            </a:extLst>
          </p:cNvPr>
          <p:cNvSpPr/>
          <p:nvPr/>
        </p:nvSpPr>
        <p:spPr>
          <a:xfrm>
            <a:off x="6278221" y="521072"/>
            <a:ext cx="1706454"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AD55019F-D556-C741-9534-50E24A13FCC3}"/>
              </a:ext>
            </a:extLst>
          </p:cNvPr>
          <p:cNvSpPr/>
          <p:nvPr/>
        </p:nvSpPr>
        <p:spPr>
          <a:xfrm>
            <a:off x="799098" y="3586162"/>
            <a:ext cx="2375563"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F183F128-32A4-614E-A11B-294BCDC94098}"/>
              </a:ext>
            </a:extLst>
          </p:cNvPr>
          <p:cNvSpPr/>
          <p:nvPr/>
        </p:nvSpPr>
        <p:spPr>
          <a:xfrm>
            <a:off x="5715000" y="3595687"/>
            <a:ext cx="245142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08B84166-1694-1D44-8E79-92CA6ADC830D}"/>
              </a:ext>
            </a:extLst>
          </p:cNvPr>
          <p:cNvPicPr>
            <a:picLocks noChangeAspect="1"/>
          </p:cNvPicPr>
          <p:nvPr/>
        </p:nvPicPr>
        <p:blipFill rotWithShape="1">
          <a:blip r:embed="rId3"/>
          <a:srcRect l="15085" r="14512"/>
          <a:stretch/>
        </p:blipFill>
        <p:spPr>
          <a:xfrm>
            <a:off x="8352994" y="-164116"/>
            <a:ext cx="1010104" cy="1434766"/>
          </a:xfrm>
          <a:prstGeom prst="rect">
            <a:avLst/>
          </a:prstGeom>
        </p:spPr>
      </p:pic>
      <p:pic>
        <p:nvPicPr>
          <p:cNvPr id="8" name="Picture 7">
            <a:extLst>
              <a:ext uri="{FF2B5EF4-FFF2-40B4-BE49-F238E27FC236}">
                <a16:creationId xmlns:a16="http://schemas.microsoft.com/office/drawing/2014/main" id="{8AF1D964-6E82-C94A-9407-7F741D72C291}"/>
              </a:ext>
            </a:extLst>
          </p:cNvPr>
          <p:cNvPicPr>
            <a:picLocks noChangeAspect="1"/>
          </p:cNvPicPr>
          <p:nvPr/>
        </p:nvPicPr>
        <p:blipFill rotWithShape="1">
          <a:blip r:embed="rId4"/>
          <a:srcRect l="35426" r="34083"/>
          <a:stretch/>
        </p:blipFill>
        <p:spPr>
          <a:xfrm flipH="1">
            <a:off x="-94247" y="-164116"/>
            <a:ext cx="893345" cy="1692592"/>
          </a:xfrm>
          <a:prstGeom prst="rect">
            <a:avLst/>
          </a:prstGeom>
        </p:spPr>
      </p:pic>
      <p:pic>
        <p:nvPicPr>
          <p:cNvPr id="9" name="Picture 8">
            <a:extLst>
              <a:ext uri="{FF2B5EF4-FFF2-40B4-BE49-F238E27FC236}">
                <a16:creationId xmlns:a16="http://schemas.microsoft.com/office/drawing/2014/main" id="{B3AE224B-E9C1-7A40-B265-68A22296A4FA}"/>
              </a:ext>
            </a:extLst>
          </p:cNvPr>
          <p:cNvPicPr>
            <a:picLocks noChangeAspect="1"/>
          </p:cNvPicPr>
          <p:nvPr/>
        </p:nvPicPr>
        <p:blipFill rotWithShape="1">
          <a:blip r:embed="rId5"/>
          <a:srcRect l="18527" t="9307" r="19680" b="8304"/>
          <a:stretch/>
        </p:blipFill>
        <p:spPr>
          <a:xfrm>
            <a:off x="8128321" y="2956110"/>
            <a:ext cx="1015679" cy="1354238"/>
          </a:xfrm>
          <a:prstGeom prst="rect">
            <a:avLst/>
          </a:prstGeom>
        </p:spPr>
      </p:pic>
      <p:pic>
        <p:nvPicPr>
          <p:cNvPr id="10" name="Picture 9">
            <a:extLst>
              <a:ext uri="{FF2B5EF4-FFF2-40B4-BE49-F238E27FC236}">
                <a16:creationId xmlns:a16="http://schemas.microsoft.com/office/drawing/2014/main" id="{8C41EBBA-BC53-8946-9024-B032193630FD}"/>
              </a:ext>
            </a:extLst>
          </p:cNvPr>
          <p:cNvPicPr>
            <a:picLocks noChangeAspect="1"/>
          </p:cNvPicPr>
          <p:nvPr/>
        </p:nvPicPr>
        <p:blipFill>
          <a:blip r:embed="rId6"/>
          <a:stretch>
            <a:fillRect/>
          </a:stretch>
        </p:blipFill>
        <p:spPr>
          <a:xfrm>
            <a:off x="-324136" y="2747676"/>
            <a:ext cx="1562672" cy="1562672"/>
          </a:xfrm>
          <a:prstGeom prst="rect">
            <a:avLst/>
          </a:prstGeom>
        </p:spPr>
      </p:pic>
      <p:pic>
        <p:nvPicPr>
          <p:cNvPr id="11" name="Picture 10">
            <a:extLst>
              <a:ext uri="{FF2B5EF4-FFF2-40B4-BE49-F238E27FC236}">
                <a16:creationId xmlns:a16="http://schemas.microsoft.com/office/drawing/2014/main" id="{D8FA9CCF-2294-3F46-AEA1-AB92418E9A08}"/>
              </a:ext>
            </a:extLst>
          </p:cNvPr>
          <p:cNvPicPr>
            <a:picLocks noChangeAspect="1"/>
          </p:cNvPicPr>
          <p:nvPr/>
        </p:nvPicPr>
        <p:blipFill>
          <a:blip r:embed="rId7"/>
          <a:stretch>
            <a:fillRect/>
          </a:stretch>
        </p:blipFill>
        <p:spPr>
          <a:xfrm>
            <a:off x="1" y="4079972"/>
            <a:ext cx="1276635" cy="1043493"/>
          </a:xfrm>
          <a:prstGeom prst="rect">
            <a:avLst/>
          </a:prstGeom>
        </p:spPr>
      </p:pic>
      <p:pic>
        <p:nvPicPr>
          <p:cNvPr id="14" name="Picture 13">
            <a:extLst>
              <a:ext uri="{FF2B5EF4-FFF2-40B4-BE49-F238E27FC236}">
                <a16:creationId xmlns:a16="http://schemas.microsoft.com/office/drawing/2014/main" id="{CED7E277-FD9F-2C49-A2A6-2821276364B7}"/>
              </a:ext>
            </a:extLst>
          </p:cNvPr>
          <p:cNvPicPr>
            <a:picLocks noChangeAspect="1"/>
          </p:cNvPicPr>
          <p:nvPr/>
        </p:nvPicPr>
        <p:blipFill>
          <a:blip r:embed="rId7"/>
          <a:stretch>
            <a:fillRect/>
          </a:stretch>
        </p:blipFill>
        <p:spPr>
          <a:xfrm>
            <a:off x="8421080" y="4100007"/>
            <a:ext cx="718156" cy="1043493"/>
          </a:xfrm>
          <a:prstGeom prst="rect">
            <a:avLst/>
          </a:prstGeom>
        </p:spPr>
      </p:pic>
    </p:spTree>
    <p:extLst>
      <p:ext uri="{BB962C8B-B14F-4D97-AF65-F5344CB8AC3E}">
        <p14:creationId xmlns:p14="http://schemas.microsoft.com/office/powerpoint/2010/main" val="2301578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0000">
                                          <p:cBhvr additive="base">
                                            <p:cTn id="3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50000">
                                          <p:cBhvr additive="base">
                                            <p:cTn id="3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23813"/>
            <a:ext cx="8214723" cy="129564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4000" b="1" kern="1200" dirty="0">
                <a:solidFill>
                  <a:srgbClr val="FF0000"/>
                </a:solidFill>
                <a:latin typeface="Times New Roman" panose="02020603050405020304" pitchFamily="18" charset="0"/>
                <a:cs typeface="Times New Roman" panose="02020603050405020304" pitchFamily="18" charset="0"/>
              </a:rPr>
              <a:t>Trong số các nước sau, cô và trò mình vừa đến thăm đất nước nào?</a:t>
            </a:r>
          </a:p>
        </p:txBody>
      </p:sp>
      <p:sp>
        <p:nvSpPr>
          <p:cNvPr id="26" name="Rectangle 25"/>
          <p:cNvSpPr/>
          <p:nvPr/>
        </p:nvSpPr>
        <p:spPr>
          <a:xfrm>
            <a:off x="56992" y="4406472"/>
            <a:ext cx="3143410"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Ấn</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Độ</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3431352" y="44103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B.Trung Quốc</a:t>
            </a:r>
          </a:p>
        </p:txBody>
      </p:sp>
      <p:sp>
        <p:nvSpPr>
          <p:cNvPr id="43" name="Rectangle 42"/>
          <p:cNvSpPr/>
          <p:nvPr/>
        </p:nvSpPr>
        <p:spPr>
          <a:xfrm>
            <a:off x="6581430" y="4435455"/>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9" y="457467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519523" y="4618288"/>
            <a:ext cx="603402" cy="52806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6923" y="4548054"/>
            <a:ext cx="603557" cy="482845"/>
          </a:xfrm>
          <a:prstGeom prst="rect">
            <a:avLst/>
          </a:prstGeom>
        </p:spPr>
      </p:pic>
      <p:sp>
        <p:nvSpPr>
          <p:cNvPr id="17" name="Cloud 16">
            <a:hlinkClick r:id="" action="ppaction://hlinkshowjump?jump=nextslide"/>
          </p:cNvPr>
          <p:cNvSpPr/>
          <p:nvPr/>
        </p:nvSpPr>
        <p:spPr>
          <a:xfrm>
            <a:off x="4414142" y="3902066"/>
            <a:ext cx="1041674" cy="4878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1500" kern="1200" dirty="0">
                <a:solidFill>
                  <a:prstClr val="white">
                    <a:lumMod val="85000"/>
                  </a:prstClr>
                </a:solidFill>
                <a:latin typeface="Arial" panose="020B0604020202020204" pitchFamily="34" charset="0"/>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3274" y="1316559"/>
            <a:ext cx="3143409" cy="3036568"/>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08" y="1346225"/>
            <a:ext cx="2919129" cy="3026349"/>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81430" y="1381228"/>
            <a:ext cx="2562570" cy="3026349"/>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7"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8"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7"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19"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7"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8"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33338" y="432182"/>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17472" y="1476789"/>
            <a:ext cx="65405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844DB81B-2CE5-6B4F-AD46-DC5507B08385}"/>
              </a:ext>
            </a:extLst>
          </p:cNvPr>
          <p:cNvSpPr/>
          <p:nvPr/>
        </p:nvSpPr>
        <p:spPr>
          <a:xfrm>
            <a:off x="357476" y="3006666"/>
            <a:ext cx="6214236" cy="154747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hội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phong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được</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thành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với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cấp</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bản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Địa</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chủ</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nông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dân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lĩnh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AE36C262-ECCB-1B48-ACBD-D86450BC130B}"/>
              </a:ext>
            </a:extLst>
          </p:cNvPr>
          <p:cNvSpPr/>
          <p:nvPr/>
        </p:nvSpPr>
        <p:spPr>
          <a:xfrm>
            <a:off x="357476" y="2414339"/>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E097C38-3B16-9D4B-8F8C-9A39A19214F0}"/>
              </a:ext>
            </a:extLst>
          </p:cNvPr>
          <p:cNvSpPr/>
          <p:nvPr/>
        </p:nvSpPr>
        <p:spPr>
          <a:xfrm>
            <a:off x="457200" y="4554141"/>
            <a:ext cx="6773008" cy="523220"/>
          </a:xfrm>
          <a:prstGeom prst="rect">
            <a:avLst/>
          </a:prstGeom>
          <a:solidFill>
            <a:srgbClr val="FFFDE3"/>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Xác</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lập</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chế</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độ</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phong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kiến</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ở</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Trung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Quốc</a:t>
            </a:r>
            <a:r>
              <a:rPr lang="fr-FR" sz="2800" dirty="0">
                <a:solidFill>
                  <a:srgbClr val="0070C0"/>
                </a:solidFill>
                <a:latin typeface="Times New Roman" panose="02020603050405020304" pitchFamily="18" charset="0"/>
                <a:ea typeface="Calibri" panose="020F0502020204030204" pitchFamily="34" charset="0"/>
              </a:rPr>
              <a:t>.</a:t>
            </a:r>
            <a:r>
              <a:rPr kumimoji="0" lang="en-VN" sz="2800" b="0" i="0" u="none" strike="noStrike" kern="0" cap="none" spc="0" normalizeH="0" baseline="0" noProof="0" dirty="0">
                <a:ln>
                  <a:noFill/>
                </a:ln>
                <a:solidFill>
                  <a:srgbClr val="0070C0"/>
                </a:solidFill>
                <a:effectLst/>
                <a:uLnTx/>
                <a:uFillTx/>
                <a:latin typeface="Arial"/>
                <a:cs typeface="Arial"/>
                <a:sym typeface="Arial"/>
              </a:rPr>
              <a:t> </a:t>
            </a:r>
          </a:p>
        </p:txBody>
      </p:sp>
      <p:pic>
        <p:nvPicPr>
          <p:cNvPr id="11" name="Picture 10">
            <a:extLst>
              <a:ext uri="{FF2B5EF4-FFF2-40B4-BE49-F238E27FC236}">
                <a16:creationId xmlns:a16="http://schemas.microsoft.com/office/drawing/2014/main" id="{43F9AEF5-6FCE-3E4C-AF6A-16230A9F92BF}"/>
              </a:ext>
            </a:extLst>
          </p:cNvPr>
          <p:cNvPicPr>
            <a:picLocks noChangeAspect="1"/>
          </p:cNvPicPr>
          <p:nvPr/>
        </p:nvPicPr>
        <p:blipFill>
          <a:blip r:embed="rId2"/>
          <a:stretch>
            <a:fillRect/>
          </a:stretch>
        </p:blipFill>
        <p:spPr>
          <a:xfrm>
            <a:off x="6471988" y="948601"/>
            <a:ext cx="2516583" cy="3867150"/>
          </a:xfrm>
          <a:prstGeom prst="rect">
            <a:avLst/>
          </a:prstGeom>
        </p:spPr>
      </p:pic>
    </p:spTree>
    <p:extLst>
      <p:ext uri="{BB962C8B-B14F-4D97-AF65-F5344CB8AC3E}">
        <p14:creationId xmlns:p14="http://schemas.microsoft.com/office/powerpoint/2010/main" val="34803715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711366"/>
          </a:xfrm>
          <a:prstGeom prst="rect">
            <a:avLst/>
          </a:prstGeom>
          <a:noFill/>
        </p:spPr>
        <p:txBody>
          <a:bodyPr wrap="square" rtlCol="0">
            <a:spAutoFit/>
          </a:bodyPr>
          <a:lstStyle/>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Quan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sát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sơ</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đồ</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và</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trả</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lời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các</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câu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hỏi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sau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1.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Giai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đoạn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từ</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năm</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206 TCN –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thế</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kỉ</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VII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liền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với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những</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2.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kéo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dài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3.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tồn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p:txBody>
      </p:sp>
      <p:sp>
        <p:nvSpPr>
          <p:cNvPr id="11" name="object 240">
            <a:extLst>
              <a:ext uri="{FF2B5EF4-FFF2-40B4-BE49-F238E27FC236}">
                <a16:creationId xmlns:a16="http://schemas.microsoft.com/office/drawing/2014/main" id="{7C45F9BF-C8D4-435A-8A1B-89558D81CD3A}"/>
              </a:ext>
            </a:extLst>
          </p:cNvPr>
          <p:cNvSpPr/>
          <p:nvPr/>
        </p:nvSpPr>
        <p:spPr>
          <a:xfrm>
            <a:off x="987465" y="2711602"/>
            <a:ext cx="7840849" cy="1891133"/>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23429938"/>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496500"/>
          </a:xfrm>
          <a:prstGeom prst="rect">
            <a:avLst/>
          </a:prstGeom>
          <a:noFill/>
        </p:spPr>
        <p:txBody>
          <a:bodyPr wrap="square" rtlCol="0">
            <a:spAutoFit/>
          </a:bodyPr>
          <a:lstStyle/>
          <a:p>
            <a:pPr marL="257175" indent="-257175" algn="just" defTabSz="685800">
              <a:lnSpc>
                <a:spcPct val="150000"/>
              </a:lnSpc>
              <a:buClrTx/>
              <a:buFontTx/>
              <a:buChar char="-"/>
            </a:pPr>
            <a:r>
              <a:rPr lang="en-US" sz="2100" kern="1200" spc="-2" dirty="0">
                <a:solidFill>
                  <a:srgbClr val="ED7D31">
                    <a:lumMod val="50000"/>
                  </a:srgbClr>
                </a:solidFill>
                <a:latin typeface="#9Slide07 IcielBaliho Script" pitchFamily="2" charset="0"/>
                <a:ea typeface="+mn-ea"/>
                <a:cs typeface="TeXGyreTermes"/>
              </a:rPr>
              <a:t>Sau </a:t>
            </a:r>
            <a:r>
              <a:rPr lang="en-US" sz="2100" kern="1200" spc="-2" dirty="0" err="1">
                <a:solidFill>
                  <a:srgbClr val="ED7D31">
                    <a:lumMod val="50000"/>
                  </a:srgbClr>
                </a:solidFill>
                <a:latin typeface="#9Slide07 IcielBaliho Script" pitchFamily="2" charset="0"/>
                <a:ea typeface="+mn-ea"/>
                <a:cs typeface="TeXGyreTermes"/>
              </a:rPr>
              <a:t>nhà</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Tần</a:t>
            </a:r>
            <a:r>
              <a:rPr lang="en-US" sz="2100" kern="1200" spc="-2" dirty="0">
                <a:solidFill>
                  <a:srgbClr val="ED7D31">
                    <a:lumMod val="50000"/>
                  </a:srgbClr>
                </a:solidFill>
                <a:latin typeface="#9Slide07 IcielBaliho Script" pitchFamily="2" charset="0"/>
                <a:ea typeface="+mn-ea"/>
                <a:cs typeface="TeXGyreTermes"/>
              </a:rPr>
              <a:t> </a:t>
            </a:r>
            <a:r>
              <a:rPr lang="en-US" sz="2100" kern="1200" dirty="0" err="1">
                <a:solidFill>
                  <a:srgbClr val="ED7D31">
                    <a:lumMod val="50000"/>
                  </a:srgbClr>
                </a:solidFill>
                <a:latin typeface="#9Slide07 IcielBaliho Script" pitchFamily="2" charset="0"/>
                <a:ea typeface="+mn-ea"/>
                <a:cs typeface="TeXGyreTermes"/>
              </a:rPr>
              <a:t>là</a:t>
            </a:r>
            <a:r>
              <a:rPr lang="en-US" sz="2100" kern="1200"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các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đại</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Hán</a:t>
            </a:r>
            <a:r>
              <a:rPr lang="en-US" sz="2100" kern="1200" spc="-2" dirty="0">
                <a:solidFill>
                  <a:srgbClr val="ED7D31">
                    <a:lumMod val="50000"/>
                  </a:srgbClr>
                </a:solidFill>
                <a:latin typeface="#9Slide07 IcielBaliho Script" pitchFamily="2" charset="0"/>
                <a:ea typeface="+mn-ea"/>
                <a:cs typeface="TeXGyreTermes"/>
              </a:rPr>
              <a:t>, Tam </a:t>
            </a:r>
            <a:r>
              <a:rPr lang="en-US" sz="2100" kern="1200" spc="-2" dirty="0" err="1">
                <a:solidFill>
                  <a:srgbClr val="ED7D31">
                    <a:lumMod val="50000"/>
                  </a:srgbClr>
                </a:solidFill>
                <a:latin typeface="#9Slide07 IcielBaliho Script" pitchFamily="2" charset="0"/>
                <a:ea typeface="+mn-ea"/>
                <a:cs typeface="TeXGyreTermes"/>
              </a:rPr>
              <a:t>Quốc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Tấn</a:t>
            </a:r>
            <a:r>
              <a:rPr lang="en-US" sz="2100" kern="1200" spc="-2" dirty="0">
                <a:solidFill>
                  <a:srgbClr val="ED7D31">
                    <a:lumMod val="50000"/>
                  </a:srgbClr>
                </a:solidFill>
                <a:latin typeface="#9Slide07 IcielBaliho Script" pitchFamily="2" charset="0"/>
                <a:ea typeface="+mn-ea"/>
                <a:cs typeface="TeXGyreTermes"/>
              </a:rPr>
              <a:t>, Nam-</a:t>
            </a:r>
            <a:r>
              <a:rPr lang="en-US" sz="2100" kern="1200" spc="-2" dirty="0" err="1">
                <a:solidFill>
                  <a:srgbClr val="ED7D31">
                    <a:lumMod val="50000"/>
                  </a:srgbClr>
                </a:solidFill>
                <a:latin typeface="#9Slide07 IcielBaliho Script" pitchFamily="2" charset="0"/>
                <a:ea typeface="+mn-ea"/>
                <a:cs typeface="TeXGyreTermes"/>
              </a:rPr>
              <a:t>Bắc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a:t>
            </a:r>
            <a:r>
              <a:rPr lang="en-US" sz="2100" kern="1200" spc="-8"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Tùy</a:t>
            </a:r>
            <a:r>
              <a:rPr lang="en-US" sz="2100" kern="1200" spc="-2" dirty="0">
                <a:solidFill>
                  <a:srgbClr val="ED7D31">
                    <a:lumMod val="50000"/>
                  </a:srgbClr>
                </a:solidFill>
                <a:latin typeface="#9Slide07 IcielBaliho Script" pitchFamily="2" charset="0"/>
                <a:ea typeface="+mn-ea"/>
                <a:cs typeface="TeXGyreTermes"/>
              </a:rPr>
              <a:t>.</a:t>
            </a:r>
          </a:p>
          <a:p>
            <a:pPr marL="257175" indent="-257175" algn="just" defTabSz="685800">
              <a:lnSpc>
                <a:spcPct val="150000"/>
              </a:lnSpc>
              <a:buClrTx/>
              <a:buFontTx/>
              <a:buChar char="-"/>
            </a:pP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Hán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một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những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triều</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đại</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thịnh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vượng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nhất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lịch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sử</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phong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kiến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Trung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Quốc</a:t>
            </a:r>
            <a:endParaRPr lang="en-US" sz="2100" kern="1200"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endParaRPr>
          </a:p>
        </p:txBody>
      </p:sp>
      <p:sp>
        <p:nvSpPr>
          <p:cNvPr id="11" name="object 240">
            <a:extLst>
              <a:ext uri="{FF2B5EF4-FFF2-40B4-BE49-F238E27FC236}">
                <a16:creationId xmlns:a16="http://schemas.microsoft.com/office/drawing/2014/main" id="{7C45F9BF-C8D4-435A-8A1B-89558D81CD3A}"/>
              </a:ext>
            </a:extLst>
          </p:cNvPr>
          <p:cNvSpPr/>
          <p:nvPr/>
        </p:nvSpPr>
        <p:spPr>
          <a:xfrm>
            <a:off x="987465" y="2340429"/>
            <a:ext cx="7840849" cy="2262307"/>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94951079"/>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C9826C-F9F7-7D44-BCC5-35BD18A4D4E6}"/>
              </a:ext>
            </a:extLst>
          </p:cNvPr>
          <p:cNvPicPr>
            <a:picLocks noChangeAspect="1"/>
          </p:cNvPicPr>
          <p:nvPr/>
        </p:nvPicPr>
        <p:blipFill rotWithShape="1">
          <a:blip r:embed="rId2"/>
          <a:srcRect r="50479" b="5321"/>
          <a:stretch/>
        </p:blipFill>
        <p:spPr>
          <a:xfrm>
            <a:off x="5247141" y="257067"/>
            <a:ext cx="3773488" cy="4629366"/>
          </a:xfrm>
          <a:prstGeom prst="rect">
            <a:avLst/>
          </a:prstGeom>
        </p:spPr>
      </p:pic>
      <p:grpSp>
        <p:nvGrpSpPr>
          <p:cNvPr id="9" name="Group 8">
            <a:extLst>
              <a:ext uri="{FF2B5EF4-FFF2-40B4-BE49-F238E27FC236}">
                <a16:creationId xmlns:a16="http://schemas.microsoft.com/office/drawing/2014/main" id="{2E2B086D-8F1B-FD40-9EAE-D6A58E9206E1}"/>
              </a:ext>
            </a:extLst>
          </p:cNvPr>
          <p:cNvGrpSpPr/>
          <p:nvPr/>
        </p:nvGrpSpPr>
        <p:grpSpPr>
          <a:xfrm>
            <a:off x="685800" y="666750"/>
            <a:ext cx="5029200" cy="1600200"/>
            <a:chOff x="685800" y="666750"/>
            <a:chExt cx="5029200" cy="1600200"/>
          </a:xfrm>
        </p:grpSpPr>
        <p:sp>
          <p:nvSpPr>
            <p:cNvPr id="7" name="Rounded Rectangle 6">
              <a:extLst>
                <a:ext uri="{FF2B5EF4-FFF2-40B4-BE49-F238E27FC236}">
                  <a16:creationId xmlns:a16="http://schemas.microsoft.com/office/drawing/2014/main" id="{C948DCFD-615C-874F-BB09-DABF0AFB1B5B}"/>
                </a:ext>
              </a:extLst>
            </p:cNvPr>
            <p:cNvSpPr/>
            <p:nvPr/>
          </p:nvSpPr>
          <p:spPr>
            <a:xfrm>
              <a:off x="685800" y="666750"/>
              <a:ext cx="5029200" cy="1600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8E5B8E81-545B-9948-B117-6FFC647E4381}"/>
                </a:ext>
              </a:extLst>
            </p:cNvPr>
            <p:cNvSpPr txBox="1"/>
            <p:nvPr/>
          </p:nvSpPr>
          <p:spPr>
            <a:xfrm>
              <a:off x="685800" y="866685"/>
              <a:ext cx="4876800" cy="1200329"/>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Ai đã lật đổ triều đại nhà Tần? Vào thời gian nào?</a:t>
              </a:r>
            </a:p>
          </p:txBody>
        </p:sp>
      </p:grpSp>
      <p:sp>
        <p:nvSpPr>
          <p:cNvPr id="10" name="TextBox 9">
            <a:extLst>
              <a:ext uri="{FF2B5EF4-FFF2-40B4-BE49-F238E27FC236}">
                <a16:creationId xmlns:a16="http://schemas.microsoft.com/office/drawing/2014/main" id="{C76FB07C-8DA8-BB4B-B156-8B5E6F345ED5}"/>
              </a:ext>
            </a:extLst>
          </p:cNvPr>
          <p:cNvSpPr txBox="1"/>
          <p:nvPr/>
        </p:nvSpPr>
        <p:spPr>
          <a:xfrm>
            <a:off x="664029" y="3343572"/>
            <a:ext cx="4561341"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Lưu Bang - một địa chủ phong kiến, vào năm 206 TCN.</a:t>
            </a:r>
          </a:p>
        </p:txBody>
      </p:sp>
    </p:spTree>
    <p:extLst>
      <p:ext uri="{BB962C8B-B14F-4D97-AF65-F5344CB8AC3E}">
        <p14:creationId xmlns:p14="http://schemas.microsoft.com/office/powerpoint/2010/main" val="293337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50000">
                                          <p:cBhvr additive="base">
                                            <p:cTn id="1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8" name="Picture 7">
            <a:extLst>
              <a:ext uri="{FF2B5EF4-FFF2-40B4-BE49-F238E27FC236}">
                <a16:creationId xmlns:a16="http://schemas.microsoft.com/office/drawing/2014/main" id="{6957D3CC-EDFC-6F4F-9E9A-4763DEE38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85" y="1047750"/>
            <a:ext cx="3576615" cy="2743200"/>
          </a:xfrm>
          <a:prstGeom prst="rect">
            <a:avLst/>
          </a:prstGeom>
        </p:spPr>
      </p:pic>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defRPr/>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Trung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Mỹ</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Việt Nam</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Nga</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kern="1200" dirty="0" err="1">
                    <a:solidFill>
                      <a:prstClr val="white"/>
                    </a:solidFill>
                    <a:latin typeface="Times New Roman" panose="02020603050405020304" pitchFamily="18" charset="0"/>
                    <a:cs typeface="Times New Roman" panose="02020603050405020304" pitchFamily="18" charset="0"/>
                  </a:rPr>
                  <a:t>Nước</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nào</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có</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dân</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số</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đông</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nhất</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thế</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giới</a:t>
                </a:r>
                <a:r>
                  <a:rPr lang="en-US" sz="3200" kern="1200" dirty="0">
                    <a:solidFill>
                      <a:prstClr val="white"/>
                    </a:solidFill>
                    <a:latin typeface="Times New Roman" panose="020206030504050203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algn="ctr" defTabSz="685800">
                <a:buClrTx/>
                <a:defRPr/>
              </a:pPr>
              <a:r>
                <a:rPr lang="en-US" sz="2700" kern="1200" dirty="0">
                  <a:solidFill>
                    <a:srgbClr val="FF0000"/>
                  </a:solidFill>
                  <a:latin typeface="Times New Roman" panose="02020603050405020304" pitchFamily="18" charset="0"/>
                  <a:ea typeface="+mn-ea"/>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221 TCN</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199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220 TCN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cs typeface="Times New Roman" panose="02020603050405020304" pitchFamily="18" charset="0"/>
                </a:rPr>
                <a:t>222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b="1" kern="1200" dirty="0" err="1">
                    <a:solidFill>
                      <a:prstClr val="white"/>
                    </a:solidFill>
                    <a:latin typeface="Times New Roman" panose="02020603050405020304" pitchFamily="18" charset="0"/>
                    <a:cs typeface="Times New Roman" panose="02020603050405020304" pitchFamily="18" charset="0"/>
                  </a:rPr>
                  <a:t>Tần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Thuỷ</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Hoàng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thống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nhất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thiên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hạ</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vào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năm</a:t>
                </a:r>
                <a:r>
                  <a:rPr lang="en-US" sz="3300" b="1" kern="1200" dirty="0">
                    <a:solidFill>
                      <a:prstClr val="white"/>
                    </a:solidFill>
                    <a:latin typeface="Times New Roman" panose="02020603050405020304" pitchFamily="18" charset="0"/>
                    <a:cs typeface="Times New Roman" panose="02020603050405020304" pitchFamily="18" charset="0"/>
                  </a:rPr>
                  <a:t> bao </a:t>
                </a:r>
                <a:r>
                  <a:rPr lang="en-US" sz="3300" b="1" kern="1200" dirty="0" err="1">
                    <a:solidFill>
                      <a:prstClr val="white"/>
                    </a:solidFill>
                    <a:latin typeface="Times New Roman" panose="02020603050405020304" pitchFamily="18" charset="0"/>
                    <a:cs typeface="Times New Roman" panose="02020603050405020304" pitchFamily="18" charset="0"/>
                  </a:rPr>
                  <a:t>nhiêu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algn="ctr" defTabSz="685800">
                <a:buClrTx/>
                <a:defRPr/>
              </a:pPr>
              <a:r>
                <a:rPr lang="en-US" sz="2100" kern="1200" dirty="0">
                  <a:solidFill>
                    <a:srgbClr val="FF0000"/>
                  </a:solidFill>
                  <a:latin typeface="Times New Roman" panose="02020603050405020304" pitchFamily="18" charset="0"/>
                  <a:ea typeface="+mn-ea"/>
                  <a:cs typeface="Times New Roman" panose="02020603050405020304" pitchFamily="18"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CDF62-4EAF-C446-99B7-C7D18C9A9010}"/>
              </a:ext>
            </a:extLst>
          </p:cNvPr>
          <p:cNvPicPr>
            <a:picLocks noChangeAspect="1"/>
          </p:cNvPicPr>
          <p:nvPr/>
        </p:nvPicPr>
        <p:blipFill>
          <a:blip r:embed="rId2"/>
          <a:stretch>
            <a:fillRect/>
          </a:stretch>
        </p:blipFill>
        <p:spPr>
          <a:xfrm>
            <a:off x="1752600" y="383577"/>
            <a:ext cx="5257800" cy="4376345"/>
          </a:xfrm>
          <a:prstGeom prst="rect">
            <a:avLst/>
          </a:prstGeom>
        </p:spPr>
      </p:pic>
    </p:spTree>
    <p:extLst>
      <p:ext uri="{BB962C8B-B14F-4D97-AF65-F5344CB8AC3E}">
        <p14:creationId xmlns:p14="http://schemas.microsoft.com/office/powerpoint/2010/main" val="352404271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Giang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6"/>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Ấn</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Hằng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Mê Kông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prstClr val="white"/>
                    </a:solidFill>
                    <a:latin typeface="Times New Roman" panose="02020603050405020304" pitchFamily="18" charset="0"/>
                    <a:cs typeface="Times New Roman" panose="02020603050405020304" pitchFamily="18" charset="0"/>
                  </a:rPr>
                  <a:t>Một</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trong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những</a:t>
                </a:r>
                <a:r>
                  <a:rPr lang="en-US" sz="3000" b="1" kern="1200" dirty="0">
                    <a:solidFill>
                      <a:prstClr val="white"/>
                    </a:solidFill>
                    <a:latin typeface="Times New Roman" panose="02020603050405020304" pitchFamily="18" charset="0"/>
                    <a:cs typeface="Times New Roman" panose="02020603050405020304" pitchFamily="18" charset="0"/>
                  </a:rPr>
                  <a:t> con </a:t>
                </a:r>
                <a:r>
                  <a:rPr lang="en-US" sz="3000" b="1" kern="1200" dirty="0" err="1">
                    <a:solidFill>
                      <a:prstClr val="white"/>
                    </a:solidFill>
                    <a:latin typeface="Times New Roman" panose="02020603050405020304" pitchFamily="18" charset="0"/>
                    <a:cs typeface="Times New Roman" panose="02020603050405020304" pitchFamily="18" charset="0"/>
                  </a:rPr>
                  <a:t>sông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lớn</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ở</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Trung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Quốc</a:t>
                </a:r>
                <a:r>
                  <a:rPr lang="en-US" sz="3000" b="1" kern="1200" dirty="0">
                    <a:solidFill>
                      <a:prstClr val="white"/>
                    </a:solidFill>
                    <a:latin typeface="Times New Roman" panose="02020603050405020304" pitchFamily="18" charset="0"/>
                    <a:cs typeface="Times New Roman" panose="02020603050405020304" pitchFamily="18" charset="0"/>
                  </a:rPr>
                  <a:t>?</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algn="ctr" defTabSz="685800">
                <a:buClrTx/>
                <a:defRPr/>
              </a:pPr>
              <a:r>
                <a:rPr lang="en-US" sz="2250" kern="1200" dirty="0">
                  <a:solidFill>
                    <a:prstClr val="white"/>
                  </a:solidFill>
                  <a:latin typeface="Times New Roman" panose="02020603050405020304" pitchFamily="18" charset="0"/>
                  <a:ea typeface="+mn-ea"/>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Lưu</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Bang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Lưu</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Bị</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Tào</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Tháo</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Times New Roman" panose="02020603050405020304" pitchFamily="18" charset="0"/>
                  <a:cs typeface="Times New Roman" panose="02020603050405020304" pitchFamily="18" charset="0"/>
                </a:rPr>
                <a:t>Triệu Tử Long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b="1" kern="1200" dirty="0">
                    <a:solidFill>
                      <a:prstClr val="white"/>
                    </a:solidFill>
                    <a:latin typeface="Times New Roman" panose="02020603050405020304" pitchFamily="18" charset="0"/>
                    <a:cs typeface="Times New Roman" panose="02020603050405020304" pitchFamily="18" charset="0"/>
                  </a:rPr>
                  <a:t>Ai đã lật đổ triều đại nhà Tần?</a:t>
                </a:r>
                <a:endParaRPr lang="en-US" sz="3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algn="ctr" defTabSz="685800">
                <a:buClrTx/>
                <a:defRPr/>
              </a:pPr>
              <a:r>
                <a:rPr lang="en-US" sz="2400" kern="1200" dirty="0">
                  <a:solidFill>
                    <a:srgbClr val="FF0000"/>
                  </a:solidFill>
                  <a:latin typeface="Times New Roman" panose="02020603050405020304" pitchFamily="18" charset="0"/>
                  <a:ea typeface="+mn-ea"/>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096139" y="1704087"/>
            <a:ext cx="453361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nodeType="withEffect">
                                  <p:stCondLst>
                                    <p:cond delay="0"/>
                                  </p:stCondLst>
                                  <p:iterate type="lt">
                                    <p:tmPct val="10000"/>
                                  </p:iterate>
                                  <p:childTnLst>
                                    <p:animScale>
                                      <p:cBhvr>
                                        <p:cTn id="6" dur="250" autoRev="1" fill="hold">
                                          <p:stCondLst>
                                            <p:cond delay="0"/>
                                          </p:stCondLst>
                                        </p:cTn>
                                        <p:tgtEl>
                                          <p:spTgt spid="68">
                                            <p:txEl>
                                              <p:pRg st="0" end="0"/>
                                            </p:txEl>
                                          </p:spTgt>
                                        </p:tgtEl>
                                      </p:cBhvr>
                                      <p:to x="80000" y="100000"/>
                                    </p:animScale>
                                    <p:anim by="(#ppt_w*0.10)" calcmode="lin" valueType="num">
                                      <p:cBhvr>
                                        <p:cTn id="7" dur="250" autoRev="1" fill="hold">
                                          <p:stCondLst>
                                            <p:cond delay="0"/>
                                          </p:stCondLst>
                                        </p:cTn>
                                        <p:tgtEl>
                                          <p:spTgt spid="68">
                                            <p:txEl>
                                              <p:pRg st="0" end="0"/>
                                            </p:txEl>
                                          </p:spTgt>
                                        </p:tgtEl>
                                        <p:attrNameLst>
                                          <p:attrName>ppt_x</p:attrName>
                                        </p:attrNameLst>
                                      </p:cBhvr>
                                    </p:anim>
                                    <p:anim by="(-#ppt_w*0.10)" calcmode="lin" valueType="num">
                                      <p:cBhvr>
                                        <p:cTn id="8" dur="250" autoRev="1" fill="hold">
                                          <p:stCondLst>
                                            <p:cond delay="0"/>
                                          </p:stCondLst>
                                        </p:cTn>
                                        <p:tgtEl>
                                          <p:spTgt spid="68">
                                            <p:txEl>
                                              <p:pRg st="0" end="0"/>
                                            </p:txEl>
                                          </p:spTgt>
                                        </p:tgtEl>
                                        <p:attrNameLst>
                                          <p:attrName>ppt_y</p:attrName>
                                        </p:attrNameLst>
                                      </p:cBhvr>
                                    </p:anim>
                                    <p:animRot by="-480000">
                                      <p:cBhvr>
                                        <p:cTn id="9" dur="250" autoRev="1" fill="hold">
                                          <p:stCondLst>
                                            <p:cond delay="0"/>
                                          </p:stCondLst>
                                        </p:cTn>
                                        <p:tgtEl>
                                          <p:spTgt spid="6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473615" y="1066264"/>
            <a:ext cx="3870286"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err="1">
                <a:solidFill>
                  <a:srgbClr val="A01127"/>
                </a:solidFill>
                <a:latin typeface="Times New Roman" panose="02020603050405020304" pitchFamily="18" charset="0"/>
                <a:cs typeface="Times New Roman" panose="02020603050405020304" pitchFamily="18" charset="0"/>
                <a:sym typeface="PT Serif"/>
              </a:rPr>
              <a:t>Em</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hãy</a:t>
            </a:r>
            <a:r>
              <a:rPr lang="en-US" sz="3600" b="1" dirty="0">
                <a:solidFill>
                  <a:srgbClr val="A01127"/>
                </a:solidFill>
                <a:latin typeface="Times New Roman" panose="02020603050405020304" pitchFamily="18" charset="0"/>
                <a:cs typeface="Times New Roman" panose="02020603050405020304" pitchFamily="18" charset="0"/>
                <a:sym typeface="PT Serif"/>
              </a:rPr>
              <a:t> so </a:t>
            </a:r>
            <a:r>
              <a:rPr lang="en-US" sz="3600" b="1" dirty="0" err="1">
                <a:solidFill>
                  <a:srgbClr val="A01127"/>
                </a:solidFill>
                <a:latin typeface="Times New Roman" panose="02020603050405020304" pitchFamily="18" charset="0"/>
                <a:cs typeface="Times New Roman" panose="02020603050405020304" pitchFamily="18" charset="0"/>
                <a:sym typeface="PT Serif"/>
              </a:rPr>
              <a:t>sánh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thời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Tần</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với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hiện</a:t>
            </a:r>
            <a:r>
              <a:rPr lang="en-US" sz="3600" b="1" dirty="0">
                <a:solidFill>
                  <a:srgbClr val="A01127"/>
                </a:solidFill>
                <a:latin typeface="Times New Roman" panose="02020603050405020304" pitchFamily="18" charset="0"/>
                <a:cs typeface="Times New Roman" panose="02020603050405020304" pitchFamily="18" charset="0"/>
                <a:sym typeface="PT Serif"/>
              </a:rPr>
              <a:t> nay.</a:t>
            </a:r>
            <a:endParaRPr kumimoji="0" lang="vi-VN" sz="36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grpSp>
        <p:nvGrpSpPr>
          <p:cNvPr id="7" name="Group 6">
            <a:extLst>
              <a:ext uri="{FF2B5EF4-FFF2-40B4-BE49-F238E27FC236}">
                <a16:creationId xmlns:a16="http://schemas.microsoft.com/office/drawing/2014/main" id="{58588E7E-9CAC-574E-A184-8787FB12CDE6}"/>
              </a:ext>
            </a:extLst>
          </p:cNvPr>
          <p:cNvGrpSpPr/>
          <p:nvPr/>
        </p:nvGrpSpPr>
        <p:grpSpPr>
          <a:xfrm>
            <a:off x="76200" y="133349"/>
            <a:ext cx="8991600" cy="4876801"/>
            <a:chOff x="381000" y="514350"/>
            <a:chExt cx="8991600" cy="4876801"/>
          </a:xfrm>
        </p:grpSpPr>
        <p:pic>
          <p:nvPicPr>
            <p:cNvPr id="8" name="Picture 7">
              <a:extLst>
                <a:ext uri="{FF2B5EF4-FFF2-40B4-BE49-F238E27FC236}">
                  <a16:creationId xmlns:a16="http://schemas.microsoft.com/office/drawing/2014/main" id="{D8B8E576-E0B7-D942-AB6B-098D6F38988C}"/>
                </a:ext>
              </a:extLst>
            </p:cNvPr>
            <p:cNvPicPr>
              <a:picLocks noChangeAspect="1"/>
            </p:cNvPicPr>
            <p:nvPr/>
          </p:nvPicPr>
          <p:blipFill rotWithShape="1">
            <a:blip r:embed="rId4"/>
            <a:srcRect l="1639" t="1968" r="1639" b="2079"/>
            <a:stretch/>
          </p:blipFill>
          <p:spPr>
            <a:xfrm>
              <a:off x="381000" y="514350"/>
              <a:ext cx="8991600" cy="4876801"/>
            </a:xfrm>
            <a:prstGeom prst="rect">
              <a:avLst/>
            </a:prstGeom>
          </p:spPr>
        </p:pic>
        <p:sp>
          <p:nvSpPr>
            <p:cNvPr id="9" name="Rectangle 8">
              <a:extLst>
                <a:ext uri="{FF2B5EF4-FFF2-40B4-BE49-F238E27FC236}">
                  <a16:creationId xmlns:a16="http://schemas.microsoft.com/office/drawing/2014/main" id="{6127BA8E-2346-8340-9B03-9D23E3616D14}"/>
                </a:ext>
              </a:extLst>
            </p:cNvPr>
            <p:cNvSpPr/>
            <p:nvPr/>
          </p:nvSpPr>
          <p:spPr>
            <a:xfrm>
              <a:off x="6019800" y="2800350"/>
              <a:ext cx="1371600" cy="533400"/>
            </a:xfrm>
            <a:prstGeom prst="rect">
              <a:avLst/>
            </a:prstGeom>
            <a:solidFill>
              <a:srgbClr val="D46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bg1"/>
                  </a:solidFill>
                  <a:latin typeface="Times New Roman" panose="02020603050405020304" pitchFamily="18" charset="0"/>
                  <a:cs typeface="Times New Roman" panose="02020603050405020304" pitchFamily="18" charset="0"/>
                </a:rPr>
                <a:t>Thời Tần</a:t>
              </a:r>
            </a:p>
          </p:txBody>
        </p:sp>
      </p:gr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43400" y="1220153"/>
            <a:ext cx="403860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Em hãy tìm hiểu,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sưu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những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hình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ảnh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liệu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về</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cuộc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kháng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chiến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chống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nước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ta.</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026" name="Picture 2" descr="Cờ của Trung quốc cá cược thể Thao lá cờ Quốc gia - Trung quốc png tải về -  Miễn phí trong suốt Cò png Tải về.">
            <a:extLst>
              <a:ext uri="{FF2B5EF4-FFF2-40B4-BE49-F238E27FC236}">
                <a16:creationId xmlns:a16="http://schemas.microsoft.com/office/drawing/2014/main" id="{1DE262BB-B3AE-A14E-A5F3-8262FCB69F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8000" r="15000" b="8000"/>
          <a:stretch/>
        </p:blipFill>
        <p:spPr bwMode="auto">
          <a:xfrm>
            <a:off x="-1" y="0"/>
            <a:ext cx="45985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9487AE-96EA-C142-AB77-901767C60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4290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82868D-7637-3046-915A-D44CDD92A814}"/>
              </a:ext>
            </a:extLst>
          </p:cNvPr>
          <p:cNvPicPr>
            <a:picLocks noChangeAspect="1"/>
          </p:cNvPicPr>
          <p:nvPr/>
        </p:nvPicPr>
        <p:blipFill rotWithShape="1">
          <a:blip r:embed="rId4"/>
          <a:srcRect b="14372"/>
          <a:stretch/>
        </p:blipFill>
        <p:spPr>
          <a:xfrm>
            <a:off x="26581" y="2582826"/>
            <a:ext cx="4572000" cy="2571750"/>
          </a:xfrm>
          <a:prstGeom prst="rect">
            <a:avLst/>
          </a:prstGeom>
        </p:spPr>
      </p:pic>
      <p:pic>
        <p:nvPicPr>
          <p:cNvPr id="5" name="Picture 4">
            <a:extLst>
              <a:ext uri="{FF2B5EF4-FFF2-40B4-BE49-F238E27FC236}">
                <a16:creationId xmlns:a16="http://schemas.microsoft.com/office/drawing/2014/main" id="{A4A263FA-4891-914F-B74D-968E68635A84}"/>
              </a:ext>
            </a:extLst>
          </p:cNvPr>
          <p:cNvPicPr>
            <a:picLocks noChangeAspect="1"/>
          </p:cNvPicPr>
          <p:nvPr/>
        </p:nvPicPr>
        <p:blipFill>
          <a:blip r:embed="rId5"/>
          <a:stretch>
            <a:fillRect/>
          </a:stretch>
        </p:blipFill>
        <p:spPr>
          <a:xfrm>
            <a:off x="4572000" y="2557987"/>
            <a:ext cx="4545419" cy="2596589"/>
          </a:xfrm>
          <a:prstGeom prst="rect">
            <a:avLst/>
          </a:prstGeom>
        </p:spPr>
      </p:pic>
    </p:spTree>
    <p:extLst>
      <p:ext uri="{BB962C8B-B14F-4D97-AF65-F5344CB8AC3E}">
        <p14:creationId xmlns:p14="http://schemas.microsoft.com/office/powerpoint/2010/main" val="128384858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14:bounceEnd="50000">
                                          <p:cBhvr additive="base">
                                            <p:cTn id="11"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993" y="2393713"/>
            <a:ext cx="3810444" cy="1294463"/>
          </a:xfrm>
          <a:prstGeom prst="rect">
            <a:avLst/>
          </a:prstGeom>
        </p:spPr>
        <p:txBody>
          <a:bodyPr spcFirstLastPara="1" wrap="square" lIns="91425" tIns="91425" rIns="91425" bIns="91425" anchor="ctr" anchorCtr="0">
            <a:noAutofit/>
          </a:bodyPr>
          <a:lstStyle/>
          <a:p>
            <a:pPr lvl="0" algn="ctr"/>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588">
            <a:off x="852833" y="-332874"/>
            <a:ext cx="7262362" cy="2901175"/>
          </a:xfrm>
          <a:prstGeom prst="rect">
            <a:avLst/>
          </a:prstGeom>
        </p:spPr>
      </p:pic>
      <p:sp>
        <p:nvSpPr>
          <p:cNvPr id="2" name="Rectangle 1">
            <a:extLst>
              <a:ext uri="{FF2B5EF4-FFF2-40B4-BE49-F238E27FC236}">
                <a16:creationId xmlns:a16="http://schemas.microsoft.com/office/drawing/2014/main" id="{07590ECF-9C3E-934D-84A2-00E94A228EB1}"/>
              </a:ext>
            </a:extLst>
          </p:cNvPr>
          <p:cNvSpPr/>
          <p:nvPr/>
        </p:nvSpPr>
        <p:spPr>
          <a:xfrm>
            <a:off x="1905000" y="819150"/>
            <a:ext cx="5789826" cy="954107"/>
          </a:xfrm>
          <a:prstGeom prst="rect">
            <a:avLst/>
          </a:prstGeom>
        </p:spPr>
        <p:txBody>
          <a:bodyPr wrap="square">
            <a:spAutoFit/>
          </a:bodyPr>
          <a:lstStyle/>
          <a:p>
            <a:pPr algn="ctr" defTabSz="685800">
              <a:buClrTx/>
              <a:defRPr/>
            </a:pPr>
            <a:r>
              <a:rPr lang="en-US" altLang="zh-CN" sz="2800" b="1"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BÀI 9: </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TRUNG QUỐC TỪ THỜI CỔ ĐẠI ĐẾN THỂ KỈ VII (</a:t>
            </a:r>
            <a:r>
              <a:rPr kumimoji="0" lang="en-US" altLang="zh-CN" sz="2800" b="1" i="0" u="none" strike="noStrike" kern="1200" cap="none" spc="0" normalizeH="0" baseline="0" noProof="0" dirty="0" err="1">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tiết</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 1)</a:t>
            </a:r>
          </a:p>
        </p:txBody>
      </p:sp>
    </p:spTree>
    <p:extLst>
      <p:ext uri="{BB962C8B-B14F-4D97-AF65-F5344CB8AC3E}">
        <p14:creationId xmlns:p14="http://schemas.microsoft.com/office/powerpoint/2010/main" val="278603920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5943600" cy="109602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Nội</a:t>
            </a:r>
            <a:r>
              <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 dung </a:t>
            </a: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chính</a:t>
            </a:r>
            <a:endPar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1917963" y="1762287"/>
            <a:ext cx="5378466" cy="954107"/>
          </a:xfrm>
          <a:prstGeom prst="rect">
            <a:avLst/>
          </a:prstGeom>
        </p:spPr>
        <p:txBody>
          <a:bodyPr wrap="square">
            <a:spAutoFit/>
          </a:bodyPr>
          <a:lstStyle/>
          <a:p>
            <a:pPr algn="ct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Điều kiện tự nhiên của Trung Quốc cổ đại. </a:t>
            </a:r>
          </a:p>
        </p:txBody>
      </p:sp>
      <p:sp>
        <p:nvSpPr>
          <p:cNvPr id="5" name="Rectangle 4">
            <a:extLst>
              <a:ext uri="{FF2B5EF4-FFF2-40B4-BE49-F238E27FC236}">
                <a16:creationId xmlns:a16="http://schemas.microsoft.com/office/drawing/2014/main" id="{CBB26E6F-1A78-D549-9613-BD0478CDAE87}"/>
              </a:ext>
            </a:extLst>
          </p:cNvPr>
          <p:cNvSpPr/>
          <p:nvPr/>
        </p:nvSpPr>
        <p:spPr>
          <a:xfrm>
            <a:off x="1876467" y="3181026"/>
            <a:ext cx="5657708" cy="954107"/>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Nhà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Tần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thống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nhất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xác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lập</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phong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kiến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ở</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Trung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Quốc</a:t>
            </a:r>
            <a:r>
              <a:rPr lang="en-US" altLang="vi-VN" sz="2800" b="1" kern="1200" dirty="0">
                <a:solidFill>
                  <a:srgbClr val="C00000"/>
                </a:solidFill>
                <a:latin typeface="Times New Roman" panose="02020603050405020304" pitchFamily="18" charset="0"/>
                <a:ea typeface="+mn-ea"/>
                <a:cs typeface="+mn-cs"/>
              </a:rPr>
              <a:t>.</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211" y="186407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98832" y="3353267"/>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9382" y="1931033"/>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73471" y="3353267"/>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917963" y="1428987"/>
            <a:ext cx="2149200" cy="17700"/>
          </a:xfrm>
          <a:prstGeom prst="straightConnector1">
            <a:avLst/>
          </a:prstGeom>
          <a:noFill/>
          <a:ln w="19050" cap="flat" cmpd="sng">
            <a:solidFill>
              <a:schemeClr val="dk2"/>
            </a:solidFill>
            <a:prstDash val="dash"/>
            <a:round/>
            <a:headEnd type="none" w="med" len="med"/>
            <a:tailEnd type="stealth" w="med" len="med"/>
          </a:ln>
        </p:spPr>
      </p:cxn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4800600"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đại</a:t>
            </a:r>
            <a:r>
              <a:rPr lang="en-US" dirty="0">
                <a:latin typeface="SVN-Blenda Script" panose="02000804000000020003" pitchFamily="2" charset="0"/>
              </a:rPr>
              <a:t>. </a:t>
            </a:r>
          </a:p>
        </p:txBody>
      </p:sp>
      <p:cxnSp>
        <p:nvCxnSpPr>
          <p:cNvPr id="963" name="Google Shape;963;p34"/>
          <p:cNvCxnSpPr>
            <a:cxnSpLocks/>
          </p:cNvCxnSpPr>
          <p:nvPr/>
        </p:nvCxnSpPr>
        <p:spPr>
          <a:xfrm>
            <a:off x="1594248" y="18859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a:extLst>
              <a:ext uri="{FF2B5EF4-FFF2-40B4-BE49-F238E27FC236}">
                <a16:creationId xmlns:a16="http://schemas.microsoft.com/office/drawing/2014/main" id="{2BE1C82F-CDC3-5C42-A894-564C131EC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23634"/>
            <a:ext cx="4171674" cy="3454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TotalTime>
  <Words>1393</Words>
  <Application>Microsoft Office PowerPoint</Application>
  <PresentationFormat>Trình chiếu Trên màn hình (16:9)</PresentationFormat>
  <Paragraphs>178</Paragraphs>
  <Slides>47</Slides>
  <Notes>19</Notes>
  <HiddenSlides>0</HiddenSlides>
  <MMClips>24</MMClips>
  <ScaleCrop>false</ScaleCrop>
  <HeadingPairs>
    <vt:vector size="6" baseType="variant">
      <vt:variant>
        <vt:lpstr>Phông được Dùng</vt:lpstr>
      </vt:variant>
      <vt:variant>
        <vt:i4>30</vt:i4>
      </vt:variant>
      <vt:variant>
        <vt:lpstr>Chủ đề</vt:lpstr>
      </vt:variant>
      <vt:variant>
        <vt:i4>13</vt:i4>
      </vt:variant>
      <vt:variant>
        <vt:lpstr>Tiêu đề Bản chiếu</vt:lpstr>
      </vt:variant>
      <vt:variant>
        <vt:i4>47</vt:i4>
      </vt:variant>
    </vt:vector>
  </HeadingPairs>
  <TitlesOfParts>
    <vt:vector size="90" baseType="lpstr">
      <vt:lpstr>宋体</vt:lpstr>
      <vt:lpstr>楷体</vt:lpstr>
      <vt:lpstr>#9Slide03 Open Sans Bold</vt:lpstr>
      <vt:lpstr>#9Slide05 Pattaya</vt:lpstr>
      <vt:lpstr>#9Slide07 IcielBaliho Script</vt:lpstr>
      <vt:lpstr>Arial</vt:lpstr>
      <vt:lpstr>Brush Script MT</vt:lpstr>
      <vt:lpstr>Cabin</vt:lpstr>
      <vt:lpstr>Cabin Condensed</vt:lpstr>
      <vt:lpstr>Calibri</vt:lpstr>
      <vt:lpstr>Calibri Light</vt:lpstr>
      <vt:lpstr>Cambria</vt:lpstr>
      <vt:lpstr>等线</vt:lpstr>
      <vt:lpstr>等线 Light</vt:lpstr>
      <vt:lpstr>ITC Avant Garde Std Bk</vt:lpstr>
      <vt:lpstr>Livvic</vt:lpstr>
      <vt:lpstr>Open Sans</vt:lpstr>
      <vt:lpstr>PT Serif</vt:lpstr>
      <vt:lpstr>Roboto</vt:lpstr>
      <vt:lpstr>Roboto Condensed</vt:lpstr>
      <vt:lpstr>Roboto Condensed Light</vt:lpstr>
      <vt:lpstr>Roboto Slab</vt:lpstr>
      <vt:lpstr>Snell Roundhand</vt:lpstr>
      <vt:lpstr>Snell Roundhand Black</vt:lpstr>
      <vt:lpstr>SVN-Blenda Script</vt:lpstr>
      <vt:lpstr>Tahoma</vt:lpstr>
      <vt:lpstr>TeXGyreTermes</vt:lpstr>
      <vt:lpstr>Times New Roman</vt:lpstr>
      <vt:lpstr>Wingdings</vt:lpstr>
      <vt:lpstr>方正正大黑简体</vt:lpstr>
      <vt:lpstr>Lección de Historia de España by Slidesgo</vt:lpstr>
      <vt:lpstr>1_Lección de Historia de España by Slidesgo</vt:lpstr>
      <vt:lpstr>Simple Light</vt:lpstr>
      <vt:lpstr>2_Lección de Historia de España by Slidesgo</vt:lpstr>
      <vt:lpstr>2_Office Theme</vt:lpstr>
      <vt:lpstr>5_Office Theme</vt:lpstr>
      <vt:lpstr>8_Office Theme</vt:lpstr>
      <vt:lpstr>第一PPT，www.1ppt.com</vt:lpstr>
      <vt:lpstr>Office Theme</vt:lpstr>
      <vt:lpstr>1_Office Theme</vt:lpstr>
      <vt:lpstr>2_Snug</vt:lpstr>
      <vt:lpstr>Office 主题</vt:lpstr>
      <vt:lpstr>Office 主题​​</vt:lpstr>
      <vt:lpstr>Bản trình bày PowerPoint</vt:lpstr>
      <vt:lpstr>Bản trình bày PowerPoint</vt:lpstr>
      <vt:lpstr>Bản trình bày PowerPoint</vt:lpstr>
      <vt:lpstr>Bản trình bày PowerPoint</vt:lpstr>
      <vt:lpstr>Bản trình bày PowerPoint</vt:lpstr>
      <vt:lpstr>HÌNH THÀNH KIẾN THỨC</vt:lpstr>
      <vt:lpstr>Bản trình bày PowerPoint</vt:lpstr>
      <vt:lpstr>Nội dung chính</vt:lpstr>
      <vt:lpstr> 1. Điều kiện tự nhiên của Trung Quốc cổ đại. </vt:lpstr>
      <vt:lpstr>Vị trí địa lí: </vt:lpstr>
      <vt:lpstr>- Địa hình:</vt:lpstr>
      <vt:lpstr>-Sông ngòi: </vt:lpstr>
      <vt:lpstr>Bản trình bày PowerPoint</vt:lpstr>
      <vt:lpstr>2. Nhà Tần thống nhất và xác lập chế độ phong kiến ở Trung Quốc.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 VẬN DỤNG</vt:lpstr>
      <vt:lpstr>LUYỆN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TÌM TÒI, MỞ RỘNG</vt:lpstr>
      <vt:lpstr>Bản trình bày PowerPoint</vt:lpstr>
      <vt:lpstr>Bản trình bày PowerPoint</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admin</cp:lastModifiedBy>
  <cp:revision>78</cp:revision>
  <dcterms:modified xsi:type="dcterms:W3CDTF">2023-04-03T05:45:56Z</dcterms:modified>
</cp:coreProperties>
</file>