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67" r:id="rId3"/>
    <p:sldId id="256" r:id="rId4"/>
    <p:sldId id="258" r:id="rId5"/>
    <p:sldId id="269" r:id="rId6"/>
    <p:sldId id="270" r:id="rId7"/>
    <p:sldId id="268" r:id="rId8"/>
    <p:sldId id="259" r:id="rId9"/>
    <p:sldId id="271" r:id="rId10"/>
    <p:sldId id="260" r:id="rId11"/>
    <p:sldId id="273" r:id="rId12"/>
    <p:sldId id="274" r:id="rId13"/>
    <p:sldId id="275" r:id="rId14"/>
    <p:sldId id="261" r:id="rId15"/>
    <p:sldId id="262" r:id="rId16"/>
    <p:sldId id="264" r:id="rId17"/>
    <p:sldId id="265" r:id="rId18"/>
    <p:sldId id="266" r:id="rId19"/>
    <p:sldId id="276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4" autoAdjust="0"/>
    <p:restoredTop sz="94660"/>
  </p:normalViewPr>
  <p:slideViewPr>
    <p:cSldViewPr snapToGrid="0">
      <p:cViewPr varScale="1">
        <p:scale>
          <a:sx n="99" d="100"/>
          <a:sy n="99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D1F84-8B91-F246-93EF-21331B44D723}" type="doc">
      <dgm:prSet loTypeId="urn:microsoft.com/office/officeart/2005/8/layout/vProcess5" loCatId="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5DC43E-C2C4-0B4A-9F79-749372EF7558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điểm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trưng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213D80-6EE3-E64C-99C4-AD0CF5555AE8}" type="parTrans" cxnId="{B59CED91-61C8-B74F-A125-7E36414F09FA}">
      <dgm:prSet/>
      <dgm:spPr/>
      <dgm:t>
        <a:bodyPr/>
        <a:lstStyle/>
        <a:p>
          <a:endParaRPr lang="en-US"/>
        </a:p>
      </dgm:t>
    </dgm:pt>
    <dgm:pt modelId="{9C57FF71-00B5-5D40-A566-70EC7B03B249}" type="sibTrans" cxnId="{B59CED91-61C8-B74F-A125-7E36414F09FA}">
      <dgm:prSet/>
      <dgm:spPr/>
      <dgm:t>
        <a:bodyPr/>
        <a:lstStyle/>
        <a:p>
          <a:endParaRPr lang="en-US"/>
        </a:p>
      </dgm:t>
    </dgm:pt>
    <dgm:pt modelId="{B5C66EC8-B890-4347-AB9C-7D5657EFA80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điểm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EB9E7-77EC-DA46-9E40-CBE2A53154C3}" type="parTrans" cxnId="{0C8BEFD1-03B5-A54D-880E-F1D99D0F6A8B}">
      <dgm:prSet/>
      <dgm:spPr/>
      <dgm:t>
        <a:bodyPr/>
        <a:lstStyle/>
        <a:p>
          <a:endParaRPr lang="en-US"/>
        </a:p>
      </dgm:t>
    </dgm:pt>
    <dgm:pt modelId="{3F90B446-7EA0-4B4C-9A5C-E2860631383E}" type="sibTrans" cxnId="{0C8BEFD1-03B5-A54D-880E-F1D99D0F6A8B}">
      <dgm:prSet/>
      <dgm:spPr/>
      <dgm:t>
        <a:bodyPr/>
        <a:lstStyle/>
        <a:p>
          <a:endParaRPr lang="en-US"/>
        </a:p>
      </dgm:t>
    </dgm:pt>
    <dgm:pt modelId="{8C8CE008-967F-D448-91C3-C3D31F7EE4C8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tục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điểm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còn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2F069-0FC2-E949-845B-EB0FFE7B5941}" type="parTrans" cxnId="{F40C2941-19FD-7449-835A-CDE4902DAE6B}">
      <dgm:prSet/>
      <dgm:spPr/>
      <dgm:t>
        <a:bodyPr/>
        <a:lstStyle/>
        <a:p>
          <a:endParaRPr lang="en-US"/>
        </a:p>
      </dgm:t>
    </dgm:pt>
    <dgm:pt modelId="{1100856D-27F4-AA4C-9CB6-FAD6332D1D6F}" type="sibTrans" cxnId="{F40C2941-19FD-7449-835A-CDE4902DAE6B}">
      <dgm:prSet/>
      <dgm:spPr/>
      <dgm:t>
        <a:bodyPr/>
        <a:lstStyle/>
        <a:p>
          <a:endParaRPr lang="en-US"/>
        </a:p>
      </dgm:t>
    </dgm:pt>
    <dgm:pt modelId="{BC6B32BA-A303-8D4A-A638-0825C7BC9D1A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Xây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khoá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lưỡng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hoàn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chỉnh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130AD-7BC4-284F-930C-C1E0B1985DEC}" type="parTrans" cxnId="{24C22BAF-126C-7345-BA11-B078ACD17302}">
      <dgm:prSet/>
      <dgm:spPr/>
      <dgm:t>
        <a:bodyPr/>
        <a:lstStyle/>
        <a:p>
          <a:endParaRPr lang="en-US"/>
        </a:p>
      </dgm:t>
    </dgm:pt>
    <dgm:pt modelId="{65488304-F517-C74F-A58E-DA6CFC854D7C}" type="sibTrans" cxnId="{24C22BAF-126C-7345-BA11-B078ACD17302}">
      <dgm:prSet/>
      <dgm:spPr/>
      <dgm:t>
        <a:bodyPr/>
        <a:lstStyle/>
        <a:p>
          <a:endParaRPr lang="en-US"/>
        </a:p>
      </dgm:t>
    </dgm:pt>
    <dgm:pt modelId="{C7315732-3136-D64C-908B-A51A3A7E4200}" type="pres">
      <dgm:prSet presAssocID="{CF3D1F84-8B91-F246-93EF-21331B44D723}" presName="outerComposite" presStyleCnt="0">
        <dgm:presLayoutVars>
          <dgm:chMax val="5"/>
          <dgm:dir/>
          <dgm:resizeHandles val="exact"/>
        </dgm:presLayoutVars>
      </dgm:prSet>
      <dgm:spPr/>
    </dgm:pt>
    <dgm:pt modelId="{2AFE759F-E2B6-1343-9A7E-F853C476F45A}" type="pres">
      <dgm:prSet presAssocID="{CF3D1F84-8B91-F246-93EF-21331B44D723}" presName="dummyMaxCanvas" presStyleCnt="0">
        <dgm:presLayoutVars/>
      </dgm:prSet>
      <dgm:spPr/>
    </dgm:pt>
    <dgm:pt modelId="{31FE2526-4EFA-C74E-8438-A2AA0C543B29}" type="pres">
      <dgm:prSet presAssocID="{CF3D1F84-8B91-F246-93EF-21331B44D723}" presName="FourNodes_1" presStyleLbl="node1" presStyleIdx="0" presStyleCnt="4">
        <dgm:presLayoutVars>
          <dgm:bulletEnabled val="1"/>
        </dgm:presLayoutVars>
      </dgm:prSet>
      <dgm:spPr/>
    </dgm:pt>
    <dgm:pt modelId="{63349DDD-DCBA-FC46-BF63-507B39944065}" type="pres">
      <dgm:prSet presAssocID="{CF3D1F84-8B91-F246-93EF-21331B44D723}" presName="FourNodes_2" presStyleLbl="node1" presStyleIdx="1" presStyleCnt="4">
        <dgm:presLayoutVars>
          <dgm:bulletEnabled val="1"/>
        </dgm:presLayoutVars>
      </dgm:prSet>
      <dgm:spPr/>
    </dgm:pt>
    <dgm:pt modelId="{062FD523-2C76-CC41-BBA7-62F04344A079}" type="pres">
      <dgm:prSet presAssocID="{CF3D1F84-8B91-F246-93EF-21331B44D723}" presName="FourNodes_3" presStyleLbl="node1" presStyleIdx="2" presStyleCnt="4">
        <dgm:presLayoutVars>
          <dgm:bulletEnabled val="1"/>
        </dgm:presLayoutVars>
      </dgm:prSet>
      <dgm:spPr/>
    </dgm:pt>
    <dgm:pt modelId="{C42F029E-26F4-F342-AF75-5AC32D7B01E6}" type="pres">
      <dgm:prSet presAssocID="{CF3D1F84-8B91-F246-93EF-21331B44D723}" presName="FourNodes_4" presStyleLbl="node1" presStyleIdx="3" presStyleCnt="4">
        <dgm:presLayoutVars>
          <dgm:bulletEnabled val="1"/>
        </dgm:presLayoutVars>
      </dgm:prSet>
      <dgm:spPr/>
    </dgm:pt>
    <dgm:pt modelId="{9E1221ED-9B48-1C47-B1D8-47010BD7F5A7}" type="pres">
      <dgm:prSet presAssocID="{CF3D1F84-8B91-F246-93EF-21331B44D723}" presName="FourConn_1-2" presStyleLbl="fgAccFollowNode1" presStyleIdx="0" presStyleCnt="3">
        <dgm:presLayoutVars>
          <dgm:bulletEnabled val="1"/>
        </dgm:presLayoutVars>
      </dgm:prSet>
      <dgm:spPr/>
    </dgm:pt>
    <dgm:pt modelId="{D856E04E-EB07-9F47-967A-34F0AC920883}" type="pres">
      <dgm:prSet presAssocID="{CF3D1F84-8B91-F246-93EF-21331B44D723}" presName="FourConn_2-3" presStyleLbl="fgAccFollowNode1" presStyleIdx="1" presStyleCnt="3">
        <dgm:presLayoutVars>
          <dgm:bulletEnabled val="1"/>
        </dgm:presLayoutVars>
      </dgm:prSet>
      <dgm:spPr/>
    </dgm:pt>
    <dgm:pt modelId="{0F3D4E56-437F-1142-9DC9-D0AAF645A9A7}" type="pres">
      <dgm:prSet presAssocID="{CF3D1F84-8B91-F246-93EF-21331B44D723}" presName="FourConn_3-4" presStyleLbl="fgAccFollowNode1" presStyleIdx="2" presStyleCnt="3">
        <dgm:presLayoutVars>
          <dgm:bulletEnabled val="1"/>
        </dgm:presLayoutVars>
      </dgm:prSet>
      <dgm:spPr/>
    </dgm:pt>
    <dgm:pt modelId="{8D4F022E-2252-8647-86F2-71EE8D301D9D}" type="pres">
      <dgm:prSet presAssocID="{CF3D1F84-8B91-F246-93EF-21331B44D723}" presName="FourNodes_1_text" presStyleLbl="node1" presStyleIdx="3" presStyleCnt="4">
        <dgm:presLayoutVars>
          <dgm:bulletEnabled val="1"/>
        </dgm:presLayoutVars>
      </dgm:prSet>
      <dgm:spPr/>
    </dgm:pt>
    <dgm:pt modelId="{E5FA864F-8DD2-F749-9371-066566ECEB23}" type="pres">
      <dgm:prSet presAssocID="{CF3D1F84-8B91-F246-93EF-21331B44D723}" presName="FourNodes_2_text" presStyleLbl="node1" presStyleIdx="3" presStyleCnt="4">
        <dgm:presLayoutVars>
          <dgm:bulletEnabled val="1"/>
        </dgm:presLayoutVars>
      </dgm:prSet>
      <dgm:spPr/>
    </dgm:pt>
    <dgm:pt modelId="{4A1AD97C-004B-974B-B5F3-ED51A1A19A5A}" type="pres">
      <dgm:prSet presAssocID="{CF3D1F84-8B91-F246-93EF-21331B44D723}" presName="FourNodes_3_text" presStyleLbl="node1" presStyleIdx="3" presStyleCnt="4">
        <dgm:presLayoutVars>
          <dgm:bulletEnabled val="1"/>
        </dgm:presLayoutVars>
      </dgm:prSet>
      <dgm:spPr/>
    </dgm:pt>
    <dgm:pt modelId="{0AC76602-C5D9-0C47-88BB-280A17801253}" type="pres">
      <dgm:prSet presAssocID="{CF3D1F84-8B91-F246-93EF-21331B44D72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BFB8427-BBFA-AA48-8B4E-902DBC35EE7E}" type="presOf" srcId="{755DC43E-C2C4-0B4A-9F79-749372EF7558}" destId="{31FE2526-4EFA-C74E-8438-A2AA0C543B29}" srcOrd="0" destOrd="0" presId="urn:microsoft.com/office/officeart/2005/8/layout/vProcess5"/>
    <dgm:cxn modelId="{767F2A2E-67CE-C549-B91A-9646FE9C30F6}" type="presOf" srcId="{8C8CE008-967F-D448-91C3-C3D31F7EE4C8}" destId="{4A1AD97C-004B-974B-B5F3-ED51A1A19A5A}" srcOrd="1" destOrd="0" presId="urn:microsoft.com/office/officeart/2005/8/layout/vProcess5"/>
    <dgm:cxn modelId="{28B0EE3B-06C0-0D4A-BB21-3406F5178143}" type="presOf" srcId="{CF3D1F84-8B91-F246-93EF-21331B44D723}" destId="{C7315732-3136-D64C-908B-A51A3A7E4200}" srcOrd="0" destOrd="0" presId="urn:microsoft.com/office/officeart/2005/8/layout/vProcess5"/>
    <dgm:cxn modelId="{7FC9733C-D3DA-E942-90EA-EB305A2E0A6E}" type="presOf" srcId="{8C8CE008-967F-D448-91C3-C3D31F7EE4C8}" destId="{062FD523-2C76-CC41-BBA7-62F04344A079}" srcOrd="0" destOrd="0" presId="urn:microsoft.com/office/officeart/2005/8/layout/vProcess5"/>
    <dgm:cxn modelId="{F40C2941-19FD-7449-835A-CDE4902DAE6B}" srcId="{CF3D1F84-8B91-F246-93EF-21331B44D723}" destId="{8C8CE008-967F-D448-91C3-C3D31F7EE4C8}" srcOrd="2" destOrd="0" parTransId="{67A2F069-0FC2-E949-845B-EB0FFE7B5941}" sibTransId="{1100856D-27F4-AA4C-9CB6-FAD6332D1D6F}"/>
    <dgm:cxn modelId="{867BCE5F-D2E7-F541-8A86-BA5974B9A80B}" type="presOf" srcId="{755DC43E-C2C4-0B4A-9F79-749372EF7558}" destId="{8D4F022E-2252-8647-86F2-71EE8D301D9D}" srcOrd="1" destOrd="0" presId="urn:microsoft.com/office/officeart/2005/8/layout/vProcess5"/>
    <dgm:cxn modelId="{43E1F474-FCF4-CF4E-AED2-940DF28D3FCE}" type="presOf" srcId="{B5C66EC8-B890-4347-AB9C-7D5657EFA805}" destId="{E5FA864F-8DD2-F749-9371-066566ECEB23}" srcOrd="1" destOrd="0" presId="urn:microsoft.com/office/officeart/2005/8/layout/vProcess5"/>
    <dgm:cxn modelId="{5B753481-5E08-9A4C-B3E7-49DD73890ABD}" type="presOf" srcId="{BC6B32BA-A303-8D4A-A638-0825C7BC9D1A}" destId="{0AC76602-C5D9-0C47-88BB-280A17801253}" srcOrd="1" destOrd="0" presId="urn:microsoft.com/office/officeart/2005/8/layout/vProcess5"/>
    <dgm:cxn modelId="{B59CED91-61C8-B74F-A125-7E36414F09FA}" srcId="{CF3D1F84-8B91-F246-93EF-21331B44D723}" destId="{755DC43E-C2C4-0B4A-9F79-749372EF7558}" srcOrd="0" destOrd="0" parTransId="{DD213D80-6EE3-E64C-99C4-AD0CF5555AE8}" sibTransId="{9C57FF71-00B5-5D40-A566-70EC7B03B249}"/>
    <dgm:cxn modelId="{9D2F899B-F56E-1A4D-AF29-563CE6982526}" type="presOf" srcId="{3F90B446-7EA0-4B4C-9A5C-E2860631383E}" destId="{D856E04E-EB07-9F47-967A-34F0AC920883}" srcOrd="0" destOrd="0" presId="urn:microsoft.com/office/officeart/2005/8/layout/vProcess5"/>
    <dgm:cxn modelId="{24C22BAF-126C-7345-BA11-B078ACD17302}" srcId="{CF3D1F84-8B91-F246-93EF-21331B44D723}" destId="{BC6B32BA-A303-8D4A-A638-0825C7BC9D1A}" srcOrd="3" destOrd="0" parTransId="{652130AD-7BC4-284F-930C-C1E0B1985DEC}" sibTransId="{65488304-F517-C74F-A58E-DA6CFC854D7C}"/>
    <dgm:cxn modelId="{AF3EA8B2-1E1B-4849-88BA-09E65EB0044B}" type="presOf" srcId="{9C57FF71-00B5-5D40-A566-70EC7B03B249}" destId="{9E1221ED-9B48-1C47-B1D8-47010BD7F5A7}" srcOrd="0" destOrd="0" presId="urn:microsoft.com/office/officeart/2005/8/layout/vProcess5"/>
    <dgm:cxn modelId="{0334D3BA-6449-4F41-B3EA-6CB4E95E17BA}" type="presOf" srcId="{1100856D-27F4-AA4C-9CB6-FAD6332D1D6F}" destId="{0F3D4E56-437F-1142-9DC9-D0AAF645A9A7}" srcOrd="0" destOrd="0" presId="urn:microsoft.com/office/officeart/2005/8/layout/vProcess5"/>
    <dgm:cxn modelId="{71BCD7CD-B83A-344A-93F9-B67752614DF3}" type="presOf" srcId="{B5C66EC8-B890-4347-AB9C-7D5657EFA805}" destId="{63349DDD-DCBA-FC46-BF63-507B39944065}" srcOrd="0" destOrd="0" presId="urn:microsoft.com/office/officeart/2005/8/layout/vProcess5"/>
    <dgm:cxn modelId="{E08710D0-C25E-0242-BDCF-0A55E1E90E04}" type="presOf" srcId="{BC6B32BA-A303-8D4A-A638-0825C7BC9D1A}" destId="{C42F029E-26F4-F342-AF75-5AC32D7B01E6}" srcOrd="0" destOrd="0" presId="urn:microsoft.com/office/officeart/2005/8/layout/vProcess5"/>
    <dgm:cxn modelId="{0C8BEFD1-03B5-A54D-880E-F1D99D0F6A8B}" srcId="{CF3D1F84-8B91-F246-93EF-21331B44D723}" destId="{B5C66EC8-B890-4347-AB9C-7D5657EFA805}" srcOrd="1" destOrd="0" parTransId="{5C7EB9E7-77EC-DA46-9E40-CBE2A53154C3}" sibTransId="{3F90B446-7EA0-4B4C-9A5C-E2860631383E}"/>
    <dgm:cxn modelId="{55B29621-61AE-0047-8DD6-99FA8B4FF53F}" type="presParOf" srcId="{C7315732-3136-D64C-908B-A51A3A7E4200}" destId="{2AFE759F-E2B6-1343-9A7E-F853C476F45A}" srcOrd="0" destOrd="0" presId="urn:microsoft.com/office/officeart/2005/8/layout/vProcess5"/>
    <dgm:cxn modelId="{D1F945D3-11FE-B842-ADF3-84A471604906}" type="presParOf" srcId="{C7315732-3136-D64C-908B-A51A3A7E4200}" destId="{31FE2526-4EFA-C74E-8438-A2AA0C543B29}" srcOrd="1" destOrd="0" presId="urn:microsoft.com/office/officeart/2005/8/layout/vProcess5"/>
    <dgm:cxn modelId="{DE845230-575A-0F42-B89C-53982F00039D}" type="presParOf" srcId="{C7315732-3136-D64C-908B-A51A3A7E4200}" destId="{63349DDD-DCBA-FC46-BF63-507B39944065}" srcOrd="2" destOrd="0" presId="urn:microsoft.com/office/officeart/2005/8/layout/vProcess5"/>
    <dgm:cxn modelId="{09D16AE2-0172-2242-B672-3A126793AFF3}" type="presParOf" srcId="{C7315732-3136-D64C-908B-A51A3A7E4200}" destId="{062FD523-2C76-CC41-BBA7-62F04344A079}" srcOrd="3" destOrd="0" presId="urn:microsoft.com/office/officeart/2005/8/layout/vProcess5"/>
    <dgm:cxn modelId="{B22237E3-6D6E-D443-8626-208953B0FD77}" type="presParOf" srcId="{C7315732-3136-D64C-908B-A51A3A7E4200}" destId="{C42F029E-26F4-F342-AF75-5AC32D7B01E6}" srcOrd="4" destOrd="0" presId="urn:microsoft.com/office/officeart/2005/8/layout/vProcess5"/>
    <dgm:cxn modelId="{02A2F1DD-CE24-3845-95C8-CF583F7509CE}" type="presParOf" srcId="{C7315732-3136-D64C-908B-A51A3A7E4200}" destId="{9E1221ED-9B48-1C47-B1D8-47010BD7F5A7}" srcOrd="5" destOrd="0" presId="urn:microsoft.com/office/officeart/2005/8/layout/vProcess5"/>
    <dgm:cxn modelId="{F3CB8915-4445-F34D-AA88-A0829EBDE537}" type="presParOf" srcId="{C7315732-3136-D64C-908B-A51A3A7E4200}" destId="{D856E04E-EB07-9F47-967A-34F0AC920883}" srcOrd="6" destOrd="0" presId="urn:microsoft.com/office/officeart/2005/8/layout/vProcess5"/>
    <dgm:cxn modelId="{6FCC9B49-FD40-194A-AD73-EB96B47291BC}" type="presParOf" srcId="{C7315732-3136-D64C-908B-A51A3A7E4200}" destId="{0F3D4E56-437F-1142-9DC9-D0AAF645A9A7}" srcOrd="7" destOrd="0" presId="urn:microsoft.com/office/officeart/2005/8/layout/vProcess5"/>
    <dgm:cxn modelId="{1DEFD5C9-6B7A-1E48-8A8A-2B2DE1249FAA}" type="presParOf" srcId="{C7315732-3136-D64C-908B-A51A3A7E4200}" destId="{8D4F022E-2252-8647-86F2-71EE8D301D9D}" srcOrd="8" destOrd="0" presId="urn:microsoft.com/office/officeart/2005/8/layout/vProcess5"/>
    <dgm:cxn modelId="{2951ECEC-4FED-B948-944A-25F30A041437}" type="presParOf" srcId="{C7315732-3136-D64C-908B-A51A3A7E4200}" destId="{E5FA864F-8DD2-F749-9371-066566ECEB23}" srcOrd="9" destOrd="0" presId="urn:microsoft.com/office/officeart/2005/8/layout/vProcess5"/>
    <dgm:cxn modelId="{66CF5C00-74E5-EC44-9B42-F13F529B382B}" type="presParOf" srcId="{C7315732-3136-D64C-908B-A51A3A7E4200}" destId="{4A1AD97C-004B-974B-B5F3-ED51A1A19A5A}" srcOrd="10" destOrd="0" presId="urn:microsoft.com/office/officeart/2005/8/layout/vProcess5"/>
    <dgm:cxn modelId="{2B8DC9B4-0116-5045-9621-98A94C01597A}" type="presParOf" srcId="{C7315732-3136-D64C-908B-A51A3A7E4200}" destId="{0AC76602-C5D9-0C47-88BB-280A178012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E2526-4EFA-C74E-8438-A2AA0C543B29}">
      <dsp:nvSpPr>
        <dsp:cNvPr id="0" name=""/>
        <dsp:cNvSpPr/>
      </dsp:nvSpPr>
      <dsp:spPr>
        <a:xfrm>
          <a:off x="0" y="0"/>
          <a:ext cx="5061111" cy="101468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điểm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trưng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19" y="29719"/>
        <a:ext cx="3880450" cy="955243"/>
      </dsp:txXfrm>
    </dsp:sp>
    <dsp:sp modelId="{63349DDD-DCBA-FC46-BF63-507B39944065}">
      <dsp:nvSpPr>
        <dsp:cNvPr id="0" name=""/>
        <dsp:cNvSpPr/>
      </dsp:nvSpPr>
      <dsp:spPr>
        <a:xfrm>
          <a:off x="423868" y="1199168"/>
          <a:ext cx="5061111" cy="1014681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</a:ln>
        <a:effectLst/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điểm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trưng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587" y="1228887"/>
        <a:ext cx="3918262" cy="955243"/>
      </dsp:txXfrm>
    </dsp:sp>
    <dsp:sp modelId="{062FD523-2C76-CC41-BBA7-62F04344A079}">
      <dsp:nvSpPr>
        <dsp:cNvPr id="0" name=""/>
        <dsp:cNvSpPr/>
      </dsp:nvSpPr>
      <dsp:spPr>
        <a:xfrm>
          <a:off x="841409" y="2398337"/>
          <a:ext cx="5061111" cy="101468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softEdge rad="12700"/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tục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điểm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còn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128" y="2428056"/>
        <a:ext cx="3924588" cy="955243"/>
      </dsp:txXfrm>
    </dsp:sp>
    <dsp:sp modelId="{C42F029E-26F4-F342-AF75-5AC32D7B01E6}">
      <dsp:nvSpPr>
        <dsp:cNvPr id="0" name=""/>
        <dsp:cNvSpPr/>
      </dsp:nvSpPr>
      <dsp:spPr>
        <a:xfrm>
          <a:off x="1265277" y="3597506"/>
          <a:ext cx="5061111" cy="101468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softEdge rad="12700"/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Xây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dựng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khoá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lưỡng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hoàn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chỉnh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4996" y="3627225"/>
        <a:ext cx="3918262" cy="955243"/>
      </dsp:txXfrm>
    </dsp:sp>
    <dsp:sp modelId="{9E1221ED-9B48-1C47-B1D8-47010BD7F5A7}">
      <dsp:nvSpPr>
        <dsp:cNvPr id="0" name=""/>
        <dsp:cNvSpPr/>
      </dsp:nvSpPr>
      <dsp:spPr>
        <a:xfrm>
          <a:off x="4401568" y="777153"/>
          <a:ext cx="659542" cy="659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549965" y="777153"/>
        <a:ext cx="362748" cy="496305"/>
      </dsp:txXfrm>
    </dsp:sp>
    <dsp:sp modelId="{D856E04E-EB07-9F47-967A-34F0AC920883}">
      <dsp:nvSpPr>
        <dsp:cNvPr id="0" name=""/>
        <dsp:cNvSpPr/>
      </dsp:nvSpPr>
      <dsp:spPr>
        <a:xfrm>
          <a:off x="4825436" y="1976322"/>
          <a:ext cx="659542" cy="659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668406"/>
            <a:satOff val="2306"/>
            <a:lumOff val="-937"/>
            <a:alphaOff val="0"/>
          </a:schemeClr>
        </a:solidFill>
        <a:ln>
          <a:noFill/>
        </a:ln>
        <a:effectLst>
          <a:softEdge rad="12700"/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973833" y="1976322"/>
        <a:ext cx="362748" cy="496305"/>
      </dsp:txXfrm>
    </dsp:sp>
    <dsp:sp modelId="{0F3D4E56-437F-1142-9DC9-D0AAF645A9A7}">
      <dsp:nvSpPr>
        <dsp:cNvPr id="0" name=""/>
        <dsp:cNvSpPr/>
      </dsp:nvSpPr>
      <dsp:spPr>
        <a:xfrm>
          <a:off x="5242978" y="3175491"/>
          <a:ext cx="659542" cy="659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1336812"/>
            <a:satOff val="4612"/>
            <a:lumOff val="-1874"/>
            <a:alphaOff val="0"/>
          </a:schemeClr>
        </a:solidFill>
        <a:ln>
          <a:noFill/>
        </a:ln>
        <a:effectLst>
          <a:softEdge rad="12700"/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391375" y="3175491"/>
        <a:ext cx="362748" cy="49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8/31/21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93" y="0"/>
            <a:ext cx="9047921" cy="59049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1440" y="836023"/>
            <a:ext cx="2813153" cy="1933303"/>
            <a:chOff x="91440" y="836023"/>
            <a:chExt cx="2813153" cy="1933303"/>
          </a:xfrm>
        </p:grpSpPr>
        <p:sp>
          <p:nvSpPr>
            <p:cNvPr id="3" name="Cloud Callout 2"/>
            <p:cNvSpPr/>
            <p:nvPr/>
          </p:nvSpPr>
          <p:spPr>
            <a:xfrm>
              <a:off x="91440" y="836023"/>
              <a:ext cx="2813153" cy="1933303"/>
            </a:xfrm>
            <a:prstGeom prst="cloudCallout">
              <a:avLst>
                <a:gd name="adj1" fmla="val 57262"/>
                <a:gd name="adj2" fmla="val 630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582" y="1203402"/>
              <a:ext cx="2050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này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truyền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điệp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39" y="3605349"/>
            <a:ext cx="3383281" cy="2155371"/>
            <a:chOff x="91440" y="836023"/>
            <a:chExt cx="2813153" cy="1998595"/>
          </a:xfrm>
        </p:grpSpPr>
        <p:sp>
          <p:nvSpPr>
            <p:cNvPr id="8" name="Cloud Callout 7"/>
            <p:cNvSpPr/>
            <p:nvPr/>
          </p:nvSpPr>
          <p:spPr>
            <a:xfrm>
              <a:off x="91440" y="836023"/>
              <a:ext cx="2813153" cy="1933303"/>
            </a:xfrm>
            <a:prstGeom prst="cloudCallout">
              <a:avLst>
                <a:gd name="adj1" fmla="val 66528"/>
                <a:gd name="adj2" fmla="val -66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582" y="1203402"/>
              <a:ext cx="20508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sẽ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đưa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loại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rác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như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4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22169" y="1387110"/>
            <a:ext cx="6390772" cy="53770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18328" y="4761362"/>
            <a:ext cx="0" cy="4820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576" y="2932248"/>
            <a:ext cx="3134078" cy="4994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 không xẻ thùy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5504" y="2902796"/>
            <a:ext cx="4097571" cy="4994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xẻ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232054" y="4467814"/>
            <a:ext cx="1790115" cy="82989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Mép lá nhẵn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656049" y="4408860"/>
            <a:ext cx="1677201" cy="8820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thùy xẻ sâu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556807" y="4458553"/>
            <a:ext cx="2564605" cy="78268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răng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8615589" y="4436772"/>
            <a:ext cx="3358600" cy="8820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23075" y="5382479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523987" y="5430304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94649" y="5348836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28791" y="5290607"/>
            <a:ext cx="10318" cy="458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438640" y="5831695"/>
            <a:ext cx="11524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539636" y="1956364"/>
            <a:ext cx="5514654" cy="974758"/>
            <a:chOff x="3539635" y="1956364"/>
            <a:chExt cx="5514655" cy="9747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079080" y="3464600"/>
            <a:ext cx="2921112" cy="974758"/>
            <a:chOff x="3539635" y="1956364"/>
            <a:chExt cx="5514655" cy="974758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662402" y="3405444"/>
            <a:ext cx="2757327" cy="974758"/>
            <a:chOff x="3539635" y="1956364"/>
            <a:chExt cx="5514655" cy="974758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BE3ADE22-E7D5-404F-AC0E-57DFDC3E3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6" y="825216"/>
            <a:ext cx="7114726" cy="354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0CC7A-70CD-0341-B802-1C46485FC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09" y="1748890"/>
            <a:ext cx="6235342" cy="4278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8B573-2DBD-374C-895F-50ACEE3D6C16}"/>
              </a:ext>
            </a:extLst>
          </p:cNvPr>
          <p:cNvSpPr txBox="1"/>
          <p:nvPr/>
        </p:nvSpPr>
        <p:spPr>
          <a:xfrm>
            <a:off x="1945814" y="686074"/>
            <a:ext cx="80739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Xây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dựng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khoá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lưỡng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(A -&gt; G)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204295D4-1715-3748-9FCA-00CD459945E0}"/>
              </a:ext>
            </a:extLst>
          </p:cNvPr>
          <p:cNvSpPr/>
          <p:nvPr/>
        </p:nvSpPr>
        <p:spPr>
          <a:xfrm>
            <a:off x="296214" y="2550017"/>
            <a:ext cx="2640169" cy="2023592"/>
          </a:xfrm>
          <a:prstGeom prst="foldedCorner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>
                <a:latin typeface="Arial" panose="020B0604020202020204" pitchFamily="34" charset="0"/>
                <a:cs typeface="Arial" panose="020B0604020202020204" pitchFamily="34" charset="0"/>
              </a:rPr>
              <a:t>Đặc điểm:</a:t>
            </a:r>
          </a:p>
          <a:p>
            <a:pPr marL="285750" indent="-285750">
              <a:buFontTx/>
              <a:buChar char="-"/>
            </a:pPr>
            <a:r>
              <a:rPr lang="en-VN" dirty="0">
                <a:latin typeface="Arial" panose="020B0604020202020204" pitchFamily="34" charset="0"/>
                <a:cs typeface="Arial" panose="020B0604020202020204" pitchFamily="34" charset="0"/>
              </a:rPr>
              <a:t>Có chân hay không?</a:t>
            </a:r>
          </a:p>
          <a:p>
            <a:pPr marL="285750" indent="-285750">
              <a:buFontTx/>
              <a:buChar char="-"/>
            </a:pPr>
            <a:r>
              <a:rPr lang="en-VN" dirty="0">
                <a:latin typeface="Arial" panose="020B0604020202020204" pitchFamily="34" charset="0"/>
                <a:cs typeface="Arial" panose="020B0604020202020204" pitchFamily="34" charset="0"/>
              </a:rPr>
              <a:t>Có vảy hay không?</a:t>
            </a:r>
          </a:p>
          <a:p>
            <a:pPr marL="285750" indent="-285750">
              <a:buFontTx/>
              <a:buChar char="-"/>
            </a:pPr>
            <a:r>
              <a:rPr lang="en-VN" dirty="0">
                <a:latin typeface="Arial" panose="020B0604020202020204" pitchFamily="34" charset="0"/>
                <a:cs typeface="Arial" panose="020B0604020202020204" pitchFamily="34" charset="0"/>
              </a:rPr>
              <a:t>Có cánh hay không?</a:t>
            </a:r>
          </a:p>
          <a:p>
            <a:pPr marL="285750" indent="-285750">
              <a:buFontTx/>
              <a:buChar char="-"/>
            </a:pPr>
            <a:r>
              <a:rPr lang="en-VN" dirty="0">
                <a:latin typeface="Arial" panose="020B0604020202020204" pitchFamily="34" charset="0"/>
                <a:cs typeface="Arial" panose="020B0604020202020204" pitchFamily="34" charset="0"/>
              </a:rPr>
              <a:t>Số lượng cánh?</a:t>
            </a:r>
          </a:p>
        </p:txBody>
      </p:sp>
    </p:spTree>
    <p:extLst>
      <p:ext uri="{BB962C8B-B14F-4D97-AF65-F5344CB8AC3E}">
        <p14:creationId xmlns:p14="http://schemas.microsoft.com/office/powerpoint/2010/main" val="42887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347E8-8E41-A24B-9F15-F8ED0A598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35" y="1143357"/>
            <a:ext cx="8568578" cy="48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g ty Thế Hệ Mới | Tư vấn visa du học, du lịch, định cư - Dặn dò mùa hè  cho các du học sinh Mỹ">
            <a:extLst>
              <a:ext uri="{FF2B5EF4-FFF2-40B4-BE49-F238E27FC236}">
                <a16:creationId xmlns:a16="http://schemas.microsoft.com/office/drawing/2014/main" id="{C561907A-C21B-FC40-81AA-A2E92DC5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57" y="1213476"/>
            <a:ext cx="3323286" cy="22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50BD6F-A213-DD49-BB68-6AB8F4AF15EE}"/>
              </a:ext>
            </a:extLst>
          </p:cNvPr>
          <p:cNvSpPr/>
          <p:nvPr/>
        </p:nvSpPr>
        <p:spPr>
          <a:xfrm>
            <a:off x="4893972" y="1213476"/>
            <a:ext cx="6075071" cy="2215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Khái niệm khoá lưỡng phân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Các bước xây dựng khoá lưỡng phân</a:t>
            </a: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DC663292-B04C-4D4C-9E61-4EB1C1C87B6A}"/>
              </a:ext>
            </a:extLst>
          </p:cNvPr>
          <p:cNvSpPr/>
          <p:nvPr/>
        </p:nvSpPr>
        <p:spPr>
          <a:xfrm>
            <a:off x="774075" y="3954945"/>
            <a:ext cx="798490" cy="746975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09CA3-E9E0-774B-AF4B-CE8FD323A606}"/>
              </a:ext>
            </a:extLst>
          </p:cNvPr>
          <p:cNvSpPr/>
          <p:nvPr/>
        </p:nvSpPr>
        <p:spPr>
          <a:xfrm>
            <a:off x="1776343" y="4112515"/>
            <a:ext cx="739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cầu: Hoàn thành nhiệm vụ 1 trong phiếu học tập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A20B6-E4E6-CB4C-A7CA-243BBDB99209}"/>
              </a:ext>
            </a:extLst>
          </p:cNvPr>
          <p:cNvSpPr/>
          <p:nvPr/>
        </p:nvSpPr>
        <p:spPr>
          <a:xfrm>
            <a:off x="1534464" y="4829661"/>
            <a:ext cx="9123072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 – 6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3425" y="51306"/>
            <a:ext cx="7042169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 (TIẾT 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THỰC HÀNH XÂY DỰNG KHÓA LƯỠNG PHÂN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7394" y="1193185"/>
            <a:ext cx="9722225" cy="1317648"/>
            <a:chOff x="1922928" y="1193185"/>
            <a:chExt cx="8552331" cy="1299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" name="Rounded Rectangle 3"/>
            <p:cNvSpPr/>
            <p:nvPr/>
          </p:nvSpPr>
          <p:spPr>
            <a:xfrm>
              <a:off x="1922928" y="1193185"/>
              <a:ext cx="8552331" cy="1062318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22929" y="1308845"/>
              <a:ext cx="8552330" cy="118335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loài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4435" y="2388057"/>
            <a:ext cx="3375213" cy="3953435"/>
            <a:chOff x="954741" y="2388057"/>
            <a:chExt cx="2931459" cy="3953435"/>
          </a:xfrm>
        </p:grpSpPr>
        <p:sp>
          <p:nvSpPr>
            <p:cNvPr id="7" name="Rounded Rectangle 6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7394" y="2628152"/>
              <a:ext cx="247675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Chuẩn</a:t>
              </a:r>
              <a:r>
                <a:rPr lang="en-US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bị</a:t>
              </a:r>
              <a:endPara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Giấy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lúp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sẵn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1694" y="2395657"/>
            <a:ext cx="3443762" cy="3953435"/>
            <a:chOff x="925953" y="2388057"/>
            <a:chExt cx="2960248" cy="3953435"/>
          </a:xfrm>
        </p:grpSpPr>
        <p:sp>
          <p:nvSpPr>
            <p:cNvPr id="12" name="Rounded Rectangle 11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5953" y="2628152"/>
              <a:ext cx="29602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endPara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1, 3 ,5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sẽ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trao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2, 4, 6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tương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27503" y="2388057"/>
            <a:ext cx="3516816" cy="3953435"/>
            <a:chOff x="954741" y="2388057"/>
            <a:chExt cx="2931459" cy="3953435"/>
          </a:xfrm>
        </p:grpSpPr>
        <p:sp>
          <p:nvSpPr>
            <p:cNvPr id="15" name="Rounded Rectangle 14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5733" y="2520576"/>
              <a:ext cx="277563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B1: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– 6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B2: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ghi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B3: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7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THỰC HÀNH XÂY DỰNG KHÓA LƯỠNG PHÂN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7394" y="1193185"/>
            <a:ext cx="9722225" cy="1317648"/>
            <a:chOff x="1922928" y="1193185"/>
            <a:chExt cx="8552331" cy="1299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1922928" y="1193185"/>
              <a:ext cx="8552331" cy="1062318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2929" y="1308845"/>
              <a:ext cx="8552330" cy="118335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loài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09947" y="2510833"/>
            <a:ext cx="7382693" cy="4311377"/>
            <a:chOff x="2309947" y="2510833"/>
            <a:chExt cx="7382693" cy="43113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947" y="2510833"/>
              <a:ext cx="7382693" cy="43113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66114" y="3461657"/>
              <a:ext cx="26648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THUYẾT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4435" y="91440"/>
            <a:ext cx="3030584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32839"/>
              </p:ext>
            </p:extLst>
          </p:nvPr>
        </p:nvGraphicFramePr>
        <p:xfrm>
          <a:off x="509451" y="1463042"/>
          <a:ext cx="10802983" cy="5394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1581210408"/>
                    </a:ext>
                  </a:extLst>
                </a:gridCol>
                <a:gridCol w="8334103">
                  <a:extLst>
                    <a:ext uri="{9D8B030D-6E8A-4147-A177-3AD203B41FA5}">
                      <a16:colId xmlns:a16="http://schemas.microsoft.com/office/drawing/2014/main" val="3130792807"/>
                    </a:ext>
                  </a:extLst>
                </a:gridCol>
              </a:tblGrid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ngành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diện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655569"/>
                  </a:ext>
                </a:extLst>
              </a:tr>
              <a:tr h="4904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Tảo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93439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Rêu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67637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Quyết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00875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 trần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trần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15439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 kín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kín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069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9451" y="632045"/>
            <a:ext cx="10633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48814"/>
            <a:ext cx="10463347" cy="6068741"/>
            <a:chOff x="927463" y="431248"/>
            <a:chExt cx="10463347" cy="60687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463" y="431248"/>
              <a:ext cx="10463347" cy="606874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249886" y="5185955"/>
              <a:ext cx="4023360" cy="1188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9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4435" y="91440"/>
            <a:ext cx="3030584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0" y="748220"/>
            <a:ext cx="8141355" cy="61097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818" y="2042863"/>
            <a:ext cx="384047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1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A4A2249-9FF1-FE48-9543-FB80B626D8F9}"/>
              </a:ext>
            </a:extLst>
          </p:cNvPr>
          <p:cNvGrpSpPr/>
          <p:nvPr/>
        </p:nvGrpSpPr>
        <p:grpSpPr>
          <a:xfrm>
            <a:off x="1701800" y="682579"/>
            <a:ext cx="8788400" cy="5292771"/>
            <a:chOff x="1701800" y="682579"/>
            <a:chExt cx="8788400" cy="52927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543ADA-3F47-E146-B837-ACDA0A7A8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1800" y="882650"/>
              <a:ext cx="8788400" cy="50927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8C399E-11BD-DD4F-8739-008ECDF621AD}"/>
                </a:ext>
              </a:extLst>
            </p:cNvPr>
            <p:cNvSpPr/>
            <p:nvPr/>
          </p:nvSpPr>
          <p:spPr>
            <a:xfrm>
              <a:off x="9234152" y="682579"/>
              <a:ext cx="1256048" cy="862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D3ABE9-A2BE-0B4B-8DF3-DFA72AC6565C}"/>
                </a:ext>
              </a:extLst>
            </p:cNvPr>
            <p:cNvSpPr/>
            <p:nvPr/>
          </p:nvSpPr>
          <p:spPr>
            <a:xfrm>
              <a:off x="9862176" y="5343031"/>
              <a:ext cx="628024" cy="362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1C616A-3A53-BD47-95B0-B973AEFB23DB}"/>
              </a:ext>
            </a:extLst>
          </p:cNvPr>
          <p:cNvSpPr txBox="1"/>
          <p:nvPr/>
        </p:nvSpPr>
        <p:spPr>
          <a:xfrm>
            <a:off x="734096" y="1314631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1:</a:t>
            </a:r>
          </a:p>
        </p:txBody>
      </p:sp>
    </p:spTree>
    <p:extLst>
      <p:ext uri="{BB962C8B-B14F-4D97-AF65-F5344CB8AC3E}">
        <p14:creationId xmlns:p14="http://schemas.microsoft.com/office/powerpoint/2010/main" val="224209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9B139-0035-2C43-8869-DED25970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53" y="2409135"/>
            <a:ext cx="7833329" cy="3334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C3D823-164D-2745-BBA1-E571C5B52FAC}"/>
              </a:ext>
            </a:extLst>
          </p:cNvPr>
          <p:cNvSpPr/>
          <p:nvPr/>
        </p:nvSpPr>
        <p:spPr>
          <a:xfrm rot="21217181">
            <a:off x="1598741" y="682159"/>
            <a:ext cx="5147485" cy="1023701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Phân loại các loài sinh vật?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ED7D847-3867-1445-BFB9-D1375C2E3221}"/>
              </a:ext>
            </a:extLst>
          </p:cNvPr>
          <p:cNvSpPr/>
          <p:nvPr/>
        </p:nvSpPr>
        <p:spPr>
          <a:xfrm>
            <a:off x="3747753" y="1873580"/>
            <a:ext cx="5434884" cy="284544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Đặc điểm đặc trưng của sinh vật</a:t>
            </a:r>
          </a:p>
        </p:txBody>
      </p:sp>
    </p:spTree>
    <p:extLst>
      <p:ext uri="{BB962C8B-B14F-4D97-AF65-F5344CB8AC3E}">
        <p14:creationId xmlns:p14="http://schemas.microsoft.com/office/powerpoint/2010/main" val="1228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E74F3-E151-2145-A1C5-EC534FCDC8C8}"/>
              </a:ext>
            </a:extLst>
          </p:cNvPr>
          <p:cNvSpPr txBox="1"/>
          <p:nvPr/>
        </p:nvSpPr>
        <p:spPr>
          <a:xfrm>
            <a:off x="1236372" y="735082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0059B-8550-E544-8168-FAAA6624B66F}"/>
              </a:ext>
            </a:extLst>
          </p:cNvPr>
          <p:cNvSpPr txBox="1"/>
          <p:nvPr/>
        </p:nvSpPr>
        <p:spPr>
          <a:xfrm>
            <a:off x="2083158" y="1351121"/>
            <a:ext cx="8025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Tìm hiểu về đặc điểm một số virus (corona, HIV, …) và vi khuẩn (lao, kiết lị, ….)</a:t>
            </a:r>
          </a:p>
        </p:txBody>
      </p:sp>
      <p:pic>
        <p:nvPicPr>
          <p:cNvPr id="2050" name="Picture 2" descr="Đặc điểm vi khuẩn lao | Vinmec">
            <a:extLst>
              <a:ext uri="{FF2B5EF4-FFF2-40B4-BE49-F238E27FC236}">
                <a16:creationId xmlns:a16="http://schemas.microsoft.com/office/drawing/2014/main" id="{7EE699CF-D017-964F-90B2-5294065B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15" y="2769944"/>
            <a:ext cx="4710985" cy="3140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ưu trữ corona virus - BỆNH VIỆN BÌNH DÂN ĐÀ NẴNG">
            <a:extLst>
              <a:ext uri="{FF2B5EF4-FFF2-40B4-BE49-F238E27FC236}">
                <a16:creationId xmlns:a16="http://schemas.microsoft.com/office/drawing/2014/main" id="{48EC1B4E-2321-FC4D-9C22-5C5E86D9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83" y="2949106"/>
            <a:ext cx="4522545" cy="3140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2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3" y="415970"/>
            <a:ext cx="10696303" cy="60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39" y="1432223"/>
            <a:ext cx="10371909" cy="3035808"/>
          </a:xfrm>
        </p:spPr>
        <p:txBody>
          <a:bodyPr/>
          <a:lstStyle/>
          <a:p>
            <a:pPr algn="ctr"/>
            <a:r>
              <a:rPr lang="en-US" sz="8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</a:t>
            </a:r>
            <a:br>
              <a:rPr lang="en-US" sz="8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KHÓA LƯỠNG PHÂN</a:t>
            </a:r>
          </a:p>
        </p:txBody>
      </p:sp>
    </p:spTree>
    <p:extLst>
      <p:ext uri="{BB962C8B-B14F-4D97-AF65-F5344CB8AC3E}">
        <p14:creationId xmlns:p14="http://schemas.microsoft.com/office/powerpoint/2010/main" val="362346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SỬ DỤNG KHÓA LƯỠNG PHÂN TRONG PHÂN LOẠI SINH VẬT</a:t>
            </a:r>
          </a:p>
        </p:txBody>
      </p:sp>
      <p:pic>
        <p:nvPicPr>
          <p:cNvPr id="2052" name="Picture 4" descr="Cá rô phi - hn.check.net.vn">
            <a:extLst>
              <a:ext uri="{FF2B5EF4-FFF2-40B4-BE49-F238E27FC236}">
                <a16:creationId xmlns:a16="http://schemas.microsoft.com/office/drawing/2014/main" id="{35E80548-6196-8E49-9F22-2F2AFF19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97" y="1550346"/>
            <a:ext cx="2582985" cy="25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: trắng, dễ thương, bị cô lập, vật nuôi, Động vật có vú, Động vật, Con  thỏ, thỏ rừng, Râu, lý lịch, Động vật có xương sống, Con thỏ trong">
            <a:extLst>
              <a:ext uri="{FF2B5EF4-FFF2-40B4-BE49-F238E27FC236}">
                <a16:creationId xmlns:a16="http://schemas.microsoft.com/office/drawing/2014/main" id="{7574EEE1-29CC-B34D-A5CD-64F6A8DA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" y="1761509"/>
            <a:ext cx="2829046" cy="21190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ý thuyết - Học trực tuyến OLM">
            <a:extLst>
              <a:ext uri="{FF2B5EF4-FFF2-40B4-BE49-F238E27FC236}">
                <a16:creationId xmlns:a16="http://schemas.microsoft.com/office/drawing/2014/main" id="{C7980DBD-EA68-0F4B-93D1-2A9F43FE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11" y="1686491"/>
            <a:ext cx="1991574" cy="21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50B873-50A4-4441-BD7E-A3358DA0EFDC}"/>
              </a:ext>
            </a:extLst>
          </p:cNvPr>
          <p:cNvGrpSpPr/>
          <p:nvPr/>
        </p:nvGrpSpPr>
        <p:grpSpPr>
          <a:xfrm>
            <a:off x="3040123" y="1699800"/>
            <a:ext cx="3389145" cy="2180764"/>
            <a:chOff x="3905290" y="1662980"/>
            <a:chExt cx="4105032" cy="2383571"/>
          </a:xfrm>
        </p:grpSpPr>
        <p:pic>
          <p:nvPicPr>
            <p:cNvPr id="2060" name="Picture 12" descr="KHÁM PHÁ] 7 Ý nghĩa Hoa sen Không phải ai cũng biết ! Bông sen đẹp">
              <a:extLst>
                <a:ext uri="{FF2B5EF4-FFF2-40B4-BE49-F238E27FC236}">
                  <a16:creationId xmlns:a16="http://schemas.microsoft.com/office/drawing/2014/main" id="{1697EA11-C6CE-F642-88ED-82D42F273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90" y="1662980"/>
              <a:ext cx="2327031" cy="232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Ăn hạt sen có tác dụng gì? | Vinmec">
              <a:extLst>
                <a:ext uri="{FF2B5EF4-FFF2-40B4-BE49-F238E27FC236}">
                  <a16:creationId xmlns:a16="http://schemas.microsoft.com/office/drawing/2014/main" id="{BFF271A4-3F50-3442-A450-F6A8D7BC1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322" y="1662981"/>
              <a:ext cx="1778000" cy="1187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15 công dụng tuyệt vời của củ sen với sức khỏe">
              <a:extLst>
                <a:ext uri="{FF2B5EF4-FFF2-40B4-BE49-F238E27FC236}">
                  <a16:creationId xmlns:a16="http://schemas.microsoft.com/office/drawing/2014/main" id="{93E038C5-C16D-FC4C-95CD-A93FF0671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362" y="2874848"/>
              <a:ext cx="1761959" cy="117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E388AD1-CB98-B947-BC3A-B8432E49EB00}"/>
              </a:ext>
            </a:extLst>
          </p:cNvPr>
          <p:cNvSpPr/>
          <p:nvPr/>
        </p:nvSpPr>
        <p:spPr>
          <a:xfrm>
            <a:off x="2511380" y="5231313"/>
            <a:ext cx="7958958" cy="88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Em hãy nêu các đặc điểm để phân biệt các sinh vật trong hình?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9AA6F-F54E-5444-A48E-D49F3021EB6E}"/>
              </a:ext>
            </a:extLst>
          </p:cNvPr>
          <p:cNvSpPr txBox="1"/>
          <p:nvPr/>
        </p:nvSpPr>
        <p:spPr>
          <a:xfrm>
            <a:off x="1893195" y="4250249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0070C0"/>
                </a:solidFill>
              </a:rPr>
              <a:t>Con thỏ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4B4CA-00B1-F143-91DC-7D08A4089253}"/>
              </a:ext>
            </a:extLst>
          </p:cNvPr>
          <p:cNvSpPr txBox="1"/>
          <p:nvPr/>
        </p:nvSpPr>
        <p:spPr>
          <a:xfrm>
            <a:off x="4022882" y="4189016"/>
            <a:ext cx="2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0070C0"/>
                </a:solidFill>
              </a:rPr>
              <a:t>Cây hoa sen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DE4508-DFEE-A240-8616-876439D5C2EA}"/>
              </a:ext>
            </a:extLst>
          </p:cNvPr>
          <p:cNvSpPr txBox="1"/>
          <p:nvPr/>
        </p:nvSpPr>
        <p:spPr>
          <a:xfrm>
            <a:off x="7636987" y="4225663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0070C0"/>
                </a:solidFill>
              </a:rPr>
              <a:t>Cá rô phi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358E31-F180-E345-94BD-459306D5FA73}"/>
              </a:ext>
            </a:extLst>
          </p:cNvPr>
          <p:cNvSpPr txBox="1"/>
          <p:nvPr/>
        </p:nvSpPr>
        <p:spPr>
          <a:xfrm>
            <a:off x="9959020" y="4189016"/>
            <a:ext cx="166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0070C0"/>
                </a:solidFill>
              </a:rPr>
              <a:t>Chim bồ câu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B9B4CD-F597-4E4F-8073-2A539B2D139B}"/>
              </a:ext>
            </a:extLst>
          </p:cNvPr>
          <p:cNvSpPr/>
          <p:nvPr/>
        </p:nvSpPr>
        <p:spPr>
          <a:xfrm>
            <a:off x="708338" y="5231313"/>
            <a:ext cx="1532586" cy="888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/>
              <a:t>Thảo luận nhóm:</a:t>
            </a:r>
          </a:p>
        </p:txBody>
      </p:sp>
    </p:spTree>
    <p:extLst>
      <p:ext uri="{BB962C8B-B14F-4D97-AF65-F5344CB8AC3E}">
        <p14:creationId xmlns:p14="http://schemas.microsoft.com/office/powerpoint/2010/main" val="228627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2" grpId="0"/>
      <p:bldP spid="23" grpId="0"/>
      <p:bldP spid="24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á rô phi - hn.check.net.vn">
            <a:extLst>
              <a:ext uri="{FF2B5EF4-FFF2-40B4-BE49-F238E27FC236}">
                <a16:creationId xmlns:a16="http://schemas.microsoft.com/office/drawing/2014/main" id="{E6BAFEB3-2F85-C244-BC87-98837E60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59" y="3907632"/>
            <a:ext cx="1439056" cy="14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ình ảnh : trắng, dễ thương, bị cô lập, vật nuôi, Động vật có vú, Động vật, Con  thỏ, thỏ rừng, Râu, lý lịch, Động vật có xương sống, Con thỏ trong">
            <a:extLst>
              <a:ext uri="{FF2B5EF4-FFF2-40B4-BE49-F238E27FC236}">
                <a16:creationId xmlns:a16="http://schemas.microsoft.com/office/drawing/2014/main" id="{D759DB1F-B0AC-5944-8989-DA58E8607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90" y="851428"/>
            <a:ext cx="1921214" cy="143905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Lý thuyết - Học trực tuyến OLM">
            <a:extLst>
              <a:ext uri="{FF2B5EF4-FFF2-40B4-BE49-F238E27FC236}">
                <a16:creationId xmlns:a16="http://schemas.microsoft.com/office/drawing/2014/main" id="{2FD8AEC3-2AC5-EB4D-B78F-FAECEE00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65" y="5346688"/>
            <a:ext cx="1195683" cy="12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5462512-4886-CC4B-B7FB-1A87059BC021}"/>
              </a:ext>
            </a:extLst>
          </p:cNvPr>
          <p:cNvGrpSpPr/>
          <p:nvPr/>
        </p:nvGrpSpPr>
        <p:grpSpPr>
          <a:xfrm>
            <a:off x="1162290" y="2587278"/>
            <a:ext cx="1782029" cy="1231308"/>
            <a:chOff x="3905290" y="1662980"/>
            <a:chExt cx="4105032" cy="2383571"/>
          </a:xfrm>
        </p:grpSpPr>
        <p:pic>
          <p:nvPicPr>
            <p:cNvPr id="6" name="Picture 12" descr="KHÁM PHÁ] 7 Ý nghĩa Hoa sen Không phải ai cũng biết ! Bông sen đẹp">
              <a:extLst>
                <a:ext uri="{FF2B5EF4-FFF2-40B4-BE49-F238E27FC236}">
                  <a16:creationId xmlns:a16="http://schemas.microsoft.com/office/drawing/2014/main" id="{6F3F1B5C-1E50-EF42-A84B-4EEDB6424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90" y="1662980"/>
              <a:ext cx="2327031" cy="232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Ăn hạt sen có tác dụng gì? | Vinmec">
              <a:extLst>
                <a:ext uri="{FF2B5EF4-FFF2-40B4-BE49-F238E27FC236}">
                  <a16:creationId xmlns:a16="http://schemas.microsoft.com/office/drawing/2014/main" id="{B4C1E99A-8103-D642-A193-176707023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322" y="1662981"/>
              <a:ext cx="1778000" cy="1187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15 công dụng tuyệt vời của củ sen với sức khỏe">
              <a:extLst>
                <a:ext uri="{FF2B5EF4-FFF2-40B4-BE49-F238E27FC236}">
                  <a16:creationId xmlns:a16="http://schemas.microsoft.com/office/drawing/2014/main" id="{A1B43D8C-D36D-FD4A-B491-D0F36FB93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362" y="2874848"/>
              <a:ext cx="1761959" cy="117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93A3591-715E-6940-B89D-E3DCFA81B8AD}"/>
              </a:ext>
            </a:extLst>
          </p:cNvPr>
          <p:cNvSpPr/>
          <p:nvPr/>
        </p:nvSpPr>
        <p:spPr>
          <a:xfrm>
            <a:off x="3852545" y="1160350"/>
            <a:ext cx="6772526" cy="821211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Có khả năng di chuyển, có chân, không biết bay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42BF6F-FC07-8C45-A237-7D6F4E24C6D3}"/>
              </a:ext>
            </a:extLst>
          </p:cNvPr>
          <p:cNvSpPr/>
          <p:nvPr/>
        </p:nvSpPr>
        <p:spPr>
          <a:xfrm>
            <a:off x="3852545" y="2777722"/>
            <a:ext cx="6772526" cy="821211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Không có khả năng di chuyển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87D793-C407-1F4A-BA4B-5F2D001EA7BB}"/>
              </a:ext>
            </a:extLst>
          </p:cNvPr>
          <p:cNvSpPr/>
          <p:nvPr/>
        </p:nvSpPr>
        <p:spPr>
          <a:xfrm>
            <a:off x="3852545" y="4395094"/>
            <a:ext cx="6772526" cy="8212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Có khả năng di chuyển, không có chân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131F21-6D10-3D42-8132-95C4E2D2ED1F}"/>
              </a:ext>
            </a:extLst>
          </p:cNvPr>
          <p:cNvSpPr/>
          <p:nvPr/>
        </p:nvSpPr>
        <p:spPr>
          <a:xfrm>
            <a:off x="3852545" y="5819667"/>
            <a:ext cx="6772526" cy="82121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Có khả năng di chuyển, có chân, biết bay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ECA139B-CC1F-6048-A498-5AF73E088185}"/>
              </a:ext>
            </a:extLst>
          </p:cNvPr>
          <p:cNvSpPr/>
          <p:nvPr/>
        </p:nvSpPr>
        <p:spPr>
          <a:xfrm>
            <a:off x="203796" y="2123287"/>
            <a:ext cx="5050784" cy="3223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Các tiêu chí phân loại: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Khả năng di chuyển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Khả năng bay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ó chân hoặc không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725FA8-541F-A948-A5CC-9CDF508FA313}"/>
              </a:ext>
            </a:extLst>
          </p:cNvPr>
          <p:cNvSpPr txBox="1"/>
          <p:nvPr/>
        </p:nvSpPr>
        <p:spPr>
          <a:xfrm>
            <a:off x="203796" y="16462"/>
            <a:ext cx="1007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I. SỬ DỤNG KHÓA LƯỠNG PHÂN TRONG PHÂN LOẠI SINH VẬT</a:t>
            </a:r>
          </a:p>
        </p:txBody>
      </p:sp>
    </p:spTree>
    <p:extLst>
      <p:ext uri="{BB962C8B-B14F-4D97-AF65-F5344CB8AC3E}">
        <p14:creationId xmlns:p14="http://schemas.microsoft.com/office/powerpoint/2010/main" val="28545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E07F09-6E5F-6342-B3AC-52D521EAD303}"/>
              </a:ext>
            </a:extLst>
          </p:cNvPr>
          <p:cNvCxnSpPr/>
          <p:nvPr/>
        </p:nvCxnSpPr>
        <p:spPr>
          <a:xfrm>
            <a:off x="2331075" y="2356834"/>
            <a:ext cx="11590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EA502F-168B-814D-9125-A73F259059E4}"/>
              </a:ext>
            </a:extLst>
          </p:cNvPr>
          <p:cNvCxnSpPr>
            <a:cxnSpLocks/>
          </p:cNvCxnSpPr>
          <p:nvPr/>
        </p:nvCxnSpPr>
        <p:spPr>
          <a:xfrm>
            <a:off x="3490174" y="1571223"/>
            <a:ext cx="0" cy="15712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56D515-9D1E-0B44-8409-36278E7B154B}"/>
              </a:ext>
            </a:extLst>
          </p:cNvPr>
          <p:cNvCxnSpPr>
            <a:cxnSpLocks/>
          </p:cNvCxnSpPr>
          <p:nvPr/>
        </p:nvCxnSpPr>
        <p:spPr>
          <a:xfrm>
            <a:off x="3490174" y="1581956"/>
            <a:ext cx="5125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3FB240-6805-2647-87FD-0C6DF22D89B2}"/>
              </a:ext>
            </a:extLst>
          </p:cNvPr>
          <p:cNvCxnSpPr/>
          <p:nvPr/>
        </p:nvCxnSpPr>
        <p:spPr>
          <a:xfrm>
            <a:off x="3490174" y="3142446"/>
            <a:ext cx="11590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51A254-46B3-7A47-A824-B71A619D573E}"/>
              </a:ext>
            </a:extLst>
          </p:cNvPr>
          <p:cNvCxnSpPr>
            <a:cxnSpLocks/>
          </p:cNvCxnSpPr>
          <p:nvPr/>
        </p:nvCxnSpPr>
        <p:spPr>
          <a:xfrm>
            <a:off x="4649273" y="2498502"/>
            <a:ext cx="0" cy="13394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FC962-40EC-994C-BE9D-42974F1230FB}"/>
              </a:ext>
            </a:extLst>
          </p:cNvPr>
          <p:cNvCxnSpPr>
            <a:cxnSpLocks/>
          </p:cNvCxnSpPr>
          <p:nvPr/>
        </p:nvCxnSpPr>
        <p:spPr>
          <a:xfrm>
            <a:off x="4636394" y="2507088"/>
            <a:ext cx="39666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E1B7E0-583B-2744-B69D-DBDEDC5203B5}"/>
              </a:ext>
            </a:extLst>
          </p:cNvPr>
          <p:cNvCxnSpPr/>
          <p:nvPr/>
        </p:nvCxnSpPr>
        <p:spPr>
          <a:xfrm>
            <a:off x="4636394" y="3837905"/>
            <a:ext cx="11590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EC7CA7-1EF0-0B4F-95DF-30AA8BA9260F}"/>
              </a:ext>
            </a:extLst>
          </p:cNvPr>
          <p:cNvCxnSpPr>
            <a:cxnSpLocks/>
          </p:cNvCxnSpPr>
          <p:nvPr/>
        </p:nvCxnSpPr>
        <p:spPr>
          <a:xfrm>
            <a:off x="5808373" y="3394657"/>
            <a:ext cx="0" cy="9584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FB5702-1AF6-A344-93DB-0C1B4E878406}"/>
              </a:ext>
            </a:extLst>
          </p:cNvPr>
          <p:cNvCxnSpPr>
            <a:cxnSpLocks/>
          </p:cNvCxnSpPr>
          <p:nvPr/>
        </p:nvCxnSpPr>
        <p:spPr>
          <a:xfrm>
            <a:off x="5808373" y="3394657"/>
            <a:ext cx="2807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BECA6F-9A1A-DD48-840B-68A6579EC821}"/>
              </a:ext>
            </a:extLst>
          </p:cNvPr>
          <p:cNvCxnSpPr>
            <a:cxnSpLocks/>
          </p:cNvCxnSpPr>
          <p:nvPr/>
        </p:nvCxnSpPr>
        <p:spPr>
          <a:xfrm>
            <a:off x="5795493" y="4353060"/>
            <a:ext cx="2807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125B7D0-4177-4742-B3CF-B1117A6AA41C}"/>
              </a:ext>
            </a:extLst>
          </p:cNvPr>
          <p:cNvSpPr txBox="1"/>
          <p:nvPr/>
        </p:nvSpPr>
        <p:spPr>
          <a:xfrm>
            <a:off x="1931830" y="1692380"/>
            <a:ext cx="126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Khả năng di chuyển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A33C52-28F3-BF4C-8C56-63D89E647D86}"/>
              </a:ext>
            </a:extLst>
          </p:cNvPr>
          <p:cNvSpPr txBox="1"/>
          <p:nvPr/>
        </p:nvSpPr>
        <p:spPr>
          <a:xfrm>
            <a:off x="8847785" y="1429555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Cây hoa sen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B3748D-21F6-4943-B1E0-2A34F8484FDD}"/>
              </a:ext>
            </a:extLst>
          </p:cNvPr>
          <p:cNvSpPr txBox="1"/>
          <p:nvPr/>
        </p:nvSpPr>
        <p:spPr>
          <a:xfrm>
            <a:off x="8882129" y="2249442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Cá rô phi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0BC385-BB06-5C46-9E4D-EF23BA6A7AEC}"/>
              </a:ext>
            </a:extLst>
          </p:cNvPr>
          <p:cNvSpPr txBox="1"/>
          <p:nvPr/>
        </p:nvSpPr>
        <p:spPr>
          <a:xfrm>
            <a:off x="8958271" y="317135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Con thỏ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FC6A00-7642-0041-9C20-2A1B81541A7B}"/>
              </a:ext>
            </a:extLst>
          </p:cNvPr>
          <p:cNvSpPr txBox="1"/>
          <p:nvPr/>
        </p:nvSpPr>
        <p:spPr>
          <a:xfrm>
            <a:off x="8958271" y="416839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Chim bồ câu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C45A7B-949F-1B47-B9F8-A3569301F1D8}"/>
              </a:ext>
            </a:extLst>
          </p:cNvPr>
          <p:cNvSpPr txBox="1"/>
          <p:nvPr/>
        </p:nvSpPr>
        <p:spPr>
          <a:xfrm>
            <a:off x="3490174" y="122349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Không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87233E-B0D0-3A40-876F-79B2CAFB2BE0}"/>
              </a:ext>
            </a:extLst>
          </p:cNvPr>
          <p:cNvSpPr txBox="1"/>
          <p:nvPr/>
        </p:nvSpPr>
        <p:spPr>
          <a:xfrm>
            <a:off x="2946216" y="290512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Có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7E4DA4-797D-784B-A030-4F16F2B5155E}"/>
              </a:ext>
            </a:extLst>
          </p:cNvPr>
          <p:cNvSpPr txBox="1"/>
          <p:nvPr/>
        </p:nvSpPr>
        <p:spPr>
          <a:xfrm>
            <a:off x="3514814" y="277311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Có chân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808860-C588-7E48-A279-E9733FABA80C}"/>
              </a:ext>
            </a:extLst>
          </p:cNvPr>
          <p:cNvSpPr txBox="1"/>
          <p:nvPr/>
        </p:nvSpPr>
        <p:spPr>
          <a:xfrm>
            <a:off x="4573117" y="214634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Không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02F49C-04C3-4A4D-8B2F-4177C5BA7996}"/>
              </a:ext>
            </a:extLst>
          </p:cNvPr>
          <p:cNvSpPr txBox="1"/>
          <p:nvPr/>
        </p:nvSpPr>
        <p:spPr>
          <a:xfrm>
            <a:off x="4156831" y="376921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982021-6D52-6143-A8D0-B3101BAA25EC}"/>
              </a:ext>
            </a:extLst>
          </p:cNvPr>
          <p:cNvSpPr txBox="1"/>
          <p:nvPr/>
        </p:nvSpPr>
        <p:spPr>
          <a:xfrm>
            <a:off x="4752304" y="3514928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Biết bay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5AD92A-6528-3F42-BA46-FA48BD9FA1FA}"/>
              </a:ext>
            </a:extLst>
          </p:cNvPr>
          <p:cNvSpPr txBox="1"/>
          <p:nvPr/>
        </p:nvSpPr>
        <p:spPr>
          <a:xfrm>
            <a:off x="5716201" y="3049942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Không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40E8F0-D29A-F54A-8DC9-8DD8C89CD38A}"/>
              </a:ext>
            </a:extLst>
          </p:cNvPr>
          <p:cNvSpPr txBox="1"/>
          <p:nvPr/>
        </p:nvSpPr>
        <p:spPr>
          <a:xfrm>
            <a:off x="5445472" y="434648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Có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AA8FB6-B538-4A4F-B732-BB2259AD8F96}"/>
              </a:ext>
            </a:extLst>
          </p:cNvPr>
          <p:cNvSpPr txBox="1"/>
          <p:nvPr/>
        </p:nvSpPr>
        <p:spPr>
          <a:xfrm>
            <a:off x="4403052" y="5575477"/>
            <a:ext cx="2875211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Sơ đồ khoá lưỡng phân</a:t>
            </a:r>
          </a:p>
        </p:txBody>
      </p:sp>
    </p:spTree>
    <p:extLst>
      <p:ext uri="{BB962C8B-B14F-4D97-AF65-F5344CB8AC3E}">
        <p14:creationId xmlns:p14="http://schemas.microsoft.com/office/powerpoint/2010/main" val="34060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507" y="1193185"/>
            <a:ext cx="4741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507" y="2128685"/>
            <a:ext cx="474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1, 2, 3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445" y="3973341"/>
            <a:ext cx="4754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507" y="3973341"/>
            <a:ext cx="4754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sủa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907" y="3946485"/>
            <a:ext cx="463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23B6-2B30-FF44-B381-29BBC8E43B3E}"/>
              </a:ext>
            </a:extLst>
          </p:cNvPr>
          <p:cNvSpPr txBox="1"/>
          <p:nvPr/>
        </p:nvSpPr>
        <p:spPr>
          <a:xfrm>
            <a:off x="208328" y="111172"/>
            <a:ext cx="1007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I. SỬ DỤNG KHÓA LƯỠNG PHÂN TRONG PHÂN LOẠI SINH VẬT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AB81D-8BD1-1949-AA44-CAD4AD0A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890" y="683115"/>
            <a:ext cx="4630782" cy="57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80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045E-16 L 0.00117 -0.26898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44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7" grpId="2"/>
      <p:bldP spid="7" grpId="3"/>
      <p:bldP spid="10" grpId="0"/>
      <p:bldP spid="10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73F8DF9-3F41-F645-BDAE-6D64AB446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" y="887669"/>
            <a:ext cx="4668717" cy="232373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40842"/>
              </p:ext>
            </p:extLst>
          </p:nvPr>
        </p:nvGraphicFramePr>
        <p:xfrm>
          <a:off x="3951062" y="1963916"/>
          <a:ext cx="7959144" cy="478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136">
                  <a:extLst>
                    <a:ext uri="{9D8B030D-6E8A-4147-A177-3AD203B41FA5}">
                      <a16:colId xmlns:a16="http://schemas.microsoft.com/office/drawing/2014/main" val="1372320826"/>
                    </a:ext>
                  </a:extLst>
                </a:gridCol>
                <a:gridCol w="5471664">
                  <a:extLst>
                    <a:ext uri="{9D8B030D-6E8A-4147-A177-3AD203B41FA5}">
                      <a16:colId xmlns:a16="http://schemas.microsoft.com/office/drawing/2014/main" val="3532460492"/>
                    </a:ext>
                  </a:extLst>
                </a:gridCol>
                <a:gridCol w="1558344">
                  <a:extLst>
                    <a:ext uri="{9D8B030D-6E8A-4147-A177-3AD203B41FA5}">
                      <a16:colId xmlns:a16="http://schemas.microsoft.com/office/drawing/2014/main" val="2743275894"/>
                    </a:ext>
                  </a:extLst>
                </a:gridCol>
              </a:tblGrid>
              <a:tr h="655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64294"/>
                  </a:ext>
                </a:extLst>
              </a:tr>
              <a:tr h="6555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1a</a:t>
                      </a:r>
                    </a:p>
                    <a:p>
                      <a:pPr algn="ctr"/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tới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76841"/>
                  </a:ext>
                </a:extLst>
              </a:tr>
              <a:tr h="655557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tới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1584"/>
                  </a:ext>
                </a:extLst>
              </a:tr>
              <a:tr h="61208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2a</a:t>
                      </a:r>
                    </a:p>
                    <a:p>
                      <a:pPr algn="ctr"/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mép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nhẵn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82876"/>
                  </a:ext>
                </a:extLst>
              </a:tr>
              <a:tr h="612087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mép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răng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cưa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4453"/>
                  </a:ext>
                </a:extLst>
              </a:tr>
              <a:tr h="6555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3a</a:t>
                      </a:r>
                    </a:p>
                    <a:p>
                      <a:pPr algn="ctr"/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sâu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72019"/>
                  </a:ext>
                </a:extLst>
              </a:tr>
              <a:tr h="936510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những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con,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dọc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bên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cuống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9779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15822" y="3751773"/>
            <a:ext cx="2858169" cy="2400567"/>
            <a:chOff x="0" y="836023"/>
            <a:chExt cx="2904593" cy="1933303"/>
          </a:xfrm>
        </p:grpSpPr>
        <p:sp>
          <p:nvSpPr>
            <p:cNvPr id="6" name="Cloud Callout 5"/>
            <p:cNvSpPr/>
            <p:nvPr/>
          </p:nvSpPr>
          <p:spPr>
            <a:xfrm>
              <a:off x="0" y="836023"/>
              <a:ext cx="2904593" cy="1933303"/>
            </a:xfrm>
            <a:prstGeom prst="cloudCallout">
              <a:avLst>
                <a:gd name="adj1" fmla="val 57262"/>
                <a:gd name="adj2" fmla="val 630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790" y="1096790"/>
              <a:ext cx="2331707" cy="140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giáo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2,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65315" y="3960231"/>
            <a:ext cx="1687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1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5314" y="4687767"/>
            <a:ext cx="1498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5314" y="5301309"/>
            <a:ext cx="1678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5161" y="6092992"/>
            <a:ext cx="19794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endParaRPr lang="en-US" sz="1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C24EAC-2726-1144-ABB0-C9ACBDCE661E}"/>
              </a:ext>
            </a:extLst>
          </p:cNvPr>
          <p:cNvSpPr txBox="1"/>
          <p:nvPr/>
        </p:nvSpPr>
        <p:spPr>
          <a:xfrm>
            <a:off x="208328" y="111172"/>
            <a:ext cx="1007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I. SỬ DỤNG KHÓA LƯỠNG PHÂN TRONG PHÂN LOẠI SINH VẬT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F099B7-ED4B-7E4F-BA7B-959B3C18F716}"/>
              </a:ext>
            </a:extLst>
          </p:cNvPr>
          <p:cNvSpPr txBox="1"/>
          <p:nvPr/>
        </p:nvSpPr>
        <p:spPr>
          <a:xfrm>
            <a:off x="461375" y="388351"/>
            <a:ext cx="613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1. Tìm hiểu khái niệm khoá lưỡng phân</a:t>
            </a:r>
          </a:p>
        </p:txBody>
      </p:sp>
    </p:spTree>
    <p:extLst>
      <p:ext uri="{BB962C8B-B14F-4D97-AF65-F5344CB8AC3E}">
        <p14:creationId xmlns:p14="http://schemas.microsoft.com/office/powerpoint/2010/main" val="17262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FAE2FB-2E56-FA4C-B302-FF61837B1CC9}"/>
              </a:ext>
            </a:extLst>
          </p:cNvPr>
          <p:cNvGrpSpPr/>
          <p:nvPr/>
        </p:nvGrpSpPr>
        <p:grpSpPr>
          <a:xfrm>
            <a:off x="566890" y="301369"/>
            <a:ext cx="2662518" cy="1959517"/>
            <a:chOff x="411218" y="910805"/>
            <a:chExt cx="2213848" cy="1816987"/>
          </a:xfrm>
        </p:grpSpPr>
        <p:sp>
          <p:nvSpPr>
            <p:cNvPr id="3" name="Cloud Callout 2">
              <a:extLst>
                <a:ext uri="{FF2B5EF4-FFF2-40B4-BE49-F238E27FC236}">
                  <a16:creationId xmlns:a16="http://schemas.microsoft.com/office/drawing/2014/main" id="{99710277-2517-8440-965F-FD9E45912B1D}"/>
                </a:ext>
              </a:extLst>
            </p:cNvPr>
            <p:cNvSpPr/>
            <p:nvPr/>
          </p:nvSpPr>
          <p:spPr>
            <a:xfrm>
              <a:off x="411218" y="910805"/>
              <a:ext cx="2213848" cy="1816987"/>
            </a:xfrm>
            <a:prstGeom prst="cloudCallout">
              <a:avLst>
                <a:gd name="adj1" fmla="val 69310"/>
                <a:gd name="adj2" fmla="val 36548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4B9C6B-E6EE-7046-A645-E20BB4076D7D}"/>
                </a:ext>
              </a:extLst>
            </p:cNvPr>
            <p:cNvSpPr txBox="1"/>
            <p:nvPr/>
          </p:nvSpPr>
          <p:spPr>
            <a:xfrm>
              <a:off x="854295" y="1348404"/>
              <a:ext cx="1486093" cy="65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8C5AC8F-B015-6743-89E2-A2E1013E1452}"/>
              </a:ext>
            </a:extLst>
          </p:cNvPr>
          <p:cNvSpPr txBox="1"/>
          <p:nvPr/>
        </p:nvSpPr>
        <p:spPr>
          <a:xfrm>
            <a:off x="3903403" y="741434"/>
            <a:ext cx="794868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Khóa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lưỡng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dựa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giống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F18A49-B1B1-354F-AB57-536C2DD78D43}"/>
              </a:ext>
            </a:extLst>
          </p:cNvPr>
          <p:cNvGrpSpPr/>
          <p:nvPr/>
        </p:nvGrpSpPr>
        <p:grpSpPr>
          <a:xfrm>
            <a:off x="662140" y="3235604"/>
            <a:ext cx="2662518" cy="1959517"/>
            <a:chOff x="411218" y="910805"/>
            <a:chExt cx="2213848" cy="1816987"/>
          </a:xfrm>
          <a:blipFill>
            <a:blip r:embed="rId2"/>
            <a:tile tx="0" ty="0" sx="100000" sy="100000" flip="none" algn="tl"/>
          </a:blipFill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1EFB2A7F-2A83-0D47-B4C6-D422CDF5A92D}"/>
                </a:ext>
              </a:extLst>
            </p:cNvPr>
            <p:cNvSpPr/>
            <p:nvPr/>
          </p:nvSpPr>
          <p:spPr>
            <a:xfrm>
              <a:off x="411218" y="910805"/>
              <a:ext cx="2213848" cy="1816987"/>
            </a:xfrm>
            <a:prstGeom prst="cloudCallout">
              <a:avLst>
                <a:gd name="adj1" fmla="val 69310"/>
                <a:gd name="adj2" fmla="val 3654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912A93-D4BD-9B4A-882B-F325D30B7704}"/>
                </a:ext>
              </a:extLst>
            </p:cNvPr>
            <p:cNvSpPr txBox="1"/>
            <p:nvPr/>
          </p:nvSpPr>
          <p:spPr>
            <a:xfrm>
              <a:off x="854295" y="1348404"/>
              <a:ext cx="1486093" cy="9417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</a:t>
              </a:r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dung </a:t>
              </a:r>
              <a:r>
                <a:rPr lang="en-US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33C2C36-3693-884B-8130-61A8AAEEF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396152"/>
              </p:ext>
            </p:extLst>
          </p:nvPr>
        </p:nvGraphicFramePr>
        <p:xfrm>
          <a:off x="4670598" y="1961725"/>
          <a:ext cx="6326389" cy="461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54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503</TotalTime>
  <Words>1047</Words>
  <Application>Microsoft Macintosh PowerPoint</Application>
  <PresentationFormat>Widescreen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Rockwell</vt:lpstr>
      <vt:lpstr>Rockwell Condensed</vt:lpstr>
      <vt:lpstr>Tahoma</vt:lpstr>
      <vt:lpstr>Times New Roman</vt:lpstr>
      <vt:lpstr>Wingdings</vt:lpstr>
      <vt:lpstr>Wood Type</vt:lpstr>
      <vt:lpstr>PowerPoint Presentation</vt:lpstr>
      <vt:lpstr>PowerPoint Presentation</vt:lpstr>
      <vt:lpstr>BÀI 15:  KHÓA LƯỠNG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15:  KHÓA LƯỠNG PHÂN</dc:title>
  <dc:creator>Admin</dc:creator>
  <cp:lastModifiedBy>Microsoft Office User</cp:lastModifiedBy>
  <cp:revision>45</cp:revision>
  <dcterms:created xsi:type="dcterms:W3CDTF">2021-05-10T06:00:05Z</dcterms:created>
  <dcterms:modified xsi:type="dcterms:W3CDTF">2021-08-31T08:48:15Z</dcterms:modified>
</cp:coreProperties>
</file>