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94" r:id="rId10"/>
    <p:sldId id="266" r:id="rId11"/>
    <p:sldId id="279" r:id="rId12"/>
    <p:sldId id="296" r:id="rId13"/>
    <p:sldId id="290" r:id="rId14"/>
    <p:sldId id="291" r:id="rId15"/>
    <p:sldId id="280" r:id="rId16"/>
    <p:sldId id="297" r:id="rId17"/>
    <p:sldId id="298" r:id="rId18"/>
    <p:sldId id="289" r:id="rId19"/>
    <p:sldId id="282" r:id="rId20"/>
    <p:sldId id="283" r:id="rId21"/>
    <p:sldId id="284" r:id="rId22"/>
    <p:sldId id="285" r:id="rId23"/>
    <p:sldId id="286" r:id="rId24"/>
    <p:sldId id="274" r:id="rId25"/>
    <p:sldId id="276" r:id="rId26"/>
    <p:sldId id="300" r:id="rId27"/>
    <p:sldId id="301" r:id="rId28"/>
    <p:sldId id="302" r:id="rId29"/>
    <p:sldId id="303" r:id="rId30"/>
    <p:sldId id="304" r:id="rId31"/>
    <p:sldId id="265" r:id="rId32"/>
    <p:sldId id="269" r:id="rId33"/>
    <p:sldId id="305" r:id="rId34"/>
    <p:sldId id="268" r:id="rId35"/>
    <p:sldId id="272" r:id="rId36"/>
    <p:sldId id="306" r:id="rId37"/>
    <p:sldId id="308" r:id="rId38"/>
    <p:sldId id="277" r:id="rId39"/>
    <p:sldId id="275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7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84C8-D171-4A3A-B8C3-A8D6023019DA}" type="datetimeFigureOut">
              <a:rPr lang="vi-VN" smtClean="0"/>
              <a:t>29/08/2021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5BDA-30C1-4AF7-A33F-CC45F28E37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Hầu hết các ứng dụng này là các bình dưỡng khí có khí oxygen. Nên nói rõ.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15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42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38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714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Hình này chưa có con số, nên bổ sung con số % về V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723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255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67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7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8/29/2021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6D6F-DD99-46DF-A9EA-728D63EA6A31}" type="datetimeFigureOut">
              <a:rPr lang="en-AU" smtClean="0"/>
              <a:pPr/>
              <a:t>29/08/2021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0873" y="1428752"/>
            <a:ext cx="3444478" cy="4592637"/>
          </a:xfrm>
          <a:custGeom>
            <a:avLst/>
            <a:gdLst>
              <a:gd name="connsiteX0" fmla="*/ 0 w 4076700"/>
              <a:gd name="connsiteY0" fmla="*/ 0 h 4076700"/>
              <a:gd name="connsiteX1" fmla="*/ 2038350 w 4076700"/>
              <a:gd name="connsiteY1" fmla="*/ 0 h 4076700"/>
              <a:gd name="connsiteX2" fmla="*/ 4076700 w 4076700"/>
              <a:gd name="connsiteY2" fmla="*/ 2038350 h 4076700"/>
              <a:gd name="connsiteX3" fmla="*/ 2038350 w 4076700"/>
              <a:gd name="connsiteY3" fmla="*/ 4076700 h 4076700"/>
              <a:gd name="connsiteX4" fmla="*/ 0 w 4076700"/>
              <a:gd name="connsiteY4" fmla="*/ 203835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4076700">
                <a:moveTo>
                  <a:pt x="0" y="0"/>
                </a:moveTo>
                <a:lnTo>
                  <a:pt x="2038350" y="0"/>
                </a:lnTo>
                <a:cubicBezTo>
                  <a:pt x="3164100" y="0"/>
                  <a:pt x="4076700" y="912600"/>
                  <a:pt x="4076700" y="2038350"/>
                </a:cubicBezTo>
                <a:cubicBezTo>
                  <a:pt x="4076700" y="3164100"/>
                  <a:pt x="3164100" y="4076700"/>
                  <a:pt x="2038350" y="4076700"/>
                </a:cubicBezTo>
                <a:cubicBezTo>
                  <a:pt x="912600" y="4076700"/>
                  <a:pt x="0" y="3164100"/>
                  <a:pt x="0" y="2038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29842" y="498764"/>
            <a:ext cx="3942159" cy="697490"/>
          </a:xfrm>
        </p:spPr>
        <p:txBody>
          <a:bodyPr anchor="b">
            <a:normAutofit/>
          </a:bodyPr>
          <a:lstStyle>
            <a:lvl1pPr algn="l">
              <a:defRPr sz="2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29842" y="1223966"/>
            <a:ext cx="3942159" cy="374216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788" indent="0" algn="ctr">
              <a:buNone/>
              <a:defRPr sz="1499"/>
            </a:lvl2pPr>
            <a:lvl3pPr marL="685577" indent="0" algn="ctr">
              <a:buNone/>
              <a:defRPr sz="1400"/>
            </a:lvl3pPr>
            <a:lvl4pPr marL="1028366" indent="0" algn="ctr">
              <a:buNone/>
              <a:defRPr sz="1199"/>
            </a:lvl4pPr>
            <a:lvl5pPr marL="1371155" indent="0" algn="ctr">
              <a:buNone/>
              <a:defRPr sz="1199"/>
            </a:lvl5pPr>
            <a:lvl6pPr marL="1713943" indent="0" algn="ctr">
              <a:buNone/>
              <a:defRPr sz="1199"/>
            </a:lvl6pPr>
            <a:lvl7pPr marL="2056731" indent="0" algn="ctr">
              <a:buNone/>
              <a:defRPr sz="1199"/>
            </a:lvl7pPr>
            <a:lvl8pPr marL="2399520" indent="0" algn="ctr">
              <a:buNone/>
              <a:defRPr sz="1199"/>
            </a:lvl8pPr>
            <a:lvl9pPr marL="2742308" indent="0" algn="ctr">
              <a:buNone/>
              <a:defRPr sz="11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51" y="2004684"/>
            <a:ext cx="3942159" cy="471600"/>
          </a:xfrm>
        </p:spPr>
        <p:txBody>
          <a:bodyPr>
            <a:noAutofit/>
          </a:bodyPr>
          <a:lstStyle>
            <a:lvl1pPr marL="0" indent="0">
              <a:buNone/>
              <a:defRPr sz="1799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28651" y="2491525"/>
            <a:ext cx="3942159" cy="937477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grpSp>
        <p:nvGrpSpPr>
          <p:cNvPr id="2" name="Group 18"/>
          <p:cNvGrpSpPr/>
          <p:nvPr userDrawn="1"/>
        </p:nvGrpSpPr>
        <p:grpSpPr>
          <a:xfrm>
            <a:off x="711556" y="3699047"/>
            <a:ext cx="439340" cy="585787"/>
            <a:chOff x="948740" y="3699046"/>
            <a:chExt cx="585787" cy="585787"/>
          </a:xfrm>
        </p:grpSpPr>
        <p:sp>
          <p:nvSpPr>
            <p:cNvPr id="20" name="Oval 19"/>
            <p:cNvSpPr/>
            <p:nvPr/>
          </p:nvSpPr>
          <p:spPr>
            <a:xfrm flipH="1">
              <a:off x="948740" y="3699046"/>
              <a:ext cx="585787" cy="585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199" dirty="0">
                <a:solidFill>
                  <a:schemeClr val="bg1"/>
                </a:solidFill>
              </a:endParaRPr>
            </a:p>
          </p:txBody>
        </p:sp>
        <p:sp>
          <p:nvSpPr>
            <p:cNvPr id="21" name="Shape 731"/>
            <p:cNvSpPr/>
            <p:nvPr/>
          </p:nvSpPr>
          <p:spPr>
            <a:xfrm>
              <a:off x="1132056" y="3859862"/>
              <a:ext cx="219154" cy="27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099"/>
            </a:p>
          </p:txBody>
        </p:sp>
      </p:grpSp>
      <p:grpSp>
        <p:nvGrpSpPr>
          <p:cNvPr id="6" name="Group 21"/>
          <p:cNvGrpSpPr/>
          <p:nvPr userDrawn="1"/>
        </p:nvGrpSpPr>
        <p:grpSpPr>
          <a:xfrm>
            <a:off x="2671543" y="3710941"/>
            <a:ext cx="439340" cy="585787"/>
            <a:chOff x="3562057" y="3710939"/>
            <a:chExt cx="585787" cy="585787"/>
          </a:xfrm>
        </p:grpSpPr>
        <p:sp>
          <p:nvSpPr>
            <p:cNvPr id="23" name="Oval 22"/>
            <p:cNvSpPr/>
            <p:nvPr/>
          </p:nvSpPr>
          <p:spPr>
            <a:xfrm flipH="1">
              <a:off x="3562057" y="3710939"/>
              <a:ext cx="585787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199" dirty="0">
                <a:solidFill>
                  <a:schemeClr val="bg1"/>
                </a:solidFill>
              </a:endParaRPr>
            </a:p>
          </p:txBody>
        </p:sp>
        <p:sp>
          <p:nvSpPr>
            <p:cNvPr id="24" name="Shape 1807"/>
            <p:cNvSpPr/>
            <p:nvPr/>
          </p:nvSpPr>
          <p:spPr>
            <a:xfrm>
              <a:off x="3703279" y="3867823"/>
              <a:ext cx="276905" cy="28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199"/>
            </a:p>
          </p:txBody>
        </p:sp>
      </p:grpSp>
      <p:grpSp>
        <p:nvGrpSpPr>
          <p:cNvPr id="7" name="Group 24"/>
          <p:cNvGrpSpPr/>
          <p:nvPr userDrawn="1"/>
        </p:nvGrpSpPr>
        <p:grpSpPr>
          <a:xfrm>
            <a:off x="711556" y="4965931"/>
            <a:ext cx="439340" cy="585787"/>
            <a:chOff x="948740" y="4965929"/>
            <a:chExt cx="585787" cy="585787"/>
          </a:xfrm>
        </p:grpSpPr>
        <p:sp>
          <p:nvSpPr>
            <p:cNvPr id="26" name="Oval 25"/>
            <p:cNvSpPr/>
            <p:nvPr/>
          </p:nvSpPr>
          <p:spPr>
            <a:xfrm flipH="1">
              <a:off x="948740" y="4965929"/>
              <a:ext cx="585787" cy="585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199" dirty="0">
                <a:solidFill>
                  <a:schemeClr val="bg1"/>
                </a:solidFill>
              </a:endParaRPr>
            </a:p>
          </p:txBody>
        </p:sp>
        <p:sp>
          <p:nvSpPr>
            <p:cNvPr id="27" name="Shape 988"/>
            <p:cNvSpPr/>
            <p:nvPr/>
          </p:nvSpPr>
          <p:spPr>
            <a:xfrm>
              <a:off x="1087036" y="5120858"/>
              <a:ext cx="309194" cy="27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099"/>
            </a:p>
          </p:txBody>
        </p:sp>
      </p:grpSp>
      <p:grpSp>
        <p:nvGrpSpPr>
          <p:cNvPr id="8" name="Group 27"/>
          <p:cNvGrpSpPr/>
          <p:nvPr userDrawn="1"/>
        </p:nvGrpSpPr>
        <p:grpSpPr>
          <a:xfrm>
            <a:off x="2671543" y="4977823"/>
            <a:ext cx="439340" cy="585787"/>
            <a:chOff x="3562057" y="4977822"/>
            <a:chExt cx="585787" cy="585787"/>
          </a:xfrm>
        </p:grpSpPr>
        <p:sp>
          <p:nvSpPr>
            <p:cNvPr id="29" name="Oval 28"/>
            <p:cNvSpPr/>
            <p:nvPr/>
          </p:nvSpPr>
          <p:spPr>
            <a:xfrm flipH="1">
              <a:off x="3562057" y="4977822"/>
              <a:ext cx="585787" cy="585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199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3710957" y="5110120"/>
              <a:ext cx="298592" cy="296522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</p:grpSp>
      <p:sp>
        <p:nvSpPr>
          <p:cNvPr id="3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56813" y="3773249"/>
            <a:ext cx="1158083" cy="848435"/>
          </a:xfrm>
        </p:spPr>
        <p:txBody>
          <a:bodyPr>
            <a:normAutofit/>
          </a:bodyPr>
          <a:lstStyle>
            <a:lvl1pPr marL="0" marR="0" indent="0" algn="l" defTabSz="68557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56813" y="4990207"/>
            <a:ext cx="1158083" cy="848435"/>
          </a:xfrm>
        </p:spPr>
        <p:txBody>
          <a:bodyPr>
            <a:normAutofit/>
          </a:bodyPr>
          <a:lstStyle>
            <a:lvl1pPr marL="0" marR="0" indent="0" algn="l" defTabSz="68557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240308" y="3773249"/>
            <a:ext cx="1158083" cy="848435"/>
          </a:xfrm>
        </p:spPr>
        <p:txBody>
          <a:bodyPr>
            <a:normAutofit/>
          </a:bodyPr>
          <a:lstStyle>
            <a:lvl1pPr marL="0" marR="0" indent="0" algn="l" defTabSz="68557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232224" y="4977824"/>
            <a:ext cx="1158083" cy="848435"/>
          </a:xfrm>
        </p:spPr>
        <p:txBody>
          <a:bodyPr>
            <a:normAutofit/>
          </a:bodyPr>
          <a:lstStyle>
            <a:lvl1pPr marL="0" marR="0" indent="0" algn="l" defTabSz="68557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41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41.png"/><Relationship Id="rId4" Type="http://schemas.openxmlformats.org/officeDocument/2006/relationships/audio" Target="../media/audio3.wav"/><Relationship Id="rId9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slide" Target="slide2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44.png"/><Relationship Id="rId4" Type="http://schemas.openxmlformats.org/officeDocument/2006/relationships/audio" Target="../media/audio3.wav"/><Relationship Id="rId9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46.gif"/><Relationship Id="rId10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openxmlformats.org/officeDocument/2006/relationships/slide" Target="slide28.xml"/><Relationship Id="rId1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4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74638"/>
            <a:ext cx="9220200" cy="65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C41F67A-234B-47BA-B723-6D4EE3F0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TN1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PTH 2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57F4C7A-A95A-4C0C-91BA-A949EAD9C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77360"/>
              </p:ext>
            </p:extLst>
          </p:nvPr>
        </p:nvGraphicFramePr>
        <p:xfrm>
          <a:off x="228600" y="1979612"/>
          <a:ext cx="8686800" cy="432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37592118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69100050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1704374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41379808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895364634"/>
                    </a:ext>
                  </a:extLst>
                </a:gridCol>
              </a:tblGrid>
              <a:tr h="12207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Tiến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hành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nghiệm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tượng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quan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được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Ứng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dụng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của</a:t>
                      </a:r>
                      <a:r>
                        <a:rPr lang="en-US" sz="2400" dirty="0"/>
                        <a:t> 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Điều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phát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ngọn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lửa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pháp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dập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tắt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ngọn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lửa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126542"/>
                  </a:ext>
                </a:extLst>
              </a:tr>
              <a:tr h="562074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Chuẩn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oxygen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STT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2)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còn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còn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1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80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TN1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PTH 2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57F4C7A-A95A-4C0C-91BA-A949EAD9C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15330"/>
              </p:ext>
            </p:extLst>
          </p:nvPr>
        </p:nvGraphicFramePr>
        <p:xfrm>
          <a:off x="228600" y="1979612"/>
          <a:ext cx="8686800" cy="432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37592118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69100050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1704374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41379808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895364634"/>
                    </a:ext>
                  </a:extLst>
                </a:gridCol>
              </a:tblGrid>
              <a:tr h="12207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Tiến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hành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nghiệm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tượng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quan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được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Ứng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dụng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của</a:t>
                      </a:r>
                      <a:r>
                        <a:rPr lang="en-US" sz="2400" dirty="0"/>
                        <a:t> 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Điều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phát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ngọn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lửa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pháp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dập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tắt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ngọn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lửa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126542"/>
                  </a:ext>
                </a:extLst>
              </a:tr>
              <a:tr h="562074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Chuẩn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oxygen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STT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2)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còn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còn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cháy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Oxygen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-Oxygen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cháy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quá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cháy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oxygen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sẽ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cháy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Ngăn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oxygen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1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73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9" y="35052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350520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8030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7666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0" y="164344"/>
            <a:ext cx="38691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6400" y="2935805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oxi??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12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axetilem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265339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4,5- PTH 2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827648"/>
            <a:ext cx="7322190" cy="49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1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93126" y="739435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PHT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>
              <a:lnSpc>
                <a:spcPct val="170000"/>
              </a:lnSpc>
            </a:pP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0A97FA9-97EC-4018-BF08-CB4798494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7381"/>
              </p:ext>
            </p:extLst>
          </p:nvPr>
        </p:nvGraphicFramePr>
        <p:xfrm>
          <a:off x="304800" y="2667000"/>
          <a:ext cx="8534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12646404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5931699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92438929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41861920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Tiến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nghiệm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tượng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quan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được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Nhận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xét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Thành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phần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của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khí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016314"/>
                  </a:ext>
                </a:extLst>
              </a:tr>
              <a:tr h="615624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Chuẩn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7.2a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cháy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mực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lỏng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cốc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thủy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6467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17A8357-D94B-4430-8D41-593DC0DD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31" y="37338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PHIẾU HỌC TẬP SỐ 3</a:t>
            </a:r>
            <a:br>
              <a:rPr lang="en-US" sz="2400" b="1" dirty="0"/>
            </a:br>
            <a:r>
              <a:rPr lang="en-US" sz="2400" b="1" dirty="0" err="1"/>
              <a:t>Câu</a:t>
            </a:r>
            <a:r>
              <a:rPr lang="en-US" sz="2400" b="1" dirty="0"/>
              <a:t> 1: </a:t>
            </a:r>
            <a:r>
              <a:rPr lang="en-US" sz="2400" b="1" dirty="0" err="1"/>
              <a:t>Hoàn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/>
              <a:t>nội</a:t>
            </a:r>
            <a:r>
              <a:rPr lang="en-US" sz="2400" b="1" dirty="0"/>
              <a:t> dung </a:t>
            </a:r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Câu</a:t>
            </a:r>
            <a:r>
              <a:rPr lang="en-US" sz="2400" b="1" dirty="0"/>
              <a:t> 2: </a:t>
            </a:r>
            <a:r>
              <a:rPr lang="en-US" sz="2400" b="1" dirty="0" err="1"/>
              <a:t>Vai</a:t>
            </a:r>
            <a:r>
              <a:rPr lang="en-US" sz="2400" b="1" dirty="0"/>
              <a:t> </a:t>
            </a:r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khí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164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93126" y="739435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PHT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>
              <a:lnSpc>
                <a:spcPct val="170000"/>
              </a:lnSpc>
            </a:pP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0A97FA9-97EC-4018-BF08-CB4798494464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667000"/>
          <a:ext cx="8534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12646404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5931699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92438929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41861920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Tiến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nghiệm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tượng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quan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được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Nhận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xét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Thành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phần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của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khí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016314"/>
                  </a:ext>
                </a:extLst>
              </a:tr>
              <a:tr h="615624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Chuẩn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7.2a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cháy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mực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lỏng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cốc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thủy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dịch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cốc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tang 1/5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Oxygen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chiếm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1/5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oxygen, 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carbon dioxide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6467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17A8357-D94B-4430-8D41-593DC0DD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31" y="37338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PHIẾU HỌC TẬP SỐ 3</a:t>
            </a:r>
            <a:br>
              <a:rPr lang="en-US" sz="2400" b="1" dirty="0"/>
            </a:br>
            <a:r>
              <a:rPr lang="en-US" sz="2400" b="1" dirty="0" err="1"/>
              <a:t>Câu</a:t>
            </a:r>
            <a:r>
              <a:rPr lang="en-US" sz="2400" b="1" dirty="0"/>
              <a:t> 1: </a:t>
            </a:r>
            <a:r>
              <a:rPr lang="en-US" sz="2400" b="1" dirty="0" err="1"/>
              <a:t>Hoàn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/>
              <a:t>nội</a:t>
            </a:r>
            <a:r>
              <a:rPr lang="en-US" sz="2400" b="1" dirty="0"/>
              <a:t> dung </a:t>
            </a:r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Câu</a:t>
            </a:r>
            <a:r>
              <a:rPr lang="en-US" sz="2400" b="1" dirty="0"/>
              <a:t> 2: </a:t>
            </a:r>
            <a:r>
              <a:rPr lang="en-US" sz="2400" b="1" dirty="0" err="1"/>
              <a:t>Vai</a:t>
            </a:r>
            <a:r>
              <a:rPr lang="en-US" sz="2400" b="1" dirty="0"/>
              <a:t> </a:t>
            </a:r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khí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648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0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BT Tự nhiên và Xã hội 3 Bài 66: Bề mặt trái đâ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239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76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638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.</a:t>
            </a:r>
          </a:p>
        </p:txBody>
      </p:sp>
      <p:pic>
        <p:nvPicPr>
          <p:cNvPr id="2052" name="Picture 4" descr="Thiên thạch khổng lồ sắp bay sượt qua Trái đất vào ngày 15/2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9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7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op 10 dàn ý bài văn tả cơn mưa chi tiết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2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943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nirogen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7463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Quang hợp là gì? Vai trò quan trọng của quang hợp đối với sự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9" y="160338"/>
            <a:ext cx="8377931" cy="63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867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44" y="323916"/>
            <a:ext cx="5733356" cy="59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982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 err="1">
                <a:latin typeface="Times New Roman"/>
                <a:ea typeface="Arial"/>
                <a:cs typeface="Arial"/>
              </a:rPr>
              <a:t>Nhóm</a:t>
            </a:r>
            <a:r>
              <a:rPr lang="en-US" sz="2800" dirty="0">
                <a:latin typeface="Times New Roman"/>
                <a:ea typeface="Arial"/>
                <a:cs typeface="Arial"/>
              </a:rPr>
              <a:t> 1,4: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Tìm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hiểu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về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các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>
                <a:latin typeface="Times New Roman"/>
                <a:ea typeface="Arial"/>
                <a:cs typeface="Arial"/>
              </a:rPr>
              <a:t>                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Đâu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là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tại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vực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em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sống</a:t>
            </a:r>
            <a:r>
              <a:rPr lang="en-US" sz="2800" dirty="0">
                <a:latin typeface="Times New Roman"/>
                <a:ea typeface="Arial"/>
                <a:cs typeface="Arial"/>
              </a:rPr>
              <a:t>?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3,6: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391886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1605585" y="831627"/>
            <a:ext cx="6658177" cy="5146675"/>
          </a:xfrm>
          <a:prstGeom prst="rect">
            <a:avLst/>
          </a:prstGeom>
          <a:noFill/>
        </p:spPr>
      </p:pic>
      <p:sp>
        <p:nvSpPr>
          <p:cNvPr id="2" name="圆角矩形 1"/>
          <p:cNvSpPr/>
          <p:nvPr/>
        </p:nvSpPr>
        <p:spPr>
          <a:xfrm>
            <a:off x="2443399" y="3070306"/>
            <a:ext cx="2491274" cy="5588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08" tIns="25854" rIns="51708" bIns="25854" rtlCol="0" anchor="ctr"/>
          <a:lstStyle/>
          <a:p>
            <a:pPr algn="ctr"/>
            <a:endParaRPr lang="zh-CN" alt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591882" y="2990621"/>
            <a:ext cx="2194307" cy="62324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405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Luyện</a:t>
            </a:r>
            <a:r>
              <a:rPr lang="en-US" altLang="zh-CN" sz="405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5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tập</a:t>
            </a:r>
            <a:endParaRPr lang="en-US" altLang="zh-CN" sz="405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45839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2393" y="1275382"/>
            <a:ext cx="6385402" cy="87716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250" dirty="0">
                <a:solidFill>
                  <a:srgbClr val="FF00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AI </a:t>
            </a:r>
            <a:r>
              <a:rPr lang="en-US" sz="5250" dirty="0" err="1">
                <a:solidFill>
                  <a:srgbClr val="FF00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ĐƯỢC</a:t>
            </a:r>
            <a:r>
              <a:rPr lang="en-US" sz="5250" dirty="0">
                <a:solidFill>
                  <a:srgbClr val="FF00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 </a:t>
            </a:r>
            <a:r>
              <a:rPr lang="en-US" sz="5250" dirty="0" err="1">
                <a:solidFill>
                  <a:srgbClr val="FF00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ĐIỂM</a:t>
            </a:r>
            <a:r>
              <a:rPr lang="en-US" sz="5250" dirty="0">
                <a:solidFill>
                  <a:srgbClr val="FF00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 10</a:t>
            </a:r>
            <a:endParaRPr lang="en-US" sz="5250" dirty="0">
              <a:solidFill>
                <a:srgbClr val="66FF66"/>
              </a:solidFill>
              <a:effectLst>
                <a:glow rad="101600">
                  <a:srgbClr val="FF0000">
                    <a:alpha val="41000"/>
                  </a:srgbClr>
                </a:glow>
              </a:effectLst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889020" y="5148413"/>
            <a:ext cx="1560804" cy="9144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dirty="0" err="1"/>
              <a:t>Chơi</a:t>
            </a:r>
            <a:endParaRPr lang="en-US" sz="2250" dirty="0"/>
          </a:p>
        </p:txBody>
      </p:sp>
      <p:sp>
        <p:nvSpPr>
          <p:cNvPr id="2" name="TextBox 1"/>
          <p:cNvSpPr txBox="1"/>
          <p:nvPr/>
        </p:nvSpPr>
        <p:spPr>
          <a:xfrm>
            <a:off x="1979985" y="1713964"/>
            <a:ext cx="524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- 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chơi</a:t>
            </a:r>
            <a:r>
              <a:rPr lang="en-US" b="1" dirty="0"/>
              <a:t> </a:t>
            </a:r>
            <a:r>
              <a:rPr lang="en-US" b="1" dirty="0" err="1"/>
              <a:t>sẽ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trả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tục</a:t>
            </a:r>
            <a:r>
              <a:rPr lang="en-US" b="1" dirty="0"/>
              <a:t> 5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. (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trợ</a:t>
            </a:r>
            <a:r>
              <a:rPr lang="en-US" b="1" dirty="0"/>
              <a:t> </a:t>
            </a:r>
            <a:r>
              <a:rPr lang="en-US" b="1" dirty="0" err="1"/>
              <a:t>giúp</a:t>
            </a:r>
            <a:r>
              <a:rPr lang="en-US" b="1" dirty="0"/>
              <a:t> 50/50). </a:t>
            </a:r>
            <a:r>
              <a:rPr lang="en-US" b="1" dirty="0" err="1"/>
              <a:t>Thời</a:t>
            </a:r>
            <a:r>
              <a:rPr lang="en-US" b="1" dirty="0"/>
              <a:t> </a:t>
            </a:r>
            <a:r>
              <a:rPr lang="en-US" b="1" dirty="0" err="1"/>
              <a:t>gian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60s.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8924" y="2551251"/>
            <a:ext cx="524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- 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trả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r>
              <a:rPr lang="en-US" b="1" dirty="0"/>
              <a:t> </a:t>
            </a:r>
            <a:r>
              <a:rPr lang="en-US" b="1" dirty="0" err="1"/>
              <a:t>sẽ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2 </a:t>
            </a:r>
            <a:r>
              <a:rPr lang="en-US" b="1" dirty="0" err="1"/>
              <a:t>điểm</a:t>
            </a:r>
            <a:r>
              <a:rPr lang="en-US" b="1" dirty="0"/>
              <a:t>. </a:t>
            </a:r>
            <a:r>
              <a:rPr lang="en-US" b="1" dirty="0" err="1"/>
              <a:t>Nếu</a:t>
            </a:r>
            <a:r>
              <a:rPr lang="en-US" b="1" dirty="0"/>
              <a:t> 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trợ</a:t>
            </a:r>
            <a:r>
              <a:rPr lang="en-US" b="1" dirty="0"/>
              <a:t> </a:t>
            </a:r>
            <a:r>
              <a:rPr lang="en-US" b="1" dirty="0" err="1"/>
              <a:t>giúp</a:t>
            </a:r>
            <a:r>
              <a:rPr lang="en-US" b="1" dirty="0"/>
              <a:t> 50/50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còn</a:t>
            </a:r>
            <a:r>
              <a:rPr lang="en-US" b="1" dirty="0"/>
              <a:t> 0,5 </a:t>
            </a:r>
            <a:r>
              <a:rPr lang="en-US" b="1" dirty="0" err="1"/>
              <a:t>điểm</a:t>
            </a:r>
            <a:r>
              <a:rPr lang="en-US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985" y="3438406"/>
            <a:ext cx="524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- </a:t>
            </a: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biệt</a:t>
            </a:r>
            <a:r>
              <a:rPr lang="en-US" b="1" dirty="0"/>
              <a:t> </a:t>
            </a:r>
            <a:r>
              <a:rPr lang="en-US" b="1" dirty="0" err="1"/>
              <a:t>nếu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trả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r>
              <a:rPr lang="en-US" b="1" dirty="0"/>
              <a:t>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tục</a:t>
            </a:r>
            <a:r>
              <a:rPr lang="en-US" b="1" dirty="0"/>
              <a:t> 4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sẽ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10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ngay</a:t>
            </a:r>
            <a:r>
              <a:rPr lang="en-US" b="1" dirty="0"/>
              <a:t> </a:t>
            </a:r>
            <a:r>
              <a:rPr lang="en-US" b="1" dirty="0" err="1"/>
              <a:t>lập</a:t>
            </a:r>
            <a:r>
              <a:rPr lang="en-US" b="1" dirty="0"/>
              <a:t> </a:t>
            </a:r>
            <a:r>
              <a:rPr lang="en-US" b="1" dirty="0" err="1"/>
              <a:t>tức</a:t>
            </a:r>
            <a:r>
              <a:rPr lang="en-US" b="1" dirty="0"/>
              <a:t>.</a:t>
            </a:r>
          </a:p>
        </p:txBody>
      </p:sp>
      <p:sp>
        <p:nvSpPr>
          <p:cNvPr id="3" name="Pentagon 2"/>
          <p:cNvSpPr/>
          <p:nvPr/>
        </p:nvSpPr>
        <p:spPr>
          <a:xfrm>
            <a:off x="-371763" y="1623181"/>
            <a:ext cx="2875936" cy="1251235"/>
          </a:xfrm>
          <a:prstGeom prst="homePlate">
            <a:avLst/>
          </a:prstGeom>
          <a:solidFill>
            <a:srgbClr val="FFFF5B"/>
          </a:solidFill>
          <a:ln>
            <a:solidFill>
              <a:srgbClr val="FFC000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LUẬT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CHƠI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0" y="1752256"/>
            <a:ext cx="1655507" cy="2347689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Câu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hỏi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mà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người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chơi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trả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lời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sai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sẽ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là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cơ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hội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những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bạn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khác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nhận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được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điểm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cộng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4904" y="3264694"/>
            <a:ext cx="3912392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120504" y="320754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9374" y="3947770"/>
            <a:ext cx="3947921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4910" y="4636294"/>
            <a:ext cx="3798094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4910" y="5322094"/>
            <a:ext cx="3812380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170510" y="457914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2132410" y="381595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170510" y="526494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6704" y="3264694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46710" y="5322094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46710" y="4636294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46710" y="3893344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95002" y="-470805"/>
            <a:ext cx="9144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6304" y="3150394"/>
            <a:ext cx="72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6304" y="3893344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6310" y="4636294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6310" y="5322094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83004" y="3148608"/>
            <a:ext cx="2806303" cy="297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966" y="3321844"/>
            <a:ext cx="1787128" cy="20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2"/>
          <p:cNvSpPr/>
          <p:nvPr/>
        </p:nvSpPr>
        <p:spPr>
          <a:xfrm>
            <a:off x="-67866" y="1970485"/>
            <a:ext cx="1700213" cy="12942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>
                <a:solidFill>
                  <a:srgbClr val="FF0000"/>
                </a:solidFill>
              </a:rPr>
              <a:t>Sử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Dụng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quyền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trợ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giúp</a:t>
            </a:r>
            <a:r>
              <a:rPr lang="en-US" sz="1350" dirty="0">
                <a:solidFill>
                  <a:srgbClr val="FF0000"/>
                </a:solidFill>
              </a:rPr>
              <a:t> 50/50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1132" y="3321844"/>
            <a:ext cx="475060" cy="360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1131" y="3879057"/>
            <a:ext cx="457200" cy="360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73693" y="720179"/>
            <a:ext cx="599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Tính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chất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lí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đây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oxygen? </a:t>
            </a:r>
          </a:p>
          <a:p>
            <a:endParaRPr lang="en-US" b="1" dirty="0">
              <a:solidFill>
                <a:srgbClr val="00206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00387" y="3399421"/>
            <a:ext cx="45434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Chất</a:t>
            </a:r>
            <a:r>
              <a:rPr lang="en-US" sz="1350" b="1" dirty="0"/>
              <a:t> </a:t>
            </a:r>
            <a:r>
              <a:rPr lang="en-US" sz="1350" b="1" dirty="0" err="1"/>
              <a:t>khí</a:t>
            </a:r>
            <a:r>
              <a:rPr lang="en-US" sz="1350" b="1" dirty="0"/>
              <a:t>, </a:t>
            </a:r>
            <a:r>
              <a:rPr lang="en-US" sz="1350" b="1" dirty="0" err="1"/>
              <a:t>không</a:t>
            </a:r>
            <a:r>
              <a:rPr lang="en-US" sz="1350" b="1" dirty="0"/>
              <a:t> </a:t>
            </a:r>
            <a:r>
              <a:rPr lang="en-US" sz="1350" b="1" dirty="0" err="1"/>
              <a:t>màu</a:t>
            </a:r>
            <a:r>
              <a:rPr lang="en-US" sz="1350" b="1" dirty="0"/>
              <a:t>, </a:t>
            </a:r>
            <a:r>
              <a:rPr lang="en-US" sz="1350" b="1" dirty="0" err="1"/>
              <a:t>không</a:t>
            </a:r>
            <a:r>
              <a:rPr lang="en-US" sz="1350" b="1" dirty="0"/>
              <a:t> </a:t>
            </a:r>
            <a:r>
              <a:rPr lang="en-US" sz="1350" b="1" dirty="0" err="1"/>
              <a:t>mùi</a:t>
            </a:r>
            <a:r>
              <a:rPr lang="en-US" sz="1350" b="1" dirty="0"/>
              <a:t> </a:t>
            </a:r>
            <a:r>
              <a:rPr lang="en-US" sz="1350" b="1" dirty="0" err="1"/>
              <a:t>vị</a:t>
            </a:r>
            <a:r>
              <a:rPr lang="en-US" sz="1350" b="1" dirty="0"/>
              <a:t>, </a:t>
            </a:r>
            <a:r>
              <a:rPr lang="en-US" sz="1350" b="1" dirty="0" err="1"/>
              <a:t>ít</a:t>
            </a:r>
            <a:r>
              <a:rPr lang="en-US" sz="1350" b="1" dirty="0"/>
              <a:t> tan </a:t>
            </a:r>
            <a:r>
              <a:rPr lang="en-US" sz="1350" b="1" dirty="0" err="1"/>
              <a:t>trong</a:t>
            </a:r>
            <a:r>
              <a:rPr lang="en-US" sz="1350" b="1" dirty="0"/>
              <a:t> </a:t>
            </a:r>
            <a:r>
              <a:rPr lang="en-US" sz="1350" b="1" dirty="0" err="1"/>
              <a:t>nước</a:t>
            </a:r>
            <a:endParaRPr lang="en-US" sz="135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12615" y="3976961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Chất</a:t>
            </a:r>
            <a:r>
              <a:rPr lang="en-US" sz="1350" b="1" dirty="0"/>
              <a:t> </a:t>
            </a:r>
            <a:r>
              <a:rPr lang="en-US" sz="1350" b="1" dirty="0" err="1"/>
              <a:t>khí</a:t>
            </a:r>
            <a:r>
              <a:rPr lang="en-US" sz="1350" b="1" dirty="0"/>
              <a:t>, </a:t>
            </a:r>
            <a:r>
              <a:rPr lang="en-US" sz="1350" b="1" dirty="0" err="1"/>
              <a:t>không</a:t>
            </a:r>
            <a:r>
              <a:rPr lang="en-US" sz="1350" b="1" dirty="0"/>
              <a:t> </a:t>
            </a:r>
            <a:r>
              <a:rPr lang="en-US" sz="1350" b="1" dirty="0" err="1"/>
              <a:t>màu</a:t>
            </a:r>
            <a:r>
              <a:rPr lang="en-US" sz="1350" b="1" dirty="0"/>
              <a:t>, </a:t>
            </a:r>
            <a:r>
              <a:rPr lang="en-US" sz="1350" b="1" dirty="0" err="1"/>
              <a:t>có</a:t>
            </a:r>
            <a:r>
              <a:rPr lang="en-US" sz="1350" b="1" dirty="0"/>
              <a:t> </a:t>
            </a:r>
            <a:r>
              <a:rPr lang="en-US" sz="1350" b="1" dirty="0" err="1"/>
              <a:t>mùi</a:t>
            </a:r>
            <a:r>
              <a:rPr lang="en-US" sz="1350" b="1" dirty="0"/>
              <a:t> </a:t>
            </a:r>
            <a:r>
              <a:rPr lang="en-US" sz="1350" b="1" dirty="0" err="1"/>
              <a:t>vị</a:t>
            </a:r>
            <a:r>
              <a:rPr lang="en-US" sz="1350" b="1" dirty="0"/>
              <a:t>, </a:t>
            </a:r>
            <a:r>
              <a:rPr lang="en-US" sz="1350" b="1" dirty="0" err="1"/>
              <a:t>ít</a:t>
            </a:r>
            <a:r>
              <a:rPr lang="en-US" sz="1350" b="1" dirty="0"/>
              <a:t> tan </a:t>
            </a:r>
            <a:r>
              <a:rPr lang="en-US" sz="1350" b="1" dirty="0" err="1"/>
              <a:t>trong</a:t>
            </a:r>
            <a:r>
              <a:rPr lang="en-US" sz="1350" b="1" dirty="0"/>
              <a:t> </a:t>
            </a:r>
            <a:r>
              <a:rPr lang="en-US" sz="1350" b="1" dirty="0" err="1"/>
              <a:t>nước</a:t>
            </a:r>
            <a:endParaRPr lang="en-US" sz="135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99376" y="4687179"/>
            <a:ext cx="4099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Chất</a:t>
            </a:r>
            <a:r>
              <a:rPr lang="en-US" sz="1350" b="1" dirty="0"/>
              <a:t> </a:t>
            </a:r>
            <a:r>
              <a:rPr lang="en-US" sz="1350" b="1" dirty="0" err="1"/>
              <a:t>khí</a:t>
            </a:r>
            <a:r>
              <a:rPr lang="en-US" sz="1350" b="1" dirty="0"/>
              <a:t>, </a:t>
            </a:r>
            <a:r>
              <a:rPr lang="en-US" sz="1350" b="1" dirty="0" err="1"/>
              <a:t>không</a:t>
            </a:r>
            <a:r>
              <a:rPr lang="en-US" sz="1350" b="1" dirty="0"/>
              <a:t> </a:t>
            </a:r>
            <a:r>
              <a:rPr lang="en-US" sz="1350" b="1" dirty="0" err="1"/>
              <a:t>màu</a:t>
            </a:r>
            <a:r>
              <a:rPr lang="en-US" sz="1350" b="1" dirty="0"/>
              <a:t>, </a:t>
            </a:r>
            <a:r>
              <a:rPr lang="en-US" sz="1350" b="1" dirty="0" err="1"/>
              <a:t>không</a:t>
            </a:r>
            <a:r>
              <a:rPr lang="en-US" sz="1350" b="1" dirty="0"/>
              <a:t> </a:t>
            </a:r>
            <a:r>
              <a:rPr lang="en-US" sz="1350" b="1" dirty="0" err="1"/>
              <a:t>mùi</a:t>
            </a:r>
            <a:r>
              <a:rPr lang="en-US" sz="1350" b="1" dirty="0"/>
              <a:t> </a:t>
            </a:r>
            <a:r>
              <a:rPr lang="en-US" sz="1350" b="1" dirty="0" err="1"/>
              <a:t>vị</a:t>
            </a:r>
            <a:r>
              <a:rPr lang="en-US" sz="1350" b="1" dirty="0"/>
              <a:t>, tan </a:t>
            </a:r>
            <a:r>
              <a:rPr lang="en-US" sz="1350" b="1" dirty="0" err="1"/>
              <a:t>nhiều</a:t>
            </a:r>
            <a:r>
              <a:rPr lang="en-US" sz="1350" b="1" dirty="0"/>
              <a:t> </a:t>
            </a:r>
            <a:r>
              <a:rPr lang="en-US" sz="1350" b="1" dirty="0" err="1"/>
              <a:t>trong</a:t>
            </a:r>
            <a:r>
              <a:rPr lang="en-US" sz="1350" b="1" dirty="0"/>
              <a:t> </a:t>
            </a:r>
            <a:r>
              <a:rPr lang="en-US" sz="1350" b="1" dirty="0" err="1"/>
              <a:t>nước</a:t>
            </a:r>
            <a:endParaRPr lang="en-US" sz="135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00388" y="5289382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Chất</a:t>
            </a:r>
            <a:r>
              <a:rPr lang="en-US" sz="1350" b="1" dirty="0"/>
              <a:t> </a:t>
            </a:r>
            <a:r>
              <a:rPr lang="en-US" sz="1350" b="1" dirty="0" err="1"/>
              <a:t>lỏng</a:t>
            </a:r>
            <a:r>
              <a:rPr lang="en-US" sz="1350" b="1" dirty="0"/>
              <a:t>, </a:t>
            </a:r>
            <a:r>
              <a:rPr lang="en-US" sz="1350" b="1" dirty="0" err="1"/>
              <a:t>không</a:t>
            </a:r>
            <a:r>
              <a:rPr lang="en-US" sz="1350" b="1" dirty="0"/>
              <a:t> </a:t>
            </a:r>
            <a:r>
              <a:rPr lang="en-US" sz="1350" b="1" dirty="0" err="1"/>
              <a:t>màu</a:t>
            </a:r>
            <a:r>
              <a:rPr lang="en-US" sz="1350" b="1" dirty="0"/>
              <a:t>, </a:t>
            </a:r>
            <a:r>
              <a:rPr lang="en-US" sz="1350" b="1" dirty="0" err="1"/>
              <a:t>có</a:t>
            </a:r>
            <a:r>
              <a:rPr lang="en-US" sz="1350" b="1" dirty="0"/>
              <a:t> </a:t>
            </a:r>
            <a:r>
              <a:rPr lang="en-US" sz="1350" b="1" dirty="0" err="1"/>
              <a:t>mùi</a:t>
            </a:r>
            <a:r>
              <a:rPr lang="en-US" sz="1350" b="1" dirty="0"/>
              <a:t> </a:t>
            </a:r>
            <a:r>
              <a:rPr lang="en-US" sz="1350" b="1" dirty="0" err="1"/>
              <a:t>vị</a:t>
            </a:r>
            <a:r>
              <a:rPr lang="en-US" sz="1350" b="1" dirty="0"/>
              <a:t>, </a:t>
            </a:r>
            <a:r>
              <a:rPr lang="en-US" sz="1350" b="1" dirty="0" err="1"/>
              <a:t>ít</a:t>
            </a:r>
            <a:r>
              <a:rPr lang="en-US" sz="1350" b="1" dirty="0"/>
              <a:t> tan </a:t>
            </a:r>
            <a:r>
              <a:rPr lang="en-US" sz="1350" b="1" dirty="0" err="1"/>
              <a:t>trong</a:t>
            </a:r>
            <a:r>
              <a:rPr lang="en-US" sz="1350" b="1" dirty="0"/>
              <a:t> </a:t>
            </a:r>
            <a:r>
              <a:rPr lang="en-US" sz="1350" b="1" dirty="0" err="1"/>
              <a:t>nước</a:t>
            </a:r>
            <a:endParaRPr lang="en-US" sz="1350" b="1" dirty="0"/>
          </a:p>
        </p:txBody>
      </p:sp>
      <p:pic>
        <p:nvPicPr>
          <p:cNvPr id="3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866" y="2715824"/>
            <a:ext cx="589829" cy="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times up"/>
          <p:cNvGrpSpPr/>
          <p:nvPr/>
        </p:nvGrpSpPr>
        <p:grpSpPr>
          <a:xfrm>
            <a:off x="8333027" y="2401430"/>
            <a:ext cx="567813" cy="281298"/>
            <a:chOff x="2989747" y="438150"/>
            <a:chExt cx="1572029" cy="683752"/>
          </a:xfrm>
        </p:grpSpPr>
        <p:sp>
          <p:nvSpPr>
            <p:cNvPr id="34" name="Rounded Rectangle 3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40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06" y="2841776"/>
            <a:ext cx="479235" cy="4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91930" y="2833055"/>
            <a:ext cx="67683" cy="57246"/>
            <a:chOff x="2455863" y="2411803"/>
            <a:chExt cx="566738" cy="566738"/>
          </a:xfrm>
        </p:grpSpPr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92939" y="3247279"/>
            <a:ext cx="67683" cy="57246"/>
            <a:chOff x="2455863" y="2411803"/>
            <a:chExt cx="566738" cy="566738"/>
          </a:xfrm>
        </p:grpSpPr>
        <p:sp>
          <p:nvSpPr>
            <p:cNvPr id="4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15715" y="3052819"/>
            <a:ext cx="67683" cy="57246"/>
            <a:chOff x="2455863" y="2411803"/>
            <a:chExt cx="566738" cy="566738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88415" y="3071522"/>
            <a:ext cx="67683" cy="57246"/>
            <a:chOff x="2455863" y="2411803"/>
            <a:chExt cx="566738" cy="566738"/>
          </a:xfrm>
        </p:grpSpPr>
        <p:sp>
          <p:nvSpPr>
            <p:cNvPr id="6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5" name="Oval 107"/>
          <p:cNvSpPr>
            <a:spLocks noChangeArrowheads="1"/>
          </p:cNvSpPr>
          <p:nvPr/>
        </p:nvSpPr>
        <p:spPr bwMode="auto">
          <a:xfrm>
            <a:off x="8600357" y="3050660"/>
            <a:ext cx="50846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6" name="Explosion 2 65"/>
          <p:cNvSpPr/>
          <p:nvPr/>
        </p:nvSpPr>
        <p:spPr>
          <a:xfrm>
            <a:off x="6212873" y="2232773"/>
            <a:ext cx="1771650" cy="116664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9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  <p:bldP spid="3" grpId="0" animBg="1"/>
      <p:bldP spid="5" grpId="0" animBg="1"/>
      <p:bldP spid="30" grpId="0" animBg="1"/>
      <p:bldP spid="66" grpId="0" animBg="1"/>
      <p:bldP spid="6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1794" y="3283744"/>
            <a:ext cx="4012406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040731" y="5285185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5132" y="3913585"/>
            <a:ext cx="3937397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125" y="4656535"/>
            <a:ext cx="4012406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6797" y="5228035"/>
            <a:ext cx="4012406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040731" y="4599385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2100263" y="3876675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080022" y="320040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16931" y="5342335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35994" y="3287316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16931" y="4656535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46710" y="392311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0331" y="5228035"/>
            <a:ext cx="72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7531" y="3305175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2529" y="3900488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5866" y="4586288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28600" y="-460441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15176" y="3734992"/>
            <a:ext cx="2689622" cy="27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966" y="3321844"/>
            <a:ext cx="1787128" cy="20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loud 29"/>
          <p:cNvSpPr/>
          <p:nvPr/>
        </p:nvSpPr>
        <p:spPr>
          <a:xfrm>
            <a:off x="-67866" y="1970485"/>
            <a:ext cx="1700213" cy="12942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>
                <a:solidFill>
                  <a:srgbClr val="FF0000"/>
                </a:solidFill>
              </a:rPr>
              <a:t>Sử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Dụng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quyền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trợ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giúp</a:t>
            </a:r>
            <a:r>
              <a:rPr lang="en-US" sz="1350" dirty="0">
                <a:solidFill>
                  <a:srgbClr val="FF0000"/>
                </a:solidFill>
              </a:rPr>
              <a:t> 50/50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31132" y="3321844"/>
            <a:ext cx="475060" cy="360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31131" y="3879057"/>
            <a:ext cx="457200" cy="360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5157" y="495184"/>
            <a:ext cx="5996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	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Vai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trò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Oxygen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   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vai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trò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? </a:t>
            </a:r>
          </a:p>
          <a:p>
            <a:endParaRPr lang="en-US" b="1" dirty="0">
              <a:solidFill>
                <a:srgbClr val="00206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9432" y="3321844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Cần</a:t>
            </a:r>
            <a:r>
              <a:rPr lang="en-US" sz="1350" b="1" dirty="0"/>
              <a:t> </a:t>
            </a:r>
            <a:r>
              <a:rPr lang="en-US" sz="1350" b="1" dirty="0" err="1"/>
              <a:t>cho</a:t>
            </a:r>
            <a:r>
              <a:rPr lang="en-US" sz="1350" b="1" dirty="0"/>
              <a:t> </a:t>
            </a:r>
            <a:r>
              <a:rPr lang="en-US" sz="1350" b="1" dirty="0" err="1"/>
              <a:t>quá</a:t>
            </a:r>
            <a:r>
              <a:rPr lang="en-US" sz="1350" b="1" dirty="0"/>
              <a:t> </a:t>
            </a:r>
            <a:r>
              <a:rPr lang="en-US" sz="1350" b="1" dirty="0" err="1"/>
              <a:t>trình</a:t>
            </a:r>
            <a:r>
              <a:rPr lang="en-US" sz="1350" b="1" dirty="0"/>
              <a:t> </a:t>
            </a:r>
            <a:r>
              <a:rPr lang="en-US" sz="1350" b="1" dirty="0" err="1"/>
              <a:t>hô</a:t>
            </a:r>
            <a:r>
              <a:rPr lang="en-US" sz="1350" b="1" dirty="0"/>
              <a:t> </a:t>
            </a:r>
            <a:r>
              <a:rPr lang="en-US" sz="1350" b="1" dirty="0" err="1"/>
              <a:t>hấp</a:t>
            </a:r>
            <a:r>
              <a:rPr lang="en-US" sz="1350" b="1" dirty="0"/>
              <a:t> </a:t>
            </a:r>
            <a:r>
              <a:rPr lang="en-US" sz="1350" b="1" dirty="0" err="1"/>
              <a:t>của</a:t>
            </a:r>
            <a:r>
              <a:rPr lang="en-US" sz="1350" b="1" dirty="0"/>
              <a:t> </a:t>
            </a:r>
            <a:r>
              <a:rPr lang="en-US" sz="1350" b="1" dirty="0" err="1"/>
              <a:t>mọi</a:t>
            </a:r>
            <a:r>
              <a:rPr lang="en-US" sz="1350" b="1" dirty="0"/>
              <a:t> </a:t>
            </a:r>
            <a:r>
              <a:rPr lang="en-US" sz="1350" b="1" dirty="0" err="1"/>
              <a:t>sinh</a:t>
            </a:r>
            <a:r>
              <a:rPr lang="en-US" sz="1350" b="1" dirty="0"/>
              <a:t> </a:t>
            </a:r>
            <a:r>
              <a:rPr lang="en-US" sz="1350" b="1" dirty="0" err="1"/>
              <a:t>vật</a:t>
            </a:r>
            <a:r>
              <a:rPr lang="en-US" sz="1350" b="1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5853" y="4023538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Cần</a:t>
            </a:r>
            <a:r>
              <a:rPr lang="en-US" sz="1350" b="1" dirty="0"/>
              <a:t> </a:t>
            </a:r>
            <a:r>
              <a:rPr lang="en-US" sz="1350" b="1" dirty="0" err="1"/>
              <a:t>cho</a:t>
            </a:r>
            <a:r>
              <a:rPr lang="en-US" sz="1350" b="1" dirty="0"/>
              <a:t> </a:t>
            </a:r>
            <a:r>
              <a:rPr lang="en-US" sz="1350" b="1" dirty="0" err="1"/>
              <a:t>quá</a:t>
            </a:r>
            <a:r>
              <a:rPr lang="en-US" sz="1350" b="1" dirty="0"/>
              <a:t> </a:t>
            </a:r>
            <a:r>
              <a:rPr lang="en-US" sz="1350" b="1" dirty="0" err="1"/>
              <a:t>trình</a:t>
            </a:r>
            <a:r>
              <a:rPr lang="en-US" sz="1350" b="1" dirty="0"/>
              <a:t> </a:t>
            </a:r>
            <a:r>
              <a:rPr lang="en-US" sz="1350" b="1" dirty="0" err="1"/>
              <a:t>đốt</a:t>
            </a:r>
            <a:r>
              <a:rPr lang="en-US" sz="1350" b="1" dirty="0"/>
              <a:t> </a:t>
            </a:r>
            <a:r>
              <a:rPr lang="en-US" sz="1350" b="1" dirty="0" err="1"/>
              <a:t>cháy</a:t>
            </a:r>
            <a:r>
              <a:rPr lang="en-US" sz="1350" b="1" dirty="0"/>
              <a:t> </a:t>
            </a:r>
            <a:r>
              <a:rPr lang="en-US" sz="1350" b="1" dirty="0" err="1"/>
              <a:t>nhiên</a:t>
            </a:r>
            <a:r>
              <a:rPr lang="en-US" sz="1350" b="1" dirty="0"/>
              <a:t> </a:t>
            </a:r>
            <a:r>
              <a:rPr lang="en-US" sz="1350" b="1" dirty="0" err="1"/>
              <a:t>liệu</a:t>
            </a:r>
            <a:endParaRPr lang="en-US" sz="135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55132" y="4772442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Cần</a:t>
            </a:r>
            <a:r>
              <a:rPr lang="en-US" sz="1350" b="1" dirty="0"/>
              <a:t> </a:t>
            </a:r>
            <a:r>
              <a:rPr lang="en-US" sz="1350" b="1" dirty="0" err="1"/>
              <a:t>cho</a:t>
            </a:r>
            <a:r>
              <a:rPr lang="en-US" sz="1350" b="1" dirty="0"/>
              <a:t> </a:t>
            </a:r>
            <a:r>
              <a:rPr lang="en-US" sz="1350" b="1" dirty="0" err="1"/>
              <a:t>sự</a:t>
            </a:r>
            <a:r>
              <a:rPr lang="en-US" sz="1350" b="1" dirty="0"/>
              <a:t> </a:t>
            </a:r>
            <a:r>
              <a:rPr lang="en-US" sz="1350" b="1" dirty="0" err="1"/>
              <a:t>cháy</a:t>
            </a:r>
            <a:endParaRPr lang="en-US" sz="135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55132" y="5341911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Cần</a:t>
            </a:r>
            <a:r>
              <a:rPr lang="en-US" sz="1350" b="1" dirty="0"/>
              <a:t> </a:t>
            </a:r>
            <a:r>
              <a:rPr lang="en-US" sz="1350" b="1" dirty="0" err="1"/>
              <a:t>cho</a:t>
            </a:r>
            <a:r>
              <a:rPr lang="en-US" sz="1350" b="1" dirty="0"/>
              <a:t> </a:t>
            </a:r>
            <a:r>
              <a:rPr lang="en-US" sz="1350" b="1" dirty="0" err="1"/>
              <a:t>sự</a:t>
            </a:r>
            <a:r>
              <a:rPr lang="en-US" sz="1350" b="1" dirty="0"/>
              <a:t> </a:t>
            </a:r>
            <a:r>
              <a:rPr lang="en-US" sz="1350" b="1" dirty="0" err="1"/>
              <a:t>dập</a:t>
            </a:r>
            <a:r>
              <a:rPr lang="en-US" sz="1350" b="1" dirty="0"/>
              <a:t> </a:t>
            </a:r>
            <a:r>
              <a:rPr lang="en-US" sz="1350" b="1" dirty="0" err="1"/>
              <a:t>tắt</a:t>
            </a:r>
            <a:r>
              <a:rPr lang="en-US" sz="1350" b="1" dirty="0"/>
              <a:t> </a:t>
            </a:r>
            <a:r>
              <a:rPr lang="en-US" sz="1350" b="1" dirty="0" err="1"/>
              <a:t>ngọn</a:t>
            </a:r>
            <a:r>
              <a:rPr lang="en-US" sz="1350" b="1" dirty="0"/>
              <a:t> </a:t>
            </a:r>
            <a:r>
              <a:rPr lang="en-US" sz="1350" b="1" dirty="0" err="1"/>
              <a:t>lửa</a:t>
            </a:r>
            <a:endParaRPr lang="en-US" sz="1350" b="1" dirty="0"/>
          </a:p>
        </p:txBody>
      </p:sp>
      <p:pic>
        <p:nvPicPr>
          <p:cNvPr id="3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71" y="2664688"/>
            <a:ext cx="589829" cy="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times up"/>
          <p:cNvGrpSpPr/>
          <p:nvPr/>
        </p:nvGrpSpPr>
        <p:grpSpPr>
          <a:xfrm>
            <a:off x="8327733" y="2350294"/>
            <a:ext cx="567813" cy="281298"/>
            <a:chOff x="2989747" y="438150"/>
            <a:chExt cx="1572029" cy="683752"/>
          </a:xfrm>
        </p:grpSpPr>
        <p:sp>
          <p:nvSpPr>
            <p:cNvPr id="40" name="Rounded Rectangle 3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42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12" y="2790641"/>
            <a:ext cx="479235" cy="4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86635" y="2781919"/>
            <a:ext cx="67683" cy="57246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87645" y="3196143"/>
            <a:ext cx="67683" cy="57246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10421" y="3001683"/>
            <a:ext cx="67683" cy="57246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83121" y="3020387"/>
            <a:ext cx="67683" cy="57246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8595063" y="2999525"/>
            <a:ext cx="50846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8" name="Explosion 2 67"/>
          <p:cNvSpPr/>
          <p:nvPr/>
        </p:nvSpPr>
        <p:spPr>
          <a:xfrm>
            <a:off x="6388466" y="1763316"/>
            <a:ext cx="1771650" cy="116664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9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4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  <p:bldP spid="17" grpId="0"/>
      <p:bldP spid="30" grpId="0" animBg="1"/>
      <p:bldP spid="31" grpId="0" animBg="1"/>
      <p:bldP spid="32" grpId="0" animBg="1"/>
      <p:bldP spid="68" grpId="0" animBg="1"/>
      <p:bldP spid="6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3294460"/>
            <a:ext cx="3581400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100263" y="39231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9459" name="Picture 7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3923110"/>
            <a:ext cx="35135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4" y="4673203"/>
            <a:ext cx="3581400" cy="58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5351860"/>
            <a:ext cx="3513535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100263" y="46089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2100263" y="32373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100263" y="52947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76463" y="39802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76463" y="53518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76463" y="46660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76463" y="32944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9299" y="58433"/>
            <a:ext cx="9144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94259" y="3808810"/>
            <a:ext cx="72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329446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466606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529471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9963" y="3371850"/>
            <a:ext cx="206573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966" y="3321844"/>
            <a:ext cx="1787128" cy="20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loud 26"/>
          <p:cNvSpPr/>
          <p:nvPr/>
        </p:nvSpPr>
        <p:spPr>
          <a:xfrm>
            <a:off x="-175023" y="1982391"/>
            <a:ext cx="1701404" cy="12942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>
                <a:solidFill>
                  <a:srgbClr val="FF0000"/>
                </a:solidFill>
              </a:rPr>
              <a:t>Sử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Dụng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quyền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trợ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giúp</a:t>
            </a:r>
            <a:r>
              <a:rPr lang="en-US" sz="1350" dirty="0">
                <a:solidFill>
                  <a:srgbClr val="FF0000"/>
                </a:solidFill>
              </a:rPr>
              <a:t> 50/50</a:t>
            </a:r>
          </a:p>
          <a:p>
            <a:pPr algn="ctr">
              <a:defRPr/>
            </a:pP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1132" y="3321844"/>
            <a:ext cx="475060" cy="360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31131" y="3879057"/>
            <a:ext cx="457200" cy="360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81395" y="944719"/>
            <a:ext cx="5996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</a:t>
            </a:r>
            <a:r>
              <a:rPr lang="en-US" b="1" dirty="0" err="1"/>
              <a:t>chiếm</a:t>
            </a:r>
            <a:r>
              <a:rPr lang="en-US" b="1" dirty="0"/>
              <a:t> 21%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khí</a:t>
            </a:r>
            <a:r>
              <a:rPr lang="en-US" b="1" dirty="0"/>
              <a:t>?</a:t>
            </a:r>
          </a:p>
          <a:p>
            <a:pPr algn="just"/>
            <a:endParaRPr lang="en-US" b="1" dirty="0">
              <a:solidFill>
                <a:srgbClr val="00206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69432" y="3321844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Khí</a:t>
            </a:r>
            <a:r>
              <a:rPr lang="en-US" sz="1350" b="1" dirty="0"/>
              <a:t> </a:t>
            </a:r>
            <a:r>
              <a:rPr lang="en-US" sz="1350" b="1" dirty="0" err="1"/>
              <a:t>nitơ</a:t>
            </a:r>
            <a:r>
              <a:rPr lang="en-US" sz="1350" b="1" dirty="0"/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30141" y="4023635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Khí</a:t>
            </a:r>
            <a:r>
              <a:rPr lang="en-US" sz="1350" b="1" dirty="0"/>
              <a:t> Oxygen.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55132" y="4772442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Hơi</a:t>
            </a:r>
            <a:r>
              <a:rPr lang="en-US" sz="1350" b="1" dirty="0"/>
              <a:t> </a:t>
            </a:r>
            <a:r>
              <a:rPr lang="en-US" sz="1350" b="1" dirty="0" err="1"/>
              <a:t>nước</a:t>
            </a:r>
            <a:r>
              <a:rPr lang="en-US" sz="1350" b="1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30140" y="5467767"/>
            <a:ext cx="34980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Khí</a:t>
            </a:r>
            <a:r>
              <a:rPr lang="en-US" sz="1350" b="1" dirty="0"/>
              <a:t> carbon dioxide.</a:t>
            </a:r>
          </a:p>
        </p:txBody>
      </p:sp>
      <p:pic>
        <p:nvPicPr>
          <p:cNvPr id="38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90" y="2357513"/>
            <a:ext cx="589829" cy="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times up"/>
          <p:cNvGrpSpPr/>
          <p:nvPr/>
        </p:nvGrpSpPr>
        <p:grpSpPr>
          <a:xfrm>
            <a:off x="8302152" y="2043119"/>
            <a:ext cx="567813" cy="281298"/>
            <a:chOff x="2989747" y="438150"/>
            <a:chExt cx="1572029" cy="683752"/>
          </a:xfrm>
        </p:grpSpPr>
        <p:sp>
          <p:nvSpPr>
            <p:cNvPr id="40" name="Rounded Rectangle 3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42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31" y="2483466"/>
            <a:ext cx="479235" cy="4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61054" y="2474744"/>
            <a:ext cx="67683" cy="57246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62064" y="2888969"/>
            <a:ext cx="67683" cy="57246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784840" y="2694509"/>
            <a:ext cx="67683" cy="57246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57540" y="2713212"/>
            <a:ext cx="67683" cy="57246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8569482" y="2692350"/>
            <a:ext cx="50846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8" name="Explosion 2 67"/>
          <p:cNvSpPr/>
          <p:nvPr/>
        </p:nvSpPr>
        <p:spPr>
          <a:xfrm>
            <a:off x="6181997" y="1874463"/>
            <a:ext cx="1771650" cy="116664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59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6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  <p:bldP spid="27" grpId="0" animBg="1"/>
      <p:bldP spid="28" grpId="0" animBg="1"/>
      <p:bldP spid="29" grpId="0" animBg="1"/>
      <p:bldP spid="68" grpId="0" animBg="1"/>
      <p:bldP spid="6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4891" y="3267076"/>
            <a:ext cx="3513534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020491" y="4638675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20483" name="Picture 7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4891" y="3895726"/>
            <a:ext cx="3513534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6557" y="4631532"/>
            <a:ext cx="3513535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4891" y="5324476"/>
            <a:ext cx="3513534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020491" y="3895725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2020491" y="3209925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020491" y="5267325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6691" y="4695825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6691" y="5324475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96691" y="3952875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96691" y="3267075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11870" y="64778"/>
            <a:ext cx="9296400" cy="249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3891" y="4352925"/>
            <a:ext cx="72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291" y="3267075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291" y="386596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291" y="5153025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03306" y="3355182"/>
            <a:ext cx="2058591" cy="252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966" y="3321844"/>
            <a:ext cx="1787128" cy="20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loud 26"/>
          <p:cNvSpPr/>
          <p:nvPr/>
        </p:nvSpPr>
        <p:spPr>
          <a:xfrm>
            <a:off x="-200025" y="2055019"/>
            <a:ext cx="1701404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>
                <a:solidFill>
                  <a:srgbClr val="FF0000"/>
                </a:solidFill>
              </a:rPr>
              <a:t>Sử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Dụng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quyền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trợ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giúp</a:t>
            </a:r>
            <a:r>
              <a:rPr lang="en-US" sz="1350" dirty="0">
                <a:solidFill>
                  <a:srgbClr val="FF0000"/>
                </a:solidFill>
              </a:rPr>
              <a:t> 50/50</a:t>
            </a:r>
          </a:p>
          <a:p>
            <a:pPr algn="ctr">
              <a:defRPr/>
            </a:pP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1132" y="3321844"/>
            <a:ext cx="475060" cy="360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31131" y="3879057"/>
            <a:ext cx="457200" cy="360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5256" y="1107621"/>
            <a:ext cx="31345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Chất</a:t>
            </a:r>
            <a:r>
              <a:rPr lang="en-US" sz="1350" b="1" dirty="0"/>
              <a:t> </a:t>
            </a:r>
            <a:r>
              <a:rPr lang="en-US" sz="1350" b="1" dirty="0" err="1"/>
              <a:t>nào</a:t>
            </a:r>
            <a:r>
              <a:rPr lang="en-US" sz="1350" b="1" dirty="0"/>
              <a:t> </a:t>
            </a:r>
            <a:r>
              <a:rPr lang="en-US" sz="1350" b="1" dirty="0" err="1"/>
              <a:t>sau</a:t>
            </a:r>
            <a:r>
              <a:rPr lang="en-US" sz="1350" b="1" dirty="0"/>
              <a:t> </a:t>
            </a:r>
            <a:r>
              <a:rPr lang="en-US" sz="1350" b="1" dirty="0" err="1"/>
              <a:t>đây</a:t>
            </a:r>
            <a:r>
              <a:rPr lang="en-US" sz="1350" b="1" dirty="0"/>
              <a:t> </a:t>
            </a:r>
            <a:r>
              <a:rPr lang="en-US" sz="1350" b="1" dirty="0" err="1"/>
              <a:t>gây</a:t>
            </a:r>
            <a:r>
              <a:rPr lang="en-US" sz="1350" b="1" dirty="0"/>
              <a:t> ô </a:t>
            </a:r>
            <a:r>
              <a:rPr lang="en-US" sz="1350" b="1" dirty="0" err="1"/>
              <a:t>nhiễm</a:t>
            </a:r>
            <a:r>
              <a:rPr lang="en-US" sz="1350" b="1" dirty="0"/>
              <a:t> </a:t>
            </a:r>
            <a:r>
              <a:rPr lang="en-US" sz="1350" b="1" dirty="0" err="1"/>
              <a:t>không</a:t>
            </a:r>
            <a:r>
              <a:rPr lang="en-US" sz="1350" b="1" dirty="0"/>
              <a:t> </a:t>
            </a:r>
            <a:r>
              <a:rPr lang="en-US" sz="1350" b="1" dirty="0" err="1"/>
              <a:t>khí</a:t>
            </a:r>
            <a:r>
              <a:rPr lang="en-US" sz="1350" b="1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87274" y="3323683"/>
            <a:ext cx="100963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Khí</a:t>
            </a:r>
            <a:r>
              <a:rPr lang="en-US" sz="1350" b="1" dirty="0"/>
              <a:t> oxygen.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5144" y="3989011"/>
            <a:ext cx="82420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Khí</a:t>
            </a:r>
            <a:r>
              <a:rPr lang="en-US" sz="1350" b="1" dirty="0"/>
              <a:t> </a:t>
            </a:r>
            <a:r>
              <a:rPr lang="en-US" sz="1350" b="1" dirty="0" err="1"/>
              <a:t>Nitơ</a:t>
            </a:r>
            <a:r>
              <a:rPr lang="en-US" sz="1350" b="1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4003" y="4718021"/>
            <a:ext cx="15170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Khí</a:t>
            </a:r>
            <a:r>
              <a:rPr lang="en-US" sz="1350" b="1" dirty="0"/>
              <a:t> carbon dioxide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78781" y="5386000"/>
            <a:ext cx="5918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Nước</a:t>
            </a:r>
            <a:endParaRPr lang="en-US" sz="1350" b="1" dirty="0"/>
          </a:p>
        </p:txBody>
      </p:sp>
      <p:pic>
        <p:nvPicPr>
          <p:cNvPr id="30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59" y="2640086"/>
            <a:ext cx="589829" cy="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times up"/>
          <p:cNvGrpSpPr/>
          <p:nvPr/>
        </p:nvGrpSpPr>
        <p:grpSpPr>
          <a:xfrm>
            <a:off x="8284021" y="2325692"/>
            <a:ext cx="567813" cy="281298"/>
            <a:chOff x="2989747" y="438150"/>
            <a:chExt cx="1572029" cy="683752"/>
          </a:xfrm>
        </p:grpSpPr>
        <p:sp>
          <p:nvSpPr>
            <p:cNvPr id="36" name="Rounded Rectangle 3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99" y="2766039"/>
            <a:ext cx="479235" cy="4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42923" y="2757317"/>
            <a:ext cx="67683" cy="57246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43933" y="3171542"/>
            <a:ext cx="67683" cy="57246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766709" y="2977082"/>
            <a:ext cx="67683" cy="57246"/>
            <a:chOff x="2455863" y="2411803"/>
            <a:chExt cx="566738" cy="566738"/>
          </a:xfrm>
        </p:grpSpPr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39408" y="2995785"/>
            <a:ext cx="67683" cy="57246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3" name="Oval 107"/>
          <p:cNvSpPr>
            <a:spLocks noChangeArrowheads="1"/>
          </p:cNvSpPr>
          <p:nvPr/>
        </p:nvSpPr>
        <p:spPr bwMode="auto">
          <a:xfrm>
            <a:off x="8551351" y="2974923"/>
            <a:ext cx="50846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4" name="Explosion 2 63"/>
          <p:cNvSpPr/>
          <p:nvPr/>
        </p:nvSpPr>
        <p:spPr>
          <a:xfrm>
            <a:off x="6163866" y="2157036"/>
            <a:ext cx="1771650" cy="116664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9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6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  <p:bldP spid="27" grpId="0" animBg="1"/>
      <p:bldP spid="28" grpId="0" animBg="1"/>
      <p:bldP spid="29" grpId="0" animBg="1"/>
      <p:bldP spid="64" grpId="0" animBg="1"/>
      <p:bldP spid="6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4904" y="3264694"/>
            <a:ext cx="3513534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120504" y="320754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4904" y="3893344"/>
            <a:ext cx="3513534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4910" y="4636294"/>
            <a:ext cx="3436144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4910" y="5322094"/>
            <a:ext cx="3512344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170510" y="457914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2132410" y="381595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170510" y="526494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6704" y="3264694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46710" y="5322094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46710" y="4636294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46710" y="3893344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3" y="-612411"/>
            <a:ext cx="9144000" cy="317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6304" y="3150394"/>
            <a:ext cx="72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6304" y="3893344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6310" y="4636294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6310" y="5322094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966" y="3321844"/>
            <a:ext cx="1787128" cy="20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loud 25"/>
          <p:cNvSpPr/>
          <p:nvPr/>
        </p:nvSpPr>
        <p:spPr>
          <a:xfrm>
            <a:off x="-67866" y="1970485"/>
            <a:ext cx="1700213" cy="12942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>
                <a:solidFill>
                  <a:srgbClr val="FF0000"/>
                </a:solidFill>
              </a:rPr>
              <a:t>Sử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Dụng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quyền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trợ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giúp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31132" y="3321844"/>
            <a:ext cx="475060" cy="360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1131" y="3879057"/>
            <a:ext cx="457200" cy="360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5228" y="553600"/>
            <a:ext cx="514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nào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sau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đây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không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gây</a:t>
            </a:r>
            <a:r>
              <a:rPr lang="en-US" b="1" dirty="0">
                <a:solidFill>
                  <a:srgbClr val="0000CC"/>
                </a:solidFill>
              </a:rPr>
              <a:t> ô </a:t>
            </a:r>
            <a:r>
              <a:rPr lang="en-US" b="1" dirty="0" err="1">
                <a:solidFill>
                  <a:srgbClr val="0000CC"/>
                </a:solidFill>
              </a:rPr>
              <a:t>nhiễm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không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khí</a:t>
            </a:r>
            <a:r>
              <a:rPr lang="en-US" b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0532" y="3264694"/>
            <a:ext cx="1603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Trồng</a:t>
            </a:r>
            <a:r>
              <a:rPr lang="en-US" b="1" dirty="0"/>
              <a:t> </a:t>
            </a:r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xanh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84910" y="3936317"/>
            <a:ext cx="404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Khói</a:t>
            </a:r>
            <a:r>
              <a:rPr lang="en-US" b="1" dirty="0"/>
              <a:t> </a:t>
            </a:r>
            <a:r>
              <a:rPr lang="en-US" b="1" dirty="0" err="1"/>
              <a:t>bụi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tiện</a:t>
            </a:r>
            <a:r>
              <a:rPr lang="en-US" b="1" dirty="0"/>
              <a:t> </a:t>
            </a:r>
            <a:r>
              <a:rPr lang="en-US" b="1" dirty="0" err="1"/>
              <a:t>giao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78739" y="4711098"/>
            <a:ext cx="116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Cháy</a:t>
            </a:r>
            <a:r>
              <a:rPr lang="en-US" b="1" dirty="0"/>
              <a:t> </a:t>
            </a:r>
            <a:r>
              <a:rPr lang="en-US" b="1" dirty="0" err="1"/>
              <a:t>rừng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178065" y="5375895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Rác</a:t>
            </a:r>
            <a:r>
              <a:rPr lang="en-US" b="1" dirty="0"/>
              <a:t> </a:t>
            </a:r>
            <a:r>
              <a:rPr lang="en-US" b="1" dirty="0" err="1"/>
              <a:t>thải</a:t>
            </a:r>
            <a:r>
              <a:rPr lang="en-US" b="1" dirty="0"/>
              <a:t> </a:t>
            </a:r>
          </a:p>
        </p:txBody>
      </p:sp>
      <p:pic>
        <p:nvPicPr>
          <p:cNvPr id="3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78" y="2523947"/>
            <a:ext cx="589829" cy="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times up"/>
          <p:cNvGrpSpPr/>
          <p:nvPr/>
        </p:nvGrpSpPr>
        <p:grpSpPr>
          <a:xfrm>
            <a:off x="8434040" y="2209553"/>
            <a:ext cx="567813" cy="281298"/>
            <a:chOff x="2989747" y="438150"/>
            <a:chExt cx="1572029" cy="683752"/>
          </a:xfrm>
        </p:grpSpPr>
        <p:sp>
          <p:nvSpPr>
            <p:cNvPr id="34" name="Rounded Rectangle 3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40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618" y="2649899"/>
            <a:ext cx="479235" cy="4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692942" y="2641178"/>
            <a:ext cx="67683" cy="57246"/>
            <a:chOff x="2455863" y="2411803"/>
            <a:chExt cx="566738" cy="566738"/>
          </a:xfrm>
        </p:grpSpPr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693951" y="3055402"/>
            <a:ext cx="67683" cy="57246"/>
            <a:chOff x="2455863" y="2411803"/>
            <a:chExt cx="566738" cy="566738"/>
          </a:xfrm>
        </p:grpSpPr>
        <p:sp>
          <p:nvSpPr>
            <p:cNvPr id="4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916728" y="2860942"/>
            <a:ext cx="67683" cy="57246"/>
            <a:chOff x="2455863" y="2411803"/>
            <a:chExt cx="566738" cy="566738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489427" y="2879645"/>
            <a:ext cx="67683" cy="57246"/>
            <a:chOff x="2455863" y="2411803"/>
            <a:chExt cx="566738" cy="566738"/>
          </a:xfrm>
        </p:grpSpPr>
        <p:sp>
          <p:nvSpPr>
            <p:cNvPr id="6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5" name="Oval 107"/>
          <p:cNvSpPr>
            <a:spLocks noChangeArrowheads="1"/>
          </p:cNvSpPr>
          <p:nvPr/>
        </p:nvSpPr>
        <p:spPr bwMode="auto">
          <a:xfrm>
            <a:off x="8701369" y="2858783"/>
            <a:ext cx="50846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6" name="Explosion 2 65"/>
          <p:cNvSpPr/>
          <p:nvPr/>
        </p:nvSpPr>
        <p:spPr>
          <a:xfrm>
            <a:off x="6313885" y="2040896"/>
            <a:ext cx="1771650" cy="116664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67" name="Picture 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0465" y="3669933"/>
            <a:ext cx="2034778" cy="259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9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6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  <p:bldP spid="26" grpId="0" animBg="1"/>
      <p:bldP spid="27" grpId="0" animBg="1"/>
      <p:bldP spid="30" grpId="0" animBg="1"/>
      <p:bldP spid="66" grpId="0" animBg="1"/>
      <p:bldP spid="6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4655" y="3403997"/>
            <a:ext cx="386238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070497" y="531495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897" y="4032647"/>
            <a:ext cx="3842147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897" y="4775597"/>
            <a:ext cx="3842147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897" y="5372101"/>
            <a:ext cx="3862389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070497" y="4718447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2070497" y="3975497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070497" y="3289697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46697" y="537210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46697" y="3346847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46697" y="4775597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46697" y="4032647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53122" y="5525"/>
            <a:ext cx="922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7045" y="5286375"/>
            <a:ext cx="72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4380" y="3403997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4380" y="4048721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3497" y="4768454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966" y="3321844"/>
            <a:ext cx="1787128" cy="20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loud 26"/>
          <p:cNvSpPr/>
          <p:nvPr/>
        </p:nvSpPr>
        <p:spPr>
          <a:xfrm>
            <a:off x="-357188" y="2085975"/>
            <a:ext cx="1700213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>
                <a:solidFill>
                  <a:srgbClr val="FF0000"/>
                </a:solidFill>
              </a:rPr>
              <a:t>Sử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Dụng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quyền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trợ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giúp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1132" y="3321844"/>
            <a:ext cx="475060" cy="360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31131" y="3879057"/>
            <a:ext cx="457200" cy="360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2102" y="8358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</a:rPr>
              <a:t>Trong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nhà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em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có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nguồn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nào</a:t>
            </a:r>
            <a:r>
              <a:rPr lang="en-US" b="1" dirty="0">
                <a:solidFill>
                  <a:srgbClr val="0000CC"/>
                </a:solidFill>
              </a:rPr>
              <a:t>  </a:t>
            </a:r>
            <a:r>
              <a:rPr lang="en-US" b="1" dirty="0" err="1">
                <a:solidFill>
                  <a:srgbClr val="0000CC"/>
                </a:solidFill>
              </a:rPr>
              <a:t>gây</a:t>
            </a:r>
            <a:r>
              <a:rPr lang="en-US" b="1" dirty="0">
                <a:solidFill>
                  <a:srgbClr val="0000CC"/>
                </a:solidFill>
              </a:rPr>
              <a:t> ô </a:t>
            </a:r>
            <a:r>
              <a:rPr lang="en-US" b="1" dirty="0" err="1">
                <a:solidFill>
                  <a:srgbClr val="0000CC"/>
                </a:solidFill>
              </a:rPr>
              <a:t>nhiễm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không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khí</a:t>
            </a:r>
            <a:r>
              <a:rPr lang="en-US" b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3226" y="3519217"/>
            <a:ext cx="12937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Trồng</a:t>
            </a:r>
            <a:r>
              <a:rPr lang="en-US" sz="1350" b="1" dirty="0"/>
              <a:t> </a:t>
            </a:r>
            <a:r>
              <a:rPr lang="en-US" sz="1350" b="1" dirty="0" err="1"/>
              <a:t>cây</a:t>
            </a:r>
            <a:r>
              <a:rPr lang="en-US" sz="1350" b="1" dirty="0"/>
              <a:t> </a:t>
            </a:r>
            <a:r>
              <a:rPr lang="en-US" sz="1350" b="1" dirty="0" err="1"/>
              <a:t>xanh</a:t>
            </a:r>
            <a:r>
              <a:rPr lang="en-US" sz="135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4081" y="4110246"/>
            <a:ext cx="157402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Chăm</a:t>
            </a:r>
            <a:r>
              <a:rPr lang="en-US" sz="1350" b="1" dirty="0"/>
              <a:t> </a:t>
            </a:r>
            <a:r>
              <a:rPr lang="en-US" sz="1350" b="1" dirty="0" err="1"/>
              <a:t>sóc</a:t>
            </a:r>
            <a:r>
              <a:rPr lang="en-US" sz="1350" b="1" dirty="0"/>
              <a:t> </a:t>
            </a:r>
            <a:r>
              <a:rPr lang="en-US" sz="1350" b="1" dirty="0" err="1"/>
              <a:t>cây</a:t>
            </a:r>
            <a:r>
              <a:rPr lang="en-US" sz="1350" b="1" dirty="0"/>
              <a:t> </a:t>
            </a:r>
            <a:r>
              <a:rPr lang="en-US" sz="1350" b="1" dirty="0" err="1"/>
              <a:t>xanh</a:t>
            </a:r>
            <a:r>
              <a:rPr lang="en-US" sz="1350" b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4897" y="5478675"/>
            <a:ext cx="242726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Khói</a:t>
            </a:r>
            <a:r>
              <a:rPr lang="en-US" sz="1350" b="1" dirty="0"/>
              <a:t> </a:t>
            </a:r>
            <a:r>
              <a:rPr lang="en-US" sz="1350" b="1" dirty="0" err="1"/>
              <a:t>thuốc</a:t>
            </a:r>
            <a:r>
              <a:rPr lang="en-US" sz="1350" b="1" dirty="0"/>
              <a:t> </a:t>
            </a:r>
            <a:r>
              <a:rPr lang="en-US" sz="1350" b="1" dirty="0" err="1"/>
              <a:t>lá</a:t>
            </a:r>
            <a:r>
              <a:rPr lang="en-US" sz="1350" b="1" dirty="0"/>
              <a:t>, </a:t>
            </a:r>
            <a:r>
              <a:rPr lang="en-US" sz="1350" b="1" dirty="0" err="1"/>
              <a:t>hóa</a:t>
            </a:r>
            <a:r>
              <a:rPr lang="en-US" sz="1350" b="1" dirty="0"/>
              <a:t> </a:t>
            </a:r>
            <a:r>
              <a:rPr lang="en-US" sz="1350" b="1" dirty="0" err="1"/>
              <a:t>chất</a:t>
            </a:r>
            <a:r>
              <a:rPr lang="en-US" sz="1350" b="1" dirty="0"/>
              <a:t> </a:t>
            </a:r>
            <a:r>
              <a:rPr lang="en-US" sz="1350" b="1" dirty="0" err="1"/>
              <a:t>tẩy</a:t>
            </a:r>
            <a:r>
              <a:rPr lang="en-US" sz="1350" b="1" dirty="0"/>
              <a:t> </a:t>
            </a:r>
            <a:r>
              <a:rPr lang="en-US" sz="1350" b="1" dirty="0" err="1"/>
              <a:t>rửa</a:t>
            </a:r>
            <a:r>
              <a:rPr lang="en-US" sz="1350" b="1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4080" y="4853196"/>
            <a:ext cx="15350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Chăm</a:t>
            </a:r>
            <a:r>
              <a:rPr lang="en-US" sz="1350" b="1" dirty="0"/>
              <a:t> </a:t>
            </a:r>
            <a:r>
              <a:rPr lang="en-US" sz="1350" b="1" dirty="0" err="1"/>
              <a:t>sóc</a:t>
            </a:r>
            <a:r>
              <a:rPr lang="en-US" sz="1350" b="1" dirty="0"/>
              <a:t> </a:t>
            </a:r>
            <a:r>
              <a:rPr lang="en-US" sz="1350" b="1" dirty="0" err="1"/>
              <a:t>vật</a:t>
            </a:r>
            <a:r>
              <a:rPr lang="en-US" sz="1350" b="1" dirty="0"/>
              <a:t> </a:t>
            </a:r>
            <a:r>
              <a:rPr lang="en-US" sz="1350" b="1" dirty="0" err="1"/>
              <a:t>nuôi</a:t>
            </a:r>
            <a:r>
              <a:rPr lang="en-US" sz="1350" b="1" dirty="0"/>
              <a:t>.</a:t>
            </a:r>
          </a:p>
        </p:txBody>
      </p:sp>
      <p:pic>
        <p:nvPicPr>
          <p:cNvPr id="30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7" y="2525963"/>
            <a:ext cx="589829" cy="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times up"/>
          <p:cNvGrpSpPr/>
          <p:nvPr/>
        </p:nvGrpSpPr>
        <p:grpSpPr>
          <a:xfrm>
            <a:off x="8330679" y="2211569"/>
            <a:ext cx="567813" cy="281298"/>
            <a:chOff x="2989747" y="438150"/>
            <a:chExt cx="1572029" cy="683752"/>
          </a:xfrm>
        </p:grpSpPr>
        <p:sp>
          <p:nvSpPr>
            <p:cNvPr id="32" name="Rounded Rectangle 31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258" y="2651915"/>
            <a:ext cx="479235" cy="4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89581" y="2643194"/>
            <a:ext cx="67683" cy="57246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90591" y="3057418"/>
            <a:ext cx="67683" cy="57246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13367" y="2862958"/>
            <a:ext cx="67683" cy="57246"/>
            <a:chOff x="2455863" y="2411803"/>
            <a:chExt cx="566738" cy="566738"/>
          </a:xfrm>
        </p:grpSpPr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86067" y="2881661"/>
            <a:ext cx="67683" cy="57246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3" name="Oval 107"/>
          <p:cNvSpPr>
            <a:spLocks noChangeArrowheads="1"/>
          </p:cNvSpPr>
          <p:nvPr/>
        </p:nvSpPr>
        <p:spPr bwMode="auto">
          <a:xfrm>
            <a:off x="8598009" y="2860799"/>
            <a:ext cx="50846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4" name="Explosion 2 63"/>
          <p:cNvSpPr/>
          <p:nvPr/>
        </p:nvSpPr>
        <p:spPr>
          <a:xfrm>
            <a:off x="6210524" y="2042912"/>
            <a:ext cx="1771650" cy="116664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65" name="Picture 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87803" y="3518298"/>
            <a:ext cx="2194322" cy="249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9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6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  <p:bldP spid="17" grpId="0"/>
      <p:bldP spid="27" grpId="0" animBg="1"/>
      <p:bldP spid="28" grpId="0" animBg="1"/>
      <p:bldP spid="29" grpId="0" animBg="1"/>
      <p:bldP spid="64" grpId="0" animBg="1"/>
      <p:bldP spid="6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3294460"/>
            <a:ext cx="3513535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100263" y="39231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23555" name="Picture 7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3923110"/>
            <a:ext cx="3513535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2" y="4666060"/>
            <a:ext cx="3733610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5351860"/>
            <a:ext cx="3513535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100263" y="46089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2100263" y="32373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100263" y="52947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76463" y="39802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76463" y="53518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76463" y="46660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76463" y="32944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38965" y="-46249"/>
            <a:ext cx="9144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96063" y="3808810"/>
            <a:ext cx="72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329446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466606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529471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83079" y="3910013"/>
            <a:ext cx="1743075" cy="209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966" y="3321844"/>
            <a:ext cx="1787128" cy="20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loud 26"/>
          <p:cNvSpPr/>
          <p:nvPr/>
        </p:nvSpPr>
        <p:spPr>
          <a:xfrm>
            <a:off x="-353616" y="2057400"/>
            <a:ext cx="1700213" cy="12942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>
                <a:solidFill>
                  <a:srgbClr val="FF0000"/>
                </a:solidFill>
              </a:rPr>
              <a:t>Sử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Dụng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quyền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trợ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giúp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1132" y="3321844"/>
            <a:ext cx="475060" cy="360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31131" y="3879057"/>
            <a:ext cx="457200" cy="360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8691" y="881184"/>
            <a:ext cx="4857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Ô </a:t>
            </a:r>
            <a:r>
              <a:rPr lang="en-US" b="1" dirty="0" err="1"/>
              <a:t>nhiễm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khí</a:t>
            </a:r>
            <a:r>
              <a:rPr lang="en-US" b="1" dirty="0"/>
              <a:t> </a:t>
            </a:r>
            <a:r>
              <a:rPr lang="en-US" b="1" dirty="0" err="1"/>
              <a:t>ảnh</a:t>
            </a:r>
            <a:r>
              <a:rPr lang="en-US" b="1" dirty="0"/>
              <a:t> </a:t>
            </a:r>
            <a:r>
              <a:rPr lang="en-US" b="1" dirty="0" err="1"/>
              <a:t>hưởng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sức</a:t>
            </a:r>
            <a:r>
              <a:rPr lang="en-US" b="1" dirty="0"/>
              <a:t> </a:t>
            </a:r>
            <a:r>
              <a:rPr lang="en-US" b="1" dirty="0" err="1"/>
              <a:t>khỏe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con </a:t>
            </a:r>
            <a:r>
              <a:rPr lang="en-US" b="1" dirty="0" err="1"/>
              <a:t>người</a:t>
            </a:r>
            <a:r>
              <a:rPr lang="en-US" b="1" dirty="0"/>
              <a:t>?</a:t>
            </a:r>
          </a:p>
        </p:txBody>
      </p:sp>
      <p:pic>
        <p:nvPicPr>
          <p:cNvPr id="30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31" y="2630375"/>
            <a:ext cx="589829" cy="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times up"/>
          <p:cNvGrpSpPr/>
          <p:nvPr/>
        </p:nvGrpSpPr>
        <p:grpSpPr>
          <a:xfrm>
            <a:off x="8097092" y="2315981"/>
            <a:ext cx="567813" cy="281298"/>
            <a:chOff x="2989747" y="438150"/>
            <a:chExt cx="1572029" cy="683752"/>
          </a:xfrm>
        </p:grpSpPr>
        <p:sp>
          <p:nvSpPr>
            <p:cNvPr id="32" name="Rounded Rectangle 31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71" y="2756328"/>
            <a:ext cx="479235" cy="4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55995" y="2747606"/>
            <a:ext cx="67683" cy="57246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57004" y="3161831"/>
            <a:ext cx="67683" cy="57246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79780" y="2967371"/>
            <a:ext cx="67683" cy="57246"/>
            <a:chOff x="2455863" y="2411803"/>
            <a:chExt cx="566738" cy="566738"/>
          </a:xfrm>
        </p:grpSpPr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152480" y="2986074"/>
            <a:ext cx="67683" cy="57246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3" name="Oval 107"/>
          <p:cNvSpPr>
            <a:spLocks noChangeArrowheads="1"/>
          </p:cNvSpPr>
          <p:nvPr/>
        </p:nvSpPr>
        <p:spPr bwMode="auto">
          <a:xfrm>
            <a:off x="8364422" y="2965212"/>
            <a:ext cx="50846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4" name="Explosion 2 63"/>
          <p:cNvSpPr/>
          <p:nvPr/>
        </p:nvSpPr>
        <p:spPr>
          <a:xfrm>
            <a:off x="5976938" y="2147325"/>
            <a:ext cx="1771650" cy="116664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0710" y="4000273"/>
            <a:ext cx="32340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Gây</a:t>
            </a:r>
            <a:r>
              <a:rPr lang="en-US" sz="1350" b="1" dirty="0"/>
              <a:t> </a:t>
            </a:r>
            <a:r>
              <a:rPr lang="en-US" sz="1350" b="1" dirty="0" err="1"/>
              <a:t>mệt</a:t>
            </a:r>
            <a:r>
              <a:rPr lang="en-US" sz="1350" b="1" dirty="0"/>
              <a:t> </a:t>
            </a:r>
            <a:r>
              <a:rPr lang="en-US" sz="1350" b="1" dirty="0" err="1"/>
              <a:t>mỏi</a:t>
            </a:r>
            <a:r>
              <a:rPr lang="en-US" sz="1350" b="1" dirty="0"/>
              <a:t>, </a:t>
            </a:r>
            <a:r>
              <a:rPr lang="en-US" sz="1350" b="1" dirty="0" err="1"/>
              <a:t>bệnh</a:t>
            </a:r>
            <a:r>
              <a:rPr lang="en-US" sz="1350" b="1" dirty="0"/>
              <a:t> </a:t>
            </a:r>
            <a:r>
              <a:rPr lang="en-US" sz="1350" b="1" dirty="0" err="1"/>
              <a:t>hô</a:t>
            </a:r>
            <a:r>
              <a:rPr lang="en-US" sz="1350" b="1" dirty="0"/>
              <a:t> </a:t>
            </a:r>
            <a:r>
              <a:rPr lang="en-US" sz="1350" b="1" dirty="0" err="1"/>
              <a:t>hấp</a:t>
            </a:r>
            <a:r>
              <a:rPr lang="en-US" sz="1350" b="1" dirty="0"/>
              <a:t>, </a:t>
            </a:r>
            <a:r>
              <a:rPr lang="en-US" sz="1350" b="1" dirty="0" err="1"/>
              <a:t>ung</a:t>
            </a:r>
            <a:r>
              <a:rPr lang="en-US" sz="1350" b="1" dirty="0"/>
              <a:t> </a:t>
            </a:r>
            <a:r>
              <a:rPr lang="en-US" sz="1350" b="1" dirty="0" err="1"/>
              <a:t>thư</a:t>
            </a:r>
            <a:r>
              <a:rPr lang="en-US" sz="1350" b="1" dirty="0"/>
              <a:t> </a:t>
            </a:r>
            <a:r>
              <a:rPr lang="en-US" sz="1350" b="1" dirty="0" err="1"/>
              <a:t>phổi</a:t>
            </a:r>
            <a:r>
              <a:rPr lang="en-US" sz="1350" b="1" dirty="0"/>
              <a:t>,..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7381" y="3367203"/>
            <a:ext cx="16528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/>
              <a:t>Tạo</a:t>
            </a:r>
            <a:r>
              <a:rPr lang="en-US" sz="1500" b="1" dirty="0"/>
              <a:t> </a:t>
            </a:r>
            <a:r>
              <a:rPr lang="en-US" sz="1500" b="1" dirty="0" err="1"/>
              <a:t>sự</a:t>
            </a:r>
            <a:r>
              <a:rPr lang="en-US" sz="1500" b="1" dirty="0"/>
              <a:t> </a:t>
            </a:r>
            <a:r>
              <a:rPr lang="en-US" sz="1500" b="1" dirty="0" err="1"/>
              <a:t>sảng</a:t>
            </a:r>
            <a:r>
              <a:rPr lang="en-US" sz="1500" b="1" dirty="0"/>
              <a:t> </a:t>
            </a:r>
            <a:r>
              <a:rPr lang="en-US" sz="1500" b="1" dirty="0" err="1"/>
              <a:t>khoái</a:t>
            </a:r>
            <a:r>
              <a:rPr lang="en-US" sz="1500" b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5503" y="4761037"/>
            <a:ext cx="33641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Làm</a:t>
            </a:r>
            <a:r>
              <a:rPr lang="en-US" sz="1350" b="1" dirty="0"/>
              <a:t> tang </a:t>
            </a:r>
            <a:r>
              <a:rPr lang="en-US" sz="1350" b="1" dirty="0" err="1"/>
              <a:t>khả</a:t>
            </a:r>
            <a:r>
              <a:rPr lang="en-US" sz="1350" b="1" dirty="0"/>
              <a:t> </a:t>
            </a:r>
            <a:r>
              <a:rPr lang="en-US" sz="1350" b="1" dirty="0" err="1"/>
              <a:t>năng</a:t>
            </a:r>
            <a:r>
              <a:rPr lang="en-US" sz="1350" b="1" dirty="0"/>
              <a:t> </a:t>
            </a:r>
            <a:r>
              <a:rPr lang="en-US" sz="1350" b="1" dirty="0" err="1"/>
              <a:t>hoạt</a:t>
            </a:r>
            <a:r>
              <a:rPr lang="en-US" sz="1350" b="1" dirty="0"/>
              <a:t> </a:t>
            </a:r>
            <a:r>
              <a:rPr lang="en-US" sz="1350" b="1" dirty="0" err="1"/>
              <a:t>động</a:t>
            </a:r>
            <a:r>
              <a:rPr lang="en-US" sz="1350" b="1" dirty="0"/>
              <a:t> </a:t>
            </a:r>
            <a:r>
              <a:rPr lang="en-US" sz="1350" b="1" dirty="0" err="1"/>
              <a:t>của</a:t>
            </a:r>
            <a:r>
              <a:rPr lang="en-US" sz="1350" b="1" dirty="0"/>
              <a:t> con </a:t>
            </a:r>
            <a:r>
              <a:rPr lang="en-US" sz="1350" b="1" dirty="0" err="1"/>
              <a:t>người</a:t>
            </a:r>
            <a:endParaRPr lang="en-US" sz="1350" b="1" dirty="0"/>
          </a:p>
        </p:txBody>
      </p:sp>
      <p:sp>
        <p:nvSpPr>
          <p:cNvPr id="8" name="Rectangle 7"/>
          <p:cNvSpPr/>
          <p:nvPr/>
        </p:nvSpPr>
        <p:spPr>
          <a:xfrm>
            <a:off x="3080710" y="5424089"/>
            <a:ext cx="14044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Hạn</a:t>
            </a:r>
            <a:r>
              <a:rPr lang="en-US" sz="1350" b="1" dirty="0"/>
              <a:t> </a:t>
            </a:r>
            <a:r>
              <a:rPr lang="en-US" sz="1350" b="1" dirty="0" err="1"/>
              <a:t>chế</a:t>
            </a:r>
            <a:r>
              <a:rPr lang="en-US" sz="1350" b="1" dirty="0"/>
              <a:t> </a:t>
            </a:r>
            <a:r>
              <a:rPr lang="en-US" sz="1350" b="1" dirty="0" err="1"/>
              <a:t>bệnh</a:t>
            </a:r>
            <a:r>
              <a:rPr lang="en-US" sz="1350" b="1" dirty="0"/>
              <a:t> </a:t>
            </a:r>
            <a:r>
              <a:rPr lang="en-US" sz="1350" b="1" dirty="0" err="1"/>
              <a:t>tật</a:t>
            </a:r>
            <a:endParaRPr lang="en-US" sz="135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9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6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/>
      <p:bldP spid="15" grpId="1"/>
      <p:bldP spid="16" grpId="0"/>
      <p:bldP spid="16" grpId="1"/>
      <p:bldP spid="27" grpId="0" animBg="1"/>
      <p:bldP spid="28" grpId="0" animBg="1"/>
      <p:bldP spid="29" grpId="0" animBg="1"/>
      <p:bldP spid="64" grpId="0" animBg="1"/>
      <p:bldP spid="6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3294460"/>
            <a:ext cx="3943350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100263" y="39231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9459" name="Picture 7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3923110"/>
            <a:ext cx="3943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4673203"/>
            <a:ext cx="4039791" cy="58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5351860"/>
            <a:ext cx="4026030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100263" y="46089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2100263" y="32373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100263" y="529471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76463" y="39802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76463" y="53518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76463" y="46660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76463" y="329446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1477" y="-38413"/>
            <a:ext cx="9144000" cy="29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94259" y="3808810"/>
            <a:ext cx="72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329446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466606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529471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19814" y="3180160"/>
            <a:ext cx="206573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966" y="3321844"/>
            <a:ext cx="1787128" cy="20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loud 26"/>
          <p:cNvSpPr/>
          <p:nvPr/>
        </p:nvSpPr>
        <p:spPr>
          <a:xfrm>
            <a:off x="-175023" y="1982391"/>
            <a:ext cx="1701404" cy="12942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>
                <a:solidFill>
                  <a:srgbClr val="FF0000"/>
                </a:solidFill>
              </a:rPr>
              <a:t>Sử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Dụng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quyền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trợ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giúp</a:t>
            </a:r>
            <a:r>
              <a:rPr lang="en-US" sz="1350" dirty="0">
                <a:solidFill>
                  <a:srgbClr val="FF0000"/>
                </a:solidFill>
              </a:rPr>
              <a:t> 50/50</a:t>
            </a:r>
          </a:p>
          <a:p>
            <a:pPr algn="ctr">
              <a:defRPr/>
            </a:pP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1132" y="3321844"/>
            <a:ext cx="475060" cy="360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31131" y="3879057"/>
            <a:ext cx="457200" cy="360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7931" y="1048940"/>
            <a:ext cx="599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</a:rPr>
              <a:t>Biện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pháp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nào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sau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đây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không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bảo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vệ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môi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trường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không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khí</a:t>
            </a:r>
            <a:r>
              <a:rPr lang="en-US" b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69432" y="3321844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Trồng</a:t>
            </a:r>
            <a:r>
              <a:rPr lang="en-US" sz="1350" b="1" dirty="0"/>
              <a:t> </a:t>
            </a:r>
            <a:r>
              <a:rPr lang="en-US" sz="1350" b="1" dirty="0" err="1"/>
              <a:t>nhiều</a:t>
            </a:r>
            <a:r>
              <a:rPr lang="en-US" sz="1350" b="1" dirty="0"/>
              <a:t> </a:t>
            </a:r>
            <a:r>
              <a:rPr lang="en-US" sz="1350" b="1" dirty="0" err="1"/>
              <a:t>cây</a:t>
            </a:r>
            <a:r>
              <a:rPr lang="en-US" sz="1350" b="1" dirty="0"/>
              <a:t> </a:t>
            </a:r>
            <a:r>
              <a:rPr lang="en-US" sz="1350" b="1" dirty="0" err="1"/>
              <a:t>xanh</a:t>
            </a:r>
            <a:r>
              <a:rPr lang="en-US" sz="1350" b="1" dirty="0"/>
              <a:t>	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30141" y="4023635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Gia </a:t>
            </a:r>
            <a:r>
              <a:rPr lang="en-US" sz="1350" b="1" dirty="0" err="1"/>
              <a:t>tăng</a:t>
            </a:r>
            <a:r>
              <a:rPr lang="en-US" sz="1350" b="1" dirty="0"/>
              <a:t> </a:t>
            </a:r>
            <a:r>
              <a:rPr lang="en-US" sz="1350" b="1" dirty="0" err="1"/>
              <a:t>nhiều</a:t>
            </a:r>
            <a:r>
              <a:rPr lang="en-US" sz="1350" b="1" dirty="0"/>
              <a:t> </a:t>
            </a:r>
            <a:r>
              <a:rPr lang="en-US" sz="1350" b="1" dirty="0" err="1"/>
              <a:t>các</a:t>
            </a:r>
            <a:r>
              <a:rPr lang="en-US" sz="1350" b="1" dirty="0"/>
              <a:t> </a:t>
            </a:r>
            <a:r>
              <a:rPr lang="en-US" sz="1350" b="1" dirty="0" err="1"/>
              <a:t>phương</a:t>
            </a:r>
            <a:r>
              <a:rPr lang="en-US" sz="1350" b="1" dirty="0"/>
              <a:t> </a:t>
            </a:r>
            <a:r>
              <a:rPr lang="en-US" sz="1350" b="1" dirty="0" err="1"/>
              <a:t>tiện</a:t>
            </a:r>
            <a:r>
              <a:rPr lang="en-US" sz="1350" b="1" dirty="0"/>
              <a:t> </a:t>
            </a:r>
            <a:r>
              <a:rPr lang="en-US" sz="1350" b="1" dirty="0" err="1"/>
              <a:t>giao</a:t>
            </a:r>
            <a:r>
              <a:rPr lang="en-US" sz="1350" b="1" dirty="0"/>
              <a:t> </a:t>
            </a:r>
            <a:r>
              <a:rPr lang="en-US" sz="1350" b="1" dirty="0" err="1"/>
              <a:t>thông</a:t>
            </a:r>
            <a:r>
              <a:rPr lang="en-US" sz="1350" b="1" dirty="0"/>
              <a:t> </a:t>
            </a:r>
            <a:r>
              <a:rPr lang="en-US" sz="1350" b="1" dirty="0" err="1"/>
              <a:t>cá</a:t>
            </a:r>
            <a:r>
              <a:rPr lang="en-US" sz="1350" b="1" dirty="0"/>
              <a:t> </a:t>
            </a:r>
            <a:r>
              <a:rPr lang="en-US" sz="1350" b="1" dirty="0" err="1"/>
              <a:t>nhân</a:t>
            </a:r>
            <a:r>
              <a:rPr lang="en-US" sz="1350" b="1" dirty="0"/>
              <a:t>	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30141" y="4862512"/>
            <a:ext cx="4099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Xử</a:t>
            </a:r>
            <a:r>
              <a:rPr lang="en-US" sz="1350" b="1" dirty="0"/>
              <a:t> </a:t>
            </a:r>
            <a:r>
              <a:rPr lang="en-US" sz="1350" b="1" dirty="0" err="1"/>
              <a:t>lý</a:t>
            </a:r>
            <a:r>
              <a:rPr lang="en-US" sz="1350" b="1" dirty="0"/>
              <a:t> </a:t>
            </a:r>
            <a:r>
              <a:rPr lang="en-US" sz="1350" b="1" dirty="0" err="1"/>
              <a:t>rác</a:t>
            </a:r>
            <a:r>
              <a:rPr lang="en-US" sz="1350" b="1" dirty="0"/>
              <a:t> </a:t>
            </a:r>
            <a:r>
              <a:rPr lang="en-US" sz="1350" b="1" dirty="0" err="1"/>
              <a:t>thải</a:t>
            </a:r>
            <a:r>
              <a:rPr lang="en-US" sz="1350" b="1" dirty="0"/>
              <a:t> </a:t>
            </a:r>
            <a:r>
              <a:rPr lang="en-US" sz="1350" b="1" dirty="0" err="1"/>
              <a:t>sinh</a:t>
            </a:r>
            <a:r>
              <a:rPr lang="en-US" sz="1350" b="1" dirty="0"/>
              <a:t> </a:t>
            </a:r>
            <a:r>
              <a:rPr lang="en-US" sz="1350" b="1" dirty="0" err="1"/>
              <a:t>hoạt</a:t>
            </a:r>
            <a:endParaRPr lang="en-US" sz="13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941508" y="5328821"/>
            <a:ext cx="4026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Sử</a:t>
            </a:r>
            <a:r>
              <a:rPr lang="en-US" sz="1350" b="1" dirty="0"/>
              <a:t> </a:t>
            </a:r>
            <a:r>
              <a:rPr lang="en-US" sz="1350" b="1" dirty="0" err="1"/>
              <a:t>dụng</a:t>
            </a:r>
            <a:r>
              <a:rPr lang="en-US" sz="1350" b="1" dirty="0"/>
              <a:t> </a:t>
            </a:r>
            <a:r>
              <a:rPr lang="en-US" sz="1350" b="1" dirty="0" err="1"/>
              <a:t>năng</a:t>
            </a:r>
            <a:r>
              <a:rPr lang="en-US" sz="1350" b="1" dirty="0"/>
              <a:t> </a:t>
            </a:r>
            <a:r>
              <a:rPr lang="en-US" sz="1350" b="1" dirty="0" err="1"/>
              <a:t>lượng</a:t>
            </a:r>
            <a:r>
              <a:rPr lang="en-US" sz="1350" b="1" dirty="0"/>
              <a:t> </a:t>
            </a:r>
            <a:r>
              <a:rPr lang="en-US" sz="1350" b="1" dirty="0" err="1"/>
              <a:t>thân</a:t>
            </a:r>
            <a:r>
              <a:rPr lang="en-US" sz="1350" b="1" dirty="0"/>
              <a:t> </a:t>
            </a:r>
            <a:r>
              <a:rPr lang="en-US" sz="1350" b="1" dirty="0" err="1"/>
              <a:t>thiện</a:t>
            </a:r>
            <a:r>
              <a:rPr lang="en-US" sz="1350" b="1" dirty="0"/>
              <a:t> </a:t>
            </a:r>
            <a:r>
              <a:rPr lang="en-US" sz="1350" b="1" dirty="0" err="1"/>
              <a:t>với</a:t>
            </a:r>
            <a:r>
              <a:rPr lang="en-US" sz="1350" b="1" dirty="0"/>
              <a:t> </a:t>
            </a:r>
            <a:r>
              <a:rPr lang="en-US" sz="1350" b="1" dirty="0" err="1"/>
              <a:t>môi</a:t>
            </a:r>
            <a:r>
              <a:rPr lang="en-US" sz="1350" b="1" dirty="0"/>
              <a:t> </a:t>
            </a:r>
            <a:r>
              <a:rPr lang="en-US" sz="1350" b="1" dirty="0" err="1"/>
              <a:t>trường</a:t>
            </a:r>
            <a:r>
              <a:rPr lang="en-US" sz="1350" b="1" dirty="0"/>
              <a:t> (</a:t>
            </a:r>
            <a:r>
              <a:rPr lang="en-US" sz="1350" b="1" dirty="0" err="1"/>
              <a:t>mặt</a:t>
            </a:r>
            <a:r>
              <a:rPr lang="en-US" sz="1350" b="1" dirty="0"/>
              <a:t> </a:t>
            </a:r>
            <a:r>
              <a:rPr lang="en-US" sz="1350" b="1" dirty="0" err="1"/>
              <a:t>trời</a:t>
            </a:r>
            <a:r>
              <a:rPr lang="en-US" sz="1350" b="1" dirty="0"/>
              <a:t>, </a:t>
            </a:r>
            <a:r>
              <a:rPr lang="en-US" sz="1350" b="1" dirty="0" err="1"/>
              <a:t>gió</a:t>
            </a:r>
            <a:r>
              <a:rPr lang="en-US" sz="1350" b="1" dirty="0"/>
              <a:t>)</a:t>
            </a:r>
          </a:p>
        </p:txBody>
      </p:sp>
      <p:pic>
        <p:nvPicPr>
          <p:cNvPr id="38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90" y="2357513"/>
            <a:ext cx="589829" cy="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times up"/>
          <p:cNvGrpSpPr/>
          <p:nvPr/>
        </p:nvGrpSpPr>
        <p:grpSpPr>
          <a:xfrm>
            <a:off x="8302152" y="2043119"/>
            <a:ext cx="567813" cy="281298"/>
            <a:chOff x="2989747" y="438150"/>
            <a:chExt cx="1572029" cy="683752"/>
          </a:xfrm>
        </p:grpSpPr>
        <p:sp>
          <p:nvSpPr>
            <p:cNvPr id="40" name="Rounded Rectangle 3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42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31" y="2483466"/>
            <a:ext cx="479235" cy="4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61054" y="2474744"/>
            <a:ext cx="67683" cy="57246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62064" y="2888969"/>
            <a:ext cx="67683" cy="57246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784840" y="2694509"/>
            <a:ext cx="67683" cy="57246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57540" y="2713212"/>
            <a:ext cx="67683" cy="57246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8569482" y="2692350"/>
            <a:ext cx="50846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8" name="Explosion 2 67"/>
          <p:cNvSpPr/>
          <p:nvPr/>
        </p:nvSpPr>
        <p:spPr>
          <a:xfrm>
            <a:off x="6181997" y="1874463"/>
            <a:ext cx="1771650" cy="116664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69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62763" y="3323726"/>
            <a:ext cx="2655094" cy="270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nh Dong (400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" y="1067991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59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6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  <p:bldP spid="27" grpId="0" animBg="1"/>
      <p:bldP spid="28" grpId="0" animBg="1"/>
      <p:bldP spid="29" grpId="0" animBg="1"/>
      <p:bldP spid="68" grpId="0" animBg="1"/>
      <p:bldP spid="6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897" y="3403997"/>
            <a:ext cx="44206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070497" y="5314950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897" y="4032647"/>
            <a:ext cx="4458065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700" y="4722919"/>
            <a:ext cx="4458065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14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896" y="5372101"/>
            <a:ext cx="4420664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070497" y="4718447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2070497" y="3975497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070497" y="3289697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46697" y="5372100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46697" y="3346847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46697" y="4775597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46697" y="4032647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00197" y="31522"/>
            <a:ext cx="922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7045" y="5286375"/>
            <a:ext cx="72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4380" y="3403997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4380" y="4048721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3497" y="4768454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966" y="3321844"/>
            <a:ext cx="1787128" cy="20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loud 26"/>
          <p:cNvSpPr/>
          <p:nvPr/>
        </p:nvSpPr>
        <p:spPr>
          <a:xfrm>
            <a:off x="-357188" y="2085975"/>
            <a:ext cx="1700213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>
                <a:solidFill>
                  <a:srgbClr val="FF0000"/>
                </a:solidFill>
              </a:rPr>
              <a:t>Sử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Dụng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quyền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trợ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giúp</a:t>
            </a:r>
            <a:r>
              <a:rPr lang="en-US" sz="1350" dirty="0">
                <a:solidFill>
                  <a:srgbClr val="FF0000"/>
                </a:solidFill>
              </a:rPr>
              <a:t> 50/50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31132" y="3321844"/>
            <a:ext cx="475060" cy="360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31131" y="3879057"/>
            <a:ext cx="457200" cy="360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3262" y="9876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</a:rPr>
              <a:t>Ảnh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hưởng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của</a:t>
            </a:r>
            <a:r>
              <a:rPr lang="en-US" b="1" dirty="0">
                <a:solidFill>
                  <a:srgbClr val="0000CC"/>
                </a:solidFill>
              </a:rPr>
              <a:t> ô </a:t>
            </a:r>
            <a:r>
              <a:rPr lang="en-US" b="1" dirty="0" err="1">
                <a:solidFill>
                  <a:srgbClr val="0000CC"/>
                </a:solidFill>
              </a:rPr>
              <a:t>nhiễm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không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khí</a:t>
            </a:r>
            <a:r>
              <a:rPr lang="en-US" b="1" dirty="0">
                <a:solidFill>
                  <a:srgbClr val="0000CC"/>
                </a:solidFill>
              </a:rPr>
              <a:t>  </a:t>
            </a:r>
            <a:r>
              <a:rPr lang="en-US" b="1" dirty="0" err="1">
                <a:solidFill>
                  <a:srgbClr val="0000CC"/>
                </a:solidFill>
              </a:rPr>
              <a:t>đến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môi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trường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tự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nhiên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là</a:t>
            </a:r>
            <a:r>
              <a:rPr lang="en-US" b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0516" y="3519217"/>
            <a:ext cx="193896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 err="1"/>
              <a:t>Không</a:t>
            </a:r>
            <a:r>
              <a:rPr lang="en-US" sz="1350" b="1" dirty="0"/>
              <a:t> </a:t>
            </a:r>
            <a:r>
              <a:rPr lang="en-US" sz="1350" b="1" dirty="0" err="1"/>
              <a:t>khí</a:t>
            </a:r>
            <a:r>
              <a:rPr lang="en-US" sz="1350" b="1" dirty="0"/>
              <a:t> </a:t>
            </a:r>
            <a:r>
              <a:rPr lang="en-US" sz="1350" b="1" dirty="0" err="1"/>
              <a:t>trong</a:t>
            </a:r>
            <a:r>
              <a:rPr lang="en-US" sz="1350" b="1" dirty="0"/>
              <a:t> </a:t>
            </a:r>
            <a:r>
              <a:rPr lang="en-US" sz="1350" b="1" dirty="0" err="1"/>
              <a:t>lành</a:t>
            </a:r>
            <a:endParaRPr lang="en-US" sz="1350" b="1" dirty="0"/>
          </a:p>
        </p:txBody>
      </p:sp>
      <p:sp>
        <p:nvSpPr>
          <p:cNvPr id="6" name="Rectangle 5"/>
          <p:cNvSpPr/>
          <p:nvPr/>
        </p:nvSpPr>
        <p:spPr>
          <a:xfrm>
            <a:off x="2984898" y="5478675"/>
            <a:ext cx="415851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Gây</a:t>
            </a:r>
            <a:r>
              <a:rPr lang="en-US" sz="1350" b="1" dirty="0"/>
              <a:t> </a:t>
            </a:r>
            <a:r>
              <a:rPr lang="en-US" sz="1350" b="1" dirty="0" err="1"/>
              <a:t>hiện</a:t>
            </a:r>
            <a:r>
              <a:rPr lang="en-US" sz="1350" b="1" dirty="0"/>
              <a:t> </a:t>
            </a:r>
            <a:r>
              <a:rPr lang="en-US" sz="1350" b="1" dirty="0" err="1"/>
              <a:t>tượng</a:t>
            </a:r>
            <a:r>
              <a:rPr lang="en-US" sz="1350" b="1" dirty="0"/>
              <a:t> </a:t>
            </a:r>
            <a:r>
              <a:rPr lang="en-US" sz="1350" b="1" dirty="0" err="1"/>
              <a:t>hạn</a:t>
            </a:r>
            <a:r>
              <a:rPr lang="en-US" sz="1350" b="1" dirty="0"/>
              <a:t> </a:t>
            </a:r>
            <a:r>
              <a:rPr lang="en-US" sz="1350" b="1" dirty="0" err="1"/>
              <a:t>hán</a:t>
            </a:r>
            <a:r>
              <a:rPr lang="en-US" sz="1350" b="1" dirty="0"/>
              <a:t>, bang tan, </a:t>
            </a:r>
            <a:r>
              <a:rPr lang="en-US" sz="1350" b="1" dirty="0" err="1"/>
              <a:t>hiệu</a:t>
            </a:r>
            <a:r>
              <a:rPr lang="en-US" sz="1350" b="1" dirty="0"/>
              <a:t> </a:t>
            </a:r>
            <a:r>
              <a:rPr lang="en-US" sz="1350" b="1" dirty="0" err="1"/>
              <a:t>ứng</a:t>
            </a:r>
            <a:r>
              <a:rPr lang="en-US" sz="1350" b="1" dirty="0"/>
              <a:t> </a:t>
            </a:r>
            <a:r>
              <a:rPr lang="en-US" sz="1350" b="1" dirty="0" err="1"/>
              <a:t>nhà</a:t>
            </a:r>
            <a:r>
              <a:rPr lang="en-US" sz="1350" b="1" dirty="0"/>
              <a:t> </a:t>
            </a:r>
            <a:r>
              <a:rPr lang="en-US" sz="1350" b="1" dirty="0" err="1"/>
              <a:t>kính</a:t>
            </a:r>
            <a:r>
              <a:rPr lang="en-US" sz="1350" b="1" dirty="0"/>
              <a:t>,..</a:t>
            </a:r>
          </a:p>
        </p:txBody>
      </p:sp>
      <p:pic>
        <p:nvPicPr>
          <p:cNvPr id="30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7" y="2525963"/>
            <a:ext cx="589829" cy="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times up"/>
          <p:cNvGrpSpPr/>
          <p:nvPr/>
        </p:nvGrpSpPr>
        <p:grpSpPr>
          <a:xfrm>
            <a:off x="8330679" y="2211569"/>
            <a:ext cx="567813" cy="281298"/>
            <a:chOff x="2989747" y="438150"/>
            <a:chExt cx="1572029" cy="683752"/>
          </a:xfrm>
        </p:grpSpPr>
        <p:sp>
          <p:nvSpPr>
            <p:cNvPr id="32" name="Rounded Rectangle 31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2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82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258" y="2651915"/>
            <a:ext cx="479235" cy="4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89581" y="2643194"/>
            <a:ext cx="67683" cy="57246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90591" y="3057418"/>
            <a:ext cx="67683" cy="57246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13367" y="2862958"/>
            <a:ext cx="67683" cy="57246"/>
            <a:chOff x="2455863" y="2411803"/>
            <a:chExt cx="566738" cy="566738"/>
          </a:xfrm>
        </p:grpSpPr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86067" y="2881661"/>
            <a:ext cx="67683" cy="57246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3" name="Oval 107"/>
          <p:cNvSpPr>
            <a:spLocks noChangeArrowheads="1"/>
          </p:cNvSpPr>
          <p:nvPr/>
        </p:nvSpPr>
        <p:spPr bwMode="auto">
          <a:xfrm>
            <a:off x="8598009" y="2860799"/>
            <a:ext cx="50846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4" name="Explosion 2 63"/>
          <p:cNvSpPr/>
          <p:nvPr/>
        </p:nvSpPr>
        <p:spPr>
          <a:xfrm>
            <a:off x="6210524" y="2042912"/>
            <a:ext cx="1771650" cy="116664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0516" y="4110246"/>
            <a:ext cx="27774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Ảnh</a:t>
            </a:r>
            <a:r>
              <a:rPr lang="en-US" sz="1350" b="1" dirty="0"/>
              <a:t> </a:t>
            </a:r>
            <a:r>
              <a:rPr lang="en-US" sz="1350" b="1" dirty="0" err="1"/>
              <a:t>hưởng</a:t>
            </a:r>
            <a:r>
              <a:rPr lang="en-US" sz="1350" b="1" dirty="0"/>
              <a:t> </a:t>
            </a:r>
            <a:r>
              <a:rPr lang="en-US" sz="1350" b="1" dirty="0" err="1"/>
              <a:t>đến</a:t>
            </a:r>
            <a:r>
              <a:rPr lang="en-US" sz="1350" b="1" dirty="0"/>
              <a:t> </a:t>
            </a:r>
            <a:r>
              <a:rPr lang="en-US" sz="1350" b="1" dirty="0" err="1"/>
              <a:t>sức</a:t>
            </a:r>
            <a:r>
              <a:rPr lang="en-US" sz="1350" b="1" dirty="0"/>
              <a:t> </a:t>
            </a:r>
            <a:r>
              <a:rPr lang="en-US" sz="1350" b="1" dirty="0" err="1"/>
              <a:t>khỏe</a:t>
            </a:r>
            <a:r>
              <a:rPr lang="en-US" sz="1350" b="1" dirty="0"/>
              <a:t> con </a:t>
            </a:r>
            <a:r>
              <a:rPr lang="en-US" sz="1350" b="1" dirty="0" err="1"/>
              <a:t>người</a:t>
            </a:r>
            <a:endParaRPr lang="en-US" sz="1350" b="1" dirty="0"/>
          </a:p>
        </p:txBody>
      </p:sp>
      <p:sp>
        <p:nvSpPr>
          <p:cNvPr id="18" name="Rectangle 17"/>
          <p:cNvSpPr/>
          <p:nvPr/>
        </p:nvSpPr>
        <p:spPr>
          <a:xfrm>
            <a:off x="3060516" y="4853196"/>
            <a:ext cx="117051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/>
              <a:t>Hạn</a:t>
            </a:r>
            <a:r>
              <a:rPr lang="en-US" sz="1350" b="1" dirty="0"/>
              <a:t> </a:t>
            </a:r>
            <a:r>
              <a:rPr lang="en-US" sz="1350" b="1" dirty="0" err="1"/>
              <a:t>chế</a:t>
            </a:r>
            <a:r>
              <a:rPr lang="en-US" sz="1350" b="1" dirty="0"/>
              <a:t> </a:t>
            </a:r>
            <a:r>
              <a:rPr lang="en-US" sz="1350" b="1" dirty="0" err="1"/>
              <a:t>lũ</a:t>
            </a:r>
            <a:r>
              <a:rPr lang="en-US" sz="1350" b="1" dirty="0"/>
              <a:t> </a:t>
            </a:r>
            <a:r>
              <a:rPr lang="en-US" sz="1350" b="1" dirty="0" err="1"/>
              <a:t>lụt</a:t>
            </a:r>
            <a:endParaRPr lang="en-US" sz="1350" b="1" dirty="0"/>
          </a:p>
        </p:txBody>
      </p:sp>
      <p:pic>
        <p:nvPicPr>
          <p:cNvPr id="66" name="Picture 2" descr="Káº¿t quáº£ hÃ¬nh áº£nh cho Sá» 9 NGá» NGHÄ¨N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66" y="4032647"/>
            <a:ext cx="1683801" cy="18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9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6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  <p:bldP spid="17" grpId="0"/>
      <p:bldP spid="27" grpId="0" animBg="1"/>
      <p:bldP spid="28" grpId="0" animBg="1"/>
      <p:bldP spid="29" grpId="0" animBg="1"/>
      <p:bldP spid="64" grpId="0" animBg="1"/>
      <p:bldP spid="6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1605585" y="831627"/>
            <a:ext cx="6658177" cy="5146675"/>
          </a:xfrm>
          <a:prstGeom prst="rect">
            <a:avLst/>
          </a:prstGeom>
          <a:noFill/>
        </p:spPr>
      </p:pic>
      <p:sp>
        <p:nvSpPr>
          <p:cNvPr id="2" name="圆角矩形 1"/>
          <p:cNvSpPr/>
          <p:nvPr/>
        </p:nvSpPr>
        <p:spPr>
          <a:xfrm>
            <a:off x="2443399" y="3070306"/>
            <a:ext cx="2491274" cy="5588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08" tIns="25854" rIns="51708" bIns="25854" rtlCol="0" anchor="ctr"/>
          <a:lstStyle/>
          <a:p>
            <a:pPr algn="ctr"/>
            <a:endParaRPr lang="zh-CN" alt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326290" y="2192583"/>
            <a:ext cx="725490" cy="7257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399" dirty="0">
                <a:solidFill>
                  <a:schemeClr val="bg1"/>
                </a:solidFill>
                <a:latin typeface="IrisUPC" pitchFamily="34" charset="-34"/>
                <a:ea typeface="微软雅黑" panose="020B0503020204020204" pitchFamily="34" charset="-122"/>
                <a:cs typeface="IrisUPC" pitchFamily="34" charset="-34"/>
                <a:sym typeface="Arial" panose="020B0604020202020204" pitchFamily="34" charset="0"/>
              </a:rPr>
              <a:t>04</a:t>
            </a:r>
            <a:endParaRPr lang="zh-CN" altLang="en-US" sz="4399" dirty="0">
              <a:solidFill>
                <a:schemeClr val="bg1"/>
              </a:solidFill>
              <a:latin typeface="IrisUPC" pitchFamily="34" charset="-34"/>
              <a:ea typeface="微软雅黑" panose="020B0503020204020204" pitchFamily="34" charset="-122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740366" y="3005860"/>
            <a:ext cx="2194307" cy="62324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405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Vận</a:t>
            </a:r>
            <a:r>
              <a:rPr lang="en-US" altLang="zh-CN" sz="405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5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dụng</a:t>
            </a:r>
            <a:endParaRPr lang="en-US" altLang="zh-CN" sz="405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ddca2992bfdf4f1e-b859d6adb162ed8c-8f3c896fb58dea07207d144a7878ffd8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5070719" y="2465943"/>
            <a:ext cx="3443415" cy="2370217"/>
          </a:xfrm>
          <a:blipFill>
            <a:blip r:embed="rId4" cstate="print"/>
            <a:stretch>
              <a:fillRect/>
            </a:stretch>
          </a:blipFill>
          <a:ln>
            <a:solidFill>
              <a:schemeClr val="accent4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CB227B6-F96C-47E1-B53A-BEC6C182708D}"/>
              </a:ext>
            </a:extLst>
          </p:cNvPr>
          <p:cNvSpPr txBox="1"/>
          <p:nvPr/>
        </p:nvSpPr>
        <p:spPr>
          <a:xfrm>
            <a:off x="225501" y="996479"/>
            <a:ext cx="4378790" cy="316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vi-VN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T43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Tx/>
              <a:buChar char="-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342900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4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THẢO LUẬN NHÓM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(2HS/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nhóm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Thời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gian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3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phút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752" y="2354089"/>
            <a:ext cx="7058448" cy="8280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</a:pPr>
            <a:r>
              <a:rPr lang="en-US" sz="2100" dirty="0" err="1"/>
              <a:t>Yêu</a:t>
            </a:r>
            <a:r>
              <a:rPr lang="en-US" sz="2100" dirty="0"/>
              <a:t> </a:t>
            </a:r>
            <a:r>
              <a:rPr lang="en-US" sz="2100" dirty="0" err="1"/>
              <a:t>cầu</a:t>
            </a:r>
            <a:r>
              <a:rPr lang="en-US" sz="2100" dirty="0"/>
              <a:t>: HS </a:t>
            </a:r>
            <a:r>
              <a:rPr lang="en-US" sz="2100" dirty="0" err="1"/>
              <a:t>nghiên</a:t>
            </a:r>
            <a:r>
              <a:rPr lang="en-US" sz="2100" dirty="0"/>
              <a:t> </a:t>
            </a:r>
            <a:r>
              <a:rPr lang="en-US" sz="2100" dirty="0" err="1"/>
              <a:t>cứu</a:t>
            </a:r>
            <a:r>
              <a:rPr lang="en-US" sz="2100" dirty="0"/>
              <a:t> </a:t>
            </a:r>
            <a:r>
              <a:rPr lang="en-US" sz="2100" dirty="0" err="1"/>
              <a:t>thông</a:t>
            </a:r>
            <a:r>
              <a:rPr lang="en-US" sz="2100" dirty="0"/>
              <a:t> tin SGK </a:t>
            </a:r>
            <a:r>
              <a:rPr lang="en-US" sz="2100" dirty="0" err="1"/>
              <a:t>hoàn</a:t>
            </a:r>
            <a:r>
              <a:rPr lang="en-US" sz="2100" dirty="0"/>
              <a:t> </a:t>
            </a:r>
            <a:r>
              <a:rPr lang="en-US" sz="2100" dirty="0" err="1"/>
              <a:t>thành</a:t>
            </a:r>
            <a:r>
              <a:rPr lang="en-US" sz="2100" dirty="0"/>
              <a:t> </a:t>
            </a:r>
            <a:r>
              <a:rPr lang="en-US" sz="2100" dirty="0" err="1"/>
              <a:t>phiếu</a:t>
            </a:r>
            <a:r>
              <a:rPr lang="en-US" sz="2100" dirty="0"/>
              <a:t> </a:t>
            </a:r>
            <a:r>
              <a:rPr lang="en-US" sz="2100" dirty="0" err="1"/>
              <a:t>học</a:t>
            </a:r>
            <a:r>
              <a:rPr lang="en-US" sz="2100" dirty="0"/>
              <a:t> </a:t>
            </a:r>
            <a:r>
              <a:rPr lang="en-US" sz="2100" dirty="0" err="1"/>
              <a:t>tập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1 </a:t>
            </a:r>
            <a:r>
              <a:rPr lang="en-US" sz="2100" dirty="0" err="1"/>
              <a:t>sau</a:t>
            </a: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332" y="619552"/>
            <a:ext cx="2656141" cy="175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FE8599-DE6A-4CF9-A69A-D4AD901B1E42}"/>
              </a:ext>
            </a:extLst>
          </p:cNvPr>
          <p:cNvSpPr txBox="1"/>
          <p:nvPr/>
        </p:nvSpPr>
        <p:spPr>
          <a:xfrm>
            <a:off x="1219200" y="3436023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PHIẾU HỌC TẬP SỐ 1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oxygen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bể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dung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sục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1296D750-4756-470D-9F0C-59C1BF599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96651"/>
              </p:ext>
            </p:extLst>
          </p:nvPr>
        </p:nvGraphicFramePr>
        <p:xfrm>
          <a:off x="1371600" y="4378820"/>
          <a:ext cx="741889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79">
                  <a:extLst>
                    <a:ext uri="{9D8B030D-6E8A-4147-A177-3AD203B41FA5}">
                      <a16:colId xmlns:a16="http://schemas.microsoft.com/office/drawing/2014/main" val="3931079443"/>
                    </a:ext>
                  </a:extLst>
                </a:gridCol>
                <a:gridCol w="1483779">
                  <a:extLst>
                    <a:ext uri="{9D8B030D-6E8A-4147-A177-3AD203B41FA5}">
                      <a16:colId xmlns:a16="http://schemas.microsoft.com/office/drawing/2014/main" val="1286476082"/>
                    </a:ext>
                  </a:extLst>
                </a:gridCol>
                <a:gridCol w="1483779">
                  <a:extLst>
                    <a:ext uri="{9D8B030D-6E8A-4147-A177-3AD203B41FA5}">
                      <a16:colId xmlns:a16="http://schemas.microsoft.com/office/drawing/2014/main" val="3026150320"/>
                    </a:ext>
                  </a:extLst>
                </a:gridCol>
                <a:gridCol w="1483779">
                  <a:extLst>
                    <a:ext uri="{9D8B030D-6E8A-4147-A177-3AD203B41FA5}">
                      <a16:colId xmlns:a16="http://schemas.microsoft.com/office/drawing/2014/main" val="2449142082"/>
                    </a:ext>
                  </a:extLst>
                </a:gridCol>
                <a:gridCol w="1483779">
                  <a:extLst>
                    <a:ext uri="{9D8B030D-6E8A-4147-A177-3AD203B41FA5}">
                      <a16:colId xmlns:a16="http://schemas.microsoft.com/office/drawing/2014/main" val="3136847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chất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Màu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sắc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Mùi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Độ</a:t>
                      </a:r>
                      <a:r>
                        <a:rPr lang="en-US" dirty="0"/>
                        <a:t> tan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nước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125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1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124" y="304800"/>
            <a:ext cx="5943600" cy="8280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</a:pPr>
            <a:r>
              <a:rPr lang="en-US" sz="2100" dirty="0" err="1"/>
              <a:t>Yêu</a:t>
            </a:r>
            <a:r>
              <a:rPr lang="en-US" sz="2100" dirty="0"/>
              <a:t> </a:t>
            </a:r>
            <a:r>
              <a:rPr lang="en-US" sz="2100" dirty="0" err="1"/>
              <a:t>cầu</a:t>
            </a:r>
            <a:r>
              <a:rPr lang="en-US" sz="2100" dirty="0"/>
              <a:t>: HS </a:t>
            </a:r>
            <a:r>
              <a:rPr lang="en-US" sz="2100" dirty="0" err="1"/>
              <a:t>nghiên</a:t>
            </a:r>
            <a:r>
              <a:rPr lang="en-US" sz="2100" dirty="0"/>
              <a:t> </a:t>
            </a:r>
            <a:r>
              <a:rPr lang="en-US" sz="2100" dirty="0" err="1"/>
              <a:t>cứu</a:t>
            </a:r>
            <a:r>
              <a:rPr lang="en-US" sz="2100" dirty="0"/>
              <a:t> </a:t>
            </a:r>
            <a:r>
              <a:rPr lang="en-US" sz="2100" dirty="0" err="1"/>
              <a:t>thông</a:t>
            </a:r>
            <a:r>
              <a:rPr lang="en-US" sz="2100" dirty="0"/>
              <a:t> tin SGK </a:t>
            </a:r>
            <a:r>
              <a:rPr lang="en-US" sz="2100" dirty="0" err="1"/>
              <a:t>hoàn</a:t>
            </a:r>
            <a:r>
              <a:rPr lang="en-US" sz="2100" dirty="0"/>
              <a:t> </a:t>
            </a:r>
            <a:r>
              <a:rPr lang="en-US" sz="2100" dirty="0" err="1"/>
              <a:t>thành</a:t>
            </a:r>
            <a:r>
              <a:rPr lang="en-US" sz="2100" dirty="0"/>
              <a:t> </a:t>
            </a:r>
            <a:r>
              <a:rPr lang="en-US" sz="2100" dirty="0" err="1"/>
              <a:t>phiếu</a:t>
            </a:r>
            <a:r>
              <a:rPr lang="en-US" sz="2100" dirty="0"/>
              <a:t> </a:t>
            </a:r>
            <a:r>
              <a:rPr lang="en-US" sz="2100" dirty="0" err="1"/>
              <a:t>học</a:t>
            </a:r>
            <a:r>
              <a:rPr lang="en-US" sz="2100" dirty="0"/>
              <a:t> </a:t>
            </a:r>
            <a:r>
              <a:rPr lang="en-US" sz="2100" dirty="0" err="1"/>
              <a:t>tập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1 </a:t>
            </a:r>
            <a:r>
              <a:rPr lang="en-US" sz="2100" dirty="0" err="1"/>
              <a:t>sau</a:t>
            </a: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95813"/>
            <a:ext cx="2656141" cy="175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FE8599-DE6A-4CF9-A69A-D4AD901B1E42}"/>
              </a:ext>
            </a:extLst>
          </p:cNvPr>
          <p:cNvSpPr txBox="1"/>
          <p:nvPr/>
        </p:nvSpPr>
        <p:spPr>
          <a:xfrm>
            <a:off x="914400" y="2065753"/>
            <a:ext cx="7696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PHIẾU HỌC TẬP SỐ 1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hiểu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lí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oxygen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endParaRPr lang="en-US" sz="2400" b="1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2. </a:t>
            </a:r>
            <a:r>
              <a:rPr lang="en-US" sz="2400" b="1" dirty="0" err="1"/>
              <a:t>Tại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bể</a:t>
            </a:r>
            <a:r>
              <a:rPr lang="en-US" sz="2400" b="1" dirty="0"/>
              <a:t> </a:t>
            </a:r>
            <a:r>
              <a:rPr lang="en-US" sz="2400" b="1" dirty="0" err="1"/>
              <a:t>nuôi</a:t>
            </a:r>
            <a:r>
              <a:rPr lang="en-US" sz="2400" b="1" dirty="0"/>
              <a:t> </a:t>
            </a:r>
            <a:r>
              <a:rPr lang="en-US" sz="2400" b="1" dirty="0" err="1"/>
              <a:t>cá</a:t>
            </a:r>
            <a:r>
              <a:rPr lang="en-US" sz="2400" b="1" dirty="0"/>
              <a:t> </a:t>
            </a:r>
            <a:r>
              <a:rPr lang="en-US" sz="2400" b="1" dirty="0" err="1"/>
              <a:t>cảnh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dùng</a:t>
            </a:r>
            <a:r>
              <a:rPr lang="en-US" sz="2400" b="1" dirty="0"/>
              <a:t> </a:t>
            </a:r>
            <a:r>
              <a:rPr lang="en-US" sz="2400" b="1" dirty="0" err="1"/>
              <a:t>máy</a:t>
            </a:r>
            <a:r>
              <a:rPr lang="en-US" sz="2400" b="1" dirty="0"/>
              <a:t> </a:t>
            </a:r>
            <a:r>
              <a:rPr lang="en-US" sz="2400" b="1" dirty="0" err="1"/>
              <a:t>sục</a:t>
            </a:r>
            <a:r>
              <a:rPr lang="en-US" sz="2400" b="1" dirty="0"/>
              <a:t>?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sục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oxygen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1296D750-4756-470D-9F0C-59C1BF599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61631"/>
              </p:ext>
            </p:extLst>
          </p:nvPr>
        </p:nvGraphicFramePr>
        <p:xfrm>
          <a:off x="927463" y="3222286"/>
          <a:ext cx="741889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79">
                  <a:extLst>
                    <a:ext uri="{9D8B030D-6E8A-4147-A177-3AD203B41FA5}">
                      <a16:colId xmlns:a16="http://schemas.microsoft.com/office/drawing/2014/main" val="3931079443"/>
                    </a:ext>
                  </a:extLst>
                </a:gridCol>
                <a:gridCol w="1483779">
                  <a:extLst>
                    <a:ext uri="{9D8B030D-6E8A-4147-A177-3AD203B41FA5}">
                      <a16:colId xmlns:a16="http://schemas.microsoft.com/office/drawing/2014/main" val="1286476082"/>
                    </a:ext>
                  </a:extLst>
                </a:gridCol>
                <a:gridCol w="1483779">
                  <a:extLst>
                    <a:ext uri="{9D8B030D-6E8A-4147-A177-3AD203B41FA5}">
                      <a16:colId xmlns:a16="http://schemas.microsoft.com/office/drawing/2014/main" val="3026150320"/>
                    </a:ext>
                  </a:extLst>
                </a:gridCol>
                <a:gridCol w="1483779">
                  <a:extLst>
                    <a:ext uri="{9D8B030D-6E8A-4147-A177-3AD203B41FA5}">
                      <a16:colId xmlns:a16="http://schemas.microsoft.com/office/drawing/2014/main" val="2449142082"/>
                    </a:ext>
                  </a:extLst>
                </a:gridCol>
                <a:gridCol w="1483779">
                  <a:extLst>
                    <a:ext uri="{9D8B030D-6E8A-4147-A177-3AD203B41FA5}">
                      <a16:colId xmlns:a16="http://schemas.microsoft.com/office/drawing/2014/main" val="3136847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chất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Màu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sắc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Mùi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Độ</a:t>
                      </a:r>
                      <a:r>
                        <a:rPr lang="en-US" dirty="0"/>
                        <a:t> tan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nước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125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Chất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màu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mùi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Tan </a:t>
                      </a:r>
                      <a:r>
                        <a:rPr lang="en-US" dirty="0" err="1"/>
                        <a:t>ít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1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01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1915</Words>
  <Application>Microsoft Office PowerPoint</Application>
  <PresentationFormat>On-screen Show (4:3)</PresentationFormat>
  <Paragraphs>313</Paragraphs>
  <Slides>40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Helvetica Light</vt:lpstr>
      <vt:lpstr>IrisUPC</vt:lpstr>
      <vt:lpstr>Kontrapunkt Bob Bold</vt:lpstr>
      <vt:lpstr>Lato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 SỐ 3 Câu 1: Hoàn thành nội dung bảng sau            Câu 2: Vai trò của không khí trong tự nhiên?</vt:lpstr>
      <vt:lpstr>PHIẾU HỌC TẬP SỐ 3 Câu 1: Hoàn thành nội dung bảng sau            Câu 2: Vai trò của không khí trong tự nhiên?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Hậu quả của việc ô nhiễm môi trường</vt:lpstr>
      <vt:lpstr>Hãy lập kế hoạch các công việc mà em có thể làm để bảo vệ môi trường không khí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Nguyễn Cẩm Hường</cp:lastModifiedBy>
  <cp:revision>36</cp:revision>
  <dcterms:created xsi:type="dcterms:W3CDTF">2021-04-18T08:12:15Z</dcterms:created>
  <dcterms:modified xsi:type="dcterms:W3CDTF">2021-08-29T03:08:15Z</dcterms:modified>
</cp:coreProperties>
</file>