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48" r:id="rId4"/>
    <p:sldId id="320" r:id="rId5"/>
    <p:sldId id="257" r:id="rId6"/>
    <p:sldId id="350" r:id="rId7"/>
    <p:sldId id="256" r:id="rId8"/>
    <p:sldId id="332" r:id="rId9"/>
    <p:sldId id="346" r:id="rId10"/>
    <p:sldId id="334" r:id="rId11"/>
    <p:sldId id="351" r:id="rId12"/>
    <p:sldId id="338" r:id="rId13"/>
    <p:sldId id="335" r:id="rId14"/>
    <p:sldId id="337" r:id="rId15"/>
    <p:sldId id="336" r:id="rId16"/>
    <p:sldId id="342" r:id="rId17"/>
    <p:sldId id="352" r:id="rId18"/>
    <p:sldId id="349" r:id="rId19"/>
    <p:sldId id="347" r:id="rId20"/>
    <p:sldId id="345" r:id="rId21"/>
    <p:sldId id="341" r:id="rId22"/>
    <p:sldId id="34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sorterViewPr>
    <p:cViewPr>
      <p:scale>
        <a:sx n="100" d="100"/>
        <a:sy n="100" d="100"/>
      </p:scale>
      <p:origin x="0" y="-5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81EA-A8C0-4E27-9742-5B55416E82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52A812-E7F3-44E0-AF1B-0357C054CB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B0E6FC-F5AE-4DB5-9061-91E65F3808F6}"/>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5" name="Footer Placeholder 4">
            <a:extLst>
              <a:ext uri="{FF2B5EF4-FFF2-40B4-BE49-F238E27FC236}">
                <a16:creationId xmlns:a16="http://schemas.microsoft.com/office/drawing/2014/main" id="{14099D83-195D-4731-AFF2-186BFC28F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C8CF8-0AA9-434C-B867-6A2D1C62816B}"/>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255608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E580-0E69-419D-ABED-04737BDBD3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EF512-EB0A-4080-8BD2-61FE323F9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34DF2-65C7-48EE-8C18-FE68C56D149C}"/>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5" name="Footer Placeholder 4">
            <a:extLst>
              <a:ext uri="{FF2B5EF4-FFF2-40B4-BE49-F238E27FC236}">
                <a16:creationId xmlns:a16="http://schemas.microsoft.com/office/drawing/2014/main" id="{D0816680-F359-414A-BE3C-D8A3BB576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28554-275D-4B07-A43B-92D76BFEF500}"/>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291037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055942-A367-4BE5-A42A-2A5010CC0E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110C0B-E05F-4FBF-B698-A3A42A63F5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89321-6FFA-40F4-97BA-2E0C42A40BF9}"/>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5" name="Footer Placeholder 4">
            <a:extLst>
              <a:ext uri="{FF2B5EF4-FFF2-40B4-BE49-F238E27FC236}">
                <a16:creationId xmlns:a16="http://schemas.microsoft.com/office/drawing/2014/main" id="{63E60FD4-CC1B-4BFF-9A7B-00C8D820E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073B2-F7F5-41E1-87F0-3821274BB1BB}"/>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350439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4065400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847023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226742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289502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882223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80306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2574434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949639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96F4-46D4-48C1-A5E6-3F2615B45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E2FD9-EC81-4FB2-B980-856A14D75B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6A8F5-9FBA-4CDB-B3A8-E8420B7985D3}"/>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5" name="Footer Placeholder 4">
            <a:extLst>
              <a:ext uri="{FF2B5EF4-FFF2-40B4-BE49-F238E27FC236}">
                <a16:creationId xmlns:a16="http://schemas.microsoft.com/office/drawing/2014/main" id="{E013D7C3-DA16-48B6-9C9D-ACE76ACFD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DE03B-78EE-48AD-8641-24B38B7FFBC9}"/>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845164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2081006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1491903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2036498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42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99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413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95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71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681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814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A03F-BFC4-4180-AA37-755F2E3AC8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8316E2-902A-4ADB-927D-32E56DC84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1E1764-0E14-4213-BEE5-9BD53B9056EB}"/>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5" name="Footer Placeholder 4">
            <a:extLst>
              <a:ext uri="{FF2B5EF4-FFF2-40B4-BE49-F238E27FC236}">
                <a16:creationId xmlns:a16="http://schemas.microsoft.com/office/drawing/2014/main" id="{4F8860AB-4CFB-48FC-AD4D-5ED13020F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AC8FE-CCE8-4BE3-9862-5A9818392B2E}"/>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966046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848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302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72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5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3E34-8D41-4BBB-B2EC-314CECBDF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BF97F8-D626-45F3-8BBF-4375AE6C21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1C727-3F00-4DD4-99E8-FE07E5F4F2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BDAB13-21B0-40A9-A77D-486102CB6C39}"/>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6" name="Footer Placeholder 5">
            <a:extLst>
              <a:ext uri="{FF2B5EF4-FFF2-40B4-BE49-F238E27FC236}">
                <a16:creationId xmlns:a16="http://schemas.microsoft.com/office/drawing/2014/main" id="{27629433-1C07-4D34-B322-8C65AA4D80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12EEA-64BA-4B57-887C-B32CB16F7D11}"/>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417562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5483-E442-4563-8E56-8A4243059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7ACAE-A1C5-4838-9F38-BC077C21B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0CA9D-35AE-4384-A286-3A9B4290C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8637D-AECC-4AB7-A9F4-1FF56BCF3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67678F-07EA-41FC-A1C5-0B9D219807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5379B2-3182-45BC-9E99-1732C42868ED}"/>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8" name="Footer Placeholder 7">
            <a:extLst>
              <a:ext uri="{FF2B5EF4-FFF2-40B4-BE49-F238E27FC236}">
                <a16:creationId xmlns:a16="http://schemas.microsoft.com/office/drawing/2014/main" id="{90BA92B7-C197-4F35-A8F9-265102A61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6C8F4A-4E75-4921-BA5D-674920532EF9}"/>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3552099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E70D-0316-466C-B053-0C7C84F605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F343A-F3A6-4763-8D6B-99CD1B7E442D}"/>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4" name="Footer Placeholder 3">
            <a:extLst>
              <a:ext uri="{FF2B5EF4-FFF2-40B4-BE49-F238E27FC236}">
                <a16:creationId xmlns:a16="http://schemas.microsoft.com/office/drawing/2014/main" id="{7C033125-9DD3-4112-824D-5229EA3281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45D8A-7EF2-4CCA-BDD0-4A475B3578E3}"/>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274711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C03EC-6EA1-4008-AADA-D728A0E51A0E}"/>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3" name="Footer Placeholder 2">
            <a:extLst>
              <a:ext uri="{FF2B5EF4-FFF2-40B4-BE49-F238E27FC236}">
                <a16:creationId xmlns:a16="http://schemas.microsoft.com/office/drawing/2014/main" id="{E2E6B5AF-8639-4EF3-A3BB-31C48957E5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DBD177-4467-4CFC-BC7B-90FCBC3B4A4D}"/>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382186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2C69-1463-4A23-9B5A-432BFD683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9D6391-4191-4867-A7B8-4F63CCA756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4CC79A-69A9-43DD-96BC-4AD5A41C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5D44D-CC3E-4AB9-82E5-699A82876264}"/>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6" name="Footer Placeholder 5">
            <a:extLst>
              <a:ext uri="{FF2B5EF4-FFF2-40B4-BE49-F238E27FC236}">
                <a16:creationId xmlns:a16="http://schemas.microsoft.com/office/drawing/2014/main" id="{42DAA58B-C158-4F9E-8FF9-33B82FF585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0AC81-F852-4980-BCFD-0EC08572FE06}"/>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165234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BA9D-A56A-4647-96B2-DE79EF521B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A585B2-0E22-46CB-ABCD-D0F093D0D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9A25EB-D662-45D0-B5AF-739220380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8A946-B473-4F1A-9729-33F65338D0D4}"/>
              </a:ext>
            </a:extLst>
          </p:cNvPr>
          <p:cNvSpPr>
            <a:spLocks noGrp="1"/>
          </p:cNvSpPr>
          <p:nvPr>
            <p:ph type="dt" sz="half" idx="10"/>
          </p:nvPr>
        </p:nvSpPr>
        <p:spPr/>
        <p:txBody>
          <a:bodyPr/>
          <a:lstStyle/>
          <a:p>
            <a:fld id="{9949048A-C13E-4834-9BA4-7924309F4449}" type="datetimeFigureOut">
              <a:rPr lang="en-US" smtClean="0"/>
              <a:t>11/26/2021</a:t>
            </a:fld>
            <a:endParaRPr lang="en-US"/>
          </a:p>
        </p:txBody>
      </p:sp>
      <p:sp>
        <p:nvSpPr>
          <p:cNvPr id="6" name="Footer Placeholder 5">
            <a:extLst>
              <a:ext uri="{FF2B5EF4-FFF2-40B4-BE49-F238E27FC236}">
                <a16:creationId xmlns:a16="http://schemas.microsoft.com/office/drawing/2014/main" id="{D12AD9B0-79F6-4E99-AB16-7BF7E0105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F0686-DA87-41AE-AEB3-BD60D2E21070}"/>
              </a:ext>
            </a:extLst>
          </p:cNvPr>
          <p:cNvSpPr>
            <a:spLocks noGrp="1"/>
          </p:cNvSpPr>
          <p:nvPr>
            <p:ph type="sldNum" sz="quarter" idx="12"/>
          </p:nvPr>
        </p:nvSpPr>
        <p:spPr/>
        <p:txBody>
          <a:bodyPr/>
          <a:lstStyle/>
          <a:p>
            <a:fld id="{1AB92819-42F6-4FC7-9865-DE6B312C425A}" type="slidenum">
              <a:rPr lang="en-US" smtClean="0"/>
              <a:t>‹#›</a:t>
            </a:fld>
            <a:endParaRPr lang="en-US"/>
          </a:p>
        </p:txBody>
      </p:sp>
    </p:spTree>
    <p:extLst>
      <p:ext uri="{BB962C8B-B14F-4D97-AF65-F5344CB8AC3E}">
        <p14:creationId xmlns:p14="http://schemas.microsoft.com/office/powerpoint/2010/main" val="202423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4BD9A-5D77-40E2-BFA8-540E9D59F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BD7322-641C-491E-B0CF-1D1FEA84E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B315E-7161-4D77-BAD1-D260ED3C0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9048A-C13E-4834-9BA4-7924309F4449}" type="datetimeFigureOut">
              <a:rPr lang="en-US" smtClean="0"/>
              <a:t>11/26/2021</a:t>
            </a:fld>
            <a:endParaRPr lang="en-US"/>
          </a:p>
        </p:txBody>
      </p:sp>
      <p:sp>
        <p:nvSpPr>
          <p:cNvPr id="5" name="Footer Placeholder 4">
            <a:extLst>
              <a:ext uri="{FF2B5EF4-FFF2-40B4-BE49-F238E27FC236}">
                <a16:creationId xmlns:a16="http://schemas.microsoft.com/office/drawing/2014/main" id="{6E37EB7F-FB44-4D16-95CA-97E62ADB8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77172B-A552-45CB-8577-1D95BFF53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92819-42F6-4FC7-9865-DE6B312C425A}" type="slidenum">
              <a:rPr lang="en-US" smtClean="0"/>
              <a:t>‹#›</a:t>
            </a:fld>
            <a:endParaRPr lang="en-US"/>
          </a:p>
        </p:txBody>
      </p:sp>
    </p:spTree>
    <p:extLst>
      <p:ext uri="{BB962C8B-B14F-4D97-AF65-F5344CB8AC3E}">
        <p14:creationId xmlns:p14="http://schemas.microsoft.com/office/powerpoint/2010/main" val="288250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1 Noi dung ng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1 Noi dung ngan"/>
              <a:ea typeface="+mn-ea"/>
              <a:cs typeface="+mn-cs"/>
            </a:endParaRPr>
          </a:p>
        </p:txBody>
      </p:sp>
    </p:spTree>
    <p:extLst>
      <p:ext uri="{BB962C8B-B14F-4D97-AF65-F5344CB8AC3E}">
        <p14:creationId xmlns:p14="http://schemas.microsoft.com/office/powerpoint/2010/main" val="480197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144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https://baogialai.com.vn/dataimages/201711/original/images2594986_1h.jpg"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1518656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B61527-C79F-422B-8DC9-0954DB1B0DA2}"/>
              </a:ext>
            </a:extLst>
          </p:cNvPr>
          <p:cNvSpPr/>
          <p:nvPr/>
        </p:nvSpPr>
        <p:spPr>
          <a:xfrm>
            <a:off x="763016" y="116708"/>
            <a:ext cx="11192256" cy="1123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vi-VN" sz="3200" b="1" dirty="0">
                <a:solidFill>
                  <a:srgbClr val="0070C0"/>
                </a:solidFill>
                <a:effectLst/>
                <a:latin typeface="+mj-lt"/>
                <a:ea typeface="Roboto" panose="02000000000000000000" pitchFamily="2" charset="0"/>
                <a:cs typeface="Roboto" panose="02000000000000000000" pitchFamily="2" charset="0"/>
              </a:rPr>
              <a:t>Dựa vào nội dung đoạn video và thông tin SGK, các em hãy hoàn thiện nội dung bài tập sau</a:t>
            </a:r>
            <a:endParaRPr lang="en-US" sz="3200" b="1" dirty="0">
              <a:solidFill>
                <a:srgbClr val="0070C0"/>
              </a:solidFill>
              <a:effectLst/>
              <a:latin typeface="+mj-lt"/>
              <a:ea typeface="Roboto" panose="02000000000000000000" pitchFamily="2" charset="0"/>
              <a:cs typeface="Roboto" panose="02000000000000000000" pitchFamily="2" charset="0"/>
            </a:endParaRPr>
          </a:p>
        </p:txBody>
      </p:sp>
      <p:sp>
        <p:nvSpPr>
          <p:cNvPr id="8" name="Hộp Văn bản 2">
            <a:extLst>
              <a:ext uri="{FF2B5EF4-FFF2-40B4-BE49-F238E27FC236}">
                <a16:creationId xmlns:a16="http://schemas.microsoft.com/office/drawing/2014/main" id="{520C8D9E-CE85-48B5-8379-8F5F49A50142}"/>
              </a:ext>
            </a:extLst>
          </p:cNvPr>
          <p:cNvSpPr txBox="1"/>
          <p:nvPr/>
        </p:nvSpPr>
        <p:spPr>
          <a:xfrm>
            <a:off x="0" y="1546029"/>
            <a:ext cx="5157270" cy="4303465"/>
          </a:xfrm>
          <a:prstGeom prst="roundRect">
            <a:avLst/>
          </a:prstGeom>
          <a:ln w="19050">
            <a:solidFill>
              <a:srgbClr val="FF0066"/>
            </a:solidFill>
            <a:prstDash val="sysDash"/>
          </a:ln>
        </p:spPr>
        <p:txBody>
          <a:bodyPr vert="horz" lIns="91440" tIns="45720" rIns="91440" bIns="45720" rtlCol="0">
            <a:normAutofit fontScale="92500" lnSpcReduction="10000"/>
          </a:bodyPr>
          <a:lstStyle/>
          <a:p>
            <a:pPr marL="342900" indent="-342900" algn="just">
              <a:lnSpc>
                <a:spcPct val="160000"/>
              </a:lnSpc>
              <a:spcAft>
                <a:spcPts val="800"/>
              </a:spcAft>
              <a:buFontTx/>
              <a:buChar char="-"/>
            </a:pP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Lớp vỏ Trái Đất được cấu tạo do một số</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.............nằm kề nhau</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endParaRPr lang="vi-VN" sz="2400" dirty="0">
              <a:solidFill>
                <a:srgbClr val="FF0066"/>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marL="342900" indent="-342900" algn="just">
              <a:lnSpc>
                <a:spcPct val="90000"/>
              </a:lnSpc>
              <a:spcAft>
                <a:spcPts val="800"/>
              </a:spcAft>
              <a:buFontTx/>
              <a:buChar char="-"/>
            </a:pPr>
            <a:endPar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endParaRPr>
          </a:p>
          <a:p>
            <a:pPr algn="just">
              <a:lnSpc>
                <a:spcPct val="90000"/>
              </a:lnSpc>
              <a:spcAft>
                <a:spcPts val="800"/>
              </a:spcAft>
            </a:pPr>
            <a:r>
              <a:rPr lang="en-US" sz="2400" dirty="0">
                <a:solidFill>
                  <a:srgbClr val="0070C0"/>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Các địa mảng</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vi-VN" sz="2400" dirty="0">
                <a:solidFill>
                  <a:srgbClr val="FF0066"/>
                </a:solidFill>
                <a:latin typeface="Times New Roman" panose="02020603050405020304" pitchFamily="18" charset="0"/>
                <a:ea typeface="#9Slide02 Noi dung rat dai" panose="02000000000000000000" pitchFamily="2" charset="0"/>
                <a:cs typeface="Times New Roman" panose="02020603050405020304" pitchFamily="18" charset="0"/>
              </a:rPr>
              <a:t>r</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ất chậm</a:t>
            </a:r>
          </a:p>
          <a:p>
            <a:pPr algn="just">
              <a:lnSpc>
                <a:spcPct val="90000"/>
              </a:lnSpc>
              <a:spcAft>
                <a:spcPts val="800"/>
              </a:spcAft>
            </a:pPr>
            <a:endParaRPr lang="vi-VN" sz="2400" dirty="0">
              <a:solidFill>
                <a:srgbClr val="0070C0"/>
              </a:solidFill>
              <a:effectLst/>
              <a:latin typeface="Times New Roman" panose="02020603050405020304" pitchFamily="18" charset="0"/>
              <a:ea typeface="#9Slide02 Noi dung rat dai" panose="02000000000000000000" pitchFamily="2" charset="0"/>
              <a:cs typeface="Times New Roman" panose="02020603050405020304" pitchFamily="18" charset="0"/>
            </a:endParaRPr>
          </a:p>
          <a:p>
            <a:pPr marL="342900" indent="-342900">
              <a:lnSpc>
                <a:spcPct val="150000"/>
              </a:lnSpc>
              <a:spcAft>
                <a:spcPts val="800"/>
              </a:spcAft>
              <a:buFontTx/>
              <a:buChar char="-"/>
            </a:pP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Hai địa mảng có thể </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  Hoặc</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vi-VN" sz="2400" dirty="0">
                <a:solidFill>
                  <a:srgbClr val="FF0066"/>
                </a:solidFill>
                <a:latin typeface="Times New Roman" panose="02020603050405020304" pitchFamily="18" charset="0"/>
                <a:ea typeface="#9Slide02 Noi dung rat dai" panose="02000000000000000000" pitchFamily="2" charset="0"/>
                <a:cs typeface="Times New Roman" panose="02020603050405020304" pitchFamily="18" charset="0"/>
              </a:rPr>
              <a:t>s</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inh ra các hiện tượng...</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 và</a:t>
            </a:r>
            <a:r>
              <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endParaRPr lang="en-US" sz="2400" dirty="0">
              <a:solidFill>
                <a:srgbClr val="FF0066"/>
              </a:solidFill>
              <a:effectLst/>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2" name="TextBox 1"/>
          <p:cNvSpPr txBox="1"/>
          <p:nvPr/>
        </p:nvSpPr>
        <p:spPr>
          <a:xfrm>
            <a:off x="969809" y="2305321"/>
            <a:ext cx="1341120" cy="461665"/>
          </a:xfrm>
          <a:prstGeom prst="rect">
            <a:avLst/>
          </a:prstGeom>
          <a:noFill/>
        </p:spPr>
        <p:txBody>
          <a:bodyPr wrap="square" rtlCol="0">
            <a:spAutoFit/>
          </a:bodyPr>
          <a:lstStyle/>
          <a:p>
            <a:r>
              <a:rPr lang="vi-VN" sz="2400" dirty="0">
                <a:solidFill>
                  <a:srgbClr val="0070C0"/>
                </a:solidFill>
                <a:latin typeface="+mj-lt"/>
              </a:rPr>
              <a:t>địa mảng</a:t>
            </a:r>
            <a:endParaRPr lang="en-US" sz="2400" dirty="0">
              <a:solidFill>
                <a:srgbClr val="0070C0"/>
              </a:solidFill>
              <a:latin typeface="+mj-lt"/>
            </a:endParaRPr>
          </a:p>
        </p:txBody>
      </p:sp>
      <p:sp>
        <p:nvSpPr>
          <p:cNvPr id="3" name="TextBox 2"/>
          <p:cNvSpPr txBox="1"/>
          <p:nvPr/>
        </p:nvSpPr>
        <p:spPr>
          <a:xfrm>
            <a:off x="2042705" y="3087436"/>
            <a:ext cx="1414272" cy="461665"/>
          </a:xfrm>
          <a:prstGeom prst="rect">
            <a:avLst/>
          </a:prstGeom>
          <a:noFill/>
        </p:spPr>
        <p:txBody>
          <a:bodyPr wrap="square" rtlCol="0">
            <a:spAutoFit/>
          </a:bodyPr>
          <a:lstStyle/>
          <a:p>
            <a:r>
              <a:rPr lang="vi-VN" sz="2400" dirty="0">
                <a:solidFill>
                  <a:srgbClr val="0070C0"/>
                </a:solidFill>
                <a:latin typeface="+mj-lt"/>
              </a:rPr>
              <a:t>di chuyển</a:t>
            </a:r>
            <a:endParaRPr lang="en-US" sz="2400" dirty="0">
              <a:solidFill>
                <a:srgbClr val="0070C0"/>
              </a:solidFill>
              <a:latin typeface="+mj-lt"/>
            </a:endParaRPr>
          </a:p>
        </p:txBody>
      </p:sp>
      <p:sp>
        <p:nvSpPr>
          <p:cNvPr id="9" name="TextBox 8"/>
          <p:cNvSpPr txBox="1"/>
          <p:nvPr/>
        </p:nvSpPr>
        <p:spPr>
          <a:xfrm>
            <a:off x="1297413" y="4461107"/>
            <a:ext cx="1731264" cy="461665"/>
          </a:xfrm>
          <a:prstGeom prst="rect">
            <a:avLst/>
          </a:prstGeom>
          <a:noFill/>
        </p:spPr>
        <p:txBody>
          <a:bodyPr wrap="square" rtlCol="0">
            <a:spAutoFit/>
          </a:bodyPr>
          <a:lstStyle/>
          <a:p>
            <a:r>
              <a:rPr lang="vi-VN" sz="2400" dirty="0">
                <a:solidFill>
                  <a:srgbClr val="0070C0"/>
                </a:solidFill>
                <a:latin typeface="+mj-lt"/>
              </a:rPr>
              <a:t>xô vào nhau</a:t>
            </a:r>
            <a:endParaRPr lang="en-US" sz="2400" dirty="0">
              <a:solidFill>
                <a:srgbClr val="0070C0"/>
              </a:solidFill>
              <a:latin typeface="+mj-lt"/>
            </a:endParaRPr>
          </a:p>
        </p:txBody>
      </p:sp>
      <p:sp>
        <p:nvSpPr>
          <p:cNvPr id="10" name="TextBox 9"/>
          <p:cNvSpPr txBox="1"/>
          <p:nvPr/>
        </p:nvSpPr>
        <p:spPr>
          <a:xfrm>
            <a:off x="2906758" y="3996050"/>
            <a:ext cx="1702363" cy="461665"/>
          </a:xfrm>
          <a:prstGeom prst="rect">
            <a:avLst/>
          </a:prstGeom>
          <a:noFill/>
        </p:spPr>
        <p:txBody>
          <a:bodyPr wrap="square" rtlCol="0">
            <a:spAutoFit/>
          </a:bodyPr>
          <a:lstStyle/>
          <a:p>
            <a:r>
              <a:rPr lang="vi-VN" sz="2400" dirty="0">
                <a:solidFill>
                  <a:srgbClr val="0070C0"/>
                </a:solidFill>
                <a:latin typeface="+mj-lt"/>
              </a:rPr>
              <a:t>tách nhau ra</a:t>
            </a:r>
            <a:endParaRPr lang="en-US" sz="2400" dirty="0">
              <a:solidFill>
                <a:srgbClr val="0070C0"/>
              </a:solidFill>
              <a:latin typeface="+mj-lt"/>
            </a:endParaRPr>
          </a:p>
        </p:txBody>
      </p:sp>
      <p:sp>
        <p:nvSpPr>
          <p:cNvPr id="11" name="TextBox 10"/>
          <p:cNvSpPr txBox="1"/>
          <p:nvPr/>
        </p:nvSpPr>
        <p:spPr>
          <a:xfrm>
            <a:off x="1302474" y="4924467"/>
            <a:ext cx="1085088" cy="461665"/>
          </a:xfrm>
          <a:prstGeom prst="rect">
            <a:avLst/>
          </a:prstGeom>
          <a:noFill/>
        </p:spPr>
        <p:txBody>
          <a:bodyPr wrap="square" rtlCol="0">
            <a:spAutoFit/>
          </a:bodyPr>
          <a:lstStyle/>
          <a:p>
            <a:r>
              <a:rPr lang="vi-VN" sz="2400" dirty="0">
                <a:solidFill>
                  <a:srgbClr val="0070C0"/>
                </a:solidFill>
                <a:latin typeface="+mj-lt"/>
              </a:rPr>
              <a:t>núi lửa</a:t>
            </a:r>
            <a:endParaRPr lang="en-US" sz="2400" dirty="0">
              <a:solidFill>
                <a:srgbClr val="0070C0"/>
              </a:solidFill>
              <a:latin typeface="+mj-lt"/>
            </a:endParaRPr>
          </a:p>
        </p:txBody>
      </p:sp>
      <p:sp>
        <p:nvSpPr>
          <p:cNvPr id="12" name="TextBox 11"/>
          <p:cNvSpPr txBox="1"/>
          <p:nvPr/>
        </p:nvSpPr>
        <p:spPr>
          <a:xfrm>
            <a:off x="2649012" y="4924467"/>
            <a:ext cx="1295154" cy="461665"/>
          </a:xfrm>
          <a:prstGeom prst="rect">
            <a:avLst/>
          </a:prstGeom>
          <a:noFill/>
        </p:spPr>
        <p:txBody>
          <a:bodyPr wrap="square" rtlCol="0">
            <a:spAutoFit/>
          </a:bodyPr>
          <a:lstStyle/>
          <a:p>
            <a:r>
              <a:rPr lang="vi-VN" sz="2400" dirty="0">
                <a:solidFill>
                  <a:srgbClr val="0070C0"/>
                </a:solidFill>
                <a:latin typeface="+mj-lt"/>
              </a:rPr>
              <a:t>động đất</a:t>
            </a:r>
            <a:endParaRPr lang="en-US" sz="2400" dirty="0">
              <a:solidFill>
                <a:srgbClr val="0070C0"/>
              </a:solidFill>
              <a:latin typeface="+mj-lt"/>
            </a:endParaRPr>
          </a:p>
        </p:txBody>
      </p:sp>
      <p:pic>
        <p:nvPicPr>
          <p:cNvPr id="14" name="Thuyết kiến tạo mảng (plate tectonics) siêu dễ hiể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59928" y="1360538"/>
            <a:ext cx="6495344" cy="4975157"/>
          </a:xfrm>
          <a:prstGeom prst="rect">
            <a:avLst/>
          </a:prstGeom>
        </p:spPr>
      </p:pic>
    </p:spTree>
    <p:extLst>
      <p:ext uri="{BB962C8B-B14F-4D97-AF65-F5344CB8AC3E}">
        <p14:creationId xmlns:p14="http://schemas.microsoft.com/office/powerpoint/2010/main" val="341564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6333" fill="hold"/>
                                        <p:tgtEl>
                                          <p:spTgt spid="14"/>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14"/>
                </p:tgtEl>
              </p:cMediaNode>
            </p:video>
          </p:childTnLst>
        </p:cTn>
      </p:par>
    </p:tnLst>
    <p:bldLst>
      <p:bldP spid="6" grpId="0"/>
      <p:bldP spid="8" grpId="0" animBg="1"/>
      <p:bldP spid="2" grpId="0"/>
      <p:bldP spid="3"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FBB5E96-EB62-4ED5-BDEF-D8572BFE98C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0" name="Picture 4">
            <a:extLst>
              <a:ext uri="{FF2B5EF4-FFF2-40B4-BE49-F238E27FC236}">
                <a16:creationId xmlns:a16="http://schemas.microsoft.com/office/drawing/2014/main" id="{6B958235-E814-4C25-A535-87BF91C8D6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208401" y="3429000"/>
            <a:ext cx="1759346" cy="2008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21D5B4-2BE4-4346-97E3-14FC9D7D37C2}"/>
              </a:ext>
            </a:extLst>
          </p:cNvPr>
          <p:cNvSpPr txBox="1"/>
          <p:nvPr/>
        </p:nvSpPr>
        <p:spPr>
          <a:xfrm>
            <a:off x="482158" y="207387"/>
            <a:ext cx="11485589" cy="1421928"/>
          </a:xfrm>
          <a:prstGeom prst="rect">
            <a:avLst/>
          </a:prstGeom>
          <a:solidFill>
            <a:schemeClr val="bg1"/>
          </a:solidFill>
        </p:spPr>
        <p:txBody>
          <a:bodyPr wrap="square">
            <a:spAutoFit/>
          </a:bodyPr>
          <a:lstStyle/>
          <a:p>
            <a:pPr marR="0" algn="ctr">
              <a:lnSpc>
                <a:spcPct val="120000"/>
              </a:lnSpc>
              <a:spcBef>
                <a:spcPts val="0"/>
              </a:spcBef>
              <a:spcAft>
                <a:spcPts val="0"/>
              </a:spcAft>
            </a:pPr>
            <a:r>
              <a:rPr lang="vi-VN" sz="3600" b="1" dirty="0">
                <a:solidFill>
                  <a:srgbClr val="7030A0"/>
                </a:solidFill>
                <a:latin typeface="+mj-lt"/>
              </a:rPr>
              <a:t>Xác định trên hình </a:t>
            </a:r>
            <a:r>
              <a:rPr lang="en-US" sz="3600" b="1" dirty="0">
                <a:solidFill>
                  <a:srgbClr val="7030A0"/>
                </a:solidFill>
                <a:latin typeface="+mj-lt"/>
              </a:rPr>
              <a:t>2, </a:t>
            </a:r>
            <a:r>
              <a:rPr lang="vi-VN" sz="3600" dirty="0">
                <a:solidFill>
                  <a:srgbClr val="C00000"/>
                </a:solidFill>
                <a:latin typeface="+mj-lt"/>
              </a:rPr>
              <a:t>7 mảng kiến tạo lớn, </a:t>
            </a:r>
          </a:p>
          <a:p>
            <a:pPr marR="0" algn="ctr">
              <a:lnSpc>
                <a:spcPct val="120000"/>
              </a:lnSpc>
              <a:spcBef>
                <a:spcPts val="0"/>
              </a:spcBef>
              <a:spcAft>
                <a:spcPts val="0"/>
              </a:spcAft>
            </a:pPr>
            <a:r>
              <a:rPr lang="en-US" sz="3600" b="1" dirty="0">
                <a:solidFill>
                  <a:srgbClr val="7030A0"/>
                </a:solidFill>
                <a:latin typeface="+mj-lt"/>
                <a:cs typeface="Times New Roman" panose="02020603050405020304" pitchFamily="18" charset="0"/>
              </a:rPr>
              <a:t>các mảng xô vào nhau và </a:t>
            </a:r>
            <a:r>
              <a:rPr lang="vi-VN" sz="3600" dirty="0">
                <a:solidFill>
                  <a:srgbClr val="7030A0"/>
                </a:solidFill>
                <a:latin typeface="+mj-lt"/>
                <a:cs typeface="Times New Roman" panose="02020603050405020304" pitchFamily="18" charset="0"/>
              </a:rPr>
              <a:t>tách nhau ra</a:t>
            </a:r>
            <a:r>
              <a:rPr lang="en-US" sz="3600" b="1" dirty="0">
                <a:solidFill>
                  <a:srgbClr val="7030A0"/>
                </a:solidFill>
                <a:latin typeface="+mj-lt"/>
                <a:cs typeface="Times New Roman" panose="02020603050405020304" pitchFamily="18" charset="0"/>
              </a:rPr>
              <a:t>?</a:t>
            </a:r>
            <a:endParaRPr lang="en-US" sz="4400" b="1" dirty="0">
              <a:solidFill>
                <a:srgbClr val="7030A0"/>
              </a:solidFill>
              <a:effectLst/>
              <a:latin typeface="+mj-lt"/>
              <a:ea typeface="Roboto" panose="02000000000000000000" pitchFamily="2" charset="0"/>
              <a:cs typeface="Times New Roman" panose="02020603050405020304" pitchFamily="18" charset="0"/>
            </a:endParaRPr>
          </a:p>
        </p:txBody>
      </p:sp>
      <p:pic>
        <p:nvPicPr>
          <p:cNvPr id="4098" name="Picture 1">
            <a:extLst>
              <a:ext uri="{FF2B5EF4-FFF2-40B4-BE49-F238E27FC236}">
                <a16:creationId xmlns:a16="http://schemas.microsoft.com/office/drawing/2014/main" id="{B687A0C6-0CC4-4745-9E45-A72254A5A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2" y="1496319"/>
            <a:ext cx="8398412" cy="5156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6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42"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1000"/>
                                        <p:tgtEl>
                                          <p:spTgt spid="4100"/>
                                        </p:tgtEl>
                                      </p:cBhvr>
                                    </p:animEffect>
                                    <p:anim calcmode="lin" valueType="num">
                                      <p:cBhvr>
                                        <p:cTn id="11" dur="1000" fill="hold"/>
                                        <p:tgtEl>
                                          <p:spTgt spid="4100"/>
                                        </p:tgtEl>
                                        <p:attrNameLst>
                                          <p:attrName>ppt_x</p:attrName>
                                        </p:attrNameLst>
                                      </p:cBhvr>
                                      <p:tavLst>
                                        <p:tav tm="0">
                                          <p:val>
                                            <p:strVal val="#ppt_x"/>
                                          </p:val>
                                        </p:tav>
                                        <p:tav tm="100000">
                                          <p:val>
                                            <p:strVal val="#ppt_x"/>
                                          </p:val>
                                        </p:tav>
                                      </p:tavLst>
                                    </p:anim>
                                    <p:anim calcmode="lin" valueType="num">
                                      <p:cBhvr>
                                        <p:cTn id="12" dur="1000" fill="hold"/>
                                        <p:tgtEl>
                                          <p:spTgt spid="410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barn(inVertical)">
                                      <p:cBhvr>
                                        <p:cTn id="16" dur="500"/>
                                        <p:tgtEl>
                                          <p:spTgt spid="8">
                                            <p:bg/>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Plate Tectonic GIFs - Get the best GIF on GIPHY">
            <a:extLst>
              <a:ext uri="{FF2B5EF4-FFF2-40B4-BE49-F238E27FC236}">
                <a16:creationId xmlns:a16="http://schemas.microsoft.com/office/drawing/2014/main" id="{69D1116F-4DB8-49CF-9DE7-99E30F7DD3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940" y="432195"/>
            <a:ext cx="9904119"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DF380CB-B07E-4F79-84CF-2A9161068797}"/>
              </a:ext>
            </a:extLst>
          </p:cNvPr>
          <p:cNvSpPr/>
          <p:nvPr/>
        </p:nvSpPr>
        <p:spPr>
          <a:xfrm>
            <a:off x="238125" y="5810190"/>
            <a:ext cx="11391900"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200" dirty="0">
                <a:solidFill>
                  <a:srgbClr val="C00000"/>
                </a:solidFill>
                <a:effectLst/>
                <a:latin typeface="#9Slide07 IcielBaliho Script" pitchFamily="2" charset="0"/>
                <a:ea typeface="Tahoma" panose="020B0604030504040204" pitchFamily="34" charset="0"/>
              </a:rPr>
              <a:t>Theo </a:t>
            </a:r>
            <a:r>
              <a:rPr lang="en-US" sz="3200" dirty="0" err="1">
                <a:solidFill>
                  <a:srgbClr val="C00000"/>
                </a:solidFill>
                <a:effectLst/>
                <a:latin typeface="#9Slide07 IcielBaliho Script" pitchFamily="2" charset="0"/>
                <a:ea typeface="Tahoma" panose="020B0604030504040204" pitchFamily="34" charset="0"/>
              </a:rPr>
              <a:t>em</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trong</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tương</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lai</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các</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mảng</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còn</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dịch</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chuyển</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nữa</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không</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Vì</a:t>
            </a:r>
            <a:r>
              <a:rPr lang="en-US" sz="3200" dirty="0">
                <a:solidFill>
                  <a:srgbClr val="C00000"/>
                </a:solidFill>
                <a:effectLst/>
                <a:latin typeface="#9Slide07 IcielBaliho Script" pitchFamily="2" charset="0"/>
                <a:ea typeface="Tahoma" panose="020B0604030504040204" pitchFamily="34" charset="0"/>
              </a:rPr>
              <a:t> </a:t>
            </a:r>
            <a:r>
              <a:rPr lang="en-US" sz="3200" dirty="0" err="1">
                <a:solidFill>
                  <a:srgbClr val="C00000"/>
                </a:solidFill>
                <a:effectLst/>
                <a:latin typeface="#9Slide07 IcielBaliho Script" pitchFamily="2" charset="0"/>
                <a:ea typeface="Tahoma" panose="020B0604030504040204" pitchFamily="34" charset="0"/>
              </a:rPr>
              <a:t>sao</a:t>
            </a:r>
            <a:r>
              <a:rPr lang="en-US" sz="3200" dirty="0">
                <a:solidFill>
                  <a:srgbClr val="C00000"/>
                </a:solidFill>
                <a:effectLst/>
                <a:latin typeface="#9Slide07 IcielBaliho Script" pitchFamily="2" charset="0"/>
                <a:ea typeface="Tahoma" panose="020B0604030504040204" pitchFamily="34" charset="0"/>
              </a:rPr>
              <a:t>?</a:t>
            </a:r>
          </a:p>
        </p:txBody>
      </p:sp>
      <p:sp>
        <p:nvSpPr>
          <p:cNvPr id="6" name="Frame 5">
            <a:extLst>
              <a:ext uri="{FF2B5EF4-FFF2-40B4-BE49-F238E27FC236}">
                <a16:creationId xmlns:a16="http://schemas.microsoft.com/office/drawing/2014/main" id="{56568D8A-F01B-4193-A588-3380E230ED1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102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8AF1D-FE69-43A9-8255-F197CBCBF1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B0305B-876C-4DE8-A007-B173F9C7DE75}"/>
              </a:ext>
            </a:extLst>
          </p:cNvPr>
          <p:cNvSpPr>
            <a:spLocks noGrp="1"/>
          </p:cNvSpPr>
          <p:nvPr>
            <p:ph idx="1"/>
          </p:nvPr>
        </p:nvSpPr>
        <p:spPr/>
        <p:txBody>
          <a:bodyPr/>
          <a:lstStyle/>
          <a:p>
            <a:endParaRPr lang="en-US" dirty="0"/>
          </a:p>
        </p:txBody>
      </p:sp>
      <p:pic>
        <p:nvPicPr>
          <p:cNvPr id="5122" name="Picture 2" descr="Plate tectonics">
            <a:extLst>
              <a:ext uri="{FF2B5EF4-FFF2-40B4-BE49-F238E27FC236}">
                <a16:creationId xmlns:a16="http://schemas.microsoft.com/office/drawing/2014/main" id="{5FB249A6-A096-4D80-9474-CAAD99246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55" y="365125"/>
            <a:ext cx="11583670" cy="63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3AC98E9-3AD9-420C-BE1D-4ED5C580AA51}"/>
              </a:ext>
            </a:extLst>
          </p:cNvPr>
          <p:cNvSpPr/>
          <p:nvPr/>
        </p:nvSpPr>
        <p:spPr>
          <a:xfrm>
            <a:off x="163195" y="5328447"/>
            <a:ext cx="11677650"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200" dirty="0">
                <a:solidFill>
                  <a:srgbClr val="002060"/>
                </a:solidFill>
                <a:effectLst/>
                <a:latin typeface="#9Slide07 IcielBaliho Script" pitchFamily="2" charset="0"/>
                <a:ea typeface="Tahoma" panose="020B0604030504040204" pitchFamily="34" charset="0"/>
              </a:rPr>
              <a:t>Quan </a:t>
            </a:r>
            <a:r>
              <a:rPr lang="en-US" sz="3200" dirty="0" err="1">
                <a:solidFill>
                  <a:srgbClr val="002060"/>
                </a:solidFill>
                <a:effectLst/>
                <a:latin typeface="#9Slide07 IcielBaliho Script" pitchFamily="2" charset="0"/>
                <a:ea typeface="Tahoma" panose="020B0604030504040204" pitchFamily="34" charset="0"/>
              </a:rPr>
              <a:t>sát</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hình</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giải</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thích</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tại</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sao</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Nhật</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Bản</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có</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nhiều</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động</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đất</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và</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núi</a:t>
            </a:r>
            <a:r>
              <a:rPr lang="en-US" sz="3200" dirty="0">
                <a:solidFill>
                  <a:srgbClr val="002060"/>
                </a:solidFill>
                <a:effectLst/>
                <a:latin typeface="#9Slide07 IcielBaliho Script" pitchFamily="2" charset="0"/>
                <a:ea typeface="Tahoma" panose="020B0604030504040204" pitchFamily="34" charset="0"/>
              </a:rPr>
              <a:t> </a:t>
            </a:r>
            <a:r>
              <a:rPr lang="en-US" sz="3200" dirty="0" err="1">
                <a:solidFill>
                  <a:srgbClr val="002060"/>
                </a:solidFill>
                <a:effectLst/>
                <a:latin typeface="#9Slide07 IcielBaliho Script" pitchFamily="2" charset="0"/>
                <a:ea typeface="Tahoma" panose="020B0604030504040204" pitchFamily="34" charset="0"/>
              </a:rPr>
              <a:t>lửa</a:t>
            </a:r>
            <a:r>
              <a:rPr lang="en-US" sz="3200" dirty="0">
                <a:solidFill>
                  <a:srgbClr val="002060"/>
                </a:solidFill>
                <a:effectLst/>
                <a:latin typeface="#9Slide07 IcielBaliho Script" pitchFamily="2" charset="0"/>
                <a:ea typeface="Tahoma" panose="020B0604030504040204" pitchFamily="34" charset="0"/>
              </a:rPr>
              <a:t>?</a:t>
            </a:r>
          </a:p>
        </p:txBody>
      </p:sp>
      <p:sp>
        <p:nvSpPr>
          <p:cNvPr id="8" name="Frame 7">
            <a:extLst>
              <a:ext uri="{FF2B5EF4-FFF2-40B4-BE49-F238E27FC236}">
                <a16:creationId xmlns:a16="http://schemas.microsoft.com/office/drawing/2014/main" id="{C028BC6E-8F29-446B-8827-C33BDF4A9B8B}"/>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47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C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Động đất ở Nepal ảnh hưởng Nam Á ra sao? - Tuổi Trẻ Online">
            <a:extLst>
              <a:ext uri="{FF2B5EF4-FFF2-40B4-BE49-F238E27FC236}">
                <a16:creationId xmlns:a16="http://schemas.microsoft.com/office/drawing/2014/main" id="{BA6458ED-500A-4FD8-81A6-4291AA9E5D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33419C-52C6-4C46-8F9E-75A6FB268E15}"/>
              </a:ext>
            </a:extLst>
          </p:cNvPr>
          <p:cNvSpPr/>
          <p:nvPr/>
        </p:nvSpPr>
        <p:spPr>
          <a:xfrm>
            <a:off x="131297" y="5557894"/>
            <a:ext cx="11677650"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200" dirty="0" err="1">
                <a:solidFill>
                  <a:srgbClr val="00B050"/>
                </a:solidFill>
                <a:effectLst/>
                <a:latin typeface="#9Slide07 IcielBaliho Script" pitchFamily="2" charset="0"/>
                <a:ea typeface="Tahoma" panose="020B0604030504040204" pitchFamily="34" charset="0"/>
              </a:rPr>
              <a:t>Trận</a:t>
            </a:r>
            <a:r>
              <a:rPr lang="en-US" sz="3200" dirty="0">
                <a:solidFill>
                  <a:srgbClr val="00B050"/>
                </a:solidFill>
                <a:effectLst/>
                <a:latin typeface="#9Slide07 IcielBaliho Script" pitchFamily="2" charset="0"/>
                <a:ea typeface="Tahoma" panose="020B0604030504040204" pitchFamily="34" charset="0"/>
              </a:rPr>
              <a:t> </a:t>
            </a:r>
            <a:r>
              <a:rPr lang="en-US" sz="3200" dirty="0" err="1">
                <a:solidFill>
                  <a:srgbClr val="00B050"/>
                </a:solidFill>
                <a:effectLst/>
                <a:latin typeface="#9Slide07 IcielBaliho Script" pitchFamily="2" charset="0"/>
                <a:ea typeface="Tahoma" panose="020B0604030504040204" pitchFamily="34" charset="0"/>
              </a:rPr>
              <a:t>động</a:t>
            </a:r>
            <a:r>
              <a:rPr lang="en-US" sz="3200" dirty="0">
                <a:solidFill>
                  <a:srgbClr val="00B050"/>
                </a:solidFill>
                <a:effectLst/>
                <a:latin typeface="#9Slide07 IcielBaliho Script" pitchFamily="2" charset="0"/>
                <a:ea typeface="Tahoma" panose="020B0604030504040204" pitchFamily="34" charset="0"/>
              </a:rPr>
              <a:t> </a:t>
            </a:r>
            <a:r>
              <a:rPr lang="en-US" sz="3200" dirty="0" err="1">
                <a:solidFill>
                  <a:srgbClr val="00B050"/>
                </a:solidFill>
                <a:effectLst/>
                <a:latin typeface="#9Slide07 IcielBaliho Script" pitchFamily="2" charset="0"/>
                <a:ea typeface="Tahoma" panose="020B0604030504040204" pitchFamily="34" charset="0"/>
              </a:rPr>
              <a:t>đất</a:t>
            </a:r>
            <a:r>
              <a:rPr lang="en-US" sz="3200" dirty="0">
                <a:solidFill>
                  <a:srgbClr val="00B050"/>
                </a:solidFill>
                <a:effectLst/>
                <a:latin typeface="#9Slide07 IcielBaliho Script" pitchFamily="2" charset="0"/>
                <a:ea typeface="Tahoma" panose="020B0604030504040204" pitchFamily="34" charset="0"/>
              </a:rPr>
              <a:t> 7,8 </a:t>
            </a:r>
            <a:r>
              <a:rPr lang="en-US" sz="3200" dirty="0" err="1">
                <a:solidFill>
                  <a:srgbClr val="00B050"/>
                </a:solidFill>
                <a:effectLst/>
                <a:latin typeface="#9Slide07 IcielBaliho Script" pitchFamily="2" charset="0"/>
                <a:ea typeface="Tahoma" panose="020B0604030504040204" pitchFamily="34" charset="0"/>
              </a:rPr>
              <a:t>độ</a:t>
            </a:r>
            <a:r>
              <a:rPr lang="en-US" sz="3200" dirty="0">
                <a:solidFill>
                  <a:srgbClr val="00B050"/>
                </a:solidFill>
                <a:effectLst/>
                <a:latin typeface="#9Slide07 IcielBaliho Script" pitchFamily="2" charset="0"/>
                <a:ea typeface="Tahoma" panose="020B0604030504040204" pitchFamily="34" charset="0"/>
              </a:rPr>
              <a:t> 4/2015 ở Nepal do </a:t>
            </a:r>
            <a:r>
              <a:rPr lang="en-US" sz="3200" dirty="0" err="1">
                <a:solidFill>
                  <a:srgbClr val="00B050"/>
                </a:solidFill>
                <a:effectLst/>
                <a:latin typeface="#9Slide07 IcielBaliho Script" pitchFamily="2" charset="0"/>
                <a:ea typeface="Tahoma" panose="020B0604030504040204" pitchFamily="34" charset="0"/>
              </a:rPr>
              <a:t>sự</a:t>
            </a:r>
            <a:r>
              <a:rPr lang="en-US" sz="3200" dirty="0">
                <a:solidFill>
                  <a:srgbClr val="00B050"/>
                </a:solidFill>
                <a:effectLst/>
                <a:latin typeface="#9Slide07 IcielBaliho Script" pitchFamily="2" charset="0"/>
                <a:ea typeface="Tahoma" panose="020B0604030504040204" pitchFamily="34" charset="0"/>
              </a:rPr>
              <a:t> </a:t>
            </a:r>
            <a:r>
              <a:rPr lang="en-US" sz="3200" dirty="0" err="1">
                <a:solidFill>
                  <a:srgbClr val="00B050"/>
                </a:solidFill>
                <a:effectLst/>
                <a:latin typeface="#9Slide07 IcielBaliho Script" pitchFamily="2" charset="0"/>
                <a:ea typeface="Tahoma" panose="020B0604030504040204" pitchFamily="34" charset="0"/>
              </a:rPr>
              <a:t>va</a:t>
            </a:r>
            <a:r>
              <a:rPr lang="en-US" sz="3200" dirty="0">
                <a:solidFill>
                  <a:srgbClr val="00B050"/>
                </a:solidFill>
                <a:effectLst/>
                <a:latin typeface="#9Slide07 IcielBaliho Script" pitchFamily="2" charset="0"/>
                <a:ea typeface="Tahoma" panose="020B0604030504040204" pitchFamily="34" charset="0"/>
              </a:rPr>
              <a:t> </a:t>
            </a:r>
            <a:r>
              <a:rPr lang="en-US" sz="3200" dirty="0" err="1">
                <a:solidFill>
                  <a:srgbClr val="00B050"/>
                </a:solidFill>
                <a:effectLst/>
                <a:latin typeface="#9Slide07 IcielBaliho Script" pitchFamily="2" charset="0"/>
                <a:ea typeface="Tahoma" panose="020B0604030504040204" pitchFamily="34" charset="0"/>
              </a:rPr>
              <a:t>chạm</a:t>
            </a:r>
            <a:r>
              <a:rPr lang="en-US" sz="3200" dirty="0">
                <a:solidFill>
                  <a:srgbClr val="00B050"/>
                </a:solidFill>
                <a:effectLst/>
                <a:latin typeface="#9Slide07 IcielBaliho Script" pitchFamily="2" charset="0"/>
                <a:ea typeface="Tahoma" panose="020B0604030504040204" pitchFamily="34" charset="0"/>
              </a:rPr>
              <a:t> </a:t>
            </a:r>
            <a:r>
              <a:rPr lang="en-US" sz="3200" dirty="0" err="1">
                <a:solidFill>
                  <a:srgbClr val="00B050"/>
                </a:solidFill>
                <a:effectLst/>
                <a:latin typeface="#9Slide07 IcielBaliho Script" pitchFamily="2" charset="0"/>
                <a:ea typeface="Tahoma" panose="020B0604030504040204" pitchFamily="34" charset="0"/>
              </a:rPr>
              <a:t>của</a:t>
            </a:r>
            <a:r>
              <a:rPr lang="en-US" sz="3200" dirty="0">
                <a:solidFill>
                  <a:srgbClr val="00B050"/>
                </a:solidFill>
                <a:effectLst/>
                <a:latin typeface="#9Slide07 IcielBaliho Script" pitchFamily="2" charset="0"/>
                <a:ea typeface="Tahoma" panose="020B0604030504040204" pitchFamily="34" charset="0"/>
              </a:rPr>
              <a:t> 2 </a:t>
            </a:r>
            <a:r>
              <a:rPr lang="en-US" sz="3200" dirty="0" err="1">
                <a:solidFill>
                  <a:srgbClr val="00B050"/>
                </a:solidFill>
                <a:effectLst/>
                <a:latin typeface="#9Slide07 IcielBaliho Script" pitchFamily="2" charset="0"/>
                <a:ea typeface="Tahoma" panose="020B0604030504040204" pitchFamily="34" charset="0"/>
              </a:rPr>
              <a:t>địa</a:t>
            </a:r>
            <a:r>
              <a:rPr lang="en-US" sz="3200" dirty="0">
                <a:solidFill>
                  <a:srgbClr val="00B050"/>
                </a:solidFill>
                <a:effectLst/>
                <a:latin typeface="#9Slide07 IcielBaliho Script" pitchFamily="2" charset="0"/>
                <a:ea typeface="Tahoma" panose="020B0604030504040204" pitchFamily="34" charset="0"/>
              </a:rPr>
              <a:t> </a:t>
            </a:r>
            <a:r>
              <a:rPr lang="en-US" sz="3200" dirty="0" err="1">
                <a:solidFill>
                  <a:srgbClr val="00B050"/>
                </a:solidFill>
                <a:effectLst/>
                <a:latin typeface="#9Slide07 IcielBaliho Script" pitchFamily="2" charset="0"/>
                <a:ea typeface="Tahoma" panose="020B0604030504040204" pitchFamily="34" charset="0"/>
              </a:rPr>
              <a:t>mảng</a:t>
            </a:r>
            <a:endParaRPr lang="en-US" sz="3200" dirty="0">
              <a:solidFill>
                <a:srgbClr val="00B050"/>
              </a:solidFill>
              <a:effectLst/>
              <a:latin typeface="#9Slide07 IcielBaliho Script" pitchFamily="2" charset="0"/>
              <a:ea typeface="Tahoma" panose="020B0604030504040204" pitchFamily="34" charset="0"/>
            </a:endParaRPr>
          </a:p>
        </p:txBody>
      </p:sp>
    </p:spTree>
    <p:extLst>
      <p:ext uri="{BB962C8B-B14F-4D97-AF65-F5344CB8AC3E}">
        <p14:creationId xmlns:p14="http://schemas.microsoft.com/office/powerpoint/2010/main" val="1570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4">
            <a:extLst>
              <a:ext uri="{FF2B5EF4-FFF2-40B4-BE49-F238E27FC236}">
                <a16:creationId xmlns:a16="http://schemas.microsoft.com/office/drawing/2014/main" id="{62AADCAF-1478-4358-8B98-7A951B337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8" y="1101208"/>
            <a:ext cx="12192000" cy="57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B280C2B-E313-4456-8E7C-FB6475FC2063}"/>
              </a:ext>
            </a:extLst>
          </p:cNvPr>
          <p:cNvSpPr/>
          <p:nvPr/>
        </p:nvSpPr>
        <p:spPr>
          <a:xfrm>
            <a:off x="597502" y="550604"/>
            <a:ext cx="11525315" cy="603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8C14944-D35C-481C-A714-662D548BC737}"/>
              </a:ext>
            </a:extLst>
          </p:cNvPr>
          <p:cNvSpPr/>
          <p:nvPr/>
        </p:nvSpPr>
        <p:spPr>
          <a:xfrm>
            <a:off x="2361280" y="3558809"/>
            <a:ext cx="3962400" cy="2381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endParaRPr lang="en-US" sz="3600" dirty="0">
              <a:solidFill>
                <a:schemeClr val="bg1"/>
              </a:solidFill>
              <a:effectLst/>
              <a:latin typeface="#9Slide07 IcielBC Cubano Normal" panose="00000500000000000000" pitchFamily="2" charset="0"/>
              <a:ea typeface="Tahoma" panose="020B0604030504040204" pitchFamily="34" charset="0"/>
            </a:endParaRPr>
          </a:p>
        </p:txBody>
      </p:sp>
      <p:sp>
        <p:nvSpPr>
          <p:cNvPr id="8" name="Rectangle 7">
            <a:extLst>
              <a:ext uri="{FF2B5EF4-FFF2-40B4-BE49-F238E27FC236}">
                <a16:creationId xmlns:a16="http://schemas.microsoft.com/office/drawing/2014/main" id="{B74DF2DF-55E1-4BAA-AD37-571399203E9E}"/>
              </a:ext>
            </a:extLst>
          </p:cNvPr>
          <p:cNvSpPr/>
          <p:nvPr/>
        </p:nvSpPr>
        <p:spPr>
          <a:xfrm>
            <a:off x="-61184" y="491608"/>
            <a:ext cx="12314368" cy="550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Times New Roman" panose="02020603050405020304" pitchFamily="18" charset="0"/>
                <a:cs typeface="Times New Roman" panose="02020603050405020304" pitchFamily="18" charset="0"/>
              </a:rPr>
              <a:t>Chương 3: Cấu tạo của Trái Đất. Vỏ Trái Đất</a:t>
            </a:r>
          </a:p>
          <a:p>
            <a:pPr algn="ctr"/>
            <a:r>
              <a:rPr lang="vi-VN" sz="2800" b="1">
                <a:solidFill>
                  <a:srgbClr val="002060"/>
                </a:solidFill>
                <a:latin typeface="+mj-lt"/>
              </a:rPr>
              <a:t>TIẾT 1</a:t>
            </a:r>
            <a:r>
              <a:rPr lang="en-US" sz="2800" b="1">
                <a:solidFill>
                  <a:srgbClr val="002060"/>
                </a:solidFill>
                <a:latin typeface="Times New Roman" panose="02020603050405020304" pitchFamily="18" charset="0"/>
                <a:cs typeface="Times New Roman" panose="02020603050405020304" pitchFamily="18" charset="0"/>
              </a:rPr>
              <a:t>5</a:t>
            </a:r>
            <a:r>
              <a:rPr lang="vi-VN" sz="2800" b="1">
                <a:solidFill>
                  <a:srgbClr val="002060"/>
                </a:solidFill>
              </a:rPr>
              <a:t> - </a:t>
            </a:r>
            <a:r>
              <a:rPr lang="en-US" sz="2800" b="1">
                <a:solidFill>
                  <a:srgbClr val="002060"/>
                </a:solidFill>
                <a:latin typeface="Times New Roman" panose="02020603050405020304" pitchFamily="18" charset="0"/>
                <a:cs typeface="Times New Roman" panose="02020603050405020304" pitchFamily="18" charset="0"/>
              </a:rPr>
              <a:t>BÀI 10: </a:t>
            </a:r>
            <a:r>
              <a:rPr lang="en-US" sz="28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CẤU TẠO CỦA TRÁI ĐẤT – CÁC MẢNG KIẾN TẠO</a:t>
            </a:r>
          </a:p>
          <a:p>
            <a:pPr algn="ctr"/>
            <a:endParaRPr lang="en-US" sz="3200" dirty="0">
              <a:solidFill>
                <a:srgbClr val="C000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6AB9C196-56C1-4410-8F8B-AB6C2A21648E}"/>
              </a:ext>
            </a:extLst>
          </p:cNvPr>
          <p:cNvGraphicFramePr>
            <a:graphicFrameLocks noGrp="1"/>
          </p:cNvGraphicFramePr>
          <p:nvPr>
            <p:extLst>
              <p:ext uri="{D42A27DB-BD31-4B8C-83A1-F6EECF244321}">
                <p14:modId xmlns:p14="http://schemas.microsoft.com/office/powerpoint/2010/main" val="3379766958"/>
              </p:ext>
            </p:extLst>
          </p:nvPr>
        </p:nvGraphicFramePr>
        <p:xfrm>
          <a:off x="1714816" y="1834657"/>
          <a:ext cx="10198240" cy="2762998"/>
        </p:xfrm>
        <a:graphic>
          <a:graphicData uri="http://schemas.openxmlformats.org/drawingml/2006/table">
            <a:tbl>
              <a:tblPr firstRow="1" bandRow="1">
                <a:tableStyleId>{5940675A-B579-460E-94D1-54222C63F5DA}</a:tableStyleId>
              </a:tblPr>
              <a:tblGrid>
                <a:gridCol w="3105999">
                  <a:extLst>
                    <a:ext uri="{9D8B030D-6E8A-4147-A177-3AD203B41FA5}">
                      <a16:colId xmlns:a16="http://schemas.microsoft.com/office/drawing/2014/main" val="1960940003"/>
                    </a:ext>
                  </a:extLst>
                </a:gridCol>
                <a:gridCol w="1931791">
                  <a:extLst>
                    <a:ext uri="{9D8B030D-6E8A-4147-A177-3AD203B41FA5}">
                      <a16:colId xmlns:a16="http://schemas.microsoft.com/office/drawing/2014/main" val="1991900047"/>
                    </a:ext>
                  </a:extLst>
                </a:gridCol>
                <a:gridCol w="2418788">
                  <a:extLst>
                    <a:ext uri="{9D8B030D-6E8A-4147-A177-3AD203B41FA5}">
                      <a16:colId xmlns:a16="http://schemas.microsoft.com/office/drawing/2014/main" val="1324983789"/>
                    </a:ext>
                  </a:extLst>
                </a:gridCol>
                <a:gridCol w="2741662">
                  <a:extLst>
                    <a:ext uri="{9D8B030D-6E8A-4147-A177-3AD203B41FA5}">
                      <a16:colId xmlns:a16="http://schemas.microsoft.com/office/drawing/2014/main" val="2126292754"/>
                    </a:ext>
                  </a:extLst>
                </a:gridCol>
              </a:tblGrid>
              <a:tr h="552878">
                <a:tc>
                  <a:txBody>
                    <a:bodyPr/>
                    <a:lstStyle/>
                    <a:p>
                      <a:pPr algn="ctr"/>
                      <a:r>
                        <a:rPr lang="vi-VN" sz="2000" b="1" dirty="0">
                          <a:solidFill>
                            <a:schemeClr val="bg1"/>
                          </a:solidFill>
                          <a:latin typeface="+mj-lt"/>
                        </a:rPr>
                        <a:t>Lớp</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000" b="1" dirty="0">
                          <a:solidFill>
                            <a:schemeClr val="bg1"/>
                          </a:solidFill>
                          <a:latin typeface="+mj-lt"/>
                        </a:rPr>
                        <a:t>Độ</a:t>
                      </a:r>
                      <a:r>
                        <a:rPr lang="vi-VN" sz="2000" b="1" baseline="0" dirty="0">
                          <a:solidFill>
                            <a:schemeClr val="bg1"/>
                          </a:solidFill>
                          <a:latin typeface="+mj-lt"/>
                        </a:rPr>
                        <a:t> dày</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000" b="1" dirty="0">
                          <a:solidFill>
                            <a:schemeClr val="bg1"/>
                          </a:solidFill>
                          <a:latin typeface="+mj-lt"/>
                        </a:rPr>
                        <a:t>Trạng</a:t>
                      </a:r>
                      <a:r>
                        <a:rPr lang="vi-VN" sz="2000" b="1" baseline="0" dirty="0">
                          <a:solidFill>
                            <a:schemeClr val="bg1"/>
                          </a:solidFill>
                          <a:latin typeface="+mj-lt"/>
                        </a:rPr>
                        <a:t> thái</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000" b="1" dirty="0">
                          <a:solidFill>
                            <a:schemeClr val="bg1"/>
                          </a:solidFill>
                          <a:latin typeface="+mj-lt"/>
                        </a:rPr>
                        <a:t>Nhiệt</a:t>
                      </a:r>
                      <a:r>
                        <a:rPr lang="vi-VN" sz="2000" b="1" baseline="0" dirty="0">
                          <a:solidFill>
                            <a:schemeClr val="bg1"/>
                          </a:solidFill>
                          <a:latin typeface="+mj-lt"/>
                        </a:rPr>
                        <a:t> độ</a:t>
                      </a:r>
                      <a:endParaRPr lang="en-US" sz="2000"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732566"/>
                  </a:ext>
                </a:extLst>
              </a:tr>
              <a:tr h="552878">
                <a:tc>
                  <a:txBody>
                    <a:bodyPr/>
                    <a:lstStyle/>
                    <a:p>
                      <a:pPr algn="ctr"/>
                      <a:r>
                        <a:rPr lang="vi-VN" sz="2000" b="0" i="0" dirty="0">
                          <a:solidFill>
                            <a:schemeClr val="bg1"/>
                          </a:solidFill>
                          <a:latin typeface="+mj-lt"/>
                        </a:rPr>
                        <a:t>Vỏ</a:t>
                      </a:r>
                      <a:r>
                        <a:rPr lang="vi-VN" sz="2000" b="0" i="0" baseline="0" dirty="0">
                          <a:solidFill>
                            <a:schemeClr val="bg1"/>
                          </a:solidFill>
                          <a:latin typeface="+mj-lt"/>
                        </a:rPr>
                        <a:t> </a:t>
                      </a:r>
                      <a:r>
                        <a:rPr lang="vi-VN" sz="2000" b="0" i="0" baseline="0">
                          <a:solidFill>
                            <a:schemeClr val="bg1"/>
                          </a:solidFill>
                          <a:latin typeface="+mj-lt"/>
                        </a:rPr>
                        <a:t>Trái Đất</a:t>
                      </a:r>
                      <a:endParaRPr lang="en-US" sz="2000" b="0" i="0" baseline="0">
                        <a:solidFill>
                          <a:schemeClr val="bg1"/>
                        </a:solidFill>
                        <a:latin typeface="+mj-lt"/>
                      </a:endParaRPr>
                    </a:p>
                    <a:p>
                      <a:pPr algn="ctr"/>
                      <a:endParaRPr lang="en-US" sz="2000" b="0" i="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355979"/>
                  </a:ext>
                </a:extLst>
              </a:tr>
              <a:tr h="754540">
                <a:tc>
                  <a:txBody>
                    <a:bodyPr/>
                    <a:lstStyle/>
                    <a:p>
                      <a:pPr algn="ctr"/>
                      <a:r>
                        <a:rPr lang="vi-VN" sz="2000" b="0" i="0" dirty="0">
                          <a:solidFill>
                            <a:schemeClr val="bg1"/>
                          </a:solidFill>
                          <a:latin typeface="+mj-lt"/>
                        </a:rPr>
                        <a:t>Lớp</a:t>
                      </a:r>
                      <a:r>
                        <a:rPr lang="vi-VN" sz="2000" b="0" i="0" baseline="0" dirty="0">
                          <a:solidFill>
                            <a:schemeClr val="bg1"/>
                          </a:solidFill>
                          <a:latin typeface="+mj-lt"/>
                        </a:rPr>
                        <a:t> </a:t>
                      </a:r>
                      <a:r>
                        <a:rPr lang="vi-VN" sz="2000" b="0" i="0" baseline="0">
                          <a:solidFill>
                            <a:schemeClr val="bg1"/>
                          </a:solidFill>
                          <a:latin typeface="+mj-lt"/>
                        </a:rPr>
                        <a:t>trung gian</a:t>
                      </a:r>
                      <a:endParaRPr lang="en-US" sz="2000" b="0" i="0" baseline="0">
                        <a:solidFill>
                          <a:schemeClr val="bg1"/>
                        </a:solidFill>
                        <a:latin typeface="+mj-lt"/>
                      </a:endParaRPr>
                    </a:p>
                    <a:p>
                      <a:pPr algn="ctr"/>
                      <a:r>
                        <a:rPr lang="en-US" sz="2000" b="0" i="0" baseline="0">
                          <a:solidFill>
                            <a:schemeClr val="bg1"/>
                          </a:solidFill>
                          <a:latin typeface="Times New Roman" panose="02020603050405020304" pitchFamily="18" charset="0"/>
                          <a:cs typeface="Times New Roman" panose="02020603050405020304" pitchFamily="18" charset="0"/>
                        </a:rPr>
                        <a:t>(Man-ti)</a:t>
                      </a:r>
                      <a:endParaRPr lang="en-US" sz="2000" b="0" i="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0391735"/>
                  </a:ext>
                </a:extLst>
              </a:tr>
              <a:tr h="754540">
                <a:tc>
                  <a:txBody>
                    <a:bodyPr/>
                    <a:lstStyle/>
                    <a:p>
                      <a:pPr algn="ctr"/>
                      <a:r>
                        <a:rPr lang="vi-VN" sz="2000" b="0" i="0" dirty="0">
                          <a:solidFill>
                            <a:schemeClr val="bg1"/>
                          </a:solidFill>
                          <a:latin typeface="+mj-lt"/>
                        </a:rPr>
                        <a:t>Lõi</a:t>
                      </a:r>
                      <a:r>
                        <a:rPr lang="vi-VN" sz="2000" b="0" i="0" baseline="0" dirty="0">
                          <a:solidFill>
                            <a:schemeClr val="bg1"/>
                          </a:solidFill>
                          <a:latin typeface="+mj-lt"/>
                        </a:rPr>
                        <a:t> </a:t>
                      </a:r>
                      <a:r>
                        <a:rPr lang="vi-VN" sz="2000" b="0" i="0" baseline="0">
                          <a:solidFill>
                            <a:schemeClr val="bg1"/>
                          </a:solidFill>
                          <a:latin typeface="+mj-lt"/>
                        </a:rPr>
                        <a:t>Trái Đất</a:t>
                      </a:r>
                      <a:endParaRPr lang="en-US" sz="2000" b="0" i="0" baseline="0">
                        <a:solidFill>
                          <a:schemeClr val="bg1"/>
                        </a:solidFill>
                        <a:latin typeface="+mj-lt"/>
                      </a:endParaRPr>
                    </a:p>
                    <a:p>
                      <a:pPr algn="ctr"/>
                      <a:r>
                        <a:rPr lang="en-US" sz="2000" b="0" i="0" baseline="0">
                          <a:solidFill>
                            <a:schemeClr val="bg1"/>
                          </a:solidFill>
                          <a:latin typeface="Times New Roman" panose="02020603050405020304" pitchFamily="18" charset="0"/>
                          <a:cs typeface="Times New Roman" panose="02020603050405020304" pitchFamily="18" charset="0"/>
                        </a:rPr>
                        <a:t>(Nhân Trái Đất)</a:t>
                      </a:r>
                      <a:endParaRPr lang="en-US" sz="2000" b="0" i="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1322584"/>
                  </a:ext>
                </a:extLst>
              </a:tr>
            </a:tbl>
          </a:graphicData>
        </a:graphic>
      </p:graphicFrame>
      <p:sp>
        <p:nvSpPr>
          <p:cNvPr id="11" name="TextBox 10">
            <a:extLst>
              <a:ext uri="{FF2B5EF4-FFF2-40B4-BE49-F238E27FC236}">
                <a16:creationId xmlns:a16="http://schemas.microsoft.com/office/drawing/2014/main" id="{82DFAC33-C907-4CB3-A89B-29F71A7002AD}"/>
              </a:ext>
            </a:extLst>
          </p:cNvPr>
          <p:cNvSpPr txBox="1"/>
          <p:nvPr/>
        </p:nvSpPr>
        <p:spPr>
          <a:xfrm>
            <a:off x="246982" y="1371600"/>
            <a:ext cx="457266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FF00"/>
                </a:solidFill>
                <a:effectLst/>
                <a:uLnTx/>
                <a:uFillTx/>
                <a:latin typeface="+mj-lt"/>
                <a:ea typeface="+mn-ea"/>
                <a:cs typeface="+mn-cs"/>
              </a:rPr>
              <a:t>1. Cấu</a:t>
            </a:r>
            <a:r>
              <a:rPr kumimoji="0" lang="vi-VN" sz="2000" b="1" i="0" u="none" strike="noStrike" kern="1200" cap="none" spc="0" normalizeH="0" noProof="0">
                <a:ln>
                  <a:noFill/>
                </a:ln>
                <a:solidFill>
                  <a:srgbClr val="FFFF00"/>
                </a:solidFill>
                <a:effectLst/>
                <a:uLnTx/>
                <a:uFillTx/>
                <a:latin typeface="+mj-lt"/>
                <a:ea typeface="+mn-ea"/>
                <a:cs typeface="+mn-cs"/>
              </a:rPr>
              <a:t> tạo bên trong của Trái Đất</a:t>
            </a:r>
            <a:endParaRPr kumimoji="0" lang="en-US" sz="2000" b="1" i="0" u="none" strike="noStrike" kern="1200" cap="none" spc="0" normalizeH="0" baseline="0" noProof="0" dirty="0">
              <a:ln>
                <a:noFill/>
              </a:ln>
              <a:solidFill>
                <a:srgbClr val="FFFF00"/>
              </a:solidFill>
              <a:effectLst/>
              <a:uLnTx/>
              <a:uFillTx/>
              <a:latin typeface="+mj-lt"/>
              <a:ea typeface="+mn-ea"/>
              <a:cs typeface="+mn-cs"/>
            </a:endParaRPr>
          </a:p>
        </p:txBody>
      </p:sp>
      <p:sp>
        <p:nvSpPr>
          <p:cNvPr id="12" name="TextBox 11">
            <a:extLst>
              <a:ext uri="{FF2B5EF4-FFF2-40B4-BE49-F238E27FC236}">
                <a16:creationId xmlns:a16="http://schemas.microsoft.com/office/drawing/2014/main" id="{3D32237A-82D9-40BD-905B-9E943F21CD3E}"/>
              </a:ext>
            </a:extLst>
          </p:cNvPr>
          <p:cNvSpPr txBox="1"/>
          <p:nvPr/>
        </p:nvSpPr>
        <p:spPr>
          <a:xfrm>
            <a:off x="4813582" y="3189613"/>
            <a:ext cx="2413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2900 km</a:t>
            </a:r>
          </a:p>
        </p:txBody>
      </p:sp>
      <p:sp>
        <p:nvSpPr>
          <p:cNvPr id="13" name="TextBox 12">
            <a:extLst>
              <a:ext uri="{FF2B5EF4-FFF2-40B4-BE49-F238E27FC236}">
                <a16:creationId xmlns:a16="http://schemas.microsoft.com/office/drawing/2014/main" id="{B256479B-9D48-498C-9FB5-5896D0BBE3AD}"/>
              </a:ext>
            </a:extLst>
          </p:cNvPr>
          <p:cNvSpPr txBox="1"/>
          <p:nvPr/>
        </p:nvSpPr>
        <p:spPr>
          <a:xfrm>
            <a:off x="4813582" y="2486892"/>
            <a:ext cx="204145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5km đến 7km</a:t>
            </a:r>
          </a:p>
        </p:txBody>
      </p:sp>
      <p:sp>
        <p:nvSpPr>
          <p:cNvPr id="14" name="TextBox 13">
            <a:extLst>
              <a:ext uri="{FF2B5EF4-FFF2-40B4-BE49-F238E27FC236}">
                <a16:creationId xmlns:a16="http://schemas.microsoft.com/office/drawing/2014/main" id="{E31A7671-2A13-488E-89DE-33DA7A86BBD8}"/>
              </a:ext>
            </a:extLst>
          </p:cNvPr>
          <p:cNvSpPr txBox="1"/>
          <p:nvPr/>
        </p:nvSpPr>
        <p:spPr>
          <a:xfrm>
            <a:off x="4832440" y="4088819"/>
            <a:ext cx="295230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3400 km</a:t>
            </a:r>
          </a:p>
        </p:txBody>
      </p:sp>
      <p:sp>
        <p:nvSpPr>
          <p:cNvPr id="15" name="TextBox 14">
            <a:extLst>
              <a:ext uri="{FF2B5EF4-FFF2-40B4-BE49-F238E27FC236}">
                <a16:creationId xmlns:a16="http://schemas.microsoft.com/office/drawing/2014/main" id="{2CCD872C-B9AD-47D6-91C0-FA58F7C407C0}"/>
              </a:ext>
            </a:extLst>
          </p:cNvPr>
          <p:cNvSpPr txBox="1"/>
          <p:nvPr/>
        </p:nvSpPr>
        <p:spPr>
          <a:xfrm>
            <a:off x="6813936" y="2498034"/>
            <a:ext cx="204145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Rắn chắc</a:t>
            </a:r>
          </a:p>
        </p:txBody>
      </p:sp>
      <p:sp>
        <p:nvSpPr>
          <p:cNvPr id="16" name="TextBox 15">
            <a:extLst>
              <a:ext uri="{FF2B5EF4-FFF2-40B4-BE49-F238E27FC236}">
                <a16:creationId xmlns:a16="http://schemas.microsoft.com/office/drawing/2014/main" id="{708D82AD-F52A-4B52-81EA-F4E94DAE2EE7}"/>
              </a:ext>
            </a:extLst>
          </p:cNvPr>
          <p:cNvSpPr txBox="1"/>
          <p:nvPr/>
        </p:nvSpPr>
        <p:spPr>
          <a:xfrm>
            <a:off x="9040944" y="2428778"/>
            <a:ext cx="2952308" cy="707886"/>
          </a:xfrm>
          <a:prstGeom prst="rect">
            <a:avLst/>
          </a:prstGeom>
          <a:noFill/>
        </p:spPr>
        <p:txBody>
          <a:bodyPr wrap="square" rtlCol="0">
            <a:spAutoFit/>
          </a:bodyPr>
          <a:lstStyle/>
          <a:p>
            <a:pPr algn="ctr"/>
            <a:r>
              <a:rPr lang="vi-VN" sz="2000">
                <a:solidFill>
                  <a:schemeClr val="bg1"/>
                </a:solidFill>
                <a:latin typeface="+mj-lt"/>
              </a:rPr>
              <a:t>Càng</a:t>
            </a:r>
            <a:r>
              <a:rPr lang="en-US" sz="2000">
                <a:solidFill>
                  <a:schemeClr val="bg1"/>
                </a:solidFill>
                <a:latin typeface="+mj-lt"/>
              </a:rPr>
              <a:t> </a:t>
            </a:r>
            <a:r>
              <a:rPr lang="en-US" sz="2000">
                <a:solidFill>
                  <a:schemeClr val="bg1"/>
                </a:solidFill>
                <a:latin typeface="Times New Roman" panose="02020603050405020304" pitchFamily="18" charset="0"/>
                <a:cs typeface="Times New Roman" panose="02020603050405020304" pitchFamily="18" charset="0"/>
              </a:rPr>
              <a:t>xuống</a:t>
            </a:r>
            <a:r>
              <a:rPr lang="vi-VN"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mj-lt"/>
              </a:rPr>
              <a:t>sâu nhiệt độ càng tăng, tối đa 1000°C</a:t>
            </a:r>
            <a:endParaRPr lang="en-US" sz="2000" dirty="0">
              <a:solidFill>
                <a:schemeClr val="bg1"/>
              </a:solidFill>
              <a:latin typeface="+mj-lt"/>
            </a:endParaRPr>
          </a:p>
        </p:txBody>
      </p:sp>
      <p:sp>
        <p:nvSpPr>
          <p:cNvPr id="17" name="TextBox 16">
            <a:extLst>
              <a:ext uri="{FF2B5EF4-FFF2-40B4-BE49-F238E27FC236}">
                <a16:creationId xmlns:a16="http://schemas.microsoft.com/office/drawing/2014/main" id="{5BCBF1AB-09F6-4DCB-AFCD-81E73F33B1FB}"/>
              </a:ext>
            </a:extLst>
          </p:cNvPr>
          <p:cNvSpPr txBox="1"/>
          <p:nvPr/>
        </p:nvSpPr>
        <p:spPr>
          <a:xfrm>
            <a:off x="6751687" y="3324420"/>
            <a:ext cx="2751302"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quánh dẻo đến rắn</a:t>
            </a:r>
          </a:p>
        </p:txBody>
      </p:sp>
      <p:sp>
        <p:nvSpPr>
          <p:cNvPr id="18" name="TextBox 17">
            <a:extLst>
              <a:ext uri="{FF2B5EF4-FFF2-40B4-BE49-F238E27FC236}">
                <a16:creationId xmlns:a16="http://schemas.microsoft.com/office/drawing/2014/main" id="{F2414D66-825B-4E6C-BE24-3C165D77F5C9}"/>
              </a:ext>
            </a:extLst>
          </p:cNvPr>
          <p:cNvSpPr txBox="1"/>
          <p:nvPr/>
        </p:nvSpPr>
        <p:spPr>
          <a:xfrm>
            <a:off x="6752823" y="4073408"/>
            <a:ext cx="295230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lỏng đến rắn</a:t>
            </a:r>
          </a:p>
        </p:txBody>
      </p:sp>
      <p:sp>
        <p:nvSpPr>
          <p:cNvPr id="19" name="TextBox 18">
            <a:extLst>
              <a:ext uri="{FF2B5EF4-FFF2-40B4-BE49-F238E27FC236}">
                <a16:creationId xmlns:a16="http://schemas.microsoft.com/office/drawing/2014/main" id="{390CE6EB-50EC-485C-BC20-61233D3DEA45}"/>
              </a:ext>
            </a:extLst>
          </p:cNvPr>
          <p:cNvSpPr txBox="1"/>
          <p:nvPr/>
        </p:nvSpPr>
        <p:spPr>
          <a:xfrm>
            <a:off x="9193949" y="3282730"/>
            <a:ext cx="269466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Từ </a:t>
            </a:r>
            <a:r>
              <a:rPr lang="pt-BR" sz="2000">
                <a:solidFill>
                  <a:schemeClr val="bg1"/>
                </a:solidFill>
                <a:latin typeface="Times New Roman" panose="02020603050405020304" pitchFamily="18" charset="0"/>
                <a:cs typeface="Times New Roman" panose="02020603050405020304" pitchFamily="18" charset="0"/>
              </a:rPr>
              <a:t>1500</a:t>
            </a:r>
            <a:r>
              <a:rPr lang="pt-BR" sz="2000" baseline="30000">
                <a:solidFill>
                  <a:schemeClr val="bg1"/>
                </a:solidFill>
                <a:latin typeface="Times New Roman" panose="02020603050405020304" pitchFamily="18" charset="0"/>
                <a:cs typeface="Times New Roman" panose="02020603050405020304" pitchFamily="18" charset="0"/>
              </a:rPr>
              <a:t>0 </a:t>
            </a:r>
            <a:r>
              <a:rPr lang="pt-BR" sz="2000">
                <a:solidFill>
                  <a:schemeClr val="bg1"/>
                </a:solidFill>
                <a:latin typeface="Times New Roman" panose="02020603050405020304" pitchFamily="18" charset="0"/>
                <a:cs typeface="Times New Roman" panose="02020603050405020304" pitchFamily="18" charset="0"/>
              </a:rPr>
              <a:t>C đến 3700</a:t>
            </a:r>
            <a:r>
              <a:rPr lang="pt-BR" sz="2000" baseline="30000">
                <a:solidFill>
                  <a:schemeClr val="bg1"/>
                </a:solidFill>
                <a:latin typeface="Times New Roman" panose="02020603050405020304" pitchFamily="18" charset="0"/>
                <a:cs typeface="Times New Roman" panose="02020603050405020304" pitchFamily="18" charset="0"/>
              </a:rPr>
              <a:t>0 </a:t>
            </a:r>
            <a:r>
              <a:rPr lang="pt-BR" sz="2000">
                <a:solidFill>
                  <a:schemeClr val="bg1"/>
                </a:solidFill>
                <a:latin typeface="Times New Roman" panose="02020603050405020304" pitchFamily="18" charset="0"/>
                <a:cs typeface="Times New Roman" panose="02020603050405020304" pitchFamily="18" charset="0"/>
              </a:rPr>
              <a:t>C </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D7BC517-149E-4DF4-A254-48EB1FE86A85}"/>
              </a:ext>
            </a:extLst>
          </p:cNvPr>
          <p:cNvSpPr txBox="1"/>
          <p:nvPr/>
        </p:nvSpPr>
        <p:spPr>
          <a:xfrm>
            <a:off x="9245815" y="3995278"/>
            <a:ext cx="2732804"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Khoảng </a:t>
            </a:r>
            <a:r>
              <a:rPr lang="pt-BR" sz="2000">
                <a:solidFill>
                  <a:schemeClr val="bg1"/>
                </a:solidFill>
                <a:latin typeface="Times New Roman" panose="02020603050405020304" pitchFamily="18" charset="0"/>
                <a:cs typeface="Times New Roman" panose="02020603050405020304" pitchFamily="18" charset="0"/>
              </a:rPr>
              <a:t>5000</a:t>
            </a:r>
            <a:r>
              <a:rPr lang="pt-BR" sz="2000" baseline="30000">
                <a:solidFill>
                  <a:schemeClr val="bg1"/>
                </a:solidFill>
                <a:latin typeface="Times New Roman" panose="02020603050405020304" pitchFamily="18" charset="0"/>
                <a:cs typeface="Times New Roman" panose="02020603050405020304" pitchFamily="18" charset="0"/>
              </a:rPr>
              <a:t>0 </a:t>
            </a:r>
            <a:r>
              <a:rPr lang="pt-BR" sz="2000">
                <a:solidFill>
                  <a:schemeClr val="bg1"/>
                </a:solidFill>
                <a:latin typeface="Times New Roman" panose="02020603050405020304" pitchFamily="18" charset="0"/>
                <a:cs typeface="Times New Roman" panose="02020603050405020304" pitchFamily="18" charset="0"/>
              </a:rPr>
              <a:t>C </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F0FC004-20D1-4058-AADE-C102B196C070}"/>
              </a:ext>
            </a:extLst>
          </p:cNvPr>
          <p:cNvSpPr txBox="1"/>
          <p:nvPr/>
        </p:nvSpPr>
        <p:spPr>
          <a:xfrm>
            <a:off x="331843" y="3510351"/>
            <a:ext cx="135567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Times New Roman" panose="02020603050405020304" pitchFamily="18" charset="0"/>
                <a:cs typeface="Times New Roman" panose="02020603050405020304" pitchFamily="18" charset="0"/>
              </a:rPr>
              <a:t>Gồm 3 lớp: </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FF5A268-F007-4D13-98B2-5388672FB88D}"/>
              </a:ext>
            </a:extLst>
          </p:cNvPr>
          <p:cNvSpPr txBox="1"/>
          <p:nvPr/>
        </p:nvSpPr>
        <p:spPr>
          <a:xfrm>
            <a:off x="246982" y="4638143"/>
            <a:ext cx="457266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2</a:t>
            </a:r>
            <a:r>
              <a:rPr kumimoji="0" lang="vi-VN"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Các địa mảng (mảng kiến tạo)</a:t>
            </a: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C3F832-398D-48E2-9F69-33F4793F0EC5}"/>
              </a:ext>
            </a:extLst>
          </p:cNvPr>
          <p:cNvSpPr txBox="1"/>
          <p:nvPr/>
        </p:nvSpPr>
        <p:spPr>
          <a:xfrm>
            <a:off x="320942" y="4970392"/>
            <a:ext cx="10501446" cy="1015663"/>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 Lớp vỏ Trái Đất được cấu tạo do một số địa mảng nằm kề nhau tạo thành. </a:t>
            </a:r>
            <a:endParaRPr lang="vi-VN" sz="2000" dirty="0">
              <a:solidFill>
                <a:schemeClr val="bg1"/>
              </a:solidFill>
              <a:latin typeface="Times New Roman" panose="02020603050405020304" pitchFamily="18" charset="0"/>
              <a:cs typeface="Times New Roman" panose="02020603050405020304" pitchFamily="18" charset="0"/>
            </a:endParaRPr>
          </a:p>
          <a:p>
            <a:r>
              <a:rPr lang="en-US" sz="2000">
                <a:solidFill>
                  <a:schemeClr val="bg1"/>
                </a:solidFill>
                <a:latin typeface="+mj-lt"/>
              </a:rPr>
              <a:t>- </a:t>
            </a:r>
            <a:r>
              <a:rPr lang="vi-VN" sz="2000">
                <a:solidFill>
                  <a:schemeClr val="bg1"/>
                </a:solidFill>
                <a:latin typeface="+mj-lt"/>
              </a:rPr>
              <a:t>Các </a:t>
            </a:r>
            <a:r>
              <a:rPr lang="en-US" sz="2000">
                <a:solidFill>
                  <a:schemeClr val="bg1"/>
                </a:solidFill>
                <a:latin typeface="Times New Roman" panose="02020603050405020304" pitchFamily="18" charset="0"/>
                <a:cs typeface="Times New Roman" panose="02020603050405020304" pitchFamily="18" charset="0"/>
              </a:rPr>
              <a:t>địa</a:t>
            </a:r>
            <a:r>
              <a:rPr lang="en-US" sz="2000">
                <a:solidFill>
                  <a:schemeClr val="bg1"/>
                </a:solidFill>
                <a:latin typeface="+mj-lt"/>
              </a:rPr>
              <a:t> </a:t>
            </a:r>
            <a:r>
              <a:rPr lang="vi-VN" sz="2000">
                <a:solidFill>
                  <a:schemeClr val="bg1"/>
                </a:solidFill>
                <a:latin typeface="+mj-lt"/>
              </a:rPr>
              <a:t>mảng </a:t>
            </a:r>
            <a:r>
              <a:rPr lang="vi-VN" sz="2000" dirty="0">
                <a:solidFill>
                  <a:schemeClr val="bg1"/>
                </a:solidFill>
                <a:latin typeface="+mj-lt"/>
              </a:rPr>
              <a:t>di chuyển rất chậm</a:t>
            </a:r>
            <a:r>
              <a:rPr lang="vi-VN" sz="2000">
                <a:solidFill>
                  <a:schemeClr val="bg1"/>
                </a:solidFill>
                <a:latin typeface="+mj-lt"/>
              </a:rPr>
              <a:t>, có </a:t>
            </a:r>
            <a:r>
              <a:rPr lang="vi-VN" sz="2000" dirty="0">
                <a:solidFill>
                  <a:schemeClr val="bg1"/>
                </a:solidFill>
                <a:latin typeface="+mj-lt"/>
              </a:rPr>
              <a:t>thể tách </a:t>
            </a:r>
            <a:r>
              <a:rPr lang="vi-VN" sz="2000">
                <a:solidFill>
                  <a:schemeClr val="bg1"/>
                </a:solidFill>
                <a:latin typeface="+mj-lt"/>
              </a:rPr>
              <a:t>xa nhau</a:t>
            </a:r>
            <a:r>
              <a:rPr lang="en-US" sz="2000">
                <a:solidFill>
                  <a:schemeClr val="bg1"/>
                </a:solidFill>
                <a:latin typeface="+mj-lt"/>
              </a:rPr>
              <a:t> </a:t>
            </a:r>
            <a:r>
              <a:rPr lang="en-US" sz="2000">
                <a:solidFill>
                  <a:schemeClr val="bg1"/>
                </a:solidFill>
                <a:latin typeface="Times New Roman" panose="02020603050405020304" pitchFamily="18" charset="0"/>
                <a:cs typeface="Times New Roman" panose="02020603050405020304" pitchFamily="18" charset="0"/>
              </a:rPr>
              <a:t>hoặc</a:t>
            </a:r>
            <a:r>
              <a:rPr lang="vi-VN" sz="2000">
                <a:solidFill>
                  <a:schemeClr val="bg1"/>
                </a:solidFill>
                <a:latin typeface="+mj-lt"/>
              </a:rPr>
              <a:t> </a:t>
            </a:r>
            <a:r>
              <a:rPr lang="vi-VN" sz="2000" dirty="0">
                <a:solidFill>
                  <a:schemeClr val="bg1"/>
                </a:solidFill>
                <a:latin typeface="+mj-lt"/>
              </a:rPr>
              <a:t>xô </a:t>
            </a:r>
            <a:r>
              <a:rPr lang="vi-VN" sz="2000">
                <a:solidFill>
                  <a:schemeClr val="bg1"/>
                </a:solidFill>
                <a:latin typeface="+mj-lt"/>
              </a:rPr>
              <a:t>vào nhau</a:t>
            </a:r>
            <a:r>
              <a:rPr lang="en-US" sz="2000">
                <a:solidFill>
                  <a:schemeClr val="bg1"/>
                </a:solidFill>
                <a:latin typeface="+mj-lt"/>
              </a:rPr>
              <a:t>.</a:t>
            </a:r>
            <a:endParaRPr lang="vi-VN" sz="2000" dirty="0">
              <a:solidFill>
                <a:schemeClr val="bg1"/>
              </a:solidFill>
              <a:latin typeface="+mj-lt"/>
            </a:endParaRPr>
          </a:p>
          <a:p>
            <a:r>
              <a:rPr lang="en-US" sz="2000">
                <a:solidFill>
                  <a:schemeClr val="bg1"/>
                </a:solidFill>
                <a:latin typeface="Times New Roman" panose="02020603050405020304" pitchFamily="18" charset="0"/>
                <a:cs typeface="Times New Roman" panose="02020603050405020304" pitchFamily="18" charset="0"/>
              </a:rPr>
              <a:t>- Nơi tiếp giáp giữa các địa mảng hình thành các dãy núi, vực sâu, … kèm theo động đất, núi lửa. </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24DB276-C1B9-4134-AC5B-85479AA9C9E4}"/>
              </a:ext>
            </a:extLst>
          </p:cNvPr>
          <p:cNvSpPr txBox="1"/>
          <p:nvPr/>
        </p:nvSpPr>
        <p:spPr>
          <a:xfrm>
            <a:off x="278944" y="6073812"/>
            <a:ext cx="457266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BTVN: </a:t>
            </a: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306E196-36CC-4104-A3DE-6C7159D9D5C7}"/>
              </a:ext>
            </a:extLst>
          </p:cNvPr>
          <p:cNvSpPr txBox="1"/>
          <p:nvPr/>
        </p:nvSpPr>
        <p:spPr>
          <a:xfrm>
            <a:off x="1261640" y="6049011"/>
            <a:ext cx="457266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Làm sách bài tập trang 23 + 24:</a:t>
            </a:r>
            <a:endParaRPr kumimoji="0" lang="en-US"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330BAE5-3B7C-4B96-B288-70BD228A04D9}"/>
              </a:ext>
            </a:extLst>
          </p:cNvPr>
          <p:cNvSpPr txBox="1"/>
          <p:nvPr/>
        </p:nvSpPr>
        <p:spPr>
          <a:xfrm>
            <a:off x="1261640" y="6301352"/>
            <a:ext cx="1019703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000" i="0" u="none" strike="noStrike" kern="1200" cap="none" spc="0" normalizeH="0" baseline="0" noProof="0">
                <a:ln>
                  <a:noFill/>
                </a:ln>
                <a:solidFill>
                  <a:schemeClr val="bg1"/>
                </a:solidFill>
                <a:effectLst/>
                <a:uLnTx/>
                <a:uFillTx/>
                <a:latin typeface="Times New Roman" panose="02020603050405020304" pitchFamily="18" charset="0"/>
                <a:ea typeface="小单纯体" panose="02010601030101010101" pitchFamily="2" charset="-122"/>
                <a:cs typeface="+mn-cs"/>
              </a:rPr>
              <a:t>- Soạn bài 11</a:t>
            </a:r>
            <a:r>
              <a:rPr kumimoji="0" lang="vi-VN" altLang="zh-CN" sz="2000" i="0" u="none" strike="noStrike" kern="1200" cap="none" spc="0" normalizeH="0" baseline="0" noProof="0">
                <a:ln>
                  <a:noFill/>
                </a:ln>
                <a:solidFill>
                  <a:schemeClr val="bg1"/>
                </a:solidFill>
                <a:effectLst/>
                <a:uLnTx/>
                <a:uFillTx/>
                <a:latin typeface="Times New Roman" panose="02020603050405020304" pitchFamily="18" charset="0"/>
                <a:ea typeface="小单纯体" panose="02010601030101010101" pitchFamily="2" charset="-122"/>
                <a:cs typeface="+mn-cs"/>
              </a:rPr>
              <a:t>: Qu</a:t>
            </a:r>
            <a:r>
              <a:rPr lang="vi-VN" altLang="zh-CN" sz="2000">
                <a:solidFill>
                  <a:schemeClr val="bg1"/>
                </a:solidFill>
                <a:latin typeface="Times New Roman" panose="02020603050405020304" pitchFamily="18" charset="0"/>
                <a:ea typeface="小单纯体" panose="02010601030101010101" pitchFamily="2" charset="-122"/>
              </a:rPr>
              <a:t>á trình nội sinh và quá trình ngoại sinh. Hiện tượng tạo núi</a:t>
            </a:r>
            <a:endParaRPr kumimoji="0" lang="zh-CN" altLang="en-US" sz="2000" i="0" u="none" strike="noStrike" kern="1200" cap="none" spc="0" normalizeH="0" baseline="0" noProof="0" dirty="0">
              <a:ln>
                <a:noFill/>
              </a:ln>
              <a:solidFill>
                <a:schemeClr val="bg1"/>
              </a:solidFill>
              <a:effectLst/>
              <a:uLnTx/>
              <a:uFillTx/>
              <a:latin typeface="Calibri Light" panose="020F0302020204030204"/>
              <a:ea typeface="小单纯体" panose="02010601030101010101" pitchFamily="2" charset="-122"/>
              <a:cs typeface="+mn-cs"/>
            </a:endParaRPr>
          </a:p>
        </p:txBody>
      </p:sp>
      <p:cxnSp>
        <p:nvCxnSpPr>
          <p:cNvPr id="28" name="Straight Connector 27">
            <a:extLst>
              <a:ext uri="{FF2B5EF4-FFF2-40B4-BE49-F238E27FC236}">
                <a16:creationId xmlns:a16="http://schemas.microsoft.com/office/drawing/2014/main" id="{3D0ABB4F-6B20-4533-BDB1-AF4520DD798B}"/>
              </a:ext>
            </a:extLst>
          </p:cNvPr>
          <p:cNvCxnSpPr/>
          <p:nvPr/>
        </p:nvCxnSpPr>
        <p:spPr>
          <a:xfrm>
            <a:off x="246982" y="6003097"/>
            <a:ext cx="11641634" cy="150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10" descr="Earth&amp;#39;s Interior | National Geographic Society">
            <a:extLst>
              <a:ext uri="{FF2B5EF4-FFF2-40B4-BE49-F238E27FC236}">
                <a16:creationId xmlns:a16="http://schemas.microsoft.com/office/drawing/2014/main" id="{12CA3558-57EE-46CD-B0E7-A83C773AB7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478" b="92598" l="18687" r="80404">
                        <a14:foregroundMark x1="33030" y1="30148" x2="33030" y2="30148"/>
                        <a14:foregroundMark x1="27879" y1="40377" x2="27879" y2="40377"/>
                        <a14:foregroundMark x1="26667" y1="59354" x2="26667" y2="59354"/>
                        <a14:foregroundMark x1="33434" y1="73217" x2="33434" y2="73217"/>
                        <a14:foregroundMark x1="43636" y1="74293" x2="43636" y2="74293"/>
                        <a14:foregroundMark x1="71717" y1="75236" x2="71717" y2="75236"/>
                        <a14:foregroundMark x1="67576" y1="74832" x2="67576" y2="74832"/>
                        <a14:foregroundMark x1="65859" y1="75505" x2="65859" y2="75505"/>
                        <a14:foregroundMark x1="65152" y1="77389" x2="65152" y2="77389"/>
                        <a14:foregroundMark x1="67273" y1="73620" x2="67273" y2="73620"/>
                        <a14:foregroundMark x1="54747" y1="15478" x2="54747" y2="15478"/>
                        <a14:foregroundMark x1="45253" y1="15747" x2="45253" y2="15747"/>
                        <a14:foregroundMark x1="21212" y1="45491" x2="21212" y2="45491"/>
                        <a14:foregroundMark x1="21212" y1="46703" x2="21212" y2="46703"/>
                        <a14:foregroundMark x1="18687" y1="55316" x2="18687" y2="55316"/>
                        <a14:foregroundMark x1="47172" y1="92598" x2="47172" y2="92598"/>
                        <a14:foregroundMark x1="80404" y1="48452" x2="80404" y2="48452"/>
                      </a14:backgroundRemoval>
                    </a14:imgEffect>
                  </a14:imgLayer>
                </a14:imgProps>
              </a:ext>
              <a:ext uri="{28A0092B-C50C-407E-A947-70E740481C1C}">
                <a14:useLocalDpi xmlns:a14="http://schemas.microsoft.com/office/drawing/2010/main" val="0"/>
              </a:ext>
            </a:extLst>
          </a:blip>
          <a:srcRect l="16852" t="11537" r="13030"/>
          <a:stretch/>
        </p:blipFill>
        <p:spPr bwMode="auto">
          <a:xfrm>
            <a:off x="167151" y="1716369"/>
            <a:ext cx="1617401" cy="153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172D491-8E62-4A90-9E72-27BE3A0F0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36" y="1466543"/>
            <a:ext cx="7075356" cy="4323849"/>
          </a:xfrm>
          <a:prstGeom prst="rect">
            <a:avLst/>
          </a:prstGeom>
        </p:spPr>
      </p:pic>
      <p:sp>
        <p:nvSpPr>
          <p:cNvPr id="8" name="TextBox 7"/>
          <p:cNvSpPr txBox="1"/>
          <p:nvPr/>
        </p:nvSpPr>
        <p:spPr>
          <a:xfrm>
            <a:off x="2031098" y="2065392"/>
            <a:ext cx="49786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Học bài và làm bài tập trong sách BT </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TextBox 1"/>
          <p:cNvSpPr txBox="1"/>
          <p:nvPr/>
        </p:nvSpPr>
        <p:spPr>
          <a:xfrm>
            <a:off x="1755933" y="4249280"/>
            <a:ext cx="5995366"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Đọc trước </a:t>
            </a:r>
            <a:r>
              <a:rPr kumimoji="0" lang="vi-VN"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小单纯体" panose="02010601030101010101" pitchFamily="2" charset="-122"/>
                <a:cs typeface="+mn-cs"/>
              </a:rPr>
              <a:t>BÀI</a:t>
            </a:r>
            <a:r>
              <a:rPr kumimoji="0" lang="vi-VN" altLang="zh-CN" sz="2800" b="1" i="0" u="none" strike="noStrike" kern="1200" cap="none" spc="0" normalizeH="0" noProof="0" dirty="0">
                <a:ln>
                  <a:noFill/>
                </a:ln>
                <a:solidFill>
                  <a:srgbClr val="C00000"/>
                </a:solidFill>
                <a:effectLst/>
                <a:uLnTx/>
                <a:uFillTx/>
                <a:latin typeface="Times New Roman" panose="02020603050405020304" pitchFamily="18" charset="0"/>
                <a:ea typeface="小单纯体" panose="02010601030101010101" pitchFamily="2" charset="-122"/>
                <a:cs typeface="+mn-cs"/>
              </a:rPr>
              <a:t> 11</a:t>
            </a:r>
            <a:r>
              <a:rPr kumimoji="0" lang="vi-VN"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 Qu</a:t>
            </a:r>
            <a:r>
              <a:rPr lang="vi-VN" altLang="zh-CN" sz="2800" b="1" dirty="0">
                <a:solidFill>
                  <a:prstClr val="black"/>
                </a:solidFill>
                <a:latin typeface="Times New Roman" panose="02020603050405020304" pitchFamily="18" charset="0"/>
                <a:ea typeface="小单纯体" panose="02010601030101010101" pitchFamily="2" charset="-122"/>
              </a:rPr>
              <a:t>á trình nội sinh và quá trình ngoại sinh. </a:t>
            </a:r>
          </a:p>
          <a:p>
            <a:pPr marR="0" lvl="0" algn="l" defTabSz="914400" rtl="0" eaLnBrk="1" fontAlgn="auto" latinLnBrk="0" hangingPunct="1">
              <a:lnSpc>
                <a:spcPct val="100000"/>
              </a:lnSpc>
              <a:spcBef>
                <a:spcPts val="0"/>
              </a:spcBef>
              <a:spcAft>
                <a:spcPts val="0"/>
              </a:spcAft>
              <a:buClrTx/>
              <a:buSzTx/>
              <a:tabLst/>
              <a:defRPr/>
            </a:pPr>
            <a:r>
              <a:rPr lang="vi-VN" altLang="zh-CN" sz="2800" b="1" dirty="0">
                <a:solidFill>
                  <a:prstClr val="black"/>
                </a:solidFill>
                <a:latin typeface="Times New Roman" panose="02020603050405020304" pitchFamily="18" charset="0"/>
                <a:ea typeface="小单纯体" panose="02010601030101010101" pitchFamily="2" charset="-122"/>
              </a:rPr>
              <a:t>	Hiện tượng tạo núi</a:t>
            </a:r>
            <a:endParaRPr kumimoji="0" lang="zh-CN" altLang="en-US" sz="2800" b="1" i="0" u="none" strike="noStrike" kern="1200" cap="none" spc="0" normalizeH="0" baseline="0" noProof="0" dirty="0">
              <a:ln>
                <a:noFill/>
              </a:ln>
              <a:solidFill>
                <a:prstClr val="black"/>
              </a:solidFill>
              <a:effectLst/>
              <a:uLnTx/>
              <a:uFillTx/>
              <a:latin typeface="Calibri Light" panose="020F0302020204030204"/>
              <a:ea typeface="小单纯体" panose="02010601030101010101" pitchFamily="2" charset="-122"/>
              <a:cs typeface="+mn-cs"/>
            </a:endParaRPr>
          </a:p>
        </p:txBody>
      </p:sp>
      <p:sp>
        <p:nvSpPr>
          <p:cNvPr id="10" name="Title 1"/>
          <p:cNvSpPr txBox="1">
            <a:spLocks/>
          </p:cNvSpPr>
          <p:nvPr/>
        </p:nvSpPr>
        <p:spPr>
          <a:xfrm>
            <a:off x="8167731" y="2972903"/>
            <a:ext cx="4178808" cy="1311128"/>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4400" b="1" i="0" u="none" strike="noStrike" kern="1200" cap="none" spc="0" normalizeH="0" baseline="0" noProof="0" dirty="0">
                <a:ln w="6600">
                  <a:solidFill>
                    <a:srgbClr val="FFC000"/>
                  </a:solidFill>
                  <a:prstDash val="solid"/>
                </a:ln>
                <a:solidFill>
                  <a:srgbClr val="B74919"/>
                </a:solidFill>
                <a:effectLst>
                  <a:outerShdw dist="38100" dir="2700000" algn="tl" rotWithShape="0">
                    <a:srgbClr val="8BC145"/>
                  </a:outerShdw>
                </a:effectLst>
                <a:uLnTx/>
                <a:uFillTx/>
                <a:latin typeface="Times New Roman" panose="02020603050405020304" pitchFamily="18" charset="0"/>
                <a:ea typeface="+mj-ea"/>
                <a:cs typeface="+mj-cs"/>
              </a:rPr>
              <a:t>HƯỚNG DẪN VỀ NHÀ</a:t>
            </a:r>
            <a:endParaRPr kumimoji="0" lang="en-US" sz="4400" b="1" i="0" u="none" strike="noStrike" kern="1200" cap="none" spc="0" normalizeH="0" baseline="0" noProof="0" dirty="0">
              <a:ln w="6600">
                <a:solidFill>
                  <a:srgbClr val="FFC000"/>
                </a:solidFill>
                <a:prstDash val="solid"/>
              </a:ln>
              <a:solidFill>
                <a:srgbClr val="B74919"/>
              </a:solidFill>
              <a:effectLst>
                <a:outerShdw dist="38100" dir="2700000" algn="tl" rotWithShape="0">
                  <a:srgbClr val="8BC145"/>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3850162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758873D7-A56B-42B1-AECB-36891DDEE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11" y="1301211"/>
            <a:ext cx="12907763" cy="4375995"/>
          </a:xfrm>
          <a:prstGeom prst="rect">
            <a:avLst/>
          </a:prstGeom>
        </p:spPr>
      </p:pic>
      <p:sp>
        <p:nvSpPr>
          <p:cNvPr id="6" name="TextBox 5"/>
          <p:cNvSpPr txBox="1"/>
          <p:nvPr/>
        </p:nvSpPr>
        <p:spPr>
          <a:xfrm>
            <a:off x="1031318" y="2588780"/>
            <a:ext cx="10501446" cy="1200329"/>
          </a:xfrm>
          <a:prstGeom prst="rect">
            <a:avLst/>
          </a:prstGeom>
          <a:noFill/>
        </p:spPr>
        <p:txBody>
          <a:bodyPr wrap="square" rtlCol="0">
            <a:spAutoFit/>
          </a:bodyPr>
          <a:lstStyle/>
          <a:p>
            <a:pPr marL="342900" indent="-342900">
              <a:buFontTx/>
              <a:buChar char="-"/>
            </a:pPr>
            <a:r>
              <a:rPr lang="vi-VN" sz="2400" dirty="0">
                <a:latin typeface="+mj-lt"/>
              </a:rPr>
              <a:t>Mảng kiến tạo là thạch quyển được chia cắt bởi các đứt gãy sâu thành các mảng.</a:t>
            </a:r>
          </a:p>
          <a:p>
            <a:pPr marL="342900" indent="-342900">
              <a:buFontTx/>
              <a:buChar char="-"/>
            </a:pPr>
            <a:r>
              <a:rPr lang="vi-VN" sz="2400" dirty="0">
                <a:latin typeface="+mj-lt"/>
              </a:rPr>
              <a:t>Các mảng di chuyển rất chậm, có thể tách xa nhau, xô vào nhau</a:t>
            </a:r>
          </a:p>
          <a:p>
            <a:r>
              <a:rPr lang="vi-VN" sz="2400" dirty="0">
                <a:latin typeface="+mj-lt"/>
              </a:rPr>
              <a:t> =&gt; sinh ra động đất, núi lửa.</a:t>
            </a:r>
            <a:endParaRPr kumimoji="0" lang="en-US" sz="3200" b="1" i="0" u="none" strike="noStrike" kern="1200" cap="none" spc="0" normalizeH="0" baseline="0" noProof="0" dirty="0">
              <a:ln>
                <a:noFill/>
              </a:ln>
              <a:solidFill>
                <a:srgbClr val="FF0000"/>
              </a:solidFill>
              <a:effectLst/>
              <a:uLnTx/>
              <a:uFillTx/>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45" y="1353752"/>
            <a:ext cx="1066800" cy="1000125"/>
          </a:xfrm>
          <a:prstGeom prst="rect">
            <a:avLst/>
          </a:prstGeom>
        </p:spPr>
      </p:pic>
      <p:sp>
        <p:nvSpPr>
          <p:cNvPr id="9" name="Hộp Văn bản 3">
            <a:extLst>
              <a:ext uri="{FF2B5EF4-FFF2-40B4-BE49-F238E27FC236}">
                <a16:creationId xmlns:a16="http://schemas.microsoft.com/office/drawing/2014/main" id="{9C80D3DA-6A90-47ED-9DA0-8F1E07614B4F}"/>
              </a:ext>
            </a:extLst>
          </p:cNvPr>
          <p:cNvSpPr txBox="1"/>
          <p:nvPr/>
        </p:nvSpPr>
        <p:spPr>
          <a:xfrm>
            <a:off x="2326014" y="1530650"/>
            <a:ext cx="7461564" cy="646331"/>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extLst>
              <a:ext uri="{C807C97D-BFC1-408E-A445-0C87EB9F89A2}">
                <ask:lineSketchStyleProps xmlns:ask="http://schemas.microsoft.com/office/drawing/2018/sketchyshapes" sd="138211722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5 Claudia" pitchFamily="2" charset="0"/>
                <a:ea typeface="+mn-ea"/>
                <a:cs typeface="+mn-cs"/>
              </a:rPr>
              <a:t>2. </a:t>
            </a:r>
            <a:r>
              <a:rPr lang="vi-VN" sz="3600" dirty="0">
                <a:solidFill>
                  <a:prstClr val="white"/>
                </a:solidFill>
                <a:latin typeface="#9Slide05 Claudia" pitchFamily="2" charset="0"/>
              </a:rPr>
              <a:t>Các địa mảng (mảng kiến tạo)</a:t>
            </a:r>
            <a:endPar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endParaRPr>
          </a:p>
        </p:txBody>
      </p:sp>
      <p:sp>
        <p:nvSpPr>
          <p:cNvPr id="10" name="TextBox 9"/>
          <p:cNvSpPr txBox="1"/>
          <p:nvPr/>
        </p:nvSpPr>
        <p:spPr>
          <a:xfrm>
            <a:off x="941945" y="470214"/>
            <a:ext cx="106801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TIẾT 15 – BÀI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CẤU</a:t>
            </a:r>
            <a:r>
              <a:rPr kumimoji="0" lang="vi-VN" sz="2400" b="0" i="0" u="none" strike="noStrike" kern="1200" cap="none" spc="0" normalizeH="0" noProof="0" dirty="0">
                <a:ln>
                  <a:noFill/>
                </a:ln>
                <a:solidFill>
                  <a:srgbClr val="FF0000"/>
                </a:solidFill>
                <a:effectLst/>
                <a:uLnTx/>
                <a:uFillTx/>
                <a:latin typeface="#9Slide03 AmpleSoft Bold" panose="02000000000000000000" pitchFamily="2" charset="0"/>
                <a:ea typeface="+mn-ea"/>
                <a:cs typeface="+mn-cs"/>
              </a:rPr>
              <a:t> TẠO CỦA TRÁI ĐẤT. CÁC MẢNG KIẾN TẠO</a:t>
            </a:r>
            <a:endParaRPr kumimoji="0" lang="en-US"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pic>
        <p:nvPicPr>
          <p:cNvPr id="14" name="Picture 2" descr="Kết quả hình ảnh cho các mảng kiến tạo">
            <a:extLst>
              <a:ext uri="{FF2B5EF4-FFF2-40B4-BE49-F238E27FC236}">
                <a16:creationId xmlns:a16="http://schemas.microsoft.com/office/drawing/2014/main" id="{511D796A-F864-4D27-8583-B4BDB6F0A9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1"/>
          <a:stretch/>
        </p:blipFill>
        <p:spPr bwMode="auto">
          <a:xfrm>
            <a:off x="7574832" y="3631082"/>
            <a:ext cx="4425491" cy="322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9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6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diagram&#10;&#10;Description automatically generated">
            <a:extLst>
              <a:ext uri="{FF2B5EF4-FFF2-40B4-BE49-F238E27FC236}">
                <a16:creationId xmlns:a16="http://schemas.microsoft.com/office/drawing/2014/main" id="{B1B566C0-0237-4114-8167-74181E2C6EE2}"/>
              </a:ext>
            </a:extLst>
          </p:cNvPr>
          <p:cNvPicPr>
            <a:picLocks noGrp="1" noChangeAspect="1"/>
          </p:cNvPicPr>
          <p:nvPr>
            <p:ph idx="1"/>
          </p:nvPr>
        </p:nvPicPr>
        <p:blipFill>
          <a:blip r:embed="rId2"/>
          <a:stretch>
            <a:fillRect/>
          </a:stretch>
        </p:blipFill>
        <p:spPr>
          <a:xfrm>
            <a:off x="525012" y="561763"/>
            <a:ext cx="6983634" cy="5412317"/>
          </a:xfrm>
          <a:prstGeom prst="rect">
            <a:avLst/>
          </a:prstGeom>
        </p:spPr>
      </p:pic>
      <p:sp>
        <p:nvSpPr>
          <p:cNvPr id="8" name="Rectangle 7">
            <a:extLst>
              <a:ext uri="{FF2B5EF4-FFF2-40B4-BE49-F238E27FC236}">
                <a16:creationId xmlns:a16="http://schemas.microsoft.com/office/drawing/2014/main" id="{5259EEBD-C9AE-4000-BFBE-4F530E7C43BB}"/>
              </a:ext>
            </a:extLst>
          </p:cNvPr>
          <p:cNvSpPr/>
          <p:nvPr/>
        </p:nvSpPr>
        <p:spPr>
          <a:xfrm>
            <a:off x="7158285" y="403437"/>
            <a:ext cx="5033715"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000" dirty="0">
                <a:solidFill>
                  <a:srgbClr val="C00000"/>
                </a:solidFill>
                <a:effectLst/>
                <a:latin typeface="#9Slide07 IcielBC Cubano Normal" panose="00000500000000000000" pitchFamily="2" charset="0"/>
                <a:ea typeface="Tahoma" panose="020B0604030504040204" pitchFamily="34" charset="0"/>
              </a:rPr>
              <a:t>TRÁI ĐẤT BÍ ẨN</a:t>
            </a:r>
          </a:p>
        </p:txBody>
      </p:sp>
      <p:sp>
        <p:nvSpPr>
          <p:cNvPr id="11" name="TextBox 10">
            <a:extLst>
              <a:ext uri="{FF2B5EF4-FFF2-40B4-BE49-F238E27FC236}">
                <a16:creationId xmlns:a16="http://schemas.microsoft.com/office/drawing/2014/main" id="{6F96045A-D26F-4D94-8E9F-9269BCEEABEA}"/>
              </a:ext>
            </a:extLst>
          </p:cNvPr>
          <p:cNvSpPr txBox="1"/>
          <p:nvPr/>
        </p:nvSpPr>
        <p:spPr>
          <a:xfrm>
            <a:off x="7498080" y="1145089"/>
            <a:ext cx="4192909" cy="4770537"/>
          </a:xfrm>
          <a:prstGeom prst="rect">
            <a:avLst/>
          </a:prstGeom>
          <a:noFill/>
        </p:spPr>
        <p:txBody>
          <a:bodyPr wrap="square">
            <a:spAutoFit/>
          </a:bodyPr>
          <a:lstStyle/>
          <a:p>
            <a:pPr algn="just" fontAlgn="base"/>
            <a:r>
              <a:rPr lang="vi-VN" sz="1600" b="1" i="1" dirty="0">
                <a:solidFill>
                  <a:srgbClr val="333333"/>
                </a:solidFill>
                <a:effectLst/>
                <a:latin typeface="Roboto Bold" panose="02000000000000000000" pitchFamily="2" charset="0"/>
              </a:rPr>
              <a:t>Liệu có một đại dương bên trong lòng đất?</a:t>
            </a:r>
            <a:endParaRPr lang="vi-VN" sz="1600" b="0" i="1" dirty="0">
              <a:solidFill>
                <a:srgbClr val="333333"/>
              </a:solidFill>
              <a:effectLst/>
              <a:latin typeface="Roboto Bold" panose="02000000000000000000" pitchFamily="2" charset="0"/>
            </a:endParaRPr>
          </a:p>
          <a:p>
            <a:pPr algn="just" fontAlgn="base"/>
            <a:r>
              <a:rPr lang="vi-VN" sz="1600" b="0" i="1" dirty="0">
                <a:solidFill>
                  <a:srgbClr val="333333"/>
                </a:solidFill>
                <a:effectLst/>
                <a:latin typeface="Roboto Regular"/>
              </a:rPr>
              <a:t>Các nhà nghiên cứu tin rằng lượng nước trên bề mặt Trái đất có thể đến từ bên trong hành tinh và đã được “đẩy” lên bề mặt nhờ hoạt động địa chất. Theo trưởng nhóm nghiên cứu, Tiến sĩ Graham Pearson thuộc trường Đại học Alberta, Canada: </a:t>
            </a:r>
            <a:r>
              <a:rPr lang="vi-VN" sz="1600" b="1" i="1" dirty="0">
                <a:solidFill>
                  <a:srgbClr val="333333"/>
                </a:solidFill>
                <a:effectLst/>
                <a:latin typeface="Roboto Regular"/>
              </a:rPr>
              <a:t>“Vùng chuyển tiếp có thể chứa lượng nước nhiều bằng tất cả đại dương gộp lại.</a:t>
            </a:r>
            <a:r>
              <a:rPr lang="en-US" sz="1600" b="1" i="1" dirty="0">
                <a:solidFill>
                  <a:srgbClr val="333333"/>
                </a:solidFill>
                <a:effectLst/>
                <a:latin typeface="Roboto Regular"/>
              </a:rPr>
              <a:t>”</a:t>
            </a:r>
            <a:endParaRPr lang="vi-VN" sz="1600" b="1" i="1" dirty="0">
              <a:solidFill>
                <a:srgbClr val="333333"/>
              </a:solidFill>
              <a:effectLst/>
              <a:latin typeface="Roboto Regular"/>
            </a:endParaRPr>
          </a:p>
          <a:p>
            <a:pPr algn="just" fontAlgn="base"/>
            <a:endParaRPr lang="en-US" sz="1600" b="1" i="1" dirty="0">
              <a:solidFill>
                <a:srgbClr val="333333"/>
              </a:solidFill>
              <a:effectLst/>
              <a:latin typeface="Roboto Regular"/>
            </a:endParaRPr>
          </a:p>
          <a:p>
            <a:pPr algn="just" fontAlgn="base"/>
            <a:r>
              <a:rPr lang="vi-VN" sz="1600" b="0" i="1" dirty="0">
                <a:solidFill>
                  <a:srgbClr val="333333"/>
                </a:solidFill>
                <a:effectLst/>
                <a:latin typeface="Roboto Regular"/>
              </a:rPr>
              <a:t>Sau khi nghiên cứu các chuyển động trong lớp quyển manti và lõi Trái đất trong nhiều năm, và sau vô số </a:t>
            </a:r>
            <a:r>
              <a:rPr lang="el-GR" sz="1600" b="0" i="1" dirty="0">
                <a:solidFill>
                  <a:srgbClr val="333333"/>
                </a:solidFill>
                <a:effectLst/>
                <a:latin typeface="Roboto Regular"/>
              </a:rPr>
              <a:t>ρ</a:t>
            </a:r>
            <a:r>
              <a:rPr lang="vi-VN" sz="1600" b="0" i="1" dirty="0">
                <a:solidFill>
                  <a:srgbClr val="333333"/>
                </a:solidFill>
                <a:effectLst/>
                <a:latin typeface="Roboto Regular"/>
              </a:rPr>
              <a:t>hép tính toán </a:t>
            </a:r>
            <a:r>
              <a:rPr lang="el-GR" sz="1600" b="0" i="1" dirty="0">
                <a:solidFill>
                  <a:srgbClr val="333333"/>
                </a:solidFill>
                <a:effectLst/>
                <a:latin typeface="Roboto Regular"/>
              </a:rPr>
              <a:t>ρ</a:t>
            </a:r>
            <a:r>
              <a:rPr lang="vi-VN" sz="1600" b="0" i="1" dirty="0">
                <a:solidFill>
                  <a:srgbClr val="333333"/>
                </a:solidFill>
                <a:effectLst/>
                <a:latin typeface="Roboto Regular"/>
              </a:rPr>
              <a:t>hức tạp để kiểm tra lại giả thuyết, các nhà nghiên cứu tin rằng họ đã tìm ra một đại dương nước khổng lồ nằm ở vùng chuyển tiếp giữa hai lớp quyển manti trên và quyển manti dưới – một khu vực nằm trong </a:t>
            </a:r>
            <a:r>
              <a:rPr lang="el-GR" sz="1600" b="0" i="1" dirty="0">
                <a:solidFill>
                  <a:srgbClr val="333333"/>
                </a:solidFill>
                <a:effectLst/>
                <a:latin typeface="Roboto Regular"/>
              </a:rPr>
              <a:t>ρ</a:t>
            </a:r>
            <a:r>
              <a:rPr lang="vi-VN" sz="1600" b="0" i="1" dirty="0">
                <a:solidFill>
                  <a:srgbClr val="333333"/>
                </a:solidFill>
                <a:effectLst/>
                <a:latin typeface="Roboto Regular"/>
              </a:rPr>
              <a:t>hạm vi 400-660 km bên dưới bề mặt Trái đất.</a:t>
            </a:r>
          </a:p>
        </p:txBody>
      </p:sp>
      <p:pic>
        <p:nvPicPr>
          <p:cNvPr id="7" name="Picture 10" descr="Earth&amp;#39;s Interior | National Geographic Society">
            <a:extLst>
              <a:ext uri="{FF2B5EF4-FFF2-40B4-BE49-F238E27FC236}">
                <a16:creationId xmlns:a16="http://schemas.microsoft.com/office/drawing/2014/main" id="{F64ABA97-CE52-4213-874F-4BA141F97F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478" b="92598" l="18687" r="80404">
                        <a14:foregroundMark x1="33030" y1="30148" x2="33030" y2="30148"/>
                        <a14:foregroundMark x1="27879" y1="40377" x2="27879" y2="40377"/>
                        <a14:foregroundMark x1="26667" y1="59354" x2="26667" y2="59354"/>
                        <a14:foregroundMark x1="33434" y1="73217" x2="33434" y2="73217"/>
                        <a14:foregroundMark x1="43636" y1="74293" x2="43636" y2="74293"/>
                        <a14:foregroundMark x1="71717" y1="75236" x2="71717" y2="75236"/>
                        <a14:foregroundMark x1="67576" y1="74832" x2="67576" y2="74832"/>
                        <a14:foregroundMark x1="65859" y1="75505" x2="65859" y2="75505"/>
                        <a14:foregroundMark x1="65152" y1="77389" x2="65152" y2="77389"/>
                        <a14:foregroundMark x1="67273" y1="73620" x2="67273" y2="73620"/>
                        <a14:foregroundMark x1="54747" y1="15478" x2="54747" y2="15478"/>
                        <a14:foregroundMark x1="45253" y1="15747" x2="45253" y2="15747"/>
                        <a14:foregroundMark x1="21212" y1="45491" x2="21212" y2="45491"/>
                        <a14:foregroundMark x1="21212" y1="46703" x2="21212" y2="46703"/>
                        <a14:foregroundMark x1="18687" y1="55316" x2="18687" y2="55316"/>
                        <a14:foregroundMark x1="47172" y1="92598" x2="47172" y2="92598"/>
                        <a14:foregroundMark x1="80404" y1="48452" x2="80404" y2="48452"/>
                      </a14:backgroundRemoval>
                    </a14:imgEffect>
                  </a14:imgLayer>
                </a14:imgProps>
              </a:ext>
              <a:ext uri="{28A0092B-C50C-407E-A947-70E740481C1C}">
                <a14:useLocalDpi xmlns:a14="http://schemas.microsoft.com/office/drawing/2010/main" val="0"/>
              </a:ext>
            </a:extLst>
          </a:blip>
          <a:srcRect l="16852" t="11537" r="13030"/>
          <a:stretch/>
        </p:blipFill>
        <p:spPr bwMode="auto">
          <a:xfrm>
            <a:off x="476938" y="799281"/>
            <a:ext cx="3257007" cy="308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F628D-100E-40D8-B164-12973D056DE5}"/>
              </a:ext>
            </a:extLst>
          </p:cNvPr>
          <p:cNvPicPr>
            <a:picLocks noChangeAspect="1"/>
          </p:cNvPicPr>
          <p:nvPr/>
        </p:nvPicPr>
        <p:blipFill>
          <a:blip r:embed="rId2"/>
          <a:stretch>
            <a:fillRect/>
          </a:stretch>
        </p:blipFill>
        <p:spPr>
          <a:xfrm>
            <a:off x="343054" y="506975"/>
            <a:ext cx="11083083" cy="6085553"/>
          </a:xfrm>
          <a:prstGeom prst="rect">
            <a:avLst/>
          </a:prstGeom>
        </p:spPr>
      </p:pic>
      <p:sp>
        <p:nvSpPr>
          <p:cNvPr id="5" name="Freeform: Shape 4">
            <a:extLst>
              <a:ext uri="{FF2B5EF4-FFF2-40B4-BE49-F238E27FC236}">
                <a16:creationId xmlns:a16="http://schemas.microsoft.com/office/drawing/2014/main" id="{CD771CA5-2D99-431D-96FA-092944A3E54E}"/>
              </a:ext>
            </a:extLst>
          </p:cNvPr>
          <p:cNvSpPr/>
          <p:nvPr/>
        </p:nvSpPr>
        <p:spPr>
          <a:xfrm rot="12275653">
            <a:off x="9418172" y="2195537"/>
            <a:ext cx="1416494" cy="728390"/>
          </a:xfrm>
          <a:custGeom>
            <a:avLst/>
            <a:gdLst>
              <a:gd name="connsiteX0" fmla="*/ 1175 w 2268244"/>
              <a:gd name="connsiteY0" fmla="*/ 0 h 1122088"/>
              <a:gd name="connsiteX1" fmla="*/ 2267069 w 2268244"/>
              <a:gd name="connsiteY1" fmla="*/ 0 h 1122088"/>
              <a:gd name="connsiteX2" fmla="*/ 2268244 w 2268244"/>
              <a:gd name="connsiteY2" fmla="*/ 22554 h 1122088"/>
              <a:gd name="connsiteX3" fmla="*/ 1134122 w 2268244"/>
              <a:gd name="connsiteY3" fmla="*/ 1122088 h 1122088"/>
              <a:gd name="connsiteX4" fmla="*/ 0 w 2268244"/>
              <a:gd name="connsiteY4" fmla="*/ 22554 h 112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244" h="1122088">
                <a:moveTo>
                  <a:pt x="1175" y="0"/>
                </a:moveTo>
                <a:lnTo>
                  <a:pt x="2267069" y="0"/>
                </a:lnTo>
                <a:lnTo>
                  <a:pt x="2268244" y="22554"/>
                </a:lnTo>
                <a:cubicBezTo>
                  <a:pt x="2268244" y="629810"/>
                  <a:pt x="1760480" y="1122088"/>
                  <a:pt x="1134122" y="1122088"/>
                </a:cubicBezTo>
                <a:cubicBezTo>
                  <a:pt x="507764" y="1122088"/>
                  <a:pt x="0" y="629810"/>
                  <a:pt x="0" y="22554"/>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E56D1D57-FBFA-4FA4-AB3C-8BE4AFC42882}"/>
              </a:ext>
            </a:extLst>
          </p:cNvPr>
          <p:cNvSpPr/>
          <p:nvPr/>
        </p:nvSpPr>
        <p:spPr>
          <a:xfrm rot="12275653">
            <a:off x="1350399" y="2227351"/>
            <a:ext cx="1569379" cy="728390"/>
          </a:xfrm>
          <a:custGeom>
            <a:avLst/>
            <a:gdLst>
              <a:gd name="connsiteX0" fmla="*/ 1175 w 2268244"/>
              <a:gd name="connsiteY0" fmla="*/ 0 h 1122088"/>
              <a:gd name="connsiteX1" fmla="*/ 2267069 w 2268244"/>
              <a:gd name="connsiteY1" fmla="*/ 0 h 1122088"/>
              <a:gd name="connsiteX2" fmla="*/ 2268244 w 2268244"/>
              <a:gd name="connsiteY2" fmla="*/ 22554 h 1122088"/>
              <a:gd name="connsiteX3" fmla="*/ 1134122 w 2268244"/>
              <a:gd name="connsiteY3" fmla="*/ 1122088 h 1122088"/>
              <a:gd name="connsiteX4" fmla="*/ 0 w 2268244"/>
              <a:gd name="connsiteY4" fmla="*/ 22554 h 112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244" h="1122088">
                <a:moveTo>
                  <a:pt x="1175" y="0"/>
                </a:moveTo>
                <a:lnTo>
                  <a:pt x="2267069" y="0"/>
                </a:lnTo>
                <a:lnTo>
                  <a:pt x="2268244" y="22554"/>
                </a:lnTo>
                <a:cubicBezTo>
                  <a:pt x="2268244" y="629810"/>
                  <a:pt x="1760480" y="1122088"/>
                  <a:pt x="1134122" y="1122088"/>
                </a:cubicBezTo>
                <a:cubicBezTo>
                  <a:pt x="507764" y="1122088"/>
                  <a:pt x="0" y="629810"/>
                  <a:pt x="0" y="22554"/>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34570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Những điều thú vị về lục địa thứ 8 của thế giới - Báo Gia Lai điện tử - Tin  nhanh - Chính xác">
            <a:extLst>
              <a:ext uri="{FF2B5EF4-FFF2-40B4-BE49-F238E27FC236}">
                <a16:creationId xmlns:a16="http://schemas.microsoft.com/office/drawing/2014/main" id="{7558CED3-A207-42BF-AB99-81132EFC2813}"/>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17335"/>
          <a:stretch>
            <a:fillRect/>
          </a:stretch>
        </p:blipFill>
        <p:spPr bwMode="auto">
          <a:xfrm>
            <a:off x="325622" y="1687035"/>
            <a:ext cx="6978945" cy="4665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367E53-EAC7-48CD-9D05-379BD44AC4D9}"/>
              </a:ext>
            </a:extLst>
          </p:cNvPr>
          <p:cNvSpPr>
            <a:spLocks noGrp="1"/>
          </p:cNvSpPr>
          <p:nvPr>
            <p:ph type="title"/>
          </p:nvPr>
        </p:nvSpPr>
        <p:spPr>
          <a:xfrm>
            <a:off x="427738" y="5290456"/>
            <a:ext cx="6774711" cy="1325563"/>
          </a:xfrm>
        </p:spPr>
        <p:txBody>
          <a:bodyPr>
            <a:normAutofit/>
          </a:bodyPr>
          <a:lstStyle/>
          <a:p>
            <a:pPr algn="ctr"/>
            <a:r>
              <a:rPr lang="en-US" sz="4000" b="1" dirty="0">
                <a:solidFill>
                  <a:schemeClr val="bg1"/>
                </a:solidFill>
                <a:latin typeface="#9Slide07 IcielBC Cubano Normal" panose="00000500000000000000" pitchFamily="2" charset="0"/>
                <a:ea typeface="Roboto" panose="02000000000000000000" pitchFamily="2" charset="0"/>
                <a:cs typeface="Roboto" panose="02000000000000000000" pitchFamily="2" charset="0"/>
              </a:rPr>
              <a:t>LỤC ĐỊA THỨ 8 CỦA TRÁI ĐẤT</a:t>
            </a:r>
          </a:p>
        </p:txBody>
      </p:sp>
      <p:sp>
        <p:nvSpPr>
          <p:cNvPr id="4" name="Rectangle 2">
            <a:extLst>
              <a:ext uri="{FF2B5EF4-FFF2-40B4-BE49-F238E27FC236}">
                <a16:creationId xmlns:a16="http://schemas.microsoft.com/office/drawing/2014/main" id="{6FF83244-FE46-4800-B49E-520095519F02}"/>
              </a:ext>
            </a:extLst>
          </p:cNvPr>
          <p:cNvSpPr>
            <a:spLocks noChangeArrowheads="1"/>
          </p:cNvSpPr>
          <p:nvPr/>
        </p:nvSpPr>
        <p:spPr bwMode="auto">
          <a:xfrm>
            <a:off x="-1975441" y="-3749989"/>
            <a:ext cx="37702179"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Tìm kiếm thông tin trên Internet về 2 nội dung sau:</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+Lục địa thứ 8 của Trái đất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Hiện tượng tách giãn của lục địa Phi và hình thành đại dương, lục địa mới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2A56A47A-A47C-4454-B99F-8EEF17BF9CD5}"/>
              </a:ext>
            </a:extLst>
          </p:cNvPr>
          <p:cNvSpPr>
            <a:spLocks noChangeArrowheads="1"/>
          </p:cNvSpPr>
          <p:nvPr/>
        </p:nvSpPr>
        <p:spPr bwMode="auto">
          <a:xfrm>
            <a:off x="-1975441" y="-3982931"/>
            <a:ext cx="37702179"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HS chia sẻ các thông tin vào tuần sau theo cấu trúc 5W1H</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Hiện tượng đó là gì?</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Hiện tượng diễn ra ở đâu?</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Ai là người đã phát hiện, đặt tên, nghiên cứu?</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Khi nào nó xảy ra và kết thúc?</a:t>
            </a:r>
            <a:r>
              <a:rPr kumimoji="0" lang="vi-VN" altLang="en-US" sz="1200" b="0" i="0" u="none" strike="noStrike" cap="none" normalizeH="0" baseline="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Tại sao lại có hiện tượng đó?</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Hiện tượng gây ra kết quả như thế nào?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Frame 6">
            <a:extLst>
              <a:ext uri="{FF2B5EF4-FFF2-40B4-BE49-F238E27FC236}">
                <a16:creationId xmlns:a16="http://schemas.microsoft.com/office/drawing/2014/main" id="{86E9E649-5AA9-4BFF-961D-B10B2A20AE8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4DFB6137-63C6-4BAD-B568-8B24BE178A14}"/>
              </a:ext>
            </a:extLst>
          </p:cNvPr>
          <p:cNvSpPr>
            <a:spLocks noChangeArrowheads="1"/>
          </p:cNvSpPr>
          <p:nvPr/>
        </p:nvSpPr>
        <p:spPr bwMode="auto">
          <a:xfrm>
            <a:off x="325622" y="218692"/>
            <a:ext cx="11438639" cy="138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Tìm</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kiếm</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thông</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tin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trên</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Internet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về</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2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nội</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dung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sau</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a:t>
            </a:r>
            <a:endParaRPr kumimoji="0" lang="en-US" altLang="en-US" sz="1200" b="1" i="0" u="none" strike="noStrike" cap="none" normalizeH="0" baseline="0" dirty="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Lục</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địa</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thứ</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8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của</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Trái</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đất</a:t>
            </a:r>
            <a:endParaRPr kumimoji="0" lang="en-US" altLang="en-US" sz="1200" b="1" i="0" u="none" strike="noStrike" cap="none" normalizeH="0" baseline="0" dirty="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Hiện</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tượng</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tách</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giãn</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của</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lục</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địa</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Phi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và</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hình</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thành</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đại</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dương</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lục</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địa</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kumimoji="0" lang="en-US" altLang="en-US" sz="2400" b="1" i="1" u="none" strike="noStrike" cap="none" normalizeH="0" baseline="0" dirty="0" err="1">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mới</a:t>
            </a:r>
            <a:r>
              <a:rPr kumimoji="0" lang="en-US" altLang="en-US" sz="2400" b="1" i="1" u="none" strike="noStrike" cap="none" normalizeH="0" baseline="0" dirty="0">
                <a:ln>
                  <a:noFill/>
                </a:ln>
                <a:solidFill>
                  <a:srgbClr val="002060"/>
                </a:solidFill>
                <a:effectLst/>
                <a:latin typeface="Roboto" panose="02000000000000000000" pitchFamily="2" charset="0"/>
                <a:ea typeface="Roboto" panose="02000000000000000000" pitchFamily="2" charset="0"/>
                <a:cs typeface="Roboto" panose="02000000000000000000" pitchFamily="2" charset="0"/>
              </a:rPr>
              <a:t> </a:t>
            </a:r>
            <a:endParaRPr kumimoji="0" lang="en-US" altLang="en-US" sz="1200" b="1" i="0" u="none" strike="noStrike" cap="none" normalizeH="0" baseline="0" dirty="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p:txBody>
      </p:sp>
      <p:sp>
        <p:nvSpPr>
          <p:cNvPr id="9" name="Rectangle: Rounded Corners 8">
            <a:extLst>
              <a:ext uri="{FF2B5EF4-FFF2-40B4-BE49-F238E27FC236}">
                <a16:creationId xmlns:a16="http://schemas.microsoft.com/office/drawing/2014/main" id="{56210D89-438A-46A1-80C2-274D0685722E}"/>
              </a:ext>
            </a:extLst>
          </p:cNvPr>
          <p:cNvSpPr/>
          <p:nvPr/>
        </p:nvSpPr>
        <p:spPr>
          <a:xfrm>
            <a:off x="7364154" y="329319"/>
            <a:ext cx="4400107" cy="8083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THỜI HẠN 1 TUẦN</a:t>
            </a:r>
          </a:p>
        </p:txBody>
      </p:sp>
      <p:sp>
        <p:nvSpPr>
          <p:cNvPr id="14" name="TextBox 13">
            <a:extLst>
              <a:ext uri="{FF2B5EF4-FFF2-40B4-BE49-F238E27FC236}">
                <a16:creationId xmlns:a16="http://schemas.microsoft.com/office/drawing/2014/main" id="{BB76A040-D40A-4929-8F85-FB13663B3BF0}"/>
              </a:ext>
            </a:extLst>
          </p:cNvPr>
          <p:cNvSpPr txBox="1"/>
          <p:nvPr/>
        </p:nvSpPr>
        <p:spPr>
          <a:xfrm>
            <a:off x="7364154" y="1717391"/>
            <a:ext cx="4400107" cy="2717667"/>
          </a:xfrm>
          <a:prstGeom prst="rect">
            <a:avLst/>
          </a:prstGeom>
          <a:solidFill>
            <a:schemeClr val="accent2">
              <a:lumMod val="20000"/>
              <a:lumOff val="80000"/>
            </a:schemeClr>
          </a:solidFill>
        </p:spPr>
        <p:txBody>
          <a:bodyPr wrap="square">
            <a:spAutoFit/>
          </a:bodyPr>
          <a:lstStyle/>
          <a:p>
            <a:pPr marL="342900" indent="-342900" algn="just">
              <a:lnSpc>
                <a:spcPct val="120000"/>
              </a:lnSpc>
              <a:buFont typeface="Wingdings" panose="05000000000000000000" pitchFamily="2" charset="2"/>
              <a:buChar char="ü"/>
            </a:pPr>
            <a:r>
              <a:rPr lang="en-US" sz="2400" b="1" dirty="0" err="1">
                <a:effectLst/>
                <a:latin typeface="Roboto" panose="02000000000000000000" pitchFamily="2" charset="0"/>
                <a:ea typeface="Roboto" panose="02000000000000000000" pitchFamily="2" charset="0"/>
                <a:cs typeface="Roboto" panose="02000000000000000000" pitchFamily="2" charset="0"/>
              </a:rPr>
              <a:t>Bài</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báo</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cáo</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ngắn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gọn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trong</a:t>
            </a:r>
            <a:r>
              <a:rPr lang="en-US" sz="2400" b="1" dirty="0">
                <a:effectLst/>
                <a:latin typeface="Roboto" panose="02000000000000000000" pitchFamily="2" charset="0"/>
                <a:ea typeface="Roboto" panose="02000000000000000000" pitchFamily="2" charset="0"/>
                <a:cs typeface="Roboto" panose="02000000000000000000" pitchFamily="2" charset="0"/>
              </a:rPr>
              <a:t> 10 </a:t>
            </a:r>
            <a:r>
              <a:rPr lang="en-US" sz="2400" b="1" dirty="0" err="1">
                <a:effectLst/>
                <a:latin typeface="Roboto" panose="02000000000000000000" pitchFamily="2" charset="0"/>
                <a:ea typeface="Roboto" panose="02000000000000000000" pitchFamily="2" charset="0"/>
                <a:cs typeface="Roboto" panose="02000000000000000000" pitchFamily="2" charset="0"/>
              </a:rPr>
              <a:t>dòng</a:t>
            </a:r>
            <a:r>
              <a:rPr lang="en-US" sz="2400" b="1" dirty="0">
                <a:effectLst/>
                <a:latin typeface="Roboto" panose="02000000000000000000" pitchFamily="2" charset="0"/>
                <a:ea typeface="Roboto" panose="02000000000000000000" pitchFamily="2" charset="0"/>
                <a:cs typeface="Roboto" panose="02000000000000000000" pitchFamily="2" charset="0"/>
              </a:rPr>
              <a:t>/</a:t>
            </a:r>
            <a:r>
              <a:rPr lang="en-US" sz="2400" b="1" dirty="0" err="1">
                <a:effectLst/>
                <a:latin typeface="Roboto" panose="02000000000000000000" pitchFamily="2" charset="0"/>
                <a:ea typeface="Roboto" panose="02000000000000000000" pitchFamily="2" charset="0"/>
                <a:cs typeface="Roboto" panose="02000000000000000000" pitchFamily="2" charset="0"/>
              </a:rPr>
              <a:t>nội</a:t>
            </a:r>
            <a:r>
              <a:rPr lang="en-US" sz="2400" b="1" dirty="0">
                <a:effectLst/>
                <a:latin typeface="Roboto" panose="02000000000000000000" pitchFamily="2" charset="0"/>
                <a:ea typeface="Roboto" panose="02000000000000000000" pitchFamily="2" charset="0"/>
                <a:cs typeface="Roboto" panose="02000000000000000000" pitchFamily="2" charset="0"/>
              </a:rPr>
              <a:t> dung</a:t>
            </a:r>
          </a:p>
          <a:p>
            <a:pPr marL="342900" indent="-342900" algn="just">
              <a:lnSpc>
                <a:spcPct val="120000"/>
              </a:lnSpc>
              <a:buFont typeface="Wingdings" panose="05000000000000000000" pitchFamily="2" charset="2"/>
              <a:buChar char="ü"/>
            </a:pPr>
            <a:r>
              <a:rPr lang="en-US" sz="2400" b="1" dirty="0" err="1">
                <a:latin typeface="Roboto" panose="02000000000000000000" pitchFamily="2" charset="0"/>
                <a:ea typeface="Roboto" panose="02000000000000000000" pitchFamily="2" charset="0"/>
                <a:cs typeface="Roboto" panose="02000000000000000000" pitchFamily="2" charset="0"/>
              </a:rPr>
              <a:t>Trình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bày</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ngắn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gọn</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theo</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cấu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trúc</a:t>
            </a:r>
            <a:r>
              <a:rPr lang="en-US" sz="2400" b="1" dirty="0">
                <a:latin typeface="Roboto" panose="02000000000000000000" pitchFamily="2" charset="0"/>
                <a:ea typeface="Roboto" panose="02000000000000000000" pitchFamily="2" charset="0"/>
                <a:cs typeface="Roboto" panose="02000000000000000000" pitchFamily="2" charset="0"/>
              </a:rPr>
              <a:t> 5W1H</a:t>
            </a:r>
          </a:p>
          <a:p>
            <a:pPr marL="342900" indent="-342900" algn="just">
              <a:lnSpc>
                <a:spcPct val="120000"/>
              </a:lnSpc>
              <a:buFont typeface="Wingdings" panose="05000000000000000000" pitchFamily="2" charset="2"/>
              <a:buChar char="ü"/>
            </a:pPr>
            <a:r>
              <a:rPr lang="en-US" sz="2400" b="1" dirty="0" err="1">
                <a:latin typeface="Roboto" panose="02000000000000000000" pitchFamily="2" charset="0"/>
                <a:ea typeface="Roboto" panose="02000000000000000000" pitchFamily="2" charset="0"/>
                <a:cs typeface="Roboto" panose="02000000000000000000" pitchFamily="2" charset="0"/>
              </a:rPr>
              <a:t>Tiêu</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chí</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Chính</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xác</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cụ</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thể</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rõ</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ràng</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thuyết</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err="1">
                <a:latin typeface="Roboto" panose="02000000000000000000" pitchFamily="2" charset="0"/>
                <a:ea typeface="Roboto" panose="02000000000000000000" pitchFamily="2" charset="0"/>
                <a:cs typeface="Roboto" panose="02000000000000000000" pitchFamily="2" charset="0"/>
              </a:rPr>
              <a:t>phục</a:t>
            </a:r>
            <a:endParaRPr lang="en-US" sz="2400" b="1" dirty="0">
              <a:latin typeface="Roboto" panose="02000000000000000000" pitchFamily="2" charset="0"/>
              <a:ea typeface="Roboto" panose="02000000000000000000" pitchFamily="2" charset="0"/>
              <a:cs typeface="Roboto" panose="02000000000000000000" pitchFamily="2" charset="0"/>
            </a:endParaRPr>
          </a:p>
        </p:txBody>
      </p:sp>
      <p:pic>
        <p:nvPicPr>
          <p:cNvPr id="11272" name="Picture 8" descr="Slido for Q&amp;amp;A Sessions | Conferences and Events Q&amp;amp;A">
            <a:extLst>
              <a:ext uri="{FF2B5EF4-FFF2-40B4-BE49-F238E27FC236}">
                <a16:creationId xmlns:a16="http://schemas.microsoft.com/office/drawing/2014/main" id="{F3E97079-58F9-4161-A122-ACE0634C1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427" y="4545685"/>
            <a:ext cx="3132411" cy="184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7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5"/>
                                        </p:tgtEl>
                                        <p:attrNameLst>
                                          <p:attrName>style.visibility</p:attrName>
                                        </p:attrNameLst>
                                      </p:cBhvr>
                                      <p:to>
                                        <p:strVal val="visible"/>
                                      </p:to>
                                    </p:set>
                                    <p:animEffect transition="in" filter="barn(inVertical)">
                                      <p:cBhvr>
                                        <p:cTn id="7" dur="500"/>
                                        <p:tgtEl>
                                          <p:spTgt spid="112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272"/>
                                        </p:tgtEl>
                                        <p:attrNameLst>
                                          <p:attrName>style.visibility</p:attrName>
                                        </p:attrNameLst>
                                      </p:cBhvr>
                                      <p:to>
                                        <p:strVal val="visible"/>
                                      </p:to>
                                    </p:set>
                                    <p:animEffect transition="in" filter="barn(inVertical)">
                                      <p:cBhvr>
                                        <p:cTn id="30"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ayers earth on white background Royalty Free Vector Image">
            <a:extLst>
              <a:ext uri="{FF2B5EF4-FFF2-40B4-BE49-F238E27FC236}">
                <a16:creationId xmlns:a16="http://schemas.microsoft.com/office/drawing/2014/main" id="{02193F13-46B9-44C8-86D3-DA6454835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47" r="-1" b="21370"/>
          <a:stretch/>
        </p:blipFill>
        <p:spPr bwMode="auto">
          <a:xfrm>
            <a:off x="332738" y="285474"/>
            <a:ext cx="11507692" cy="6299679"/>
          </a:xfrm>
          <a:custGeom>
            <a:avLst/>
            <a:gdLst/>
            <a:ahLst/>
            <a:cxnLst/>
            <a:rect l="l" t="t" r="r" b="b"/>
            <a:pathLst>
              <a:path w="11507692" h="6299679">
                <a:moveTo>
                  <a:pt x="6334931" y="29"/>
                </a:moveTo>
                <a:cubicBezTo>
                  <a:pt x="7693809" y="1177"/>
                  <a:pt x="9080260" y="37234"/>
                  <a:pt x="10377098" y="57707"/>
                </a:cubicBezTo>
                <a:cubicBezTo>
                  <a:pt x="10878068" y="82446"/>
                  <a:pt x="11279726" y="-64989"/>
                  <a:pt x="11378529" y="1247496"/>
                </a:cubicBezTo>
                <a:cubicBezTo>
                  <a:pt x="11502428" y="2319782"/>
                  <a:pt x="11579383" y="3175611"/>
                  <a:pt x="11409177" y="4849077"/>
                </a:cubicBezTo>
                <a:cubicBezTo>
                  <a:pt x="11266886" y="5607593"/>
                  <a:pt x="10956107" y="5738972"/>
                  <a:pt x="10106834" y="5791371"/>
                </a:cubicBezTo>
                <a:cubicBezTo>
                  <a:pt x="9955963" y="5817464"/>
                  <a:pt x="9463584" y="5835821"/>
                  <a:pt x="9318469" y="5838924"/>
                </a:cubicBezTo>
                <a:cubicBezTo>
                  <a:pt x="9146287" y="6086742"/>
                  <a:pt x="9018535" y="6253936"/>
                  <a:pt x="8964187" y="6299679"/>
                </a:cubicBezTo>
                <a:cubicBezTo>
                  <a:pt x="8949160" y="6211627"/>
                  <a:pt x="8971371" y="6075118"/>
                  <a:pt x="8747133" y="5842036"/>
                </a:cubicBezTo>
                <a:lnTo>
                  <a:pt x="7439564" y="5851587"/>
                </a:lnTo>
                <a:cubicBezTo>
                  <a:pt x="5431557" y="5747936"/>
                  <a:pt x="2210653" y="5974253"/>
                  <a:pt x="764891" y="5806262"/>
                </a:cubicBezTo>
                <a:cubicBezTo>
                  <a:pt x="49345" y="5657258"/>
                  <a:pt x="206708" y="4768393"/>
                  <a:pt x="94582" y="4064314"/>
                </a:cubicBezTo>
                <a:cubicBezTo>
                  <a:pt x="-44029" y="3134405"/>
                  <a:pt x="-28767" y="2214331"/>
                  <a:pt x="130364" y="931675"/>
                </a:cubicBezTo>
                <a:cubicBezTo>
                  <a:pt x="200058" y="143660"/>
                  <a:pt x="470733" y="158617"/>
                  <a:pt x="1053725" y="133138"/>
                </a:cubicBezTo>
                <a:cubicBezTo>
                  <a:pt x="1604922" y="67932"/>
                  <a:pt x="2911237" y="103002"/>
                  <a:pt x="3944044" y="46572"/>
                </a:cubicBezTo>
                <a:cubicBezTo>
                  <a:pt x="4714205" y="11219"/>
                  <a:pt x="5519604" y="-659"/>
                  <a:pt x="6334931" y="29"/>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CE4ED14-7069-4DA7-89B7-CC8F740BB6BE}"/>
              </a:ext>
            </a:extLst>
          </p:cNvPr>
          <p:cNvSpPr/>
          <p:nvPr/>
        </p:nvSpPr>
        <p:spPr>
          <a:xfrm>
            <a:off x="2485653" y="2095501"/>
            <a:ext cx="3962400" cy="133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FF00"/>
                </a:solidFill>
                <a:latin typeface="#9Slide07 IcielBC Cubano Normal" panose="00000500000000000000" pitchFamily="2" charset="0"/>
              </a:rPr>
              <a:t>TIẾT 1</a:t>
            </a:r>
            <a:r>
              <a:rPr lang="en-US" sz="4000" dirty="0">
                <a:solidFill>
                  <a:srgbClr val="FFFF00"/>
                </a:solidFill>
                <a:latin typeface="#9Slide07 IcielBC Cubano Normal" panose="00000500000000000000" pitchFamily="2" charset="0"/>
              </a:rPr>
              <a:t>5</a:t>
            </a:r>
            <a:r>
              <a:rPr lang="vi-VN" sz="4000" dirty="0">
                <a:solidFill>
                  <a:srgbClr val="FFFF00"/>
                </a:solidFill>
                <a:latin typeface="#9Slide07 IcielBC Cubano Normal" panose="00000500000000000000" pitchFamily="2" charset="0"/>
              </a:rPr>
              <a:t> - </a:t>
            </a:r>
            <a:r>
              <a:rPr lang="en-US" sz="4000" dirty="0">
                <a:solidFill>
                  <a:srgbClr val="FFFF00"/>
                </a:solidFill>
                <a:latin typeface="#9Slide07 IcielBC Cubano Normal" panose="00000500000000000000" pitchFamily="2" charset="0"/>
              </a:rPr>
              <a:t>BÀI 10</a:t>
            </a:r>
          </a:p>
        </p:txBody>
      </p:sp>
      <p:sp>
        <p:nvSpPr>
          <p:cNvPr id="6" name="Rectangle 5">
            <a:extLst>
              <a:ext uri="{FF2B5EF4-FFF2-40B4-BE49-F238E27FC236}">
                <a16:creationId xmlns:a16="http://schemas.microsoft.com/office/drawing/2014/main" id="{4A04097A-536D-4E46-B2D9-0A56DAC3E8AA}"/>
              </a:ext>
            </a:extLst>
          </p:cNvPr>
          <p:cNvSpPr/>
          <p:nvPr/>
        </p:nvSpPr>
        <p:spPr>
          <a:xfrm>
            <a:off x="2397760" y="3105149"/>
            <a:ext cx="3962400" cy="2381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a:solidFill>
                  <a:schemeClr val="bg1"/>
                </a:solidFill>
                <a:effectLst/>
                <a:latin typeface="#9Slide07 IcielBC Cubano Normal" panose="00000500000000000000" pitchFamily="2" charset="0"/>
                <a:ea typeface="Tahoma" panose="020B0604030504040204" pitchFamily="34" charset="0"/>
              </a:rPr>
              <a:t>CẤU TẠO CỦA TRÁI ĐẤT – CÁC MẢNG KIẾN TẠO</a:t>
            </a:r>
          </a:p>
        </p:txBody>
      </p:sp>
      <p:sp>
        <p:nvSpPr>
          <p:cNvPr id="7" name="Frame 6">
            <a:extLst>
              <a:ext uri="{FF2B5EF4-FFF2-40B4-BE49-F238E27FC236}">
                <a16:creationId xmlns:a16="http://schemas.microsoft.com/office/drawing/2014/main" id="{BFCD0D6B-E06A-420E-9CD1-92039DE2F19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ubtitle 2">
            <a:extLst>
              <a:ext uri="{FF2B5EF4-FFF2-40B4-BE49-F238E27FC236}">
                <a16:creationId xmlns:a16="http://schemas.microsoft.com/office/drawing/2014/main" id="{DC4DB2AA-F41C-4E6B-ADC6-D2772FEAA5AD}"/>
              </a:ext>
            </a:extLst>
          </p:cNvPr>
          <p:cNvSpPr txBox="1">
            <a:spLocks/>
          </p:cNvSpPr>
          <p:nvPr/>
        </p:nvSpPr>
        <p:spPr>
          <a:xfrm>
            <a:off x="7836388" y="5945279"/>
            <a:ext cx="4179827" cy="547596"/>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en-US" sz="2400" dirty="0" err="1">
                <a:solidFill>
                  <a:srgbClr val="00B050"/>
                </a:solidFill>
                <a:latin typeface="#9Slide07 SVNDessert Menu Scrip" panose="00000500000000000000" pitchFamily="2" charset="0"/>
              </a:rPr>
              <a:t>Nào</a:t>
            </a:r>
            <a:r>
              <a:rPr lang="en-US" sz="2400" dirty="0">
                <a:solidFill>
                  <a:srgbClr val="00B050"/>
                </a:solidFill>
                <a:latin typeface="#9Slide07 SVNDessert Menu Scrip" panose="00000500000000000000" pitchFamily="2" charset="0"/>
              </a:rPr>
              <a:t> </a:t>
            </a:r>
            <a:r>
              <a:rPr lang="en-US" sz="2400" dirty="0" err="1">
                <a:solidFill>
                  <a:srgbClr val="00B050"/>
                </a:solidFill>
                <a:latin typeface="#9Slide07 SVNDessert Menu Scrip" panose="00000500000000000000" pitchFamily="2" charset="0"/>
              </a:rPr>
              <a:t>mình</a:t>
            </a:r>
            <a:r>
              <a:rPr lang="en-US" sz="2400" dirty="0">
                <a:solidFill>
                  <a:srgbClr val="00B050"/>
                </a:solidFill>
                <a:latin typeface="#9Slide07 SVNDessert Menu Scrip" panose="00000500000000000000" pitchFamily="2" charset="0"/>
              </a:rPr>
              <a:t> </a:t>
            </a:r>
            <a:r>
              <a:rPr lang="en-US" sz="2400" dirty="0" err="1">
                <a:solidFill>
                  <a:srgbClr val="00B050"/>
                </a:solidFill>
                <a:latin typeface="#9Slide07 SVNDessert Menu Scrip" panose="00000500000000000000" pitchFamily="2" charset="0"/>
              </a:rPr>
              <a:t>cùng</a:t>
            </a:r>
            <a:r>
              <a:rPr lang="en-US" sz="2400" dirty="0">
                <a:solidFill>
                  <a:srgbClr val="00B050"/>
                </a:solidFill>
                <a:latin typeface="#9Slide07 SVNDessert Menu Scrip" panose="00000500000000000000" pitchFamily="2" charset="0"/>
              </a:rPr>
              <a:t> </a:t>
            </a:r>
            <a:r>
              <a:rPr lang="en-US" sz="2400" dirty="0" err="1">
                <a:solidFill>
                  <a:srgbClr val="00B050"/>
                </a:solidFill>
                <a:latin typeface="#9Slide07 SVNDessert Menu Scrip" panose="00000500000000000000" pitchFamily="2" charset="0"/>
              </a:rPr>
              <a:t>khám</a:t>
            </a:r>
            <a:r>
              <a:rPr lang="en-US" sz="2400" dirty="0">
                <a:solidFill>
                  <a:srgbClr val="00B050"/>
                </a:solidFill>
                <a:latin typeface="#9Slide07 SVNDessert Menu Scrip" panose="00000500000000000000" pitchFamily="2" charset="0"/>
              </a:rPr>
              <a:t> </a:t>
            </a:r>
            <a:r>
              <a:rPr lang="en-US" sz="2400" dirty="0" err="1">
                <a:solidFill>
                  <a:srgbClr val="00B050"/>
                </a:solidFill>
                <a:latin typeface="#9Slide07 SVNDessert Menu Scrip" panose="00000500000000000000" pitchFamily="2" charset="0"/>
              </a:rPr>
              <a:t>phá</a:t>
            </a:r>
            <a:endParaRPr lang="en-US" sz="2400" dirty="0">
              <a:solidFill>
                <a:srgbClr val="00B050"/>
              </a:solidFill>
              <a:latin typeface="#9Slide07 SVNDessert Menu Scrip" panose="00000500000000000000" pitchFamily="2" charset="0"/>
            </a:endParaRPr>
          </a:p>
        </p:txBody>
      </p:sp>
      <p:sp>
        <p:nvSpPr>
          <p:cNvPr id="9" name="Rectangle 8">
            <a:extLst>
              <a:ext uri="{FF2B5EF4-FFF2-40B4-BE49-F238E27FC236}">
                <a16:creationId xmlns:a16="http://schemas.microsoft.com/office/drawing/2014/main" id="{B0B56560-D45F-4FF3-9860-929E40A22B14}"/>
              </a:ext>
            </a:extLst>
          </p:cNvPr>
          <p:cNvSpPr/>
          <p:nvPr/>
        </p:nvSpPr>
        <p:spPr>
          <a:xfrm>
            <a:off x="351571" y="39331"/>
            <a:ext cx="11507691" cy="133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00"/>
                </a:solidFill>
                <a:latin typeface="#9Slide07 IcielBC Cubano Normal" panose="00000500000000000000" pitchFamily="2" charset="0"/>
              </a:rPr>
              <a:t>Chương 3: Cấu tạo của trái đất. Vỏ trái đất</a:t>
            </a:r>
            <a:endParaRPr lang="en-US" sz="4000" dirty="0">
              <a:solidFill>
                <a:srgbClr val="FFFF00"/>
              </a:solidFill>
              <a:latin typeface="#9Slide07 IcielBC Cubano Normal" panose="00000500000000000000" pitchFamily="2" charset="0"/>
            </a:endParaRPr>
          </a:p>
        </p:txBody>
      </p:sp>
    </p:spTree>
    <p:extLst>
      <p:ext uri="{BB962C8B-B14F-4D97-AF65-F5344CB8AC3E}">
        <p14:creationId xmlns:p14="http://schemas.microsoft.com/office/powerpoint/2010/main" val="41145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CEF9681-C77E-46C2-BAD0-4635B57DD6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395" y="738154"/>
            <a:ext cx="4605244" cy="460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35A2C4-A8E5-4A47-A587-102C86621F4D}"/>
              </a:ext>
            </a:extLst>
          </p:cNvPr>
          <p:cNvSpPr txBox="1"/>
          <p:nvPr/>
        </p:nvSpPr>
        <p:spPr>
          <a:xfrm>
            <a:off x="5973097" y="1902542"/>
            <a:ext cx="6218903" cy="954107"/>
          </a:xfrm>
          <a:prstGeom prst="rect">
            <a:avLst/>
          </a:prstGeom>
          <a:noFill/>
        </p:spPr>
        <p:txBody>
          <a:bodyPr wrap="square" rtlCol="0">
            <a:spAutoFit/>
          </a:bodyPr>
          <a:lstStyle/>
          <a:p>
            <a:r>
              <a:rPr lang="en-US" sz="2800"/>
              <a:t>Mũi khoan sâu nhất là 15 km, khoảng 0.2% độ sâu củ Trái Đất. </a:t>
            </a:r>
          </a:p>
        </p:txBody>
      </p:sp>
    </p:spTree>
    <p:extLst>
      <p:ext uri="{BB962C8B-B14F-4D97-AF65-F5344CB8AC3E}">
        <p14:creationId xmlns:p14="http://schemas.microsoft.com/office/powerpoint/2010/main" val="40852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yers of Earth - Dr. Valerio&amp;#39;s Website">
            <a:extLst>
              <a:ext uri="{FF2B5EF4-FFF2-40B4-BE49-F238E27FC236}">
                <a16:creationId xmlns:a16="http://schemas.microsoft.com/office/drawing/2014/main" id="{0B58F8AB-D4EE-44A2-81D0-A2D678204E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3" t="10417" r="9881" b="10277"/>
          <a:stretch/>
        </p:blipFill>
        <p:spPr bwMode="auto">
          <a:xfrm>
            <a:off x="419100" y="361027"/>
            <a:ext cx="7277100" cy="6286271"/>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FF2B5EF4-FFF2-40B4-BE49-F238E27FC236}">
                <a16:creationId xmlns:a16="http://schemas.microsoft.com/office/drawing/2014/main" id="{5AB58863-FD04-43DE-B756-73303F8E6D0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26C101EB-8D67-4263-B063-AA555CEA1E5C}"/>
              </a:ext>
            </a:extLst>
          </p:cNvPr>
          <p:cNvSpPr/>
          <p:nvPr/>
        </p:nvSpPr>
        <p:spPr>
          <a:xfrm>
            <a:off x="7715250" y="292101"/>
            <a:ext cx="4000500" cy="194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err="1">
                <a:solidFill>
                  <a:srgbClr val="C00000"/>
                </a:solidFill>
                <a:effectLst/>
                <a:latin typeface="#9Slide07 IcielBaliho Script" pitchFamily="2" charset="0"/>
                <a:ea typeface="Tahoma" panose="020B0604030504040204" pitchFamily="34" charset="0"/>
              </a:rPr>
              <a:t>Em</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hãy</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tìm</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điểm</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tương</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đồng</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giữa</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Trái</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Đất</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Trứng</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và</a:t>
            </a:r>
            <a:r>
              <a:rPr lang="en-US" sz="3600" dirty="0">
                <a:solidFill>
                  <a:srgbClr val="C00000"/>
                </a:solidFill>
                <a:effectLst/>
                <a:latin typeface="#9Slide07 IcielBaliho Script" pitchFamily="2" charset="0"/>
                <a:ea typeface="Tahoma" panose="020B0604030504040204" pitchFamily="34" charset="0"/>
              </a:rPr>
              <a:t> </a:t>
            </a:r>
            <a:r>
              <a:rPr lang="en-US" sz="3600" dirty="0" err="1">
                <a:solidFill>
                  <a:srgbClr val="C00000"/>
                </a:solidFill>
                <a:effectLst/>
                <a:latin typeface="#9Slide07 IcielBaliho Script" pitchFamily="2" charset="0"/>
                <a:ea typeface="Tahoma" panose="020B0604030504040204" pitchFamily="34" charset="0"/>
              </a:rPr>
              <a:t>Táo</a:t>
            </a:r>
            <a:endParaRPr lang="en-US" sz="3600" dirty="0">
              <a:solidFill>
                <a:srgbClr val="C00000"/>
              </a:solidFill>
              <a:effectLst/>
              <a:latin typeface="#9Slide07 IcielBaliho Script" pitchFamily="2" charset="0"/>
              <a:ea typeface="Tahoma" panose="020B0604030504040204" pitchFamily="34" charset="0"/>
            </a:endParaRPr>
          </a:p>
        </p:txBody>
      </p:sp>
      <p:sp>
        <p:nvSpPr>
          <p:cNvPr id="7" name="Rectangle 6">
            <a:extLst>
              <a:ext uri="{FF2B5EF4-FFF2-40B4-BE49-F238E27FC236}">
                <a16:creationId xmlns:a16="http://schemas.microsoft.com/office/drawing/2014/main" id="{0D468BED-6F5A-4657-A63E-1D9A3048BDDC}"/>
              </a:ext>
            </a:extLst>
          </p:cNvPr>
          <p:cNvSpPr/>
          <p:nvPr/>
        </p:nvSpPr>
        <p:spPr>
          <a:xfrm>
            <a:off x="250626" y="504429"/>
            <a:ext cx="2581275" cy="830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err="1">
                <a:solidFill>
                  <a:srgbClr val="002060"/>
                </a:solidFill>
                <a:effectLst/>
                <a:latin typeface="#9Slide07 IcielBC Cubano Normal" panose="00000500000000000000" pitchFamily="2" charset="0"/>
                <a:ea typeface="Tahoma" panose="020B0604030504040204" pitchFamily="34" charset="0"/>
              </a:rPr>
              <a:t>trái</a:t>
            </a:r>
            <a:r>
              <a:rPr lang="en-US" sz="3600" dirty="0">
                <a:solidFill>
                  <a:srgbClr val="002060"/>
                </a:solidFill>
                <a:effectLst/>
                <a:latin typeface="#9Slide07 IcielBC Cubano Normal" panose="00000500000000000000" pitchFamily="2" charset="0"/>
                <a:ea typeface="Tahoma" panose="020B0604030504040204" pitchFamily="34" charset="0"/>
              </a:rPr>
              <a:t> </a:t>
            </a:r>
            <a:r>
              <a:rPr lang="en-US" sz="3600" dirty="0" err="1">
                <a:solidFill>
                  <a:srgbClr val="002060"/>
                </a:solidFill>
                <a:effectLst/>
                <a:latin typeface="#9Slide07 IcielBC Cubano Normal" panose="00000500000000000000" pitchFamily="2" charset="0"/>
                <a:ea typeface="Tahoma" panose="020B0604030504040204" pitchFamily="34" charset="0"/>
              </a:rPr>
              <a:t>đất</a:t>
            </a:r>
            <a:r>
              <a:rPr lang="en-US" sz="3600" dirty="0">
                <a:solidFill>
                  <a:srgbClr val="002060"/>
                </a:solidFill>
                <a:effectLst/>
                <a:latin typeface="#9Slide07 IcielBC Cubano Normal" panose="00000500000000000000" pitchFamily="2" charset="0"/>
                <a:ea typeface="Tahoma" panose="020B0604030504040204" pitchFamily="34" charset="0"/>
              </a:rPr>
              <a:t>?</a:t>
            </a:r>
          </a:p>
        </p:txBody>
      </p:sp>
      <p:sp>
        <p:nvSpPr>
          <p:cNvPr id="8" name="Rectangle 7">
            <a:extLst>
              <a:ext uri="{FF2B5EF4-FFF2-40B4-BE49-F238E27FC236}">
                <a16:creationId xmlns:a16="http://schemas.microsoft.com/office/drawing/2014/main" id="{41E4EA1D-74BF-4FC4-8789-7F06F035FD64}"/>
              </a:ext>
            </a:extLst>
          </p:cNvPr>
          <p:cNvSpPr/>
          <p:nvPr/>
        </p:nvSpPr>
        <p:spPr>
          <a:xfrm>
            <a:off x="492918" y="3109119"/>
            <a:ext cx="1819275"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err="1">
                <a:solidFill>
                  <a:srgbClr val="002060"/>
                </a:solidFill>
                <a:effectLst/>
                <a:latin typeface="#9Slide07 IcielBC Cubano Normal" panose="00000500000000000000" pitchFamily="2" charset="0"/>
                <a:ea typeface="Tahoma" panose="020B0604030504040204" pitchFamily="34" charset="0"/>
              </a:rPr>
              <a:t>Trứng</a:t>
            </a:r>
            <a:endParaRPr lang="en-US" sz="3600" dirty="0">
              <a:solidFill>
                <a:srgbClr val="002060"/>
              </a:solidFill>
              <a:effectLst/>
              <a:latin typeface="#9Slide07 IcielBC Cubano Normal" panose="00000500000000000000" pitchFamily="2" charset="0"/>
              <a:ea typeface="Tahoma" panose="020B0604030504040204" pitchFamily="34" charset="0"/>
            </a:endParaRPr>
          </a:p>
        </p:txBody>
      </p:sp>
      <p:sp>
        <p:nvSpPr>
          <p:cNvPr id="9" name="Rectangle 8">
            <a:extLst>
              <a:ext uri="{FF2B5EF4-FFF2-40B4-BE49-F238E27FC236}">
                <a16:creationId xmlns:a16="http://schemas.microsoft.com/office/drawing/2014/main" id="{645BA384-CE5B-491E-AB33-7B583FEC1156}"/>
              </a:ext>
            </a:extLst>
          </p:cNvPr>
          <p:cNvSpPr/>
          <p:nvPr/>
        </p:nvSpPr>
        <p:spPr>
          <a:xfrm>
            <a:off x="6096000" y="3952874"/>
            <a:ext cx="1428751" cy="830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err="1">
                <a:solidFill>
                  <a:srgbClr val="002060"/>
                </a:solidFill>
                <a:effectLst/>
                <a:latin typeface="#9Slide07 IcielBC Cubano Normal" panose="00000500000000000000" pitchFamily="2" charset="0"/>
                <a:ea typeface="Tahoma" panose="020B0604030504040204" pitchFamily="34" charset="0"/>
              </a:rPr>
              <a:t>táo</a:t>
            </a:r>
            <a:endParaRPr lang="en-US" sz="3600" dirty="0">
              <a:solidFill>
                <a:srgbClr val="002060"/>
              </a:solidFill>
              <a:effectLst/>
              <a:latin typeface="#9Slide07 IcielBC Cubano Normal" panose="00000500000000000000" pitchFamily="2" charset="0"/>
              <a:ea typeface="Tahoma" panose="020B0604030504040204" pitchFamily="34" charset="0"/>
            </a:endParaRPr>
          </a:p>
        </p:txBody>
      </p:sp>
      <p:cxnSp>
        <p:nvCxnSpPr>
          <p:cNvPr id="10" name="Straight Connector 9">
            <a:extLst>
              <a:ext uri="{FF2B5EF4-FFF2-40B4-BE49-F238E27FC236}">
                <a16:creationId xmlns:a16="http://schemas.microsoft.com/office/drawing/2014/main" id="{416729F1-2352-49B9-8714-740DDD2C6D22}"/>
              </a:ext>
            </a:extLst>
          </p:cNvPr>
          <p:cNvCxnSpPr>
            <a:cxnSpLocks/>
          </p:cNvCxnSpPr>
          <p:nvPr/>
        </p:nvCxnSpPr>
        <p:spPr>
          <a:xfrm>
            <a:off x="8115300" y="2381250"/>
            <a:ext cx="3409950" cy="1"/>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63242E-4F20-41AE-AA63-4E69DF4922B0}"/>
              </a:ext>
            </a:extLst>
          </p:cNvPr>
          <p:cNvSpPr txBox="1"/>
          <p:nvPr/>
        </p:nvSpPr>
        <p:spPr>
          <a:xfrm>
            <a:off x="6107907" y="6278073"/>
            <a:ext cx="1454944" cy="400110"/>
          </a:xfrm>
          <a:prstGeom prst="rect">
            <a:avLst/>
          </a:prstGeom>
          <a:noFill/>
        </p:spPr>
        <p:txBody>
          <a:bodyPr wrap="square">
            <a:spAutoFit/>
          </a:bodyPr>
          <a:lstStyle/>
          <a:p>
            <a:r>
              <a:rPr lang="en-US" sz="2000" dirty="0">
                <a:solidFill>
                  <a:srgbClr val="7030A0"/>
                </a:solidFill>
                <a:effectLst/>
                <a:latin typeface="#9Slide07 SVNDessert Menu Scrip" panose="00000500000000000000" pitchFamily="2" charset="0"/>
                <a:ea typeface="Tahoma" panose="020B0604030504040204" pitchFamily="34" charset="0"/>
              </a:rPr>
              <a:t>VỎ</a:t>
            </a:r>
            <a:endParaRPr lang="en-US" sz="2000" dirty="0">
              <a:solidFill>
                <a:srgbClr val="7030A0"/>
              </a:solidFill>
              <a:latin typeface="#9Slide07 SVNDessert Menu Scrip" panose="00000500000000000000" pitchFamily="2" charset="0"/>
            </a:endParaRPr>
          </a:p>
        </p:txBody>
      </p:sp>
      <p:sp>
        <p:nvSpPr>
          <p:cNvPr id="16" name="TextBox 15">
            <a:extLst>
              <a:ext uri="{FF2B5EF4-FFF2-40B4-BE49-F238E27FC236}">
                <a16:creationId xmlns:a16="http://schemas.microsoft.com/office/drawing/2014/main" id="{7442C0FA-0A06-4293-9D51-36F65A39A918}"/>
              </a:ext>
            </a:extLst>
          </p:cNvPr>
          <p:cNvSpPr txBox="1"/>
          <p:nvPr/>
        </p:nvSpPr>
        <p:spPr>
          <a:xfrm>
            <a:off x="1440656" y="5693330"/>
            <a:ext cx="1454944" cy="400110"/>
          </a:xfrm>
          <a:prstGeom prst="rect">
            <a:avLst/>
          </a:prstGeom>
          <a:noFill/>
        </p:spPr>
        <p:txBody>
          <a:bodyPr wrap="square">
            <a:spAutoFit/>
          </a:bodyPr>
          <a:lstStyle/>
          <a:p>
            <a:r>
              <a:rPr lang="en-US" sz="2000" dirty="0">
                <a:solidFill>
                  <a:srgbClr val="7030A0"/>
                </a:solidFill>
                <a:effectLst/>
                <a:latin typeface="#9Slide07 SVNDessert Menu Scrip" panose="00000500000000000000" pitchFamily="2" charset="0"/>
                <a:ea typeface="Tahoma" panose="020B0604030504040204" pitchFamily="34" charset="0"/>
              </a:rPr>
              <a:t>VỎ</a:t>
            </a:r>
            <a:endParaRPr lang="en-US" sz="2000" dirty="0">
              <a:solidFill>
                <a:srgbClr val="7030A0"/>
              </a:solidFill>
              <a:latin typeface="#9Slide07 SVNDessert Menu Scrip" panose="00000500000000000000" pitchFamily="2" charset="0"/>
            </a:endParaRPr>
          </a:p>
        </p:txBody>
      </p:sp>
      <p:sp>
        <p:nvSpPr>
          <p:cNvPr id="17" name="TextBox 16">
            <a:extLst>
              <a:ext uri="{FF2B5EF4-FFF2-40B4-BE49-F238E27FC236}">
                <a16:creationId xmlns:a16="http://schemas.microsoft.com/office/drawing/2014/main" id="{EA728392-EBFC-4B7A-A474-312D77974DD0}"/>
              </a:ext>
            </a:extLst>
          </p:cNvPr>
          <p:cNvSpPr txBox="1"/>
          <p:nvPr/>
        </p:nvSpPr>
        <p:spPr>
          <a:xfrm>
            <a:off x="2168128" y="4931470"/>
            <a:ext cx="1454944" cy="707886"/>
          </a:xfrm>
          <a:prstGeom prst="rect">
            <a:avLst/>
          </a:prstGeom>
          <a:noFill/>
        </p:spPr>
        <p:txBody>
          <a:bodyPr wrap="square">
            <a:spAutoFit/>
          </a:bodyPr>
          <a:lstStyle/>
          <a:p>
            <a:pPr algn="ctr"/>
            <a:r>
              <a:rPr lang="en-US" sz="2000" dirty="0">
                <a:solidFill>
                  <a:srgbClr val="7030A0"/>
                </a:solidFill>
                <a:effectLst/>
                <a:latin typeface="#9Slide07 SVNDessert Menu Scrip" panose="00000500000000000000" pitchFamily="2" charset="0"/>
                <a:ea typeface="Tahoma" panose="020B0604030504040204" pitchFamily="34" charset="0"/>
              </a:rPr>
              <a:t>LÒNG TRẮNG</a:t>
            </a:r>
            <a:endParaRPr lang="en-US" sz="2000" dirty="0">
              <a:solidFill>
                <a:srgbClr val="7030A0"/>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8FDE577-3FC8-4221-BB0E-B875DBF13468}"/>
              </a:ext>
            </a:extLst>
          </p:cNvPr>
          <p:cNvSpPr txBox="1"/>
          <p:nvPr/>
        </p:nvSpPr>
        <p:spPr>
          <a:xfrm>
            <a:off x="5622131" y="3394869"/>
            <a:ext cx="1454944" cy="523220"/>
          </a:xfrm>
          <a:prstGeom prst="rect">
            <a:avLst/>
          </a:prstGeom>
          <a:noFill/>
        </p:spPr>
        <p:txBody>
          <a:bodyPr wrap="square">
            <a:spAutoFit/>
          </a:bodyPr>
          <a:lstStyle/>
          <a:p>
            <a:r>
              <a:rPr lang="en-US" sz="2800" dirty="0">
                <a:solidFill>
                  <a:srgbClr val="00B050"/>
                </a:solidFill>
                <a:effectLst/>
                <a:latin typeface="#9Slide07 SVNDessert Menu Scrip" panose="00000500000000000000" pitchFamily="2" charset="0"/>
                <a:ea typeface="Tahoma" panose="020B0604030504040204" pitchFamily="34" charset="0"/>
              </a:rPr>
              <a:t>VỎ</a:t>
            </a:r>
            <a:endParaRPr lang="en-US" sz="2800" dirty="0">
              <a:solidFill>
                <a:srgbClr val="00B050"/>
              </a:solidFill>
              <a:latin typeface="#9Slide07 SVNDessert Menu Scrip" panose="00000500000000000000" pitchFamily="2" charset="0"/>
            </a:endParaRPr>
          </a:p>
        </p:txBody>
      </p:sp>
      <p:sp>
        <p:nvSpPr>
          <p:cNvPr id="19" name="TextBox 18">
            <a:extLst>
              <a:ext uri="{FF2B5EF4-FFF2-40B4-BE49-F238E27FC236}">
                <a16:creationId xmlns:a16="http://schemas.microsoft.com/office/drawing/2014/main" id="{F7F41CE7-5D2F-430F-8636-9F1BC5A52F41}"/>
              </a:ext>
            </a:extLst>
          </p:cNvPr>
          <p:cNvSpPr txBox="1"/>
          <p:nvPr/>
        </p:nvSpPr>
        <p:spPr>
          <a:xfrm>
            <a:off x="2377677" y="3528219"/>
            <a:ext cx="2146697" cy="400110"/>
          </a:xfrm>
          <a:prstGeom prst="rect">
            <a:avLst/>
          </a:prstGeom>
          <a:noFill/>
        </p:spPr>
        <p:txBody>
          <a:bodyPr wrap="square">
            <a:spAutoFit/>
          </a:bodyPr>
          <a:lstStyle/>
          <a:p>
            <a:r>
              <a:rPr lang="en-US" sz="2000" dirty="0">
                <a:solidFill>
                  <a:srgbClr val="7030A0"/>
                </a:solidFill>
                <a:effectLst/>
                <a:latin typeface="#9Slide07 SVNDessert Menu Scrip" panose="00000500000000000000" pitchFamily="2" charset="0"/>
                <a:ea typeface="Tahoma" panose="020B0604030504040204" pitchFamily="34" charset="0"/>
              </a:rPr>
              <a:t>LÒNG ĐỎ</a:t>
            </a:r>
            <a:endParaRPr lang="en-US" sz="2000" dirty="0">
              <a:solidFill>
                <a:srgbClr val="7030A0"/>
              </a:solidFill>
              <a:latin typeface="#9Slide07 SVNDessert Menu Scrip" panose="00000500000000000000" pitchFamily="2" charset="0"/>
            </a:endParaRPr>
          </a:p>
        </p:txBody>
      </p:sp>
      <p:sp>
        <p:nvSpPr>
          <p:cNvPr id="20" name="TextBox 19">
            <a:extLst>
              <a:ext uri="{FF2B5EF4-FFF2-40B4-BE49-F238E27FC236}">
                <a16:creationId xmlns:a16="http://schemas.microsoft.com/office/drawing/2014/main" id="{C56D1B95-EC40-439F-A85E-E20AB99CA0B7}"/>
              </a:ext>
            </a:extLst>
          </p:cNvPr>
          <p:cNvSpPr txBox="1"/>
          <p:nvPr/>
        </p:nvSpPr>
        <p:spPr>
          <a:xfrm>
            <a:off x="6409730" y="5460295"/>
            <a:ext cx="1454944" cy="400110"/>
          </a:xfrm>
          <a:prstGeom prst="rect">
            <a:avLst/>
          </a:prstGeom>
          <a:noFill/>
        </p:spPr>
        <p:txBody>
          <a:bodyPr wrap="square">
            <a:spAutoFit/>
          </a:bodyPr>
          <a:lstStyle/>
          <a:p>
            <a:r>
              <a:rPr lang="en-US" sz="2000" dirty="0">
                <a:solidFill>
                  <a:srgbClr val="7030A0"/>
                </a:solidFill>
                <a:effectLst/>
                <a:latin typeface="#9Slide07 SVNDessert Menu Scrip" panose="00000500000000000000" pitchFamily="2" charset="0"/>
                <a:ea typeface="Tahoma" panose="020B0604030504040204" pitchFamily="34" charset="0"/>
              </a:rPr>
              <a:t>THỊT</a:t>
            </a:r>
            <a:endParaRPr lang="en-US" sz="2000" dirty="0">
              <a:solidFill>
                <a:srgbClr val="7030A0"/>
              </a:solidFill>
              <a:latin typeface="#9Slide07 SVNDessert Menu Scrip" panose="00000500000000000000" pitchFamily="2" charset="0"/>
            </a:endParaRPr>
          </a:p>
        </p:txBody>
      </p:sp>
      <p:sp>
        <p:nvSpPr>
          <p:cNvPr id="21" name="TextBox 20">
            <a:extLst>
              <a:ext uri="{FF2B5EF4-FFF2-40B4-BE49-F238E27FC236}">
                <a16:creationId xmlns:a16="http://schemas.microsoft.com/office/drawing/2014/main" id="{66D8B680-A76A-40D0-B639-231514F7D7C4}"/>
              </a:ext>
            </a:extLst>
          </p:cNvPr>
          <p:cNvSpPr txBox="1"/>
          <p:nvPr/>
        </p:nvSpPr>
        <p:spPr>
          <a:xfrm>
            <a:off x="6241256" y="2281335"/>
            <a:ext cx="1454944" cy="523220"/>
          </a:xfrm>
          <a:prstGeom prst="rect">
            <a:avLst/>
          </a:prstGeom>
          <a:noFill/>
        </p:spPr>
        <p:txBody>
          <a:bodyPr wrap="square">
            <a:spAutoFit/>
          </a:bodyPr>
          <a:lstStyle/>
          <a:p>
            <a:r>
              <a:rPr lang="en-US" sz="2800" dirty="0">
                <a:solidFill>
                  <a:srgbClr val="00B050"/>
                </a:solidFill>
                <a:latin typeface="#9Slide07 SVNDessert Menu Scrip" panose="00000500000000000000" pitchFamily="2" charset="0"/>
                <a:ea typeface="Tahoma" panose="020B0604030504040204" pitchFamily="34" charset="0"/>
              </a:rPr>
              <a:t>MAN-TI</a:t>
            </a:r>
            <a:endParaRPr lang="en-US" sz="2800" dirty="0">
              <a:solidFill>
                <a:srgbClr val="00B050"/>
              </a:solidFill>
              <a:latin typeface="#9Slide07 SVNDessert Menu Scrip" panose="00000500000000000000" pitchFamily="2" charset="0"/>
            </a:endParaRPr>
          </a:p>
        </p:txBody>
      </p:sp>
      <p:sp>
        <p:nvSpPr>
          <p:cNvPr id="22" name="TextBox 21">
            <a:extLst>
              <a:ext uri="{FF2B5EF4-FFF2-40B4-BE49-F238E27FC236}">
                <a16:creationId xmlns:a16="http://schemas.microsoft.com/office/drawing/2014/main" id="{451D0D95-17E5-42A0-9868-73644F97D84B}"/>
              </a:ext>
            </a:extLst>
          </p:cNvPr>
          <p:cNvSpPr txBox="1"/>
          <p:nvPr/>
        </p:nvSpPr>
        <p:spPr>
          <a:xfrm>
            <a:off x="5962055" y="761419"/>
            <a:ext cx="1454944" cy="523220"/>
          </a:xfrm>
          <a:prstGeom prst="rect">
            <a:avLst/>
          </a:prstGeom>
          <a:noFill/>
        </p:spPr>
        <p:txBody>
          <a:bodyPr wrap="square">
            <a:spAutoFit/>
          </a:bodyPr>
          <a:lstStyle/>
          <a:p>
            <a:r>
              <a:rPr lang="en-US" sz="2800" dirty="0">
                <a:solidFill>
                  <a:srgbClr val="00B050"/>
                </a:solidFill>
                <a:effectLst/>
                <a:latin typeface="#9Slide07 SVNDessert Menu Scrip" panose="00000500000000000000" pitchFamily="2" charset="0"/>
                <a:ea typeface="Tahoma" panose="020B0604030504040204" pitchFamily="34" charset="0"/>
              </a:rPr>
              <a:t>NHÂN</a:t>
            </a:r>
            <a:endParaRPr lang="en-US" sz="2800" dirty="0">
              <a:solidFill>
                <a:srgbClr val="00B050"/>
              </a:solidFill>
              <a:latin typeface="#9Slide07 SVNDessert Menu Scrip" panose="00000500000000000000" pitchFamily="2" charset="0"/>
            </a:endParaRPr>
          </a:p>
        </p:txBody>
      </p:sp>
      <p:sp>
        <p:nvSpPr>
          <p:cNvPr id="23" name="Rectangle 22">
            <a:extLst>
              <a:ext uri="{FF2B5EF4-FFF2-40B4-BE49-F238E27FC236}">
                <a16:creationId xmlns:a16="http://schemas.microsoft.com/office/drawing/2014/main" id="{F73BDEEE-CF6D-401B-A4AD-C728F096BB27}"/>
              </a:ext>
            </a:extLst>
          </p:cNvPr>
          <p:cNvSpPr/>
          <p:nvPr/>
        </p:nvSpPr>
        <p:spPr>
          <a:xfrm>
            <a:off x="8529637" y="2400184"/>
            <a:ext cx="2581275" cy="830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3600" dirty="0">
                <a:solidFill>
                  <a:srgbClr val="002060"/>
                </a:solidFill>
                <a:effectLst/>
                <a:latin typeface="#9Slide07 IcielBC Cubano Normal" panose="00000500000000000000" pitchFamily="2" charset="0"/>
                <a:ea typeface="Tahoma" panose="020B0604030504040204" pitchFamily="34" charset="0"/>
              </a:rPr>
              <a:t>3 LỚP</a:t>
            </a:r>
          </a:p>
        </p:txBody>
      </p:sp>
      <p:sp>
        <p:nvSpPr>
          <p:cNvPr id="24" name="TextBox 23">
            <a:extLst>
              <a:ext uri="{FF2B5EF4-FFF2-40B4-BE49-F238E27FC236}">
                <a16:creationId xmlns:a16="http://schemas.microsoft.com/office/drawing/2014/main" id="{68294524-8ACE-42E4-8A5E-4F4FB0D87244}"/>
              </a:ext>
            </a:extLst>
          </p:cNvPr>
          <p:cNvSpPr txBox="1"/>
          <p:nvPr/>
        </p:nvSpPr>
        <p:spPr>
          <a:xfrm>
            <a:off x="6454379" y="4731415"/>
            <a:ext cx="1454944" cy="400110"/>
          </a:xfrm>
          <a:prstGeom prst="rect">
            <a:avLst/>
          </a:prstGeom>
          <a:noFill/>
        </p:spPr>
        <p:txBody>
          <a:bodyPr wrap="square">
            <a:spAutoFit/>
          </a:bodyPr>
          <a:lstStyle/>
          <a:p>
            <a:r>
              <a:rPr lang="en-US" sz="2000" dirty="0">
                <a:solidFill>
                  <a:srgbClr val="7030A0"/>
                </a:solidFill>
                <a:effectLst/>
                <a:latin typeface="#9Slide07 SVNDessert Menu Scrip" panose="00000500000000000000" pitchFamily="2" charset="0"/>
                <a:ea typeface="Tahoma" panose="020B0604030504040204" pitchFamily="34" charset="0"/>
              </a:rPr>
              <a:t>HẠT</a:t>
            </a:r>
            <a:endParaRPr lang="en-US" sz="2000" dirty="0">
              <a:solidFill>
                <a:srgbClr val="7030A0"/>
              </a:solidFill>
              <a:latin typeface="#9Slide07 SVNDessert Menu Scrip" panose="00000500000000000000" pitchFamily="2" charset="0"/>
            </a:endParaRPr>
          </a:p>
        </p:txBody>
      </p:sp>
      <p:pic>
        <p:nvPicPr>
          <p:cNvPr id="1028" name="Picture 4" descr="Hãy chọn 1 trong các hình thức thể hiện sau: làm Poster; vẽ sơ đồ tư duy  hoặc sáng tác 1 câu truyện để trình bày đặc điểm cấu tạo bên trong">
            <a:extLst>
              <a:ext uri="{FF2B5EF4-FFF2-40B4-BE49-F238E27FC236}">
                <a16:creationId xmlns:a16="http://schemas.microsoft.com/office/drawing/2014/main" id="{6AB16F78-E288-4D47-B459-0CD7FF221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003" y="3249379"/>
            <a:ext cx="3617459" cy="3158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73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barn(inVertical)">
                                      <p:cBhvr>
                                        <p:cTn id="6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5" grpId="0"/>
      <p:bldP spid="16" grpId="0"/>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0AB3BF3-B20B-45FF-8515-F3307BCBDA2B}"/>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4CF3824E-3B8A-4681-8712-E445113CA9C2}"/>
              </a:ext>
            </a:extLst>
          </p:cNvPr>
          <p:cNvSpPr/>
          <p:nvPr/>
        </p:nvSpPr>
        <p:spPr>
          <a:xfrm>
            <a:off x="0" y="306112"/>
            <a:ext cx="11789664" cy="518095"/>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vi-VN" sz="2600" dirty="0">
                <a:solidFill>
                  <a:srgbClr val="0070C0"/>
                </a:solidFill>
                <a:latin typeface="+mj-lt"/>
                <a:ea typeface="Tahoma" panose="020B0604030504040204" pitchFamily="34" charset="0"/>
              </a:rPr>
              <a:t>Dựa vào thông tin SGK/H.1, em hãy sắp xếp các thẻ kiến thức sau vào ô phù hợp</a:t>
            </a:r>
            <a:endParaRPr lang="en-US" sz="2600" dirty="0">
              <a:solidFill>
                <a:srgbClr val="0070C0"/>
              </a:solidFill>
              <a:effectLst/>
              <a:latin typeface="+mj-lt"/>
              <a:ea typeface="Tahoma" panose="020B060403050404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33077879"/>
              </p:ext>
            </p:extLst>
          </p:nvPr>
        </p:nvGraphicFramePr>
        <p:xfrm>
          <a:off x="1792223" y="3858817"/>
          <a:ext cx="9904832" cy="2760432"/>
        </p:xfrm>
        <a:graphic>
          <a:graphicData uri="http://schemas.openxmlformats.org/drawingml/2006/table">
            <a:tbl>
              <a:tblPr firstRow="1" bandRow="1">
                <a:tableStyleId>{5940675A-B579-460E-94D1-54222C63F5DA}</a:tableStyleId>
              </a:tblPr>
              <a:tblGrid>
                <a:gridCol w="2097025">
                  <a:extLst>
                    <a:ext uri="{9D8B030D-6E8A-4147-A177-3AD203B41FA5}">
                      <a16:colId xmlns:a16="http://schemas.microsoft.com/office/drawing/2014/main" val="1960940003"/>
                    </a:ext>
                  </a:extLst>
                </a:gridCol>
                <a:gridCol w="2426208">
                  <a:extLst>
                    <a:ext uri="{9D8B030D-6E8A-4147-A177-3AD203B41FA5}">
                      <a16:colId xmlns:a16="http://schemas.microsoft.com/office/drawing/2014/main" val="1991900047"/>
                    </a:ext>
                  </a:extLst>
                </a:gridCol>
                <a:gridCol w="2718816">
                  <a:extLst>
                    <a:ext uri="{9D8B030D-6E8A-4147-A177-3AD203B41FA5}">
                      <a16:colId xmlns:a16="http://schemas.microsoft.com/office/drawing/2014/main" val="1324983789"/>
                    </a:ext>
                  </a:extLst>
                </a:gridCol>
                <a:gridCol w="2662783">
                  <a:extLst>
                    <a:ext uri="{9D8B030D-6E8A-4147-A177-3AD203B41FA5}">
                      <a16:colId xmlns:a16="http://schemas.microsoft.com/office/drawing/2014/main" val="2126292754"/>
                    </a:ext>
                  </a:extLst>
                </a:gridCol>
              </a:tblGrid>
              <a:tr h="690108">
                <a:tc>
                  <a:txBody>
                    <a:bodyPr/>
                    <a:lstStyle/>
                    <a:p>
                      <a:pPr algn="ctr"/>
                      <a:r>
                        <a:rPr lang="vi-VN" sz="2400" b="1" dirty="0">
                          <a:solidFill>
                            <a:srgbClr val="002060"/>
                          </a:solidFill>
                          <a:latin typeface="+mj-lt"/>
                        </a:rPr>
                        <a:t>Lớp</a:t>
                      </a:r>
                      <a:endParaRPr lang="en-US" sz="2400" b="1" dirty="0">
                        <a:solidFill>
                          <a:srgbClr val="002060"/>
                        </a:solidFill>
                        <a:latin typeface="+mj-lt"/>
                      </a:endParaRPr>
                    </a:p>
                  </a:txBody>
                  <a:tcPr/>
                </a:tc>
                <a:tc>
                  <a:txBody>
                    <a:bodyPr/>
                    <a:lstStyle/>
                    <a:p>
                      <a:pPr algn="ctr"/>
                      <a:r>
                        <a:rPr lang="vi-VN" sz="2400" b="1" dirty="0">
                          <a:solidFill>
                            <a:srgbClr val="002060"/>
                          </a:solidFill>
                          <a:latin typeface="+mj-lt"/>
                        </a:rPr>
                        <a:t>Độ</a:t>
                      </a:r>
                      <a:r>
                        <a:rPr lang="vi-VN" sz="2400" b="1" baseline="0" dirty="0">
                          <a:solidFill>
                            <a:srgbClr val="002060"/>
                          </a:solidFill>
                          <a:latin typeface="+mj-lt"/>
                        </a:rPr>
                        <a:t> dày</a:t>
                      </a:r>
                      <a:endParaRPr lang="en-US" sz="2400" b="1" dirty="0">
                        <a:solidFill>
                          <a:srgbClr val="002060"/>
                        </a:solidFill>
                        <a:latin typeface="+mj-lt"/>
                      </a:endParaRPr>
                    </a:p>
                  </a:txBody>
                  <a:tcPr/>
                </a:tc>
                <a:tc>
                  <a:txBody>
                    <a:bodyPr/>
                    <a:lstStyle/>
                    <a:p>
                      <a:pPr algn="ctr"/>
                      <a:r>
                        <a:rPr lang="vi-VN" sz="2400" b="1" dirty="0">
                          <a:solidFill>
                            <a:srgbClr val="002060"/>
                          </a:solidFill>
                          <a:latin typeface="+mj-lt"/>
                        </a:rPr>
                        <a:t>Trạng</a:t>
                      </a:r>
                      <a:r>
                        <a:rPr lang="vi-VN" sz="2400" b="1" baseline="0" dirty="0">
                          <a:solidFill>
                            <a:srgbClr val="002060"/>
                          </a:solidFill>
                          <a:latin typeface="+mj-lt"/>
                        </a:rPr>
                        <a:t> thái</a:t>
                      </a:r>
                      <a:endParaRPr lang="en-US" sz="2400" b="1" dirty="0">
                        <a:solidFill>
                          <a:srgbClr val="002060"/>
                        </a:solidFill>
                        <a:latin typeface="+mj-lt"/>
                      </a:endParaRPr>
                    </a:p>
                  </a:txBody>
                  <a:tcPr/>
                </a:tc>
                <a:tc>
                  <a:txBody>
                    <a:bodyPr/>
                    <a:lstStyle/>
                    <a:p>
                      <a:pPr algn="ctr"/>
                      <a:r>
                        <a:rPr lang="vi-VN" sz="2400" b="1" dirty="0">
                          <a:solidFill>
                            <a:srgbClr val="002060"/>
                          </a:solidFill>
                          <a:latin typeface="+mj-lt"/>
                        </a:rPr>
                        <a:t>Nhiệt</a:t>
                      </a:r>
                      <a:r>
                        <a:rPr lang="vi-VN" sz="2400" b="1" baseline="0" dirty="0">
                          <a:solidFill>
                            <a:srgbClr val="002060"/>
                          </a:solidFill>
                          <a:latin typeface="+mj-lt"/>
                        </a:rPr>
                        <a:t> độ</a:t>
                      </a:r>
                      <a:endParaRPr lang="en-US" sz="2400" b="1" dirty="0">
                        <a:solidFill>
                          <a:srgbClr val="002060"/>
                        </a:solidFill>
                        <a:latin typeface="+mj-lt"/>
                      </a:endParaRPr>
                    </a:p>
                  </a:txBody>
                  <a:tcPr/>
                </a:tc>
                <a:extLst>
                  <a:ext uri="{0D108BD9-81ED-4DB2-BD59-A6C34878D82A}">
                    <a16:rowId xmlns:a16="http://schemas.microsoft.com/office/drawing/2014/main" val="3089732566"/>
                  </a:ext>
                </a:extLst>
              </a:tr>
              <a:tr h="690108">
                <a:tc>
                  <a:txBody>
                    <a:bodyPr/>
                    <a:lstStyle/>
                    <a:p>
                      <a:pPr algn="ctr"/>
                      <a:r>
                        <a:rPr lang="vi-VN" sz="2400" b="0" i="1" dirty="0">
                          <a:solidFill>
                            <a:srgbClr val="002060"/>
                          </a:solidFill>
                          <a:latin typeface="+mj-lt"/>
                        </a:rPr>
                        <a:t>Vỏ</a:t>
                      </a:r>
                      <a:r>
                        <a:rPr lang="vi-VN" sz="2400" b="0" i="1" baseline="0" dirty="0">
                          <a:solidFill>
                            <a:srgbClr val="002060"/>
                          </a:solidFill>
                          <a:latin typeface="+mj-lt"/>
                        </a:rPr>
                        <a:t> Trái Đất</a:t>
                      </a:r>
                      <a:endParaRPr lang="en-US" sz="2400" b="0" i="1" dirty="0">
                        <a:solidFill>
                          <a:srgbClr val="002060"/>
                        </a:solidFill>
                        <a:latin typeface="+mj-lt"/>
                      </a:endParaRPr>
                    </a:p>
                  </a:txBody>
                  <a:tcPr/>
                </a:tc>
                <a:tc>
                  <a:txBody>
                    <a:bodyPr/>
                    <a:lstStyle/>
                    <a:p>
                      <a:pPr algn="ctr"/>
                      <a:endParaRPr lang="en-US" sz="2400" dirty="0">
                        <a:solidFill>
                          <a:srgbClr val="002060"/>
                        </a:solidFill>
                        <a:latin typeface="+mj-lt"/>
                      </a:endParaRPr>
                    </a:p>
                  </a:txBody>
                  <a:tcPr/>
                </a:tc>
                <a:tc>
                  <a:txBody>
                    <a:bodyPr/>
                    <a:lstStyle/>
                    <a:p>
                      <a:pPr algn="ctr"/>
                      <a:endParaRPr lang="en-US" sz="2400" dirty="0">
                        <a:solidFill>
                          <a:srgbClr val="002060"/>
                        </a:solidFill>
                        <a:latin typeface="+mj-lt"/>
                      </a:endParaRPr>
                    </a:p>
                  </a:txBody>
                  <a:tcPr/>
                </a:tc>
                <a:tc>
                  <a:txBody>
                    <a:bodyPr/>
                    <a:lstStyle/>
                    <a:p>
                      <a:pPr algn="ctr"/>
                      <a:endParaRPr lang="en-US" sz="2400" dirty="0">
                        <a:solidFill>
                          <a:srgbClr val="002060"/>
                        </a:solidFill>
                        <a:latin typeface="+mj-lt"/>
                      </a:endParaRPr>
                    </a:p>
                  </a:txBody>
                  <a:tcPr/>
                </a:tc>
                <a:extLst>
                  <a:ext uri="{0D108BD9-81ED-4DB2-BD59-A6C34878D82A}">
                    <a16:rowId xmlns:a16="http://schemas.microsoft.com/office/drawing/2014/main" val="2110355979"/>
                  </a:ext>
                </a:extLst>
              </a:tr>
              <a:tr h="690108">
                <a:tc>
                  <a:txBody>
                    <a:bodyPr/>
                    <a:lstStyle/>
                    <a:p>
                      <a:pPr algn="ctr"/>
                      <a:r>
                        <a:rPr lang="vi-VN" sz="2400" b="0" i="1" dirty="0">
                          <a:solidFill>
                            <a:srgbClr val="002060"/>
                          </a:solidFill>
                          <a:latin typeface="+mj-lt"/>
                        </a:rPr>
                        <a:t>Lớp</a:t>
                      </a:r>
                      <a:r>
                        <a:rPr lang="vi-VN" sz="2400" b="0" i="1" baseline="0" dirty="0">
                          <a:solidFill>
                            <a:srgbClr val="002060"/>
                          </a:solidFill>
                          <a:latin typeface="+mj-lt"/>
                        </a:rPr>
                        <a:t> trung gian</a:t>
                      </a:r>
                      <a:endParaRPr lang="en-US" sz="2400" b="0" i="1" dirty="0">
                        <a:solidFill>
                          <a:srgbClr val="002060"/>
                        </a:solidFill>
                        <a:latin typeface="+mj-lt"/>
                      </a:endParaRPr>
                    </a:p>
                  </a:txBody>
                  <a:tcPr/>
                </a:tc>
                <a:tc>
                  <a:txBody>
                    <a:bodyPr/>
                    <a:lstStyle/>
                    <a:p>
                      <a:pPr algn="ctr"/>
                      <a:endParaRPr lang="en-US" sz="2400" dirty="0">
                        <a:solidFill>
                          <a:srgbClr val="002060"/>
                        </a:solidFill>
                        <a:latin typeface="+mj-lt"/>
                      </a:endParaRPr>
                    </a:p>
                  </a:txBody>
                  <a:tcPr/>
                </a:tc>
                <a:tc>
                  <a:txBody>
                    <a:bodyPr/>
                    <a:lstStyle/>
                    <a:p>
                      <a:pPr algn="ctr"/>
                      <a:endParaRPr lang="en-US" sz="2400" dirty="0">
                        <a:solidFill>
                          <a:srgbClr val="002060"/>
                        </a:solidFill>
                        <a:latin typeface="+mj-lt"/>
                      </a:endParaRPr>
                    </a:p>
                  </a:txBody>
                  <a:tcPr/>
                </a:tc>
                <a:tc>
                  <a:txBody>
                    <a:bodyPr/>
                    <a:lstStyle/>
                    <a:p>
                      <a:pPr algn="ctr"/>
                      <a:endParaRPr lang="en-US" sz="2400" dirty="0">
                        <a:solidFill>
                          <a:srgbClr val="002060"/>
                        </a:solidFill>
                        <a:latin typeface="+mj-lt"/>
                      </a:endParaRPr>
                    </a:p>
                  </a:txBody>
                  <a:tcPr/>
                </a:tc>
                <a:extLst>
                  <a:ext uri="{0D108BD9-81ED-4DB2-BD59-A6C34878D82A}">
                    <a16:rowId xmlns:a16="http://schemas.microsoft.com/office/drawing/2014/main" val="3060391735"/>
                  </a:ext>
                </a:extLst>
              </a:tr>
              <a:tr h="690108">
                <a:tc>
                  <a:txBody>
                    <a:bodyPr/>
                    <a:lstStyle/>
                    <a:p>
                      <a:pPr algn="ctr"/>
                      <a:r>
                        <a:rPr lang="vi-VN" sz="2400" b="0" i="1" dirty="0">
                          <a:solidFill>
                            <a:srgbClr val="002060"/>
                          </a:solidFill>
                          <a:latin typeface="+mj-lt"/>
                        </a:rPr>
                        <a:t>Lõi</a:t>
                      </a:r>
                      <a:r>
                        <a:rPr lang="vi-VN" sz="2400" b="0" i="1" baseline="0" dirty="0">
                          <a:solidFill>
                            <a:srgbClr val="002060"/>
                          </a:solidFill>
                          <a:latin typeface="+mj-lt"/>
                        </a:rPr>
                        <a:t> Trái Đất</a:t>
                      </a:r>
                      <a:endParaRPr lang="en-US" sz="2400" b="0" i="1" dirty="0">
                        <a:solidFill>
                          <a:srgbClr val="002060"/>
                        </a:solidFill>
                        <a:latin typeface="+mj-lt"/>
                      </a:endParaRPr>
                    </a:p>
                  </a:txBody>
                  <a:tcPr/>
                </a:tc>
                <a:tc>
                  <a:txBody>
                    <a:bodyPr/>
                    <a:lstStyle/>
                    <a:p>
                      <a:pPr algn="ctr"/>
                      <a:endParaRPr lang="en-US" sz="2400">
                        <a:solidFill>
                          <a:srgbClr val="002060"/>
                        </a:solidFill>
                        <a:latin typeface="+mj-lt"/>
                      </a:endParaRPr>
                    </a:p>
                  </a:txBody>
                  <a:tcPr/>
                </a:tc>
                <a:tc>
                  <a:txBody>
                    <a:bodyPr/>
                    <a:lstStyle/>
                    <a:p>
                      <a:pPr algn="ctr"/>
                      <a:endParaRPr lang="en-US" sz="2400" dirty="0">
                        <a:solidFill>
                          <a:srgbClr val="002060"/>
                        </a:solidFill>
                        <a:latin typeface="+mj-lt"/>
                      </a:endParaRPr>
                    </a:p>
                  </a:txBody>
                  <a:tcPr/>
                </a:tc>
                <a:tc>
                  <a:txBody>
                    <a:bodyPr/>
                    <a:lstStyle/>
                    <a:p>
                      <a:pPr algn="ctr"/>
                      <a:endParaRPr lang="en-US" sz="2400" dirty="0">
                        <a:solidFill>
                          <a:srgbClr val="002060"/>
                        </a:solidFill>
                        <a:latin typeface="+mj-lt"/>
                      </a:endParaRPr>
                    </a:p>
                  </a:txBody>
                  <a:tcPr/>
                </a:tc>
                <a:extLst>
                  <a:ext uri="{0D108BD9-81ED-4DB2-BD59-A6C34878D82A}">
                    <a16:rowId xmlns:a16="http://schemas.microsoft.com/office/drawing/2014/main" val="1571322584"/>
                  </a:ext>
                </a:extLst>
              </a:tr>
            </a:tbl>
          </a:graphicData>
        </a:graphic>
      </p:graphicFrame>
      <p:sp>
        <p:nvSpPr>
          <p:cNvPr id="5" name="TextBox 4"/>
          <p:cNvSpPr txBox="1"/>
          <p:nvPr/>
        </p:nvSpPr>
        <p:spPr>
          <a:xfrm>
            <a:off x="3833217" y="1899942"/>
            <a:ext cx="1985065" cy="400110"/>
          </a:xfrm>
          <a:prstGeom prst="rect">
            <a:avLst/>
          </a:prstGeom>
          <a:noFill/>
          <a:ln w="28575">
            <a:solidFill>
              <a:srgbClr val="00B0F0"/>
            </a:solidFill>
          </a:ln>
        </p:spPr>
        <p:txBody>
          <a:bodyPr wrap="square" rtlCol="0">
            <a:spAutoFit/>
          </a:bodyPr>
          <a:lstStyle/>
          <a:p>
            <a:pPr algn="ctr"/>
            <a:r>
              <a:rPr lang="vi-VN" sz="2000" dirty="0">
                <a:solidFill>
                  <a:srgbClr val="FF0000"/>
                </a:solidFill>
                <a:latin typeface="+mj-lt"/>
              </a:rPr>
              <a:t>5 -&gt; 70 km</a:t>
            </a:r>
            <a:endParaRPr lang="en-US" sz="2000" dirty="0">
              <a:solidFill>
                <a:srgbClr val="FF0000"/>
              </a:solidFill>
              <a:latin typeface="+mj-lt"/>
            </a:endParaRPr>
          </a:p>
        </p:txBody>
      </p:sp>
      <p:sp>
        <p:nvSpPr>
          <p:cNvPr id="13" name="TextBox 12"/>
          <p:cNvSpPr txBox="1"/>
          <p:nvPr/>
        </p:nvSpPr>
        <p:spPr>
          <a:xfrm>
            <a:off x="3573789" y="3373120"/>
            <a:ext cx="2676144" cy="400110"/>
          </a:xfrm>
          <a:prstGeom prst="rect">
            <a:avLst/>
          </a:prstGeom>
          <a:noFill/>
          <a:ln w="28575">
            <a:solidFill>
              <a:srgbClr val="00B0F0"/>
            </a:solidFill>
          </a:ln>
        </p:spPr>
        <p:txBody>
          <a:bodyPr wrap="square" rtlCol="0">
            <a:spAutoFit/>
          </a:bodyPr>
          <a:lstStyle/>
          <a:p>
            <a:r>
              <a:rPr lang="vi-VN" sz="2000" dirty="0">
                <a:solidFill>
                  <a:srgbClr val="FF0000"/>
                </a:solidFill>
                <a:latin typeface="+mj-lt"/>
              </a:rPr>
              <a:t>Từ quánh dẻo đến rắn</a:t>
            </a:r>
            <a:endParaRPr lang="en-US" sz="2000" dirty="0">
              <a:solidFill>
                <a:srgbClr val="FF0000"/>
              </a:solidFill>
              <a:latin typeface="+mj-lt"/>
            </a:endParaRPr>
          </a:p>
        </p:txBody>
      </p:sp>
      <p:sp>
        <p:nvSpPr>
          <p:cNvPr id="14" name="TextBox 13"/>
          <p:cNvSpPr txBox="1"/>
          <p:nvPr/>
        </p:nvSpPr>
        <p:spPr>
          <a:xfrm>
            <a:off x="6942177" y="2677252"/>
            <a:ext cx="1985065" cy="400110"/>
          </a:xfrm>
          <a:prstGeom prst="rect">
            <a:avLst/>
          </a:prstGeom>
          <a:noFill/>
          <a:ln w="28575">
            <a:solidFill>
              <a:srgbClr val="00B0F0"/>
            </a:solidFill>
          </a:ln>
        </p:spPr>
        <p:txBody>
          <a:bodyPr wrap="square" rtlCol="0">
            <a:spAutoFit/>
          </a:bodyPr>
          <a:lstStyle/>
          <a:p>
            <a:r>
              <a:rPr lang="vi-VN" sz="2000" dirty="0">
                <a:solidFill>
                  <a:srgbClr val="FF0000"/>
                </a:solidFill>
                <a:latin typeface="+mj-lt"/>
              </a:rPr>
              <a:t>Khoảng 5000°C</a:t>
            </a:r>
            <a:endParaRPr lang="en-US" sz="2000" dirty="0">
              <a:solidFill>
                <a:srgbClr val="FF0000"/>
              </a:solidFill>
              <a:latin typeface="+mj-lt"/>
            </a:endParaRPr>
          </a:p>
        </p:txBody>
      </p:sp>
      <p:sp>
        <p:nvSpPr>
          <p:cNvPr id="15" name="TextBox 14"/>
          <p:cNvSpPr txBox="1"/>
          <p:nvPr/>
        </p:nvSpPr>
        <p:spPr>
          <a:xfrm>
            <a:off x="6942177" y="3228945"/>
            <a:ext cx="1985065" cy="400110"/>
          </a:xfrm>
          <a:prstGeom prst="rect">
            <a:avLst/>
          </a:prstGeom>
          <a:noFill/>
          <a:ln w="19050">
            <a:solidFill>
              <a:srgbClr val="00B0F0"/>
            </a:solidFill>
          </a:ln>
        </p:spPr>
        <p:txBody>
          <a:bodyPr wrap="square" rtlCol="0">
            <a:spAutoFit/>
          </a:bodyPr>
          <a:lstStyle/>
          <a:p>
            <a:pPr algn="ctr"/>
            <a:r>
              <a:rPr lang="vi-VN" sz="2000" dirty="0">
                <a:solidFill>
                  <a:srgbClr val="FF0000"/>
                </a:solidFill>
                <a:latin typeface="+mj-lt"/>
              </a:rPr>
              <a:t>Lỏng đến rắn</a:t>
            </a:r>
            <a:endParaRPr lang="en-US" sz="2000" dirty="0">
              <a:solidFill>
                <a:srgbClr val="FF0000"/>
              </a:solidFill>
              <a:latin typeface="+mj-lt"/>
            </a:endParaRPr>
          </a:p>
        </p:txBody>
      </p:sp>
      <p:sp>
        <p:nvSpPr>
          <p:cNvPr id="16" name="TextBox 15"/>
          <p:cNvSpPr txBox="1"/>
          <p:nvPr/>
        </p:nvSpPr>
        <p:spPr>
          <a:xfrm>
            <a:off x="6498336" y="1743749"/>
            <a:ext cx="2562547" cy="707886"/>
          </a:xfrm>
          <a:prstGeom prst="rect">
            <a:avLst/>
          </a:prstGeom>
          <a:noFill/>
          <a:ln w="28575">
            <a:solidFill>
              <a:srgbClr val="00B0F0"/>
            </a:solidFill>
          </a:ln>
        </p:spPr>
        <p:txBody>
          <a:bodyPr wrap="square" rtlCol="0">
            <a:spAutoFit/>
          </a:bodyPr>
          <a:lstStyle/>
          <a:p>
            <a:pPr algn="ctr"/>
            <a:r>
              <a:rPr lang="vi-VN" sz="2000" dirty="0">
                <a:solidFill>
                  <a:srgbClr val="FF0000"/>
                </a:solidFill>
                <a:latin typeface="+mj-lt"/>
              </a:rPr>
              <a:t>Càng sâu nhiệt độ càng tăng, tối đa 1000°C</a:t>
            </a:r>
            <a:endParaRPr lang="en-US" sz="2000" dirty="0">
              <a:solidFill>
                <a:srgbClr val="FF0000"/>
              </a:solidFill>
              <a:latin typeface="+mj-lt"/>
            </a:endParaRPr>
          </a:p>
        </p:txBody>
      </p:sp>
      <p:sp>
        <p:nvSpPr>
          <p:cNvPr id="17" name="TextBox 16"/>
          <p:cNvSpPr txBox="1"/>
          <p:nvPr/>
        </p:nvSpPr>
        <p:spPr>
          <a:xfrm>
            <a:off x="9633909" y="2581219"/>
            <a:ext cx="1985065" cy="400110"/>
          </a:xfrm>
          <a:prstGeom prst="rect">
            <a:avLst/>
          </a:prstGeom>
          <a:noFill/>
          <a:ln w="19050">
            <a:solidFill>
              <a:srgbClr val="00B0F0"/>
            </a:solidFill>
          </a:ln>
        </p:spPr>
        <p:txBody>
          <a:bodyPr wrap="square" rtlCol="0">
            <a:spAutoFit/>
          </a:bodyPr>
          <a:lstStyle/>
          <a:p>
            <a:r>
              <a:rPr lang="vi-VN" sz="2000" dirty="0">
                <a:solidFill>
                  <a:srgbClr val="FF0000"/>
                </a:solidFill>
                <a:latin typeface="+mj-lt"/>
              </a:rPr>
              <a:t>1500°C - 3700°C</a:t>
            </a:r>
            <a:endParaRPr lang="en-US" sz="2000" dirty="0">
              <a:solidFill>
                <a:srgbClr val="FF0000"/>
              </a:solidFill>
              <a:latin typeface="+mj-lt"/>
            </a:endParaRPr>
          </a:p>
        </p:txBody>
      </p:sp>
      <p:sp>
        <p:nvSpPr>
          <p:cNvPr id="18" name="TextBox 17"/>
          <p:cNvSpPr txBox="1"/>
          <p:nvPr/>
        </p:nvSpPr>
        <p:spPr>
          <a:xfrm>
            <a:off x="9634745" y="3227059"/>
            <a:ext cx="1984230" cy="400110"/>
          </a:xfrm>
          <a:prstGeom prst="rect">
            <a:avLst/>
          </a:prstGeom>
          <a:noFill/>
          <a:ln w="28575">
            <a:solidFill>
              <a:srgbClr val="00B0F0"/>
            </a:solidFill>
          </a:ln>
        </p:spPr>
        <p:txBody>
          <a:bodyPr wrap="square" rtlCol="0">
            <a:spAutoFit/>
          </a:bodyPr>
          <a:lstStyle/>
          <a:p>
            <a:pPr algn="ctr"/>
            <a:r>
              <a:rPr lang="vi-VN" sz="2000" dirty="0">
                <a:solidFill>
                  <a:srgbClr val="FF0000"/>
                </a:solidFill>
                <a:latin typeface="+mj-lt"/>
              </a:rPr>
              <a:t>3400 km</a:t>
            </a:r>
            <a:endParaRPr lang="en-US" sz="2000" dirty="0">
              <a:solidFill>
                <a:srgbClr val="FF0000"/>
              </a:solidFill>
              <a:latin typeface="+mj-lt"/>
            </a:endParaRPr>
          </a:p>
        </p:txBody>
      </p:sp>
      <p:sp>
        <p:nvSpPr>
          <p:cNvPr id="19" name="TextBox 18"/>
          <p:cNvSpPr txBox="1"/>
          <p:nvPr/>
        </p:nvSpPr>
        <p:spPr>
          <a:xfrm>
            <a:off x="9633909" y="1911660"/>
            <a:ext cx="1985065" cy="400110"/>
          </a:xfrm>
          <a:prstGeom prst="rect">
            <a:avLst/>
          </a:prstGeom>
          <a:noFill/>
          <a:ln w="28575">
            <a:solidFill>
              <a:srgbClr val="00B0F0"/>
            </a:solidFill>
          </a:ln>
        </p:spPr>
        <p:txBody>
          <a:bodyPr wrap="square" rtlCol="0">
            <a:spAutoFit/>
          </a:bodyPr>
          <a:lstStyle/>
          <a:p>
            <a:pPr algn="ctr"/>
            <a:r>
              <a:rPr lang="vi-VN" sz="2000" dirty="0">
                <a:solidFill>
                  <a:srgbClr val="FF0000"/>
                </a:solidFill>
                <a:latin typeface="+mj-lt"/>
              </a:rPr>
              <a:t>Rắn chắc</a:t>
            </a:r>
            <a:endParaRPr lang="en-US" sz="2000" dirty="0">
              <a:solidFill>
                <a:srgbClr val="FF0000"/>
              </a:solidFill>
              <a:latin typeface="+mj-lt"/>
            </a:endParaRPr>
          </a:p>
        </p:txBody>
      </p:sp>
      <p:sp>
        <p:nvSpPr>
          <p:cNvPr id="20" name="TextBox 19"/>
          <p:cNvSpPr txBox="1"/>
          <p:nvPr/>
        </p:nvSpPr>
        <p:spPr>
          <a:xfrm>
            <a:off x="3824422" y="2581219"/>
            <a:ext cx="1985065" cy="400110"/>
          </a:xfrm>
          <a:prstGeom prst="rect">
            <a:avLst/>
          </a:prstGeom>
          <a:noFill/>
          <a:ln w="28575">
            <a:solidFill>
              <a:srgbClr val="00B0F0"/>
            </a:solidFill>
          </a:ln>
        </p:spPr>
        <p:txBody>
          <a:bodyPr wrap="square" rtlCol="0">
            <a:spAutoFit/>
          </a:bodyPr>
          <a:lstStyle/>
          <a:p>
            <a:pPr algn="ctr"/>
            <a:r>
              <a:rPr lang="vi-VN" sz="2000" dirty="0">
                <a:solidFill>
                  <a:srgbClr val="FF0000"/>
                </a:solidFill>
                <a:latin typeface="+mj-lt"/>
              </a:rPr>
              <a:t>2900 km</a:t>
            </a:r>
            <a:endParaRPr lang="en-US" sz="2000" dirty="0">
              <a:solidFill>
                <a:srgbClr val="FF0000"/>
              </a:solidFill>
              <a:latin typeface="+mj-lt"/>
            </a:endParaRPr>
          </a:p>
        </p:txBody>
      </p:sp>
      <p:sp>
        <p:nvSpPr>
          <p:cNvPr id="22" name="Hộp Văn bản 3">
            <a:extLst>
              <a:ext uri="{FF2B5EF4-FFF2-40B4-BE49-F238E27FC236}">
                <a16:creationId xmlns:a16="http://schemas.microsoft.com/office/drawing/2014/main" id="{9C80D3DA-6A90-47ED-9DA0-8F1E07614B4F}"/>
              </a:ext>
            </a:extLst>
          </p:cNvPr>
          <p:cNvSpPr txBox="1"/>
          <p:nvPr/>
        </p:nvSpPr>
        <p:spPr>
          <a:xfrm>
            <a:off x="3764104" y="2743750"/>
            <a:ext cx="5961069" cy="646331"/>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extLst>
              <a:ext uri="{C807C97D-BFC1-408E-A445-0C87EB9F89A2}">
                <ask:lineSketchStyleProps xmlns:ask="http://schemas.microsoft.com/office/drawing/2018/sketchyshapes" sd="138211722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5 Claudia" pitchFamily="2" charset="0"/>
                <a:ea typeface="+mn-ea"/>
                <a:cs typeface="+mn-cs"/>
              </a:rPr>
              <a:t>1. Cấu</a:t>
            </a:r>
            <a:r>
              <a:rPr kumimoji="0" lang="vi-VN" sz="3600" b="0" i="0" u="none" strike="noStrike" kern="1200" cap="none" spc="0" normalizeH="0" noProof="0" dirty="0">
                <a:ln>
                  <a:noFill/>
                </a:ln>
                <a:solidFill>
                  <a:prstClr val="white"/>
                </a:solidFill>
                <a:effectLst/>
                <a:uLnTx/>
                <a:uFillTx/>
                <a:latin typeface="#9Slide05 Claudia" pitchFamily="2" charset="0"/>
                <a:ea typeface="+mn-ea"/>
                <a:cs typeface="+mn-cs"/>
              </a:rPr>
              <a:t> tạo bên trong của Trái Đất</a:t>
            </a:r>
            <a:endPar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endParaRPr>
          </a:p>
        </p:txBody>
      </p:sp>
      <p:pic>
        <p:nvPicPr>
          <p:cNvPr id="24" name="Picture 12" descr="Marriage requirement is very high in Igboland” – Lady says her brother  spent less than N50K on traditional marriage items to marry his wife from  Benue – G9IJA.com">
            <a:extLst>
              <a:ext uri="{FF2B5EF4-FFF2-40B4-BE49-F238E27FC236}">
                <a16:creationId xmlns:a16="http://schemas.microsoft.com/office/drawing/2014/main" id="{C7A2E22A-516A-49CF-A671-AA7591089F1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9819" y="4731242"/>
            <a:ext cx="1442404" cy="185176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639216" y="527253"/>
            <a:ext cx="82108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TIẾT 15 – BÀI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CẤU</a:t>
            </a:r>
            <a:r>
              <a:rPr kumimoji="0" lang="vi-VN" sz="2400" b="0" i="0" u="none" strike="noStrike" kern="1200" cap="none" spc="0" normalizeH="0" noProof="0" dirty="0">
                <a:ln>
                  <a:noFill/>
                </a:ln>
                <a:solidFill>
                  <a:srgbClr val="FF0000"/>
                </a:solidFill>
                <a:effectLst/>
                <a:uLnTx/>
                <a:uFillTx/>
                <a:latin typeface="#9Slide03 AmpleSoft Bold" panose="02000000000000000000" pitchFamily="2" charset="0"/>
                <a:ea typeface="+mn-ea"/>
                <a:cs typeface="+mn-cs"/>
              </a:rPr>
              <a:t> TẠO CỦA TRÁI ĐẤT. CÁC MẢNG KIẾN TẠO</a:t>
            </a:r>
            <a:endParaRPr kumimoji="0" lang="en-US"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79" y="3573175"/>
            <a:ext cx="1066800" cy="1000125"/>
          </a:xfrm>
          <a:prstGeom prst="rect">
            <a:avLst/>
          </a:prstGeom>
        </p:spPr>
      </p:pic>
      <p:pic>
        <p:nvPicPr>
          <p:cNvPr id="21" name="Content Placeholder 4" descr="Chart, diagram&#10;&#10;Description automatically generated">
            <a:extLst>
              <a:ext uri="{FF2B5EF4-FFF2-40B4-BE49-F238E27FC236}">
                <a16:creationId xmlns:a16="http://schemas.microsoft.com/office/drawing/2014/main" id="{42204D4B-F280-47C6-B9F8-3DC0E2A333D9}"/>
              </a:ext>
            </a:extLst>
          </p:cNvPr>
          <p:cNvPicPr>
            <a:picLocks noGrp="1" noChangeAspect="1"/>
          </p:cNvPicPr>
          <p:nvPr>
            <p:ph idx="1"/>
          </p:nvPr>
        </p:nvPicPr>
        <p:blipFill>
          <a:blip r:embed="rId4"/>
          <a:stretch>
            <a:fillRect/>
          </a:stretch>
        </p:blipFill>
        <p:spPr>
          <a:xfrm>
            <a:off x="385350" y="901733"/>
            <a:ext cx="3161354" cy="2450050"/>
          </a:xfrm>
          <a:prstGeom prst="rect">
            <a:avLst/>
          </a:prstGeom>
        </p:spPr>
      </p:pic>
    </p:spTree>
    <p:extLst>
      <p:ext uri="{BB962C8B-B14F-4D97-AF65-F5344CB8AC3E}">
        <p14:creationId xmlns:p14="http://schemas.microsoft.com/office/powerpoint/2010/main" val="10131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grpId="0" nodeType="clickEffect">
                                  <p:stCondLst>
                                    <p:cond delay="0"/>
                                  </p:stCondLst>
                                  <p:childTnLst>
                                    <p:animMotion origin="layout" path="M -3.33333E-6 0 L 0.02123 0.41204 " pathEditMode="relative" rAng="0" ptsTypes="AA">
                                      <p:cBhvr>
                                        <p:cTn id="16" dur="2000" fill="hold"/>
                                        <p:tgtEl>
                                          <p:spTgt spid="5"/>
                                        </p:tgtEl>
                                        <p:attrNameLst>
                                          <p:attrName>ppt_x</p:attrName>
                                          <p:attrName>ppt_y</p:attrName>
                                        </p:attrNameLst>
                                      </p:cBhvr>
                                      <p:rCtr x="1055" y="20602"/>
                                    </p:animMotion>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2.08333E-6 4.44444E-6 L 0.02201 0.41226 " pathEditMode="relative" rAng="0" ptsTypes="AA">
                                      <p:cBhvr>
                                        <p:cTn id="20" dur="2000" fill="hold"/>
                                        <p:tgtEl>
                                          <p:spTgt spid="20"/>
                                        </p:tgtEl>
                                        <p:attrNameLst>
                                          <p:attrName>ppt_x</p:attrName>
                                          <p:attrName>ppt_y</p:attrName>
                                        </p:attrNameLst>
                                      </p:cBhvr>
                                      <p:rCtr x="1094" y="20602"/>
                                    </p:animMotion>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0" nodeType="clickEffect">
                                  <p:stCondLst>
                                    <p:cond delay="0"/>
                                  </p:stCondLst>
                                  <p:childTnLst>
                                    <p:animMotion origin="layout" path="M 3.125E-6 2.96296E-6 L -0.4496 0.42037 " pathEditMode="relative" rAng="0" ptsTypes="AA">
                                      <p:cBhvr>
                                        <p:cTn id="24" dur="2000" fill="hold"/>
                                        <p:tgtEl>
                                          <p:spTgt spid="18"/>
                                        </p:tgtEl>
                                        <p:attrNameLst>
                                          <p:attrName>ppt_x</p:attrName>
                                          <p:attrName>ppt_y</p:attrName>
                                        </p:attrNameLst>
                                      </p:cBhvr>
                                      <p:rCtr x="-22552" y="20718"/>
                                    </p:animMotion>
                                  </p:childTnLst>
                                </p:cTn>
                              </p:par>
                            </p:childTnLst>
                          </p:cTn>
                        </p:par>
                      </p:childTnLst>
                    </p:cTn>
                  </p:par>
                  <p:par>
                    <p:cTn id="25" fill="hold">
                      <p:stCondLst>
                        <p:cond delay="indefinite"/>
                      </p:stCondLst>
                      <p:childTnLst>
                        <p:par>
                          <p:cTn id="26" fill="hold">
                            <p:stCondLst>
                              <p:cond delay="0"/>
                            </p:stCondLst>
                            <p:childTnLst>
                              <p:par>
                                <p:cTn id="27" presetID="49" presetClass="path" presetSubtype="0" accel="50000" decel="50000" fill="hold" grpId="0" nodeType="clickEffect">
                                  <p:stCondLst>
                                    <p:cond delay="0"/>
                                  </p:stCondLst>
                                  <p:childTnLst>
                                    <p:animMotion origin="layout" path="M -4.58333E-6 -3.7037E-7 L -0.23567 0.40671 " pathEditMode="relative" rAng="0" ptsTypes="AA">
                                      <p:cBhvr>
                                        <p:cTn id="28" dur="2000" fill="hold"/>
                                        <p:tgtEl>
                                          <p:spTgt spid="19"/>
                                        </p:tgtEl>
                                        <p:attrNameLst>
                                          <p:attrName>ppt_x</p:attrName>
                                          <p:attrName>ppt_y</p:attrName>
                                        </p:attrNameLst>
                                      </p:cBhvr>
                                      <p:rCtr x="-11784" y="20324"/>
                                    </p:animMotion>
                                  </p:childTnLst>
                                </p:cTn>
                              </p:par>
                            </p:childTnLst>
                          </p:cTn>
                        </p:par>
                      </p:childTnLst>
                    </p:cTn>
                  </p:par>
                  <p:par>
                    <p:cTn id="29" fill="hold">
                      <p:stCondLst>
                        <p:cond delay="indefinite"/>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58333E-6 -4.81481E-6 L 0.22513 0.30163 " pathEditMode="relative" rAng="0" ptsTypes="AA">
                                      <p:cBhvr>
                                        <p:cTn id="32" dur="2000" fill="hold"/>
                                        <p:tgtEl>
                                          <p:spTgt spid="13"/>
                                        </p:tgtEl>
                                        <p:attrNameLst>
                                          <p:attrName>ppt_x</p:attrName>
                                          <p:attrName>ppt_y</p:attrName>
                                        </p:attrNameLst>
                                      </p:cBhvr>
                                      <p:rCtr x="11250" y="15069"/>
                                    </p:animMotion>
                                  </p:childTnLst>
                                </p:cTn>
                              </p:par>
                            </p:childTnLst>
                          </p:cTn>
                        </p:par>
                      </p:childTnLst>
                    </p:cTn>
                  </p:par>
                  <p:par>
                    <p:cTn id="33" fill="hold">
                      <p:stCondLst>
                        <p:cond delay="indefinite"/>
                      </p:stCondLst>
                      <p:childTnLst>
                        <p:par>
                          <p:cTn id="34" fill="hold">
                            <p:stCondLst>
                              <p:cond delay="0"/>
                            </p:stCondLst>
                            <p:childTnLst>
                              <p:par>
                                <p:cTn id="35" presetID="49" presetClass="path" presetSubtype="0" accel="50000" decel="50000" fill="hold" grpId="0" nodeType="clickEffect">
                                  <p:stCondLst>
                                    <p:cond delay="0"/>
                                  </p:stCondLst>
                                  <p:childTnLst>
                                    <p:animMotion origin="layout" path="M -0.0082 -0.0081 L -0.01276 0.41389 " pathEditMode="relative" rAng="0" ptsTypes="AA">
                                      <p:cBhvr>
                                        <p:cTn id="36" dur="2000" fill="hold"/>
                                        <p:tgtEl>
                                          <p:spTgt spid="15"/>
                                        </p:tgtEl>
                                        <p:attrNameLst>
                                          <p:attrName>ppt_x</p:attrName>
                                          <p:attrName>ppt_y</p:attrName>
                                        </p:attrNameLst>
                                      </p:cBhvr>
                                      <p:rCtr x="-234" y="21088"/>
                                    </p:animMotion>
                                  </p:childTnLst>
                                </p:cTn>
                              </p:par>
                            </p:childTnLst>
                          </p:cTn>
                        </p:par>
                      </p:childTnLst>
                    </p:cTn>
                  </p:par>
                  <p:par>
                    <p:cTn id="37" fill="hold">
                      <p:stCondLst>
                        <p:cond delay="indefinite"/>
                      </p:stCondLst>
                      <p:childTnLst>
                        <p:par>
                          <p:cTn id="38" fill="hold">
                            <p:stCondLst>
                              <p:cond delay="0"/>
                            </p:stCondLst>
                            <p:childTnLst>
                              <p:par>
                                <p:cTn id="39" presetID="49" presetClass="path" presetSubtype="0" accel="50000" decel="50000" fill="hold" grpId="0" nodeType="clickEffect">
                                  <p:stCondLst>
                                    <p:cond delay="0"/>
                                  </p:stCondLst>
                                  <p:childTnLst>
                                    <p:animMotion origin="layout" path="M -8.33333E-7 2.96296E-6 L 0.21393 0.41065 " pathEditMode="relative" rAng="0" ptsTypes="AA">
                                      <p:cBhvr>
                                        <p:cTn id="40" dur="2000" fill="hold"/>
                                        <p:tgtEl>
                                          <p:spTgt spid="16"/>
                                        </p:tgtEl>
                                        <p:attrNameLst>
                                          <p:attrName>ppt_x</p:attrName>
                                          <p:attrName>ppt_y</p:attrName>
                                        </p:attrNameLst>
                                      </p:cBhvr>
                                      <p:rCtr x="10690" y="20532"/>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4.58333E-6 4.44444E-6 L -0.01666 0.40856 " pathEditMode="relative" rAng="0" ptsTypes="AA">
                                      <p:cBhvr>
                                        <p:cTn id="44" dur="2000" fill="hold"/>
                                        <p:tgtEl>
                                          <p:spTgt spid="17"/>
                                        </p:tgtEl>
                                        <p:attrNameLst>
                                          <p:attrName>ppt_x</p:attrName>
                                          <p:attrName>ppt_y</p:attrName>
                                        </p:attrNameLst>
                                      </p:cBhvr>
                                      <p:rCtr x="-833" y="20417"/>
                                    </p:animMotion>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grpId="0" nodeType="clickEffect">
                                  <p:stCondLst>
                                    <p:cond delay="0"/>
                                  </p:stCondLst>
                                  <p:childTnLst>
                                    <p:animMotion origin="layout" path="M -1.25E-6 -4.44444E-6 L 0.20326 0.5007 " pathEditMode="relative" rAng="0" ptsTypes="AA">
                                      <p:cBhvr>
                                        <p:cTn id="48" dur="2000" fill="hold"/>
                                        <p:tgtEl>
                                          <p:spTgt spid="14"/>
                                        </p:tgtEl>
                                        <p:attrNameLst>
                                          <p:attrName>ppt_x</p:attrName>
                                          <p:attrName>ppt_y</p:attrName>
                                        </p:attrNameLst>
                                      </p:cBhvr>
                                      <p:rCtr x="10156" y="25023"/>
                                    </p:animMotion>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10"/>
                                        </p:tgtEl>
                                        <p:attrNameLst>
                                          <p:attrName>ppt_x</p:attrName>
                                        </p:attrNameLst>
                                      </p:cBhvr>
                                      <p:tavLst>
                                        <p:tav tm="0">
                                          <p:val>
                                            <p:strVal val="ppt_x"/>
                                          </p:val>
                                        </p:tav>
                                        <p:tav tm="100000">
                                          <p:val>
                                            <p:strVal val="ppt_x"/>
                                          </p:val>
                                        </p:tav>
                                      </p:tavLst>
                                    </p:anim>
                                    <p:anim calcmode="lin" valueType="num">
                                      <p:cBhvr additive="base">
                                        <p:cTn id="53" dur="500"/>
                                        <p:tgtEl>
                                          <p:spTgt spid="10"/>
                                        </p:tgtEl>
                                        <p:attrNameLst>
                                          <p:attrName>ppt_y</p:attrName>
                                        </p:attrNameLst>
                                      </p:cBhvr>
                                      <p:tavLst>
                                        <p:tav tm="0">
                                          <p:val>
                                            <p:strVal val="ppt_y"/>
                                          </p:val>
                                        </p:tav>
                                        <p:tav tm="100000">
                                          <p:val>
                                            <p:strVal val="1+ppt_h/2"/>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13" grpId="0" animBg="1"/>
      <p:bldP spid="14" grpId="0" animBg="1"/>
      <p:bldP spid="15" grpId="0" animBg="1"/>
      <p:bldP spid="16" grpId="0" animBg="1"/>
      <p:bldP spid="17" grpId="0" animBg="1"/>
      <p:bldP spid="18" grpId="0" animBg="1"/>
      <p:bldP spid="19" grpId="0" animBg="1"/>
      <p:bldP spid="20" grpId="0" animBg="1"/>
      <p:bldP spid="22"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AF6AFB-4D40-450C-83AE-77B406D08BDF}"/>
              </a:ext>
            </a:extLst>
          </p:cNvPr>
          <p:cNvSpPr txBox="1"/>
          <p:nvPr/>
        </p:nvSpPr>
        <p:spPr>
          <a:xfrm>
            <a:off x="95285" y="184597"/>
            <a:ext cx="4061878" cy="1203150"/>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9Slide05 Lobster (Body)"/>
                <a:ea typeface="#9Slide04 Abraham Lincoln" pitchFamily="2" charset="0"/>
                <a:cs typeface="Times New Roman" panose="02020603050405020304" pitchFamily="18" charset="0"/>
              </a:rPr>
              <a:t>E</a:t>
            </a:r>
            <a:r>
              <a:rPr kumimoji="0" lang="en-US" sz="4800" b="0" i="0" u="none" strike="noStrike" kern="1200" cap="none" spc="0" normalizeH="0" baseline="0" noProof="0" dirty="0">
                <a:ln>
                  <a:noFill/>
                </a:ln>
                <a:solidFill>
                  <a:srgbClr val="FF0000"/>
                </a:solidFill>
                <a:effectLst/>
                <a:uLnTx/>
                <a:uFillTx/>
                <a:latin typeface="#9Slide05 Lobster (Body)"/>
                <a:ea typeface="#9Slide04 Abraham Lincoln" pitchFamily="2" charset="0"/>
                <a:cs typeface="Times New Roman" panose="02020603050405020304" pitchFamily="18" charset="0"/>
              </a:rPr>
              <a:t>m có biết !</a:t>
            </a:r>
          </a:p>
        </p:txBody>
      </p:sp>
      <p:pic>
        <p:nvPicPr>
          <p:cNvPr id="5" name="Hình ảnh 15"/>
          <p:cNvPicPr/>
          <p:nvPr/>
        </p:nvPicPr>
        <p:blipFill>
          <a:blip r:embed="rId2"/>
          <a:stretch>
            <a:fillRect/>
          </a:stretch>
        </p:blipFill>
        <p:spPr>
          <a:xfrm>
            <a:off x="341376" y="1243584"/>
            <a:ext cx="7839456" cy="5614416"/>
          </a:xfrm>
          <a:prstGeom prst="rect">
            <a:avLst/>
          </a:prstGeom>
        </p:spPr>
      </p:pic>
      <p:pic>
        <p:nvPicPr>
          <p:cNvPr id="6" name="Hình ảnh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0417" y="2749360"/>
            <a:ext cx="3993166" cy="735520"/>
          </a:xfrm>
          <a:prstGeom prst="rect">
            <a:avLst/>
          </a:prstGeom>
          <a:noFill/>
        </p:spPr>
      </p:pic>
      <p:pic>
        <p:nvPicPr>
          <p:cNvPr id="7" name="Hình ảnh 20"/>
          <p:cNvPicPr/>
          <p:nvPr/>
        </p:nvPicPr>
        <p:blipFill>
          <a:blip r:embed="rId4"/>
          <a:stretch>
            <a:fillRect/>
          </a:stretch>
        </p:blipFill>
        <p:spPr>
          <a:xfrm>
            <a:off x="7900417" y="3600704"/>
            <a:ext cx="4176204" cy="3141472"/>
          </a:xfrm>
          <a:prstGeom prst="rect">
            <a:avLst/>
          </a:prstGeom>
        </p:spPr>
      </p:pic>
    </p:spTree>
    <p:extLst>
      <p:ext uri="{BB962C8B-B14F-4D97-AF65-F5344CB8AC3E}">
        <p14:creationId xmlns:p14="http://schemas.microsoft.com/office/powerpoint/2010/main" val="21087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õi Trái Đất tạo ra từ trường">
            <a:extLst>
              <a:ext uri="{FF2B5EF4-FFF2-40B4-BE49-F238E27FC236}">
                <a16:creationId xmlns:a16="http://schemas.microsoft.com/office/drawing/2014/main" id="{42ABC658-4089-4FF6-85CA-0F3355811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6365" y="643467"/>
            <a:ext cx="5942470" cy="5571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20533AA-B5CB-4528-B6F7-8B3967E28CD2}"/>
              </a:ext>
            </a:extLst>
          </p:cNvPr>
          <p:cNvSpPr/>
          <p:nvPr/>
        </p:nvSpPr>
        <p:spPr>
          <a:xfrm>
            <a:off x="6471920" y="480060"/>
            <a:ext cx="5033715"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000" dirty="0">
                <a:solidFill>
                  <a:srgbClr val="C00000"/>
                </a:solidFill>
                <a:effectLst/>
                <a:latin typeface="#9Slide07 IcielBC Cubano Normal" panose="00000500000000000000" pitchFamily="2" charset="0"/>
                <a:ea typeface="Tahoma" panose="020B0604030504040204" pitchFamily="34" charset="0"/>
              </a:rPr>
              <a:t>EM CÓ BIẾT?</a:t>
            </a:r>
          </a:p>
        </p:txBody>
      </p:sp>
      <p:sp>
        <p:nvSpPr>
          <p:cNvPr id="8" name="TextBox 7">
            <a:extLst>
              <a:ext uri="{FF2B5EF4-FFF2-40B4-BE49-F238E27FC236}">
                <a16:creationId xmlns:a16="http://schemas.microsoft.com/office/drawing/2014/main" id="{27273125-FED5-4B15-BE85-991629494038}"/>
              </a:ext>
            </a:extLst>
          </p:cNvPr>
          <p:cNvSpPr txBox="1"/>
          <p:nvPr/>
        </p:nvSpPr>
        <p:spPr>
          <a:xfrm>
            <a:off x="6930350" y="1303594"/>
            <a:ext cx="4784637" cy="2012859"/>
          </a:xfrm>
          <a:prstGeom prst="rect">
            <a:avLst/>
          </a:prstGeom>
          <a:solidFill>
            <a:schemeClr val="bg1"/>
          </a:solidFill>
        </p:spPr>
        <p:txBody>
          <a:bodyPr wrap="square">
            <a:spAutoFit/>
          </a:bodyPr>
          <a:lstStyle/>
          <a:p>
            <a:pPr marR="0" algn="just">
              <a:lnSpc>
                <a:spcPct val="120000"/>
              </a:lnSpc>
              <a:spcBef>
                <a:spcPts val="0"/>
              </a:spcBef>
              <a:spcAft>
                <a:spcPts val="0"/>
              </a:spcAft>
            </a:pPr>
            <a:r>
              <a:rPr lang="vi-VN" sz="3200" b="1" i="0" dirty="0">
                <a:solidFill>
                  <a:srgbClr val="FF0000"/>
                </a:solidFill>
                <a:effectLst/>
                <a:latin typeface="+mj-lt"/>
              </a:rPr>
              <a:t>Lõi </a:t>
            </a:r>
            <a:r>
              <a:rPr lang="en-US" sz="3200" b="1" i="0" dirty="0" err="1">
                <a:solidFill>
                  <a:srgbClr val="FF0000"/>
                </a:solidFill>
                <a:effectLst/>
                <a:latin typeface="Times New Roman" panose="02020603050405020304" pitchFamily="18" charset="0"/>
                <a:cs typeface="Times New Roman" panose="02020603050405020304" pitchFamily="18" charset="0"/>
              </a:rPr>
              <a:t>Trái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Đất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vi-VN" sz="2400" b="1" i="0" dirty="0">
                <a:solidFill>
                  <a:srgbClr val="7030A0"/>
                </a:solidFill>
                <a:effectLst/>
                <a:latin typeface="Arial" panose="020B0604020202020204" pitchFamily="34" charset="0"/>
              </a:rPr>
              <a:t>được cấu tạo chủ yếu từ hợp kim của Sắt và Niken.</a:t>
            </a:r>
            <a:r>
              <a:rPr lang="en-US" sz="2400" b="1" i="0" dirty="0">
                <a:solidFill>
                  <a:srgbClr val="7030A0"/>
                </a:solidFill>
                <a:effectLst/>
                <a:latin typeface="Arial" panose="020B0604020202020204" pitchFamily="34" charset="0"/>
              </a:rPr>
              <a:t>&gt;&gt;&gt; </a:t>
            </a:r>
            <a:r>
              <a:rPr lang="en-US" sz="2400" b="1" i="0" dirty="0" err="1">
                <a:solidFill>
                  <a:srgbClr val="7030A0"/>
                </a:solidFill>
                <a:effectLst/>
                <a:latin typeface="Arial" panose="020B0604020202020204" pitchFamily="34" charset="0"/>
              </a:rPr>
              <a:t>Sinh</a:t>
            </a:r>
            <a:r>
              <a:rPr lang="vi-VN" sz="2400" b="1" i="0" dirty="0">
                <a:solidFill>
                  <a:srgbClr val="7030A0"/>
                </a:solidFill>
                <a:effectLst/>
                <a:latin typeface="Arial" panose="020B0604020202020204" pitchFamily="34" charset="0"/>
              </a:rPr>
              <a:t> ra từ trường của Trái Đất</a:t>
            </a:r>
            <a:endParaRPr lang="en-US" sz="2400" b="1" dirty="0">
              <a:solidFill>
                <a:srgbClr val="7030A0"/>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3080" name="Picture 8" descr="Convection Currents Illustration - GIF on Imgur">
            <a:extLst>
              <a:ext uri="{FF2B5EF4-FFF2-40B4-BE49-F238E27FC236}">
                <a16:creationId xmlns:a16="http://schemas.microsoft.com/office/drawing/2014/main" id="{96A7DCD3-F640-4249-B0C9-4C88FB6906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204513"/>
            <a:ext cx="4495235" cy="301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0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barn(inVertical)">
                                      <p:cBhvr>
                                        <p:cTn id="18"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290E05FC-0FDE-4871-850E-F6F152B726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4429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1726</TotalTime>
  <Words>1073</Words>
  <Application>Microsoft Office PowerPoint</Application>
  <PresentationFormat>Widescreen</PresentationFormat>
  <Paragraphs>123</Paragraphs>
  <Slides>20</Slides>
  <Notes>0</Notes>
  <HiddenSlides>0</HiddenSlides>
  <MMClips>2</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20</vt:i4>
      </vt:variant>
    </vt:vector>
  </HeadingPairs>
  <TitlesOfParts>
    <vt:vector size="41" baseType="lpstr">
      <vt:lpstr>#9Slide01 Noi dung ngan</vt:lpstr>
      <vt:lpstr>#9Slide01 Tieu de ngan</vt:lpstr>
      <vt:lpstr>#9Slide03 AmpleSoft Bold</vt:lpstr>
      <vt:lpstr>#9Slide05 Claudia</vt:lpstr>
      <vt:lpstr>#9Slide05 Lobster (Body)</vt:lpstr>
      <vt:lpstr>#9Slide05 SVNVanilla Daisy Pro</vt:lpstr>
      <vt:lpstr>#9Slide07 IcielBaliho Script</vt:lpstr>
      <vt:lpstr>#9Slide07 IcielBC Cubano Normal</vt:lpstr>
      <vt:lpstr>#9Slide07 IcielLa Chic Pro Shad</vt:lpstr>
      <vt:lpstr>#9Slide07 SVNDessert Menu Scrip</vt:lpstr>
      <vt:lpstr>Arial</vt:lpstr>
      <vt:lpstr>Calibri</vt:lpstr>
      <vt:lpstr>Calibri Light</vt:lpstr>
      <vt:lpstr>Roboto</vt:lpstr>
      <vt:lpstr>Roboto Bold</vt:lpstr>
      <vt:lpstr>Roboto Regular</vt:lpstr>
      <vt:lpstr>Times New Roman</vt:lpstr>
      <vt:lpstr>Wingdings</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LỤC ĐỊA THỨ 8 CỦA TRÁI ĐẤT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84974897627</cp:lastModifiedBy>
  <cp:revision>47</cp:revision>
  <dcterms:created xsi:type="dcterms:W3CDTF">2021-08-17T14:18:38Z</dcterms:created>
  <dcterms:modified xsi:type="dcterms:W3CDTF">2021-11-26T04:49:38Z</dcterms:modified>
</cp:coreProperties>
</file>