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52" r:id="rId3"/>
    <p:sldId id="335" r:id="rId4"/>
    <p:sldId id="259" r:id="rId5"/>
    <p:sldId id="260" r:id="rId6"/>
    <p:sldId id="264" r:id="rId7"/>
    <p:sldId id="365" r:id="rId8"/>
    <p:sldId id="373" r:id="rId9"/>
    <p:sldId id="358" r:id="rId10"/>
    <p:sldId id="366" r:id="rId11"/>
    <p:sldId id="292" r:id="rId12"/>
    <p:sldId id="315" r:id="rId13"/>
    <p:sldId id="327" r:id="rId14"/>
    <p:sldId id="368" r:id="rId15"/>
    <p:sldId id="370" r:id="rId16"/>
    <p:sldId id="321" r:id="rId17"/>
    <p:sldId id="349" r:id="rId18"/>
    <p:sldId id="332" r:id="rId19"/>
    <p:sldId id="347" r:id="rId20"/>
    <p:sldId id="351" r:id="rId21"/>
    <p:sldId id="319" r:id="rId22"/>
    <p:sldId id="371" r:id="rId23"/>
    <p:sldId id="369" r:id="rId24"/>
    <p:sldId id="372" r:id="rId25"/>
    <p:sldId id="364" r:id="rId26"/>
    <p:sldId id="345" r:id="rId27"/>
    <p:sldId id="346"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59" d="100"/>
          <a:sy n="59"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2FCE4-C721-41F4-B39F-24A00D4E2FB0}"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7807F-3492-4D18-B26D-0689CAEE5AF8}" type="slidenum">
              <a:rPr lang="en-US" smtClean="0"/>
              <a:t>‹#›</a:t>
            </a:fld>
            <a:endParaRPr lang="en-US"/>
          </a:p>
        </p:txBody>
      </p:sp>
    </p:spTree>
    <p:extLst>
      <p:ext uri="{BB962C8B-B14F-4D97-AF65-F5344CB8AC3E}">
        <p14:creationId xmlns:p14="http://schemas.microsoft.com/office/powerpoint/2010/main" val="42614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odong.vn/the-gioi/tai-sao-do-cao-cua-dinh-everest-lien-tuc-thay-doi-890045.ldo"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ienphong.vn/1001-thac-mac-day-himalaya-hinh-thanh-the-nao-moi-nam-no-cao-them-bao-nhieu-post1298089.tp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BBCF2A-3F1E-473F-8B6B-1F61EB21D077}" type="slidenum">
              <a:rPr lang="en-US" smtClean="0"/>
              <a:t>4</a:t>
            </a:fld>
            <a:endParaRPr lang="en-US"/>
          </a:p>
        </p:txBody>
      </p:sp>
    </p:spTree>
    <p:extLst>
      <p:ext uri="{BB962C8B-B14F-4D97-AF65-F5344CB8AC3E}">
        <p14:creationId xmlns:p14="http://schemas.microsoft.com/office/powerpoint/2010/main" val="221569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86936AD9-0F8A-447E-9388-C06BCE3B1F4A}"/>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12067780-BB17-43EB-BAE9-69BF8E5C5E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9876" name="Slide Number Placeholder 3">
            <a:extLst>
              <a:ext uri="{FF2B5EF4-FFF2-40B4-BE49-F238E27FC236}">
                <a16:creationId xmlns:a16="http://schemas.microsoft.com/office/drawing/2014/main" id="{479B3EA4-9947-482D-9D5F-37B43DE85F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396B22-E855-422C-8B56-329E150A9184}" type="slidenum">
              <a:rPr lang="en-US" altLang="en-US"/>
              <a:pPr>
                <a:spcBef>
                  <a:spcPct val="0"/>
                </a:spcBef>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84412D3-E161-42C8-A00C-62953253758B}"/>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42AD0918-0938-4EE7-8277-1DC437C53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81924" name="Slide Number Placeholder 3">
            <a:extLst>
              <a:ext uri="{FF2B5EF4-FFF2-40B4-BE49-F238E27FC236}">
                <a16:creationId xmlns:a16="http://schemas.microsoft.com/office/drawing/2014/main" id="{0E0DB69E-95F8-4AA0-A39E-27C1B99530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CD9953A-1ECB-45C9-9B1C-4D3DF02163B4}" type="slidenum">
              <a:rPr lang="en-US" altLang="en-US"/>
              <a:pPr>
                <a:spcBef>
                  <a:spcPct val="0"/>
                </a:spcBef>
              </a:pPr>
              <a:t>11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9FBA362-8DF4-4B79-90FB-A175C58B935B}"/>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D9BB6997-21DA-4A7D-85E4-55B5558E6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88068" name="Slide Number Placeholder 3">
            <a:extLst>
              <a:ext uri="{FF2B5EF4-FFF2-40B4-BE49-F238E27FC236}">
                <a16:creationId xmlns:a16="http://schemas.microsoft.com/office/drawing/2014/main" id="{A4B1092E-792B-49CB-873A-5244F49987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A68EFCE-1090-43CD-974F-E4FAD455E5B8}" type="slidenum">
              <a:rPr lang="en-US" altLang="en-US"/>
              <a:pPr>
                <a:spcBef>
                  <a:spcPct val="0"/>
                </a:spcBef>
              </a:pPr>
              <a:t>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BBCF2A-3F1E-473F-8B6B-1F61EB21D077}" type="slidenum">
              <a:rPr lang="en-US" smtClean="0"/>
              <a:t>15</a:t>
            </a:fld>
            <a:endParaRPr lang="en-US"/>
          </a:p>
        </p:txBody>
      </p:sp>
    </p:spTree>
    <p:extLst>
      <p:ext uri="{BB962C8B-B14F-4D97-AF65-F5344CB8AC3E}">
        <p14:creationId xmlns:p14="http://schemas.microsoft.com/office/powerpoint/2010/main" val="206474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BBCF2A-3F1E-473F-8B6B-1F61EB21D077}" type="slidenum">
              <a:rPr lang="en-US" smtClean="0"/>
              <a:t>17</a:t>
            </a:fld>
            <a:endParaRPr lang="en-US"/>
          </a:p>
        </p:txBody>
      </p:sp>
    </p:spTree>
    <p:extLst>
      <p:ext uri="{BB962C8B-B14F-4D97-AF65-F5344CB8AC3E}">
        <p14:creationId xmlns:p14="http://schemas.microsoft.com/office/powerpoint/2010/main" val="275758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Tại</a:t>
            </a:r>
            <a:r>
              <a:rPr lang="en-US" dirty="0">
                <a:hlinkClick r:id="rId3"/>
              </a:rPr>
              <a:t> </a:t>
            </a:r>
            <a:r>
              <a:rPr lang="en-US" dirty="0" err="1">
                <a:hlinkClick r:id="rId3"/>
              </a:rPr>
              <a:t>sao</a:t>
            </a:r>
            <a:r>
              <a:rPr lang="en-US" dirty="0">
                <a:hlinkClick r:id="rId3"/>
              </a:rPr>
              <a:t> </a:t>
            </a:r>
            <a:r>
              <a:rPr lang="en-US" dirty="0" err="1">
                <a:hlinkClick r:id="rId3"/>
              </a:rPr>
              <a:t>độ</a:t>
            </a:r>
            <a:r>
              <a:rPr lang="en-US" dirty="0">
                <a:hlinkClick r:id="rId3"/>
              </a:rPr>
              <a:t> </a:t>
            </a:r>
            <a:r>
              <a:rPr lang="en-US" dirty="0" err="1">
                <a:hlinkClick r:id="rId3"/>
              </a:rPr>
              <a:t>cao</a:t>
            </a:r>
            <a:r>
              <a:rPr lang="en-US" dirty="0">
                <a:hlinkClick r:id="rId3"/>
              </a:rPr>
              <a:t> </a:t>
            </a:r>
            <a:r>
              <a:rPr lang="en-US" dirty="0" err="1">
                <a:hlinkClick r:id="rId3"/>
              </a:rPr>
              <a:t>của</a:t>
            </a:r>
            <a:r>
              <a:rPr lang="en-US" dirty="0">
                <a:hlinkClick r:id="rId3"/>
              </a:rPr>
              <a:t> </a:t>
            </a:r>
            <a:r>
              <a:rPr lang="en-US" dirty="0" err="1">
                <a:hlinkClick r:id="rId3"/>
              </a:rPr>
              <a:t>đỉnh</a:t>
            </a:r>
            <a:r>
              <a:rPr lang="en-US" dirty="0">
                <a:hlinkClick r:id="rId3"/>
              </a:rPr>
              <a:t> Everest </a:t>
            </a:r>
            <a:r>
              <a:rPr lang="en-US" dirty="0" err="1">
                <a:hlinkClick r:id="rId3"/>
              </a:rPr>
              <a:t>liên</a:t>
            </a:r>
            <a:r>
              <a:rPr lang="en-US" dirty="0">
                <a:hlinkClick r:id="rId3"/>
              </a:rPr>
              <a:t> </a:t>
            </a:r>
            <a:r>
              <a:rPr lang="en-US" dirty="0" err="1">
                <a:hlinkClick r:id="rId3"/>
              </a:rPr>
              <a:t>tục</a:t>
            </a:r>
            <a:r>
              <a:rPr lang="en-US" dirty="0">
                <a:hlinkClick r:id="rId3"/>
              </a:rPr>
              <a:t> </a:t>
            </a:r>
            <a:r>
              <a:rPr lang="en-US" dirty="0" err="1">
                <a:hlinkClick r:id="rId3"/>
              </a:rPr>
              <a:t>thay</a:t>
            </a:r>
            <a:r>
              <a:rPr lang="en-US" dirty="0">
                <a:hlinkClick r:id="rId3"/>
              </a:rPr>
              <a:t> </a:t>
            </a:r>
            <a:r>
              <a:rPr lang="en-US" dirty="0" err="1">
                <a:hlinkClick r:id="rId3"/>
              </a:rPr>
              <a:t>đổi</a:t>
            </a:r>
            <a:r>
              <a:rPr lang="en-US" dirty="0">
                <a:hlinkClick r:id="rId3"/>
              </a:rPr>
              <a:t>? | Tin </a:t>
            </a:r>
            <a:r>
              <a:rPr lang="en-US" dirty="0" err="1">
                <a:hlinkClick r:id="rId3"/>
              </a:rPr>
              <a:t>tức</a:t>
            </a:r>
            <a:r>
              <a:rPr lang="en-US" dirty="0">
                <a:hlinkClick r:id="rId3"/>
              </a:rPr>
              <a:t> </a:t>
            </a:r>
            <a:r>
              <a:rPr lang="en-US" dirty="0" err="1">
                <a:hlinkClick r:id="rId3"/>
              </a:rPr>
              <a:t>mới</a:t>
            </a:r>
            <a:r>
              <a:rPr lang="en-US" dirty="0">
                <a:hlinkClick r:id="rId3"/>
              </a:rPr>
              <a:t> </a:t>
            </a:r>
            <a:r>
              <a:rPr lang="en-US" dirty="0" err="1">
                <a:hlinkClick r:id="rId3"/>
              </a:rPr>
              <a:t>nhất</a:t>
            </a:r>
            <a:r>
              <a:rPr lang="en-US" dirty="0">
                <a:hlinkClick r:id="rId3"/>
              </a:rPr>
              <a:t> 24h - </a:t>
            </a:r>
            <a:r>
              <a:rPr lang="en-US" dirty="0" err="1">
                <a:hlinkClick r:id="rId3"/>
              </a:rPr>
              <a:t>Đọc</a:t>
            </a:r>
            <a:r>
              <a:rPr lang="en-US" dirty="0">
                <a:hlinkClick r:id="rId3"/>
              </a:rPr>
              <a:t> </a:t>
            </a:r>
            <a:r>
              <a:rPr lang="en-US" dirty="0" err="1">
                <a:hlinkClick r:id="rId3"/>
              </a:rPr>
              <a:t>Báo</a:t>
            </a:r>
            <a:r>
              <a:rPr lang="en-US" dirty="0">
                <a:hlinkClick r:id="rId3"/>
              </a:rPr>
              <a:t> Lao </a:t>
            </a:r>
            <a:r>
              <a:rPr lang="en-US" dirty="0" err="1">
                <a:hlinkClick r:id="rId3"/>
              </a:rPr>
              <a:t>Động</a:t>
            </a:r>
            <a:r>
              <a:rPr lang="en-US" dirty="0">
                <a:hlinkClick r:id="rId3"/>
              </a:rPr>
              <a:t> online - Laodong.vn</a:t>
            </a:r>
            <a:endParaRPr lang="en-US" dirty="0"/>
          </a:p>
          <a:p>
            <a:r>
              <a:rPr lang="en-US" dirty="0">
                <a:hlinkClick r:id="rId4"/>
              </a:rPr>
              <a:t>1001 </a:t>
            </a:r>
            <a:r>
              <a:rPr lang="en-US" dirty="0" err="1">
                <a:hlinkClick r:id="rId4"/>
              </a:rPr>
              <a:t>thắc</a:t>
            </a:r>
            <a:r>
              <a:rPr lang="en-US" dirty="0">
                <a:hlinkClick r:id="rId4"/>
              </a:rPr>
              <a:t> </a:t>
            </a:r>
            <a:r>
              <a:rPr lang="en-US" dirty="0" err="1">
                <a:hlinkClick r:id="rId4"/>
              </a:rPr>
              <a:t>mắc</a:t>
            </a:r>
            <a:r>
              <a:rPr lang="en-US" dirty="0">
                <a:hlinkClick r:id="rId4"/>
              </a:rPr>
              <a:t>: </a:t>
            </a:r>
            <a:r>
              <a:rPr lang="en-US" dirty="0" err="1">
                <a:hlinkClick r:id="rId4"/>
              </a:rPr>
              <a:t>Dãy</a:t>
            </a:r>
            <a:r>
              <a:rPr lang="en-US" dirty="0">
                <a:hlinkClick r:id="rId4"/>
              </a:rPr>
              <a:t> Himalaya </a:t>
            </a:r>
            <a:r>
              <a:rPr lang="en-US" dirty="0" err="1">
                <a:hlinkClick r:id="rId4"/>
              </a:rPr>
              <a:t>hình</a:t>
            </a:r>
            <a:r>
              <a:rPr lang="en-US" dirty="0">
                <a:hlinkClick r:id="rId4"/>
              </a:rPr>
              <a:t> </a:t>
            </a:r>
            <a:r>
              <a:rPr lang="en-US" dirty="0" err="1">
                <a:hlinkClick r:id="rId4"/>
              </a:rPr>
              <a:t>thành</a:t>
            </a:r>
            <a:r>
              <a:rPr lang="en-US" dirty="0">
                <a:hlinkClick r:id="rId4"/>
              </a:rPr>
              <a:t> </a:t>
            </a:r>
            <a:r>
              <a:rPr lang="en-US" dirty="0" err="1">
                <a:hlinkClick r:id="rId4"/>
              </a:rPr>
              <a:t>thế</a:t>
            </a:r>
            <a:r>
              <a:rPr lang="en-US" dirty="0">
                <a:hlinkClick r:id="rId4"/>
              </a:rPr>
              <a:t> </a:t>
            </a:r>
            <a:r>
              <a:rPr lang="en-US" dirty="0" err="1">
                <a:hlinkClick r:id="rId4"/>
              </a:rPr>
              <a:t>nào</a:t>
            </a:r>
            <a:r>
              <a:rPr lang="en-US" dirty="0">
                <a:hlinkClick r:id="rId4"/>
              </a:rPr>
              <a:t>, </a:t>
            </a:r>
            <a:r>
              <a:rPr lang="en-US" dirty="0" err="1">
                <a:hlinkClick r:id="rId4"/>
              </a:rPr>
              <a:t>mỗi</a:t>
            </a:r>
            <a:r>
              <a:rPr lang="en-US" dirty="0">
                <a:hlinkClick r:id="rId4"/>
              </a:rPr>
              <a:t> </a:t>
            </a:r>
            <a:r>
              <a:rPr lang="en-US" dirty="0" err="1">
                <a:hlinkClick r:id="rId4"/>
              </a:rPr>
              <a:t>năm</a:t>
            </a:r>
            <a:r>
              <a:rPr lang="en-US" dirty="0">
                <a:hlinkClick r:id="rId4"/>
              </a:rPr>
              <a:t> </a:t>
            </a:r>
            <a:r>
              <a:rPr lang="en-US" dirty="0" err="1">
                <a:hlinkClick r:id="rId4"/>
              </a:rPr>
              <a:t>nó</a:t>
            </a:r>
            <a:r>
              <a:rPr lang="en-US" dirty="0">
                <a:hlinkClick r:id="rId4"/>
              </a:rPr>
              <a:t> </a:t>
            </a:r>
            <a:r>
              <a:rPr lang="en-US" dirty="0" err="1">
                <a:hlinkClick r:id="rId4"/>
              </a:rPr>
              <a:t>cao</a:t>
            </a:r>
            <a:r>
              <a:rPr lang="en-US" dirty="0">
                <a:hlinkClick r:id="rId4"/>
              </a:rPr>
              <a:t> </a:t>
            </a:r>
            <a:r>
              <a:rPr lang="en-US" dirty="0" err="1">
                <a:hlinkClick r:id="rId4"/>
              </a:rPr>
              <a:t>thêm</a:t>
            </a:r>
            <a:r>
              <a:rPr lang="en-US" dirty="0">
                <a:hlinkClick r:id="rId4"/>
              </a:rPr>
              <a:t> bao </a:t>
            </a:r>
            <a:r>
              <a:rPr lang="en-US" dirty="0" err="1">
                <a:hlinkClick r:id="rId4"/>
              </a:rPr>
              <a:t>nhiêu</a:t>
            </a:r>
            <a:r>
              <a:rPr lang="en-US" dirty="0">
                <a:hlinkClick r:id="rId4"/>
              </a:rPr>
              <a:t>? (tienphong.vn)</a:t>
            </a:r>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t>18</a:t>
            </a:fld>
            <a:endParaRPr lang="en-US"/>
          </a:p>
        </p:txBody>
      </p:sp>
    </p:spTree>
    <p:extLst>
      <p:ext uri="{BB962C8B-B14F-4D97-AF65-F5344CB8AC3E}">
        <p14:creationId xmlns:p14="http://schemas.microsoft.com/office/powerpoint/2010/main" val="100877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862C02-61DD-475E-A13F-B88C5C3D41D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171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0583-9729-41DE-ABCC-08498AAB42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1CD68-2713-4B0E-A7BD-75C18D75C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2D9C30-4B23-4B66-896C-16CA9EEDDA91}"/>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E2774A2C-9A77-4FEB-A71C-326C4D936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4BAC4-30A7-4F47-8142-C003698DB6E2}"/>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30064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5441-C3AB-4026-8799-FA4DDE9C7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17ED9-7818-43C9-91D4-B5C476DCF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8140E-25AD-43D7-9944-4A8A953921D2}"/>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3ABE7D69-C827-49A5-839C-FA4C4E857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AA100-BD4E-42B8-9561-BCBCDA4281D0}"/>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8460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9B2F3D-D569-4254-A1DA-086CD5FB04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68C8DD-BAEF-49E1-AE92-CF27CD9BE4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6212B-BCBA-45C6-83F3-2F302517DC30}"/>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3431EF48-5E5B-4CEF-9894-76ED76048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9695C-5B80-44B8-AC5D-14ED62433F41}"/>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24078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F4B71E-8CF3-4526-8A24-18DFDB71457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81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EEE7C0-FC8F-4E46-B7D5-65A76B1A369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8465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1E4952-4984-4934-B92E-2C879271D22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8358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E9DC0A-2B19-4CB1-A8F6-26B4CE6645F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386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1C16B-176E-4B06-955B-9CF59DF529D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1205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5C697F-8260-457C-8FD6-9361F6EC23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039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ACC884-DB19-43EC-B42F-AD0811869AB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4473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AD86E6-91CD-4731-81F0-F797130C161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033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C61A-D82B-4832-A180-7AC5D853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2C1C6-4042-4CD5-8FF0-B2F484F71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71142-9475-4370-AA54-BE4B31311EB0}"/>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DE1DCCBC-4662-4EA6-AE4C-3AFBD4168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3AA7-73A8-4A1F-8DA1-D369AF86C051}"/>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147481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FC9FAF-EFF3-4706-AFB8-F9FD344DB7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879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863D15-4C85-41E8-BC5D-3FE9C43AA97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9921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5349B8-7CF4-45FD-B1A7-16062710215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9208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571100" y="4545179"/>
            <a:ext cx="5365200" cy="1122400"/>
          </a:xfrm>
          <a:prstGeom prst="rect">
            <a:avLst/>
          </a:prstGeom>
        </p:spPr>
        <p:txBody>
          <a:bodyPr spcFirstLastPara="1" lIns="91425" tIns="91425" rIns="91425" bIns="91425">
            <a:noAutofit/>
          </a:bodyPr>
          <a:lstStyle>
            <a:lvl1pPr lvl="0" algn="r">
              <a:spcBef>
                <a:spcPts val="0"/>
              </a:spcBef>
              <a:spcAft>
                <a:spcPts val="0"/>
              </a:spcAft>
              <a:buSzPts val="3600"/>
              <a:buNone/>
              <a:defRPr sz="7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959603" y="4256236"/>
            <a:ext cx="1613600" cy="1470400"/>
          </a:xfrm>
          <a:prstGeom prst="rect">
            <a:avLst/>
          </a:prstGeom>
        </p:spPr>
        <p:txBody>
          <a:bodyPr spcFirstLastPara="1" lIns="91425" tIns="91425" rIns="91425" bIns="91425">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5571100" y="5667579"/>
            <a:ext cx="5365200" cy="481200"/>
          </a:xfrm>
          <a:prstGeom prst="rect">
            <a:avLst/>
          </a:prstGeom>
        </p:spPr>
        <p:txBody>
          <a:bodyPr spcFirstLastPara="1" lIns="91425" tIns="91425" rIns="91425" bIns="91425" anchor="ctr">
            <a:noAutofit/>
          </a:bodyPr>
          <a:lstStyle>
            <a:lvl1pPr lvl="0" algn="r"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2900465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2058B33-76B2-4501-B213-840E741195A2}" type="datetime1">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12/3/2021</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4"/>
          <p:cNvSpPr>
            <a:spLocks noGrp="1"/>
          </p:cNvSpPr>
          <p:nvPr>
            <p:ph type="sldNum" sz="quarter" idx="12"/>
          </p:nvPr>
        </p:nvSpPr>
        <p:spPr/>
        <p:txBody>
          <a:bodyPr/>
          <a:lstStyle>
            <a:lvl1pPr>
              <a:defRPr>
                <a:solidFill>
                  <a:srgbClr val="DAEDEF"/>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A2B275-6AFD-4206-A829-BFDE9A187F1F}" type="slidenum">
              <a:rPr kumimoji="0" lang="en-US" altLang="en-US" sz="1400" b="0" i="0" u="none" strike="noStrike" kern="1200" cap="none" spc="0" normalizeH="0" baseline="0" noProof="0">
                <a:ln>
                  <a:noFill/>
                </a:ln>
                <a:solidFill>
                  <a:srgbClr val="DAEDE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DAE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53337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30CE-2483-454F-B377-874E22352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5D6C8-E125-4731-85C6-85B3FBFBF1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5ED47A-002B-4C39-BD1E-C9AFC69D2DFB}"/>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C67EC72C-157F-4CA0-AFB4-8B85A981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DCF02-501A-4DE8-B58B-D023387606ED}"/>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38797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B3BB9-BC94-467F-B19D-6B8EC310B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4193D-4B46-4D0D-8817-3AA54A9377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815238-18F0-4457-9DAD-822764AB7A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87C8B2-BFDD-484F-A20D-F0A162E613AB}"/>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6" name="Footer Placeholder 5">
            <a:extLst>
              <a:ext uri="{FF2B5EF4-FFF2-40B4-BE49-F238E27FC236}">
                <a16:creationId xmlns:a16="http://schemas.microsoft.com/office/drawing/2014/main" id="{1107E0E0-782A-4B30-AA9D-9C63BF12B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7AEC8-49BF-40E1-BD9D-52CE66736416}"/>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286306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54E1-1D5C-4E70-ACCD-66B3D0CCC1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8D6CE-7E99-4F30-8ADC-02B17B55E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08E395-3818-475C-A392-CC24D22BF3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8CC79-AC60-4478-835F-ABB46E734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97A32-43D2-410F-96BB-B3BF19BA05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B3EC4-3437-484E-9518-6F461F5CD8BE}"/>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8" name="Footer Placeholder 7">
            <a:extLst>
              <a:ext uri="{FF2B5EF4-FFF2-40B4-BE49-F238E27FC236}">
                <a16:creationId xmlns:a16="http://schemas.microsoft.com/office/drawing/2014/main" id="{97EBCE59-FAA0-4495-99D2-EB312E4F3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902E37-DF7F-421A-B0F8-33E614F93092}"/>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3950948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ECF5-71C6-415C-B4EF-A27CF93360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DF2989-C10C-4963-B25D-E29E24B0E65B}"/>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4" name="Footer Placeholder 3">
            <a:extLst>
              <a:ext uri="{FF2B5EF4-FFF2-40B4-BE49-F238E27FC236}">
                <a16:creationId xmlns:a16="http://schemas.microsoft.com/office/drawing/2014/main" id="{E2599F85-42FB-4203-BAA4-C5AEC6B29B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8C3386-E275-4474-9D92-75B77E08F076}"/>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194039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CCC0C9-4877-4D91-8E92-29D960B98B3D}"/>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3" name="Footer Placeholder 2">
            <a:extLst>
              <a:ext uri="{FF2B5EF4-FFF2-40B4-BE49-F238E27FC236}">
                <a16:creationId xmlns:a16="http://schemas.microsoft.com/office/drawing/2014/main" id="{33159B51-3DDB-4402-838B-6AA9B1064B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8099E-D78B-43DA-A164-91EA31767FE0}"/>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287634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CE57-5DA7-4724-B178-F105525C4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D0B53C-1C04-418D-9981-544BFEFF7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4E062-F2DF-412A-9618-CE41887E4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08318-E121-4646-A500-4A8D39F44461}"/>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6" name="Footer Placeholder 5">
            <a:extLst>
              <a:ext uri="{FF2B5EF4-FFF2-40B4-BE49-F238E27FC236}">
                <a16:creationId xmlns:a16="http://schemas.microsoft.com/office/drawing/2014/main" id="{5F2079F6-FCDD-423E-B285-5E08F09FD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26C87-A0D0-4BBE-8453-2A19CAE88AA2}"/>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179449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D25D-4525-4791-9D93-BC4CA241D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43AFBA-330F-4472-A06B-33504A01F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88FA3-EACA-4F94-9D87-E20578BC5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AE103-2C38-4477-8FE7-FA3BEA22C9AD}"/>
              </a:ext>
            </a:extLst>
          </p:cNvPr>
          <p:cNvSpPr>
            <a:spLocks noGrp="1"/>
          </p:cNvSpPr>
          <p:nvPr>
            <p:ph type="dt" sz="half" idx="10"/>
          </p:nvPr>
        </p:nvSpPr>
        <p:spPr/>
        <p:txBody>
          <a:bodyPr/>
          <a:lstStyle/>
          <a:p>
            <a:fld id="{16818B05-499D-45DD-BA80-5CD6E13FF0CB}" type="datetimeFigureOut">
              <a:rPr lang="en-US" smtClean="0"/>
              <a:t>12/3/2021</a:t>
            </a:fld>
            <a:endParaRPr lang="en-US"/>
          </a:p>
        </p:txBody>
      </p:sp>
      <p:sp>
        <p:nvSpPr>
          <p:cNvPr id="6" name="Footer Placeholder 5">
            <a:extLst>
              <a:ext uri="{FF2B5EF4-FFF2-40B4-BE49-F238E27FC236}">
                <a16:creationId xmlns:a16="http://schemas.microsoft.com/office/drawing/2014/main" id="{F8992BDB-F8D4-43D5-8CC1-F4946A3AC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94B9B-7BC4-44DC-8EC5-95C2BF3B50D8}"/>
              </a:ext>
            </a:extLst>
          </p:cNvPr>
          <p:cNvSpPr>
            <a:spLocks noGrp="1"/>
          </p:cNvSpPr>
          <p:nvPr>
            <p:ph type="sldNum" sz="quarter" idx="12"/>
          </p:nvPr>
        </p:nvSpPr>
        <p:spPr/>
        <p:txBody>
          <a:bodyPr/>
          <a:lstStyle/>
          <a:p>
            <a:fld id="{681176D0-71AE-4F18-A457-25B86C642CF9}" type="slidenum">
              <a:rPr lang="en-US" smtClean="0"/>
              <a:t>‹#›</a:t>
            </a:fld>
            <a:endParaRPr lang="en-US"/>
          </a:p>
        </p:txBody>
      </p:sp>
    </p:spTree>
    <p:extLst>
      <p:ext uri="{BB962C8B-B14F-4D97-AF65-F5344CB8AC3E}">
        <p14:creationId xmlns:p14="http://schemas.microsoft.com/office/powerpoint/2010/main" val="415026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C72FF-8644-4BF8-A6A3-E8B3CF071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271F45-CAE2-4C47-8FA1-9323ACC57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EF613-6B28-4F47-9A56-9231F407E5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18B05-499D-45DD-BA80-5CD6E13FF0CB}" type="datetimeFigureOut">
              <a:rPr lang="en-US" smtClean="0"/>
              <a:t>12/3/2021</a:t>
            </a:fld>
            <a:endParaRPr lang="en-US"/>
          </a:p>
        </p:txBody>
      </p:sp>
      <p:sp>
        <p:nvSpPr>
          <p:cNvPr id="5" name="Footer Placeholder 4">
            <a:extLst>
              <a:ext uri="{FF2B5EF4-FFF2-40B4-BE49-F238E27FC236}">
                <a16:creationId xmlns:a16="http://schemas.microsoft.com/office/drawing/2014/main" id="{6ECEB954-6F1D-4906-8A4E-F8EAFEF08C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144A2-20D4-4101-BDDD-9D9183A1FF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176D0-71AE-4F18-A457-25B86C642CF9}" type="slidenum">
              <a:rPr lang="en-US" smtClean="0"/>
              <a:t>‹#›</a:t>
            </a:fld>
            <a:endParaRPr lang="en-US"/>
          </a:p>
        </p:txBody>
      </p:sp>
    </p:spTree>
    <p:extLst>
      <p:ext uri="{BB962C8B-B14F-4D97-AF65-F5344CB8AC3E}">
        <p14:creationId xmlns:p14="http://schemas.microsoft.com/office/powerpoint/2010/main" val="338990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4DED5F-967C-4303-9894-EF3C2EE13E4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6255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4">
            <a:extLst>
              <a:ext uri="{FF2B5EF4-FFF2-40B4-BE49-F238E27FC236}">
                <a16:creationId xmlns:a16="http://schemas.microsoft.com/office/drawing/2014/main" id="{62AADCAF-1478-4358-8B98-7A951B337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 y="1101208"/>
            <a:ext cx="12192000" cy="57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B280C2B-E313-4456-8E7C-FB6475FC2063}"/>
              </a:ext>
            </a:extLst>
          </p:cNvPr>
          <p:cNvSpPr/>
          <p:nvPr/>
        </p:nvSpPr>
        <p:spPr>
          <a:xfrm>
            <a:off x="597502" y="550604"/>
            <a:ext cx="11525315" cy="603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8C14944-D35C-481C-A714-662D548BC737}"/>
              </a:ext>
            </a:extLst>
          </p:cNvPr>
          <p:cNvSpPr/>
          <p:nvPr/>
        </p:nvSpPr>
        <p:spPr>
          <a:xfrm>
            <a:off x="2361280" y="3558809"/>
            <a:ext cx="3962400" cy="2381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endParaRPr lang="en-US" sz="3600" dirty="0">
              <a:solidFill>
                <a:schemeClr val="bg1"/>
              </a:solidFill>
              <a:effectLst/>
              <a:latin typeface="#9Slide07 IcielBC Cubano Normal" panose="00000500000000000000" pitchFamily="2" charset="0"/>
              <a:ea typeface="Tahoma" panose="020B0604030504040204" pitchFamily="34" charset="0"/>
            </a:endParaRPr>
          </a:p>
        </p:txBody>
      </p:sp>
      <p:sp>
        <p:nvSpPr>
          <p:cNvPr id="8" name="Rectangle 7">
            <a:extLst>
              <a:ext uri="{FF2B5EF4-FFF2-40B4-BE49-F238E27FC236}">
                <a16:creationId xmlns:a16="http://schemas.microsoft.com/office/drawing/2014/main" id="{B74DF2DF-55E1-4BAA-AD37-571399203E9E}"/>
              </a:ext>
            </a:extLst>
          </p:cNvPr>
          <p:cNvSpPr/>
          <p:nvPr/>
        </p:nvSpPr>
        <p:spPr>
          <a:xfrm>
            <a:off x="-61184" y="491608"/>
            <a:ext cx="12314368" cy="550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Times New Roman" panose="02020603050405020304" pitchFamily="18" charset="0"/>
                <a:cs typeface="Times New Roman" panose="02020603050405020304" pitchFamily="18" charset="0"/>
              </a:rPr>
              <a:t>Chương 3: Cấu tạo của Trái Đất. Vỏ Trái Đất</a:t>
            </a:r>
          </a:p>
          <a:p>
            <a:pPr algn="ctr"/>
            <a:r>
              <a:rPr lang="vi-VN" sz="2800" b="1">
                <a:solidFill>
                  <a:srgbClr val="002060"/>
                </a:solidFill>
                <a:latin typeface="+mj-lt"/>
              </a:rPr>
              <a:t>TIẾT 1</a:t>
            </a:r>
            <a:r>
              <a:rPr lang="en-US" sz="2800" b="1">
                <a:solidFill>
                  <a:srgbClr val="002060"/>
                </a:solidFill>
                <a:latin typeface="Times New Roman" panose="02020603050405020304" pitchFamily="18" charset="0"/>
                <a:cs typeface="Times New Roman" panose="02020603050405020304" pitchFamily="18" charset="0"/>
              </a:rPr>
              <a:t>5</a:t>
            </a:r>
            <a:r>
              <a:rPr lang="vi-VN" sz="2800" b="1">
                <a:solidFill>
                  <a:srgbClr val="002060"/>
                </a:solidFill>
              </a:rPr>
              <a:t> - </a:t>
            </a:r>
            <a:r>
              <a:rPr lang="en-US" sz="2800" b="1">
                <a:solidFill>
                  <a:srgbClr val="002060"/>
                </a:solidFill>
                <a:latin typeface="Times New Roman" panose="02020603050405020304" pitchFamily="18" charset="0"/>
                <a:cs typeface="Times New Roman" panose="02020603050405020304" pitchFamily="18" charset="0"/>
              </a:rPr>
              <a:t>BÀI 10: </a:t>
            </a:r>
            <a:r>
              <a:rPr lang="en-US"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CẤU TẠO CỦA TRÁI ĐẤT – CÁC MẢNG KIẾN TẠO</a:t>
            </a:r>
          </a:p>
          <a:p>
            <a:pPr algn="ctr"/>
            <a:endParaRPr lang="en-US" sz="3200" dirty="0">
              <a:solidFill>
                <a:srgbClr val="C0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6AB9C196-56C1-4410-8F8B-AB6C2A21648E}"/>
              </a:ext>
            </a:extLst>
          </p:cNvPr>
          <p:cNvGraphicFramePr>
            <a:graphicFrameLocks noGrp="1"/>
          </p:cNvGraphicFramePr>
          <p:nvPr/>
        </p:nvGraphicFramePr>
        <p:xfrm>
          <a:off x="1714816" y="1834657"/>
          <a:ext cx="10198240" cy="2762998"/>
        </p:xfrm>
        <a:graphic>
          <a:graphicData uri="http://schemas.openxmlformats.org/drawingml/2006/table">
            <a:tbl>
              <a:tblPr firstRow="1" bandRow="1">
                <a:tableStyleId>{5940675A-B579-460E-94D1-54222C63F5DA}</a:tableStyleId>
              </a:tblPr>
              <a:tblGrid>
                <a:gridCol w="3105999">
                  <a:extLst>
                    <a:ext uri="{9D8B030D-6E8A-4147-A177-3AD203B41FA5}">
                      <a16:colId xmlns:a16="http://schemas.microsoft.com/office/drawing/2014/main" val="1960940003"/>
                    </a:ext>
                  </a:extLst>
                </a:gridCol>
                <a:gridCol w="1931791">
                  <a:extLst>
                    <a:ext uri="{9D8B030D-6E8A-4147-A177-3AD203B41FA5}">
                      <a16:colId xmlns:a16="http://schemas.microsoft.com/office/drawing/2014/main" val="1991900047"/>
                    </a:ext>
                  </a:extLst>
                </a:gridCol>
                <a:gridCol w="2418788">
                  <a:extLst>
                    <a:ext uri="{9D8B030D-6E8A-4147-A177-3AD203B41FA5}">
                      <a16:colId xmlns:a16="http://schemas.microsoft.com/office/drawing/2014/main" val="1324983789"/>
                    </a:ext>
                  </a:extLst>
                </a:gridCol>
                <a:gridCol w="2741662">
                  <a:extLst>
                    <a:ext uri="{9D8B030D-6E8A-4147-A177-3AD203B41FA5}">
                      <a16:colId xmlns:a16="http://schemas.microsoft.com/office/drawing/2014/main" val="2126292754"/>
                    </a:ext>
                  </a:extLst>
                </a:gridCol>
              </a:tblGrid>
              <a:tr h="552878">
                <a:tc>
                  <a:txBody>
                    <a:bodyPr/>
                    <a:lstStyle/>
                    <a:p>
                      <a:pPr algn="ctr"/>
                      <a:r>
                        <a:rPr lang="vi-VN" sz="2000" b="1" dirty="0">
                          <a:solidFill>
                            <a:schemeClr val="bg1"/>
                          </a:solidFill>
                          <a:latin typeface="+mj-lt"/>
                        </a:rPr>
                        <a:t>Lớp</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Độ</a:t>
                      </a:r>
                      <a:r>
                        <a:rPr lang="vi-VN" sz="2000" b="1" baseline="0" dirty="0">
                          <a:solidFill>
                            <a:schemeClr val="bg1"/>
                          </a:solidFill>
                          <a:latin typeface="+mj-lt"/>
                        </a:rPr>
                        <a:t> dày</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Trạng</a:t>
                      </a:r>
                      <a:r>
                        <a:rPr lang="vi-VN" sz="2000" b="1" baseline="0" dirty="0">
                          <a:solidFill>
                            <a:schemeClr val="bg1"/>
                          </a:solidFill>
                          <a:latin typeface="+mj-lt"/>
                        </a:rPr>
                        <a:t> thái</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Nhiệt</a:t>
                      </a:r>
                      <a:r>
                        <a:rPr lang="vi-VN" sz="2000" b="1" baseline="0" dirty="0">
                          <a:solidFill>
                            <a:schemeClr val="bg1"/>
                          </a:solidFill>
                          <a:latin typeface="+mj-lt"/>
                        </a:rPr>
                        <a:t> độ</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732566"/>
                  </a:ext>
                </a:extLst>
              </a:tr>
              <a:tr h="552878">
                <a:tc>
                  <a:txBody>
                    <a:bodyPr/>
                    <a:lstStyle/>
                    <a:p>
                      <a:pPr algn="ctr"/>
                      <a:r>
                        <a:rPr lang="vi-VN" sz="2000" b="0" i="0" dirty="0">
                          <a:solidFill>
                            <a:schemeClr val="bg1"/>
                          </a:solidFill>
                          <a:latin typeface="+mj-lt"/>
                        </a:rPr>
                        <a:t>Vỏ</a:t>
                      </a:r>
                      <a:r>
                        <a:rPr lang="vi-VN" sz="2000" b="0" i="0" baseline="0" dirty="0">
                          <a:solidFill>
                            <a:schemeClr val="bg1"/>
                          </a:solidFill>
                          <a:latin typeface="+mj-lt"/>
                        </a:rPr>
                        <a:t> </a:t>
                      </a:r>
                      <a:r>
                        <a:rPr lang="vi-VN" sz="2000" b="0" i="0" baseline="0">
                          <a:solidFill>
                            <a:schemeClr val="bg1"/>
                          </a:solidFill>
                          <a:latin typeface="+mj-lt"/>
                        </a:rPr>
                        <a:t>Trái Đất</a:t>
                      </a:r>
                      <a:endParaRPr lang="en-US" sz="2000" b="0" i="0" baseline="0">
                        <a:solidFill>
                          <a:schemeClr val="bg1"/>
                        </a:solidFill>
                        <a:latin typeface="+mj-lt"/>
                      </a:endParaRPr>
                    </a:p>
                    <a:p>
                      <a:pPr algn="ctr"/>
                      <a:endParaRPr lang="en-US" sz="2000" b="0" i="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355979"/>
                  </a:ext>
                </a:extLst>
              </a:tr>
              <a:tr h="754540">
                <a:tc>
                  <a:txBody>
                    <a:bodyPr/>
                    <a:lstStyle/>
                    <a:p>
                      <a:pPr algn="ctr"/>
                      <a:r>
                        <a:rPr lang="vi-VN" sz="2000" b="0" i="0" dirty="0">
                          <a:solidFill>
                            <a:schemeClr val="bg1"/>
                          </a:solidFill>
                          <a:latin typeface="+mj-lt"/>
                        </a:rPr>
                        <a:t>Lớp</a:t>
                      </a:r>
                      <a:r>
                        <a:rPr lang="vi-VN" sz="2000" b="0" i="0" baseline="0" dirty="0">
                          <a:solidFill>
                            <a:schemeClr val="bg1"/>
                          </a:solidFill>
                          <a:latin typeface="+mj-lt"/>
                        </a:rPr>
                        <a:t> </a:t>
                      </a:r>
                      <a:r>
                        <a:rPr lang="vi-VN" sz="2000" b="0" i="0" baseline="0">
                          <a:solidFill>
                            <a:schemeClr val="bg1"/>
                          </a:solidFill>
                          <a:latin typeface="+mj-lt"/>
                        </a:rPr>
                        <a:t>trung gian</a:t>
                      </a:r>
                      <a:endParaRPr lang="en-US" sz="2000" b="0" i="0" baseline="0">
                        <a:solidFill>
                          <a:schemeClr val="bg1"/>
                        </a:solidFill>
                        <a:latin typeface="+mj-lt"/>
                      </a:endParaRPr>
                    </a:p>
                    <a:p>
                      <a:pPr algn="ctr"/>
                      <a:r>
                        <a:rPr lang="en-US" sz="2000" b="0" i="0" baseline="0">
                          <a:solidFill>
                            <a:schemeClr val="bg1"/>
                          </a:solidFill>
                          <a:latin typeface="Times New Roman" panose="02020603050405020304" pitchFamily="18" charset="0"/>
                          <a:cs typeface="Times New Roman" panose="02020603050405020304" pitchFamily="18" charset="0"/>
                        </a:rPr>
                        <a:t>(Man-ti)</a:t>
                      </a:r>
                      <a:endParaRPr lang="en-US" sz="2000" b="0"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0391735"/>
                  </a:ext>
                </a:extLst>
              </a:tr>
              <a:tr h="754540">
                <a:tc>
                  <a:txBody>
                    <a:bodyPr/>
                    <a:lstStyle/>
                    <a:p>
                      <a:pPr algn="ctr"/>
                      <a:r>
                        <a:rPr lang="vi-VN" sz="2000" b="0" i="0" dirty="0">
                          <a:solidFill>
                            <a:schemeClr val="bg1"/>
                          </a:solidFill>
                          <a:latin typeface="+mj-lt"/>
                        </a:rPr>
                        <a:t>Lõi</a:t>
                      </a:r>
                      <a:r>
                        <a:rPr lang="vi-VN" sz="2000" b="0" i="0" baseline="0" dirty="0">
                          <a:solidFill>
                            <a:schemeClr val="bg1"/>
                          </a:solidFill>
                          <a:latin typeface="+mj-lt"/>
                        </a:rPr>
                        <a:t> </a:t>
                      </a:r>
                      <a:r>
                        <a:rPr lang="vi-VN" sz="2000" b="0" i="0" baseline="0">
                          <a:solidFill>
                            <a:schemeClr val="bg1"/>
                          </a:solidFill>
                          <a:latin typeface="+mj-lt"/>
                        </a:rPr>
                        <a:t>Trái Đất</a:t>
                      </a:r>
                      <a:endParaRPr lang="en-US" sz="2000" b="0" i="0" baseline="0">
                        <a:solidFill>
                          <a:schemeClr val="bg1"/>
                        </a:solidFill>
                        <a:latin typeface="+mj-lt"/>
                      </a:endParaRPr>
                    </a:p>
                    <a:p>
                      <a:pPr algn="ctr"/>
                      <a:r>
                        <a:rPr lang="en-US" sz="2000" b="0" i="0" baseline="0">
                          <a:solidFill>
                            <a:schemeClr val="bg1"/>
                          </a:solidFill>
                          <a:latin typeface="Times New Roman" panose="02020603050405020304" pitchFamily="18" charset="0"/>
                          <a:cs typeface="Times New Roman" panose="02020603050405020304" pitchFamily="18" charset="0"/>
                        </a:rPr>
                        <a:t>(Nhân Trái Đất)</a:t>
                      </a:r>
                      <a:endParaRPr lang="en-US" sz="2000" b="0"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322584"/>
                  </a:ext>
                </a:extLst>
              </a:tr>
            </a:tbl>
          </a:graphicData>
        </a:graphic>
      </p:graphicFrame>
      <p:sp>
        <p:nvSpPr>
          <p:cNvPr id="11" name="TextBox 10">
            <a:extLst>
              <a:ext uri="{FF2B5EF4-FFF2-40B4-BE49-F238E27FC236}">
                <a16:creationId xmlns:a16="http://schemas.microsoft.com/office/drawing/2014/main" id="{82DFAC33-C907-4CB3-A89B-29F71A7002AD}"/>
              </a:ext>
            </a:extLst>
          </p:cNvPr>
          <p:cNvSpPr txBox="1"/>
          <p:nvPr/>
        </p:nvSpPr>
        <p:spPr>
          <a:xfrm>
            <a:off x="246982" y="1371600"/>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FF00"/>
                </a:solidFill>
                <a:effectLst/>
                <a:uLnTx/>
                <a:uFillTx/>
                <a:latin typeface="+mj-lt"/>
                <a:ea typeface="+mn-ea"/>
                <a:cs typeface="+mn-cs"/>
              </a:rPr>
              <a:t>1. Cấu</a:t>
            </a:r>
            <a:r>
              <a:rPr kumimoji="0" lang="vi-VN" sz="2000" b="1" i="0" u="none" strike="noStrike" kern="1200" cap="none" spc="0" normalizeH="0" noProof="0">
                <a:ln>
                  <a:noFill/>
                </a:ln>
                <a:solidFill>
                  <a:srgbClr val="FFFF00"/>
                </a:solidFill>
                <a:effectLst/>
                <a:uLnTx/>
                <a:uFillTx/>
                <a:latin typeface="+mj-lt"/>
                <a:ea typeface="+mn-ea"/>
                <a:cs typeface="+mn-cs"/>
              </a:rPr>
              <a:t> tạo bên trong của Trái Đất</a:t>
            </a:r>
            <a:endParaRPr kumimoji="0" lang="en-US" sz="2000" b="1" i="0" u="none" strike="noStrike" kern="1200" cap="none" spc="0" normalizeH="0" baseline="0" noProof="0" dirty="0">
              <a:ln>
                <a:noFill/>
              </a:ln>
              <a:solidFill>
                <a:srgbClr val="FFFF00"/>
              </a:solidFill>
              <a:effectLst/>
              <a:uLnTx/>
              <a:uFillTx/>
              <a:latin typeface="+mj-lt"/>
              <a:ea typeface="+mn-ea"/>
              <a:cs typeface="+mn-cs"/>
            </a:endParaRPr>
          </a:p>
        </p:txBody>
      </p:sp>
      <p:sp>
        <p:nvSpPr>
          <p:cNvPr id="12" name="TextBox 11">
            <a:extLst>
              <a:ext uri="{FF2B5EF4-FFF2-40B4-BE49-F238E27FC236}">
                <a16:creationId xmlns:a16="http://schemas.microsoft.com/office/drawing/2014/main" id="{3D32237A-82D9-40BD-905B-9E943F21CD3E}"/>
              </a:ext>
            </a:extLst>
          </p:cNvPr>
          <p:cNvSpPr txBox="1"/>
          <p:nvPr/>
        </p:nvSpPr>
        <p:spPr>
          <a:xfrm>
            <a:off x="4813582" y="3189613"/>
            <a:ext cx="2413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2900 km</a:t>
            </a:r>
          </a:p>
        </p:txBody>
      </p:sp>
      <p:sp>
        <p:nvSpPr>
          <p:cNvPr id="13" name="TextBox 12">
            <a:extLst>
              <a:ext uri="{FF2B5EF4-FFF2-40B4-BE49-F238E27FC236}">
                <a16:creationId xmlns:a16="http://schemas.microsoft.com/office/drawing/2014/main" id="{B256479B-9D48-498C-9FB5-5896D0BBE3AD}"/>
              </a:ext>
            </a:extLst>
          </p:cNvPr>
          <p:cNvSpPr txBox="1"/>
          <p:nvPr/>
        </p:nvSpPr>
        <p:spPr>
          <a:xfrm>
            <a:off x="4813582" y="2486892"/>
            <a:ext cx="2224032"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5km đến 70km</a:t>
            </a:r>
          </a:p>
        </p:txBody>
      </p:sp>
      <p:sp>
        <p:nvSpPr>
          <p:cNvPr id="14" name="TextBox 13">
            <a:extLst>
              <a:ext uri="{FF2B5EF4-FFF2-40B4-BE49-F238E27FC236}">
                <a16:creationId xmlns:a16="http://schemas.microsoft.com/office/drawing/2014/main" id="{E31A7671-2A13-488E-89DE-33DA7A86BBD8}"/>
              </a:ext>
            </a:extLst>
          </p:cNvPr>
          <p:cNvSpPr txBox="1"/>
          <p:nvPr/>
        </p:nvSpPr>
        <p:spPr>
          <a:xfrm>
            <a:off x="4832440" y="4088819"/>
            <a:ext cx="295230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3400 km</a:t>
            </a:r>
          </a:p>
        </p:txBody>
      </p:sp>
      <p:sp>
        <p:nvSpPr>
          <p:cNvPr id="15" name="TextBox 14">
            <a:extLst>
              <a:ext uri="{FF2B5EF4-FFF2-40B4-BE49-F238E27FC236}">
                <a16:creationId xmlns:a16="http://schemas.microsoft.com/office/drawing/2014/main" id="{2CCD872C-B9AD-47D6-91C0-FA58F7C407C0}"/>
              </a:ext>
            </a:extLst>
          </p:cNvPr>
          <p:cNvSpPr txBox="1"/>
          <p:nvPr/>
        </p:nvSpPr>
        <p:spPr>
          <a:xfrm>
            <a:off x="6813936" y="2498034"/>
            <a:ext cx="204145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Rắn chắc</a:t>
            </a:r>
          </a:p>
        </p:txBody>
      </p:sp>
      <p:sp>
        <p:nvSpPr>
          <p:cNvPr id="16" name="TextBox 15">
            <a:extLst>
              <a:ext uri="{FF2B5EF4-FFF2-40B4-BE49-F238E27FC236}">
                <a16:creationId xmlns:a16="http://schemas.microsoft.com/office/drawing/2014/main" id="{708D82AD-F52A-4B52-81EA-F4E94DAE2EE7}"/>
              </a:ext>
            </a:extLst>
          </p:cNvPr>
          <p:cNvSpPr txBox="1"/>
          <p:nvPr/>
        </p:nvSpPr>
        <p:spPr>
          <a:xfrm>
            <a:off x="9040944" y="2428778"/>
            <a:ext cx="2952308" cy="707886"/>
          </a:xfrm>
          <a:prstGeom prst="rect">
            <a:avLst/>
          </a:prstGeom>
          <a:noFill/>
        </p:spPr>
        <p:txBody>
          <a:bodyPr wrap="square" rtlCol="0">
            <a:spAutoFit/>
          </a:bodyPr>
          <a:lstStyle/>
          <a:p>
            <a:pPr algn="ctr"/>
            <a:r>
              <a:rPr lang="vi-VN" sz="2000">
                <a:solidFill>
                  <a:schemeClr val="bg1"/>
                </a:solidFill>
                <a:latin typeface="+mj-lt"/>
              </a:rPr>
              <a:t>Càng</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xuống</a:t>
            </a:r>
            <a:r>
              <a:rPr lang="vi-VN"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mj-lt"/>
              </a:rPr>
              <a:t>sâu nhiệt độ càng tăng, tối đa 1000°C</a:t>
            </a:r>
            <a:endParaRPr lang="en-US" sz="2000" dirty="0">
              <a:solidFill>
                <a:schemeClr val="bg1"/>
              </a:solidFill>
              <a:latin typeface="+mj-lt"/>
            </a:endParaRPr>
          </a:p>
        </p:txBody>
      </p:sp>
      <p:sp>
        <p:nvSpPr>
          <p:cNvPr id="17" name="TextBox 16">
            <a:extLst>
              <a:ext uri="{FF2B5EF4-FFF2-40B4-BE49-F238E27FC236}">
                <a16:creationId xmlns:a16="http://schemas.microsoft.com/office/drawing/2014/main" id="{5BCBF1AB-09F6-4DCB-AFCD-81E73F33B1FB}"/>
              </a:ext>
            </a:extLst>
          </p:cNvPr>
          <p:cNvSpPr txBox="1"/>
          <p:nvPr/>
        </p:nvSpPr>
        <p:spPr>
          <a:xfrm>
            <a:off x="6751687" y="3324420"/>
            <a:ext cx="2751302"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quánh dẻo đến rắn</a:t>
            </a:r>
          </a:p>
        </p:txBody>
      </p:sp>
      <p:sp>
        <p:nvSpPr>
          <p:cNvPr id="18" name="TextBox 17">
            <a:extLst>
              <a:ext uri="{FF2B5EF4-FFF2-40B4-BE49-F238E27FC236}">
                <a16:creationId xmlns:a16="http://schemas.microsoft.com/office/drawing/2014/main" id="{F2414D66-825B-4E6C-BE24-3C165D77F5C9}"/>
              </a:ext>
            </a:extLst>
          </p:cNvPr>
          <p:cNvSpPr txBox="1"/>
          <p:nvPr/>
        </p:nvSpPr>
        <p:spPr>
          <a:xfrm>
            <a:off x="6752823" y="4073408"/>
            <a:ext cx="295230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lỏng đến rắn</a:t>
            </a:r>
          </a:p>
        </p:txBody>
      </p:sp>
      <p:sp>
        <p:nvSpPr>
          <p:cNvPr id="19" name="TextBox 18">
            <a:extLst>
              <a:ext uri="{FF2B5EF4-FFF2-40B4-BE49-F238E27FC236}">
                <a16:creationId xmlns:a16="http://schemas.microsoft.com/office/drawing/2014/main" id="{390CE6EB-50EC-485C-BC20-61233D3DEA45}"/>
              </a:ext>
            </a:extLst>
          </p:cNvPr>
          <p:cNvSpPr txBox="1"/>
          <p:nvPr/>
        </p:nvSpPr>
        <p:spPr>
          <a:xfrm>
            <a:off x="9193949" y="3282730"/>
            <a:ext cx="269466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a:t>
            </a:r>
            <a:r>
              <a:rPr lang="pt-BR" sz="2000">
                <a:solidFill>
                  <a:schemeClr val="bg1"/>
                </a:solidFill>
                <a:latin typeface="Times New Roman" panose="02020603050405020304" pitchFamily="18" charset="0"/>
                <a:cs typeface="Times New Roman" panose="02020603050405020304" pitchFamily="18" charset="0"/>
              </a:rPr>
              <a:t>1500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đến 3700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D7BC517-149E-4DF4-A254-48EB1FE86A85}"/>
              </a:ext>
            </a:extLst>
          </p:cNvPr>
          <p:cNvSpPr txBox="1"/>
          <p:nvPr/>
        </p:nvSpPr>
        <p:spPr>
          <a:xfrm>
            <a:off x="9245815" y="3995278"/>
            <a:ext cx="2732804"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Khoảng </a:t>
            </a:r>
            <a:r>
              <a:rPr lang="pt-BR" sz="2000">
                <a:solidFill>
                  <a:schemeClr val="bg1"/>
                </a:solidFill>
                <a:latin typeface="Times New Roman" panose="02020603050405020304" pitchFamily="18" charset="0"/>
                <a:cs typeface="Times New Roman" panose="02020603050405020304" pitchFamily="18" charset="0"/>
              </a:rPr>
              <a:t>5000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0FC004-20D1-4058-AADE-C102B196C070}"/>
              </a:ext>
            </a:extLst>
          </p:cNvPr>
          <p:cNvSpPr txBox="1"/>
          <p:nvPr/>
        </p:nvSpPr>
        <p:spPr>
          <a:xfrm>
            <a:off x="331843" y="3510351"/>
            <a:ext cx="135567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Times New Roman" panose="02020603050405020304" pitchFamily="18" charset="0"/>
                <a:cs typeface="Times New Roman" panose="02020603050405020304" pitchFamily="18" charset="0"/>
              </a:rPr>
              <a:t>Gồm 3 lớp: </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FF5A268-F007-4D13-98B2-5388672FB88D}"/>
              </a:ext>
            </a:extLst>
          </p:cNvPr>
          <p:cNvSpPr txBox="1"/>
          <p:nvPr/>
        </p:nvSpPr>
        <p:spPr>
          <a:xfrm>
            <a:off x="246982" y="4638143"/>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2</a:t>
            </a:r>
            <a:r>
              <a:rPr kumimoji="0" lang="vi-VN"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Các địa mảng (mảng kiến tạo)</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C3F832-398D-48E2-9F69-33F4793F0EC5}"/>
              </a:ext>
            </a:extLst>
          </p:cNvPr>
          <p:cNvSpPr txBox="1"/>
          <p:nvPr/>
        </p:nvSpPr>
        <p:spPr>
          <a:xfrm>
            <a:off x="320942" y="4970392"/>
            <a:ext cx="10501446" cy="1015663"/>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 Lớp vỏ Trái Đất được cấu tạo do một số địa mảng nằm kề nhau tạo thành. </a:t>
            </a:r>
            <a:endParaRPr lang="vi-VN" sz="2000" dirty="0">
              <a:solidFill>
                <a:schemeClr val="bg1"/>
              </a:solidFill>
              <a:latin typeface="Times New Roman" panose="02020603050405020304" pitchFamily="18" charset="0"/>
              <a:cs typeface="Times New Roman" panose="02020603050405020304" pitchFamily="18" charset="0"/>
            </a:endParaRPr>
          </a:p>
          <a:p>
            <a:r>
              <a:rPr lang="en-US" sz="2000">
                <a:solidFill>
                  <a:schemeClr val="bg1"/>
                </a:solidFill>
                <a:latin typeface="+mj-lt"/>
              </a:rPr>
              <a:t>- </a:t>
            </a:r>
            <a:r>
              <a:rPr lang="vi-VN" sz="2000">
                <a:solidFill>
                  <a:schemeClr val="bg1"/>
                </a:solidFill>
                <a:latin typeface="+mj-lt"/>
              </a:rPr>
              <a:t>Các </a:t>
            </a:r>
            <a:r>
              <a:rPr lang="en-US" sz="2000">
                <a:solidFill>
                  <a:schemeClr val="bg1"/>
                </a:solidFill>
                <a:latin typeface="Times New Roman" panose="02020603050405020304" pitchFamily="18" charset="0"/>
                <a:cs typeface="Times New Roman" panose="02020603050405020304" pitchFamily="18" charset="0"/>
              </a:rPr>
              <a:t>địa</a:t>
            </a:r>
            <a:r>
              <a:rPr lang="en-US" sz="2000">
                <a:solidFill>
                  <a:schemeClr val="bg1"/>
                </a:solidFill>
                <a:latin typeface="+mj-lt"/>
              </a:rPr>
              <a:t> </a:t>
            </a:r>
            <a:r>
              <a:rPr lang="vi-VN" sz="2000">
                <a:solidFill>
                  <a:schemeClr val="bg1"/>
                </a:solidFill>
                <a:latin typeface="+mj-lt"/>
              </a:rPr>
              <a:t>mảng </a:t>
            </a:r>
            <a:r>
              <a:rPr lang="vi-VN" sz="2000" dirty="0">
                <a:solidFill>
                  <a:schemeClr val="bg1"/>
                </a:solidFill>
                <a:latin typeface="+mj-lt"/>
              </a:rPr>
              <a:t>di chuyển rất chậm</a:t>
            </a:r>
            <a:r>
              <a:rPr lang="vi-VN" sz="2000">
                <a:solidFill>
                  <a:schemeClr val="bg1"/>
                </a:solidFill>
                <a:latin typeface="+mj-lt"/>
              </a:rPr>
              <a:t>, có </a:t>
            </a:r>
            <a:r>
              <a:rPr lang="vi-VN" sz="2000" dirty="0">
                <a:solidFill>
                  <a:schemeClr val="bg1"/>
                </a:solidFill>
                <a:latin typeface="+mj-lt"/>
              </a:rPr>
              <a:t>thể tách </a:t>
            </a:r>
            <a:r>
              <a:rPr lang="vi-VN" sz="2000">
                <a:solidFill>
                  <a:schemeClr val="bg1"/>
                </a:solidFill>
                <a:latin typeface="+mj-lt"/>
              </a:rPr>
              <a:t>xa nhau</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hoặc</a:t>
            </a:r>
            <a:r>
              <a:rPr lang="vi-VN" sz="2000">
                <a:solidFill>
                  <a:schemeClr val="bg1"/>
                </a:solidFill>
                <a:latin typeface="+mj-lt"/>
              </a:rPr>
              <a:t> </a:t>
            </a:r>
            <a:r>
              <a:rPr lang="vi-VN" sz="2000" dirty="0">
                <a:solidFill>
                  <a:schemeClr val="bg1"/>
                </a:solidFill>
                <a:latin typeface="+mj-lt"/>
              </a:rPr>
              <a:t>xô </a:t>
            </a:r>
            <a:r>
              <a:rPr lang="vi-VN" sz="2000">
                <a:solidFill>
                  <a:schemeClr val="bg1"/>
                </a:solidFill>
                <a:latin typeface="+mj-lt"/>
              </a:rPr>
              <a:t>vào nhau</a:t>
            </a:r>
            <a:r>
              <a:rPr lang="en-US" sz="2000">
                <a:solidFill>
                  <a:schemeClr val="bg1"/>
                </a:solidFill>
                <a:latin typeface="+mj-lt"/>
              </a:rPr>
              <a:t>.</a:t>
            </a:r>
            <a:endParaRPr lang="vi-VN" sz="2000" dirty="0">
              <a:solidFill>
                <a:schemeClr val="bg1"/>
              </a:solidFill>
              <a:latin typeface="+mj-lt"/>
            </a:endParaRPr>
          </a:p>
          <a:p>
            <a:r>
              <a:rPr lang="en-US" sz="2000">
                <a:solidFill>
                  <a:schemeClr val="bg1"/>
                </a:solidFill>
                <a:latin typeface="Times New Roman" panose="02020603050405020304" pitchFamily="18" charset="0"/>
                <a:cs typeface="Times New Roman" panose="02020603050405020304" pitchFamily="18" charset="0"/>
              </a:rPr>
              <a:t>- Nơi tiếp giáp giữa các địa mảng hình thành các dãy núi, vực sâu, … kèm theo động đất, núi lửa. </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3D0ABB4F-6B20-4533-BDB1-AF4520DD798B}"/>
              </a:ext>
            </a:extLst>
          </p:cNvPr>
          <p:cNvCxnSpPr/>
          <p:nvPr/>
        </p:nvCxnSpPr>
        <p:spPr>
          <a:xfrm>
            <a:off x="246982" y="6003097"/>
            <a:ext cx="11641634" cy="150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10" descr="Earth&amp;#39;s Interior | National Geographic Society">
            <a:extLst>
              <a:ext uri="{FF2B5EF4-FFF2-40B4-BE49-F238E27FC236}">
                <a16:creationId xmlns:a16="http://schemas.microsoft.com/office/drawing/2014/main" id="{12CA3558-57EE-46CD-B0E7-A83C773AB7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78" b="92598" l="18687" r="80404">
                        <a14:foregroundMark x1="33030" y1="30148" x2="33030" y2="30148"/>
                        <a14:foregroundMark x1="27879" y1="40377" x2="27879" y2="40377"/>
                        <a14:foregroundMark x1="26667" y1="59354" x2="26667" y2="59354"/>
                        <a14:foregroundMark x1="33434" y1="73217" x2="33434" y2="73217"/>
                        <a14:foregroundMark x1="43636" y1="74293" x2="43636" y2="74293"/>
                        <a14:foregroundMark x1="71717" y1="75236" x2="71717" y2="75236"/>
                        <a14:foregroundMark x1="67576" y1="74832" x2="67576" y2="74832"/>
                        <a14:foregroundMark x1="65859" y1="75505" x2="65859" y2="75505"/>
                        <a14:foregroundMark x1="65152" y1="77389" x2="65152" y2="77389"/>
                        <a14:foregroundMark x1="67273" y1="73620" x2="67273" y2="73620"/>
                        <a14:foregroundMark x1="54747" y1="15478" x2="54747" y2="15478"/>
                        <a14:foregroundMark x1="45253" y1="15747" x2="45253" y2="15747"/>
                        <a14:foregroundMark x1="21212" y1="45491" x2="21212" y2="45491"/>
                        <a14:foregroundMark x1="21212" y1="46703" x2="21212" y2="46703"/>
                        <a14:foregroundMark x1="18687" y1="55316" x2="18687" y2="55316"/>
                        <a14:foregroundMark x1="47172" y1="92598" x2="47172" y2="92598"/>
                        <a14:foregroundMark x1="80404" y1="48452" x2="80404" y2="48452"/>
                      </a14:backgroundRemoval>
                    </a14:imgEffect>
                  </a14:imgLayer>
                </a14:imgProps>
              </a:ext>
              <a:ext uri="{28A0092B-C50C-407E-A947-70E740481C1C}">
                <a14:useLocalDpi xmlns:a14="http://schemas.microsoft.com/office/drawing/2010/main" val="0"/>
              </a:ext>
            </a:extLst>
          </a:blip>
          <a:srcRect l="16852" t="11537" r="13030"/>
          <a:stretch/>
        </p:blipFill>
        <p:spPr bwMode="auto">
          <a:xfrm>
            <a:off x="167151" y="1716369"/>
            <a:ext cx="1617401" cy="15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5" descr="DSC_0678">
            <a:extLst>
              <a:ext uri="{FF2B5EF4-FFF2-40B4-BE49-F238E27FC236}">
                <a16:creationId xmlns:a16="http://schemas.microsoft.com/office/drawing/2014/main" id="{0A1F6E8F-EE04-4E29-9C42-F6B7976D8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6">
            <a:extLst>
              <a:ext uri="{FF2B5EF4-FFF2-40B4-BE49-F238E27FC236}">
                <a16:creationId xmlns:a16="http://schemas.microsoft.com/office/drawing/2014/main" id="{1218F45E-5DF6-4A3F-9F98-6208701BBCD1}"/>
              </a:ext>
            </a:extLst>
          </p:cNvPr>
          <p:cNvSpPr txBox="1">
            <a:spLocks noChangeArrowheads="1"/>
          </p:cNvSpPr>
          <p:nvPr/>
        </p:nvSpPr>
        <p:spPr bwMode="auto">
          <a:xfrm>
            <a:off x="1524000" y="0"/>
            <a:ext cx="9144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b="1">
                <a:latin typeface="Times New Roman" panose="02020603050405020304" pitchFamily="18" charset="0"/>
                <a:cs typeface="Times New Roman" panose="02020603050405020304" pitchFamily="18" charset="0"/>
              </a:rPr>
              <a:t>Quá trình xâm thực ở đảo JÊJU – HÀN QUỐC</a:t>
            </a:r>
            <a:endParaRPr lang="en-US" altLang="en-US" b="1">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Vẻ đẹp kinh ngạc như thiên đường của một dãy núi">
            <a:extLst>
              <a:ext uri="{FF2B5EF4-FFF2-40B4-BE49-F238E27FC236}">
                <a16:creationId xmlns:a16="http://schemas.microsoft.com/office/drawing/2014/main" id="{8723CC1E-0CAC-40F1-A507-892798363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14" y="150812"/>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a:extLst>
              <a:ext uri="{FF2B5EF4-FFF2-40B4-BE49-F238E27FC236}">
                <a16:creationId xmlns:a16="http://schemas.microsoft.com/office/drawing/2014/main" id="{34CDA3D5-E185-43CA-8303-764F279B2A0A}"/>
              </a:ext>
            </a:extLst>
          </p:cNvPr>
          <p:cNvSpPr txBox="1">
            <a:spLocks noChangeArrowheads="1"/>
          </p:cNvSpPr>
          <p:nvPr/>
        </p:nvSpPr>
        <p:spPr bwMode="auto">
          <a:xfrm>
            <a:off x="1524000" y="5460630"/>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0070C0"/>
                </a:solidFill>
              </a:rPr>
              <a:t>Tại vùng đất Navajo thuộc tiểu bang Arizona, miền Tây Nam nước Mỹ, có một dãy núi mà cảnh tượng như thể trên thiên đường, đó là núi Antelope </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10" descr="10-1409885176_660x0">
            <a:extLst>
              <a:ext uri="{FF2B5EF4-FFF2-40B4-BE49-F238E27FC236}">
                <a16:creationId xmlns:a16="http://schemas.microsoft.com/office/drawing/2014/main" id="{B07BD183-8A43-4A0A-8CD1-1A88ED7AF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74" y="352430"/>
            <a:ext cx="5824870" cy="42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11">
            <a:extLst>
              <a:ext uri="{FF2B5EF4-FFF2-40B4-BE49-F238E27FC236}">
                <a16:creationId xmlns:a16="http://schemas.microsoft.com/office/drawing/2014/main" id="{62E615AE-E71E-4607-BD0E-94986A544C23}"/>
              </a:ext>
            </a:extLst>
          </p:cNvPr>
          <p:cNvSpPr txBox="1">
            <a:spLocks noChangeArrowheads="1"/>
          </p:cNvSpPr>
          <p:nvPr/>
        </p:nvSpPr>
        <p:spPr bwMode="auto">
          <a:xfrm>
            <a:off x="-868326" y="4961861"/>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i="1">
                <a:solidFill>
                  <a:srgbClr val="0000FF"/>
                </a:solidFill>
                <a:latin typeface="+mn-lt"/>
                <a:cs typeface="Times New Roman" panose="02020603050405020304" pitchFamily="18" charset="0"/>
              </a:rPr>
              <a:t>Bờ biển bị ăn mòn</a:t>
            </a:r>
            <a:endParaRPr lang="en-US" altLang="en-US" i="1">
              <a:solidFill>
                <a:srgbClr val="0000FF"/>
              </a:solidFill>
              <a:latin typeface="+mn-lt"/>
              <a:cs typeface="Times New Roman" panose="02020603050405020304" pitchFamily="18" charset="0"/>
            </a:endParaRPr>
          </a:p>
        </p:txBody>
      </p:sp>
      <p:pic>
        <p:nvPicPr>
          <p:cNvPr id="4" name="Picture 5" descr="Hình ảnh Những cảnh đẹp ấn tượng của Mỹ số 1">
            <a:extLst>
              <a:ext uri="{FF2B5EF4-FFF2-40B4-BE49-F238E27FC236}">
                <a16:creationId xmlns:a16="http://schemas.microsoft.com/office/drawing/2014/main" id="{D63DF8D1-83CC-4DE8-B1B4-D8C747039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2430"/>
            <a:ext cx="5973726" cy="42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36DF732-90E1-4D59-BE7A-53EAE5AACBCA}"/>
              </a:ext>
            </a:extLst>
          </p:cNvPr>
          <p:cNvSpPr txBox="1">
            <a:spLocks noChangeArrowheads="1"/>
          </p:cNvSpPr>
          <p:nvPr/>
        </p:nvSpPr>
        <p:spPr bwMode="auto">
          <a:xfrm>
            <a:off x="5968409" y="4848446"/>
            <a:ext cx="6198781" cy="181588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i="1">
                <a:solidFill>
                  <a:srgbClr val="0000FF"/>
                </a:solidFill>
              </a:rPr>
              <a:t>Đá hình vòm mỏng manh tại </a:t>
            </a:r>
            <a:r>
              <a:rPr lang="vi-VN" altLang="en-US" sz="2800" i="1">
                <a:solidFill>
                  <a:srgbClr val="0000FF"/>
                </a:solidFill>
              </a:rPr>
              <a:t>bang </a:t>
            </a:r>
            <a:r>
              <a:rPr lang="en-US" altLang="en-US" sz="2800" i="1">
                <a:solidFill>
                  <a:srgbClr val="0000FF"/>
                </a:solidFill>
              </a:rPr>
              <a:t>Utah</a:t>
            </a:r>
            <a:r>
              <a:rPr lang="vi-VN" altLang="en-US" sz="2800" i="1">
                <a:solidFill>
                  <a:srgbClr val="0000FF"/>
                </a:solidFill>
              </a:rPr>
              <a:t> (Mỹ)</a:t>
            </a:r>
            <a:r>
              <a:rPr lang="en-US" altLang="en-US" sz="2800" i="1">
                <a:solidFill>
                  <a:srgbClr val="0000FF"/>
                </a:solidFill>
              </a:rPr>
              <a:t>. Khung đá tự nhiên này cao khoảng 16m, được tạo thành do quá trình xói mòn hàng nghìn năm. </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74145-5161-41E4-BF9F-4E350890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544"/>
            <a:ext cx="12192000" cy="6433456"/>
          </a:xfrm>
          <a:prstGeom prst="rect">
            <a:avLst/>
          </a:prstGeom>
        </p:spPr>
      </p:pic>
      <p:graphicFrame>
        <p:nvGraphicFramePr>
          <p:cNvPr id="16" name="Table 4">
            <a:extLst>
              <a:ext uri="{FF2B5EF4-FFF2-40B4-BE49-F238E27FC236}">
                <a16:creationId xmlns:a16="http://schemas.microsoft.com/office/drawing/2014/main" id="{D54A914C-21E3-4D84-A866-82452298827F}"/>
              </a:ext>
            </a:extLst>
          </p:cNvPr>
          <p:cNvGraphicFramePr>
            <a:graphicFrameLocks noGrp="1"/>
          </p:cNvGraphicFramePr>
          <p:nvPr>
            <p:extLst>
              <p:ext uri="{D42A27DB-BD31-4B8C-83A1-F6EECF244321}">
                <p14:modId xmlns:p14="http://schemas.microsoft.com/office/powerpoint/2010/main" val="1968692773"/>
              </p:ext>
            </p:extLst>
          </p:nvPr>
        </p:nvGraphicFramePr>
        <p:xfrm>
          <a:off x="398412" y="1073552"/>
          <a:ext cx="11395176" cy="3149923"/>
        </p:xfrm>
        <a:graphic>
          <a:graphicData uri="http://schemas.openxmlformats.org/drawingml/2006/table">
            <a:tbl>
              <a:tblPr firstRow="1" bandRow="1">
                <a:tableStyleId>{5C22544A-7EE6-4342-B048-85BDC9FD1C3A}</a:tableStyleId>
              </a:tblPr>
              <a:tblGrid>
                <a:gridCol w="1542099">
                  <a:extLst>
                    <a:ext uri="{9D8B030D-6E8A-4147-A177-3AD203B41FA5}">
                      <a16:colId xmlns:a16="http://schemas.microsoft.com/office/drawing/2014/main" val="1584028992"/>
                    </a:ext>
                  </a:extLst>
                </a:gridCol>
                <a:gridCol w="4884832">
                  <a:extLst>
                    <a:ext uri="{9D8B030D-6E8A-4147-A177-3AD203B41FA5}">
                      <a16:colId xmlns:a16="http://schemas.microsoft.com/office/drawing/2014/main" val="2645330624"/>
                    </a:ext>
                  </a:extLst>
                </a:gridCol>
                <a:gridCol w="4968245">
                  <a:extLst>
                    <a:ext uri="{9D8B030D-6E8A-4147-A177-3AD203B41FA5}">
                      <a16:colId xmlns:a16="http://schemas.microsoft.com/office/drawing/2014/main" val="731374669"/>
                    </a:ext>
                  </a:extLst>
                </a:gridCol>
              </a:tblGrid>
              <a:tr h="337435">
                <a:tc>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nội sinh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6265280"/>
                  </a:ext>
                </a:extLst>
              </a:tr>
              <a:tr h="0">
                <a:tc>
                  <a:txBody>
                    <a:bodyPr/>
                    <a:lstStyle/>
                    <a:p>
                      <a:r>
                        <a:rPr lang="en-US" sz="2000">
                          <a:solidFill>
                            <a:schemeClr val="bg1"/>
                          </a:solidFill>
                          <a:latin typeface="Times New Roman" panose="02020603050405020304" pitchFamily="18" charset="0"/>
                          <a:cs typeface="Times New Roman" panose="02020603050405020304" pitchFamily="18" charset="0"/>
                        </a:rPr>
                        <a:t>Nơi xảy ra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Trong lòng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Bên ngoài, trên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3233440"/>
                  </a:ext>
                </a:extLst>
              </a:tr>
              <a:tr h="416487">
                <a:tc>
                  <a:txBody>
                    <a:bodyPr/>
                    <a:lstStyle/>
                    <a:p>
                      <a:r>
                        <a:rPr lang="en-US" sz="2000">
                          <a:solidFill>
                            <a:schemeClr val="bg1"/>
                          </a:solidFill>
                          <a:latin typeface="Times New Roman" panose="02020603050405020304" pitchFamily="18" charset="0"/>
                          <a:cs typeface="Times New Roman" panose="02020603050405020304" pitchFamily="18" charset="0"/>
                        </a:rPr>
                        <a:t>Tác động đến địa hình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di chuyển các mảng kiến tạo, nén ép các lớp đất đá, làm chúng bị uốn nếp, đứt gãy, tạo núi lửa, động đất…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tạo nên sự gồ ghề của bề mặt Trái Đất.</a:t>
                      </a:r>
                    </a:p>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phá vỡ, san bằng các địa hình do nội sinh tạo nên, tạo ra các dạng địa hình mới.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san bằng địa hình, làm bề mặt bằng phẳng h</a:t>
                      </a:r>
                      <a:r>
                        <a:rPr lang="vi-VN" sz="2000">
                          <a:solidFill>
                            <a:schemeClr val="bg1"/>
                          </a:solidFill>
                          <a:latin typeface="Times New Roman" panose="02020603050405020304" pitchFamily="18" charset="0"/>
                          <a:cs typeface="Times New Roman" panose="02020603050405020304" pitchFamily="18" charset="0"/>
                        </a:rPr>
                        <a:t>ơ</a:t>
                      </a:r>
                      <a:r>
                        <a:rPr lang="en-US" sz="2000">
                          <a:solidFill>
                            <a:schemeClr val="bg1"/>
                          </a:solidFill>
                          <a:latin typeface="Times New Roman" panose="02020603050405020304" pitchFamily="18" charset="0"/>
                          <a:cs typeface="Times New Roman" panose="02020603050405020304" pitchFamily="18" charset="0"/>
                        </a:rPr>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52924150"/>
                  </a:ext>
                </a:extLst>
              </a:tr>
              <a:tr h="43720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Times New Roman" panose="02020603050405020304" pitchFamily="18" charset="0"/>
                          <a:cs typeface="Times New Roman" panose="02020603050405020304" pitchFamily="18" charset="0"/>
                        </a:rPr>
                        <a:t>=&gt; 2 quá trình này xảy ra đồng thời và đối lập nhau, tạo nên địa hình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26249186"/>
                  </a:ext>
                </a:extLst>
              </a:tr>
            </a:tbl>
          </a:graphicData>
        </a:graphic>
      </p:graphicFrame>
      <p:sp>
        <p:nvSpPr>
          <p:cNvPr id="23" name="TextBox 22">
            <a:extLst>
              <a:ext uri="{FF2B5EF4-FFF2-40B4-BE49-F238E27FC236}">
                <a16:creationId xmlns:a16="http://schemas.microsoft.com/office/drawing/2014/main" id="{48F58444-0178-4FA5-B05C-527033131F04}"/>
              </a:ext>
            </a:extLst>
          </p:cNvPr>
          <p:cNvSpPr txBox="1"/>
          <p:nvPr/>
        </p:nvSpPr>
        <p:spPr>
          <a:xfrm>
            <a:off x="-480131" y="611887"/>
            <a:ext cx="7658327" cy="461665"/>
          </a:xfrm>
          <a:prstGeom prst="rect">
            <a:avLst/>
          </a:prstGeom>
          <a:noFill/>
        </p:spPr>
        <p:txBody>
          <a:bodyPr wrap="square">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1. Qúa trình nội sinh và quá trình ngoại sinh</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4" name="Content Placeholder 12">
            <a:extLst>
              <a:ext uri="{FF2B5EF4-FFF2-40B4-BE49-F238E27FC236}">
                <a16:creationId xmlns:a16="http://schemas.microsoft.com/office/drawing/2014/main" id="{CE2ED678-97FE-4D14-A8A6-C83B41EDB46A}"/>
              </a:ext>
            </a:extLst>
          </p:cNvPr>
          <p:cNvSpPr txBox="1">
            <a:spLocks/>
          </p:cNvSpPr>
          <p:nvPr/>
        </p:nvSpPr>
        <p:spPr>
          <a:xfrm>
            <a:off x="0" y="94270"/>
            <a:ext cx="12277922" cy="330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2000" b="1" dirty="0">
                <a:solidFill>
                  <a:srgbClr val="002060"/>
                </a:solidFill>
                <a:latin typeface="+mj-lt"/>
              </a:rPr>
              <a:t>TIẾT 16 - </a:t>
            </a:r>
            <a:r>
              <a:rPr lang="en-US" sz="2000" b="1">
                <a:solidFill>
                  <a:srgbClr val="002060"/>
                </a:solidFill>
                <a:latin typeface="Times New Roman" panose="02020603050405020304" pitchFamily="18" charset="0"/>
                <a:cs typeface="Times New Roman" panose="02020603050405020304" pitchFamily="18" charset="0"/>
              </a:rPr>
              <a:t>BÀI 11: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QUÁ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 NỘI SINH VÀ QUÁ TRÌNH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NGOẠI SINH. HIỆN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 TẠO NÚI</a:t>
            </a:r>
          </a:p>
        </p:txBody>
      </p:sp>
    </p:spTree>
    <p:extLst>
      <p:ext uri="{BB962C8B-B14F-4D97-AF65-F5344CB8AC3E}">
        <p14:creationId xmlns:p14="http://schemas.microsoft.com/office/powerpoint/2010/main" val="1704288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Địa mảng chuẩn">
            <a:hlinkClick r:id="" action="ppaction://media"/>
            <a:extLst>
              <a:ext uri="{FF2B5EF4-FFF2-40B4-BE49-F238E27FC236}">
                <a16:creationId xmlns:a16="http://schemas.microsoft.com/office/drawing/2014/main" id="{DFA0E633-5BA4-4657-B1D9-05F1FE79DF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27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200F67E-1E86-4F04-9E59-B45DC4D27599}"/>
              </a:ext>
            </a:extLst>
          </p:cNvPr>
          <p:cNvGrpSpPr/>
          <p:nvPr/>
        </p:nvGrpSpPr>
        <p:grpSpPr>
          <a:xfrm>
            <a:off x="0" y="1254439"/>
            <a:ext cx="3790506" cy="4349119"/>
            <a:chOff x="-26060" y="222756"/>
            <a:chExt cx="3790506" cy="4349119"/>
          </a:xfrm>
        </p:grpSpPr>
        <p:sp>
          <p:nvSpPr>
            <p:cNvPr id="2" name="Speech Bubble: Rectangle 1">
              <a:extLst>
                <a:ext uri="{FF2B5EF4-FFF2-40B4-BE49-F238E27FC236}">
                  <a16:creationId xmlns:a16="http://schemas.microsoft.com/office/drawing/2014/main" id="{1F3F8BE6-92B2-4508-A26D-A41B32528517}"/>
                </a:ext>
              </a:extLst>
            </p:cNvPr>
            <p:cNvSpPr/>
            <p:nvPr/>
          </p:nvSpPr>
          <p:spPr>
            <a:xfrm>
              <a:off x="-26060" y="222756"/>
              <a:ext cx="3550971" cy="4349119"/>
            </a:xfrm>
            <a:prstGeom prst="wedgeRectCallout">
              <a:avLst>
                <a:gd name="adj1" fmla="val 72560"/>
                <a:gd name="adj2" fmla="val -5243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B7B3D0-D448-41D0-981C-C25387E55CD7}"/>
                </a:ext>
              </a:extLst>
            </p:cNvPr>
            <p:cNvSpPr txBox="1"/>
            <p:nvPr/>
          </p:nvSpPr>
          <p:spPr>
            <a:xfrm>
              <a:off x="101530" y="461783"/>
              <a:ext cx="3662916" cy="3785652"/>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Quan sát H5 và đọc thông tin mục2(SGK), em hãy trình bày hiện t</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ợng tạo núi?</a:t>
              </a:r>
            </a:p>
          </p:txBody>
        </p:sp>
      </p:grpSp>
      <p:sp>
        <p:nvSpPr>
          <p:cNvPr id="4" name="Flowchart: Connector 3">
            <a:extLst>
              <a:ext uri="{FF2B5EF4-FFF2-40B4-BE49-F238E27FC236}">
                <a16:creationId xmlns:a16="http://schemas.microsoft.com/office/drawing/2014/main" id="{05908F0D-267D-49E5-B9D7-738A98ECD5B9}"/>
              </a:ext>
            </a:extLst>
          </p:cNvPr>
          <p:cNvSpPr/>
          <p:nvPr/>
        </p:nvSpPr>
        <p:spPr>
          <a:xfrm>
            <a:off x="127590" y="80999"/>
            <a:ext cx="925633" cy="913586"/>
          </a:xfrm>
          <a:prstGeom prst="flowChartConnector">
            <a:avLst/>
          </a:prstGeom>
          <a:solidFill>
            <a:srgbClr val="00B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795" b="1">
                <a:solidFill>
                  <a:schemeClr val="bg1"/>
                </a:solidFill>
                <a:latin typeface="Arial" panose="020B0604020202020204" pitchFamily="34" charset="0"/>
                <a:cs typeface="Arial" panose="020B0604020202020204" pitchFamily="34" charset="0"/>
              </a:rPr>
              <a:t>2</a:t>
            </a:r>
            <a:endParaRPr lang="en-US" sz="4795" b="1"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33D8392-EFC4-4047-A451-CDFB7FBAA512}"/>
              </a:ext>
            </a:extLst>
          </p:cNvPr>
          <p:cNvSpPr/>
          <p:nvPr/>
        </p:nvSpPr>
        <p:spPr>
          <a:xfrm>
            <a:off x="1190846" y="98205"/>
            <a:ext cx="5263117" cy="868135"/>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96" b="1">
                <a:latin typeface="Arial" panose="020B0604020202020204" pitchFamily="34" charset="0"/>
                <a:cs typeface="Arial" panose="020B0604020202020204" pitchFamily="34" charset="0"/>
              </a:rPr>
              <a:t>  Hiện tượng tạo núi</a:t>
            </a:r>
            <a:endParaRPr lang="en-US" sz="3996"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5CB4F0-908B-4191-B83A-762D80662701}"/>
              </a:ext>
            </a:extLst>
          </p:cNvPr>
          <p:cNvSpPr/>
          <p:nvPr/>
        </p:nvSpPr>
        <p:spPr>
          <a:xfrm>
            <a:off x="3540034" y="5228179"/>
            <a:ext cx="8651966" cy="4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Hình 5. Hiện t</a:t>
            </a:r>
            <a:r>
              <a:rPr lang="vi-VN" sz="2400">
                <a:solidFill>
                  <a:srgbClr val="002060"/>
                </a:solidFill>
                <a:latin typeface="Arial" panose="020B0604020202020204" pitchFamily="34" charset="0"/>
                <a:cs typeface="Arial" panose="020B0604020202020204" pitchFamily="34" charset="0"/>
              </a:rPr>
              <a:t>ư</a:t>
            </a:r>
            <a:r>
              <a:rPr lang="en-US" sz="2400">
                <a:solidFill>
                  <a:srgbClr val="002060"/>
                </a:solidFill>
                <a:latin typeface="Arial" panose="020B0604020202020204" pitchFamily="34" charset="0"/>
                <a:cs typeface="Arial" panose="020B0604020202020204" pitchFamily="34" charset="0"/>
              </a:rPr>
              <a:t>ợng tạo núi do hai mảng kiến tạo xô vào nhau</a:t>
            </a:r>
          </a:p>
        </p:txBody>
      </p:sp>
      <p:pic>
        <p:nvPicPr>
          <p:cNvPr id="9" name="Picture 8">
            <a:extLst>
              <a:ext uri="{FF2B5EF4-FFF2-40B4-BE49-F238E27FC236}">
                <a16:creationId xmlns:a16="http://schemas.microsoft.com/office/drawing/2014/main" id="{39975562-4AF3-48D5-9FB1-83855E97ED1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8785" y="532272"/>
            <a:ext cx="7479427" cy="4863233"/>
          </a:xfrm>
          <a:prstGeom prst="rect">
            <a:avLst/>
          </a:prstGeom>
        </p:spPr>
      </p:pic>
      <p:sp>
        <p:nvSpPr>
          <p:cNvPr id="11" name="TextBox 10">
            <a:extLst>
              <a:ext uri="{FF2B5EF4-FFF2-40B4-BE49-F238E27FC236}">
                <a16:creationId xmlns:a16="http://schemas.microsoft.com/office/drawing/2014/main" id="{AF9720C6-E39B-4483-ABC6-ABDDFF3101D3}"/>
              </a:ext>
            </a:extLst>
          </p:cNvPr>
          <p:cNvSpPr txBox="1">
            <a:spLocks noChangeArrowheads="1"/>
          </p:cNvSpPr>
          <p:nvPr/>
        </p:nvSpPr>
        <p:spPr bwMode="auto">
          <a:xfrm>
            <a:off x="72656" y="5842585"/>
            <a:ext cx="12046687" cy="107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600"/>
              </a:spcBef>
              <a:spcAft>
                <a:spcPts val="600"/>
              </a:spcAft>
              <a:buNone/>
            </a:pPr>
            <a:r>
              <a:rPr lang="en-US" altLang="en-US" sz="2800">
                <a:solidFill>
                  <a:srgbClr val="0070C0"/>
                </a:solidFill>
              </a:rPr>
              <a:t>Các địa mảng x</a:t>
            </a:r>
            <a:r>
              <a:rPr lang="vi-VN" altLang="en-US" sz="2800">
                <a:solidFill>
                  <a:srgbClr val="0070C0"/>
                </a:solidFill>
              </a:rPr>
              <a:t>ô vào nhau</a:t>
            </a:r>
            <a:r>
              <a:rPr lang="en-US" altLang="en-US" sz="2800">
                <a:solidFill>
                  <a:srgbClr val="0070C0"/>
                </a:solidFill>
              </a:rPr>
              <a:t> -&gt;</a:t>
            </a:r>
            <a:r>
              <a:rPr lang="vi-VN" altLang="en-US" sz="2800">
                <a:solidFill>
                  <a:srgbClr val="0070C0"/>
                </a:solidFill>
              </a:rPr>
              <a:t> các lớp đất đá ở đới tiếp giáp giữa các địa mảng bị dồn ép, uốn lên thành núi</a:t>
            </a:r>
            <a:r>
              <a:rPr lang="en-US" altLang="en-US" sz="2800">
                <a:solidFill>
                  <a:srgbClr val="0070C0"/>
                </a:solidFill>
              </a:rPr>
              <a:t> cao </a:t>
            </a:r>
          </a:p>
        </p:txBody>
      </p:sp>
    </p:spTree>
    <p:extLst>
      <p:ext uri="{BB962C8B-B14F-4D97-AF65-F5344CB8AC3E}">
        <p14:creationId xmlns:p14="http://schemas.microsoft.com/office/powerpoint/2010/main" val="347772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12 Map ideas in 2021 | map, zagros mountains, world map">
            <a:extLst>
              <a:ext uri="{FF2B5EF4-FFF2-40B4-BE49-F238E27FC236}">
                <a16:creationId xmlns:a16="http://schemas.microsoft.com/office/drawing/2014/main" id="{2EFF6483-EC2C-4EFC-BACD-6B952EEB8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098" y="454245"/>
            <a:ext cx="5852902" cy="38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3C1D6A90-AF30-4474-9DE4-3529336EE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245"/>
            <a:ext cx="6339098" cy="3892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9B3118D4-19EC-499E-9828-896E5D8B1BF7}"/>
              </a:ext>
            </a:extLst>
          </p:cNvPr>
          <p:cNvSpPr txBox="1">
            <a:spLocks noChangeArrowheads="1"/>
          </p:cNvSpPr>
          <p:nvPr/>
        </p:nvSpPr>
        <p:spPr bwMode="auto">
          <a:xfrm>
            <a:off x="72656" y="4781228"/>
            <a:ext cx="12046687" cy="107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600"/>
              </a:spcBef>
              <a:spcAft>
                <a:spcPts val="600"/>
              </a:spcAft>
              <a:buNone/>
            </a:pPr>
            <a:r>
              <a:rPr lang="en-US" altLang="en-US" sz="2800">
                <a:solidFill>
                  <a:srgbClr val="0070C0"/>
                </a:solidFill>
              </a:rPr>
              <a:t>Các địa mảng x</a:t>
            </a:r>
            <a:r>
              <a:rPr lang="vi-VN" altLang="en-US" sz="2800">
                <a:solidFill>
                  <a:srgbClr val="0070C0"/>
                </a:solidFill>
              </a:rPr>
              <a:t>ô vào nhau</a:t>
            </a:r>
            <a:r>
              <a:rPr lang="en-US" altLang="en-US" sz="2800">
                <a:solidFill>
                  <a:srgbClr val="0070C0"/>
                </a:solidFill>
              </a:rPr>
              <a:t> -&gt;</a:t>
            </a:r>
            <a:r>
              <a:rPr lang="vi-VN" altLang="en-US" sz="2800">
                <a:solidFill>
                  <a:srgbClr val="0070C0"/>
                </a:solidFill>
              </a:rPr>
              <a:t> các lớp đất đá ở đới tiếp giáp giữa các địa mảng bị dồn ép, uốn lên thành núi</a:t>
            </a:r>
            <a:r>
              <a:rPr lang="en-US" altLang="en-US" sz="2800">
                <a:solidFill>
                  <a:srgbClr val="0070C0"/>
                </a:solidFill>
              </a:rPr>
              <a:t> cao </a:t>
            </a:r>
          </a:p>
        </p:txBody>
      </p:sp>
    </p:spTree>
    <p:extLst>
      <p:ext uri="{BB962C8B-B14F-4D97-AF65-F5344CB8AC3E}">
        <p14:creationId xmlns:p14="http://schemas.microsoft.com/office/powerpoint/2010/main" val="242791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4" name="TextBox 5">
            <a:extLst>
              <a:ext uri="{FF2B5EF4-FFF2-40B4-BE49-F238E27FC236}">
                <a16:creationId xmlns:a16="http://schemas.microsoft.com/office/drawing/2014/main" id="{3DBB7AF9-89E3-46B5-ACB9-88B2C3DC18A6}"/>
              </a:ext>
            </a:extLst>
          </p:cNvPr>
          <p:cNvSpPr txBox="1">
            <a:spLocks noChangeArrowheads="1"/>
          </p:cNvSpPr>
          <p:nvPr/>
        </p:nvSpPr>
        <p:spPr bwMode="auto">
          <a:xfrm>
            <a:off x="1" y="86833"/>
            <a:ext cx="11838214" cy="202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600"/>
              </a:spcBef>
              <a:spcAft>
                <a:spcPts val="600"/>
              </a:spcAft>
              <a:buNone/>
            </a:pPr>
            <a:r>
              <a:rPr lang="en-US" altLang="en-US" sz="3600">
                <a:solidFill>
                  <a:srgbClr val="0070C0"/>
                </a:solidFill>
              </a:rPr>
              <a:t>C</a:t>
            </a:r>
            <a:r>
              <a:rPr lang="vi-VN" altLang="en-US" sz="3600">
                <a:solidFill>
                  <a:srgbClr val="0070C0"/>
                </a:solidFill>
              </a:rPr>
              <a:t>ác lớp đất đá bị đứt gãy, vật chất nóng chảy phun trào lên mặt đất tạo thành núi lửa</a:t>
            </a:r>
            <a:r>
              <a:rPr lang="en-US" altLang="en-US" sz="3600">
                <a:solidFill>
                  <a:srgbClr val="0070C0"/>
                </a:solidFill>
              </a:rPr>
              <a:t>, hoặc các sống núi ngầm giữa đáy đại dương</a:t>
            </a:r>
            <a:r>
              <a:rPr lang="vi-VN" altLang="en-US" sz="3600">
                <a:solidFill>
                  <a:srgbClr val="0070C0"/>
                </a:solidFill>
              </a:rPr>
              <a:t>.</a:t>
            </a:r>
            <a:endParaRPr lang="en-US" altLang="en-US" sz="3600">
              <a:solidFill>
                <a:srgbClr val="0070C0"/>
              </a:solidFill>
            </a:endParaRPr>
          </a:p>
        </p:txBody>
      </p:sp>
      <p:pic>
        <p:nvPicPr>
          <p:cNvPr id="7" name="Picture 25" descr="Bai 8 Dut gay1">
            <a:extLst>
              <a:ext uri="{FF2B5EF4-FFF2-40B4-BE49-F238E27FC236}">
                <a16:creationId xmlns:a16="http://schemas.microsoft.com/office/drawing/2014/main" id="{803C2AE3-7BD2-4500-A652-78FED1E0F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411" y="2679490"/>
            <a:ext cx="3887979" cy="307421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29" descr="chinh_1199949478">
            <a:extLst>
              <a:ext uri="{FF2B5EF4-FFF2-40B4-BE49-F238E27FC236}">
                <a16:creationId xmlns:a16="http://schemas.microsoft.com/office/drawing/2014/main" id="{05D53060-6466-4777-B53E-C4F3BEE71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47" y="2670858"/>
            <a:ext cx="3887979" cy="303688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 name="Text Box 54">
            <a:extLst>
              <a:ext uri="{FF2B5EF4-FFF2-40B4-BE49-F238E27FC236}">
                <a16:creationId xmlns:a16="http://schemas.microsoft.com/office/drawing/2014/main" id="{A5E202A9-E731-4B70-929F-92EB408DDA11}"/>
              </a:ext>
            </a:extLst>
          </p:cNvPr>
          <p:cNvSpPr txBox="1">
            <a:spLocks noChangeArrowheads="1"/>
          </p:cNvSpPr>
          <p:nvPr/>
        </p:nvSpPr>
        <p:spPr bwMode="auto">
          <a:xfrm>
            <a:off x="361148" y="5766016"/>
            <a:ext cx="3406775" cy="3694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solidFill>
                  <a:srgbClr val="0070C0"/>
                </a:solidFill>
                <a:latin typeface="+mn-lt"/>
                <a:cs typeface="Times New Roman" panose="02020603050405020304" pitchFamily="18" charset="0"/>
              </a:rPr>
              <a:t>HIỆN TƯỢNG NÚI LỬA PHUN</a:t>
            </a:r>
            <a:endParaRPr lang="en-US" altLang="en-US" sz="1800" b="1">
              <a:solidFill>
                <a:srgbClr val="0070C0"/>
              </a:solidFill>
              <a:latin typeface="+mn-lt"/>
              <a:cs typeface="Times New Roman" panose="02020603050405020304" pitchFamily="18" charset="0"/>
            </a:endParaRPr>
          </a:p>
        </p:txBody>
      </p:sp>
      <p:sp>
        <p:nvSpPr>
          <p:cNvPr id="14" name="TextBox 12">
            <a:extLst>
              <a:ext uri="{FF2B5EF4-FFF2-40B4-BE49-F238E27FC236}">
                <a16:creationId xmlns:a16="http://schemas.microsoft.com/office/drawing/2014/main" id="{38987285-8CF4-41A8-A964-BA759685A7AF}"/>
              </a:ext>
            </a:extLst>
          </p:cNvPr>
          <p:cNvSpPr txBox="1">
            <a:spLocks noChangeArrowheads="1"/>
          </p:cNvSpPr>
          <p:nvPr/>
        </p:nvSpPr>
        <p:spPr bwMode="auto">
          <a:xfrm>
            <a:off x="4454620" y="5821203"/>
            <a:ext cx="2928975" cy="36990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solidFill>
                  <a:srgbClr val="0070C0"/>
                </a:solidFill>
                <a:latin typeface="+mn-lt"/>
                <a:cs typeface="Times New Roman" panose="02020603050405020304" pitchFamily="18" charset="0"/>
              </a:rPr>
              <a:t>HIỆN TƯỢNG ĐỨT GÃY</a:t>
            </a:r>
            <a:endParaRPr lang="en-US" altLang="en-US" sz="1800" b="1">
              <a:solidFill>
                <a:srgbClr val="0070C0"/>
              </a:solidFill>
              <a:latin typeface="+mn-lt"/>
              <a:cs typeface="Times New Roman" panose="02020603050405020304" pitchFamily="18" charset="0"/>
            </a:endParaRPr>
          </a:p>
        </p:txBody>
      </p:sp>
      <p:pic>
        <p:nvPicPr>
          <p:cNvPr id="15" name="Picture 7">
            <a:extLst>
              <a:ext uri="{FF2B5EF4-FFF2-40B4-BE49-F238E27FC236}">
                <a16:creationId xmlns:a16="http://schemas.microsoft.com/office/drawing/2014/main" id="{132FEC2F-37E0-4094-A0F3-E686DAB9A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275" y="2670858"/>
            <a:ext cx="3887979"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7260A2CD-295E-4E18-AE65-D58CE994472F}"/>
              </a:ext>
            </a:extLst>
          </p:cNvPr>
          <p:cNvGrpSpPr>
            <a:grpSpLocks/>
          </p:cNvGrpSpPr>
          <p:nvPr/>
        </p:nvGrpSpPr>
        <p:grpSpPr bwMode="auto">
          <a:xfrm>
            <a:off x="7993761" y="5859273"/>
            <a:ext cx="4341228" cy="852150"/>
            <a:chOff x="2643516" y="2927491"/>
            <a:chExt cx="3929995" cy="851473"/>
          </a:xfrm>
          <a:noFill/>
        </p:grpSpPr>
        <p:sp>
          <p:nvSpPr>
            <p:cNvPr id="17" name="Rectangle 43">
              <a:extLst>
                <a:ext uri="{FF2B5EF4-FFF2-40B4-BE49-F238E27FC236}">
                  <a16:creationId xmlns:a16="http://schemas.microsoft.com/office/drawing/2014/main" id="{91875D57-9D14-4EE2-BC31-B9F434AF6162}"/>
                </a:ext>
              </a:extLst>
            </p:cNvPr>
            <p:cNvSpPr>
              <a:spLocks noChangeArrowheads="1"/>
            </p:cNvSpPr>
            <p:nvPr/>
          </p:nvSpPr>
          <p:spPr bwMode="auto">
            <a:xfrm>
              <a:off x="2643516" y="3342748"/>
              <a:ext cx="3844905" cy="436216"/>
            </a:xfrm>
            <a:prstGeom prst="rect">
              <a:avLst/>
            </a:prstGeom>
            <a:grp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8" name="TextBox 23">
              <a:extLst>
                <a:ext uri="{FF2B5EF4-FFF2-40B4-BE49-F238E27FC236}">
                  <a16:creationId xmlns:a16="http://schemas.microsoft.com/office/drawing/2014/main" id="{510B0CCE-04FB-4E30-A905-5989BF1FCC9A}"/>
                </a:ext>
              </a:extLst>
            </p:cNvPr>
            <p:cNvSpPr txBox="1">
              <a:spLocks noChangeArrowheads="1"/>
            </p:cNvSpPr>
            <p:nvPr/>
          </p:nvSpPr>
          <p:spPr bwMode="auto">
            <a:xfrm>
              <a:off x="2687538" y="2927491"/>
              <a:ext cx="3885973" cy="369332"/>
            </a:xfrm>
            <a:prstGeom prst="rect">
              <a:avLst/>
            </a:prstGeom>
            <a:grp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70C0"/>
                  </a:solidFill>
                </a:rPr>
                <a:t>SỐNG NÚI NGẦM GIỮA ĐẠI DƯƠNG</a:t>
              </a:r>
            </a:p>
          </p:txBody>
        </p:sp>
      </p:gr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NúiTìm thấy 7 thi thể trên dãy Himalaya">
            <a:extLst>
              <a:ext uri="{FF2B5EF4-FFF2-40B4-BE49-F238E27FC236}">
                <a16:creationId xmlns:a16="http://schemas.microsoft.com/office/drawing/2014/main" id="{11492C76-0F43-4E54-905A-FBBBC89830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3465" y="1228683"/>
            <a:ext cx="10905066" cy="48800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8F8C7E8-B369-4D48-87FD-4CBBF2D1E0E7}"/>
              </a:ext>
            </a:extLst>
          </p:cNvPr>
          <p:cNvSpPr txBox="1">
            <a:spLocks/>
          </p:cNvSpPr>
          <p:nvPr/>
        </p:nvSpPr>
        <p:spPr>
          <a:xfrm>
            <a:off x="300036" y="503534"/>
            <a:ext cx="11591925"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vi-VN" sz="3600" dirty="0">
                <a:solidFill>
                  <a:srgbClr val="FF0000"/>
                </a:solidFill>
                <a:latin typeface="#9Slide07 IcielBaliho Script" pitchFamily="2" charset="0"/>
              </a:rPr>
              <a:t>Everest</a:t>
            </a:r>
            <a:r>
              <a:rPr lang="en-US" sz="3600" dirty="0">
                <a:solidFill>
                  <a:srgbClr val="FF0000"/>
                </a:solidFill>
                <a:latin typeface="#9Slide07 IcielBaliho Script" pitchFamily="2" charset="0"/>
              </a:rPr>
              <a:t> – Nóc nhà thế giới (châu Á)</a:t>
            </a:r>
          </a:p>
        </p:txBody>
      </p:sp>
      <p:sp>
        <p:nvSpPr>
          <p:cNvPr id="8" name="Rectangle 7">
            <a:extLst>
              <a:ext uri="{FF2B5EF4-FFF2-40B4-BE49-F238E27FC236}">
                <a16:creationId xmlns:a16="http://schemas.microsoft.com/office/drawing/2014/main" id="{1EA44A60-761B-4DCB-9E7C-C6060888003F}"/>
              </a:ext>
            </a:extLst>
          </p:cNvPr>
          <p:cNvSpPr/>
          <p:nvPr/>
        </p:nvSpPr>
        <p:spPr>
          <a:xfrm>
            <a:off x="737187" y="1232451"/>
            <a:ext cx="3415714"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a:solidFill>
                  <a:schemeClr val="bg1"/>
                </a:solidFill>
                <a:effectLst/>
                <a:latin typeface="#9Slide07 IcielBC Cubano Normal" panose="00000500000000000000" pitchFamily="2" charset="0"/>
                <a:ea typeface="Tahoma" panose="020B0604030504040204" pitchFamily="34" charset="0"/>
              </a:rPr>
              <a:t>8848m (1953)</a:t>
            </a:r>
          </a:p>
        </p:txBody>
      </p:sp>
      <p:sp>
        <p:nvSpPr>
          <p:cNvPr id="11" name="TextBox 10">
            <a:extLst>
              <a:ext uri="{FF2B5EF4-FFF2-40B4-BE49-F238E27FC236}">
                <a16:creationId xmlns:a16="http://schemas.microsoft.com/office/drawing/2014/main" id="{89850F5E-FE8D-4CFB-9309-EAFC0F66FB4B}"/>
              </a:ext>
            </a:extLst>
          </p:cNvPr>
          <p:cNvSpPr txBox="1"/>
          <p:nvPr/>
        </p:nvSpPr>
        <p:spPr>
          <a:xfrm>
            <a:off x="7104991" y="1269770"/>
            <a:ext cx="3037491" cy="954107"/>
          </a:xfrm>
          <a:prstGeom prst="rect">
            <a:avLst/>
          </a:prstGeom>
          <a:noFill/>
        </p:spPr>
        <p:txBody>
          <a:bodyPr wrap="square">
            <a:spAutoFit/>
          </a:bodyPr>
          <a:lstStyle/>
          <a:p>
            <a:pPr algn="ctr"/>
            <a:r>
              <a:rPr lang="en-US" sz="2800" i="0" dirty="0" err="1">
                <a:solidFill>
                  <a:srgbClr val="FFFF00"/>
                </a:solidFill>
                <a:effectLst/>
                <a:latin typeface="#9Slide07 IcielBaliho Script" pitchFamily="2" charset="0"/>
              </a:rPr>
              <a:t>Tớ</a:t>
            </a:r>
            <a:r>
              <a:rPr lang="en-US" sz="2800" i="0" dirty="0">
                <a:solidFill>
                  <a:srgbClr val="FFFF00"/>
                </a:solidFill>
                <a:effectLst/>
                <a:latin typeface="#9Slide07 IcielBaliho Script" pitchFamily="2" charset="0"/>
              </a:rPr>
              <a:t> </a:t>
            </a:r>
            <a:r>
              <a:rPr lang="en-US" sz="2800" i="0" dirty="0" err="1">
                <a:solidFill>
                  <a:srgbClr val="FFFF00"/>
                </a:solidFill>
                <a:effectLst/>
                <a:latin typeface="#9Slide07 IcielBaliho Script" pitchFamily="2" charset="0"/>
              </a:rPr>
              <a:t>đang</a:t>
            </a:r>
            <a:r>
              <a:rPr lang="en-US" sz="2800" i="0" dirty="0">
                <a:solidFill>
                  <a:srgbClr val="FFFF00"/>
                </a:solidFill>
                <a:effectLst/>
                <a:latin typeface="#9Slide07 IcielBaliho Script" pitchFamily="2" charset="0"/>
              </a:rPr>
              <a:t> </a:t>
            </a:r>
            <a:r>
              <a:rPr lang="en-US" sz="2800" i="0" dirty="0" err="1">
                <a:solidFill>
                  <a:srgbClr val="FFFF00"/>
                </a:solidFill>
                <a:effectLst/>
                <a:latin typeface="#9Slide07 IcielBaliho Script" pitchFamily="2" charset="0"/>
              </a:rPr>
              <a:t>cao</a:t>
            </a:r>
            <a:r>
              <a:rPr lang="en-US" sz="2800" i="0" dirty="0">
                <a:solidFill>
                  <a:srgbClr val="FFFF00"/>
                </a:solidFill>
                <a:effectLst/>
                <a:latin typeface="#9Slide07 IcielBaliho Script" pitchFamily="2" charset="0"/>
              </a:rPr>
              <a:t> </a:t>
            </a:r>
            <a:r>
              <a:rPr lang="en-US" sz="2800" i="0" dirty="0" err="1">
                <a:solidFill>
                  <a:srgbClr val="FFFF00"/>
                </a:solidFill>
                <a:effectLst/>
                <a:latin typeface="#9Slide07 IcielBaliho Script" pitchFamily="2" charset="0"/>
              </a:rPr>
              <a:t>thêm</a:t>
            </a:r>
            <a:r>
              <a:rPr lang="en-US" sz="2800" i="0" dirty="0">
                <a:solidFill>
                  <a:srgbClr val="FFFF00"/>
                </a:solidFill>
                <a:effectLst/>
                <a:latin typeface="#9Slide07 IcielBaliho Script" pitchFamily="2" charset="0"/>
              </a:rPr>
              <a:t> </a:t>
            </a:r>
          </a:p>
          <a:p>
            <a:pPr algn="ctr"/>
            <a:r>
              <a:rPr lang="en-US" sz="2800" i="0" dirty="0">
                <a:solidFill>
                  <a:srgbClr val="FFFF00"/>
                </a:solidFill>
                <a:effectLst/>
                <a:latin typeface="#9Slide07 IcielBaliho Script" pitchFamily="2" charset="0"/>
              </a:rPr>
              <a:t>5mm/</a:t>
            </a:r>
            <a:r>
              <a:rPr lang="en-US" sz="2800" i="0" dirty="0" err="1">
                <a:solidFill>
                  <a:srgbClr val="FFFF00"/>
                </a:solidFill>
                <a:effectLst/>
                <a:latin typeface="#9Slide07 IcielBaliho Script" pitchFamily="2" charset="0"/>
              </a:rPr>
              <a:t>năm</a:t>
            </a:r>
            <a:r>
              <a:rPr lang="en-US" sz="2800" i="0" dirty="0">
                <a:solidFill>
                  <a:srgbClr val="FFFF00"/>
                </a:solidFill>
                <a:effectLst/>
                <a:latin typeface="#9Slide07 IcielBaliho Script" pitchFamily="2" charset="0"/>
              </a:rPr>
              <a:t> </a:t>
            </a:r>
            <a:r>
              <a:rPr lang="en-US" sz="2800" i="0" dirty="0" err="1">
                <a:solidFill>
                  <a:srgbClr val="FFFF00"/>
                </a:solidFill>
                <a:effectLst/>
                <a:latin typeface="#9Slide07 IcielBaliho Script" pitchFamily="2" charset="0"/>
              </a:rPr>
              <a:t>đấy</a:t>
            </a:r>
            <a:r>
              <a:rPr lang="en-US" sz="2800" i="0" dirty="0">
                <a:solidFill>
                  <a:srgbClr val="FFFF00"/>
                </a:solidFill>
                <a:effectLst/>
                <a:latin typeface="#9Slide07 IcielBaliho Script" pitchFamily="2" charset="0"/>
              </a:rPr>
              <a:t> </a:t>
            </a:r>
            <a:r>
              <a:rPr lang="en-US" sz="2800" i="0" dirty="0" err="1">
                <a:solidFill>
                  <a:srgbClr val="FFFF00"/>
                </a:solidFill>
                <a:effectLst/>
                <a:latin typeface="#9Slide07 IcielBaliho Script" pitchFamily="2" charset="0"/>
              </a:rPr>
              <a:t>nhé</a:t>
            </a:r>
            <a:endParaRPr lang="en-US" sz="2800" dirty="0">
              <a:solidFill>
                <a:srgbClr val="FFFF00"/>
              </a:solidFill>
              <a:latin typeface="#9Slide07 IcielBaliho Script" pitchFamily="2" charset="0"/>
            </a:endParaRPr>
          </a:p>
        </p:txBody>
      </p:sp>
      <p:cxnSp>
        <p:nvCxnSpPr>
          <p:cNvPr id="3" name="Straight Arrow Connector 2">
            <a:extLst>
              <a:ext uri="{FF2B5EF4-FFF2-40B4-BE49-F238E27FC236}">
                <a16:creationId xmlns:a16="http://schemas.microsoft.com/office/drawing/2014/main" id="{BD81FC01-31AA-43D7-A6A7-1C0357733300}"/>
              </a:ext>
            </a:extLst>
          </p:cNvPr>
          <p:cNvCxnSpPr>
            <a:cxnSpLocks/>
          </p:cNvCxnSpPr>
          <p:nvPr/>
        </p:nvCxnSpPr>
        <p:spPr>
          <a:xfrm flipH="1">
            <a:off x="5917324" y="1685269"/>
            <a:ext cx="1429408" cy="6155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Vì sao động đất xảy ra? - Tư liệu">
            <a:extLst>
              <a:ext uri="{FF2B5EF4-FFF2-40B4-BE49-F238E27FC236}">
                <a16:creationId xmlns:a16="http://schemas.microsoft.com/office/drawing/2014/main" id="{C0E4930D-BB70-4CA5-A36D-4C8DBFF9F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54" y="179588"/>
            <a:ext cx="5703945" cy="4423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ame 4">
            <a:extLst>
              <a:ext uri="{FF2B5EF4-FFF2-40B4-BE49-F238E27FC236}">
                <a16:creationId xmlns:a16="http://schemas.microsoft.com/office/drawing/2014/main" id="{D6C04773-EF82-42B3-B7D0-147BFC8B7846}"/>
              </a:ext>
            </a:extLst>
          </p:cNvPr>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42" name="Picture 2" descr="Vì sao nhiều người chết trong động đất ở Nepal? - Phân tích">
            <a:extLst>
              <a:ext uri="{FF2B5EF4-FFF2-40B4-BE49-F238E27FC236}">
                <a16:creationId xmlns:a16="http://schemas.microsoft.com/office/drawing/2014/main" id="{969FA847-CFBA-4614-B955-E8384E2A6C29}"/>
              </a:ext>
            </a:extLst>
          </p:cNvPr>
          <p:cNvPicPr>
            <a:picLocks noChangeAspect="1" noChangeArrowheads="1" noCrop="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26001" y="333102"/>
            <a:ext cx="5472716" cy="3011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Nepal kêu gọi hàng tỷ USD viện trợ sau động đất - Báo Thừa Thiên Huế Online">
            <a:extLst>
              <a:ext uri="{FF2B5EF4-FFF2-40B4-BE49-F238E27FC236}">
                <a16:creationId xmlns:a16="http://schemas.microsoft.com/office/drawing/2014/main" id="{5CA759E7-20D4-4206-BC0F-E45B2FBCE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02"/>
          <a:stretch/>
        </p:blipFill>
        <p:spPr bwMode="auto">
          <a:xfrm>
            <a:off x="6426001" y="3565307"/>
            <a:ext cx="5472716" cy="2959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FCDFC8-60E5-40A8-880A-CD1B7F96AC79}"/>
              </a:ext>
            </a:extLst>
          </p:cNvPr>
          <p:cNvSpPr txBox="1"/>
          <p:nvPr/>
        </p:nvSpPr>
        <p:spPr>
          <a:xfrm>
            <a:off x="225974" y="4718467"/>
            <a:ext cx="6101254" cy="1938992"/>
          </a:xfrm>
          <a:prstGeom prst="rect">
            <a:avLst/>
          </a:prstGeom>
          <a:noFill/>
        </p:spPr>
        <p:txBody>
          <a:bodyPr wrap="square">
            <a:spAutoFit/>
          </a:bodyPr>
          <a:lstStyle/>
          <a:p>
            <a:pPr algn="just"/>
            <a:r>
              <a:rPr lang="en-US" sz="2400" b="1" i="0" dirty="0" err="1">
                <a:effectLst/>
                <a:latin typeface="Roboto" panose="02000000000000000000" pitchFamily="2" charset="0"/>
                <a:ea typeface="Roboto" panose="02000000000000000000" pitchFamily="2" charset="0"/>
                <a:cs typeface="Roboto" panose="02000000000000000000" pitchFamily="2" charset="0"/>
              </a:rPr>
              <a:t>Động</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đất</a:t>
            </a:r>
            <a:r>
              <a:rPr lang="en-US" sz="2400" b="1" i="0" dirty="0">
                <a:effectLst/>
                <a:latin typeface="Roboto" panose="02000000000000000000" pitchFamily="2" charset="0"/>
                <a:ea typeface="Roboto" panose="02000000000000000000" pitchFamily="2" charset="0"/>
                <a:cs typeface="Roboto" panose="02000000000000000000" pitchFamily="2" charset="0"/>
              </a:rPr>
              <a:t> Nepal 2015 </a:t>
            </a:r>
            <a:r>
              <a:rPr lang="en-US" sz="2400" b="1" i="0" dirty="0" err="1">
                <a:effectLst/>
                <a:latin typeface="Roboto" panose="02000000000000000000" pitchFamily="2" charset="0"/>
                <a:ea typeface="Roboto" panose="02000000000000000000" pitchFamily="2" charset="0"/>
                <a:cs typeface="Roboto" panose="02000000000000000000" pitchFamily="2" charset="0"/>
              </a:rPr>
              <a:t>là</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một</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trận</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động</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đất</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mạnh</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khoảng</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7,8 </a:t>
            </a:r>
            <a:r>
              <a:rPr lang="en-US" sz="2400" b="1" dirty="0" err="1">
                <a:solidFill>
                  <a:srgbClr val="FF0000"/>
                </a:solidFill>
                <a:latin typeface="Roboto" panose="02000000000000000000" pitchFamily="2" charset="0"/>
                <a:ea typeface="Roboto" panose="02000000000000000000" pitchFamily="2" charset="0"/>
                <a:cs typeface="Roboto" panose="02000000000000000000" pitchFamily="2" charset="0"/>
              </a:rPr>
              <a:t>độ</a:t>
            </a:r>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ngày</a:t>
            </a:r>
            <a:r>
              <a:rPr lang="en-US" sz="2400" b="1" i="0" dirty="0">
                <a:effectLst/>
                <a:latin typeface="Roboto" panose="02000000000000000000" pitchFamily="2" charset="0"/>
                <a:ea typeface="Roboto" panose="02000000000000000000" pitchFamily="2" charset="0"/>
                <a:cs typeface="Roboto" panose="02000000000000000000" pitchFamily="2" charset="0"/>
              </a:rPr>
              <a:t> 25/4/2015, </a:t>
            </a:r>
            <a:r>
              <a:rPr lang="en-US" sz="2400" b="1" i="0" dirty="0" err="1">
                <a:effectLst/>
                <a:latin typeface="Roboto" panose="02000000000000000000" pitchFamily="2" charset="0"/>
                <a:ea typeface="Roboto" panose="02000000000000000000" pitchFamily="2" charset="0"/>
                <a:cs typeface="Roboto" panose="02000000000000000000" pitchFamily="2" charset="0"/>
              </a:rPr>
              <a:t>với</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tâm</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chấn</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nằm</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khoảng</a:t>
            </a:r>
            <a:r>
              <a:rPr lang="en-US" sz="2400" b="1" i="0" dirty="0">
                <a:effectLst/>
                <a:latin typeface="Roboto" panose="02000000000000000000" pitchFamily="2" charset="0"/>
                <a:ea typeface="Roboto" panose="02000000000000000000" pitchFamily="2" charset="0"/>
                <a:cs typeface="Roboto" panose="02000000000000000000" pitchFamily="2" charset="0"/>
              </a:rPr>
              <a:t> 29 km.</a:t>
            </a:r>
          </a:p>
          <a:p>
            <a:pPr algn="just"/>
            <a:r>
              <a:rPr lang="en-US" sz="2400" b="1" i="0" dirty="0" err="1">
                <a:effectLst/>
                <a:latin typeface="Roboto" panose="02000000000000000000" pitchFamily="2" charset="0"/>
                <a:ea typeface="Roboto" panose="02000000000000000000" pitchFamily="2" charset="0"/>
                <a:cs typeface="Roboto" panose="02000000000000000000" pitchFamily="2" charset="0"/>
              </a:rPr>
              <a:t>Đây</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là</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trận</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động</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đất</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FF0000"/>
                </a:solidFill>
                <a:effectLst/>
                <a:latin typeface="Roboto" panose="02000000000000000000" pitchFamily="2" charset="0"/>
                <a:ea typeface="Roboto" panose="02000000000000000000" pitchFamily="2" charset="0"/>
                <a:cs typeface="Roboto" panose="02000000000000000000" pitchFamily="2" charset="0"/>
              </a:rPr>
              <a:t>mạnh</a:t>
            </a:r>
            <a:r>
              <a:rPr lang="en-US"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FF0000"/>
                </a:solidFill>
                <a:effectLst/>
                <a:latin typeface="Roboto" panose="02000000000000000000" pitchFamily="2" charset="0"/>
                <a:ea typeface="Roboto" panose="02000000000000000000" pitchFamily="2" charset="0"/>
                <a:cs typeface="Roboto" panose="02000000000000000000" pitchFamily="2" charset="0"/>
              </a:rPr>
              <a:t>nhất</a:t>
            </a:r>
            <a:r>
              <a:rPr lang="en-US"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xảy</a:t>
            </a:r>
            <a:r>
              <a:rPr lang="en-US" sz="2400" b="1" i="0" dirty="0">
                <a:effectLst/>
                <a:latin typeface="Roboto" panose="02000000000000000000" pitchFamily="2" charset="0"/>
                <a:ea typeface="Roboto" panose="02000000000000000000" pitchFamily="2" charset="0"/>
                <a:cs typeface="Roboto" panose="02000000000000000000" pitchFamily="2" charset="0"/>
              </a:rPr>
              <a:t> ra </a:t>
            </a:r>
            <a:r>
              <a:rPr lang="en-US" sz="2400" b="1" i="0" dirty="0" err="1">
                <a:effectLst/>
                <a:latin typeface="Roboto" panose="02000000000000000000" pitchFamily="2" charset="0"/>
                <a:ea typeface="Roboto" panose="02000000000000000000" pitchFamily="2" charset="0"/>
                <a:cs typeface="Roboto" panose="02000000000000000000" pitchFamily="2" charset="0"/>
              </a:rPr>
              <a:t>tại</a:t>
            </a:r>
            <a:r>
              <a:rPr lang="en-US" sz="2400" b="1" i="0" dirty="0">
                <a:effectLst/>
                <a:latin typeface="Roboto" panose="02000000000000000000" pitchFamily="2" charset="0"/>
                <a:ea typeface="Roboto" panose="02000000000000000000" pitchFamily="2" charset="0"/>
                <a:cs typeface="Roboto" panose="02000000000000000000" pitchFamily="2" charset="0"/>
              </a:rPr>
              <a:t> Nepal </a:t>
            </a:r>
            <a:r>
              <a:rPr lang="en-US" sz="2400" b="1" i="0" dirty="0" err="1">
                <a:effectLst/>
                <a:latin typeface="Roboto" panose="02000000000000000000" pitchFamily="2" charset="0"/>
                <a:ea typeface="Roboto" panose="02000000000000000000" pitchFamily="2" charset="0"/>
                <a:cs typeface="Roboto" panose="02000000000000000000" pitchFamily="2" charset="0"/>
              </a:rPr>
              <a:t>kể</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từ</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trận</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động</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đất</a:t>
            </a:r>
            <a:r>
              <a:rPr lang="en-US" sz="2400" b="1" i="0" dirty="0">
                <a:effectLst/>
                <a:latin typeface="Roboto" panose="02000000000000000000" pitchFamily="2" charset="0"/>
                <a:ea typeface="Roboto" panose="02000000000000000000" pitchFamily="2" charset="0"/>
                <a:cs typeface="Roboto" panose="02000000000000000000" pitchFamily="2" charset="0"/>
              </a:rPr>
              <a:t> </a:t>
            </a:r>
            <a:r>
              <a:rPr lang="en-US" sz="2400" b="1" i="0" dirty="0" err="1">
                <a:effectLst/>
                <a:latin typeface="Roboto" panose="02000000000000000000" pitchFamily="2" charset="0"/>
                <a:ea typeface="Roboto" panose="02000000000000000000" pitchFamily="2" charset="0"/>
                <a:cs typeface="Roboto" panose="02000000000000000000" pitchFamily="2" charset="0"/>
              </a:rPr>
              <a:t>xảy</a:t>
            </a:r>
            <a:r>
              <a:rPr lang="en-US" sz="2400" b="1" i="0" dirty="0">
                <a:effectLst/>
                <a:latin typeface="Roboto" panose="02000000000000000000" pitchFamily="2" charset="0"/>
                <a:ea typeface="Roboto" panose="02000000000000000000" pitchFamily="2" charset="0"/>
                <a:cs typeface="Roboto" panose="02000000000000000000" pitchFamily="2" charset="0"/>
              </a:rPr>
              <a:t> ra </a:t>
            </a:r>
            <a:r>
              <a:rPr lang="en-US" sz="2400" b="1" i="0" dirty="0" err="1">
                <a:effectLst/>
                <a:latin typeface="Roboto" panose="02000000000000000000" pitchFamily="2" charset="0"/>
                <a:ea typeface="Roboto" panose="02000000000000000000" pitchFamily="2" charset="0"/>
                <a:cs typeface="Roboto" panose="02000000000000000000" pitchFamily="2" charset="0"/>
              </a:rPr>
              <a:t>năm</a:t>
            </a:r>
            <a:r>
              <a:rPr lang="en-US" sz="2400" b="1" i="0" dirty="0">
                <a:effectLst/>
                <a:latin typeface="Roboto" panose="02000000000000000000" pitchFamily="2" charset="0"/>
                <a:ea typeface="Roboto" panose="02000000000000000000" pitchFamily="2" charset="0"/>
                <a:cs typeface="Roboto" panose="02000000000000000000" pitchFamily="2" charset="0"/>
              </a:rPr>
              <a:t> 1934</a:t>
            </a:r>
            <a:endParaRPr lang="en-US" sz="24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4897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FBB5E96-EB62-4ED5-BDEF-D8572BFE98C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0" name="Picture 4">
            <a:extLst>
              <a:ext uri="{FF2B5EF4-FFF2-40B4-BE49-F238E27FC236}">
                <a16:creationId xmlns:a16="http://schemas.microsoft.com/office/drawing/2014/main" id="{6B958235-E814-4C25-A535-87BF91C8D6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208401" y="3429000"/>
            <a:ext cx="1759346" cy="2008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21D5B4-2BE4-4346-97E3-14FC9D7D37C2}"/>
              </a:ext>
            </a:extLst>
          </p:cNvPr>
          <p:cNvSpPr txBox="1"/>
          <p:nvPr/>
        </p:nvSpPr>
        <p:spPr>
          <a:xfrm>
            <a:off x="482158" y="207387"/>
            <a:ext cx="11485589" cy="1421928"/>
          </a:xfrm>
          <a:prstGeom prst="rect">
            <a:avLst/>
          </a:prstGeom>
          <a:solidFill>
            <a:schemeClr val="bg1"/>
          </a:solidFill>
        </p:spPr>
        <p:txBody>
          <a:bodyPr wrap="square">
            <a:spAutoFit/>
          </a:bodyPr>
          <a:lstStyle/>
          <a:p>
            <a:pPr marR="0" algn="ctr">
              <a:lnSpc>
                <a:spcPct val="120000"/>
              </a:lnSpc>
              <a:spcBef>
                <a:spcPts val="0"/>
              </a:spcBef>
              <a:spcAft>
                <a:spcPts val="0"/>
              </a:spcAft>
            </a:pPr>
            <a:r>
              <a:rPr lang="vi-VN" sz="3600" b="1" dirty="0">
                <a:solidFill>
                  <a:srgbClr val="7030A0"/>
                </a:solidFill>
                <a:latin typeface="+mj-lt"/>
              </a:rPr>
              <a:t>Xác định trên hình </a:t>
            </a:r>
            <a:r>
              <a:rPr lang="en-US" sz="3600" b="1" dirty="0">
                <a:solidFill>
                  <a:srgbClr val="7030A0"/>
                </a:solidFill>
                <a:latin typeface="+mj-lt"/>
              </a:rPr>
              <a:t>2, </a:t>
            </a:r>
            <a:r>
              <a:rPr lang="vi-VN" sz="3600" dirty="0">
                <a:solidFill>
                  <a:srgbClr val="C00000"/>
                </a:solidFill>
                <a:latin typeface="+mj-lt"/>
              </a:rPr>
              <a:t>7 mảng kiến tạo lớn, </a:t>
            </a:r>
          </a:p>
          <a:p>
            <a:pPr marR="0" algn="ctr">
              <a:lnSpc>
                <a:spcPct val="120000"/>
              </a:lnSpc>
              <a:spcBef>
                <a:spcPts val="0"/>
              </a:spcBef>
              <a:spcAft>
                <a:spcPts val="0"/>
              </a:spcAft>
            </a:pPr>
            <a:r>
              <a:rPr lang="en-US" sz="3600" b="1" dirty="0">
                <a:solidFill>
                  <a:srgbClr val="7030A0"/>
                </a:solidFill>
                <a:latin typeface="+mj-lt"/>
                <a:cs typeface="Times New Roman" panose="02020603050405020304" pitchFamily="18" charset="0"/>
              </a:rPr>
              <a:t>các mảng xô vào nhau và </a:t>
            </a:r>
            <a:r>
              <a:rPr lang="vi-VN" sz="3600" dirty="0">
                <a:solidFill>
                  <a:srgbClr val="7030A0"/>
                </a:solidFill>
                <a:latin typeface="+mj-lt"/>
                <a:cs typeface="Times New Roman" panose="02020603050405020304" pitchFamily="18" charset="0"/>
              </a:rPr>
              <a:t>tách nhau ra</a:t>
            </a:r>
            <a:r>
              <a:rPr lang="en-US" sz="3600" b="1" dirty="0">
                <a:solidFill>
                  <a:srgbClr val="7030A0"/>
                </a:solidFill>
                <a:latin typeface="+mj-lt"/>
                <a:cs typeface="Times New Roman" panose="02020603050405020304" pitchFamily="18" charset="0"/>
              </a:rPr>
              <a:t>?</a:t>
            </a:r>
            <a:endParaRPr lang="en-US" sz="4400" b="1" dirty="0">
              <a:solidFill>
                <a:srgbClr val="7030A0"/>
              </a:solidFill>
              <a:effectLst/>
              <a:latin typeface="+mj-lt"/>
              <a:ea typeface="Roboto" panose="02000000000000000000" pitchFamily="2" charset="0"/>
              <a:cs typeface="Times New Roman" panose="02020603050405020304" pitchFamily="18" charset="0"/>
            </a:endParaRPr>
          </a:p>
        </p:txBody>
      </p:sp>
      <p:pic>
        <p:nvPicPr>
          <p:cNvPr id="4098" name="Picture 1">
            <a:extLst>
              <a:ext uri="{FF2B5EF4-FFF2-40B4-BE49-F238E27FC236}">
                <a16:creationId xmlns:a16="http://schemas.microsoft.com/office/drawing/2014/main" id="{B687A0C6-0CC4-4745-9E45-A72254A5A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2" y="1496319"/>
            <a:ext cx="8398412" cy="5156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6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42"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1000"/>
                                        <p:tgtEl>
                                          <p:spTgt spid="4100"/>
                                        </p:tgtEl>
                                      </p:cBhvr>
                                    </p:animEffect>
                                    <p:anim calcmode="lin" valueType="num">
                                      <p:cBhvr>
                                        <p:cTn id="11" dur="1000" fill="hold"/>
                                        <p:tgtEl>
                                          <p:spTgt spid="4100"/>
                                        </p:tgtEl>
                                        <p:attrNameLst>
                                          <p:attrName>ppt_x</p:attrName>
                                        </p:attrNameLst>
                                      </p:cBhvr>
                                      <p:tavLst>
                                        <p:tav tm="0">
                                          <p:val>
                                            <p:strVal val="#ppt_x"/>
                                          </p:val>
                                        </p:tav>
                                        <p:tav tm="100000">
                                          <p:val>
                                            <p:strVal val="#ppt_x"/>
                                          </p:val>
                                        </p:tav>
                                      </p:tavLst>
                                    </p:anim>
                                    <p:anim calcmode="lin" valueType="num">
                                      <p:cBhvr>
                                        <p:cTn id="12" dur="1000" fill="hold"/>
                                        <p:tgtEl>
                                          <p:spTgt spid="410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barn(inVertical)">
                                      <p:cBhvr>
                                        <p:cTn id="16" dur="500"/>
                                        <p:tgtEl>
                                          <p:spTgt spid="8">
                                            <p:bg/>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5DF1FA2-BD51-4B07-9EDD-F1695A5E21BB}"/>
              </a:ext>
            </a:extLst>
          </p:cNvPr>
          <p:cNvGrpSpPr/>
          <p:nvPr/>
        </p:nvGrpSpPr>
        <p:grpSpPr>
          <a:xfrm>
            <a:off x="2640418" y="247883"/>
            <a:ext cx="6911163" cy="4869711"/>
            <a:chOff x="3136004" y="966340"/>
            <a:chExt cx="6911163" cy="4869711"/>
          </a:xfrm>
        </p:grpSpPr>
        <p:sp>
          <p:nvSpPr>
            <p:cNvPr id="19" name="Thought Bubble: Cloud 18">
              <a:extLst>
                <a:ext uri="{FF2B5EF4-FFF2-40B4-BE49-F238E27FC236}">
                  <a16:creationId xmlns:a16="http://schemas.microsoft.com/office/drawing/2014/main" id="{738B526C-853B-4F0F-88F8-5BB1FC8D90C2}"/>
                </a:ext>
              </a:extLst>
            </p:cNvPr>
            <p:cNvSpPr/>
            <p:nvPr/>
          </p:nvSpPr>
          <p:spPr>
            <a:xfrm>
              <a:off x="3136004" y="966340"/>
              <a:ext cx="6911163" cy="4869711"/>
            </a:xfrm>
            <a:prstGeom prst="cloudCallout">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9385804-2723-4105-A2B4-FF29468CDDEF}"/>
                </a:ext>
              </a:extLst>
            </p:cNvPr>
            <p:cNvSpPr txBox="1"/>
            <p:nvPr/>
          </p:nvSpPr>
          <p:spPr>
            <a:xfrm>
              <a:off x="3822404" y="2028228"/>
              <a:ext cx="5624623" cy="2554545"/>
            </a:xfrm>
            <a:prstGeom prst="rect">
              <a:avLst/>
            </a:prstGeom>
            <a:noFill/>
          </p:spPr>
          <p:txBody>
            <a:bodyPr wrap="square" rtlCol="0">
              <a:spAutoFit/>
            </a:bodyPr>
            <a:lstStyle/>
            <a:p>
              <a:pPr algn="ctr"/>
              <a:r>
                <a:rPr lang="en-US" sz="4000">
                  <a:solidFill>
                    <a:srgbClr val="FF0000"/>
                  </a:solidFill>
                  <a:latin typeface="Arial" panose="020B0604020202020204" pitchFamily="34" charset="0"/>
                  <a:cs typeface="Arial" panose="020B0604020202020204" pitchFamily="34" charset="0"/>
                </a:rPr>
                <a:t>Ngoại sinh có vai trò</a:t>
              </a:r>
            </a:p>
            <a:p>
              <a:pPr algn="ctr"/>
              <a:r>
                <a:rPr lang="en-US" sz="4000">
                  <a:solidFill>
                    <a:srgbClr val="FF0000"/>
                  </a:solidFill>
                  <a:latin typeface="Arial" panose="020B0604020202020204" pitchFamily="34" charset="0"/>
                  <a:cs typeface="Arial" panose="020B0604020202020204" pitchFamily="34" charset="0"/>
                </a:rPr>
                <a:t> nh</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 thế nào trong việc </a:t>
              </a:r>
            </a:p>
            <a:p>
              <a:pPr algn="ctr"/>
              <a:r>
                <a:rPr lang="en-US" sz="4000">
                  <a:solidFill>
                    <a:srgbClr val="FF0000"/>
                  </a:solidFill>
                  <a:latin typeface="Arial" panose="020B0604020202020204" pitchFamily="34" charset="0"/>
                  <a:cs typeface="Arial" panose="020B0604020202020204" pitchFamily="34" charset="0"/>
                </a:rPr>
                <a:t>làm biến đổi hình dạng</a:t>
              </a:r>
            </a:p>
            <a:p>
              <a:pPr algn="ctr"/>
              <a:r>
                <a:rPr lang="en-US" sz="4000">
                  <a:solidFill>
                    <a:srgbClr val="FF0000"/>
                  </a:solidFill>
                  <a:latin typeface="Arial" panose="020B0604020202020204" pitchFamily="34" charset="0"/>
                  <a:cs typeface="Arial" panose="020B0604020202020204" pitchFamily="34" charset="0"/>
                </a:rPr>
                <a:t> của núi?</a:t>
              </a:r>
            </a:p>
          </p:txBody>
        </p:sp>
      </p:grpSp>
    </p:spTree>
    <p:extLst>
      <p:ext uri="{BB962C8B-B14F-4D97-AF65-F5344CB8AC3E}">
        <p14:creationId xmlns:p14="http://schemas.microsoft.com/office/powerpoint/2010/main" val="102929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Quan sát hình 35, cho biết: Các đỉnh núi, sườn núi và thung lũng của núi già  và núi trẻ khác nhau như thế nào? | SGK Địa lí lớp 6">
            <a:extLst>
              <a:ext uri="{FF2B5EF4-FFF2-40B4-BE49-F238E27FC236}">
                <a16:creationId xmlns:a16="http://schemas.microsoft.com/office/drawing/2014/main" id="{A178DCEA-F27A-4863-8611-B753F2142C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0967"/>
          <a:stretch/>
        </p:blipFill>
        <p:spPr bwMode="auto">
          <a:xfrm>
            <a:off x="643465" y="22901"/>
            <a:ext cx="10905066" cy="35120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0E495092-08A0-4E04-8A46-D30457E97746}"/>
              </a:ext>
            </a:extLst>
          </p:cNvPr>
          <p:cNvGraphicFramePr>
            <a:graphicFrameLocks noGrp="1"/>
          </p:cNvGraphicFramePr>
          <p:nvPr>
            <p:extLst>
              <p:ext uri="{D42A27DB-BD31-4B8C-83A1-F6EECF244321}">
                <p14:modId xmlns:p14="http://schemas.microsoft.com/office/powerpoint/2010/main" val="1774906709"/>
              </p:ext>
            </p:extLst>
          </p:nvPr>
        </p:nvGraphicFramePr>
        <p:xfrm>
          <a:off x="97971" y="3314697"/>
          <a:ext cx="11996055" cy="3496037"/>
        </p:xfrm>
        <a:graphic>
          <a:graphicData uri="http://schemas.openxmlformats.org/drawingml/2006/table">
            <a:tbl>
              <a:tblPr firstRow="1" bandRow="1">
                <a:tableStyleId>{5940675A-B579-460E-94D1-54222C63F5DA}</a:tableStyleId>
              </a:tblPr>
              <a:tblGrid>
                <a:gridCol w="2694213">
                  <a:extLst>
                    <a:ext uri="{9D8B030D-6E8A-4147-A177-3AD203B41FA5}">
                      <a16:colId xmlns:a16="http://schemas.microsoft.com/office/drawing/2014/main" val="919280600"/>
                    </a:ext>
                  </a:extLst>
                </a:gridCol>
                <a:gridCol w="4196443">
                  <a:extLst>
                    <a:ext uri="{9D8B030D-6E8A-4147-A177-3AD203B41FA5}">
                      <a16:colId xmlns:a16="http://schemas.microsoft.com/office/drawing/2014/main" val="1066656615"/>
                    </a:ext>
                  </a:extLst>
                </a:gridCol>
                <a:gridCol w="5105399">
                  <a:extLst>
                    <a:ext uri="{9D8B030D-6E8A-4147-A177-3AD203B41FA5}">
                      <a16:colId xmlns:a16="http://schemas.microsoft.com/office/drawing/2014/main" val="4212428148"/>
                    </a:ext>
                  </a:extLst>
                </a:gridCol>
              </a:tblGrid>
              <a:tr h="356611">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sz="2000" b="1" dirty="0">
                          <a:solidFill>
                            <a:schemeClr val="bg1"/>
                          </a:solidFill>
                          <a:latin typeface="Times New Roman" panose="02020603050405020304" pitchFamily="18" charset="0"/>
                          <a:cs typeface="Times New Roman" panose="02020603050405020304" pitchFamily="18" charset="0"/>
                        </a:rPr>
                        <a:t>NÚI</a:t>
                      </a:r>
                      <a:r>
                        <a:rPr lang="vi-VN" sz="2000" b="1" baseline="0" dirty="0">
                          <a:solidFill>
                            <a:schemeClr val="bg1"/>
                          </a:solidFill>
                          <a:latin typeface="Times New Roman" panose="02020603050405020304" pitchFamily="18" charset="0"/>
                          <a:cs typeface="Times New Roman" panose="02020603050405020304" pitchFamily="18" charset="0"/>
                        </a:rPr>
                        <a:t> TRẺ</a:t>
                      </a:r>
                      <a:endParaRPr lang="en-US" sz="2000" b="1" dirty="0">
                        <a:solidFill>
                          <a:schemeClr val="bg1"/>
                        </a:solidFill>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vi-VN" sz="2000" b="1" dirty="0">
                          <a:solidFill>
                            <a:schemeClr val="bg1"/>
                          </a:solidFill>
                          <a:latin typeface="Times New Roman" panose="02020603050405020304" pitchFamily="18" charset="0"/>
                          <a:cs typeface="Times New Roman" panose="02020603050405020304" pitchFamily="18" charset="0"/>
                        </a:rPr>
                        <a:t>NÚI</a:t>
                      </a:r>
                      <a:r>
                        <a:rPr lang="vi-VN" sz="2000" b="1" baseline="0" dirty="0">
                          <a:solidFill>
                            <a:schemeClr val="bg1"/>
                          </a:solidFill>
                          <a:latin typeface="Times New Roman" panose="02020603050405020304" pitchFamily="18" charset="0"/>
                          <a:cs typeface="Times New Roman" panose="02020603050405020304" pitchFamily="18" charset="0"/>
                        </a:rPr>
                        <a:t> GIÀ</a:t>
                      </a:r>
                      <a:endParaRPr lang="en-US" sz="2000" b="1" dirty="0">
                        <a:solidFill>
                          <a:schemeClr val="bg1"/>
                        </a:solidFill>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2413235080"/>
                  </a:ext>
                </a:extLst>
              </a:tr>
              <a:tr h="740654">
                <a:tc>
                  <a:txBody>
                    <a:bodyPr/>
                    <a:lstStyle/>
                    <a:p>
                      <a:pPr algn="ctr"/>
                      <a:r>
                        <a:rPr lang="vi-VN" sz="2400" b="0" dirty="0">
                          <a:latin typeface="Times New Roman" panose="02020603050405020304" pitchFamily="18" charset="0"/>
                          <a:cs typeface="Times New Roman" panose="02020603050405020304" pitchFamily="18" charset="0"/>
                        </a:rPr>
                        <a:t>Thời</a:t>
                      </a:r>
                      <a:r>
                        <a:rPr lang="vi-VN" sz="2400" b="0" baseline="0" dirty="0">
                          <a:latin typeface="Times New Roman" panose="02020603050405020304" pitchFamily="18" charset="0"/>
                          <a:cs typeface="Times New Roman" panose="02020603050405020304" pitchFamily="18" charset="0"/>
                        </a:rPr>
                        <a:t> gian hình thành</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Cách đây vài chục triệu năm</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Cách đây hàng trăm triệu năm</a:t>
                      </a:r>
                    </a:p>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60622828"/>
                  </a:ext>
                </a:extLst>
              </a:tr>
              <a:tr h="740654">
                <a:tc>
                  <a:txBody>
                    <a:bodyPr/>
                    <a:lstStyle/>
                    <a:p>
                      <a:pPr algn="ctr"/>
                      <a:r>
                        <a:rPr lang="en-US" sz="2400" b="0">
                          <a:latin typeface="Times New Roman" panose="02020603050405020304" pitchFamily="18" charset="0"/>
                          <a:cs typeface="Times New Roman" panose="02020603050405020304" pitchFamily="18" charset="0"/>
                        </a:rPr>
                        <a:t>Tác động ngoại sinh, nội sinh</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Nội sinh &gt; ngoại sinh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Ngoại sinh &gt; Nội sinh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1315619"/>
                  </a:ext>
                </a:extLst>
              </a:tr>
              <a:tr h="1453877">
                <a:tc>
                  <a:txBody>
                    <a:bodyPr/>
                    <a:lstStyle/>
                    <a:p>
                      <a:pPr algn="ctr"/>
                      <a:r>
                        <a:rPr lang="en-US" sz="2400" b="0">
                          <a:latin typeface="Times New Roman" panose="02020603050405020304" pitchFamily="18" charset="0"/>
                          <a:cs typeface="Times New Roman" panose="02020603050405020304" pitchFamily="18" charset="0"/>
                        </a:rPr>
                        <a:t>Kết quả</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Núi tiếp tục được nâng cao</a:t>
                      </a:r>
                    </a:p>
                    <a:p>
                      <a:r>
                        <a:rPr lang="vi-VN" sz="2000" kern="1200">
                          <a:solidFill>
                            <a:schemeClr val="tx1"/>
                          </a:solidFill>
                          <a:latin typeface="Times New Roman" panose="02020603050405020304" pitchFamily="18" charset="0"/>
                          <a:ea typeface="+mn-ea"/>
                          <a:cs typeface="Times New Roman" panose="02020603050405020304" pitchFamily="18" charset="0"/>
                        </a:rPr>
                        <a:t>Đỉnh </a:t>
                      </a:r>
                      <a:r>
                        <a:rPr lang="vi-VN" sz="2000" b="1" kern="1200">
                          <a:solidFill>
                            <a:srgbClr val="C00000"/>
                          </a:solidFill>
                          <a:latin typeface="Times New Roman" panose="02020603050405020304" pitchFamily="18" charset="0"/>
                          <a:ea typeface="+mn-ea"/>
                          <a:cs typeface="Times New Roman" panose="02020603050405020304" pitchFamily="18" charset="0"/>
                        </a:rPr>
                        <a:t>nhọn</a:t>
                      </a:r>
                    </a:p>
                    <a:p>
                      <a:r>
                        <a:rPr lang="vi-VN" sz="2000" kern="1200">
                          <a:solidFill>
                            <a:schemeClr val="tx1"/>
                          </a:solidFill>
                          <a:latin typeface="Times New Roman" panose="02020603050405020304" pitchFamily="18" charset="0"/>
                          <a:ea typeface="+mn-ea"/>
                          <a:cs typeface="Times New Roman" panose="02020603050405020304" pitchFamily="18" charset="0"/>
                        </a:rPr>
                        <a:t>Sườn </a:t>
                      </a:r>
                      <a:r>
                        <a:rPr lang="vi-VN" sz="2000" b="1" kern="1200">
                          <a:solidFill>
                            <a:srgbClr val="C00000"/>
                          </a:solidFill>
                          <a:latin typeface="Times New Roman" panose="02020603050405020304" pitchFamily="18" charset="0"/>
                          <a:ea typeface="+mn-ea"/>
                          <a:cs typeface="Times New Roman" panose="02020603050405020304" pitchFamily="18" charset="0"/>
                        </a:rPr>
                        <a:t>dốc</a:t>
                      </a:r>
                    </a:p>
                    <a:p>
                      <a:r>
                        <a:rPr lang="vi-VN" sz="2000" kern="1200">
                          <a:solidFill>
                            <a:schemeClr val="tx1"/>
                          </a:solidFill>
                          <a:latin typeface="Times New Roman" panose="02020603050405020304" pitchFamily="18" charset="0"/>
                          <a:ea typeface="+mn-ea"/>
                          <a:cs typeface="Times New Roman" panose="02020603050405020304" pitchFamily="18" charset="0"/>
                        </a:rPr>
                        <a:t>Thung lũng</a:t>
                      </a:r>
                      <a:r>
                        <a:rPr lang="vi-VN" sz="2000" b="1" kern="1200">
                          <a:solidFill>
                            <a:srgbClr val="C00000"/>
                          </a:solidFill>
                          <a:latin typeface="Times New Roman" panose="02020603050405020304" pitchFamily="18" charset="0"/>
                          <a:ea typeface="+mn-ea"/>
                          <a:cs typeface="Times New Roman" panose="02020603050405020304" pitchFamily="18" charset="0"/>
                        </a:rPr>
                        <a:t> sâu</a:t>
                      </a:r>
                      <a:endParaRPr lang="en-US" sz="2000" b="1" kern="1200">
                        <a:solidFill>
                          <a:srgbClr val="C00000"/>
                        </a:solidFill>
                        <a:latin typeface="Times New Roman" panose="02020603050405020304" pitchFamily="18" charset="0"/>
                        <a:ea typeface="+mn-ea"/>
                        <a:cs typeface="Times New Roman" panose="02020603050405020304" pitchFamily="18" charset="0"/>
                      </a:endParaRPr>
                    </a:p>
                  </a:txBody>
                  <a:tcPr/>
                </a:tc>
                <a:tc>
                  <a:txBody>
                    <a:bodyPr/>
                    <a:lstStyle/>
                    <a:p>
                      <a:r>
                        <a:rPr lang="en-US" sz="2000">
                          <a:latin typeface="Times New Roman" panose="02020603050405020304" pitchFamily="18" charset="0"/>
                          <a:cs typeface="Times New Roman" panose="02020603050405020304" pitchFamily="18" charset="0"/>
                        </a:rPr>
                        <a:t>Núi bị bào mòn mạnh</a:t>
                      </a:r>
                    </a:p>
                    <a:p>
                      <a:r>
                        <a:rPr lang="vi-VN" sz="2000" kern="1200">
                          <a:solidFill>
                            <a:schemeClr val="tx1"/>
                          </a:solidFill>
                          <a:latin typeface="Times New Roman" panose="02020603050405020304" pitchFamily="18" charset="0"/>
                          <a:ea typeface="+mn-ea"/>
                          <a:cs typeface="Times New Roman" panose="02020603050405020304" pitchFamily="18" charset="0"/>
                        </a:rPr>
                        <a:t>Đỉnh </a:t>
                      </a:r>
                      <a:r>
                        <a:rPr lang="vi-VN" sz="2000" b="1" kern="1200">
                          <a:solidFill>
                            <a:srgbClr val="C00000"/>
                          </a:solidFill>
                          <a:latin typeface="Times New Roman" panose="02020603050405020304" pitchFamily="18" charset="0"/>
                          <a:ea typeface="+mn-ea"/>
                          <a:cs typeface="Times New Roman" panose="02020603050405020304" pitchFamily="18" charset="0"/>
                        </a:rPr>
                        <a:t>tròn</a:t>
                      </a:r>
                    </a:p>
                    <a:p>
                      <a:r>
                        <a:rPr lang="vi-VN" sz="2000" kern="1200">
                          <a:solidFill>
                            <a:schemeClr val="tx1"/>
                          </a:solidFill>
                          <a:latin typeface="Times New Roman" panose="02020603050405020304" pitchFamily="18" charset="0"/>
                          <a:ea typeface="+mn-ea"/>
                          <a:cs typeface="Times New Roman" panose="02020603050405020304" pitchFamily="18" charset="0"/>
                        </a:rPr>
                        <a:t>Sườn </a:t>
                      </a:r>
                      <a:r>
                        <a:rPr lang="vi-VN" sz="2000" b="1" kern="1200">
                          <a:solidFill>
                            <a:srgbClr val="C00000"/>
                          </a:solidFill>
                          <a:latin typeface="Times New Roman" panose="02020603050405020304" pitchFamily="18" charset="0"/>
                          <a:ea typeface="+mn-ea"/>
                          <a:cs typeface="Times New Roman" panose="02020603050405020304" pitchFamily="18" charset="0"/>
                        </a:rPr>
                        <a:t>thoải</a:t>
                      </a:r>
                    </a:p>
                    <a:p>
                      <a:r>
                        <a:rPr lang="vi-VN" sz="2000" kern="1200">
                          <a:solidFill>
                            <a:schemeClr val="tx1"/>
                          </a:solidFill>
                          <a:latin typeface="Times New Roman" panose="02020603050405020304" pitchFamily="18" charset="0"/>
                          <a:ea typeface="+mn-ea"/>
                          <a:cs typeface="Times New Roman" panose="02020603050405020304" pitchFamily="18" charset="0"/>
                        </a:rPr>
                        <a:t>Thung lũng</a:t>
                      </a:r>
                      <a:r>
                        <a:rPr lang="vi-VN" sz="2000" b="1" kern="1200">
                          <a:solidFill>
                            <a:srgbClr val="C00000"/>
                          </a:solidFill>
                          <a:latin typeface="Times New Roman" panose="02020603050405020304" pitchFamily="18" charset="0"/>
                          <a:ea typeface="+mn-ea"/>
                          <a:cs typeface="Times New Roman" panose="02020603050405020304" pitchFamily="18" charset="0"/>
                        </a:rPr>
                        <a:t> nông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0689237"/>
                  </a:ext>
                </a:extLst>
              </a:tr>
            </a:tbl>
          </a:graphicData>
        </a:graphic>
      </p:graphicFrame>
      <p:sp>
        <p:nvSpPr>
          <p:cNvPr id="15" name="Rectangle 14">
            <a:extLst>
              <a:ext uri="{FF2B5EF4-FFF2-40B4-BE49-F238E27FC236}">
                <a16:creationId xmlns:a16="http://schemas.microsoft.com/office/drawing/2014/main" id="{D87B677B-5718-45D3-A800-268C3E58E758}"/>
              </a:ext>
            </a:extLst>
          </p:cNvPr>
          <p:cNvSpPr/>
          <p:nvPr/>
        </p:nvSpPr>
        <p:spPr>
          <a:xfrm>
            <a:off x="2841171" y="3788229"/>
            <a:ext cx="40005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D6B3DE-0EC2-4F64-80C1-9E18B2D52963}"/>
              </a:ext>
            </a:extLst>
          </p:cNvPr>
          <p:cNvSpPr/>
          <p:nvPr/>
        </p:nvSpPr>
        <p:spPr>
          <a:xfrm>
            <a:off x="7026729" y="3788229"/>
            <a:ext cx="40005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8C7DA8-5A72-49BC-B75C-D2620D177A66}"/>
              </a:ext>
            </a:extLst>
          </p:cNvPr>
          <p:cNvSpPr/>
          <p:nvPr/>
        </p:nvSpPr>
        <p:spPr>
          <a:xfrm>
            <a:off x="2841171" y="4634000"/>
            <a:ext cx="40005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3DE246-4C20-4EEB-AD39-CABA044AA815}"/>
              </a:ext>
            </a:extLst>
          </p:cNvPr>
          <p:cNvSpPr/>
          <p:nvPr/>
        </p:nvSpPr>
        <p:spPr>
          <a:xfrm>
            <a:off x="7026729" y="4553215"/>
            <a:ext cx="40005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DD5AD5-7E03-44A6-A3BD-DE6E3F2F587F}"/>
              </a:ext>
            </a:extLst>
          </p:cNvPr>
          <p:cNvSpPr/>
          <p:nvPr/>
        </p:nvSpPr>
        <p:spPr>
          <a:xfrm>
            <a:off x="2841171" y="5444781"/>
            <a:ext cx="4000500" cy="1217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CC6BDC-EFF1-4C11-AF24-A23D869A7952}"/>
              </a:ext>
            </a:extLst>
          </p:cNvPr>
          <p:cNvSpPr/>
          <p:nvPr/>
        </p:nvSpPr>
        <p:spPr>
          <a:xfrm>
            <a:off x="7026729" y="5393135"/>
            <a:ext cx="4000500" cy="13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74145-5161-41E4-BF9F-4E350890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544"/>
            <a:ext cx="12192000" cy="6433456"/>
          </a:xfrm>
          <a:prstGeom prst="rect">
            <a:avLst/>
          </a:prstGeom>
        </p:spPr>
      </p:pic>
      <p:graphicFrame>
        <p:nvGraphicFramePr>
          <p:cNvPr id="16" name="Table 4">
            <a:extLst>
              <a:ext uri="{FF2B5EF4-FFF2-40B4-BE49-F238E27FC236}">
                <a16:creationId xmlns:a16="http://schemas.microsoft.com/office/drawing/2014/main" id="{D54A914C-21E3-4D84-A866-82452298827F}"/>
              </a:ext>
            </a:extLst>
          </p:cNvPr>
          <p:cNvGraphicFramePr>
            <a:graphicFrameLocks noGrp="1"/>
          </p:cNvGraphicFramePr>
          <p:nvPr>
            <p:extLst>
              <p:ext uri="{D42A27DB-BD31-4B8C-83A1-F6EECF244321}">
                <p14:modId xmlns:p14="http://schemas.microsoft.com/office/powerpoint/2010/main" val="1422085057"/>
              </p:ext>
            </p:extLst>
          </p:nvPr>
        </p:nvGraphicFramePr>
        <p:xfrm>
          <a:off x="398412" y="1073552"/>
          <a:ext cx="11395176" cy="3149923"/>
        </p:xfrm>
        <a:graphic>
          <a:graphicData uri="http://schemas.openxmlformats.org/drawingml/2006/table">
            <a:tbl>
              <a:tblPr firstRow="1" bandRow="1">
                <a:tableStyleId>{5C22544A-7EE6-4342-B048-85BDC9FD1C3A}</a:tableStyleId>
              </a:tblPr>
              <a:tblGrid>
                <a:gridCol w="1542099">
                  <a:extLst>
                    <a:ext uri="{9D8B030D-6E8A-4147-A177-3AD203B41FA5}">
                      <a16:colId xmlns:a16="http://schemas.microsoft.com/office/drawing/2014/main" val="1584028992"/>
                    </a:ext>
                  </a:extLst>
                </a:gridCol>
                <a:gridCol w="4884832">
                  <a:extLst>
                    <a:ext uri="{9D8B030D-6E8A-4147-A177-3AD203B41FA5}">
                      <a16:colId xmlns:a16="http://schemas.microsoft.com/office/drawing/2014/main" val="2645330624"/>
                    </a:ext>
                  </a:extLst>
                </a:gridCol>
                <a:gridCol w="4968245">
                  <a:extLst>
                    <a:ext uri="{9D8B030D-6E8A-4147-A177-3AD203B41FA5}">
                      <a16:colId xmlns:a16="http://schemas.microsoft.com/office/drawing/2014/main" val="731374669"/>
                    </a:ext>
                  </a:extLst>
                </a:gridCol>
              </a:tblGrid>
              <a:tr h="337435">
                <a:tc>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nội sinh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6265280"/>
                  </a:ext>
                </a:extLst>
              </a:tr>
              <a:tr h="0">
                <a:tc>
                  <a:txBody>
                    <a:bodyPr/>
                    <a:lstStyle/>
                    <a:p>
                      <a:r>
                        <a:rPr lang="en-US" sz="2000">
                          <a:solidFill>
                            <a:schemeClr val="bg1"/>
                          </a:solidFill>
                          <a:latin typeface="Times New Roman" panose="02020603050405020304" pitchFamily="18" charset="0"/>
                          <a:cs typeface="Times New Roman" panose="02020603050405020304" pitchFamily="18" charset="0"/>
                        </a:rPr>
                        <a:t>Nơi xảy ra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Trong lòng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Bên ngoài, trên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3233440"/>
                  </a:ext>
                </a:extLst>
              </a:tr>
              <a:tr h="416487">
                <a:tc>
                  <a:txBody>
                    <a:bodyPr/>
                    <a:lstStyle/>
                    <a:p>
                      <a:r>
                        <a:rPr lang="en-US" sz="2000">
                          <a:solidFill>
                            <a:schemeClr val="bg1"/>
                          </a:solidFill>
                          <a:latin typeface="Times New Roman" panose="02020603050405020304" pitchFamily="18" charset="0"/>
                          <a:cs typeface="Times New Roman" panose="02020603050405020304" pitchFamily="18" charset="0"/>
                        </a:rPr>
                        <a:t>Tác động đến địa hình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di chuyển các mảng kiến tạo, nén ép các lớp đất đá, làm chúng bị uốn nếp, đứt gãy, đẩy vật chất nóng chảy dưới sâu ra ngoài tạo núi lửa, động đất…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tạo nên sự gồ ghề của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phá vỡ, san bằng các địa hình do nội sinh tạo nên, tạo ra các dạng địa hình mới.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san bằng địa hình, làm bề mặt bằng phẳng h</a:t>
                      </a:r>
                      <a:r>
                        <a:rPr lang="vi-VN" sz="2000">
                          <a:solidFill>
                            <a:schemeClr val="bg1"/>
                          </a:solidFill>
                          <a:latin typeface="Times New Roman" panose="02020603050405020304" pitchFamily="18" charset="0"/>
                          <a:cs typeface="Times New Roman" panose="02020603050405020304" pitchFamily="18" charset="0"/>
                        </a:rPr>
                        <a:t>ơ</a:t>
                      </a:r>
                      <a:r>
                        <a:rPr lang="en-US" sz="2000">
                          <a:solidFill>
                            <a:schemeClr val="bg1"/>
                          </a:solidFill>
                          <a:latin typeface="Times New Roman" panose="02020603050405020304" pitchFamily="18" charset="0"/>
                          <a:cs typeface="Times New Roman" panose="02020603050405020304" pitchFamily="18" charset="0"/>
                        </a:rPr>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52924150"/>
                  </a:ext>
                </a:extLst>
              </a:tr>
              <a:tr h="43720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Times New Roman" panose="02020603050405020304" pitchFamily="18" charset="0"/>
                          <a:cs typeface="Times New Roman" panose="02020603050405020304" pitchFamily="18" charset="0"/>
                        </a:rPr>
                        <a:t>=&gt; 2 quá trình này xảy ra đồng thời và đối lập nhau, tạo nên địa hình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26249186"/>
                  </a:ext>
                </a:extLst>
              </a:tr>
            </a:tbl>
          </a:graphicData>
        </a:graphic>
      </p:graphicFrame>
      <p:sp>
        <p:nvSpPr>
          <p:cNvPr id="23" name="TextBox 22">
            <a:extLst>
              <a:ext uri="{FF2B5EF4-FFF2-40B4-BE49-F238E27FC236}">
                <a16:creationId xmlns:a16="http://schemas.microsoft.com/office/drawing/2014/main" id="{48F58444-0178-4FA5-B05C-527033131F04}"/>
              </a:ext>
            </a:extLst>
          </p:cNvPr>
          <p:cNvSpPr txBox="1"/>
          <p:nvPr/>
        </p:nvSpPr>
        <p:spPr>
          <a:xfrm>
            <a:off x="270983" y="639593"/>
            <a:ext cx="7658327"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1. Quá trình nội sinh và quá trình ngoại sinh</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4" name="Content Placeholder 12">
            <a:extLst>
              <a:ext uri="{FF2B5EF4-FFF2-40B4-BE49-F238E27FC236}">
                <a16:creationId xmlns:a16="http://schemas.microsoft.com/office/drawing/2014/main" id="{CE2ED678-97FE-4D14-A8A6-C83B41EDB46A}"/>
              </a:ext>
            </a:extLst>
          </p:cNvPr>
          <p:cNvSpPr txBox="1">
            <a:spLocks/>
          </p:cNvSpPr>
          <p:nvPr/>
        </p:nvSpPr>
        <p:spPr>
          <a:xfrm>
            <a:off x="0" y="94270"/>
            <a:ext cx="12277922" cy="330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2000" b="1" dirty="0">
                <a:solidFill>
                  <a:srgbClr val="002060"/>
                </a:solidFill>
                <a:latin typeface="+mj-lt"/>
              </a:rPr>
              <a:t>TIẾT 16 - </a:t>
            </a:r>
            <a:r>
              <a:rPr lang="en-US" sz="2000" b="1">
                <a:solidFill>
                  <a:srgbClr val="002060"/>
                </a:solidFill>
                <a:latin typeface="Times New Roman" panose="02020603050405020304" pitchFamily="18" charset="0"/>
                <a:cs typeface="Times New Roman" panose="02020603050405020304" pitchFamily="18" charset="0"/>
              </a:rPr>
              <a:t>BÀI 11: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QUÁ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 NỘI SINH VÀ QUÁ TRÌNH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NGOẠI SINH. HIỆN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 TẠO NÚI</a:t>
            </a:r>
          </a:p>
        </p:txBody>
      </p:sp>
      <p:sp>
        <p:nvSpPr>
          <p:cNvPr id="6" name="TextBox 5">
            <a:extLst>
              <a:ext uri="{FF2B5EF4-FFF2-40B4-BE49-F238E27FC236}">
                <a16:creationId xmlns:a16="http://schemas.microsoft.com/office/drawing/2014/main" id="{86CFE333-1802-488B-B076-873121870AC4}"/>
              </a:ext>
            </a:extLst>
          </p:cNvPr>
          <p:cNvSpPr txBox="1"/>
          <p:nvPr/>
        </p:nvSpPr>
        <p:spPr>
          <a:xfrm>
            <a:off x="312490" y="4248404"/>
            <a:ext cx="3536925"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2. Hiện tượng tạo núi</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7" name="Google Shape;147;p19">
            <a:extLst>
              <a:ext uri="{FF2B5EF4-FFF2-40B4-BE49-F238E27FC236}">
                <a16:creationId xmlns:a16="http://schemas.microsoft.com/office/drawing/2014/main" id="{3180E2F6-DCA9-4FF1-AA86-85B3B2C6703D}"/>
              </a:ext>
            </a:extLst>
          </p:cNvPr>
          <p:cNvSpPr txBox="1"/>
          <p:nvPr/>
        </p:nvSpPr>
        <p:spPr>
          <a:xfrm>
            <a:off x="287690" y="4620334"/>
            <a:ext cx="6078583" cy="461665"/>
          </a:xfrm>
          <a:prstGeom prst="rect">
            <a:avLst/>
          </a:prstGeom>
          <a:noFill/>
          <a:ln>
            <a:noFill/>
          </a:ln>
        </p:spPr>
        <p:txBody>
          <a:bodyPr spcFirstLastPara="1" wrap="square" lIns="91425" tIns="45700" rIns="91425" bIns="45700" anchor="t" anchorCtr="0">
            <a:noAutofit/>
          </a:bodyPr>
          <a:lstStyle/>
          <a:p>
            <a:r>
              <a:rPr lang="en-US" sz="2000">
                <a:solidFill>
                  <a:schemeClr val="bg1"/>
                </a:solidFill>
                <a:latin typeface="Times New Roman" panose="02020603050405020304" pitchFamily="18" charset="0"/>
                <a:cs typeface="Times New Roman" panose="02020603050405020304" pitchFamily="18" charset="0"/>
              </a:rPr>
              <a:t>- Quá trình n</a:t>
            </a:r>
            <a:r>
              <a:rPr lang="vi-VN" sz="2000">
                <a:solidFill>
                  <a:schemeClr val="bg1"/>
                </a:solidFill>
                <a:latin typeface="Times New Roman" panose="02020603050405020304" pitchFamily="18" charset="0"/>
                <a:cs typeface="Times New Roman" panose="02020603050405020304" pitchFamily="18" charset="0"/>
              </a:rPr>
              <a:t>ội </a:t>
            </a:r>
            <a:r>
              <a:rPr lang="en-US" sz="2000">
                <a:solidFill>
                  <a:schemeClr val="bg1"/>
                </a:solidFill>
                <a:latin typeface="Times New Roman" panose="02020603050405020304" pitchFamily="18" charset="0"/>
                <a:cs typeface="Times New Roman" panose="02020603050405020304" pitchFamily="18" charset="0"/>
              </a:rPr>
              <a:t>sinh với sự di chuyển của các địa mảng là nguyên nhân tạo ra núi, núi lửa. </a:t>
            </a:r>
          </a:p>
        </p:txBody>
      </p:sp>
      <p:sp>
        <p:nvSpPr>
          <p:cNvPr id="8" name="Google Shape;147;p19">
            <a:extLst>
              <a:ext uri="{FF2B5EF4-FFF2-40B4-BE49-F238E27FC236}">
                <a16:creationId xmlns:a16="http://schemas.microsoft.com/office/drawing/2014/main" id="{A3A2336C-037C-42C5-A1AD-80BBEACF0C9E}"/>
              </a:ext>
            </a:extLst>
          </p:cNvPr>
          <p:cNvSpPr txBox="1"/>
          <p:nvPr/>
        </p:nvSpPr>
        <p:spPr>
          <a:xfrm>
            <a:off x="312489" y="5343909"/>
            <a:ext cx="5868565" cy="830400"/>
          </a:xfrm>
          <a:prstGeom prst="rect">
            <a:avLst/>
          </a:prstGeom>
          <a:noFill/>
          <a:ln>
            <a:noFill/>
          </a:ln>
        </p:spPr>
        <p:txBody>
          <a:bodyPr spcFirstLastPara="1" wrap="square" lIns="91425" tIns="45700" rIns="91425" bIns="45700" anchor="t" anchorCtr="0">
            <a:noAutofit/>
          </a:bodyPr>
          <a:lstStyle/>
          <a:p>
            <a:pPr algn="just"/>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Q</a:t>
            </a:r>
            <a:r>
              <a:rPr lang="en-US" sz="2000">
                <a:solidFill>
                  <a:schemeClr val="bg1"/>
                </a:solidFill>
                <a:latin typeface="Times New Roman" panose="02020603050405020304" pitchFamily="18" charset="0"/>
                <a:cs typeface="Times New Roman" panose="02020603050405020304" pitchFamily="18" charset="0"/>
              </a:rPr>
              <a:t>uá trình </a:t>
            </a:r>
            <a:r>
              <a:rPr lang="vi-VN" sz="2000">
                <a:solidFill>
                  <a:schemeClr val="bg1"/>
                </a:solidFill>
                <a:latin typeface="+mj-lt"/>
                <a:cs typeface="Arial" panose="020B0604020202020204" pitchFamily="34" charset="0"/>
              </a:rPr>
              <a:t>ngoại sinh (dòng chảy, gió,</a:t>
            </a:r>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nhiệt độ,...)</a:t>
            </a:r>
            <a:r>
              <a:rPr lang="en-US" sz="2000">
                <a:solidFill>
                  <a:schemeClr val="bg1"/>
                </a:solidFill>
                <a:latin typeface="+mj-lt"/>
                <a:cs typeface="Arial" panose="020B0604020202020204" pitchFamily="34" charset="0"/>
              </a:rPr>
              <a:t> </a:t>
            </a:r>
            <a:r>
              <a:rPr lang="en-US" sz="2000">
                <a:solidFill>
                  <a:schemeClr val="bg1"/>
                </a:solidFill>
                <a:latin typeface="Times New Roman" panose="02020603050405020304" pitchFamily="18" charset="0"/>
                <a:cs typeface="Times New Roman" panose="02020603050405020304" pitchFamily="18" charset="0"/>
              </a:rPr>
              <a:t>theo thời gian</a:t>
            </a:r>
            <a:r>
              <a:rPr lang="en-US" sz="2000">
                <a:solidFill>
                  <a:schemeClr val="bg1"/>
                </a:solidFill>
                <a:latin typeface="+mj-lt"/>
                <a:cs typeface="Arial" panose="020B0604020202020204" pitchFamily="34" charset="0"/>
              </a:rPr>
              <a:t>,</a:t>
            </a:r>
            <a:r>
              <a:rPr lang="vi-VN" sz="2000">
                <a:solidFill>
                  <a:schemeClr val="bg1"/>
                </a:solidFill>
                <a:latin typeface="+mj-lt"/>
                <a:cs typeface="Arial" panose="020B0604020202020204" pitchFamily="34" charset="0"/>
              </a:rPr>
              <a:t> làm thay đ</a:t>
            </a:r>
            <a:r>
              <a:rPr lang="en-US" sz="2000">
                <a:solidFill>
                  <a:schemeClr val="bg1"/>
                </a:solidFill>
                <a:latin typeface="Times New Roman" panose="02020603050405020304" pitchFamily="18" charset="0"/>
                <a:cs typeface="Times New Roman" panose="02020603050405020304" pitchFamily="18" charset="0"/>
              </a:rPr>
              <a:t>ổ</a:t>
            </a:r>
            <a:r>
              <a:rPr lang="vi-VN" sz="2000">
                <a:solidFill>
                  <a:schemeClr val="bg1"/>
                </a:solidFill>
                <a:latin typeface="+mj-lt"/>
                <a:cs typeface="Arial" panose="020B0604020202020204" pitchFamily="34" charset="0"/>
              </a:rPr>
              <a:t>i hình dạng của núi: các đỉnh núi tròn hơn, sườn núi bớt </a:t>
            </a:r>
            <a:r>
              <a:rPr lang="en-US" sz="2000">
                <a:solidFill>
                  <a:schemeClr val="bg1"/>
                </a:solidFill>
                <a:latin typeface="+mj-lt"/>
                <a:cs typeface="Arial" panose="020B0604020202020204" pitchFamily="34" charset="0"/>
              </a:rPr>
              <a:t>d</a:t>
            </a:r>
            <a:r>
              <a:rPr lang="vi-VN" sz="2000">
                <a:solidFill>
                  <a:schemeClr val="bg1"/>
                </a:solidFill>
                <a:latin typeface="+mj-lt"/>
                <a:cs typeface="Arial" panose="020B0604020202020204" pitchFamily="34" charset="0"/>
              </a:rPr>
              <a:t>ốc, độ</a:t>
            </a:r>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cao giảm xuống...</a:t>
            </a:r>
            <a:endParaRPr sz="2000">
              <a:solidFill>
                <a:schemeClr val="bg1"/>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152CDDB6-CAAE-48D7-A73A-82F6E31858DF}"/>
              </a:ext>
            </a:extLst>
          </p:cNvPr>
          <p:cNvSpPr txBox="1"/>
          <p:nvPr/>
        </p:nvSpPr>
        <p:spPr>
          <a:xfrm>
            <a:off x="6332292" y="4248404"/>
            <a:ext cx="6078588" cy="1015663"/>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BTVN: </a:t>
            </a:r>
            <a:r>
              <a:rPr lang="en-US" sz="2000" b="1">
                <a:solidFill>
                  <a:schemeClr val="bg1"/>
                </a:solidFill>
                <a:latin typeface="Times New Roman" panose="02020603050405020304" pitchFamily="18" charset="0"/>
                <a:cs typeface="Times New Roman" panose="02020603050405020304" pitchFamily="18" charset="0"/>
              </a:rPr>
              <a:t>- </a:t>
            </a:r>
            <a:r>
              <a:rPr lang="en-US" sz="2000">
                <a:solidFill>
                  <a:schemeClr val="bg1"/>
                </a:solidFill>
                <a:latin typeface="Times New Roman" panose="02020603050405020304" pitchFamily="18" charset="0"/>
                <a:cs typeface="Times New Roman" panose="02020603050405020304" pitchFamily="18" charset="0"/>
              </a:rPr>
              <a:t>Làm sách bài tập trang 25 + 26</a:t>
            </a:r>
          </a:p>
          <a:p>
            <a:pPr indent="865188"/>
            <a:r>
              <a:rPr lang="en-US" sz="2000">
                <a:solidFill>
                  <a:schemeClr val="bg1"/>
                </a:solidFill>
                <a:latin typeface="Times New Roman" panose="02020603050405020304" pitchFamily="18" charset="0"/>
                <a:cs typeface="Times New Roman" panose="02020603050405020304" pitchFamily="18" charset="0"/>
              </a:rPr>
              <a:t>- Lập bảng so sánh núi trẻ - núi già theo mẫu: </a:t>
            </a:r>
          </a:p>
          <a:p>
            <a:pPr indent="865188"/>
            <a:r>
              <a:rPr lang="en-US" sz="2000">
                <a:solidFill>
                  <a:schemeClr val="bg1"/>
                </a:solidFill>
                <a:latin typeface="Times New Roman" panose="02020603050405020304" pitchFamily="18" charset="0"/>
                <a:cs typeface="Times New Roman" panose="02020603050405020304" pitchFamily="18" charset="0"/>
              </a:rPr>
              <a:t>- Soạn bài 12: Núi lửa và động đất </a:t>
            </a:r>
            <a:endParaRPr 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C0BBF011-E0DA-49F7-93FE-14E5BFD5CF9E}"/>
              </a:ext>
            </a:extLst>
          </p:cNvPr>
          <p:cNvGraphicFramePr>
            <a:graphicFrameLocks noGrp="1"/>
          </p:cNvGraphicFramePr>
          <p:nvPr>
            <p:extLst>
              <p:ext uri="{D42A27DB-BD31-4B8C-83A1-F6EECF244321}">
                <p14:modId xmlns:p14="http://schemas.microsoft.com/office/powerpoint/2010/main" val="1822574401"/>
              </p:ext>
            </p:extLst>
          </p:nvPr>
        </p:nvGraphicFramePr>
        <p:xfrm>
          <a:off x="6544772" y="5231409"/>
          <a:ext cx="5248816" cy="1389351"/>
        </p:xfrm>
        <a:graphic>
          <a:graphicData uri="http://schemas.openxmlformats.org/drawingml/2006/table">
            <a:tbl>
              <a:tblPr firstRow="1" bandRow="1">
                <a:tableStyleId>{5940675A-B579-460E-94D1-54222C63F5DA}</a:tableStyleId>
              </a:tblPr>
              <a:tblGrid>
                <a:gridCol w="2452271">
                  <a:extLst>
                    <a:ext uri="{9D8B030D-6E8A-4147-A177-3AD203B41FA5}">
                      <a16:colId xmlns:a16="http://schemas.microsoft.com/office/drawing/2014/main" val="919280600"/>
                    </a:ext>
                  </a:extLst>
                </a:gridCol>
                <a:gridCol w="1469571">
                  <a:extLst>
                    <a:ext uri="{9D8B030D-6E8A-4147-A177-3AD203B41FA5}">
                      <a16:colId xmlns:a16="http://schemas.microsoft.com/office/drawing/2014/main" val="1066656615"/>
                    </a:ext>
                  </a:extLst>
                </a:gridCol>
                <a:gridCol w="1326974">
                  <a:extLst>
                    <a:ext uri="{9D8B030D-6E8A-4147-A177-3AD203B41FA5}">
                      <a16:colId xmlns:a16="http://schemas.microsoft.com/office/drawing/2014/main" val="4212428148"/>
                    </a:ext>
                  </a:extLst>
                </a:gridCol>
              </a:tblGrid>
              <a:tr h="116983">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vi-VN" sz="1500" b="1" dirty="0">
                          <a:solidFill>
                            <a:schemeClr val="bg1"/>
                          </a:solidFill>
                          <a:latin typeface="Times New Roman" panose="02020603050405020304" pitchFamily="18" charset="0"/>
                          <a:cs typeface="Times New Roman" panose="02020603050405020304" pitchFamily="18" charset="0"/>
                        </a:rPr>
                        <a:t>NÚI</a:t>
                      </a:r>
                      <a:r>
                        <a:rPr lang="vi-VN" sz="1500" b="1" baseline="0" dirty="0">
                          <a:solidFill>
                            <a:schemeClr val="bg1"/>
                          </a:solidFill>
                          <a:latin typeface="Times New Roman" panose="02020603050405020304" pitchFamily="18" charset="0"/>
                          <a:cs typeface="Times New Roman" panose="02020603050405020304" pitchFamily="18" charset="0"/>
                        </a:rPr>
                        <a:t> TRẺ</a:t>
                      </a:r>
                      <a:endParaRPr lang="en-US" sz="15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vi-VN" sz="1500" b="1" dirty="0">
                          <a:solidFill>
                            <a:schemeClr val="bg1"/>
                          </a:solidFill>
                          <a:latin typeface="Times New Roman" panose="02020603050405020304" pitchFamily="18" charset="0"/>
                          <a:cs typeface="Times New Roman" panose="02020603050405020304" pitchFamily="18" charset="0"/>
                        </a:rPr>
                        <a:t>NÚI</a:t>
                      </a:r>
                      <a:r>
                        <a:rPr lang="vi-VN" sz="1500" b="1" baseline="0" dirty="0">
                          <a:solidFill>
                            <a:schemeClr val="bg1"/>
                          </a:solidFill>
                          <a:latin typeface="Times New Roman" panose="02020603050405020304" pitchFamily="18" charset="0"/>
                          <a:cs typeface="Times New Roman" panose="02020603050405020304" pitchFamily="18" charset="0"/>
                        </a:rPr>
                        <a:t> GIÀ</a:t>
                      </a:r>
                      <a:endParaRPr lang="en-US" sz="15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13235080"/>
                  </a:ext>
                </a:extLst>
              </a:tr>
              <a:tr h="0">
                <a:tc>
                  <a:txBody>
                    <a:bodyPr/>
                    <a:lstStyle/>
                    <a:p>
                      <a:pPr algn="ctr"/>
                      <a:r>
                        <a:rPr lang="vi-VN" sz="1500" b="0" dirty="0">
                          <a:solidFill>
                            <a:schemeClr val="bg1"/>
                          </a:solidFill>
                          <a:latin typeface="Times New Roman" panose="02020603050405020304" pitchFamily="18" charset="0"/>
                          <a:cs typeface="Times New Roman" panose="02020603050405020304" pitchFamily="18" charset="0"/>
                        </a:rPr>
                        <a:t>Thời</a:t>
                      </a:r>
                      <a:r>
                        <a:rPr lang="vi-VN" sz="1500" b="0" baseline="0" dirty="0">
                          <a:solidFill>
                            <a:schemeClr val="bg1"/>
                          </a:solidFill>
                          <a:latin typeface="Times New Roman" panose="02020603050405020304" pitchFamily="18" charset="0"/>
                          <a:cs typeface="Times New Roman" panose="02020603050405020304" pitchFamily="18" charset="0"/>
                        </a:rPr>
                        <a:t> gian hình thành</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0622828"/>
                  </a:ext>
                </a:extLst>
              </a:tr>
              <a:tr h="242964">
                <a:tc>
                  <a:txBody>
                    <a:bodyPr/>
                    <a:lstStyle/>
                    <a:p>
                      <a:pPr algn="ctr"/>
                      <a:r>
                        <a:rPr lang="en-US" sz="1500" b="0">
                          <a:solidFill>
                            <a:schemeClr val="bg1"/>
                          </a:solidFill>
                          <a:latin typeface="Times New Roman" panose="02020603050405020304" pitchFamily="18" charset="0"/>
                          <a:cs typeface="Times New Roman" panose="02020603050405020304" pitchFamily="18" charset="0"/>
                        </a:rPr>
                        <a:t>Tác động ngoại sinh, nội sinh</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71315619"/>
                  </a:ext>
                </a:extLst>
              </a:tr>
              <a:tr h="429231">
                <a:tc>
                  <a:txBody>
                    <a:bodyPr/>
                    <a:lstStyle/>
                    <a:p>
                      <a:pPr algn="ctr"/>
                      <a:r>
                        <a:rPr lang="en-US" sz="1500" b="0">
                          <a:solidFill>
                            <a:schemeClr val="bg1"/>
                          </a:solidFill>
                          <a:latin typeface="Times New Roman" panose="02020603050405020304" pitchFamily="18" charset="0"/>
                          <a:cs typeface="Times New Roman" panose="02020603050405020304" pitchFamily="18" charset="0"/>
                        </a:rPr>
                        <a:t>Kết quả</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b="1" kern="1200">
                        <a:solidFill>
                          <a:schemeClr val="bg1"/>
                        </a:solidFill>
                        <a:latin typeface="Times New Roman" panose="02020603050405020304" pitchFamily="18" charset="0"/>
                        <a:ea typeface="+mn-ea"/>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0689237"/>
                  </a:ext>
                </a:extLst>
              </a:tr>
            </a:tbl>
          </a:graphicData>
        </a:graphic>
      </p:graphicFrame>
      <p:cxnSp>
        <p:nvCxnSpPr>
          <p:cNvPr id="3" name="Straight Connector 2">
            <a:extLst>
              <a:ext uri="{FF2B5EF4-FFF2-40B4-BE49-F238E27FC236}">
                <a16:creationId xmlns:a16="http://schemas.microsoft.com/office/drawing/2014/main" id="{2AFA6B25-380A-4541-B44C-B813DC7908A4}"/>
              </a:ext>
            </a:extLst>
          </p:cNvPr>
          <p:cNvCxnSpPr>
            <a:cxnSpLocks/>
          </p:cNvCxnSpPr>
          <p:nvPr/>
        </p:nvCxnSpPr>
        <p:spPr>
          <a:xfrm>
            <a:off x="6266977" y="4448459"/>
            <a:ext cx="1" cy="2139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2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74145-5161-41E4-BF9F-4E350890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544"/>
            <a:ext cx="12192000" cy="6433456"/>
          </a:xfrm>
          <a:prstGeom prst="rect">
            <a:avLst/>
          </a:prstGeom>
        </p:spPr>
      </p:pic>
      <p:graphicFrame>
        <p:nvGraphicFramePr>
          <p:cNvPr id="16" name="Table 4">
            <a:extLst>
              <a:ext uri="{FF2B5EF4-FFF2-40B4-BE49-F238E27FC236}">
                <a16:creationId xmlns:a16="http://schemas.microsoft.com/office/drawing/2014/main" id="{D54A914C-21E3-4D84-A866-82452298827F}"/>
              </a:ext>
            </a:extLst>
          </p:cNvPr>
          <p:cNvGraphicFramePr>
            <a:graphicFrameLocks noGrp="1"/>
          </p:cNvGraphicFramePr>
          <p:nvPr/>
        </p:nvGraphicFramePr>
        <p:xfrm>
          <a:off x="398412" y="1073552"/>
          <a:ext cx="11395176" cy="3149923"/>
        </p:xfrm>
        <a:graphic>
          <a:graphicData uri="http://schemas.openxmlformats.org/drawingml/2006/table">
            <a:tbl>
              <a:tblPr firstRow="1" bandRow="1">
                <a:tableStyleId>{5C22544A-7EE6-4342-B048-85BDC9FD1C3A}</a:tableStyleId>
              </a:tblPr>
              <a:tblGrid>
                <a:gridCol w="1542099">
                  <a:extLst>
                    <a:ext uri="{9D8B030D-6E8A-4147-A177-3AD203B41FA5}">
                      <a16:colId xmlns:a16="http://schemas.microsoft.com/office/drawing/2014/main" val="1584028992"/>
                    </a:ext>
                  </a:extLst>
                </a:gridCol>
                <a:gridCol w="4884832">
                  <a:extLst>
                    <a:ext uri="{9D8B030D-6E8A-4147-A177-3AD203B41FA5}">
                      <a16:colId xmlns:a16="http://schemas.microsoft.com/office/drawing/2014/main" val="2645330624"/>
                    </a:ext>
                  </a:extLst>
                </a:gridCol>
                <a:gridCol w="4968245">
                  <a:extLst>
                    <a:ext uri="{9D8B030D-6E8A-4147-A177-3AD203B41FA5}">
                      <a16:colId xmlns:a16="http://schemas.microsoft.com/office/drawing/2014/main" val="731374669"/>
                    </a:ext>
                  </a:extLst>
                </a:gridCol>
              </a:tblGrid>
              <a:tr h="337435">
                <a:tc>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nội sinh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6265280"/>
                  </a:ext>
                </a:extLst>
              </a:tr>
              <a:tr h="0">
                <a:tc>
                  <a:txBody>
                    <a:bodyPr/>
                    <a:lstStyle/>
                    <a:p>
                      <a:r>
                        <a:rPr lang="en-US" sz="2000">
                          <a:solidFill>
                            <a:schemeClr val="bg1"/>
                          </a:solidFill>
                          <a:latin typeface="Times New Roman" panose="02020603050405020304" pitchFamily="18" charset="0"/>
                          <a:cs typeface="Times New Roman" panose="02020603050405020304" pitchFamily="18" charset="0"/>
                        </a:rPr>
                        <a:t>Nơi xảy ra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Trong lòng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Bên ngoài, trên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3233440"/>
                  </a:ext>
                </a:extLst>
              </a:tr>
              <a:tr h="416487">
                <a:tc>
                  <a:txBody>
                    <a:bodyPr/>
                    <a:lstStyle/>
                    <a:p>
                      <a:r>
                        <a:rPr lang="en-US" sz="2000">
                          <a:solidFill>
                            <a:schemeClr val="bg1"/>
                          </a:solidFill>
                          <a:latin typeface="Times New Roman" panose="02020603050405020304" pitchFamily="18" charset="0"/>
                          <a:cs typeface="Times New Roman" panose="02020603050405020304" pitchFamily="18" charset="0"/>
                        </a:rPr>
                        <a:t>Tác động đến địa hình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di chuyển các mảng kiến tạo, nén ép các lớp đất đá, làm chúng bị uốn nếp, đứt gãy, đẩy vật chất nóng chảy dưới sâu ra ngoài tạo núi lửa, động đất…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tạo nên sự gồ ghề của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 Làm phá vỡ, san bằng các địa hình do nội sinh tạo nên, tạo ra các dạng địa hình mới.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Times New Roman" panose="02020603050405020304" pitchFamily="18" charset="0"/>
                          <a:cs typeface="Times New Roman" panose="02020603050405020304" pitchFamily="18" charset="0"/>
                        </a:rPr>
                        <a:t>=&gt; Xu h</a:t>
                      </a:r>
                      <a:r>
                        <a:rPr lang="vi-VN" sz="2000">
                          <a:solidFill>
                            <a:schemeClr val="bg1"/>
                          </a:solidFill>
                          <a:latin typeface="Times New Roman" panose="02020603050405020304" pitchFamily="18" charset="0"/>
                          <a:cs typeface="Times New Roman" panose="02020603050405020304" pitchFamily="18" charset="0"/>
                        </a:rPr>
                        <a:t>ư</a:t>
                      </a:r>
                      <a:r>
                        <a:rPr lang="en-US" sz="2000">
                          <a:solidFill>
                            <a:schemeClr val="bg1"/>
                          </a:solidFill>
                          <a:latin typeface="Times New Roman" panose="02020603050405020304" pitchFamily="18" charset="0"/>
                          <a:cs typeface="Times New Roman" panose="02020603050405020304" pitchFamily="18" charset="0"/>
                        </a:rPr>
                        <a:t>ớng san bằng địa hình, làm bề mặt bằng phẳng h</a:t>
                      </a:r>
                      <a:r>
                        <a:rPr lang="vi-VN" sz="2000">
                          <a:solidFill>
                            <a:schemeClr val="bg1"/>
                          </a:solidFill>
                          <a:latin typeface="Times New Roman" panose="02020603050405020304" pitchFamily="18" charset="0"/>
                          <a:cs typeface="Times New Roman" panose="02020603050405020304" pitchFamily="18" charset="0"/>
                        </a:rPr>
                        <a:t>ơ</a:t>
                      </a:r>
                      <a:r>
                        <a:rPr lang="en-US" sz="2000">
                          <a:solidFill>
                            <a:schemeClr val="bg1"/>
                          </a:solidFill>
                          <a:latin typeface="Times New Roman" panose="02020603050405020304" pitchFamily="18" charset="0"/>
                          <a:cs typeface="Times New Roman" panose="02020603050405020304" pitchFamily="18" charset="0"/>
                        </a:rPr>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52924150"/>
                  </a:ext>
                </a:extLst>
              </a:tr>
              <a:tr h="43720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Times New Roman" panose="02020603050405020304" pitchFamily="18" charset="0"/>
                          <a:cs typeface="Times New Roman" panose="02020603050405020304" pitchFamily="18" charset="0"/>
                        </a:rPr>
                        <a:t>=&gt; 2 quá trình này xảy ra đồng thời và đối lập nhau, tạo nên địa hình bề mặt Trái Đất.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26249186"/>
                  </a:ext>
                </a:extLst>
              </a:tr>
            </a:tbl>
          </a:graphicData>
        </a:graphic>
      </p:graphicFrame>
      <p:sp>
        <p:nvSpPr>
          <p:cNvPr id="23" name="TextBox 22">
            <a:extLst>
              <a:ext uri="{FF2B5EF4-FFF2-40B4-BE49-F238E27FC236}">
                <a16:creationId xmlns:a16="http://schemas.microsoft.com/office/drawing/2014/main" id="{48F58444-0178-4FA5-B05C-527033131F04}"/>
              </a:ext>
            </a:extLst>
          </p:cNvPr>
          <p:cNvSpPr txBox="1"/>
          <p:nvPr/>
        </p:nvSpPr>
        <p:spPr>
          <a:xfrm>
            <a:off x="270983" y="639593"/>
            <a:ext cx="7658327"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1. Quá trình nội sinh và quá trình ngoại sinh</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4" name="Content Placeholder 12">
            <a:extLst>
              <a:ext uri="{FF2B5EF4-FFF2-40B4-BE49-F238E27FC236}">
                <a16:creationId xmlns:a16="http://schemas.microsoft.com/office/drawing/2014/main" id="{CE2ED678-97FE-4D14-A8A6-C83B41EDB46A}"/>
              </a:ext>
            </a:extLst>
          </p:cNvPr>
          <p:cNvSpPr txBox="1">
            <a:spLocks/>
          </p:cNvSpPr>
          <p:nvPr/>
        </p:nvSpPr>
        <p:spPr>
          <a:xfrm>
            <a:off x="0" y="94270"/>
            <a:ext cx="12277922" cy="330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2000" b="1" dirty="0">
                <a:solidFill>
                  <a:srgbClr val="002060"/>
                </a:solidFill>
                <a:latin typeface="+mj-lt"/>
              </a:rPr>
              <a:t>TIẾT 16 - </a:t>
            </a:r>
            <a:r>
              <a:rPr lang="en-US" sz="2000" b="1">
                <a:solidFill>
                  <a:srgbClr val="002060"/>
                </a:solidFill>
                <a:latin typeface="Times New Roman" panose="02020603050405020304" pitchFamily="18" charset="0"/>
                <a:cs typeface="Times New Roman" panose="02020603050405020304" pitchFamily="18" charset="0"/>
              </a:rPr>
              <a:t>BÀI 11: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QUÁ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 NỘI SINH VÀ QUÁ TRÌNH </a:t>
            </a:r>
            <a:r>
              <a:rPr lang="en-US" sz="2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NGOẠI SINH. HIỆN </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 TẠO NÚI</a:t>
            </a:r>
          </a:p>
        </p:txBody>
      </p:sp>
      <p:sp>
        <p:nvSpPr>
          <p:cNvPr id="6" name="TextBox 5">
            <a:extLst>
              <a:ext uri="{FF2B5EF4-FFF2-40B4-BE49-F238E27FC236}">
                <a16:creationId xmlns:a16="http://schemas.microsoft.com/office/drawing/2014/main" id="{86CFE333-1802-488B-B076-873121870AC4}"/>
              </a:ext>
            </a:extLst>
          </p:cNvPr>
          <p:cNvSpPr txBox="1"/>
          <p:nvPr/>
        </p:nvSpPr>
        <p:spPr>
          <a:xfrm>
            <a:off x="312490" y="4248404"/>
            <a:ext cx="3536925"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2. Hiện tượng tạo núi</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7" name="Google Shape;147;p19">
            <a:extLst>
              <a:ext uri="{FF2B5EF4-FFF2-40B4-BE49-F238E27FC236}">
                <a16:creationId xmlns:a16="http://schemas.microsoft.com/office/drawing/2014/main" id="{3180E2F6-DCA9-4FF1-AA86-85B3B2C6703D}"/>
              </a:ext>
            </a:extLst>
          </p:cNvPr>
          <p:cNvSpPr txBox="1"/>
          <p:nvPr/>
        </p:nvSpPr>
        <p:spPr>
          <a:xfrm>
            <a:off x="287690" y="4620334"/>
            <a:ext cx="6078583" cy="461665"/>
          </a:xfrm>
          <a:prstGeom prst="rect">
            <a:avLst/>
          </a:prstGeom>
          <a:noFill/>
          <a:ln>
            <a:noFill/>
          </a:ln>
        </p:spPr>
        <p:txBody>
          <a:bodyPr spcFirstLastPara="1" wrap="square" lIns="91425" tIns="45700" rIns="91425" bIns="45700" anchor="t" anchorCtr="0">
            <a:noAutofit/>
          </a:bodyPr>
          <a:lstStyle/>
          <a:p>
            <a:r>
              <a:rPr lang="en-US" sz="2000">
                <a:solidFill>
                  <a:schemeClr val="bg1"/>
                </a:solidFill>
                <a:latin typeface="Times New Roman" panose="02020603050405020304" pitchFamily="18" charset="0"/>
                <a:cs typeface="Times New Roman" panose="02020603050405020304" pitchFamily="18" charset="0"/>
              </a:rPr>
              <a:t>- Quá trình n</a:t>
            </a:r>
            <a:r>
              <a:rPr lang="vi-VN" sz="2000">
                <a:solidFill>
                  <a:schemeClr val="bg1"/>
                </a:solidFill>
                <a:latin typeface="Times New Roman" panose="02020603050405020304" pitchFamily="18" charset="0"/>
                <a:cs typeface="Times New Roman" panose="02020603050405020304" pitchFamily="18" charset="0"/>
              </a:rPr>
              <a:t>ội </a:t>
            </a:r>
            <a:r>
              <a:rPr lang="en-US" sz="2000">
                <a:solidFill>
                  <a:schemeClr val="bg1"/>
                </a:solidFill>
                <a:latin typeface="Times New Roman" panose="02020603050405020304" pitchFamily="18" charset="0"/>
                <a:cs typeface="Times New Roman" panose="02020603050405020304" pitchFamily="18" charset="0"/>
              </a:rPr>
              <a:t>sinh với sự di chuyển của các địa mảng là nguyên nhân tạo ra núi, núi lửa. </a:t>
            </a:r>
          </a:p>
        </p:txBody>
      </p:sp>
      <p:sp>
        <p:nvSpPr>
          <p:cNvPr id="8" name="Google Shape;147;p19">
            <a:extLst>
              <a:ext uri="{FF2B5EF4-FFF2-40B4-BE49-F238E27FC236}">
                <a16:creationId xmlns:a16="http://schemas.microsoft.com/office/drawing/2014/main" id="{A3A2336C-037C-42C5-A1AD-80BBEACF0C9E}"/>
              </a:ext>
            </a:extLst>
          </p:cNvPr>
          <p:cNvSpPr txBox="1"/>
          <p:nvPr/>
        </p:nvSpPr>
        <p:spPr>
          <a:xfrm>
            <a:off x="312489" y="5343909"/>
            <a:ext cx="5868565" cy="830400"/>
          </a:xfrm>
          <a:prstGeom prst="rect">
            <a:avLst/>
          </a:prstGeom>
          <a:noFill/>
          <a:ln>
            <a:noFill/>
          </a:ln>
        </p:spPr>
        <p:txBody>
          <a:bodyPr spcFirstLastPara="1" wrap="square" lIns="91425" tIns="45700" rIns="91425" bIns="45700" anchor="t" anchorCtr="0">
            <a:noAutofit/>
          </a:bodyPr>
          <a:lstStyle/>
          <a:p>
            <a:pPr algn="just"/>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Q</a:t>
            </a:r>
            <a:r>
              <a:rPr lang="en-US" sz="2000">
                <a:solidFill>
                  <a:schemeClr val="bg1"/>
                </a:solidFill>
                <a:latin typeface="Times New Roman" panose="02020603050405020304" pitchFamily="18" charset="0"/>
                <a:cs typeface="Times New Roman" panose="02020603050405020304" pitchFamily="18" charset="0"/>
              </a:rPr>
              <a:t>uá trình </a:t>
            </a:r>
            <a:r>
              <a:rPr lang="vi-VN" sz="2000">
                <a:solidFill>
                  <a:schemeClr val="bg1"/>
                </a:solidFill>
                <a:latin typeface="+mj-lt"/>
                <a:cs typeface="Arial" panose="020B0604020202020204" pitchFamily="34" charset="0"/>
              </a:rPr>
              <a:t>ngoại sinh (dòng chảy, gió,</a:t>
            </a:r>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nhiệt độ,...)</a:t>
            </a:r>
            <a:r>
              <a:rPr lang="en-US" sz="2000">
                <a:solidFill>
                  <a:schemeClr val="bg1"/>
                </a:solidFill>
                <a:latin typeface="+mj-lt"/>
                <a:cs typeface="Arial" panose="020B0604020202020204" pitchFamily="34" charset="0"/>
              </a:rPr>
              <a:t> </a:t>
            </a:r>
            <a:r>
              <a:rPr lang="en-US" sz="2000">
                <a:solidFill>
                  <a:schemeClr val="bg1"/>
                </a:solidFill>
                <a:latin typeface="Times New Roman" panose="02020603050405020304" pitchFamily="18" charset="0"/>
                <a:cs typeface="Times New Roman" panose="02020603050405020304" pitchFamily="18" charset="0"/>
              </a:rPr>
              <a:t>theo thời gian</a:t>
            </a:r>
            <a:r>
              <a:rPr lang="en-US" sz="2000">
                <a:solidFill>
                  <a:schemeClr val="bg1"/>
                </a:solidFill>
                <a:latin typeface="+mj-lt"/>
                <a:cs typeface="Arial" panose="020B0604020202020204" pitchFamily="34" charset="0"/>
              </a:rPr>
              <a:t>,</a:t>
            </a:r>
            <a:r>
              <a:rPr lang="vi-VN" sz="2000">
                <a:solidFill>
                  <a:schemeClr val="bg1"/>
                </a:solidFill>
                <a:latin typeface="+mj-lt"/>
                <a:cs typeface="Arial" panose="020B0604020202020204" pitchFamily="34" charset="0"/>
              </a:rPr>
              <a:t> làm thay đ</a:t>
            </a:r>
            <a:r>
              <a:rPr lang="en-US" sz="2000">
                <a:solidFill>
                  <a:schemeClr val="bg1"/>
                </a:solidFill>
                <a:latin typeface="Times New Roman" panose="02020603050405020304" pitchFamily="18" charset="0"/>
                <a:cs typeface="Times New Roman" panose="02020603050405020304" pitchFamily="18" charset="0"/>
              </a:rPr>
              <a:t>ổ</a:t>
            </a:r>
            <a:r>
              <a:rPr lang="vi-VN" sz="2000">
                <a:solidFill>
                  <a:schemeClr val="bg1"/>
                </a:solidFill>
                <a:latin typeface="+mj-lt"/>
                <a:cs typeface="Arial" panose="020B0604020202020204" pitchFamily="34" charset="0"/>
              </a:rPr>
              <a:t>i hình dạng của núi: các đỉnh núi tròn hơn, sườn núi bớt </a:t>
            </a:r>
            <a:r>
              <a:rPr lang="en-US" sz="2000">
                <a:solidFill>
                  <a:schemeClr val="bg1"/>
                </a:solidFill>
                <a:latin typeface="+mj-lt"/>
                <a:cs typeface="Arial" panose="020B0604020202020204" pitchFamily="34" charset="0"/>
              </a:rPr>
              <a:t>d</a:t>
            </a:r>
            <a:r>
              <a:rPr lang="vi-VN" sz="2000">
                <a:solidFill>
                  <a:schemeClr val="bg1"/>
                </a:solidFill>
                <a:latin typeface="+mj-lt"/>
                <a:cs typeface="Arial" panose="020B0604020202020204" pitchFamily="34" charset="0"/>
              </a:rPr>
              <a:t>ốc, độ</a:t>
            </a:r>
            <a:r>
              <a:rPr lang="en-US" sz="2000">
                <a:solidFill>
                  <a:schemeClr val="bg1"/>
                </a:solidFill>
                <a:latin typeface="+mj-lt"/>
                <a:cs typeface="Arial" panose="020B0604020202020204" pitchFamily="34" charset="0"/>
              </a:rPr>
              <a:t> </a:t>
            </a:r>
            <a:r>
              <a:rPr lang="vi-VN" sz="2000">
                <a:solidFill>
                  <a:schemeClr val="bg1"/>
                </a:solidFill>
                <a:latin typeface="+mj-lt"/>
                <a:cs typeface="Arial" panose="020B0604020202020204" pitchFamily="34" charset="0"/>
              </a:rPr>
              <a:t>cao giảm xuống...</a:t>
            </a:r>
            <a:endParaRPr sz="2000">
              <a:solidFill>
                <a:schemeClr val="bg1"/>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152CDDB6-CAAE-48D7-A73A-82F6E31858DF}"/>
              </a:ext>
            </a:extLst>
          </p:cNvPr>
          <p:cNvSpPr txBox="1"/>
          <p:nvPr/>
        </p:nvSpPr>
        <p:spPr>
          <a:xfrm>
            <a:off x="6332292" y="4248404"/>
            <a:ext cx="6078588" cy="1015663"/>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BTVN: </a:t>
            </a:r>
            <a:r>
              <a:rPr lang="en-US" sz="2000" b="1">
                <a:solidFill>
                  <a:schemeClr val="bg1"/>
                </a:solidFill>
                <a:latin typeface="Times New Roman" panose="02020603050405020304" pitchFamily="18" charset="0"/>
                <a:cs typeface="Times New Roman" panose="02020603050405020304" pitchFamily="18" charset="0"/>
              </a:rPr>
              <a:t>- </a:t>
            </a:r>
            <a:r>
              <a:rPr lang="en-US" sz="2000">
                <a:solidFill>
                  <a:schemeClr val="bg1"/>
                </a:solidFill>
                <a:latin typeface="Times New Roman" panose="02020603050405020304" pitchFamily="18" charset="0"/>
                <a:cs typeface="Times New Roman" panose="02020603050405020304" pitchFamily="18" charset="0"/>
              </a:rPr>
              <a:t>Làm sách bài tập trang 25 + 26</a:t>
            </a:r>
          </a:p>
          <a:p>
            <a:pPr indent="865188"/>
            <a:r>
              <a:rPr lang="en-US" sz="2000">
                <a:solidFill>
                  <a:schemeClr val="bg1"/>
                </a:solidFill>
                <a:latin typeface="Times New Roman" panose="02020603050405020304" pitchFamily="18" charset="0"/>
                <a:cs typeface="Times New Roman" panose="02020603050405020304" pitchFamily="18" charset="0"/>
              </a:rPr>
              <a:t>- Lập bảng so sánh núi trẻ - núi già theo mẫu: </a:t>
            </a:r>
          </a:p>
          <a:p>
            <a:pPr indent="865188"/>
            <a:r>
              <a:rPr lang="en-US" sz="2000">
                <a:solidFill>
                  <a:schemeClr val="bg1"/>
                </a:solidFill>
                <a:latin typeface="Times New Roman" panose="02020603050405020304" pitchFamily="18" charset="0"/>
                <a:cs typeface="Times New Roman" panose="02020603050405020304" pitchFamily="18" charset="0"/>
              </a:rPr>
              <a:t>- Soạn bài 12: Núi lửa và động đất </a:t>
            </a:r>
            <a:endParaRPr 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C0BBF011-E0DA-49F7-93FE-14E5BFD5CF9E}"/>
              </a:ext>
            </a:extLst>
          </p:cNvPr>
          <p:cNvGraphicFramePr>
            <a:graphicFrameLocks noGrp="1"/>
          </p:cNvGraphicFramePr>
          <p:nvPr/>
        </p:nvGraphicFramePr>
        <p:xfrm>
          <a:off x="6544772" y="5231409"/>
          <a:ext cx="5248816" cy="1389351"/>
        </p:xfrm>
        <a:graphic>
          <a:graphicData uri="http://schemas.openxmlformats.org/drawingml/2006/table">
            <a:tbl>
              <a:tblPr firstRow="1" bandRow="1">
                <a:tableStyleId>{5940675A-B579-460E-94D1-54222C63F5DA}</a:tableStyleId>
              </a:tblPr>
              <a:tblGrid>
                <a:gridCol w="3188556">
                  <a:extLst>
                    <a:ext uri="{9D8B030D-6E8A-4147-A177-3AD203B41FA5}">
                      <a16:colId xmlns:a16="http://schemas.microsoft.com/office/drawing/2014/main" val="919280600"/>
                    </a:ext>
                  </a:extLst>
                </a:gridCol>
                <a:gridCol w="995556">
                  <a:extLst>
                    <a:ext uri="{9D8B030D-6E8A-4147-A177-3AD203B41FA5}">
                      <a16:colId xmlns:a16="http://schemas.microsoft.com/office/drawing/2014/main" val="1066656615"/>
                    </a:ext>
                  </a:extLst>
                </a:gridCol>
                <a:gridCol w="1064704">
                  <a:extLst>
                    <a:ext uri="{9D8B030D-6E8A-4147-A177-3AD203B41FA5}">
                      <a16:colId xmlns:a16="http://schemas.microsoft.com/office/drawing/2014/main" val="4212428148"/>
                    </a:ext>
                  </a:extLst>
                </a:gridCol>
              </a:tblGrid>
              <a:tr h="116983">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vi-VN" sz="1500" b="1" dirty="0">
                          <a:solidFill>
                            <a:schemeClr val="bg1"/>
                          </a:solidFill>
                          <a:latin typeface="Times New Roman" panose="02020603050405020304" pitchFamily="18" charset="0"/>
                          <a:cs typeface="Times New Roman" panose="02020603050405020304" pitchFamily="18" charset="0"/>
                        </a:rPr>
                        <a:t>NÚI</a:t>
                      </a:r>
                      <a:r>
                        <a:rPr lang="vi-VN" sz="1500" b="1" baseline="0" dirty="0">
                          <a:solidFill>
                            <a:schemeClr val="bg1"/>
                          </a:solidFill>
                          <a:latin typeface="Times New Roman" panose="02020603050405020304" pitchFamily="18" charset="0"/>
                          <a:cs typeface="Times New Roman" panose="02020603050405020304" pitchFamily="18" charset="0"/>
                        </a:rPr>
                        <a:t> TRẺ</a:t>
                      </a:r>
                      <a:endParaRPr lang="en-US" sz="15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vi-VN" sz="1500" b="1" dirty="0">
                          <a:solidFill>
                            <a:schemeClr val="bg1"/>
                          </a:solidFill>
                          <a:latin typeface="Times New Roman" panose="02020603050405020304" pitchFamily="18" charset="0"/>
                          <a:cs typeface="Times New Roman" panose="02020603050405020304" pitchFamily="18" charset="0"/>
                        </a:rPr>
                        <a:t>NÚI</a:t>
                      </a:r>
                      <a:r>
                        <a:rPr lang="vi-VN" sz="1500" b="1" baseline="0" dirty="0">
                          <a:solidFill>
                            <a:schemeClr val="bg1"/>
                          </a:solidFill>
                          <a:latin typeface="Times New Roman" panose="02020603050405020304" pitchFamily="18" charset="0"/>
                          <a:cs typeface="Times New Roman" panose="02020603050405020304" pitchFamily="18" charset="0"/>
                        </a:rPr>
                        <a:t> GIÀ</a:t>
                      </a:r>
                      <a:endParaRPr lang="en-US" sz="15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13235080"/>
                  </a:ext>
                </a:extLst>
              </a:tr>
              <a:tr h="0">
                <a:tc>
                  <a:txBody>
                    <a:bodyPr/>
                    <a:lstStyle/>
                    <a:p>
                      <a:pPr algn="ctr"/>
                      <a:r>
                        <a:rPr lang="vi-VN" sz="1500" b="0" dirty="0">
                          <a:solidFill>
                            <a:schemeClr val="bg1"/>
                          </a:solidFill>
                          <a:latin typeface="Times New Roman" panose="02020603050405020304" pitchFamily="18" charset="0"/>
                          <a:cs typeface="Times New Roman" panose="02020603050405020304" pitchFamily="18" charset="0"/>
                        </a:rPr>
                        <a:t>Thời</a:t>
                      </a:r>
                      <a:r>
                        <a:rPr lang="vi-VN" sz="1500" b="0" baseline="0" dirty="0">
                          <a:solidFill>
                            <a:schemeClr val="bg1"/>
                          </a:solidFill>
                          <a:latin typeface="Times New Roman" panose="02020603050405020304" pitchFamily="18" charset="0"/>
                          <a:cs typeface="Times New Roman" panose="02020603050405020304" pitchFamily="18" charset="0"/>
                        </a:rPr>
                        <a:t> gian hình thành</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0622828"/>
                  </a:ext>
                </a:extLst>
              </a:tr>
              <a:tr h="242964">
                <a:tc>
                  <a:txBody>
                    <a:bodyPr/>
                    <a:lstStyle/>
                    <a:p>
                      <a:pPr algn="ctr"/>
                      <a:r>
                        <a:rPr lang="en-US" sz="1500" b="0">
                          <a:solidFill>
                            <a:schemeClr val="bg1"/>
                          </a:solidFill>
                          <a:latin typeface="Times New Roman" panose="02020603050405020304" pitchFamily="18" charset="0"/>
                          <a:cs typeface="Times New Roman" panose="02020603050405020304" pitchFamily="18" charset="0"/>
                        </a:rPr>
                        <a:t>Tác động ngoại sinh, nội sinh</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71315619"/>
                  </a:ext>
                </a:extLst>
              </a:tr>
              <a:tr h="429231">
                <a:tc>
                  <a:txBody>
                    <a:bodyPr/>
                    <a:lstStyle/>
                    <a:p>
                      <a:pPr algn="ctr"/>
                      <a:r>
                        <a:rPr lang="en-US" sz="1500" b="0">
                          <a:solidFill>
                            <a:schemeClr val="bg1"/>
                          </a:solidFill>
                          <a:latin typeface="Times New Roman" panose="02020603050405020304" pitchFamily="18" charset="0"/>
                          <a:cs typeface="Times New Roman" panose="02020603050405020304" pitchFamily="18" charset="0"/>
                        </a:rPr>
                        <a:t>Kết quả</a:t>
                      </a:r>
                      <a:endParaRPr lang="en-US" sz="15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b="1" kern="1200">
                        <a:solidFill>
                          <a:schemeClr val="bg1"/>
                        </a:solidFill>
                        <a:latin typeface="Times New Roman" panose="02020603050405020304" pitchFamily="18" charset="0"/>
                        <a:ea typeface="+mn-ea"/>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15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0689237"/>
                  </a:ext>
                </a:extLst>
              </a:tr>
            </a:tbl>
          </a:graphicData>
        </a:graphic>
      </p:graphicFrame>
      <p:cxnSp>
        <p:nvCxnSpPr>
          <p:cNvPr id="3" name="Straight Connector 2">
            <a:extLst>
              <a:ext uri="{FF2B5EF4-FFF2-40B4-BE49-F238E27FC236}">
                <a16:creationId xmlns:a16="http://schemas.microsoft.com/office/drawing/2014/main" id="{2AFA6B25-380A-4541-B44C-B813DC7908A4}"/>
              </a:ext>
            </a:extLst>
          </p:cNvPr>
          <p:cNvCxnSpPr>
            <a:cxnSpLocks/>
          </p:cNvCxnSpPr>
          <p:nvPr/>
        </p:nvCxnSpPr>
        <p:spPr>
          <a:xfrm>
            <a:off x="6266977" y="4448459"/>
            <a:ext cx="1" cy="2139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2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67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endParaRPr>
          </a:p>
        </p:txBody>
      </p:sp>
      <p:sp>
        <p:nvSpPr>
          <p:cNvPr id="88067" name="Rectangle 3"/>
          <p:cNvSpPr>
            <a:spLocks noChangeArrowheads="1"/>
          </p:cNvSpPr>
          <p:nvPr/>
        </p:nvSpPr>
        <p:spPr bwMode="auto">
          <a:xfrm>
            <a:off x="-1704975" y="3243263"/>
            <a:ext cx="184150" cy="366712"/>
          </a:xfrm>
          <a:prstGeom prst="rect">
            <a:avLst/>
          </a:prstGeom>
          <a:noFill/>
          <a:ln w="9525">
            <a:noFill/>
            <a:miter lim="800000"/>
            <a:headEnd/>
            <a:tailEnd/>
          </a:ln>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CEBE6"/>
              </a:solidFill>
              <a:effectLst>
                <a:outerShdw blurRad="38100" dist="38100" dir="2700000" algn="tl">
                  <a:srgbClr val="C0C0C0"/>
                </a:outerShdw>
              </a:effectLst>
              <a:uLnTx/>
              <a:uFillTx/>
              <a:latin typeface="VNI-Times" pitchFamily="2" charset="0"/>
              <a:ea typeface="+mn-ea"/>
              <a:cs typeface="Arial" panose="020B0604020202020204" pitchFamily="34" charset="0"/>
            </a:endParaRPr>
          </a:p>
        </p:txBody>
      </p:sp>
      <p:sp>
        <p:nvSpPr>
          <p:cNvPr id="30724" name="Rectangle 4"/>
          <p:cNvSpPr>
            <a:spLocks noChangeArrowheads="1"/>
          </p:cNvSpPr>
          <p:nvPr/>
        </p:nvSpPr>
        <p:spPr bwMode="auto">
          <a:xfrm>
            <a:off x="1524000" y="304800"/>
            <a:ext cx="91440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4000" b="1" i="0" u="none" strike="noStrike" kern="1200" cap="none" spc="0" normalizeH="0" baseline="0" noProof="0">
              <a:ln>
                <a:noFill/>
              </a:ln>
              <a:solidFill>
                <a:srgbClr val="00FF00"/>
              </a:solidFill>
              <a:effectLst>
                <a:outerShdw blurRad="38100" dist="38100" dir="2700000" algn="tl">
                  <a:srgbClr val="000000">
                    <a:alpha val="43137"/>
                  </a:srgbClr>
                </a:outerShdw>
              </a:effectLst>
              <a:uLnTx/>
              <a:uFillTx/>
              <a:latin typeface="VNI-Times" pitchFamily="2" charset="0"/>
              <a:ea typeface="+mn-ea"/>
              <a:cs typeface="Arial" panose="020B0604020202020204" pitchFamily="34" charset="0"/>
            </a:endParaRPr>
          </a:p>
        </p:txBody>
      </p:sp>
      <p:sp>
        <p:nvSpPr>
          <p:cNvPr id="30725" name="Text Box 5"/>
          <p:cNvSpPr txBox="1">
            <a:spLocks noChangeArrowheads="1"/>
          </p:cNvSpPr>
          <p:nvPr/>
        </p:nvSpPr>
        <p:spPr bwMode="auto">
          <a:xfrm>
            <a:off x="1981200" y="2667000"/>
            <a:ext cx="82296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4000" b="1" i="0" u="none" strike="noStrike" kern="1200" cap="none" spc="0" normalizeH="0" baseline="0" noProof="0">
              <a:ln>
                <a:noFill/>
              </a:ln>
              <a:solidFill>
                <a:srgbClr val="CC3300"/>
              </a:solidFill>
              <a:effectLst>
                <a:outerShdw blurRad="38100" dist="38100" dir="2700000" algn="tl">
                  <a:srgbClr val="000000">
                    <a:alpha val="43137"/>
                  </a:srgbClr>
                </a:outerShdw>
              </a:effectLst>
              <a:uLnTx/>
              <a:uFillTx/>
              <a:latin typeface=".VnTime" panose="020B7200000000000000" pitchFamily="34" charset="0"/>
              <a:ea typeface="+mn-ea"/>
              <a:cs typeface="Arial" panose="020B0604020202020204" pitchFamily="34" charset="0"/>
            </a:endParaRPr>
          </a:p>
        </p:txBody>
      </p:sp>
      <p:sp>
        <p:nvSpPr>
          <p:cNvPr id="30726" name="AutoShape 2"/>
          <p:cNvSpPr>
            <a:spLocks noChangeArrowheads="1"/>
          </p:cNvSpPr>
          <p:nvPr/>
        </p:nvSpPr>
        <p:spPr bwMode="auto">
          <a:xfrm>
            <a:off x="180975" y="976313"/>
            <a:ext cx="11401425"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vi-VN" altLang="en-US" sz="1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VNI-Times" pitchFamily="2" charset="0"/>
              <a:ea typeface="+mn-ea"/>
              <a:cs typeface="Arial"/>
            </a:endParaRPr>
          </a:p>
        </p:txBody>
      </p:sp>
      <p:sp>
        <p:nvSpPr>
          <p:cNvPr id="30728" name="Text Box 4"/>
          <p:cNvSpPr txBox="1">
            <a:spLocks noChangeArrowheads="1"/>
          </p:cNvSpPr>
          <p:nvPr/>
        </p:nvSpPr>
        <p:spPr bwMode="auto">
          <a:xfrm>
            <a:off x="4022232" y="289725"/>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dẫn</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về</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nhà</a:t>
            </a:r>
            <a:endPar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8137"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46238" y="85725"/>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ap&#10;&#10;Description automatically generated">
            <a:extLst>
              <a:ext uri="{FF2B5EF4-FFF2-40B4-BE49-F238E27FC236}">
                <a16:creationId xmlns:a16="http://schemas.microsoft.com/office/drawing/2014/main" id="{2C7A3190-FFDE-46FF-8ACA-BD2AA9B0B4DC}"/>
              </a:ext>
            </a:extLst>
          </p:cNvPr>
          <p:cNvPicPr>
            <a:picLocks noChangeAspect="1"/>
          </p:cNvPicPr>
          <p:nvPr/>
        </p:nvPicPr>
        <p:blipFill rotWithShape="1">
          <a:blip r:embed="rId4">
            <a:extLst>
              <a:ext uri="{28A0092B-C50C-407E-A947-70E740481C1C}">
                <a14:useLocalDpi xmlns:a14="http://schemas.microsoft.com/office/drawing/2010/main" val="0"/>
              </a:ext>
            </a:extLst>
          </a:blip>
          <a:srcRect b="13619"/>
          <a:stretch/>
        </p:blipFill>
        <p:spPr>
          <a:xfrm>
            <a:off x="7774160" y="1798100"/>
            <a:ext cx="3367001" cy="3141149"/>
          </a:xfrm>
          <a:prstGeom prst="rect">
            <a:avLst/>
          </a:prstGeom>
        </p:spPr>
      </p:pic>
      <p:sp>
        <p:nvSpPr>
          <p:cNvPr id="9" name="Rectangle 3"/>
          <p:cNvSpPr txBox="1">
            <a:spLocks noChangeArrowheads="1"/>
          </p:cNvSpPr>
          <p:nvPr/>
        </p:nvSpPr>
        <p:spPr bwMode="auto">
          <a:xfrm>
            <a:off x="1064747" y="2836863"/>
            <a:ext cx="7150652" cy="1546224"/>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Học</a:t>
            </a:r>
            <a:r>
              <a:rPr kumimoji="0" lang="vi-VN" sz="3200" b="0" i="0" u="none"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bài và làm BT trong sách BT</a:t>
            </a:r>
            <a:endParaRPr kumimoji="0" 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Đọc trước </a:t>
            </a:r>
            <a:r>
              <a:rPr kumimoji="0" lang="vi-VN" sz="3200" b="0"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BÀI 12</a:t>
            </a:r>
            <a:r>
              <a:rPr kumimoji="0" lang="vi-VN" sz="3200" b="0" i="0" u="none" strike="noStrike" kern="1200" cap="none" spc="0" normalizeH="0" noProof="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dirty="0">
                <a:ln>
                  <a:noFill/>
                </a:ln>
                <a:solidFill>
                  <a:srgbClr val="7030A0"/>
                </a:solidFill>
                <a:uLnTx/>
                <a:uFillTx/>
                <a:latin typeface="Times New Roman" panose="02020603050405020304" pitchFamily="18" charset="0"/>
                <a:ea typeface="+mn-ea"/>
                <a:cs typeface="Times New Roman" panose="02020603050405020304" pitchFamily="18" charset="0"/>
              </a:rPr>
              <a:t>Núi lửa và Động đất</a:t>
            </a:r>
            <a:endParaRPr kumimoji="0" lang="en-US" sz="3200" b="1" i="0" u="none" strike="noStrike" kern="1200" cap="none" spc="0" normalizeH="0" baseline="0" noProof="0" dirty="0">
              <a:ln>
                <a:noFill/>
              </a:ln>
              <a:solidFill>
                <a:srgbClr val="7030A0"/>
              </a:solidFill>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21426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Formation of Himalayas HD">
            <a:hlinkClick r:id="" action="ppaction://media"/>
            <a:extLst>
              <a:ext uri="{FF2B5EF4-FFF2-40B4-BE49-F238E27FC236}">
                <a16:creationId xmlns:a16="http://schemas.microsoft.com/office/drawing/2014/main" id="{E421372D-EAE9-4D4F-B21D-8656F199AE08}"/>
              </a:ext>
            </a:extLst>
          </p:cNvPr>
          <p:cNvPicPr>
            <a:picLocks noGrp="1" noChangeAspect="1"/>
          </p:cNvPicPr>
          <p:nvPr>
            <p:ph idx="1"/>
            <a:videoFile r:link="rId1"/>
            <p:extLst>
              <p:ext uri="{DAA4B4D4-6D71-4841-9C94-3DE7FCFB9230}">
                <p14:media xmlns:p14="http://schemas.microsoft.com/office/powerpoint/2010/main" r:embed="rId2">
                  <p14:trim st="6413" end="21902.3666"/>
                </p14:media>
              </p:ext>
            </p:extLst>
          </p:nvPr>
        </p:nvPicPr>
        <p:blipFill>
          <a:blip r:embed="rId4"/>
          <a:stretch>
            <a:fillRect/>
          </a:stretch>
        </p:blipFill>
        <p:spPr>
          <a:xfrm>
            <a:off x="552450" y="310823"/>
            <a:ext cx="11087099" cy="6236353"/>
          </a:xfrm>
        </p:spPr>
      </p:pic>
      <p:sp>
        <p:nvSpPr>
          <p:cNvPr id="2" name="Title 1">
            <a:extLst>
              <a:ext uri="{FF2B5EF4-FFF2-40B4-BE49-F238E27FC236}">
                <a16:creationId xmlns:a16="http://schemas.microsoft.com/office/drawing/2014/main" id="{59AD3B0C-BC9B-46BF-B602-0F1826AD0B65}"/>
              </a:ext>
            </a:extLst>
          </p:cNvPr>
          <p:cNvSpPr>
            <a:spLocks noGrp="1"/>
          </p:cNvSpPr>
          <p:nvPr>
            <p:ph type="title"/>
          </p:nvPr>
        </p:nvSpPr>
        <p:spPr>
          <a:xfrm>
            <a:off x="247649" y="241300"/>
            <a:ext cx="11591925" cy="701675"/>
          </a:xfrm>
        </p:spPr>
        <p:txBody>
          <a:bodyPr>
            <a:normAutofit/>
          </a:bodyPr>
          <a:lstStyle/>
          <a:p>
            <a:pPr algn="ctr"/>
            <a:r>
              <a:rPr lang="en-US" sz="3600" dirty="0" err="1">
                <a:solidFill>
                  <a:srgbClr val="FFFF00"/>
                </a:solidFill>
                <a:latin typeface="#9Slide07 IcielBaliho Script" pitchFamily="2" charset="0"/>
              </a:rPr>
              <a:t>Dãy</a:t>
            </a:r>
            <a:r>
              <a:rPr lang="en-US" sz="3600" dirty="0">
                <a:solidFill>
                  <a:srgbClr val="FFFF00"/>
                </a:solidFill>
                <a:latin typeface="#9Slide07 IcielBaliho Script" pitchFamily="2" charset="0"/>
              </a:rPr>
              <a:t> Himalaya </a:t>
            </a:r>
            <a:r>
              <a:rPr lang="en-US" sz="3600" dirty="0" err="1">
                <a:solidFill>
                  <a:srgbClr val="FFFF00"/>
                </a:solidFill>
                <a:latin typeface="#9Slide07 IcielBaliho Script" pitchFamily="2" charset="0"/>
              </a:rPr>
              <a:t>được</a:t>
            </a:r>
            <a:r>
              <a:rPr lang="en-US" sz="3600" dirty="0">
                <a:solidFill>
                  <a:srgbClr val="FFFF00"/>
                </a:solidFill>
                <a:latin typeface="#9Slide07 IcielBaliho Script" pitchFamily="2" charset="0"/>
              </a:rPr>
              <a:t> </a:t>
            </a:r>
            <a:r>
              <a:rPr lang="en-US" sz="3600" dirty="0" err="1">
                <a:solidFill>
                  <a:srgbClr val="FFFF00"/>
                </a:solidFill>
                <a:latin typeface="#9Slide07 IcielBaliho Script" pitchFamily="2" charset="0"/>
              </a:rPr>
              <a:t>hình</a:t>
            </a:r>
            <a:r>
              <a:rPr lang="en-US" sz="3600" dirty="0">
                <a:solidFill>
                  <a:srgbClr val="FFFF00"/>
                </a:solidFill>
                <a:latin typeface="#9Slide07 IcielBaliho Script" pitchFamily="2" charset="0"/>
              </a:rPr>
              <a:t> </a:t>
            </a:r>
            <a:r>
              <a:rPr lang="en-US" sz="3600" dirty="0" err="1">
                <a:solidFill>
                  <a:srgbClr val="FFFF00"/>
                </a:solidFill>
                <a:latin typeface="#9Slide07 IcielBaliho Script" pitchFamily="2" charset="0"/>
              </a:rPr>
              <a:t>thành</a:t>
            </a:r>
            <a:r>
              <a:rPr lang="en-US" sz="3600" dirty="0">
                <a:solidFill>
                  <a:srgbClr val="FFFF00"/>
                </a:solidFill>
                <a:latin typeface="#9Slide07 IcielBaliho Script" pitchFamily="2" charset="0"/>
              </a:rPr>
              <a:t> </a:t>
            </a:r>
            <a:r>
              <a:rPr lang="en-US" sz="3600" dirty="0" err="1">
                <a:solidFill>
                  <a:srgbClr val="FFFF00"/>
                </a:solidFill>
                <a:latin typeface="#9Slide07 IcielBaliho Script" pitchFamily="2" charset="0"/>
              </a:rPr>
              <a:t>như</a:t>
            </a:r>
            <a:r>
              <a:rPr lang="en-US" sz="3600" dirty="0">
                <a:solidFill>
                  <a:srgbClr val="FFFF00"/>
                </a:solidFill>
                <a:latin typeface="#9Slide07 IcielBaliho Script" pitchFamily="2" charset="0"/>
              </a:rPr>
              <a:t> </a:t>
            </a:r>
            <a:r>
              <a:rPr lang="en-US" sz="3600" dirty="0" err="1">
                <a:solidFill>
                  <a:srgbClr val="FFFF00"/>
                </a:solidFill>
                <a:latin typeface="#9Slide07 IcielBaliho Script" pitchFamily="2" charset="0"/>
              </a:rPr>
              <a:t>thế</a:t>
            </a:r>
            <a:r>
              <a:rPr lang="en-US" sz="3600" dirty="0">
                <a:solidFill>
                  <a:srgbClr val="FFFF00"/>
                </a:solidFill>
                <a:latin typeface="#9Slide07 IcielBaliho Script" pitchFamily="2" charset="0"/>
              </a:rPr>
              <a:t> </a:t>
            </a:r>
            <a:r>
              <a:rPr lang="en-US" sz="3600" dirty="0" err="1">
                <a:solidFill>
                  <a:srgbClr val="FFFF00"/>
                </a:solidFill>
                <a:latin typeface="#9Slide07 IcielBaliho Script" pitchFamily="2" charset="0"/>
              </a:rPr>
              <a:t>nào</a:t>
            </a:r>
            <a:r>
              <a:rPr lang="en-US" sz="3600" dirty="0">
                <a:solidFill>
                  <a:srgbClr val="FFFF00"/>
                </a:solidFill>
                <a:latin typeface="#9Slide07 IcielBaliho Script" pitchFamily="2" charset="0"/>
              </a:rPr>
              <a:t>?</a:t>
            </a:r>
          </a:p>
        </p:txBody>
      </p:sp>
      <p:sp>
        <p:nvSpPr>
          <p:cNvPr id="5" name="Frame 4">
            <a:extLst>
              <a:ext uri="{FF2B5EF4-FFF2-40B4-BE49-F238E27FC236}">
                <a16:creationId xmlns:a16="http://schemas.microsoft.com/office/drawing/2014/main" id="{B13D8834-880B-46B2-8E8C-9B925449F6D4}"/>
              </a:ext>
            </a:extLst>
          </p:cNvPr>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044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2AD39-724C-4318-B79E-FCB188DF60EA}"/>
              </a:ext>
            </a:extLst>
          </p:cNvPr>
          <p:cNvSpPr txBox="1"/>
          <p:nvPr/>
        </p:nvSpPr>
        <p:spPr>
          <a:xfrm>
            <a:off x="346841" y="1172763"/>
            <a:ext cx="6558456" cy="5078313"/>
          </a:xfrm>
          <a:prstGeom prst="rect">
            <a:avLst/>
          </a:prstGeom>
          <a:noFill/>
        </p:spPr>
        <p:txBody>
          <a:bodyPr wrap="square">
            <a:spAutoFit/>
          </a:bodyPr>
          <a:lstStyle/>
          <a:p>
            <a:pPr marL="0" marR="0" indent="0" algn="just">
              <a:lnSpc>
                <a:spcPct val="115000"/>
              </a:lnSpc>
              <a:spcBef>
                <a:spcPts val="0"/>
              </a:spcBef>
              <a:spcAft>
                <a:spcPts val="0"/>
              </a:spcAft>
            </a:pP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Núi Fansipan cao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3.143 m, </a:t>
            </a: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thuộc dãy Hoàng Liên Sơn cách thị trấn Sa Pa khoảng 9 km về phía tây nam, giáp hai tỉnh Lào Cai và Lai Châu. Đây là ngọn núi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cao nhất </a:t>
            </a: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trong ba nước Đông Dương nên được mệnh danh là "Nóc nhà Đông Dương". Fansipan được hình thành vào thời gian giáp ranh của hai kỷ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Permi - Trias </a:t>
            </a: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của đại Cổ sinh và đại Trung sinh cách nay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260-250 triệu năm</a:t>
            </a: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 Mỗi một năm đỉnh núi này cao thêm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0,032m.</a:t>
            </a:r>
            <a:endParaRPr lang="en-US" sz="2400" b="1"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p>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Theo tiếng địa phương, núi tên là </a:t>
            </a:r>
            <a:r>
              <a:rPr lang="vi-VN" sz="24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"Hủa Xi Pan"</a:t>
            </a:r>
            <a:r>
              <a:rPr lang="vi-VN" sz="2400" b="1" i="1" dirty="0">
                <a:solidFill>
                  <a:srgbClr val="444444"/>
                </a:solidFill>
                <a:effectLst/>
                <a:latin typeface="Roboto" panose="02000000000000000000" pitchFamily="2" charset="0"/>
                <a:ea typeface="Roboto" panose="02000000000000000000" pitchFamily="2" charset="0"/>
                <a:cs typeface="Roboto" panose="02000000000000000000" pitchFamily="2" charset="0"/>
              </a:rPr>
              <a:t> có nghĩa là phiến đá khổng lồ chênh vênh.</a:t>
            </a:r>
            <a:endParaRPr lang="en-US" sz="2400" b="1" dirty="0">
              <a:latin typeface="Roboto" panose="02000000000000000000" pitchFamily="2" charset="0"/>
              <a:ea typeface="Roboto" panose="02000000000000000000" pitchFamily="2" charset="0"/>
              <a:cs typeface="Roboto" panose="02000000000000000000" pitchFamily="2" charset="0"/>
            </a:endParaRPr>
          </a:p>
        </p:txBody>
      </p:sp>
      <p:sp>
        <p:nvSpPr>
          <p:cNvPr id="6" name="Frame 5">
            <a:extLst>
              <a:ext uri="{FF2B5EF4-FFF2-40B4-BE49-F238E27FC236}">
                <a16:creationId xmlns:a16="http://schemas.microsoft.com/office/drawing/2014/main" id="{7B2CD327-94BA-4B7A-B6B1-571C723073FE}"/>
              </a:ext>
            </a:extLst>
          </p:cNvPr>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25BBA7E0-3480-41C5-B328-491F84700C1D}"/>
              </a:ext>
            </a:extLst>
          </p:cNvPr>
          <p:cNvSpPr/>
          <p:nvPr/>
        </p:nvSpPr>
        <p:spPr>
          <a:xfrm>
            <a:off x="1458311" y="189310"/>
            <a:ext cx="3415714"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err="1">
                <a:solidFill>
                  <a:srgbClr val="C00000"/>
                </a:solidFill>
                <a:effectLst/>
                <a:latin typeface="#9Slide07 IcielBC Cubano Normal" panose="00000500000000000000" pitchFamily="2" charset="0"/>
                <a:ea typeface="Tahoma" panose="020B0604030504040204" pitchFamily="34" charset="0"/>
              </a:rPr>
              <a:t>Em</a:t>
            </a:r>
            <a:r>
              <a:rPr lang="en-US" sz="3600" dirty="0">
                <a:solidFill>
                  <a:srgbClr val="C00000"/>
                </a:solidFill>
                <a:effectLst/>
                <a:latin typeface="#9Slide07 IcielBC Cubano Normal" panose="00000500000000000000" pitchFamily="2" charset="0"/>
                <a:ea typeface="Tahoma" panose="020B0604030504040204" pitchFamily="34" charset="0"/>
              </a:rPr>
              <a:t> </a:t>
            </a:r>
            <a:r>
              <a:rPr lang="en-US" sz="3600" dirty="0" err="1">
                <a:solidFill>
                  <a:srgbClr val="C00000"/>
                </a:solidFill>
                <a:effectLst/>
                <a:latin typeface="#9Slide07 IcielBC Cubano Normal" panose="00000500000000000000" pitchFamily="2" charset="0"/>
                <a:ea typeface="Tahoma" panose="020B0604030504040204" pitchFamily="34" charset="0"/>
              </a:rPr>
              <a:t>có</a:t>
            </a:r>
            <a:r>
              <a:rPr lang="en-US" sz="3600" dirty="0">
                <a:solidFill>
                  <a:srgbClr val="C00000"/>
                </a:solidFill>
                <a:effectLst/>
                <a:latin typeface="#9Slide07 IcielBC Cubano Normal" panose="00000500000000000000" pitchFamily="2" charset="0"/>
                <a:ea typeface="Tahoma" panose="020B0604030504040204" pitchFamily="34" charset="0"/>
              </a:rPr>
              <a:t> </a:t>
            </a:r>
            <a:r>
              <a:rPr lang="en-US" sz="3600" dirty="0" err="1">
                <a:solidFill>
                  <a:srgbClr val="C00000"/>
                </a:solidFill>
                <a:effectLst/>
                <a:latin typeface="#9Slide07 IcielBC Cubano Normal" panose="00000500000000000000" pitchFamily="2" charset="0"/>
                <a:ea typeface="Tahoma" panose="020B0604030504040204" pitchFamily="34" charset="0"/>
              </a:rPr>
              <a:t>biết</a:t>
            </a:r>
            <a:r>
              <a:rPr lang="en-US" sz="3600" dirty="0">
                <a:solidFill>
                  <a:srgbClr val="C00000"/>
                </a:solidFill>
                <a:effectLst/>
                <a:latin typeface="#9Slide07 IcielBC Cubano Normal" panose="00000500000000000000" pitchFamily="2" charset="0"/>
                <a:ea typeface="Tahoma" panose="020B0604030504040204" pitchFamily="34" charset="0"/>
              </a:rPr>
              <a:t>?</a:t>
            </a:r>
          </a:p>
        </p:txBody>
      </p:sp>
      <p:sp>
        <p:nvSpPr>
          <p:cNvPr id="9" name="TextBox 8">
            <a:extLst>
              <a:ext uri="{FF2B5EF4-FFF2-40B4-BE49-F238E27FC236}">
                <a16:creationId xmlns:a16="http://schemas.microsoft.com/office/drawing/2014/main" id="{7EF16DC0-630B-4B00-B8CD-32578AE58E9A}"/>
              </a:ext>
            </a:extLst>
          </p:cNvPr>
          <p:cNvSpPr txBox="1"/>
          <p:nvPr/>
        </p:nvSpPr>
        <p:spPr>
          <a:xfrm>
            <a:off x="7056179" y="403908"/>
            <a:ext cx="4762261" cy="1938992"/>
          </a:xfrm>
          <a:prstGeom prst="rect">
            <a:avLst/>
          </a:prstGeom>
          <a:noFill/>
        </p:spPr>
        <p:txBody>
          <a:bodyPr wrap="square">
            <a:spAutoFit/>
          </a:bodyPr>
          <a:lstStyle/>
          <a:p>
            <a:pPr marL="342900" indent="-342900" algn="just">
              <a:buFont typeface="Wingdings" panose="05000000000000000000" pitchFamily="2" charset="2"/>
              <a:buChar char="q"/>
            </a:pP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Nêu</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3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thông</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tin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cơ</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bản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về</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núi</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Fansipan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em</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ấn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tượng</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nhất</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p>
          <a:p>
            <a:pPr marL="342900" indent="-342900" algn="just">
              <a:buFont typeface="Wingdings" panose="05000000000000000000" pitchFamily="2" charset="2"/>
              <a:buChar char="q"/>
            </a:pP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Nêu</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1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nguyên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nhân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tại</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sao</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núi</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Fansipan</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lại</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cao</a:t>
            </a:r>
            <a:r>
              <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lên</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dù</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đây</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là</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núi</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già</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a:t>
            </a:r>
            <a:endParaRPr lang="en-US" sz="2400" dirty="0">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080794AF-16F3-43D4-B3BB-91AD7DFE64F2}"/>
              </a:ext>
            </a:extLst>
          </p:cNvPr>
          <p:cNvSpPr txBox="1"/>
          <p:nvPr/>
        </p:nvSpPr>
        <p:spPr>
          <a:xfrm>
            <a:off x="6335779" y="5797185"/>
            <a:ext cx="6203062" cy="584775"/>
          </a:xfrm>
          <a:prstGeom prst="rect">
            <a:avLst/>
          </a:prstGeom>
          <a:noFill/>
        </p:spPr>
        <p:txBody>
          <a:bodyPr wrap="square">
            <a:spAutoFit/>
          </a:bodyPr>
          <a:lstStyle/>
          <a:p>
            <a:pPr algn="ctr"/>
            <a:r>
              <a:rPr lang="en-US" sz="3200" b="1" dirty="0">
                <a:effectLst/>
                <a:latin typeface="#9Slide07 IcielBC Cubano Normal" panose="00000500000000000000" pitchFamily="2" charset="0"/>
                <a:ea typeface="Roboto" panose="02000000000000000000" pitchFamily="2" charset="0"/>
                <a:cs typeface="Roboto" panose="02000000000000000000" pitchFamily="2" charset="0"/>
              </a:rPr>
              <a:t>NỘI SINH      &gt; NGOẠI SINH</a:t>
            </a:r>
            <a:endParaRPr lang="en-US" sz="3200" b="1" dirty="0">
              <a:latin typeface="#9Slide07 IcielBC Cubano Normal" panose="00000500000000000000" pitchFamily="2" charset="0"/>
              <a:ea typeface="Roboto" panose="02000000000000000000" pitchFamily="2" charset="0"/>
              <a:cs typeface="Roboto" panose="02000000000000000000" pitchFamily="2" charset="0"/>
            </a:endParaRPr>
          </a:p>
        </p:txBody>
      </p:sp>
      <p:sp>
        <p:nvSpPr>
          <p:cNvPr id="11" name="Half Frame 10">
            <a:extLst>
              <a:ext uri="{FF2B5EF4-FFF2-40B4-BE49-F238E27FC236}">
                <a16:creationId xmlns:a16="http://schemas.microsoft.com/office/drawing/2014/main" id="{B0F90208-C5C3-4B58-9C4E-1431BED4FFFF}"/>
              </a:ext>
            </a:extLst>
          </p:cNvPr>
          <p:cNvSpPr/>
          <p:nvPr/>
        </p:nvSpPr>
        <p:spPr>
          <a:xfrm rot="7422616">
            <a:off x="8544910" y="5795283"/>
            <a:ext cx="725214" cy="588579"/>
          </a:xfrm>
          <a:prstGeom prst="half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362" name="Picture 2" descr="Kỳ quan thiên nhiên trên dãy Hoàng Liên Sơn - VnExpress Du lịch">
            <a:extLst>
              <a:ext uri="{FF2B5EF4-FFF2-40B4-BE49-F238E27FC236}">
                <a16:creationId xmlns:a16="http://schemas.microsoft.com/office/drawing/2014/main" id="{00D95DB2-5F7A-423B-87E6-FF5FBAEF2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70" y="2607888"/>
            <a:ext cx="4688689" cy="2930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barn(inVertical)">
                                      <p:cBhvr>
                                        <p:cTn id="20" dur="500"/>
                                        <p:tgtEl>
                                          <p:spTgt spid="1536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37681A6-02E1-4862-A037-6E09C359ABD7}"/>
              </a:ext>
            </a:extLst>
          </p:cNvPr>
          <p:cNvSpPr txBox="1"/>
          <p:nvPr/>
        </p:nvSpPr>
        <p:spPr>
          <a:xfrm>
            <a:off x="2404790" y="2659632"/>
            <a:ext cx="10087183" cy="492443"/>
          </a:xfrm>
          <a:prstGeom prst="rect">
            <a:avLst/>
          </a:prstGeom>
          <a:noFill/>
        </p:spPr>
        <p:txBody>
          <a:bodyPr wrap="square">
            <a:spAutoFit/>
          </a:bodyPr>
          <a:lstStyle/>
          <a:p>
            <a:pPr algn="ct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Everest – </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Núi</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cao</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nhất</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600" b="1" err="1">
                <a:solidFill>
                  <a:srgbClr val="0070C0"/>
                </a:solidFill>
                <a:effectLst/>
                <a:latin typeface="Roboto" panose="02000000000000000000" pitchFamily="2" charset="0"/>
                <a:ea typeface="Roboto" panose="02000000000000000000" pitchFamily="2" charset="0"/>
                <a:cs typeface="Roboto" panose="02000000000000000000" pitchFamily="2" charset="0"/>
              </a:rPr>
              <a:t>thế</a:t>
            </a:r>
            <a:r>
              <a:rPr lang="en-US" sz="2600" b="1">
                <a:solidFill>
                  <a:srgbClr val="0070C0"/>
                </a:solidFill>
                <a:effectLst/>
                <a:latin typeface="Roboto" panose="02000000000000000000" pitchFamily="2" charset="0"/>
                <a:ea typeface="Roboto" panose="02000000000000000000" pitchFamily="2" charset="0"/>
                <a:cs typeface="Roboto" panose="02000000000000000000" pitchFamily="2" charset="0"/>
              </a:rPr>
              <a:t> giới 8848m</a:t>
            </a:r>
            <a:endParaRPr lang="en-US" sz="2600" b="1"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82EE81DD-C421-4609-ABD1-4A2C4E390D8A}"/>
              </a:ext>
            </a:extLst>
          </p:cNvPr>
          <p:cNvSpPr txBox="1"/>
          <p:nvPr/>
        </p:nvSpPr>
        <p:spPr>
          <a:xfrm>
            <a:off x="0" y="6365557"/>
            <a:ext cx="6454100" cy="492443"/>
          </a:xfrm>
          <a:prstGeom prst="rect">
            <a:avLst/>
          </a:prstGeom>
          <a:noFill/>
        </p:spPr>
        <p:txBody>
          <a:bodyPr wrap="square">
            <a:spAutoFit/>
          </a:bodyPr>
          <a:lstStyle/>
          <a:p>
            <a:pPr algn="ct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Vực</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Ma-</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ri</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-an </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sâu</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0070C0"/>
                </a:solidFill>
                <a:effectLst/>
                <a:latin typeface="Roboto" panose="02000000000000000000" pitchFamily="2" charset="0"/>
                <a:ea typeface="Roboto" panose="02000000000000000000" pitchFamily="2" charset="0"/>
                <a:cs typeface="Roboto" panose="02000000000000000000" pitchFamily="2" charset="0"/>
              </a:rPr>
              <a:t>nhất</a:t>
            </a:r>
            <a:r>
              <a:rPr lang="en-US" sz="2600" b="1" dirty="0">
                <a:solidFill>
                  <a:srgbClr val="0070C0"/>
                </a:solidFill>
                <a:effectLst/>
                <a:latin typeface="Roboto" panose="02000000000000000000" pitchFamily="2" charset="0"/>
                <a:ea typeface="Roboto" panose="02000000000000000000" pitchFamily="2" charset="0"/>
                <a:cs typeface="Roboto" panose="02000000000000000000" pitchFamily="2" charset="0"/>
              </a:rPr>
              <a:t> </a:t>
            </a:r>
            <a:r>
              <a:rPr lang="en-US" sz="2600" b="1" err="1">
                <a:solidFill>
                  <a:srgbClr val="0070C0"/>
                </a:solidFill>
                <a:effectLst/>
                <a:latin typeface="Roboto" panose="02000000000000000000" pitchFamily="2" charset="0"/>
                <a:ea typeface="Roboto" panose="02000000000000000000" pitchFamily="2" charset="0"/>
                <a:cs typeface="Roboto" panose="02000000000000000000" pitchFamily="2" charset="0"/>
              </a:rPr>
              <a:t>thế</a:t>
            </a:r>
            <a:r>
              <a:rPr lang="en-US" sz="2600" b="1">
                <a:solidFill>
                  <a:srgbClr val="0070C0"/>
                </a:solidFill>
                <a:effectLst/>
                <a:latin typeface="Roboto" panose="02000000000000000000" pitchFamily="2" charset="0"/>
                <a:ea typeface="Roboto" panose="02000000000000000000" pitchFamily="2" charset="0"/>
                <a:cs typeface="Roboto" panose="02000000000000000000" pitchFamily="2" charset="0"/>
              </a:rPr>
              <a:t> giới 11000m</a:t>
            </a:r>
            <a:endParaRPr lang="en-US" sz="2600" b="1"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Tìm thấy 7 thi thể trên dãy Himalaya">
            <a:extLst>
              <a:ext uri="{FF2B5EF4-FFF2-40B4-BE49-F238E27FC236}">
                <a16:creationId xmlns:a16="http://schemas.microsoft.com/office/drawing/2014/main" id="{29149C7F-AD87-45BA-B7C6-8FB10995AB0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912879" y="0"/>
            <a:ext cx="4841875" cy="2578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Những sự thật có thể bạn chưa biết về rãnh Mariana, nơi sâu nhất trên Trái">
            <a:extLst>
              <a:ext uri="{FF2B5EF4-FFF2-40B4-BE49-F238E27FC236}">
                <a16:creationId xmlns:a16="http://schemas.microsoft.com/office/drawing/2014/main" id="{A9A89298-7BDF-4298-9958-82CF06D16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89" y="3705926"/>
            <a:ext cx="4777922" cy="2524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68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mountain, snow, outdoor, nature&#10;&#10;Description automatically generated">
            <a:extLst>
              <a:ext uri="{FF2B5EF4-FFF2-40B4-BE49-F238E27FC236}">
                <a16:creationId xmlns:a16="http://schemas.microsoft.com/office/drawing/2014/main" id="{BBE0E947-E8AE-4553-8E35-1FB42974D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080" y="2187293"/>
            <a:ext cx="7998450" cy="4670707"/>
          </a:xfrm>
          <a:prstGeom prst="rect">
            <a:avLst/>
          </a:prstGeom>
        </p:spPr>
      </p:pic>
      <p:pic>
        <p:nvPicPr>
          <p:cNvPr id="4" name="Picture 3" descr="Map&#10;&#10;Description automatically generated">
            <a:extLst>
              <a:ext uri="{FF2B5EF4-FFF2-40B4-BE49-F238E27FC236}">
                <a16:creationId xmlns:a16="http://schemas.microsoft.com/office/drawing/2014/main" id="{444773E2-E769-4EBD-8FAE-E4E2690D5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30" y="2187293"/>
            <a:ext cx="3637280" cy="4670707"/>
          </a:xfrm>
          <a:prstGeom prst="rect">
            <a:avLst/>
          </a:prstGeom>
        </p:spPr>
      </p:pic>
      <p:sp>
        <p:nvSpPr>
          <p:cNvPr id="7" name="Content Placeholder 12">
            <a:extLst>
              <a:ext uri="{FF2B5EF4-FFF2-40B4-BE49-F238E27FC236}">
                <a16:creationId xmlns:a16="http://schemas.microsoft.com/office/drawing/2014/main" id="{6CEF53BD-1296-48BC-9056-3CA49CCF0D9E}"/>
              </a:ext>
            </a:extLst>
          </p:cNvPr>
          <p:cNvSpPr>
            <a:spLocks noGrp="1"/>
          </p:cNvSpPr>
          <p:nvPr>
            <p:ph idx="1"/>
          </p:nvPr>
        </p:nvSpPr>
        <p:spPr>
          <a:xfrm>
            <a:off x="-1799077" y="0"/>
            <a:ext cx="15189851" cy="2419097"/>
          </a:xfrm>
        </p:spPr>
        <p:txBody>
          <a:bodyPr anchor="t">
            <a:noAutofit/>
          </a:bodyPr>
          <a:lstStyle/>
          <a:p>
            <a:pPr marL="0" indent="0" algn="ctr">
              <a:buNone/>
            </a:pPr>
            <a:r>
              <a:rPr lang="vi-VN" sz="4000" b="1" dirty="0">
                <a:solidFill>
                  <a:srgbClr val="002060"/>
                </a:solidFill>
                <a:latin typeface="#9Slide07 IcielBC Cubano Normal" panose="00000500000000000000" pitchFamily="2" charset="0"/>
              </a:rPr>
              <a:t>TIẾT 16 - </a:t>
            </a:r>
            <a:r>
              <a:rPr lang="en-US" sz="4000" b="1">
                <a:solidFill>
                  <a:srgbClr val="002060"/>
                </a:solidFill>
                <a:latin typeface="#9Slide07 IcielBC Cubano Normal" panose="00000500000000000000" pitchFamily="2" charset="0"/>
              </a:rPr>
              <a:t>BÀI 11</a:t>
            </a:r>
          </a:p>
          <a:p>
            <a:pPr marL="0" indent="0" algn="ctr">
              <a:buNone/>
            </a:pPr>
            <a:r>
              <a:rPr lang="en-US" sz="3600" b="1">
                <a:solidFill>
                  <a:srgbClr val="002060"/>
                </a:solidFill>
                <a:effectLst/>
                <a:latin typeface="#9Slide07 IcielBC Cubano Normal" panose="00000500000000000000" pitchFamily="2" charset="0"/>
                <a:ea typeface="Tahoma" panose="020B0604030504040204" pitchFamily="34" charset="0"/>
              </a:rPr>
              <a:t>QUÁ </a:t>
            </a:r>
            <a:r>
              <a:rPr lang="en-US" sz="3600" b="1" dirty="0">
                <a:solidFill>
                  <a:srgbClr val="002060"/>
                </a:solidFill>
                <a:effectLst/>
                <a:latin typeface="#9Slide07 IcielBC Cubano Normal" panose="00000500000000000000" pitchFamily="2" charset="0"/>
                <a:ea typeface="Tahoma" panose="020B0604030504040204" pitchFamily="34" charset="0"/>
              </a:rPr>
              <a:t>TRÌNH NỘI SINH VÀ QUÁ TRÌNH NGOẠI SINH</a:t>
            </a:r>
          </a:p>
          <a:p>
            <a:pPr marL="0" marR="0" indent="0" algn="ctr">
              <a:lnSpc>
                <a:spcPct val="115000"/>
              </a:lnSpc>
              <a:spcBef>
                <a:spcPts val="0"/>
              </a:spcBef>
              <a:spcAft>
                <a:spcPts val="0"/>
              </a:spcAft>
              <a:buNone/>
            </a:pPr>
            <a:r>
              <a:rPr lang="en-US" sz="3600" b="1" dirty="0">
                <a:solidFill>
                  <a:srgbClr val="002060"/>
                </a:solidFill>
                <a:effectLst/>
                <a:latin typeface="#9Slide07 IcielBC Cubano Normal" panose="00000500000000000000" pitchFamily="2" charset="0"/>
                <a:ea typeface="Tahoma" panose="020B0604030504040204" pitchFamily="34" charset="0"/>
              </a:rPr>
              <a:t>HIỆN TƯỢNG TẠO NÚI</a:t>
            </a:r>
          </a:p>
          <a:p>
            <a:pPr marL="0" indent="0" algn="ctr">
              <a:buNone/>
            </a:pPr>
            <a:endParaRPr lang="en-US" sz="3600" b="1" dirty="0">
              <a:solidFill>
                <a:srgbClr val="FFFF00"/>
              </a:solidFill>
              <a:latin typeface="#9Slide07 IcielBC Cubano Normal" panose="00000500000000000000" pitchFamily="2" charset="0"/>
            </a:endParaRPr>
          </a:p>
        </p:txBody>
      </p:sp>
    </p:spTree>
    <p:extLst>
      <p:ext uri="{BB962C8B-B14F-4D97-AF65-F5344CB8AC3E}">
        <p14:creationId xmlns:p14="http://schemas.microsoft.com/office/powerpoint/2010/main" val="1402561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67813DD-1784-4616-8F4E-55B75D4E196B}"/>
              </a:ext>
            </a:extLst>
          </p:cNvPr>
          <p:cNvSpPr/>
          <p:nvPr/>
        </p:nvSpPr>
        <p:spPr>
          <a:xfrm>
            <a:off x="50800" y="2568391"/>
            <a:ext cx="1246248" cy="1214545"/>
          </a:xfrm>
          <a:prstGeom prst="flowChartConnector">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28"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5328"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lowchart: Connector 7">
            <a:extLst>
              <a:ext uri="{FF2B5EF4-FFF2-40B4-BE49-F238E27FC236}">
                <a16:creationId xmlns:a16="http://schemas.microsoft.com/office/drawing/2014/main" id="{01D71F2D-819C-4B44-8712-F9EB5E069125}"/>
              </a:ext>
            </a:extLst>
          </p:cNvPr>
          <p:cNvSpPr/>
          <p:nvPr/>
        </p:nvSpPr>
        <p:spPr>
          <a:xfrm>
            <a:off x="50800" y="4876284"/>
            <a:ext cx="1310768" cy="1293708"/>
          </a:xfrm>
          <a:prstGeom prst="flowChartConnector">
            <a:avLst/>
          </a:prstGeom>
          <a:solidFill>
            <a:srgbClr val="00B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95"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795"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7027D11F-9EBF-46D2-B639-067C5B7130D3}"/>
              </a:ext>
            </a:extLst>
          </p:cNvPr>
          <p:cNvSpPr/>
          <p:nvPr/>
        </p:nvSpPr>
        <p:spPr>
          <a:xfrm>
            <a:off x="1412877" y="4959825"/>
            <a:ext cx="7822563" cy="1107632"/>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96"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Hiện tượng tạo núi</a:t>
            </a:r>
            <a:endParaRPr kumimoji="0" lang="en-US" sz="399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99D75515-C577-4425-89F9-2F36EDA9EBD2}"/>
              </a:ext>
            </a:extLst>
          </p:cNvPr>
          <p:cNvSpPr/>
          <p:nvPr/>
        </p:nvSpPr>
        <p:spPr>
          <a:xfrm>
            <a:off x="1361538" y="2676640"/>
            <a:ext cx="10639962" cy="11076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96"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Qúa trình nội sinh và quá trình ngoại sinh</a:t>
            </a:r>
            <a:endParaRPr kumimoji="0" lang="en-US" sz="399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7E9DAAF-4DBA-43F7-915F-D94B3CDD85D0}"/>
              </a:ext>
            </a:extLst>
          </p:cNvPr>
          <p:cNvSpPr txBox="1"/>
          <p:nvPr/>
        </p:nvSpPr>
        <p:spPr>
          <a:xfrm>
            <a:off x="2893250" y="189744"/>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96"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10A77-ADB9-4FE1-8E33-B6914D375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D934E8-98C5-4A18-9FAE-B084BA44734F}"/>
              </a:ext>
            </a:extLst>
          </p:cNvPr>
          <p:cNvSpPr txBox="1"/>
          <p:nvPr/>
        </p:nvSpPr>
        <p:spPr>
          <a:xfrm>
            <a:off x="-798198" y="874763"/>
            <a:ext cx="7658327" cy="461665"/>
          </a:xfrm>
          <a:prstGeom prst="rect">
            <a:avLst/>
          </a:prstGeom>
          <a:noFill/>
        </p:spPr>
        <p:txBody>
          <a:bodyPr wrap="square">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1. Qúa trình nội sinh và quá trình ngoại sinh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Content Placeholder 12">
            <a:extLst>
              <a:ext uri="{FF2B5EF4-FFF2-40B4-BE49-F238E27FC236}">
                <a16:creationId xmlns:a16="http://schemas.microsoft.com/office/drawing/2014/main" id="{B076B9CE-27F3-41AD-BE2C-96D3D0E77C1C}"/>
              </a:ext>
            </a:extLst>
          </p:cNvPr>
          <p:cNvSpPr txBox="1">
            <a:spLocks/>
          </p:cNvSpPr>
          <p:nvPr/>
        </p:nvSpPr>
        <p:spPr>
          <a:xfrm>
            <a:off x="0" y="-22616"/>
            <a:ext cx="12277922" cy="6639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2400" b="1" dirty="0">
                <a:solidFill>
                  <a:srgbClr val="002060"/>
                </a:solidFill>
                <a:latin typeface="+mj-lt"/>
              </a:rPr>
              <a:t>TIẾT 16 - </a:t>
            </a:r>
            <a:r>
              <a:rPr lang="en-US" sz="2400" b="1" dirty="0">
                <a:solidFill>
                  <a:srgbClr val="002060"/>
                </a:solidFill>
                <a:latin typeface="Times New Roman" panose="02020603050405020304" pitchFamily="18" charset="0"/>
                <a:cs typeface="Times New Roman" panose="02020603050405020304" pitchFamily="18" charset="0"/>
              </a:rPr>
              <a:t>BÀI 11</a:t>
            </a:r>
          </a:p>
          <a:p>
            <a:pPr marL="0" indent="0" algn="ctr">
              <a:lnSpc>
                <a:spcPct val="115000"/>
              </a:lnSpc>
              <a:spcBef>
                <a:spcPts val="0"/>
              </a:spcBef>
              <a:buFont typeface="Arial" panose="020B0604020202020204" pitchFamily="34" charset="0"/>
              <a:buNone/>
            </a:pPr>
            <a:r>
              <a:rPr lang="en-US" sz="2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QUÁ TRÌNH NỘI SINH VÀ QUÁ TRÌNH </a:t>
            </a:r>
            <a:r>
              <a:rPr lang="en-US" sz="24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NGOẠI SINH. HIỆN </a:t>
            </a:r>
            <a:r>
              <a:rPr lang="en-US" sz="2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 TẠO NÚI</a:t>
            </a:r>
          </a:p>
        </p:txBody>
      </p:sp>
      <p:sp>
        <p:nvSpPr>
          <p:cNvPr id="14" name="TextBox 13">
            <a:extLst>
              <a:ext uri="{FF2B5EF4-FFF2-40B4-BE49-F238E27FC236}">
                <a16:creationId xmlns:a16="http://schemas.microsoft.com/office/drawing/2014/main" id="{B7C3E4DA-64B8-435D-9F8B-76AACF37E01F}"/>
              </a:ext>
            </a:extLst>
          </p:cNvPr>
          <p:cNvSpPr txBox="1"/>
          <p:nvPr/>
        </p:nvSpPr>
        <p:spPr>
          <a:xfrm>
            <a:off x="126806" y="1339058"/>
            <a:ext cx="11559008" cy="461665"/>
          </a:xfrm>
          <a:prstGeom prst="rect">
            <a:avLst/>
          </a:prstGeom>
          <a:noFill/>
        </p:spPr>
        <p:txBody>
          <a:bodyPr wrap="square" rtlCol="0">
            <a:spAutoFit/>
          </a:bodyPr>
          <a:lstStyle/>
          <a:p>
            <a:r>
              <a:rPr lang="en-US" sz="2400">
                <a:solidFill>
                  <a:srgbClr val="002060"/>
                </a:solidFill>
                <a:latin typeface="Times New Roman" panose="02020603050405020304" pitchFamily="18" charset="0"/>
                <a:cs typeface="Times New Roman" panose="02020603050405020304" pitchFamily="18" charset="0"/>
              </a:rPr>
              <a:t>- Qúa trình nội sinh và quá trình ngoại sinh khác nhau nh</a:t>
            </a:r>
            <a:r>
              <a:rPr lang="vi-VN" sz="2400">
                <a:solidFill>
                  <a:srgbClr val="002060"/>
                </a:solidFill>
                <a:latin typeface="Times New Roman" panose="02020603050405020304" pitchFamily="18" charset="0"/>
                <a:cs typeface="Times New Roman" panose="02020603050405020304" pitchFamily="18" charset="0"/>
              </a:rPr>
              <a:t>ư</a:t>
            </a:r>
            <a:r>
              <a:rPr lang="en-US" sz="2400">
                <a:solidFill>
                  <a:srgbClr val="002060"/>
                </a:solidFill>
                <a:latin typeface="Times New Roman" panose="02020603050405020304" pitchFamily="18" charset="0"/>
                <a:cs typeface="Times New Roman" panose="02020603050405020304" pitchFamily="18" charset="0"/>
              </a:rPr>
              <a:t> thế nào?</a:t>
            </a:r>
          </a:p>
        </p:txBody>
      </p:sp>
      <p:graphicFrame>
        <p:nvGraphicFramePr>
          <p:cNvPr id="16" name="Table 4">
            <a:extLst>
              <a:ext uri="{FF2B5EF4-FFF2-40B4-BE49-F238E27FC236}">
                <a16:creationId xmlns:a16="http://schemas.microsoft.com/office/drawing/2014/main" id="{7C0371E5-0D4A-4462-8FBA-5865EE41D480}"/>
              </a:ext>
            </a:extLst>
          </p:cNvPr>
          <p:cNvGraphicFramePr>
            <a:graphicFrameLocks noGrp="1"/>
          </p:cNvGraphicFramePr>
          <p:nvPr>
            <p:extLst>
              <p:ext uri="{D42A27DB-BD31-4B8C-83A1-F6EECF244321}">
                <p14:modId xmlns:p14="http://schemas.microsoft.com/office/powerpoint/2010/main" val="3163215116"/>
              </p:ext>
            </p:extLst>
          </p:nvPr>
        </p:nvGraphicFramePr>
        <p:xfrm>
          <a:off x="195242" y="2161029"/>
          <a:ext cx="11733989" cy="3822208"/>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1584028992"/>
                    </a:ext>
                  </a:extLst>
                </a:gridCol>
                <a:gridCol w="4473980">
                  <a:extLst>
                    <a:ext uri="{9D8B030D-6E8A-4147-A177-3AD203B41FA5}">
                      <a16:colId xmlns:a16="http://schemas.microsoft.com/office/drawing/2014/main" val="2645330624"/>
                    </a:ext>
                  </a:extLst>
                </a:gridCol>
                <a:gridCol w="4631110">
                  <a:extLst>
                    <a:ext uri="{9D8B030D-6E8A-4147-A177-3AD203B41FA5}">
                      <a16:colId xmlns:a16="http://schemas.microsoft.com/office/drawing/2014/main" val="731374669"/>
                    </a:ext>
                  </a:extLst>
                </a:gridCol>
              </a:tblGrid>
              <a:tr h="251989">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2060"/>
                          </a:solidFill>
                          <a:latin typeface="Times New Roman" panose="02020603050405020304" pitchFamily="18" charset="0"/>
                          <a:cs typeface="Times New Roman" panose="02020603050405020304" pitchFamily="18" charset="0"/>
                        </a:rPr>
                        <a:t>Quá trình nội sinh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2060"/>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6265280"/>
                  </a:ext>
                </a:extLst>
              </a:tr>
              <a:tr h="519420">
                <a:tc>
                  <a:txBody>
                    <a:bodyPr/>
                    <a:lstStyle/>
                    <a:p>
                      <a:r>
                        <a:rPr lang="en-US" sz="2000">
                          <a:solidFill>
                            <a:srgbClr val="002060"/>
                          </a:solidFill>
                          <a:latin typeface="Times New Roman" panose="02020603050405020304" pitchFamily="18" charset="0"/>
                          <a:cs typeface="Times New Roman" panose="02020603050405020304" pitchFamily="18" charset="0"/>
                        </a:rPr>
                        <a:t>Nơi xảy 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3233440"/>
                  </a:ext>
                </a:extLst>
              </a:tr>
              <a:tr h="2906548">
                <a:tc>
                  <a:txBody>
                    <a:bodyPr/>
                    <a:lstStyle/>
                    <a:p>
                      <a:r>
                        <a:rPr lang="en-US" sz="2000">
                          <a:solidFill>
                            <a:srgbClr val="002060"/>
                          </a:solidFill>
                          <a:latin typeface="Times New Roman" panose="02020603050405020304" pitchFamily="18" charset="0"/>
                          <a:cs typeface="Times New Roman" panose="02020603050405020304" pitchFamily="18" charset="0"/>
                        </a:rPr>
                        <a:t>Tác động đến địa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2924150"/>
                  </a:ext>
                </a:extLst>
              </a:tr>
            </a:tbl>
          </a:graphicData>
        </a:graphic>
      </p:graphicFrame>
      <p:sp>
        <p:nvSpPr>
          <p:cNvPr id="25" name="TextBox 24">
            <a:extLst>
              <a:ext uri="{FF2B5EF4-FFF2-40B4-BE49-F238E27FC236}">
                <a16:creationId xmlns:a16="http://schemas.microsoft.com/office/drawing/2014/main" id="{6F06F4DC-DF75-4D87-9439-3A79231FDAE9}"/>
              </a:ext>
            </a:extLst>
          </p:cNvPr>
          <p:cNvSpPr txBox="1"/>
          <p:nvPr/>
        </p:nvSpPr>
        <p:spPr>
          <a:xfrm>
            <a:off x="2889607" y="2613585"/>
            <a:ext cx="4419599"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cs typeface="Times New Roman" panose="02020603050405020304" pitchFamily="18" charset="0"/>
              </a:rPr>
              <a:t>- Trong lòng Trái Đất</a:t>
            </a:r>
          </a:p>
        </p:txBody>
      </p:sp>
      <p:sp>
        <p:nvSpPr>
          <p:cNvPr id="26" name="TextBox 25">
            <a:extLst>
              <a:ext uri="{FF2B5EF4-FFF2-40B4-BE49-F238E27FC236}">
                <a16:creationId xmlns:a16="http://schemas.microsoft.com/office/drawing/2014/main" id="{A48A6660-66B4-4010-BF7E-7A87BEB34C1E}"/>
              </a:ext>
            </a:extLst>
          </p:cNvPr>
          <p:cNvSpPr txBox="1"/>
          <p:nvPr/>
        </p:nvSpPr>
        <p:spPr>
          <a:xfrm>
            <a:off x="7309206" y="2668761"/>
            <a:ext cx="4568601"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cs typeface="Times New Roman" panose="02020603050405020304" pitchFamily="18" charset="0"/>
              </a:rPr>
              <a:t>- Bên ngoài, trên bề mặt Trái Đất</a:t>
            </a:r>
          </a:p>
        </p:txBody>
      </p:sp>
      <p:sp>
        <p:nvSpPr>
          <p:cNvPr id="27" name="TextBox 26">
            <a:extLst>
              <a:ext uri="{FF2B5EF4-FFF2-40B4-BE49-F238E27FC236}">
                <a16:creationId xmlns:a16="http://schemas.microsoft.com/office/drawing/2014/main" id="{F91C6DA0-0799-4BF5-BD69-B7A74A1E1D57}"/>
              </a:ext>
            </a:extLst>
          </p:cNvPr>
          <p:cNvSpPr txBox="1"/>
          <p:nvPr/>
        </p:nvSpPr>
        <p:spPr>
          <a:xfrm>
            <a:off x="7327961" y="4673269"/>
            <a:ext cx="4640556" cy="707886"/>
          </a:xfrm>
          <a:prstGeom prst="rect">
            <a:avLst/>
          </a:prstGeom>
          <a:noFill/>
        </p:spPr>
        <p:txBody>
          <a:bodyPr wrap="square" rtlCol="0">
            <a:spAutoFit/>
          </a:bodyPr>
          <a:lstStyle/>
          <a:p>
            <a:pPr algn="just"/>
            <a:r>
              <a:rPr lang="en-US" sz="2000">
                <a:solidFill>
                  <a:srgbClr val="002060"/>
                </a:solidFill>
                <a:latin typeface="Times New Roman" panose="02020603050405020304" pitchFamily="18" charset="0"/>
                <a:cs typeface="Times New Roman" panose="02020603050405020304" pitchFamily="18" charset="0"/>
              </a:rPr>
              <a:t>=&gt; Xu h</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ớng san bằng địa hình, làm bề mặt bằng phẳng h</a:t>
            </a:r>
            <a:r>
              <a:rPr lang="vi-VN" sz="2000">
                <a:solidFill>
                  <a:srgbClr val="002060"/>
                </a:solidFill>
                <a:latin typeface="Times New Roman" panose="02020603050405020304" pitchFamily="18" charset="0"/>
                <a:cs typeface="Times New Roman" panose="02020603050405020304" pitchFamily="18" charset="0"/>
              </a:rPr>
              <a:t>ơ</a:t>
            </a:r>
            <a:r>
              <a:rPr lang="en-US" sz="2000">
                <a:solidFill>
                  <a:srgbClr val="002060"/>
                </a:solidFill>
                <a:latin typeface="Times New Roman" panose="02020603050405020304" pitchFamily="18" charset="0"/>
                <a:cs typeface="Times New Roman" panose="02020603050405020304" pitchFamily="18" charset="0"/>
              </a:rPr>
              <a:t>n</a:t>
            </a:r>
          </a:p>
        </p:txBody>
      </p:sp>
      <p:sp>
        <p:nvSpPr>
          <p:cNvPr id="28" name="TextBox 27">
            <a:extLst>
              <a:ext uri="{FF2B5EF4-FFF2-40B4-BE49-F238E27FC236}">
                <a16:creationId xmlns:a16="http://schemas.microsoft.com/office/drawing/2014/main" id="{893FBAD8-4B46-498D-8CEC-255554BFB630}"/>
              </a:ext>
            </a:extLst>
          </p:cNvPr>
          <p:cNvSpPr txBox="1"/>
          <p:nvPr/>
        </p:nvSpPr>
        <p:spPr>
          <a:xfrm>
            <a:off x="2885875" y="4661587"/>
            <a:ext cx="4419599" cy="707886"/>
          </a:xfrm>
          <a:prstGeom prst="rect">
            <a:avLst/>
          </a:prstGeom>
          <a:noFill/>
        </p:spPr>
        <p:txBody>
          <a:bodyPr wrap="square" rtlCol="0">
            <a:spAutoFit/>
          </a:bodyPr>
          <a:lstStyle/>
          <a:p>
            <a:pPr algn="just"/>
            <a:r>
              <a:rPr lang="en-US" sz="2000">
                <a:solidFill>
                  <a:srgbClr val="002060"/>
                </a:solidFill>
                <a:latin typeface="Times New Roman" panose="02020603050405020304" pitchFamily="18" charset="0"/>
                <a:cs typeface="Times New Roman" panose="02020603050405020304" pitchFamily="18" charset="0"/>
              </a:rPr>
              <a:t>=&gt; Xu h</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ớng tạo nên sự gồ ghề của bề mặt Trái Đất.</a:t>
            </a:r>
          </a:p>
        </p:txBody>
      </p:sp>
      <p:sp>
        <p:nvSpPr>
          <p:cNvPr id="29" name="TextBox 28">
            <a:extLst>
              <a:ext uri="{FF2B5EF4-FFF2-40B4-BE49-F238E27FC236}">
                <a16:creationId xmlns:a16="http://schemas.microsoft.com/office/drawing/2014/main" id="{FD7146BB-AFE6-44D0-A87B-D8E02B74E87C}"/>
              </a:ext>
            </a:extLst>
          </p:cNvPr>
          <p:cNvSpPr txBox="1"/>
          <p:nvPr/>
        </p:nvSpPr>
        <p:spPr>
          <a:xfrm>
            <a:off x="2955111" y="3098247"/>
            <a:ext cx="4288589" cy="1631216"/>
          </a:xfrm>
          <a:prstGeom prst="rect">
            <a:avLst/>
          </a:prstGeom>
          <a:noFill/>
        </p:spPr>
        <p:txBody>
          <a:bodyPr wrap="square">
            <a:spAutoFit/>
          </a:bodyPr>
          <a:lstStyle/>
          <a:p>
            <a:pPr algn="just"/>
            <a:r>
              <a:rPr lang="en-US" sz="2000">
                <a:solidFill>
                  <a:srgbClr val="002060"/>
                </a:solidFill>
                <a:latin typeface="Times New Roman" panose="02020603050405020304" pitchFamily="18" charset="0"/>
                <a:cs typeface="Times New Roman" panose="02020603050405020304" pitchFamily="18" charset="0"/>
              </a:rPr>
              <a:t>- Làm di chuyển các mảng kiến tạo, nén ép các lớp đất đá, làm chúng bị uốn nếp, đứt gãy hoặc đẩy vật chất nóng chảy ở d</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ới sâu ra ngoài mặt đất tạo thành núi lửa, động đất…</a:t>
            </a:r>
          </a:p>
        </p:txBody>
      </p:sp>
      <p:sp>
        <p:nvSpPr>
          <p:cNvPr id="31" name="TextBox 30">
            <a:extLst>
              <a:ext uri="{FF2B5EF4-FFF2-40B4-BE49-F238E27FC236}">
                <a16:creationId xmlns:a16="http://schemas.microsoft.com/office/drawing/2014/main" id="{D1344581-29BD-41D7-A6CD-872EB2457BDD}"/>
              </a:ext>
            </a:extLst>
          </p:cNvPr>
          <p:cNvSpPr txBox="1"/>
          <p:nvPr/>
        </p:nvSpPr>
        <p:spPr>
          <a:xfrm>
            <a:off x="7243700" y="3136420"/>
            <a:ext cx="4568601" cy="707886"/>
          </a:xfrm>
          <a:prstGeom prst="rect">
            <a:avLst/>
          </a:prstGeom>
          <a:noFill/>
        </p:spPr>
        <p:txBody>
          <a:bodyPr wrap="square">
            <a:spAutoFit/>
          </a:bodyPr>
          <a:lstStyle/>
          <a:p>
            <a:pPr algn="just"/>
            <a:r>
              <a:rPr lang="en-US" sz="2000">
                <a:solidFill>
                  <a:srgbClr val="002060"/>
                </a:solidFill>
                <a:latin typeface="Times New Roman" panose="02020603050405020304" pitchFamily="18" charset="0"/>
                <a:cs typeface="Times New Roman" panose="02020603050405020304" pitchFamily="18" charset="0"/>
              </a:rPr>
              <a:t>- Làm phá vỡ, san bằng các địa hình do nội sinh tạo nên, tạo ra các dạng địa hình mới.</a:t>
            </a:r>
          </a:p>
        </p:txBody>
      </p:sp>
    </p:spTree>
    <p:extLst>
      <p:ext uri="{BB962C8B-B14F-4D97-AF65-F5344CB8AC3E}">
        <p14:creationId xmlns:p14="http://schemas.microsoft.com/office/powerpoint/2010/main" val="99693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dogenic and Exogenic Forces - Learn with LEAD - LEAD">
            <a:hlinkClick r:id="" action="ppaction://media"/>
            <a:extLst>
              <a:ext uri="{FF2B5EF4-FFF2-40B4-BE49-F238E27FC236}">
                <a16:creationId xmlns:a16="http://schemas.microsoft.com/office/drawing/2014/main" id="{98F15FAE-D280-43E6-8645-F172DFAA00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959" y="284602"/>
            <a:ext cx="11180082" cy="6288796"/>
          </a:xfrm>
          <a:prstGeom prst="rect">
            <a:avLst/>
          </a:prstGeom>
        </p:spPr>
      </p:pic>
    </p:spTree>
    <p:extLst>
      <p:ext uri="{BB962C8B-B14F-4D97-AF65-F5344CB8AC3E}">
        <p14:creationId xmlns:p14="http://schemas.microsoft.com/office/powerpoint/2010/main" val="4126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8CAE1E64-CCBE-4E1F-BD8F-893F50D9A09B}"/>
              </a:ext>
            </a:extLst>
          </p:cNvPr>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Text&#10;&#10;Description automatically generated">
            <a:extLst>
              <a:ext uri="{FF2B5EF4-FFF2-40B4-BE49-F238E27FC236}">
                <a16:creationId xmlns:a16="http://schemas.microsoft.com/office/drawing/2014/main" id="{3CB9A42F-D90B-49E1-AAF5-D7FA32A59D9A}"/>
              </a:ext>
            </a:extLst>
          </p:cNvPr>
          <p:cNvPicPr>
            <a:picLocks noChangeAspect="1"/>
          </p:cNvPicPr>
          <p:nvPr/>
        </p:nvPicPr>
        <p:blipFill>
          <a:blip r:embed="rId2"/>
          <a:stretch>
            <a:fillRect/>
          </a:stretch>
        </p:blipFill>
        <p:spPr>
          <a:xfrm>
            <a:off x="219034" y="196482"/>
            <a:ext cx="2611608" cy="115271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EBB0D2B8-9E94-48AC-948E-8F111E9AD3B2}"/>
              </a:ext>
            </a:extLst>
          </p:cNvPr>
          <p:cNvPicPr>
            <a:picLocks noChangeAspect="1"/>
          </p:cNvPicPr>
          <p:nvPr/>
        </p:nvPicPr>
        <p:blipFill>
          <a:blip r:embed="rId3"/>
          <a:stretch>
            <a:fillRect/>
          </a:stretch>
        </p:blipFill>
        <p:spPr>
          <a:xfrm>
            <a:off x="219034" y="4849989"/>
            <a:ext cx="2611608" cy="1297269"/>
          </a:xfrm>
          <a:prstGeom prst="rect">
            <a:avLst/>
          </a:prstGeom>
        </p:spPr>
      </p:pic>
      <p:sp>
        <p:nvSpPr>
          <p:cNvPr id="9" name="Arrow: Right 8">
            <a:extLst>
              <a:ext uri="{FF2B5EF4-FFF2-40B4-BE49-F238E27FC236}">
                <a16:creationId xmlns:a16="http://schemas.microsoft.com/office/drawing/2014/main" id="{D37EC8ED-8545-48EB-996B-ED2C0557A157}"/>
              </a:ext>
            </a:extLst>
          </p:cNvPr>
          <p:cNvSpPr/>
          <p:nvPr/>
        </p:nvSpPr>
        <p:spPr>
          <a:xfrm>
            <a:off x="3448230" y="668459"/>
            <a:ext cx="1566041" cy="5044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16C4DE02-6F5B-4B31-A25B-B4D46A9EA950}"/>
              </a:ext>
            </a:extLst>
          </p:cNvPr>
          <p:cNvSpPr/>
          <p:nvPr/>
        </p:nvSpPr>
        <p:spPr>
          <a:xfrm>
            <a:off x="3501624" y="5246374"/>
            <a:ext cx="1566041" cy="5044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DAD77BD-755A-476E-AB5F-F3956C9446A5}"/>
              </a:ext>
            </a:extLst>
          </p:cNvPr>
          <p:cNvSpPr txBox="1"/>
          <p:nvPr/>
        </p:nvSpPr>
        <p:spPr>
          <a:xfrm>
            <a:off x="5350602" y="561891"/>
            <a:ext cx="2911366" cy="611065"/>
          </a:xfrm>
          <a:prstGeom prst="rect">
            <a:avLst/>
          </a:prstGeom>
          <a:noFill/>
        </p:spPr>
        <p:txBody>
          <a:bodyPr wrap="square">
            <a:spAutoFit/>
          </a:bodyPr>
          <a:lstStyle/>
          <a:p>
            <a:pPr marL="0" marR="0" indent="0" algn="ctr">
              <a:lnSpc>
                <a:spcPct val="115000"/>
              </a:lnSpc>
              <a:spcBef>
                <a:spcPts val="0"/>
              </a:spcBef>
              <a:spcAft>
                <a:spcPts val="0"/>
              </a:spcAft>
            </a:pPr>
            <a:r>
              <a:rPr lang="en-US" sz="3200" dirty="0" err="1">
                <a:solidFill>
                  <a:srgbClr val="002060"/>
                </a:solidFill>
                <a:latin typeface="#9Slide07 IcielBaliho Script" pitchFamily="2" charset="0"/>
                <a:ea typeface="Cambria" panose="02040503050406030204" pitchFamily="18" charset="0"/>
              </a:rPr>
              <a:t>Địa</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hình</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nhô</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cao</a:t>
            </a:r>
            <a:endParaRPr lang="en-US" sz="2800" dirty="0">
              <a:solidFill>
                <a:srgbClr val="002060"/>
              </a:solidFill>
              <a:effectLst/>
              <a:latin typeface="#9Slide07 IcielBaliho Script" pitchFamily="2" charset="0"/>
              <a:ea typeface="Tahoma" panose="020B0604030504040204" pitchFamily="34" charset="0"/>
            </a:endParaRPr>
          </a:p>
        </p:txBody>
      </p:sp>
      <p:sp>
        <p:nvSpPr>
          <p:cNvPr id="15" name="TextBox 14">
            <a:extLst>
              <a:ext uri="{FF2B5EF4-FFF2-40B4-BE49-F238E27FC236}">
                <a16:creationId xmlns:a16="http://schemas.microsoft.com/office/drawing/2014/main" id="{0D00850E-21AE-4E67-88CE-0A869315584C}"/>
              </a:ext>
            </a:extLst>
          </p:cNvPr>
          <p:cNvSpPr txBox="1"/>
          <p:nvPr/>
        </p:nvSpPr>
        <p:spPr>
          <a:xfrm>
            <a:off x="5433207" y="5193089"/>
            <a:ext cx="4172795" cy="611065"/>
          </a:xfrm>
          <a:prstGeom prst="rect">
            <a:avLst/>
          </a:prstGeom>
          <a:noFill/>
        </p:spPr>
        <p:txBody>
          <a:bodyPr wrap="square">
            <a:spAutoFit/>
          </a:bodyPr>
          <a:lstStyle/>
          <a:p>
            <a:pPr marL="0" marR="0" indent="0" algn="ctr">
              <a:lnSpc>
                <a:spcPct val="115000"/>
              </a:lnSpc>
              <a:spcBef>
                <a:spcPts val="0"/>
              </a:spcBef>
              <a:spcAft>
                <a:spcPts val="0"/>
              </a:spcAft>
            </a:pPr>
            <a:r>
              <a:rPr lang="en-US" sz="3200" dirty="0" err="1">
                <a:solidFill>
                  <a:srgbClr val="002060"/>
                </a:solidFill>
                <a:latin typeface="#9Slide07 IcielBaliho Script" pitchFamily="2" charset="0"/>
                <a:ea typeface="Cambria" panose="02040503050406030204" pitchFamily="18" charset="0"/>
              </a:rPr>
              <a:t>Địa</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hình</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bào</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mòn</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bồi</a:t>
            </a:r>
            <a:r>
              <a:rPr lang="en-US" sz="3200" dirty="0">
                <a:solidFill>
                  <a:srgbClr val="002060"/>
                </a:solidFill>
                <a:latin typeface="#9Slide07 IcielBaliho Script" pitchFamily="2" charset="0"/>
                <a:ea typeface="Cambria" panose="02040503050406030204" pitchFamily="18" charset="0"/>
              </a:rPr>
              <a:t> </a:t>
            </a:r>
            <a:r>
              <a:rPr lang="en-US" sz="3200" dirty="0" err="1">
                <a:solidFill>
                  <a:srgbClr val="002060"/>
                </a:solidFill>
                <a:latin typeface="#9Slide07 IcielBaliho Script" pitchFamily="2" charset="0"/>
                <a:ea typeface="Cambria" panose="02040503050406030204" pitchFamily="18" charset="0"/>
              </a:rPr>
              <a:t>tụ</a:t>
            </a:r>
            <a:r>
              <a:rPr lang="en-US" sz="3200" dirty="0">
                <a:solidFill>
                  <a:srgbClr val="002060"/>
                </a:solidFill>
                <a:latin typeface="#9Slide07 IcielBaliho Script" pitchFamily="2" charset="0"/>
                <a:ea typeface="Cambria" panose="02040503050406030204" pitchFamily="18" charset="0"/>
              </a:rPr>
              <a:t> …</a:t>
            </a:r>
            <a:endParaRPr lang="en-US" sz="2800" dirty="0">
              <a:solidFill>
                <a:srgbClr val="002060"/>
              </a:solidFill>
              <a:effectLst/>
              <a:latin typeface="#9Slide07 IcielBaliho Script" pitchFamily="2" charset="0"/>
              <a:ea typeface="Tahoma" panose="020B0604030504040204" pitchFamily="34" charset="0"/>
            </a:endParaRPr>
          </a:p>
        </p:txBody>
      </p:sp>
      <p:pic>
        <p:nvPicPr>
          <p:cNvPr id="16" name="Picture 15">
            <a:extLst>
              <a:ext uri="{FF2B5EF4-FFF2-40B4-BE49-F238E27FC236}">
                <a16:creationId xmlns:a16="http://schemas.microsoft.com/office/drawing/2014/main" id="{BF081AC9-BA39-427C-94FF-DD931FBB2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7547" y="1908905"/>
            <a:ext cx="2611606" cy="1665790"/>
          </a:xfrm>
          <a:prstGeom prst="rect">
            <a:avLst/>
          </a:prstGeom>
        </p:spPr>
      </p:pic>
      <p:pic>
        <p:nvPicPr>
          <p:cNvPr id="17" name="Picture 7" descr="Bí ẩn trong hoang mạc Sahara">
            <a:extLst>
              <a:ext uri="{FF2B5EF4-FFF2-40B4-BE49-F238E27FC236}">
                <a16:creationId xmlns:a16="http://schemas.microsoft.com/office/drawing/2014/main" id="{62653058-6374-4A3F-9DC2-D20F8CFE63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30" b="89950" l="35667" r="94500">
                        <a14:foregroundMark x1="78667" y1="21106" x2="78667" y2="21106"/>
                        <a14:foregroundMark x1="84500" y1="17337" x2="84500" y2="17337"/>
                        <a14:foregroundMark x1="86167" y1="18090" x2="86167" y2="18090"/>
                        <a14:foregroundMark x1="88500" y1="13819" x2="88500" y2="13819"/>
                        <a14:foregroundMark x1="91500" y1="12312" x2="91500" y2="12312"/>
                        <a14:foregroundMark x1="64333" y1="6281" x2="64333" y2="6281"/>
                        <a14:foregroundMark x1="74000" y1="7286" x2="74000" y2="7286"/>
                        <a14:foregroundMark x1="76333" y1="75126" x2="76333" y2="75126"/>
                        <a14:foregroundMark x1="94500" y1="16834" x2="94500" y2="16834"/>
                      </a14:backgroundRemoval>
                    </a14:imgEffect>
                  </a14:imgLayer>
                </a14:imgProps>
              </a:ext>
              <a:ext uri="{28A0092B-C50C-407E-A947-70E740481C1C}">
                <a14:useLocalDpi xmlns:a14="http://schemas.microsoft.com/office/drawing/2010/main" val="0"/>
              </a:ext>
            </a:extLst>
          </a:blip>
          <a:srcRect l="31040" r="1565" b="-3"/>
          <a:stretch/>
        </p:blipFill>
        <p:spPr bwMode="auto">
          <a:xfrm>
            <a:off x="8127590" y="3622091"/>
            <a:ext cx="3687907" cy="3625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ó phải các lục địa đang di chuyển không - Bách Khoa Tri Thức">
            <a:extLst>
              <a:ext uri="{FF2B5EF4-FFF2-40B4-BE49-F238E27FC236}">
                <a16:creationId xmlns:a16="http://schemas.microsoft.com/office/drawing/2014/main" id="{83EEC2B3-9A84-4430-B881-B32EFCD58B7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230" y="1562398"/>
            <a:ext cx="5579935" cy="19725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Map&#10;&#10;Description automatically generated">
            <a:extLst>
              <a:ext uri="{FF2B5EF4-FFF2-40B4-BE49-F238E27FC236}">
                <a16:creationId xmlns:a16="http://schemas.microsoft.com/office/drawing/2014/main" id="{4F678768-D5B0-4AE4-97A1-E9EEFAE0A25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13619"/>
          <a:stretch/>
        </p:blipFill>
        <p:spPr>
          <a:xfrm>
            <a:off x="312847" y="1422942"/>
            <a:ext cx="2155497" cy="2010910"/>
          </a:xfrm>
          <a:prstGeom prst="rect">
            <a:avLst/>
          </a:prstGeom>
        </p:spPr>
      </p:pic>
    </p:spTree>
    <p:extLst>
      <p:ext uri="{BB962C8B-B14F-4D97-AF65-F5344CB8AC3E}">
        <p14:creationId xmlns:p14="http://schemas.microsoft.com/office/powerpoint/2010/main" val="129085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10A77-ADB9-4FE1-8E33-B6914D375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88ECC12-B1DA-4C48-83B6-07DAEBEA6F67}"/>
              </a:ext>
            </a:extLst>
          </p:cNvPr>
          <p:cNvGrpSpPr/>
          <p:nvPr/>
        </p:nvGrpSpPr>
        <p:grpSpPr>
          <a:xfrm>
            <a:off x="26705" y="3641998"/>
            <a:ext cx="5590788" cy="2213179"/>
            <a:chOff x="272090" y="4431553"/>
            <a:chExt cx="5590788" cy="2511719"/>
          </a:xfrm>
        </p:grpSpPr>
        <p:pic>
          <p:nvPicPr>
            <p:cNvPr id="18" name="Picture 17">
              <a:extLst>
                <a:ext uri="{FF2B5EF4-FFF2-40B4-BE49-F238E27FC236}">
                  <a16:creationId xmlns:a16="http://schemas.microsoft.com/office/drawing/2014/main" id="{9E9B7F18-6447-4B4D-8185-4847AFABBFEF}"/>
                </a:ext>
              </a:extLst>
            </p:cNvPr>
            <p:cNvPicPr>
              <a:picLocks noChangeAspect="1"/>
            </p:cNvPicPr>
            <p:nvPr/>
          </p:nvPicPr>
          <p:blipFill rotWithShape="1">
            <a:blip r:embed="rId2"/>
            <a:srcRect l="33591" t="16105" r="34963" b="62823"/>
            <a:stretch/>
          </p:blipFill>
          <p:spPr>
            <a:xfrm>
              <a:off x="272090" y="4431553"/>
              <a:ext cx="5590788" cy="2107449"/>
            </a:xfrm>
            <a:prstGeom prst="rect">
              <a:avLst/>
            </a:prstGeom>
          </p:spPr>
        </p:pic>
        <p:sp>
          <p:nvSpPr>
            <p:cNvPr id="19" name="TextBox 18">
              <a:extLst>
                <a:ext uri="{FF2B5EF4-FFF2-40B4-BE49-F238E27FC236}">
                  <a16:creationId xmlns:a16="http://schemas.microsoft.com/office/drawing/2014/main" id="{7BF45727-2590-41FD-9152-88D94C8B13C4}"/>
                </a:ext>
              </a:extLst>
            </p:cNvPr>
            <p:cNvSpPr txBox="1"/>
            <p:nvPr/>
          </p:nvSpPr>
          <p:spPr>
            <a:xfrm>
              <a:off x="552004" y="6296941"/>
              <a:ext cx="2263522" cy="646331"/>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Hình 1. Nếp uốn của các lớp đất đá</a:t>
              </a:r>
            </a:p>
          </p:txBody>
        </p:sp>
        <p:sp>
          <p:nvSpPr>
            <p:cNvPr id="20" name="TextBox 19">
              <a:extLst>
                <a:ext uri="{FF2B5EF4-FFF2-40B4-BE49-F238E27FC236}">
                  <a16:creationId xmlns:a16="http://schemas.microsoft.com/office/drawing/2014/main" id="{95CA3EA0-1E45-4E40-ADDD-660612A56C7C}"/>
                </a:ext>
              </a:extLst>
            </p:cNvPr>
            <p:cNvSpPr txBox="1"/>
            <p:nvPr/>
          </p:nvSpPr>
          <p:spPr>
            <a:xfrm>
              <a:off x="3216250" y="6395730"/>
              <a:ext cx="2263522" cy="369332"/>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Hình 2. Đứt gãy</a:t>
              </a:r>
            </a:p>
          </p:txBody>
        </p:sp>
      </p:grpSp>
      <p:grpSp>
        <p:nvGrpSpPr>
          <p:cNvPr id="21" name="Group 20">
            <a:extLst>
              <a:ext uri="{FF2B5EF4-FFF2-40B4-BE49-F238E27FC236}">
                <a16:creationId xmlns:a16="http://schemas.microsoft.com/office/drawing/2014/main" id="{79AD5CEB-7211-46E7-8BC0-5BB61E725A2E}"/>
              </a:ext>
            </a:extLst>
          </p:cNvPr>
          <p:cNvGrpSpPr/>
          <p:nvPr/>
        </p:nvGrpSpPr>
        <p:grpSpPr>
          <a:xfrm>
            <a:off x="5650327" y="3738636"/>
            <a:ext cx="6558746" cy="2197239"/>
            <a:chOff x="5710373" y="4419909"/>
            <a:chExt cx="6558746" cy="2370722"/>
          </a:xfrm>
        </p:grpSpPr>
        <p:pic>
          <p:nvPicPr>
            <p:cNvPr id="22" name="Picture 21">
              <a:extLst>
                <a:ext uri="{FF2B5EF4-FFF2-40B4-BE49-F238E27FC236}">
                  <a16:creationId xmlns:a16="http://schemas.microsoft.com/office/drawing/2014/main" id="{19E20BAD-E831-43E3-A34E-E3DC03A9AC35}"/>
                </a:ext>
              </a:extLst>
            </p:cNvPr>
            <p:cNvPicPr>
              <a:picLocks noChangeAspect="1"/>
            </p:cNvPicPr>
            <p:nvPr/>
          </p:nvPicPr>
          <p:blipFill rotWithShape="1">
            <a:blip r:embed="rId2"/>
            <a:srcRect l="33082" t="36671" r="34750" b="44031"/>
            <a:stretch/>
          </p:blipFill>
          <p:spPr>
            <a:xfrm>
              <a:off x="5710373" y="4419909"/>
              <a:ext cx="6558746" cy="2003576"/>
            </a:xfrm>
            <a:prstGeom prst="rect">
              <a:avLst/>
            </a:prstGeom>
          </p:spPr>
        </p:pic>
        <p:sp>
          <p:nvSpPr>
            <p:cNvPr id="23" name="TextBox 22">
              <a:extLst>
                <a:ext uri="{FF2B5EF4-FFF2-40B4-BE49-F238E27FC236}">
                  <a16:creationId xmlns:a16="http://schemas.microsoft.com/office/drawing/2014/main" id="{2AC2D5B1-E725-4DDC-8FC8-7F98552D8DE7}"/>
                </a:ext>
              </a:extLst>
            </p:cNvPr>
            <p:cNvSpPr txBox="1"/>
            <p:nvPr/>
          </p:nvSpPr>
          <p:spPr>
            <a:xfrm>
              <a:off x="6093479" y="6144300"/>
              <a:ext cx="2723677" cy="646331"/>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Hình 3.Dạng địa hình do sóng mài mòn</a:t>
              </a:r>
            </a:p>
          </p:txBody>
        </p:sp>
        <p:sp>
          <p:nvSpPr>
            <p:cNvPr id="24" name="TextBox 23">
              <a:extLst>
                <a:ext uri="{FF2B5EF4-FFF2-40B4-BE49-F238E27FC236}">
                  <a16:creationId xmlns:a16="http://schemas.microsoft.com/office/drawing/2014/main" id="{A320C96B-242F-494C-B681-6CD1886F2A5A}"/>
                </a:ext>
              </a:extLst>
            </p:cNvPr>
            <p:cNvSpPr txBox="1"/>
            <p:nvPr/>
          </p:nvSpPr>
          <p:spPr>
            <a:xfrm>
              <a:off x="9641047" y="6144300"/>
              <a:ext cx="2263522" cy="646331"/>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Hình 4. Nấm đá do gió thổi mòn</a:t>
              </a:r>
            </a:p>
          </p:txBody>
        </p:sp>
      </p:grpSp>
      <p:graphicFrame>
        <p:nvGraphicFramePr>
          <p:cNvPr id="30" name="Table 4">
            <a:extLst>
              <a:ext uri="{FF2B5EF4-FFF2-40B4-BE49-F238E27FC236}">
                <a16:creationId xmlns:a16="http://schemas.microsoft.com/office/drawing/2014/main" id="{3F727BE1-9420-4BC9-A8D0-FF24E3D94BB6}"/>
              </a:ext>
            </a:extLst>
          </p:cNvPr>
          <p:cNvGraphicFramePr>
            <a:graphicFrameLocks noGrp="1"/>
          </p:cNvGraphicFramePr>
          <p:nvPr>
            <p:extLst>
              <p:ext uri="{D42A27DB-BD31-4B8C-83A1-F6EECF244321}">
                <p14:modId xmlns:p14="http://schemas.microsoft.com/office/powerpoint/2010/main" val="4154588814"/>
              </p:ext>
            </p:extLst>
          </p:nvPr>
        </p:nvGraphicFramePr>
        <p:xfrm>
          <a:off x="65178" y="73695"/>
          <a:ext cx="11733989" cy="3568303"/>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1584028992"/>
                    </a:ext>
                  </a:extLst>
                </a:gridCol>
                <a:gridCol w="4473980">
                  <a:extLst>
                    <a:ext uri="{9D8B030D-6E8A-4147-A177-3AD203B41FA5}">
                      <a16:colId xmlns:a16="http://schemas.microsoft.com/office/drawing/2014/main" val="2645330624"/>
                    </a:ext>
                  </a:extLst>
                </a:gridCol>
                <a:gridCol w="4631110">
                  <a:extLst>
                    <a:ext uri="{9D8B030D-6E8A-4147-A177-3AD203B41FA5}">
                      <a16:colId xmlns:a16="http://schemas.microsoft.com/office/drawing/2014/main" val="731374669"/>
                    </a:ext>
                  </a:extLst>
                </a:gridCol>
              </a:tblGrid>
              <a:tr h="366874">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2060"/>
                          </a:solidFill>
                          <a:latin typeface="Times New Roman" panose="02020603050405020304" pitchFamily="18" charset="0"/>
                          <a:cs typeface="Times New Roman" panose="02020603050405020304" pitchFamily="18" charset="0"/>
                        </a:rPr>
                        <a:t>Quá trình nội sinh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2060"/>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6265280"/>
                  </a:ext>
                </a:extLst>
              </a:tr>
              <a:tr h="480925">
                <a:tc>
                  <a:txBody>
                    <a:bodyPr/>
                    <a:lstStyle/>
                    <a:p>
                      <a:r>
                        <a:rPr lang="en-US" sz="2000">
                          <a:solidFill>
                            <a:srgbClr val="002060"/>
                          </a:solidFill>
                          <a:latin typeface="Times New Roman" panose="02020603050405020304" pitchFamily="18" charset="0"/>
                          <a:cs typeface="Times New Roman" panose="02020603050405020304" pitchFamily="18" charset="0"/>
                        </a:rPr>
                        <a:t>Nơi xảy 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3233440"/>
                  </a:ext>
                </a:extLst>
              </a:tr>
              <a:tr h="2691138">
                <a:tc>
                  <a:txBody>
                    <a:bodyPr/>
                    <a:lstStyle/>
                    <a:p>
                      <a:r>
                        <a:rPr lang="en-US" sz="2000">
                          <a:solidFill>
                            <a:srgbClr val="002060"/>
                          </a:solidFill>
                          <a:latin typeface="Times New Roman" panose="02020603050405020304" pitchFamily="18" charset="0"/>
                          <a:cs typeface="Times New Roman" panose="02020603050405020304" pitchFamily="18" charset="0"/>
                        </a:rPr>
                        <a:t>Tác động đến địa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2924150"/>
                  </a:ext>
                </a:extLst>
              </a:tr>
            </a:tbl>
          </a:graphicData>
        </a:graphic>
      </p:graphicFrame>
      <p:sp>
        <p:nvSpPr>
          <p:cNvPr id="31" name="TextBox 30">
            <a:extLst>
              <a:ext uri="{FF2B5EF4-FFF2-40B4-BE49-F238E27FC236}">
                <a16:creationId xmlns:a16="http://schemas.microsoft.com/office/drawing/2014/main" id="{DC537F02-DC1B-4E74-A2EE-1FD29CFDC8B7}"/>
              </a:ext>
            </a:extLst>
          </p:cNvPr>
          <p:cNvSpPr txBox="1"/>
          <p:nvPr/>
        </p:nvSpPr>
        <p:spPr>
          <a:xfrm>
            <a:off x="2425208" y="552099"/>
            <a:ext cx="4419599" cy="400110"/>
          </a:xfrm>
          <a:prstGeom prst="rect">
            <a:avLst/>
          </a:prstGeom>
          <a:noFill/>
        </p:spPr>
        <p:txBody>
          <a:bodyPr wrap="square" rtlCol="0">
            <a:spAutoFit/>
          </a:bodyPr>
          <a:lstStyle/>
          <a:p>
            <a:pPr algn="ctr"/>
            <a:r>
              <a:rPr lang="en-US" sz="2000">
                <a:solidFill>
                  <a:srgbClr val="002060"/>
                </a:solidFill>
                <a:latin typeface="Times New Roman" panose="02020603050405020304" pitchFamily="18" charset="0"/>
                <a:cs typeface="Times New Roman" panose="02020603050405020304" pitchFamily="18" charset="0"/>
              </a:rPr>
              <a:t>Trong lòng Trái Đất</a:t>
            </a:r>
          </a:p>
        </p:txBody>
      </p:sp>
      <p:sp>
        <p:nvSpPr>
          <p:cNvPr id="32" name="TextBox 31">
            <a:extLst>
              <a:ext uri="{FF2B5EF4-FFF2-40B4-BE49-F238E27FC236}">
                <a16:creationId xmlns:a16="http://schemas.microsoft.com/office/drawing/2014/main" id="{21A0FBD5-17CD-41E4-90F8-2B8D535E6412}"/>
              </a:ext>
            </a:extLst>
          </p:cNvPr>
          <p:cNvSpPr txBox="1"/>
          <p:nvPr/>
        </p:nvSpPr>
        <p:spPr>
          <a:xfrm>
            <a:off x="7147162" y="523470"/>
            <a:ext cx="4568601" cy="400110"/>
          </a:xfrm>
          <a:prstGeom prst="rect">
            <a:avLst/>
          </a:prstGeom>
          <a:noFill/>
        </p:spPr>
        <p:txBody>
          <a:bodyPr wrap="square" rtlCol="0">
            <a:spAutoFit/>
          </a:bodyPr>
          <a:lstStyle/>
          <a:p>
            <a:pPr algn="ctr"/>
            <a:r>
              <a:rPr lang="en-US" sz="2000">
                <a:solidFill>
                  <a:srgbClr val="002060"/>
                </a:solidFill>
                <a:latin typeface="Times New Roman" panose="02020603050405020304" pitchFamily="18" charset="0"/>
                <a:cs typeface="Times New Roman" panose="02020603050405020304" pitchFamily="18" charset="0"/>
              </a:rPr>
              <a:t>Bên ngoài, trên bề mặt Trái Đất</a:t>
            </a:r>
          </a:p>
        </p:txBody>
      </p:sp>
      <p:sp>
        <p:nvSpPr>
          <p:cNvPr id="33" name="TextBox 32">
            <a:extLst>
              <a:ext uri="{FF2B5EF4-FFF2-40B4-BE49-F238E27FC236}">
                <a16:creationId xmlns:a16="http://schemas.microsoft.com/office/drawing/2014/main" id="{BB29AF20-455A-475F-81E1-C5778DA70A2A}"/>
              </a:ext>
            </a:extLst>
          </p:cNvPr>
          <p:cNvSpPr txBox="1"/>
          <p:nvPr/>
        </p:nvSpPr>
        <p:spPr>
          <a:xfrm>
            <a:off x="7135328" y="2650842"/>
            <a:ext cx="4640556" cy="707886"/>
          </a:xfrm>
          <a:prstGeom prst="rect">
            <a:avLst/>
          </a:prstGeom>
          <a:noFill/>
        </p:spPr>
        <p:txBody>
          <a:bodyPr wrap="square" rtlCol="0">
            <a:spAutoFit/>
          </a:bodyPr>
          <a:lstStyle/>
          <a:p>
            <a:pPr algn="just"/>
            <a:r>
              <a:rPr lang="en-US" sz="2000">
                <a:solidFill>
                  <a:srgbClr val="002060"/>
                </a:solidFill>
                <a:latin typeface="Times New Roman" panose="02020603050405020304" pitchFamily="18" charset="0"/>
                <a:cs typeface="Times New Roman" panose="02020603050405020304" pitchFamily="18" charset="0"/>
              </a:rPr>
              <a:t>=&gt; Xu h</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ớng san bằng địa hình, làm bề mặt bằng phẳng h</a:t>
            </a:r>
            <a:r>
              <a:rPr lang="vi-VN" sz="2000">
                <a:solidFill>
                  <a:srgbClr val="002060"/>
                </a:solidFill>
                <a:latin typeface="Times New Roman" panose="02020603050405020304" pitchFamily="18" charset="0"/>
                <a:cs typeface="Times New Roman" panose="02020603050405020304" pitchFamily="18" charset="0"/>
              </a:rPr>
              <a:t>ơ</a:t>
            </a:r>
            <a:r>
              <a:rPr lang="en-US" sz="2000">
                <a:solidFill>
                  <a:srgbClr val="002060"/>
                </a:solidFill>
                <a:latin typeface="Times New Roman" panose="02020603050405020304" pitchFamily="18" charset="0"/>
                <a:cs typeface="Times New Roman" panose="02020603050405020304" pitchFamily="18" charset="0"/>
              </a:rPr>
              <a:t>n</a:t>
            </a:r>
          </a:p>
        </p:txBody>
      </p:sp>
      <p:sp>
        <p:nvSpPr>
          <p:cNvPr id="34" name="TextBox 33">
            <a:extLst>
              <a:ext uri="{FF2B5EF4-FFF2-40B4-BE49-F238E27FC236}">
                <a16:creationId xmlns:a16="http://schemas.microsoft.com/office/drawing/2014/main" id="{62E61A5E-DB01-4E0B-B8DC-085605F57FC1}"/>
              </a:ext>
            </a:extLst>
          </p:cNvPr>
          <p:cNvSpPr txBox="1"/>
          <p:nvPr/>
        </p:nvSpPr>
        <p:spPr>
          <a:xfrm>
            <a:off x="2715729" y="2657907"/>
            <a:ext cx="4419599" cy="707886"/>
          </a:xfrm>
          <a:prstGeom prst="rect">
            <a:avLst/>
          </a:prstGeom>
          <a:noFill/>
        </p:spPr>
        <p:txBody>
          <a:bodyPr wrap="square" rtlCol="0">
            <a:spAutoFit/>
          </a:bodyPr>
          <a:lstStyle/>
          <a:p>
            <a:pPr algn="just"/>
            <a:r>
              <a:rPr lang="en-US" sz="2000">
                <a:solidFill>
                  <a:srgbClr val="002060"/>
                </a:solidFill>
                <a:latin typeface="Times New Roman" panose="02020603050405020304" pitchFamily="18" charset="0"/>
                <a:cs typeface="Times New Roman" panose="02020603050405020304" pitchFamily="18" charset="0"/>
              </a:rPr>
              <a:t>=&gt; Xu h</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ớng tạo nên sự gồ ghề của bề mặt Trái Đất.</a:t>
            </a:r>
          </a:p>
        </p:txBody>
      </p:sp>
      <p:sp>
        <p:nvSpPr>
          <p:cNvPr id="35" name="TextBox 34">
            <a:extLst>
              <a:ext uri="{FF2B5EF4-FFF2-40B4-BE49-F238E27FC236}">
                <a16:creationId xmlns:a16="http://schemas.microsoft.com/office/drawing/2014/main" id="{372CF607-2218-409F-92C3-69E9A83CEA38}"/>
              </a:ext>
            </a:extLst>
          </p:cNvPr>
          <p:cNvSpPr txBox="1"/>
          <p:nvPr/>
        </p:nvSpPr>
        <p:spPr>
          <a:xfrm>
            <a:off x="2736260" y="1094694"/>
            <a:ext cx="4288589" cy="1631216"/>
          </a:xfrm>
          <a:prstGeom prst="rect">
            <a:avLst/>
          </a:prstGeom>
          <a:noFill/>
        </p:spPr>
        <p:txBody>
          <a:bodyPr wrap="square">
            <a:spAutoFit/>
          </a:bodyPr>
          <a:lstStyle/>
          <a:p>
            <a:pPr algn="just"/>
            <a:r>
              <a:rPr lang="en-US" sz="2000">
                <a:solidFill>
                  <a:srgbClr val="002060"/>
                </a:solidFill>
                <a:latin typeface="Times New Roman" panose="02020603050405020304" pitchFamily="18" charset="0"/>
                <a:cs typeface="Times New Roman" panose="02020603050405020304" pitchFamily="18" charset="0"/>
              </a:rPr>
              <a:t>- Làm di chuyển các mảng kiến tạo, nén ép các lớp đất đá, làm chúng bị uốn nếp, đứt gãy hoặc đẩy vật chất nóng chảy ở d</a:t>
            </a:r>
            <a:r>
              <a:rPr lang="vi-VN" sz="2000">
                <a:solidFill>
                  <a:srgbClr val="002060"/>
                </a:solidFill>
                <a:latin typeface="Times New Roman" panose="02020603050405020304" pitchFamily="18" charset="0"/>
                <a:cs typeface="Times New Roman" panose="02020603050405020304" pitchFamily="18" charset="0"/>
              </a:rPr>
              <a:t>ư</a:t>
            </a:r>
            <a:r>
              <a:rPr lang="en-US" sz="2000">
                <a:solidFill>
                  <a:srgbClr val="002060"/>
                </a:solidFill>
                <a:latin typeface="Times New Roman" panose="02020603050405020304" pitchFamily="18" charset="0"/>
                <a:cs typeface="Times New Roman" panose="02020603050405020304" pitchFamily="18" charset="0"/>
              </a:rPr>
              <a:t>ới sâu ra ngoài mặt đất tạo thành núi lửa, động đất…</a:t>
            </a:r>
          </a:p>
        </p:txBody>
      </p:sp>
      <p:sp>
        <p:nvSpPr>
          <p:cNvPr id="36" name="TextBox 35">
            <a:extLst>
              <a:ext uri="{FF2B5EF4-FFF2-40B4-BE49-F238E27FC236}">
                <a16:creationId xmlns:a16="http://schemas.microsoft.com/office/drawing/2014/main" id="{47B8E3FD-AEFE-45B8-BD9F-2C40CD353223}"/>
              </a:ext>
            </a:extLst>
          </p:cNvPr>
          <p:cNvSpPr txBox="1"/>
          <p:nvPr/>
        </p:nvSpPr>
        <p:spPr>
          <a:xfrm>
            <a:off x="7147162" y="1129796"/>
            <a:ext cx="4568601" cy="707886"/>
          </a:xfrm>
          <a:prstGeom prst="rect">
            <a:avLst/>
          </a:prstGeom>
          <a:noFill/>
        </p:spPr>
        <p:txBody>
          <a:bodyPr wrap="square">
            <a:spAutoFit/>
          </a:bodyPr>
          <a:lstStyle/>
          <a:p>
            <a:pPr algn="just"/>
            <a:r>
              <a:rPr lang="en-US" sz="2000">
                <a:solidFill>
                  <a:srgbClr val="002060"/>
                </a:solidFill>
                <a:latin typeface="Times New Roman" panose="02020603050405020304" pitchFamily="18" charset="0"/>
                <a:cs typeface="Times New Roman" panose="02020603050405020304" pitchFamily="18" charset="0"/>
              </a:rPr>
              <a:t>- Làm phá vỡ, san bằng các địa hình do nội sinh tạo nên, tạo ra các dạng địa hình mới.</a:t>
            </a:r>
          </a:p>
        </p:txBody>
      </p:sp>
      <p:pic>
        <p:nvPicPr>
          <p:cNvPr id="37" name="Picture 36">
            <a:extLst>
              <a:ext uri="{FF2B5EF4-FFF2-40B4-BE49-F238E27FC236}">
                <a16:creationId xmlns:a16="http://schemas.microsoft.com/office/drawing/2014/main" id="{EE0C9F12-4FE1-4DF1-9D87-AE1AB2C1813E}"/>
              </a:ext>
            </a:extLst>
          </p:cNvPr>
          <p:cNvPicPr>
            <a:picLocks noChangeAspect="1"/>
          </p:cNvPicPr>
          <p:nvPr/>
        </p:nvPicPr>
        <p:blipFill>
          <a:blip r:embed="rId3"/>
          <a:stretch>
            <a:fillRect/>
          </a:stretch>
        </p:blipFill>
        <p:spPr>
          <a:xfrm>
            <a:off x="-17073" y="3715694"/>
            <a:ext cx="2698166" cy="1657022"/>
          </a:xfrm>
          <a:prstGeom prst="rect">
            <a:avLst/>
          </a:prstGeom>
        </p:spPr>
      </p:pic>
      <p:sp>
        <p:nvSpPr>
          <p:cNvPr id="38" name="TextBox 37">
            <a:extLst>
              <a:ext uri="{FF2B5EF4-FFF2-40B4-BE49-F238E27FC236}">
                <a16:creationId xmlns:a16="http://schemas.microsoft.com/office/drawing/2014/main" id="{B9917D0D-2239-4BC6-A95A-3BAE11367A75}"/>
              </a:ext>
            </a:extLst>
          </p:cNvPr>
          <p:cNvSpPr txBox="1"/>
          <p:nvPr/>
        </p:nvSpPr>
        <p:spPr>
          <a:xfrm>
            <a:off x="118872" y="5942940"/>
            <a:ext cx="12065194"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 Trong các hình 1,2,3,4 hình nào thể hiện tác động chủ yếu của quá trình nội sinh, hình nào thể hiện tác động của quá trình ngoại sinh?</a:t>
            </a:r>
          </a:p>
        </p:txBody>
      </p:sp>
    </p:spTree>
    <p:extLst>
      <p:ext uri="{BB962C8B-B14F-4D97-AF65-F5344CB8AC3E}">
        <p14:creationId xmlns:p14="http://schemas.microsoft.com/office/powerpoint/2010/main" val="7813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1898</TotalTime>
  <Words>2066</Words>
  <Application>Microsoft Office PowerPoint</Application>
  <PresentationFormat>Widescreen</PresentationFormat>
  <Paragraphs>195</Paragraphs>
  <Slides>27</Slides>
  <Notes>8</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#9Slide07 IcielBaliho Script</vt:lpstr>
      <vt:lpstr>#9Slide07 IcielBC Cubano Normal</vt:lpstr>
      <vt:lpstr>.VnTime</vt:lpstr>
      <vt:lpstr>Arial</vt:lpstr>
      <vt:lpstr>Calibri</vt:lpstr>
      <vt:lpstr>Calibri Light</vt:lpstr>
      <vt:lpstr>Roboto</vt:lpstr>
      <vt:lpstr>Tahoma</vt:lpstr>
      <vt:lpstr>Times New Roman</vt:lpstr>
      <vt:lpstr>VNI-Times</vt:lpstr>
      <vt:lpstr>Wingdings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Dãy Himalaya được hình thành như thế nào?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84974897627</cp:lastModifiedBy>
  <cp:revision>65</cp:revision>
  <dcterms:created xsi:type="dcterms:W3CDTF">2021-08-21T06:58:44Z</dcterms:created>
  <dcterms:modified xsi:type="dcterms:W3CDTF">2021-12-03T04:42:25Z</dcterms:modified>
</cp:coreProperties>
</file>