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88" r:id="rId2"/>
    <p:sldId id="270" r:id="rId3"/>
    <p:sldId id="289" r:id="rId4"/>
    <p:sldId id="290" r:id="rId5"/>
    <p:sldId id="298" r:id="rId6"/>
    <p:sldId id="334" r:id="rId7"/>
    <p:sldId id="274" r:id="rId8"/>
    <p:sldId id="299" r:id="rId9"/>
    <p:sldId id="335" r:id="rId10"/>
    <p:sldId id="267" r:id="rId11"/>
    <p:sldId id="282" r:id="rId12"/>
    <p:sldId id="339" r:id="rId13"/>
    <p:sldId id="340" r:id="rId14"/>
    <p:sldId id="310" r:id="rId15"/>
    <p:sldId id="307" r:id="rId16"/>
    <p:sldId id="317" r:id="rId17"/>
    <p:sldId id="303" r:id="rId18"/>
    <p:sldId id="332" r:id="rId19"/>
    <p:sldId id="337" r:id="rId20"/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</p:sldIdLst>
  <p:sldSz cx="12192000" cy="6858000"/>
  <p:notesSz cx="6858000" cy="9144000"/>
  <p:embeddedFontLst>
    <p:embeddedFont>
      <p:font typeface="#9Slide07 IcielBaliho Script" pitchFamily="2" charset="0"/>
      <p:regular r:id="rId31"/>
    </p:embeddedFont>
    <p:embeddedFont>
      <p:font typeface="#9Slide07 IcielBC Cubano Normal" panose="00000500000000000000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FFC000"/>
    <a:srgbClr val="DAE3F3"/>
    <a:srgbClr val="FFF2CC"/>
    <a:srgbClr val="E9E9E9"/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E1DF4-0AB0-4312-ABC0-EEC7EB7BDA4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04062-50A3-4F70-95C7-AF3D0DFE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1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Nên đi theo sườn </a:t>
            </a:r>
            <a:r>
              <a:rPr lang="en-US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12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</a:t>
            </a:r>
            <a:r>
              <a:rPr lang="nl-NL" sz="12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vì các đường đồng mức ở sườn này thưa hơn các đường đồng mức ở sườn </a:t>
            </a:r>
            <a:r>
              <a:rPr lang="nl-NL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12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  <a:r>
              <a:rPr lang="nl-NL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đường sẽ dốc ít hơn, dễ đi hơn.</a:t>
            </a:r>
            <a:endParaRPr lang="nl-NL" sz="1200" baseline="-25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2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3CCF20B9-8EF8-4D54-9538-DFCDAC2B0D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E6C47BD-28D8-45A2-90F0-33F2599CF8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70A26EB3-2F19-4438-B177-5932D51DC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43801B-3AC8-45F3-99D6-E4899FFED978}" type="slidenum">
              <a:rPr lang="vi-VN" altLang="en-US"/>
              <a:pPr/>
              <a:t>10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E8E96816-9D2F-4F6F-B6F9-BCDB6BB48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FA75361B-A50D-41A4-AEC7-96B7FAD30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Giới thiệu lát cắt địa hình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BD2D87EA-D546-4B20-AA8F-EAD8122CFC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914A2E-D322-4452-AA9D-C981E64DD59A}" type="slidenum">
              <a:rPr lang="vi-VN" altLang="en-US"/>
              <a:pPr/>
              <a:t>11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685800">
              <a:buFontTx/>
              <a:buChar char="-"/>
            </a:pPr>
            <a:r>
              <a:rPr lang="en-U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 cắt lần lượt đi qua các dạng</a:t>
            </a:r>
          </a:p>
          <a:p>
            <a:r>
              <a:rPr lang="en-U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địa hình: núi, cao nguyên, đồng bằng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90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7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3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8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D88A1A0-DADC-4417-B6F4-7745ED784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4CC423E-A68B-4A11-A260-33DCE1A26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C546EEB-829E-4994-AC37-EF614631C9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66350D3-A04F-4DB1-A372-CAEEE66AD5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118826"/>
      </p:ext>
    </p:extLst>
  </p:cSld>
  <p:clrMapOvr>
    <a:masterClrMapping/>
  </p:clrMapOvr>
  <p:transition spd="slow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9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7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9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1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22.xml"/><Relationship Id="rId7" Type="http://schemas.openxmlformats.org/officeDocument/2006/relationships/slide" Target="slide27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6.xml"/><Relationship Id="rId10" Type="http://schemas.openxmlformats.org/officeDocument/2006/relationships/image" Target="../media/image22.gif"/><Relationship Id="rId4" Type="http://schemas.openxmlformats.org/officeDocument/2006/relationships/slide" Target="slide25.xml"/><Relationship Id="rId9" Type="http://schemas.openxmlformats.org/officeDocument/2006/relationships/slide" Target="slide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 Ruộng bậc thang Sapa - Một trong bảy ruộng bậc thang kỳ vĩ nhất Châu Á và  thế giới ideas | rice terraces, vietnam travel, ha giang">
            <a:extLst>
              <a:ext uri="{FF2B5EF4-FFF2-40B4-BE49-F238E27FC236}">
                <a16:creationId xmlns:a16="http://schemas.microsoft.com/office/drawing/2014/main" id="{6E296F69-F74F-4F61-A0F0-C5FAC5A52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0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BCA9C3-662B-406D-85F0-F895C97A5124}"/>
              </a:ext>
            </a:extLst>
          </p:cNvPr>
          <p:cNvSpPr txBox="1"/>
          <p:nvPr/>
        </p:nvSpPr>
        <p:spPr>
          <a:xfrm>
            <a:off x="1071948" y="1431145"/>
            <a:ext cx="10259197" cy="258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800" b="1" kern="1400" spc="-50" dirty="0">
                <a:solidFill>
                  <a:schemeClr val="bg1"/>
                </a:solidFill>
                <a:latin typeface="#9Slide07 IcielBC Cubano Normal" panose="00000500000000000000" pitchFamily="2" charset="0"/>
                <a:ea typeface="Times New Roman" panose="02020603050405020304" pitchFamily="18" charset="0"/>
              </a:rPr>
              <a:t>TIẾT 20 - </a:t>
            </a:r>
            <a:r>
              <a:rPr lang="en-US" sz="4800" b="1" kern="1400" spc="-50" dirty="0">
                <a:solidFill>
                  <a:schemeClr val="bg1"/>
                </a:solidFill>
                <a:latin typeface="#9Slide07 IcielBC Cubano Normal" panose="00000500000000000000" pitchFamily="2" charset="0"/>
                <a:ea typeface="Times New Roman" panose="02020603050405020304" pitchFamily="18" charset="0"/>
              </a:rPr>
              <a:t>BÀI 14</a:t>
            </a:r>
            <a:endParaRPr lang="en-US" sz="4800" b="1" kern="1400" spc="-50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Times New Roman" panose="02020603050405020304" pitchFamily="18" charset="0"/>
            </a:endParaRPr>
          </a:p>
          <a:p>
            <a:pPr marL="0" marR="0" indent="180340"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ĐỌC LƯỢC ĐỒ ĐỊA HÌNH TỈ LỆ LỚN</a:t>
            </a:r>
            <a:endParaRPr lang="en-US" sz="4800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  <a:p>
            <a:pPr marL="0" marR="0" indent="180340"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VÀ LÁT CẮT ĐỊA HÌNH ĐƠN GIẢN</a:t>
            </a:r>
            <a:endParaRPr lang="en-US" sz="4800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20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4" name="Rectangle 6">
            <a:extLst>
              <a:ext uri="{FF2B5EF4-FFF2-40B4-BE49-F238E27FC236}">
                <a16:creationId xmlns:a16="http://schemas.microsoft.com/office/drawing/2014/main" id="{55AEDC9C-5C59-4E95-A27F-5F9541ADF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3295650"/>
            <a:ext cx="5791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vi-VN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2531" name="Picture 3" descr="DSC_4927">
            <a:extLst>
              <a:ext uri="{FF2B5EF4-FFF2-40B4-BE49-F238E27FC236}">
                <a16:creationId xmlns:a16="http://schemas.microsoft.com/office/drawing/2014/main" id="{4E450024-1415-4EE5-B85D-82E3DD3750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334963"/>
            <a:ext cx="4419600" cy="6061075"/>
          </a:xfrm>
          <a:ln>
            <a:solidFill>
              <a:srgbClr val="990000"/>
            </a:solidFill>
            <a:miter lim="800000"/>
            <a:headEnd/>
            <a:tailEnd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A90B4B-9526-4DA1-8042-F6ADA95E1C30}"/>
              </a:ext>
            </a:extLst>
          </p:cNvPr>
          <p:cNvCxnSpPr/>
          <p:nvPr/>
        </p:nvCxnSpPr>
        <p:spPr bwMode="auto">
          <a:xfrm>
            <a:off x="3432175" y="2927350"/>
            <a:ext cx="25400" cy="18542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5A35663-91D0-44F2-A35C-9A3DBB115D53}"/>
              </a:ext>
            </a:extLst>
          </p:cNvPr>
          <p:cNvSpPr/>
          <p:nvPr/>
        </p:nvSpPr>
        <p:spPr>
          <a:xfrm>
            <a:off x="3103563" y="234950"/>
            <a:ext cx="720725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US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535" name="Group 15">
            <a:extLst>
              <a:ext uri="{FF2B5EF4-FFF2-40B4-BE49-F238E27FC236}">
                <a16:creationId xmlns:a16="http://schemas.microsoft.com/office/drawing/2014/main" id="{F6702925-D807-4557-8B46-E99CB2C01D07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6815138" y="1843088"/>
            <a:ext cx="3336925" cy="6524625"/>
            <a:chOff x="4494385" y="0"/>
            <a:chExt cx="2849414" cy="6525346"/>
          </a:xfrm>
        </p:grpSpPr>
        <p:pic>
          <p:nvPicPr>
            <p:cNvPr id="22536" name="Picture 8" descr="Hinh 30">
              <a:extLst>
                <a:ext uri="{FF2B5EF4-FFF2-40B4-BE49-F238E27FC236}">
                  <a16:creationId xmlns:a16="http://schemas.microsoft.com/office/drawing/2014/main" id="{D2E284BC-78F1-4B95-B766-6687A174A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96950" y="1997435"/>
              <a:ext cx="6525346" cy="25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TextBox 10">
              <a:extLst>
                <a:ext uri="{FF2B5EF4-FFF2-40B4-BE49-F238E27FC236}">
                  <a16:creationId xmlns:a16="http://schemas.microsoft.com/office/drawing/2014/main" id="{E7C7B334-9835-4417-BBFD-46F72BE453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9623" y="980728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Kon Tum</a:t>
              </a:r>
            </a:p>
          </p:txBody>
        </p:sp>
        <p:sp>
          <p:nvSpPr>
            <p:cNvPr id="22538" name="TextBox 11">
              <a:extLst>
                <a:ext uri="{FF2B5EF4-FFF2-40B4-BE49-F238E27FC236}">
                  <a16:creationId xmlns:a16="http://schemas.microsoft.com/office/drawing/2014/main" id="{33803D94-1AF4-4612-876E-C0D7B7D08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8123" y="2875672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Đắc Lắc</a:t>
              </a:r>
            </a:p>
          </p:txBody>
        </p:sp>
        <p:sp>
          <p:nvSpPr>
            <p:cNvPr id="22539" name="TextBox 12">
              <a:extLst>
                <a:ext uri="{FF2B5EF4-FFF2-40B4-BE49-F238E27FC236}">
                  <a16:creationId xmlns:a16="http://schemas.microsoft.com/office/drawing/2014/main" id="{BC0940C8-CF1D-4E93-AD63-8AD453BA4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0154" y="2205108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Plây Ku</a:t>
              </a:r>
            </a:p>
          </p:txBody>
        </p:sp>
        <p:sp>
          <p:nvSpPr>
            <p:cNvPr id="22540" name="TextBox 13">
              <a:extLst>
                <a:ext uri="{FF2B5EF4-FFF2-40B4-BE49-F238E27FC236}">
                  <a16:creationId xmlns:a16="http://schemas.microsoft.com/office/drawing/2014/main" id="{F7C9C96C-FE54-4050-B90E-B76F1F681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0112" y="4859868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Di Linh</a:t>
              </a:r>
            </a:p>
          </p:txBody>
        </p:sp>
        <p:sp>
          <p:nvSpPr>
            <p:cNvPr id="22541" name="TextBox 14">
              <a:extLst>
                <a:ext uri="{FF2B5EF4-FFF2-40B4-BE49-F238E27FC236}">
                  <a16:creationId xmlns:a16="http://schemas.microsoft.com/office/drawing/2014/main" id="{20200180-6492-40B0-81A8-C62FCBCCC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0112" y="4355812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Lâm Viên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SC_4927">
            <a:extLst>
              <a:ext uri="{FF2B5EF4-FFF2-40B4-BE49-F238E27FC236}">
                <a16:creationId xmlns:a16="http://schemas.microsoft.com/office/drawing/2014/main" id="{2A11CEE2-7EC6-4E82-A252-A006490F50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1" t="40836" b="25188"/>
          <a:stretch>
            <a:fillRect/>
          </a:stretch>
        </p:blipFill>
        <p:spPr>
          <a:xfrm>
            <a:off x="1517650" y="115888"/>
            <a:ext cx="4500563" cy="5889625"/>
          </a:xfrm>
          <a:ln>
            <a:solidFill>
              <a:srgbClr val="990000"/>
            </a:solidFill>
            <a:miter lim="800000"/>
            <a:headEnd/>
            <a:tailEnd/>
          </a:ln>
        </p:spPr>
      </p:pic>
      <p:grpSp>
        <p:nvGrpSpPr>
          <p:cNvPr id="14339" name="Group 15">
            <a:extLst>
              <a:ext uri="{FF2B5EF4-FFF2-40B4-BE49-F238E27FC236}">
                <a16:creationId xmlns:a16="http://schemas.microsoft.com/office/drawing/2014/main" id="{17BF4939-6951-45A0-BE29-D89C9A66D236}"/>
              </a:ext>
            </a:extLst>
          </p:cNvPr>
          <p:cNvGrpSpPr>
            <a:grpSpLocks/>
          </p:cNvGrpSpPr>
          <p:nvPr/>
        </p:nvGrpSpPr>
        <p:grpSpPr bwMode="auto">
          <a:xfrm>
            <a:off x="6018213" y="0"/>
            <a:ext cx="4325937" cy="6524625"/>
            <a:chOff x="4494385" y="0"/>
            <a:chExt cx="2849414" cy="6525346"/>
          </a:xfrm>
        </p:grpSpPr>
        <p:pic>
          <p:nvPicPr>
            <p:cNvPr id="20493" name="Picture 8" descr="Hinh 30">
              <a:extLst>
                <a:ext uri="{FF2B5EF4-FFF2-40B4-BE49-F238E27FC236}">
                  <a16:creationId xmlns:a16="http://schemas.microsoft.com/office/drawing/2014/main" id="{3D394A77-4337-4252-9DEC-BAC53E3E7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96950" y="1997435"/>
              <a:ext cx="6525346" cy="25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4" name="TextBox 10">
              <a:extLst>
                <a:ext uri="{FF2B5EF4-FFF2-40B4-BE49-F238E27FC236}">
                  <a16:creationId xmlns:a16="http://schemas.microsoft.com/office/drawing/2014/main" id="{5C1B8FE9-4BF6-46E6-9F59-CEE0455B3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9623" y="980728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Kon Tum</a:t>
              </a:r>
            </a:p>
          </p:txBody>
        </p:sp>
        <p:sp>
          <p:nvSpPr>
            <p:cNvPr id="20495" name="TextBox 11">
              <a:extLst>
                <a:ext uri="{FF2B5EF4-FFF2-40B4-BE49-F238E27FC236}">
                  <a16:creationId xmlns:a16="http://schemas.microsoft.com/office/drawing/2014/main" id="{C25277F3-F322-4904-81DB-15C8E3140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8123" y="2875672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Đắc Lắc</a:t>
              </a:r>
            </a:p>
          </p:txBody>
        </p:sp>
        <p:sp>
          <p:nvSpPr>
            <p:cNvPr id="20496" name="TextBox 12">
              <a:extLst>
                <a:ext uri="{FF2B5EF4-FFF2-40B4-BE49-F238E27FC236}">
                  <a16:creationId xmlns:a16="http://schemas.microsoft.com/office/drawing/2014/main" id="{9F5E27B5-4833-433F-A640-30CDC0C15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0154" y="2205108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Plây Ku</a:t>
              </a:r>
            </a:p>
          </p:txBody>
        </p:sp>
        <p:sp>
          <p:nvSpPr>
            <p:cNvPr id="20497" name="TextBox 13">
              <a:extLst>
                <a:ext uri="{FF2B5EF4-FFF2-40B4-BE49-F238E27FC236}">
                  <a16:creationId xmlns:a16="http://schemas.microsoft.com/office/drawing/2014/main" id="{7C53985C-2469-410C-ABDD-28604EE0C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0112" y="4859868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Di Linh</a:t>
              </a:r>
            </a:p>
          </p:txBody>
        </p:sp>
        <p:sp>
          <p:nvSpPr>
            <p:cNvPr id="20498" name="TextBox 14">
              <a:extLst>
                <a:ext uri="{FF2B5EF4-FFF2-40B4-BE49-F238E27FC236}">
                  <a16:creationId xmlns:a16="http://schemas.microsoft.com/office/drawing/2014/main" id="{7A43E4AC-17FC-457D-BE7C-793E73B3D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0112" y="4355812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CN. Lâm Viên </a:t>
              </a:r>
            </a:p>
          </p:txBody>
        </p:sp>
      </p:grpSp>
      <p:sp>
        <p:nvSpPr>
          <p:cNvPr id="10" name="Line 15">
            <a:extLst>
              <a:ext uri="{FF2B5EF4-FFF2-40B4-BE49-F238E27FC236}">
                <a16:creationId xmlns:a16="http://schemas.microsoft.com/office/drawing/2014/main" id="{274EBE20-922C-4018-BB26-C2B43386F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620713"/>
            <a:ext cx="71437" cy="51133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F6676-3E02-43B8-8022-F83ECC038515}"/>
              </a:ext>
            </a:extLst>
          </p:cNvPr>
          <p:cNvSpPr/>
          <p:nvPr/>
        </p:nvSpPr>
        <p:spPr>
          <a:xfrm>
            <a:off x="2782888" y="-100013"/>
            <a:ext cx="720725" cy="720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US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FB1DBF-BC70-4CE8-BE98-853E38E8A1D7}"/>
              </a:ext>
            </a:extLst>
          </p:cNvPr>
          <p:cNvSpPr/>
          <p:nvPr/>
        </p:nvSpPr>
        <p:spPr>
          <a:xfrm>
            <a:off x="2943225" y="227013"/>
            <a:ext cx="719138" cy="719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D75B87-C201-43F2-8C8B-F5B46AB25C44}"/>
              </a:ext>
            </a:extLst>
          </p:cNvPr>
          <p:cNvSpPr/>
          <p:nvPr/>
        </p:nvSpPr>
        <p:spPr>
          <a:xfrm>
            <a:off x="2960688" y="5284788"/>
            <a:ext cx="720725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0488" name="TextBox 10">
            <a:extLst>
              <a:ext uri="{FF2B5EF4-FFF2-40B4-BE49-F238E27FC236}">
                <a16:creationId xmlns:a16="http://schemas.microsoft.com/office/drawing/2014/main" id="{00FF413F-F8DC-48B3-BE7B-77288577F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1404938"/>
            <a:ext cx="2405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CN. Kon Tum</a:t>
            </a:r>
          </a:p>
        </p:txBody>
      </p:sp>
      <p:sp>
        <p:nvSpPr>
          <p:cNvPr id="20489" name="TextBox 11">
            <a:extLst>
              <a:ext uri="{FF2B5EF4-FFF2-40B4-BE49-F238E27FC236}">
                <a16:creationId xmlns:a16="http://schemas.microsoft.com/office/drawing/2014/main" id="{EFAFA81F-EC0C-4CF4-BA89-70D38E8A3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2498725"/>
            <a:ext cx="2405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CN. Đắc Lắc</a:t>
            </a:r>
          </a:p>
        </p:txBody>
      </p:sp>
      <p:sp>
        <p:nvSpPr>
          <p:cNvPr id="20490" name="TextBox 12">
            <a:extLst>
              <a:ext uri="{FF2B5EF4-FFF2-40B4-BE49-F238E27FC236}">
                <a16:creationId xmlns:a16="http://schemas.microsoft.com/office/drawing/2014/main" id="{E395F569-CDC7-471B-8B73-7159BE1C9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2046288"/>
            <a:ext cx="240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CN. Plây Ku</a:t>
            </a:r>
          </a:p>
        </p:txBody>
      </p:sp>
      <p:sp>
        <p:nvSpPr>
          <p:cNvPr id="20491" name="TextBox 13">
            <a:extLst>
              <a:ext uri="{FF2B5EF4-FFF2-40B4-BE49-F238E27FC236}">
                <a16:creationId xmlns:a16="http://schemas.microsoft.com/office/drawing/2014/main" id="{6D48BAE7-2413-46A1-8023-D02B5F12A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5164138"/>
            <a:ext cx="240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CN. Di Linh</a:t>
            </a:r>
          </a:p>
        </p:txBody>
      </p:sp>
      <p:sp>
        <p:nvSpPr>
          <p:cNvPr id="20492" name="TextBox 14">
            <a:extLst>
              <a:ext uri="{FF2B5EF4-FFF2-40B4-BE49-F238E27FC236}">
                <a16:creationId xmlns:a16="http://schemas.microsoft.com/office/drawing/2014/main" id="{D93B8D07-049E-4AB0-BEF4-DDA44E255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306888"/>
            <a:ext cx="240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CN. Lâm Viên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F5E2CD-1BDC-4E0F-AFDD-368AB4A59893}"/>
              </a:ext>
            </a:extLst>
          </p:cNvPr>
          <p:cNvSpPr/>
          <p:nvPr/>
        </p:nvSpPr>
        <p:spPr>
          <a:xfrm>
            <a:off x="2757884" y="131477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7684A3-C47A-4BE6-BE56-28E98144AC1A}"/>
              </a:ext>
            </a:extLst>
          </p:cNvPr>
          <p:cNvSpPr/>
          <p:nvPr/>
        </p:nvSpPr>
        <p:spPr>
          <a:xfrm>
            <a:off x="2892198" y="5645557"/>
            <a:ext cx="9208361" cy="8967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Dựa vào tỉ lệ cắt, tính khoảng cách giữa các địa điểm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DE59FF-4AB4-4919-9737-1E6EC859CF26}"/>
              </a:ext>
            </a:extLst>
          </p:cNvPr>
          <p:cNvSpPr/>
          <p:nvPr/>
        </p:nvSpPr>
        <p:spPr>
          <a:xfrm>
            <a:off x="2950175" y="4299797"/>
            <a:ext cx="9150383" cy="9576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Mô tả sự thay đổi địa hình từ điểm đầu đến 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cuối lát cắt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F2B4D2-7038-4ECA-ACF4-F48A3851195F}"/>
              </a:ext>
            </a:extLst>
          </p:cNvPr>
          <p:cNvSpPr/>
          <p:nvPr/>
        </p:nvSpPr>
        <p:spPr>
          <a:xfrm>
            <a:off x="2340328" y="4224748"/>
            <a:ext cx="1172445" cy="1184865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327DA8-B686-49D2-BB85-9100E84EF3FF}"/>
              </a:ext>
            </a:extLst>
          </p:cNvPr>
          <p:cNvSpPr/>
          <p:nvPr/>
        </p:nvSpPr>
        <p:spPr>
          <a:xfrm>
            <a:off x="2978982" y="2660359"/>
            <a:ext cx="9121576" cy="13268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hướng của lát cắt, đi qua những điểm </a:t>
            </a:r>
          </a:p>
          <a:p>
            <a:pPr algn="ctr"/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cao,   dạng địa hình đặc biệt nào, độ dốc của </a:t>
            </a:r>
          </a:p>
          <a:p>
            <a:pPr algn="ctr"/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biến đổi ra sao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0BFFC-589C-4D37-88D4-8B6593E314D5}"/>
              </a:ext>
            </a:extLst>
          </p:cNvPr>
          <p:cNvSpPr/>
          <p:nvPr/>
        </p:nvSpPr>
        <p:spPr>
          <a:xfrm>
            <a:off x="2224021" y="2670651"/>
            <a:ext cx="1172442" cy="1184865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978FB0-8D53-4417-80B8-31C30C01E1D5}"/>
              </a:ext>
            </a:extLst>
          </p:cNvPr>
          <p:cNvSpPr/>
          <p:nvPr/>
        </p:nvSpPr>
        <p:spPr>
          <a:xfrm>
            <a:off x="2877382" y="1490901"/>
            <a:ext cx="9223176" cy="7148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Xác định điểm bắt đầu và điểm cuối của lát cắt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B3E6BD-0997-4FAC-900E-4FF50B8A05E3}"/>
              </a:ext>
            </a:extLst>
          </p:cNvPr>
          <p:cNvSpPr/>
          <p:nvPr/>
        </p:nvSpPr>
        <p:spPr>
          <a:xfrm>
            <a:off x="2236748" y="1299435"/>
            <a:ext cx="1089073" cy="1077621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03DFEC-BD60-436F-A064-4E6272049F25}"/>
              </a:ext>
            </a:extLst>
          </p:cNvPr>
          <p:cNvSpPr/>
          <p:nvPr/>
        </p:nvSpPr>
        <p:spPr>
          <a:xfrm>
            <a:off x="2244341" y="5464870"/>
            <a:ext cx="1149497" cy="1112287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9105F7FB-D1C8-4FD7-8AE1-9CEE7C4CD682}"/>
              </a:ext>
            </a:extLst>
          </p:cNvPr>
          <p:cNvSpPr/>
          <p:nvPr/>
        </p:nvSpPr>
        <p:spPr>
          <a:xfrm>
            <a:off x="0" y="1239520"/>
            <a:ext cx="2282003" cy="4734560"/>
          </a:xfrm>
          <a:prstGeom prst="flowChartDelay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DB68-10E2-4BA3-BB9C-42C287AB2114}"/>
              </a:ext>
            </a:extLst>
          </p:cNvPr>
          <p:cNvSpPr txBox="1"/>
          <p:nvPr/>
        </p:nvSpPr>
        <p:spPr>
          <a:xfrm>
            <a:off x="0" y="2508713"/>
            <a:ext cx="2122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 cắt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2DEDF004-9BFE-4EEE-983F-4D3F758B2BA1}"/>
              </a:ext>
            </a:extLst>
          </p:cNvPr>
          <p:cNvSpPr/>
          <p:nvPr/>
        </p:nvSpPr>
        <p:spPr>
          <a:xfrm>
            <a:off x="117374" y="29916"/>
            <a:ext cx="919074" cy="907112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45E129-FF9F-4477-9E8E-07F1D97210BC}"/>
              </a:ext>
            </a:extLst>
          </p:cNvPr>
          <p:cNvSpPr/>
          <p:nvPr/>
        </p:nvSpPr>
        <p:spPr>
          <a:xfrm>
            <a:off x="1108077" y="80716"/>
            <a:ext cx="7111363" cy="739935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0F09E4-A3AC-42DF-8BC4-A262D561D23B}"/>
              </a:ext>
            </a:extLst>
          </p:cNvPr>
          <p:cNvGrpSpPr/>
          <p:nvPr/>
        </p:nvGrpSpPr>
        <p:grpSpPr>
          <a:xfrm>
            <a:off x="8245372" y="149266"/>
            <a:ext cx="3855186" cy="1522536"/>
            <a:chOff x="576911" y="937028"/>
            <a:chExt cx="10731506" cy="436649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BEA5275-5855-4297-A926-D167FC5C0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667" t="35031" r="23727" b="27884"/>
            <a:stretch/>
          </p:blipFill>
          <p:spPr>
            <a:xfrm>
              <a:off x="576911" y="1127522"/>
              <a:ext cx="10731506" cy="417599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C4059F-2C55-41D5-AEEB-0B6473759A51}"/>
                </a:ext>
              </a:extLst>
            </p:cNvPr>
            <p:cNvSpPr/>
            <p:nvPr/>
          </p:nvSpPr>
          <p:spPr>
            <a:xfrm>
              <a:off x="3982720" y="937028"/>
              <a:ext cx="4236720" cy="73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40EC901-35A5-4FE1-B2BC-817D7A59F055}"/>
                </a:ext>
              </a:extLst>
            </p:cNvPr>
            <p:cNvSpPr/>
            <p:nvPr/>
          </p:nvSpPr>
          <p:spPr>
            <a:xfrm>
              <a:off x="4216400" y="1343990"/>
              <a:ext cx="4236720" cy="73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802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  <p:bldP spid="16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1635EF6-C2A8-4CA4-89FB-BEF7ACFF32DF}"/>
              </a:ext>
            </a:extLst>
          </p:cNvPr>
          <p:cNvSpPr/>
          <p:nvPr/>
        </p:nvSpPr>
        <p:spPr>
          <a:xfrm>
            <a:off x="117374" y="29916"/>
            <a:ext cx="919074" cy="907112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C82722-A1AB-4CE8-BA48-CE43545DFDF1}"/>
              </a:ext>
            </a:extLst>
          </p:cNvPr>
          <p:cNvSpPr/>
          <p:nvPr/>
        </p:nvSpPr>
        <p:spPr>
          <a:xfrm>
            <a:off x="1108077" y="80716"/>
            <a:ext cx="7111363" cy="739935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75008E-81E6-4CEE-B9B2-FC2F0585617D}"/>
              </a:ext>
            </a:extLst>
          </p:cNvPr>
          <p:cNvGrpSpPr/>
          <p:nvPr/>
        </p:nvGrpSpPr>
        <p:grpSpPr>
          <a:xfrm>
            <a:off x="730245" y="1556788"/>
            <a:ext cx="10974073" cy="4864332"/>
            <a:chOff x="730246" y="1566948"/>
            <a:chExt cx="10974073" cy="48643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633B46-0C93-41C7-B393-AFDA8F2AEE38}"/>
                </a:ext>
              </a:extLst>
            </p:cNvPr>
            <p:cNvGrpSpPr/>
            <p:nvPr/>
          </p:nvGrpSpPr>
          <p:grpSpPr>
            <a:xfrm>
              <a:off x="730246" y="1566948"/>
              <a:ext cx="10974073" cy="4864332"/>
              <a:chOff x="576911" y="937028"/>
              <a:chExt cx="10731506" cy="436649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395C9E0-71D8-4DA2-870E-C62328A015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667" t="35031" r="23727" b="27884"/>
              <a:stretch/>
            </p:blipFill>
            <p:spPr>
              <a:xfrm>
                <a:off x="576911" y="1127522"/>
                <a:ext cx="10731506" cy="4175998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FDC156-D51A-42A9-BA4B-D90738960EB1}"/>
                  </a:ext>
                </a:extLst>
              </p:cNvPr>
              <p:cNvSpPr/>
              <p:nvPr/>
            </p:nvSpPr>
            <p:spPr>
              <a:xfrm>
                <a:off x="3982720" y="937028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52AA16E-3E9B-4E44-B120-15AEEAEE09C7}"/>
                  </a:ext>
                </a:extLst>
              </p:cNvPr>
              <p:cNvSpPr/>
              <p:nvPr/>
            </p:nvSpPr>
            <p:spPr>
              <a:xfrm>
                <a:off x="4216400" y="1343990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53768-32B0-46FB-8D20-6279BBC678D8}"/>
                </a:ext>
              </a:extLst>
            </p:cNvPr>
            <p:cNvSpPr/>
            <p:nvPr/>
          </p:nvSpPr>
          <p:spPr>
            <a:xfrm>
              <a:off x="2357120" y="6004560"/>
              <a:ext cx="8382000" cy="42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Lát cắt địa hình từ dãy Bạch Mã đến Phan Thiết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DDF3CB-5FC8-42E0-B46C-CABCBA93C648}"/>
              </a:ext>
            </a:extLst>
          </p:cNvPr>
          <p:cNvGrpSpPr/>
          <p:nvPr/>
        </p:nvGrpSpPr>
        <p:grpSpPr>
          <a:xfrm>
            <a:off x="4338320" y="937028"/>
            <a:ext cx="7365998" cy="1666240"/>
            <a:chOff x="12211126" y="-2379412"/>
            <a:chExt cx="5121278" cy="166624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FA1820FA-97EC-4897-8EAC-C085EC7C70A5}"/>
                </a:ext>
              </a:extLst>
            </p:cNvPr>
            <p:cNvSpPr/>
            <p:nvPr/>
          </p:nvSpPr>
          <p:spPr>
            <a:xfrm>
              <a:off x="12211126" y="-2379412"/>
              <a:ext cx="5121278" cy="1666240"/>
            </a:xfrm>
            <a:prstGeom prst="wedgeRoundRectCallout">
              <a:avLst>
                <a:gd name="adj1" fmla="val -19099"/>
                <a:gd name="adj2" fmla="val 9542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3667D3-287E-46AC-9CC2-5E7ED311C4EA}"/>
                </a:ext>
              </a:extLst>
            </p:cNvPr>
            <p:cNvSpPr txBox="1"/>
            <p:nvPr/>
          </p:nvSpPr>
          <p:spPr>
            <a:xfrm>
              <a:off x="12211126" y="-2279137"/>
              <a:ext cx="512127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biết lát cắt lần l</a:t>
              </a:r>
              <a:r>
                <a:rPr lang="vi-VN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ợt đi qua các dạng địa hình nào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độ cao của đỉnh Ngọc Linh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48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288"/>
            <a:ext cx="12192000" cy="6077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7567" y="-16844"/>
            <a:ext cx="843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+mj-lt"/>
              </a:rPr>
              <a:t>TIẾT 20 – BÀI 14: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latin typeface="+mj-lt"/>
              </a:rPr>
              <a:t>Đọc lược đồ địa hình tỉ lệ lớn và lát cắt địa hình đơn giản</a:t>
            </a:r>
            <a:endParaRPr lang="en-US" sz="2800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90087C-712B-4498-95AF-1DAB624D7BE9}"/>
              </a:ext>
            </a:extLst>
          </p:cNvPr>
          <p:cNvSpPr txBox="1">
            <a:spLocks/>
          </p:cNvSpPr>
          <p:nvPr/>
        </p:nvSpPr>
        <p:spPr>
          <a:xfrm>
            <a:off x="422211" y="1006185"/>
            <a:ext cx="4303776" cy="50740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400" b="1" dirty="0">
                <a:solidFill>
                  <a:srgbClr val="FFFF00"/>
                </a:solidFill>
              </a:rPr>
              <a:t>1. Đọc lược đồ địa hình tỉ lệ lớn</a:t>
            </a:r>
          </a:p>
        </p:txBody>
      </p:sp>
      <p:sp>
        <p:nvSpPr>
          <p:cNvPr id="7" name="Rectangle 6"/>
          <p:cNvSpPr/>
          <p:nvPr/>
        </p:nvSpPr>
        <p:spPr>
          <a:xfrm>
            <a:off x="422210" y="1467062"/>
            <a:ext cx="805963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 hết, cần xác định được các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đ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 có khoảng cao đều cách nhau bao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 mét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 vào đường đồng mức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tính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cao của các địa điềm trên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 đ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 cứ vào độ gần hay xa nhau của đường đồng mức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biết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độ dốc của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 hình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(các đường đồng mức càng gần nhau thì địa hình càng dốc)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 cứ vào tỉ lệ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lược đ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tính khoảng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thực tế giữa các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 điểm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90087C-712B-4498-95AF-1DAB624D7BE9}"/>
              </a:ext>
            </a:extLst>
          </p:cNvPr>
          <p:cNvSpPr txBox="1">
            <a:spLocks/>
          </p:cNvSpPr>
          <p:nvPr/>
        </p:nvSpPr>
        <p:spPr>
          <a:xfrm>
            <a:off x="382159" y="3369321"/>
            <a:ext cx="4437889" cy="50740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400" b="1" dirty="0">
                <a:solidFill>
                  <a:srgbClr val="FFFF00"/>
                </a:solidFill>
              </a:rPr>
              <a:t>2. Đọc lát cắt địa hình đơn giản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3680" y="3839702"/>
            <a:ext cx="8149336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đọc lát cắt, trước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 phải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được điềm bắt đầu và điềm cuối của lát cắt.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hướng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lát cắt,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 qua những điểm độ cao, dạng địa hình đặc biệt nào, độ dốc của địa hình biến đổi ra sao,...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 sự thay đồi của địa hình từ điểm đầu đến điềm cuối lát cắt.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Dựa vào tỉ lệ lát cắt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 khoảng cách giữa các địa điềm.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" descr="Hé lộ về đường đồng mức là gì [dễ hiểu #1]">
            <a:extLst>
              <a:ext uri="{FF2B5EF4-FFF2-40B4-BE49-F238E27FC236}">
                <a16:creationId xmlns:a16="http://schemas.microsoft.com/office/drawing/2014/main" id="{B98F6EBC-9058-4000-BC15-A3F55600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46" y="1072058"/>
            <a:ext cx="3297630" cy="283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5622F85-91AD-4E8B-8209-D8104C66BCC7}"/>
              </a:ext>
            </a:extLst>
          </p:cNvPr>
          <p:cNvSpPr txBox="1">
            <a:spLocks/>
          </p:cNvSpPr>
          <p:nvPr/>
        </p:nvSpPr>
        <p:spPr>
          <a:xfrm>
            <a:off x="496833" y="5785942"/>
            <a:ext cx="9817598" cy="50740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Làm Sách bài tập, soạn bài 15: Lớp vỏ khí của Trái đất. Khí áp và gió </a:t>
            </a:r>
            <a:endParaRPr lang="vi-VN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C6509E-7DDA-4220-A6B6-DEF0CC9C415C}"/>
              </a:ext>
            </a:extLst>
          </p:cNvPr>
          <p:cNvGrpSpPr/>
          <p:nvPr/>
        </p:nvGrpSpPr>
        <p:grpSpPr>
          <a:xfrm>
            <a:off x="8612635" y="4012324"/>
            <a:ext cx="3256541" cy="2502468"/>
            <a:chOff x="730246" y="1779161"/>
            <a:chExt cx="10974073" cy="471548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C221D1-8E67-476A-A2E6-630E3D08E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667" t="35031" r="23727" b="27884"/>
            <a:stretch/>
          </p:blipFill>
          <p:spPr>
            <a:xfrm>
              <a:off x="730246" y="1779161"/>
              <a:ext cx="10974073" cy="471548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8E6C0-4928-4095-B050-FE5EFA39419D}"/>
                </a:ext>
              </a:extLst>
            </p:cNvPr>
            <p:cNvSpPr/>
            <p:nvPr/>
          </p:nvSpPr>
          <p:spPr>
            <a:xfrm>
              <a:off x="2014569" y="6004558"/>
              <a:ext cx="9689750" cy="426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Lát cắt địa hình từ dãy Bạch Mã đến Phan Thiết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5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75F04622-1C3C-489C-8089-8C4F4FCC45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98C307-7400-429C-9FE1-231995118EBB}"/>
              </a:ext>
            </a:extLst>
          </p:cNvPr>
          <p:cNvSpPr txBox="1">
            <a:spLocks/>
          </p:cNvSpPr>
          <p:nvPr/>
        </p:nvSpPr>
        <p:spPr>
          <a:xfrm>
            <a:off x="-1133475" y="0"/>
            <a:ext cx="9467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DÂN HỎI BỘ TRƯỞNG TRẢ LỜI</a:t>
            </a:r>
            <a:endParaRPr lang="en-US" sz="80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16386" name="Picture 1">
            <a:extLst>
              <a:ext uri="{FF2B5EF4-FFF2-40B4-BE49-F238E27FC236}">
                <a16:creationId xmlns:a16="http://schemas.microsoft.com/office/drawing/2014/main" id="{3255924C-27D1-44C0-88FD-69E28B92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26" y="1363662"/>
            <a:ext cx="7625828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2D93C-B693-481C-9F2E-7C3E5E6C7D1D}"/>
              </a:ext>
            </a:extLst>
          </p:cNvPr>
          <p:cNvSpPr txBox="1"/>
          <p:nvPr/>
        </p:nvSpPr>
        <p:spPr>
          <a:xfrm>
            <a:off x="267222" y="1082009"/>
            <a:ext cx="42989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NGƯỜI DÂN </a:t>
            </a:r>
          </a:p>
          <a:p>
            <a:pPr algn="ctr"/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lo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tỏa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di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dời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trưởng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trưởng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2 phút </a:t>
            </a:r>
            <a:r>
              <a:rPr lang="vi-VN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suy nghĩ</a:t>
            </a:r>
            <a:endParaRPr lang="en-US" sz="2600" dirty="0">
              <a:solidFill>
                <a:srgbClr val="00206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Tóm tắt tiểu sử Bộ trưởng Bộ Nông nghiệp và Phát triển nông thôn Lê Minh  Hoan | VTV.VN">
            <a:extLst>
              <a:ext uri="{FF2B5EF4-FFF2-40B4-BE49-F238E27FC236}">
                <a16:creationId xmlns:a16="http://schemas.microsoft.com/office/drawing/2014/main" id="{79097BB2-03B6-4969-897E-CC3D4701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720" y="822991"/>
            <a:ext cx="152224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C6304F4-98F7-4F38-A0E6-475629BAA887}"/>
              </a:ext>
            </a:extLst>
          </p:cNvPr>
          <p:cNvSpPr/>
          <p:nvPr/>
        </p:nvSpPr>
        <p:spPr>
          <a:xfrm>
            <a:off x="7535032" y="272717"/>
            <a:ext cx="2288653" cy="780127"/>
          </a:xfrm>
          <a:prstGeom prst="wedgeRoundRectCallout">
            <a:avLst>
              <a:gd name="adj1" fmla="val 63798"/>
              <a:gd name="adj2" fmla="val 996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7 IcielBaliho Script" pitchFamily="2" charset="0"/>
              </a:rPr>
              <a:t>Xin </a:t>
            </a:r>
            <a:r>
              <a:rPr lang="en-US" sz="2400" dirty="0" err="1">
                <a:latin typeface="#9Slide07 IcielBaliho Script" pitchFamily="2" charset="0"/>
              </a:rPr>
              <a:t>mời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các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bác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đặt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câu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hỏi</a:t>
            </a:r>
            <a:endParaRPr lang="en-US" sz="2400" dirty="0">
              <a:latin typeface="#9Slide07 IcielBaliho Script" pitchFamily="2" charset="0"/>
            </a:endParaRPr>
          </a:p>
        </p:txBody>
      </p:sp>
      <p:pic>
        <p:nvPicPr>
          <p:cNvPr id="16390" name="Picture 6" descr="Tìm hướng đi mới cho nông dân thời hội nhập">
            <a:extLst>
              <a:ext uri="{FF2B5EF4-FFF2-40B4-BE49-F238E27FC236}">
                <a16:creationId xmlns:a16="http://schemas.microsoft.com/office/drawing/2014/main" id="{0FA3A3C4-564F-47A8-AE53-BE403BFE8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000" y1="52722" x2="50000" y2="52722"/>
                        <a14:foregroundMark x1="51618" y1="46132" x2="51618" y2="46132"/>
                        <a14:foregroundMark x1="52059" y1="45272" x2="52059" y2="45272"/>
                        <a14:foregroundMark x1="52059" y1="45272" x2="52059" y2="45272"/>
                        <a14:foregroundMark x1="49853" y1="54155" x2="49853" y2="54155"/>
                        <a14:foregroundMark x1="49853" y1="54155" x2="49853" y2="54155"/>
                        <a14:foregroundMark x1="78971" y1="22350" x2="78971" y2="22350"/>
                        <a14:foregroundMark x1="80000" y1="20630" x2="80000" y2="20630"/>
                        <a14:foregroundMark x1="83824" y1="18911" x2="83824" y2="1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49"/>
          <a:stretch/>
        </p:blipFill>
        <p:spPr bwMode="auto">
          <a:xfrm>
            <a:off x="179459" y="3429000"/>
            <a:ext cx="377294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0FBCB57-51D7-4BDF-927C-0B54254FB8AA}"/>
              </a:ext>
            </a:extLst>
          </p:cNvPr>
          <p:cNvSpPr/>
          <p:nvPr/>
        </p:nvSpPr>
        <p:spPr>
          <a:xfrm>
            <a:off x="4324350" y="4431377"/>
            <a:ext cx="5791200" cy="788323"/>
          </a:xfrm>
          <a:prstGeom prst="wedgeRoundRectCallout">
            <a:avLst>
              <a:gd name="adj1" fmla="val -70998"/>
              <a:gd name="adj2" fmla="val -36335"/>
              <a:gd name="adj3" fmla="val 16667"/>
            </a:avLst>
          </a:prstGeom>
          <a:noFill/>
          <a:ln w="38100"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 descr="Free Show And Tell Clipart Black And White, Download Free Show And Tell  Clipart Black And White png images, Free ClipArts on Clipart Library">
            <a:extLst>
              <a:ext uri="{FF2B5EF4-FFF2-40B4-BE49-F238E27FC236}">
                <a16:creationId xmlns:a16="http://schemas.microsoft.com/office/drawing/2014/main" id="{6055EE7F-A947-4405-A0E2-08B4F7FEB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719" y="4690466"/>
            <a:ext cx="1456099" cy="18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DA51B75-64B2-4D92-BB6F-A13B718BA5DA}"/>
              </a:ext>
            </a:extLst>
          </p:cNvPr>
          <p:cNvSpPr/>
          <p:nvPr/>
        </p:nvSpPr>
        <p:spPr>
          <a:xfrm>
            <a:off x="3952404" y="5362575"/>
            <a:ext cx="6151679" cy="1210524"/>
          </a:xfrm>
          <a:prstGeom prst="wedgeRoundRectCallout">
            <a:avLst>
              <a:gd name="adj1" fmla="val 57511"/>
              <a:gd name="adj2" fmla="val -5000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Sườn </a:t>
            </a:r>
            <a:r>
              <a:rPr lang="vi-VN" sz="2400" dirty="0">
                <a:solidFill>
                  <a:schemeClr val="bg1"/>
                </a:solidFill>
                <a:latin typeface="#9Slide07 IcielBaliho Script" pitchFamily="2" charset="0"/>
              </a:rPr>
              <a:t>Đông (khu vực B,C)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nguy hiểm  vì dốc </a:t>
            </a:r>
            <a:r>
              <a:rPr lang="vi-VN" sz="2400" dirty="0">
                <a:solidFill>
                  <a:schemeClr val="bg1"/>
                </a:solidFill>
                <a:latin typeface="#9Slide07 IcielBaliho Script" pitchFamily="2" charset="0"/>
              </a:rPr>
              <a:t>LỚN</a:t>
            </a:r>
            <a:endParaRPr lang="en-US" sz="2400" dirty="0">
              <a:solidFill>
                <a:schemeClr val="bg1"/>
              </a:solidFill>
              <a:latin typeface="#9Slide07 IcielBaliho Script" pitchFamily="2" charset="0"/>
            </a:endParaRPr>
          </a:p>
          <a:p>
            <a:pPr algn="just"/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an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rừng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canh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tránh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xa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dốc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nhé</a:t>
            </a:r>
            <a:endParaRPr lang="en-US" sz="24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9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15: Lớp vỏ khí của Trái Đất. Khí áp và gió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8F121E7D-52F7-4257-97EA-1DD8A046F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6943060" y="1539006"/>
            <a:ext cx="5248940" cy="51884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076084-B808-4DF3-888E-54D7573C5020}"/>
              </a:ext>
            </a:extLst>
          </p:cNvPr>
          <p:cNvSpPr txBox="1"/>
          <p:nvPr/>
        </p:nvSpPr>
        <p:spPr>
          <a:xfrm>
            <a:off x="0" y="986636"/>
            <a:ext cx="9372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quý thầy cô và </a:t>
            </a:r>
          </a:p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986998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505B9B1-F13A-4A7A-936A-987593966789}"/>
              </a:ext>
            </a:extLst>
          </p:cNvPr>
          <p:cNvSpPr/>
          <p:nvPr/>
        </p:nvSpPr>
        <p:spPr>
          <a:xfrm>
            <a:off x="222928" y="35041"/>
            <a:ext cx="952199" cy="927976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FEDFEA-D628-4FCA-B26B-6C53897B1A04}"/>
              </a:ext>
            </a:extLst>
          </p:cNvPr>
          <p:cNvSpPr/>
          <p:nvPr/>
        </p:nvSpPr>
        <p:spPr>
          <a:xfrm>
            <a:off x="1229458" y="64429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15CEA-86A9-4C9E-9BD6-994372AAF2A6}"/>
              </a:ext>
            </a:extLst>
          </p:cNvPr>
          <p:cNvSpPr/>
          <p:nvPr/>
        </p:nvSpPr>
        <p:spPr>
          <a:xfrm>
            <a:off x="2682240" y="1168400"/>
            <a:ext cx="6614160" cy="9116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75D5B4-FE7C-4A0D-90B9-809439614179}"/>
              </a:ext>
            </a:extLst>
          </p:cNvPr>
          <p:cNvSpPr txBox="1"/>
          <p:nvPr/>
        </p:nvSpPr>
        <p:spPr>
          <a:xfrm>
            <a:off x="2788920" y="1310640"/>
            <a:ext cx="6614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địa hình tỉ lệ lớn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015C7-1046-4273-B49F-06CE06BFEC33}"/>
              </a:ext>
            </a:extLst>
          </p:cNvPr>
          <p:cNvSpPr txBox="1"/>
          <p:nvPr/>
        </p:nvSpPr>
        <p:spPr>
          <a:xfrm>
            <a:off x="-55880" y="2335172"/>
            <a:ext cx="12303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l</a:t>
            </a:r>
            <a:r>
              <a:rPr lang="vi-VN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thể hiện đặc điểm địa hình (độ cao, độ dốc…) của một khu vực có diện tích nhỏ bằng các đ</a:t>
            </a:r>
            <a:r>
              <a:rPr lang="vi-VN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</a:p>
          <a:p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đồng mức và màu sắc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D2169-F384-43B4-B3C4-47A9A2A45416}"/>
              </a:ext>
            </a:extLst>
          </p:cNvPr>
          <p:cNvGrpSpPr/>
          <p:nvPr/>
        </p:nvGrpSpPr>
        <p:grpSpPr>
          <a:xfrm>
            <a:off x="2111103" y="818729"/>
            <a:ext cx="8430477" cy="6039271"/>
            <a:chOff x="2111103" y="818729"/>
            <a:chExt cx="8430477" cy="6039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49CA4A-9640-43BE-BB71-DE4483D1D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730" t="25926" r="24583" b="8251"/>
            <a:stretch/>
          </p:blipFill>
          <p:spPr>
            <a:xfrm>
              <a:off x="2111103" y="818729"/>
              <a:ext cx="8430477" cy="603927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3987AF-0329-46CF-B72C-BF6AA5A82DC7}"/>
                </a:ext>
              </a:extLst>
            </p:cNvPr>
            <p:cNvSpPr/>
            <p:nvPr/>
          </p:nvSpPr>
          <p:spPr>
            <a:xfrm>
              <a:off x="3921760" y="6539900"/>
              <a:ext cx="5082176" cy="318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L</a:t>
              </a:r>
              <a:r>
                <a:rPr lang="vi-VN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địa hình tỉ lệ lớn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53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ED69F-7F3E-464B-AA84-444AB5735E69}"/>
              </a:ext>
            </a:extLst>
          </p:cNvPr>
          <p:cNvGrpSpPr/>
          <p:nvPr/>
        </p:nvGrpSpPr>
        <p:grpSpPr>
          <a:xfrm>
            <a:off x="3017520" y="68125"/>
            <a:ext cx="5290185" cy="818107"/>
            <a:chOff x="2788920" y="963475"/>
            <a:chExt cx="5290185" cy="8181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F15CEA-86A9-4C9E-9BD6-994372AAF2A6}"/>
                </a:ext>
              </a:extLst>
            </p:cNvPr>
            <p:cNvSpPr/>
            <p:nvPr/>
          </p:nvSpPr>
          <p:spPr>
            <a:xfrm>
              <a:off x="2788920" y="1003657"/>
              <a:ext cx="5213985" cy="7779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75D5B4-FE7C-4A0D-90B9-809439614179}"/>
                </a:ext>
              </a:extLst>
            </p:cNvPr>
            <p:cNvSpPr txBox="1"/>
            <p:nvPr/>
          </p:nvSpPr>
          <p:spPr>
            <a:xfrm>
              <a:off x="2865120" y="963475"/>
              <a:ext cx="52139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vi-VN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đồng mức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9015C7-1046-4273-B49F-06CE06BFEC33}"/>
              </a:ext>
            </a:extLst>
          </p:cNvPr>
          <p:cNvSpPr txBox="1"/>
          <p:nvPr/>
        </p:nvSpPr>
        <p:spPr>
          <a:xfrm>
            <a:off x="214673" y="787484"/>
            <a:ext cx="1230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đ</a:t>
            </a:r>
            <a:r>
              <a:rPr lang="vi-VN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nối liền các điểm có cùng độ cao.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E92ED-6A85-4465-A787-AB707766A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0" t="25926" r="24583" b="8251"/>
          <a:stretch/>
        </p:blipFill>
        <p:spPr>
          <a:xfrm>
            <a:off x="2668013" y="1559015"/>
            <a:ext cx="7397080" cy="52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50800" y="2568391"/>
            <a:ext cx="1246248" cy="1214545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50800" y="4876284"/>
            <a:ext cx="1310768" cy="1293708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1412877" y="4959825"/>
            <a:ext cx="7111363" cy="1107632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341218" y="2676640"/>
            <a:ext cx="7179148" cy="11076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1412877" y="1236879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34E8D4-3BA2-4930-9458-496337744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7" t="35031" r="23727" b="27884"/>
          <a:stretch/>
        </p:blipFill>
        <p:spPr>
          <a:xfrm>
            <a:off x="8582940" y="4998482"/>
            <a:ext cx="3324579" cy="1293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53FCF4-67BF-449F-A64F-283AAAB1E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25926" r="24583" b="8251"/>
          <a:stretch/>
        </p:blipFill>
        <p:spPr>
          <a:xfrm>
            <a:off x="8797429" y="2138514"/>
            <a:ext cx="2895600" cy="2074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1469E9-C8E9-41CD-9459-097A59644DBA}"/>
              </a:ext>
            </a:extLst>
          </p:cNvPr>
          <p:cNvSpPr txBox="1"/>
          <p:nvPr/>
        </p:nvSpPr>
        <p:spPr>
          <a:xfrm>
            <a:off x="-275727" y="-25846"/>
            <a:ext cx="12743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20 – BÀI 14: THỰC HÀNH: ĐỌC LƯỢC ĐỒ ĐỊA HÌNH TỈ LỆ LỚN </a:t>
            </a:r>
          </a:p>
          <a:p>
            <a:pPr algn="ctr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LÁT CẮT ĐỊA HÌNH ĐƠN GIẢN</a:t>
            </a:r>
          </a:p>
        </p:txBody>
      </p:sp>
    </p:spTree>
    <p:extLst>
      <p:ext uri="{BB962C8B-B14F-4D97-AF65-F5344CB8AC3E}">
        <p14:creationId xmlns:p14="http://schemas.microsoft.com/office/powerpoint/2010/main" val="141987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710558" y="961436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533330" y="138629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300287" y="182057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346086" y="5224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6113043" y="956728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158842" y="181586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8925799" y="2250146"/>
            <a:ext cx="859141" cy="859141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088705" y="27971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6972184" y="3231447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325605" y="2433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61" name="5-Point Star 60">
            <a:hlinkClick r:id="rId7" action="ppaction://hlinksldjump"/>
          </p:cNvPr>
          <p:cNvSpPr/>
          <p:nvPr/>
        </p:nvSpPr>
        <p:spPr>
          <a:xfrm>
            <a:off x="10092562" y="677655"/>
            <a:ext cx="859141" cy="859141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50954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8" action="ppaction://hlinksldjump"/>
          </p:cNvPr>
          <p:cNvSpPr/>
          <p:nvPr/>
        </p:nvSpPr>
        <p:spPr>
          <a:xfrm>
            <a:off x="732697" y="2250146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4568198" y="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65" name="5-Point Star 64">
            <a:hlinkClick r:id="rId9" action="ppaction://hlinksldjump"/>
          </p:cNvPr>
          <p:cNvSpPr/>
          <p:nvPr/>
        </p:nvSpPr>
        <p:spPr>
          <a:xfrm>
            <a:off x="4503501" y="434277"/>
            <a:ext cx="744774" cy="67294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600701" y="6381750"/>
            <a:ext cx="1432557" cy="37638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19200" y="233300"/>
            <a:ext cx="10504714" cy="212407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prstClr val="white"/>
                </a:solidFill>
              </a:rPr>
              <a:t>Star 1. 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Tỉ lệ bản đồ có ý nghĩa để?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645" y="3013502"/>
            <a:ext cx="6976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Chúc bạn may mắn lần sau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F8CE05-DB30-4DE2-BE85-04BBE0F5348D}"/>
              </a:ext>
            </a:extLst>
          </p:cNvPr>
          <p:cNvSpPr/>
          <p:nvPr/>
        </p:nvSpPr>
        <p:spPr>
          <a:xfrm>
            <a:off x="2075092" y="2357375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88FBF6-21B5-4CF4-840F-23D7906A6863}"/>
              </a:ext>
            </a:extLst>
          </p:cNvPr>
          <p:cNvSpPr/>
          <p:nvPr/>
        </p:nvSpPr>
        <p:spPr>
          <a:xfrm>
            <a:off x="2077091" y="5761172"/>
            <a:ext cx="9057634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Tính khoảng cách thực tế trên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95A129-1F37-4138-A776-3D91014FBA69}"/>
              </a:ext>
            </a:extLst>
          </p:cNvPr>
          <p:cNvSpPr/>
          <p:nvPr/>
        </p:nvSpPr>
        <p:spPr>
          <a:xfrm>
            <a:off x="2088139" y="3605979"/>
            <a:ext cx="9046586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Thể hiện các đối tượng, hiện tượng địa lí trên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B2DB3C-36D5-480A-AD5D-B2336C8C552B}"/>
              </a:ext>
            </a:extLst>
          </p:cNvPr>
          <p:cNvSpPr/>
          <p:nvPr/>
        </p:nvSpPr>
        <p:spPr>
          <a:xfrm>
            <a:off x="1591297" y="5751261"/>
            <a:ext cx="783993" cy="76023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F7C2912-F28E-4AC5-9962-459B53652332}"/>
              </a:ext>
            </a:extLst>
          </p:cNvPr>
          <p:cNvSpPr/>
          <p:nvPr/>
        </p:nvSpPr>
        <p:spPr>
          <a:xfrm>
            <a:off x="1659137" y="3605979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B4417C-3D83-4ABA-AF82-0A01A1B3ABFC}"/>
              </a:ext>
            </a:extLst>
          </p:cNvPr>
          <p:cNvSpPr/>
          <p:nvPr/>
        </p:nvSpPr>
        <p:spPr>
          <a:xfrm>
            <a:off x="2110133" y="4689713"/>
            <a:ext cx="902459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Quy định mức độ chi tiết, tỉ mỉ của nội dung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874408-314E-4DB5-94F8-2297CE7B50CE}"/>
              </a:ext>
            </a:extLst>
          </p:cNvPr>
          <p:cNvSpPr/>
          <p:nvPr/>
        </p:nvSpPr>
        <p:spPr>
          <a:xfrm>
            <a:off x="1602346" y="4679086"/>
            <a:ext cx="783993" cy="69473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A2F288-C1F6-4CB4-B170-A2338DC91DFC}"/>
              </a:ext>
            </a:extLst>
          </p:cNvPr>
          <p:cNvSpPr/>
          <p:nvPr/>
        </p:nvSpPr>
        <p:spPr>
          <a:xfrm>
            <a:off x="2088139" y="2588167"/>
            <a:ext cx="904658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Mô tả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1E399D-DC21-46B5-9698-4D11D936221B}"/>
              </a:ext>
            </a:extLst>
          </p:cNvPr>
          <p:cNvSpPr/>
          <p:nvPr/>
        </p:nvSpPr>
        <p:spPr>
          <a:xfrm>
            <a:off x="1659136" y="2586362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374085" y="6367490"/>
            <a:ext cx="1659174" cy="39064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58404" y="338214"/>
            <a:ext cx="9675190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2 : 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có tỉ lệ càng nhỏ thì?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E32344-259A-4A19-B0C2-C2595AAA6A4E}"/>
              </a:ext>
            </a:extLst>
          </p:cNvPr>
          <p:cNvSpPr/>
          <p:nvPr/>
        </p:nvSpPr>
        <p:spPr>
          <a:xfrm>
            <a:off x="2107644" y="2213365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FA075A-494B-403F-88CB-7CE53F61366C}"/>
              </a:ext>
            </a:extLst>
          </p:cNvPr>
          <p:cNvSpPr/>
          <p:nvPr/>
        </p:nvSpPr>
        <p:spPr>
          <a:xfrm>
            <a:off x="2109643" y="5617162"/>
            <a:ext cx="9057634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Lãnh thổ thể hiện càng nhỏ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19E71-6068-44B6-98BD-C26402EF44A4}"/>
              </a:ext>
            </a:extLst>
          </p:cNvPr>
          <p:cNvSpPr/>
          <p:nvPr/>
        </p:nvSpPr>
        <p:spPr>
          <a:xfrm>
            <a:off x="2120691" y="3461969"/>
            <a:ext cx="9046586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Kích thước bản đồ càng 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2AB720-41EB-4054-A8D2-E7E3BC7EEC28}"/>
              </a:ext>
            </a:extLst>
          </p:cNvPr>
          <p:cNvSpPr/>
          <p:nvPr/>
        </p:nvSpPr>
        <p:spPr>
          <a:xfrm>
            <a:off x="1623849" y="5608876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CC3944-43CE-4CB9-9548-1285DB185E78}"/>
              </a:ext>
            </a:extLst>
          </p:cNvPr>
          <p:cNvSpPr/>
          <p:nvPr/>
        </p:nvSpPr>
        <p:spPr>
          <a:xfrm>
            <a:off x="1691689" y="3461969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60A03E-3283-4578-8E89-20B76E110CFE}"/>
              </a:ext>
            </a:extLst>
          </p:cNvPr>
          <p:cNvSpPr/>
          <p:nvPr/>
        </p:nvSpPr>
        <p:spPr>
          <a:xfrm>
            <a:off x="2142685" y="4545703"/>
            <a:ext cx="902459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Lãnh thổ thể hiện càng 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AE24F1-3C36-462D-AB45-03EB472AFD7B}"/>
              </a:ext>
            </a:extLst>
          </p:cNvPr>
          <p:cNvSpPr/>
          <p:nvPr/>
        </p:nvSpPr>
        <p:spPr>
          <a:xfrm>
            <a:off x="1634898" y="4503852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FBCDD4-4385-43B4-A8F1-005EC0283732}"/>
              </a:ext>
            </a:extLst>
          </p:cNvPr>
          <p:cNvSpPr/>
          <p:nvPr/>
        </p:nvSpPr>
        <p:spPr>
          <a:xfrm>
            <a:off x="2120691" y="2444157"/>
            <a:ext cx="904658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Càng thể hiện được nhiều đối tượng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2202CF-845F-477A-8C8A-A1DF9D8FA810}"/>
              </a:ext>
            </a:extLst>
          </p:cNvPr>
          <p:cNvSpPr/>
          <p:nvPr/>
        </p:nvSpPr>
        <p:spPr>
          <a:xfrm>
            <a:off x="1691688" y="2442352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8" grpId="0" animBg="1"/>
      <p:bldP spid="10" grpId="0" animBg="1"/>
      <p:bldP spid="11" grpId="0" animBg="1"/>
      <p:bldP spid="11" grpId="1" animBg="1"/>
      <p:bldP spid="13" grpId="0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564433" y="645944"/>
            <a:ext cx="11234057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3 : Hãy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chú thích tên dạng tỉ lệ cho hình sau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9650" y="3022224"/>
            <a:ext cx="7955280" cy="260569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73222" y="3013502"/>
            <a:ext cx="62455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>
                <a:solidFill>
                  <a:srgbClr val="FF0000"/>
                </a:solidFill>
                <a:latin typeface="Calibri" panose="020F0502020204030204"/>
              </a:rPr>
              <a:t> 2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A10B8-CD91-45A5-B34A-BD5662500A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554" t="30635" r="50893" b="62153"/>
          <a:stretch/>
        </p:blipFill>
        <p:spPr>
          <a:xfrm>
            <a:off x="2604842" y="3375141"/>
            <a:ext cx="7153237" cy="15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623849" y="306692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4 : Kí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hiệu bản đồ dùng để?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2952" y="3013502"/>
            <a:ext cx="6106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>
                <a:solidFill>
                  <a:srgbClr val="FF0000"/>
                </a:solidFill>
                <a:latin typeface="Calibri" panose="020F0502020204030204"/>
              </a:rPr>
              <a:t>1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ADFE8-0C8E-42B0-9836-CFD809ED3CF4}"/>
              </a:ext>
            </a:extLst>
          </p:cNvPr>
          <p:cNvSpPr/>
          <p:nvPr/>
        </p:nvSpPr>
        <p:spPr>
          <a:xfrm>
            <a:off x="2107644" y="231045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810C6-2DA5-4D6B-8593-D0FC7202E85D}"/>
              </a:ext>
            </a:extLst>
          </p:cNvPr>
          <p:cNvSpPr/>
          <p:nvPr/>
        </p:nvSpPr>
        <p:spPr>
          <a:xfrm>
            <a:off x="2216094" y="5617162"/>
            <a:ext cx="9057634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Biết tỉ lệ của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42F2EE-7165-4CA4-8334-FCADFD0C1204}"/>
              </a:ext>
            </a:extLst>
          </p:cNvPr>
          <p:cNvSpPr/>
          <p:nvPr/>
        </p:nvSpPr>
        <p:spPr>
          <a:xfrm>
            <a:off x="1623849" y="5608876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59847A-6E5D-49FB-A7CD-828C23661F0A}"/>
              </a:ext>
            </a:extLst>
          </p:cNvPr>
          <p:cNvSpPr/>
          <p:nvPr/>
        </p:nvSpPr>
        <p:spPr>
          <a:xfrm>
            <a:off x="2249136" y="4545703"/>
            <a:ext cx="902459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Thể hiện các đối tượng địa lí trên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F95D5D-590F-48BD-B599-00529171F7B0}"/>
              </a:ext>
            </a:extLst>
          </p:cNvPr>
          <p:cNvSpPr/>
          <p:nvPr/>
        </p:nvSpPr>
        <p:spPr>
          <a:xfrm>
            <a:off x="1741349" y="4503852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6178C8-7657-4201-AA96-930E19FC84C7}"/>
              </a:ext>
            </a:extLst>
          </p:cNvPr>
          <p:cNvSpPr/>
          <p:nvPr/>
        </p:nvSpPr>
        <p:spPr>
          <a:xfrm>
            <a:off x="2227142" y="3504393"/>
            <a:ext cx="9046586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Xác định tọa độ địa lí trên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9860AC-9D09-42C9-9016-CE6E31D2D2E8}"/>
              </a:ext>
            </a:extLst>
          </p:cNvPr>
          <p:cNvSpPr/>
          <p:nvPr/>
        </p:nvSpPr>
        <p:spPr>
          <a:xfrm>
            <a:off x="1798140" y="3504393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A407DC-C001-48E3-AD01-AFEA8FA618D1}"/>
              </a:ext>
            </a:extLst>
          </p:cNvPr>
          <p:cNvSpPr/>
          <p:nvPr/>
        </p:nvSpPr>
        <p:spPr>
          <a:xfrm>
            <a:off x="2227142" y="2486581"/>
            <a:ext cx="904658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Xác định phương hướng trên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D25137-EAEF-4E97-9EF7-EDE392725359}"/>
              </a:ext>
            </a:extLst>
          </p:cNvPr>
          <p:cNvSpPr/>
          <p:nvPr/>
        </p:nvSpPr>
        <p:spPr>
          <a:xfrm>
            <a:off x="1830797" y="2484776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8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4" grpId="0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63832" y="354315"/>
            <a:ext cx="10698448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 5 : Để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hiện một nhà máy trên bản đồ, người ta sử dụng loại kí hiệu nào?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07646" y="3013502"/>
            <a:ext cx="6976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bạn may mắn lần sau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FDE75B-3270-43B7-8322-8CD4F02A7473}"/>
              </a:ext>
            </a:extLst>
          </p:cNvPr>
          <p:cNvSpPr/>
          <p:nvPr/>
        </p:nvSpPr>
        <p:spPr>
          <a:xfrm>
            <a:off x="2107644" y="231045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9F9486-9F94-4CCF-9146-ED5B845F3795}"/>
              </a:ext>
            </a:extLst>
          </p:cNvPr>
          <p:cNvSpPr/>
          <p:nvPr/>
        </p:nvSpPr>
        <p:spPr>
          <a:xfrm>
            <a:off x="2216094" y="5617162"/>
            <a:ext cx="6958002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Cả 3 loại kí hiệu trên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4740BC-8473-4CD4-8624-A92D6C365558}"/>
              </a:ext>
            </a:extLst>
          </p:cNvPr>
          <p:cNvSpPr/>
          <p:nvPr/>
        </p:nvSpPr>
        <p:spPr>
          <a:xfrm>
            <a:off x="1623849" y="5608876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33D88E-AB0C-4B96-91F7-721F4B17DD7D}"/>
              </a:ext>
            </a:extLst>
          </p:cNvPr>
          <p:cNvSpPr/>
          <p:nvPr/>
        </p:nvSpPr>
        <p:spPr>
          <a:xfrm>
            <a:off x="2249136" y="4501940"/>
            <a:ext cx="6932619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Kí hiệu diện tích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A529F1-5182-4399-9D97-9B8D908D0BEF}"/>
              </a:ext>
            </a:extLst>
          </p:cNvPr>
          <p:cNvSpPr/>
          <p:nvPr/>
        </p:nvSpPr>
        <p:spPr>
          <a:xfrm>
            <a:off x="1741349" y="4460089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B7331C-D9EC-4794-B871-E3854FF33A37}"/>
              </a:ext>
            </a:extLst>
          </p:cNvPr>
          <p:cNvSpPr/>
          <p:nvPr/>
        </p:nvSpPr>
        <p:spPr>
          <a:xfrm>
            <a:off x="2227142" y="3460630"/>
            <a:ext cx="6949515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Kí hiệu đường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1F5D58-DED4-4134-B080-4227F8CFDCEE}"/>
              </a:ext>
            </a:extLst>
          </p:cNvPr>
          <p:cNvSpPr/>
          <p:nvPr/>
        </p:nvSpPr>
        <p:spPr>
          <a:xfrm>
            <a:off x="1798140" y="3460630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067C42-F200-4EAE-B7EF-BAFE3E07458D}"/>
              </a:ext>
            </a:extLst>
          </p:cNvPr>
          <p:cNvSpPr/>
          <p:nvPr/>
        </p:nvSpPr>
        <p:spPr>
          <a:xfrm>
            <a:off x="2227142" y="2486581"/>
            <a:ext cx="6949515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Kí hiệu điểm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09DABA-A0A3-43A2-A610-C8015338457A}"/>
              </a:ext>
            </a:extLst>
          </p:cNvPr>
          <p:cNvSpPr/>
          <p:nvPr/>
        </p:nvSpPr>
        <p:spPr>
          <a:xfrm>
            <a:off x="1830797" y="2484776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2 candies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3AC6BB-26DA-4A01-8549-6F2E90911662}"/>
              </a:ext>
            </a:extLst>
          </p:cNvPr>
          <p:cNvGrpSpPr/>
          <p:nvPr/>
        </p:nvGrpSpPr>
        <p:grpSpPr>
          <a:xfrm>
            <a:off x="1288245" y="62318"/>
            <a:ext cx="9615508" cy="3460367"/>
            <a:chOff x="1288245" y="62318"/>
            <a:chExt cx="9615508" cy="3460367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1288245" y="62318"/>
              <a:ext cx="9615508" cy="3460367"/>
            </a:xfrm>
            <a:prstGeom prst="snip2DiagRect">
              <a:avLst>
                <a:gd name="adj1" fmla="val 0"/>
                <a:gd name="adj2" fmla="val 24222"/>
              </a:avLst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93316D-F55C-46F4-B9DB-4F87B9A97FF9}"/>
                </a:ext>
              </a:extLst>
            </p:cNvPr>
            <p:cNvSpPr txBox="1"/>
            <p:nvPr/>
          </p:nvSpPr>
          <p:spPr>
            <a:xfrm>
              <a:off x="2037079" y="130507"/>
              <a:ext cx="8117840" cy="33239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 6 : Một khu vực có đặc điểm: bề mặt tương đối bằng phẳng, cao 150m so với mực nước biển, có diện tích khoảng 1 triệu km</a:t>
              </a:r>
              <a:r>
                <a:rPr lang="en-US" sz="3200" b="1" baseline="30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Khu vực đó được xếp vào dạng địa hình nào?</a:t>
              </a:r>
            </a:p>
            <a:p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D8E6933-20C5-4EC5-A5FE-F15279D44D44}"/>
              </a:ext>
            </a:extLst>
          </p:cNvPr>
          <p:cNvSpPr/>
          <p:nvPr/>
        </p:nvSpPr>
        <p:spPr>
          <a:xfrm>
            <a:off x="6571211" y="4997334"/>
            <a:ext cx="3136949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Cao nguyên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BC4CE9-C522-4A33-8FDE-E9B20FE224FA}"/>
              </a:ext>
            </a:extLst>
          </p:cNvPr>
          <p:cNvSpPr/>
          <p:nvPr/>
        </p:nvSpPr>
        <p:spPr>
          <a:xfrm>
            <a:off x="6096000" y="4989048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E298A0-930A-45C7-94D8-20920BF9AAB1}"/>
              </a:ext>
            </a:extLst>
          </p:cNvPr>
          <p:cNvSpPr/>
          <p:nvPr/>
        </p:nvSpPr>
        <p:spPr>
          <a:xfrm>
            <a:off x="6571211" y="3840261"/>
            <a:ext cx="3125505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0AAC70-7F02-49D6-90CC-0117AF1DF4B3}"/>
              </a:ext>
            </a:extLst>
          </p:cNvPr>
          <p:cNvSpPr/>
          <p:nvPr/>
        </p:nvSpPr>
        <p:spPr>
          <a:xfrm>
            <a:off x="6096000" y="3840261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298E2E-E7ED-4B1B-9E99-48441EE1DBFB}"/>
              </a:ext>
            </a:extLst>
          </p:cNvPr>
          <p:cNvSpPr/>
          <p:nvPr/>
        </p:nvSpPr>
        <p:spPr>
          <a:xfrm>
            <a:off x="2497060" y="5022322"/>
            <a:ext cx="3076378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Vùng đồi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383DE3-2EAC-462A-8738-0E9F8338B428}"/>
              </a:ext>
            </a:extLst>
          </p:cNvPr>
          <p:cNvSpPr/>
          <p:nvPr/>
        </p:nvSpPr>
        <p:spPr>
          <a:xfrm>
            <a:off x="2068057" y="5022322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33C56E-4D16-469E-B167-7643F17A4D4A}"/>
              </a:ext>
            </a:extLst>
          </p:cNvPr>
          <p:cNvSpPr/>
          <p:nvPr/>
        </p:nvSpPr>
        <p:spPr>
          <a:xfrm>
            <a:off x="2497060" y="3840261"/>
            <a:ext cx="3076378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Vùng núi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7298BB-026A-40B8-91E1-DDDB31F9B877}"/>
              </a:ext>
            </a:extLst>
          </p:cNvPr>
          <p:cNvSpPr/>
          <p:nvPr/>
        </p:nvSpPr>
        <p:spPr>
          <a:xfrm>
            <a:off x="2100714" y="3840261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 animBg="1"/>
      <p:bldP spid="11" grpId="1" animBg="1"/>
      <p:bldP spid="13" grpId="0" animBg="1"/>
      <p:bldP spid="13" grpId="1" animBg="1"/>
      <p:bldP spid="14" grpId="0" animBg="1"/>
      <p:bldP spid="1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7 : Kể tên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đồng bằng lớn ở nước ta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 sông Hồng, ĐB sông Cửu Long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4 candies</a:t>
            </a:r>
          </a:p>
        </p:txBody>
      </p:sp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8 : Kể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tên 3 cao nguyên ở nước ta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Văn, Mộc Châu, Lâm Viên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7 candies</a:t>
            </a:r>
          </a:p>
        </p:txBody>
      </p:sp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68917CFD-44DB-470B-81AE-61E836FE9F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Ruộng Bậc Thang Tuyệt Đẹp Ở Hà Giang">
            <a:extLst>
              <a:ext uri="{FF2B5EF4-FFF2-40B4-BE49-F238E27FC236}">
                <a16:creationId xmlns:a16="http://schemas.microsoft.com/office/drawing/2014/main" id="{A1E46F14-F944-4BC3-81B9-7AE98C419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547142"/>
            <a:ext cx="5321300" cy="396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">
            <a:extLst>
              <a:ext uri="{FF2B5EF4-FFF2-40B4-BE49-F238E27FC236}">
                <a16:creationId xmlns:a16="http://schemas.microsoft.com/office/drawing/2014/main" id="{57921E74-7304-4EC6-B8E8-6A71CEC9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47142"/>
            <a:ext cx="5579269" cy="395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4B5816-60DD-4B57-9EF4-A2FE378B4775}"/>
              </a:ext>
            </a:extLst>
          </p:cNvPr>
          <p:cNvSpPr txBox="1"/>
          <p:nvPr/>
        </p:nvSpPr>
        <p:spPr>
          <a:xfrm>
            <a:off x="134541" y="851645"/>
            <a:ext cx="6169820" cy="14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Điểm giống và khác nhau của hai bức ảnh là gì?</a:t>
            </a:r>
            <a:endParaRPr lang="en-US" sz="26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sao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biết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được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sườn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nào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dốc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hơn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hay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thoải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hơn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?</a:t>
            </a:r>
            <a:endParaRPr lang="en-US" sz="26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90087C-712B-4498-95AF-1DAB624D7BE9}"/>
              </a:ext>
            </a:extLst>
          </p:cNvPr>
          <p:cNvSpPr txBox="1">
            <a:spLocks/>
          </p:cNvSpPr>
          <p:nvPr/>
        </p:nvSpPr>
        <p:spPr>
          <a:xfrm>
            <a:off x="6438901" y="138628"/>
            <a:ext cx="5419724" cy="8148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VƯỢT QUA THỬ THÁCH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E867942-3439-4933-9D1F-FBB9803A1568}"/>
              </a:ext>
            </a:extLst>
          </p:cNvPr>
          <p:cNvSpPr/>
          <p:nvPr/>
        </p:nvSpPr>
        <p:spPr>
          <a:xfrm>
            <a:off x="6610350" y="1424179"/>
            <a:ext cx="752475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58D25-CACA-476C-B9A2-21879CF0F89B}"/>
              </a:ext>
            </a:extLst>
          </p:cNvPr>
          <p:cNvSpPr txBox="1"/>
          <p:nvPr/>
        </p:nvSpPr>
        <p:spPr>
          <a:xfrm>
            <a:off x="7486650" y="892892"/>
            <a:ext cx="4371975" cy="143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Giống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Thể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hiện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;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độ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từng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bậc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endParaRPr lang="en-US" sz="26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thực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tế</a:t>
            </a:r>
            <a:endParaRPr lang="en-US" sz="26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9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ình ảnh Ruộng Bậc Thang Biểu Tượng Phong Cách Phim Hoạt Hình, Gạo, Ruộng  Bậc Thang, Thần Tượng. Vector và PNG với nền trong suốt để tải xuống miễn  phí">
            <a:extLst>
              <a:ext uri="{FF2B5EF4-FFF2-40B4-BE49-F238E27FC236}">
                <a16:creationId xmlns:a16="http://schemas.microsoft.com/office/drawing/2014/main" id="{506CBB6F-86F9-4647-AC71-B3E7AF8D5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49" y="4843025"/>
            <a:ext cx="2159870" cy="21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68917CFD-44DB-470B-81AE-61E836FE9F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9" name="Picture 1">
            <a:extLst>
              <a:ext uri="{FF2B5EF4-FFF2-40B4-BE49-F238E27FC236}">
                <a16:creationId xmlns:a16="http://schemas.microsoft.com/office/drawing/2014/main" id="{57921E74-7304-4EC6-B8E8-6A71CEC9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4" y="1267639"/>
            <a:ext cx="6216057" cy="4403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90087C-712B-4498-95AF-1DAB624D7BE9}"/>
              </a:ext>
            </a:extLst>
          </p:cNvPr>
          <p:cNvSpPr txBox="1">
            <a:spLocks/>
          </p:cNvSpPr>
          <p:nvPr/>
        </p:nvSpPr>
        <p:spPr>
          <a:xfrm>
            <a:off x="195072" y="119264"/>
            <a:ext cx="6750177" cy="8148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1. ĐỌC LƯỢC ĐỒ ĐỊA HÌNH TỈ LỆ LỚN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06CBEE-95CB-45D8-BD47-541EA083D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093594"/>
              </p:ext>
            </p:extLst>
          </p:nvPr>
        </p:nvGraphicFramePr>
        <p:xfrm>
          <a:off x="6626576" y="446614"/>
          <a:ext cx="5303043" cy="4069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4968">
                  <a:extLst>
                    <a:ext uri="{9D8B030D-6E8A-4147-A177-3AD203B41FA5}">
                      <a16:colId xmlns:a16="http://schemas.microsoft.com/office/drawing/2014/main" val="3671245445"/>
                    </a:ext>
                  </a:extLst>
                </a:gridCol>
                <a:gridCol w="3648075">
                  <a:extLst>
                    <a:ext uri="{9D8B030D-6E8A-4147-A177-3AD203B41FA5}">
                      <a16:colId xmlns:a16="http://schemas.microsoft.com/office/drawing/2014/main" val="3434961830"/>
                    </a:ext>
                  </a:extLst>
                </a:gridCol>
              </a:tblGrid>
              <a:tr h="70386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#9Slide07 IcielBaliho Script" pitchFamily="2" charset="0"/>
                        </a:rPr>
                        <a:t>Tiêu chí</a:t>
                      </a:r>
                      <a:endParaRPr lang="en-US" sz="2800" b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effectLst/>
                          <a:latin typeface="#9Slide07 IcielBaliho Script" pitchFamily="2" charset="0"/>
                        </a:rPr>
                        <a:t>Thông</a:t>
                      </a:r>
                      <a:r>
                        <a:rPr lang="en-US" sz="2800" b="0" dirty="0">
                          <a:effectLst/>
                          <a:latin typeface="#9Slide07 IcielBaliho Script" pitchFamily="2" charset="0"/>
                        </a:rPr>
                        <a:t> tin</a:t>
                      </a:r>
                      <a:endParaRPr lang="en-US" sz="28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1519439"/>
                  </a:ext>
                </a:extLst>
              </a:tr>
              <a:tr h="11253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#9Slide07 IcielBaliho Script" pitchFamily="2" charset="0"/>
                        </a:rPr>
                        <a:t>Lược đồ địa hình tỉ lệ lớn</a:t>
                      </a:r>
                      <a:endParaRPr lang="en-US" sz="2400" b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9502602"/>
                  </a:ext>
                </a:extLst>
              </a:tr>
              <a:tr h="11253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#9Slide07 IcielBaliho Script" pitchFamily="2" charset="0"/>
                        </a:rPr>
                        <a:t>Đường đồng mức</a:t>
                      </a:r>
                      <a:endParaRPr lang="en-US" sz="2400" b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0517184"/>
                  </a:ext>
                </a:extLst>
              </a:tr>
              <a:tr h="111501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#9Slide07 IcielBaliho Script" pitchFamily="2" charset="0"/>
                        </a:rPr>
                        <a:t>Khoảng</a:t>
                      </a: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#9Slide07 IcielBaliho Script" pitchFamily="2" charset="0"/>
                        </a:rPr>
                        <a:t>đều</a:t>
                      </a:r>
                      <a:endParaRPr lang="en-US" sz="24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182463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D8A3F83-BBF3-4934-A599-A2D3DF2AB0FE}"/>
              </a:ext>
            </a:extLst>
          </p:cNvPr>
          <p:cNvSpPr txBox="1"/>
          <p:nvPr/>
        </p:nvSpPr>
        <p:spPr>
          <a:xfrm>
            <a:off x="8274192" y="1223037"/>
            <a:ext cx="3786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Là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lược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đồ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thể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hiện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địa</a:t>
            </a:r>
            <a:r>
              <a:rPr lang="en-US" sz="2000">
                <a:effectLst/>
                <a:latin typeface="#9Slide07 IcielBaliho Script" pitchFamily="2" charset="0"/>
                <a:ea typeface="Tahoma" panose="020B0604030504040204" pitchFamily="34" charset="0"/>
              </a:rPr>
              <a:t> hình (độ cao, độ dốc …) </a:t>
            </a:r>
            <a:r>
              <a:rPr lang="en-US" sz="200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của</a:t>
            </a:r>
            <a:r>
              <a:rPr lang="en-US" sz="2000">
                <a:effectLst/>
                <a:latin typeface="#9Slide07 IcielBaliho Script" pitchFamily="2" charset="0"/>
                <a:ea typeface="Tahoma" panose="020B0604030504040204" pitchFamily="34" charset="0"/>
              </a:rPr>
              <a:t> 1 khu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vực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có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diện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tích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nhỏ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bằng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đường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đồng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mức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và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sắc</a:t>
            </a:r>
            <a:r>
              <a:rPr lang="vi-VN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B54A1-D49F-409C-9801-D70818B12600}"/>
              </a:ext>
            </a:extLst>
          </p:cNvPr>
          <p:cNvSpPr txBox="1"/>
          <p:nvPr/>
        </p:nvSpPr>
        <p:spPr>
          <a:xfrm>
            <a:off x="8215065" y="2767299"/>
            <a:ext cx="3643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Là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đường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nối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liền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những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điểm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có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cao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bằng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endParaRPr lang="en-US" sz="20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061926-FCC3-4C93-A5C0-6E563D323159}"/>
              </a:ext>
            </a:extLst>
          </p:cNvPr>
          <p:cNvSpPr txBox="1"/>
          <p:nvPr/>
        </p:nvSpPr>
        <p:spPr>
          <a:xfrm>
            <a:off x="8212931" y="3698224"/>
            <a:ext cx="37866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Là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đường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đồng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mức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cách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đều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đặn</a:t>
            </a:r>
            <a:endParaRPr lang="en-US" sz="20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8DE41E-A5FE-41EF-AE9B-4B4EBB25A267}"/>
              </a:ext>
            </a:extLst>
          </p:cNvPr>
          <p:cNvSpPr/>
          <p:nvPr/>
        </p:nvSpPr>
        <p:spPr>
          <a:xfrm>
            <a:off x="3062041" y="3180798"/>
            <a:ext cx="863897" cy="65276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61C1BB-EFA0-4481-9DAE-197196CDA488}"/>
              </a:ext>
            </a:extLst>
          </p:cNvPr>
          <p:cNvSpPr/>
          <p:nvPr/>
        </p:nvSpPr>
        <p:spPr>
          <a:xfrm>
            <a:off x="2296717" y="2732054"/>
            <a:ext cx="863897" cy="65276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1095C6-648E-4FCF-B282-82C180DBEE77}"/>
              </a:ext>
            </a:extLst>
          </p:cNvPr>
          <p:cNvSpPr/>
          <p:nvPr/>
        </p:nvSpPr>
        <p:spPr>
          <a:xfrm>
            <a:off x="4639420" y="2732054"/>
            <a:ext cx="1042939" cy="65276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Back with solid fill">
            <a:extLst>
              <a:ext uri="{FF2B5EF4-FFF2-40B4-BE49-F238E27FC236}">
                <a16:creationId xmlns:a16="http://schemas.microsoft.com/office/drawing/2014/main" id="{43331FA2-E038-41B1-9E2C-D00C4A7F41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440612" flipH="1">
            <a:off x="6484524" y="4917940"/>
            <a:ext cx="8211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8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hat Are Contour Lines on Topographic Maps? - GIS Geography">
            <a:extLst>
              <a:ext uri="{FF2B5EF4-FFF2-40B4-BE49-F238E27FC236}">
                <a16:creationId xmlns:a16="http://schemas.microsoft.com/office/drawing/2014/main" id="{FE1D508F-605A-40AB-AEA6-1202A6CADA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05072"/>
            <a:ext cx="7346731" cy="67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354CC0-4857-41EA-AD30-9D9CB3AC2CC9}"/>
              </a:ext>
            </a:extLst>
          </p:cNvPr>
          <p:cNvSpPr txBox="1"/>
          <p:nvPr/>
        </p:nvSpPr>
        <p:spPr>
          <a:xfrm>
            <a:off x="123879" y="234028"/>
            <a:ext cx="5236396" cy="97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đồng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mức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rất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phổ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biến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ý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nghĩa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trong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đời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sống</a:t>
            </a:r>
            <a:endParaRPr lang="en-US" sz="2600" dirty="0">
              <a:solidFill>
                <a:srgbClr val="FFFF0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pic>
        <p:nvPicPr>
          <p:cNvPr id="8" name="Picture 1" descr="Hé lộ về đường đồng mức là gì [dễ hiểu #1]">
            <a:extLst>
              <a:ext uri="{FF2B5EF4-FFF2-40B4-BE49-F238E27FC236}">
                <a16:creationId xmlns:a16="http://schemas.microsoft.com/office/drawing/2014/main" id="{E114D7A3-A430-41E8-BD57-B7AFB222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10" y="488731"/>
            <a:ext cx="4721390" cy="63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376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505B9B1-F13A-4A7A-936A-987593966789}"/>
              </a:ext>
            </a:extLst>
          </p:cNvPr>
          <p:cNvSpPr/>
          <p:nvPr/>
        </p:nvSpPr>
        <p:spPr>
          <a:xfrm>
            <a:off x="90848" y="75681"/>
            <a:ext cx="952199" cy="927976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FEDFEA-D628-4FCA-B26B-6C53897B1A04}"/>
              </a:ext>
            </a:extLst>
          </p:cNvPr>
          <p:cNvSpPr/>
          <p:nvPr/>
        </p:nvSpPr>
        <p:spPr>
          <a:xfrm>
            <a:off x="1127858" y="166029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F5E2CD-1BDC-4E0F-AFDD-368AB4A59893}"/>
              </a:ext>
            </a:extLst>
          </p:cNvPr>
          <p:cNvSpPr/>
          <p:nvPr/>
        </p:nvSpPr>
        <p:spPr>
          <a:xfrm>
            <a:off x="2757884" y="131477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7684A3-C47A-4BE6-BE56-28E98144AC1A}"/>
              </a:ext>
            </a:extLst>
          </p:cNvPr>
          <p:cNvSpPr/>
          <p:nvPr/>
        </p:nvSpPr>
        <p:spPr>
          <a:xfrm>
            <a:off x="2866334" y="4946602"/>
            <a:ext cx="9057634" cy="8967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Căn cứ vào tỉ lệ lược đồ, tính khoảng cách thực tế giữa các địa điểm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DE59FF-4AB4-4919-9737-1E6EC859CF26}"/>
              </a:ext>
            </a:extLst>
          </p:cNvPr>
          <p:cNvSpPr/>
          <p:nvPr/>
        </p:nvSpPr>
        <p:spPr>
          <a:xfrm>
            <a:off x="2944631" y="3661802"/>
            <a:ext cx="9024592" cy="9576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Căn cứ vào độ gần xa đường đồng mức, biết được độ dốc của địa hình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F2B4D2-7038-4ECA-ACF4-F48A3851195F}"/>
              </a:ext>
            </a:extLst>
          </p:cNvPr>
          <p:cNvSpPr/>
          <p:nvPr/>
        </p:nvSpPr>
        <p:spPr>
          <a:xfrm>
            <a:off x="2282003" y="3647523"/>
            <a:ext cx="947569" cy="957607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327DA8-B686-49D2-BB85-9100E84EF3FF}"/>
              </a:ext>
            </a:extLst>
          </p:cNvPr>
          <p:cNvSpPr/>
          <p:nvPr/>
        </p:nvSpPr>
        <p:spPr>
          <a:xfrm>
            <a:off x="2877382" y="2508713"/>
            <a:ext cx="9046586" cy="7586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cao các địa điểm trên lược đồ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0BFFC-589C-4D37-88D4-8B6593E314D5}"/>
              </a:ext>
            </a:extLst>
          </p:cNvPr>
          <p:cNvSpPr/>
          <p:nvPr/>
        </p:nvSpPr>
        <p:spPr>
          <a:xfrm>
            <a:off x="2284100" y="2383875"/>
            <a:ext cx="947568" cy="957608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978FB0-8D53-4417-80B8-31C30C01E1D5}"/>
              </a:ext>
            </a:extLst>
          </p:cNvPr>
          <p:cNvSpPr/>
          <p:nvPr/>
        </p:nvSpPr>
        <p:spPr>
          <a:xfrm>
            <a:off x="2877382" y="1490901"/>
            <a:ext cx="9046586" cy="7148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Xác định khoảng cao đều giữa các đường đồng mức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B3E6BD-0997-4FAC-900E-4FF50B8A05E3}"/>
              </a:ext>
            </a:extLst>
          </p:cNvPr>
          <p:cNvSpPr/>
          <p:nvPr/>
        </p:nvSpPr>
        <p:spPr>
          <a:xfrm>
            <a:off x="2256410" y="1379538"/>
            <a:ext cx="947567" cy="937603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03DFEC-BD60-436F-A064-4E6272049F25}"/>
              </a:ext>
            </a:extLst>
          </p:cNvPr>
          <p:cNvSpPr/>
          <p:nvPr/>
        </p:nvSpPr>
        <p:spPr>
          <a:xfrm>
            <a:off x="2256410" y="4900274"/>
            <a:ext cx="989643" cy="957608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9105F7FB-D1C8-4FD7-8AE1-9CEE7C4CD682}"/>
              </a:ext>
            </a:extLst>
          </p:cNvPr>
          <p:cNvSpPr/>
          <p:nvPr/>
        </p:nvSpPr>
        <p:spPr>
          <a:xfrm>
            <a:off x="0" y="1239520"/>
            <a:ext cx="2282003" cy="4734560"/>
          </a:xfrm>
          <a:prstGeom prst="flowChartDelay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DB68-10E2-4BA3-BB9C-42C287AB2114}"/>
              </a:ext>
            </a:extLst>
          </p:cNvPr>
          <p:cNvSpPr txBox="1"/>
          <p:nvPr/>
        </p:nvSpPr>
        <p:spPr>
          <a:xfrm>
            <a:off x="-8881" y="2113166"/>
            <a:ext cx="2122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địa hình tỉ lệ lớn</a:t>
            </a:r>
          </a:p>
        </p:txBody>
      </p:sp>
    </p:spTree>
    <p:extLst>
      <p:ext uri="{BB962C8B-B14F-4D97-AF65-F5344CB8AC3E}">
        <p14:creationId xmlns:p14="http://schemas.microsoft.com/office/powerpoint/2010/main" val="16888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A9C2B-5F72-4683-B3DF-0A7E12C8A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100" y="0"/>
            <a:ext cx="7027849" cy="93808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Cambria" panose="02040503050406030204" pitchFamily="18" charset="0"/>
              </a:rPr>
              <a:t>THỬ TÀI CHUYÊN GIA ĐỊA HÌNH</a:t>
            </a:r>
            <a:endParaRPr lang="en-US" sz="80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033C8D34-F9BC-4E84-9205-E9ECA295CF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9CCE85B-E009-4AB3-9327-F7AE9A17F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780135"/>
              </p:ext>
            </p:extLst>
          </p:nvPr>
        </p:nvGraphicFramePr>
        <p:xfrm>
          <a:off x="200929" y="1519383"/>
          <a:ext cx="5340574" cy="4064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1419">
                  <a:extLst>
                    <a:ext uri="{9D8B030D-6E8A-4147-A177-3AD203B41FA5}">
                      <a16:colId xmlns:a16="http://schemas.microsoft.com/office/drawing/2014/main" val="1316784754"/>
                    </a:ext>
                  </a:extLst>
                </a:gridCol>
                <a:gridCol w="1869155">
                  <a:extLst>
                    <a:ext uri="{9D8B030D-6E8A-4147-A177-3AD203B41FA5}">
                      <a16:colId xmlns:a16="http://schemas.microsoft.com/office/drawing/2014/main" val="816599215"/>
                    </a:ext>
                  </a:extLst>
                </a:gridCol>
              </a:tblGrid>
              <a:tr h="98365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Cho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biết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đường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đồng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mức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khoảng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bao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nhiêu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mét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?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</a:rPr>
                        <a:t>100 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30689"/>
                  </a:ext>
                </a:extLst>
              </a:tr>
              <a:tr h="38601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sánh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độ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đỉnh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núi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A1, A2, A3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</a:rPr>
                        <a:t>A1&lt;A3&lt;A2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74267"/>
                  </a:ext>
                </a:extLst>
              </a:tr>
              <a:tr h="38601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sánh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độ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B1, B2, 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B3,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</a:rPr>
                        <a:t>&lt;B3&lt;B1&lt;B2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5287"/>
                  </a:ext>
                </a:extLst>
              </a:tr>
              <a:tr h="117820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bạn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muốn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đỉnh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A2. Theo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em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theo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sườn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D1 -&gt;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A2 hay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D2 -&gt;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A2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</a:rPr>
                        <a:t>D1 -&gt; A2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297492"/>
                  </a:ext>
                </a:extLst>
              </a:tr>
            </a:tbl>
          </a:graphicData>
        </a:graphic>
      </p:graphicFrame>
      <p:pic>
        <p:nvPicPr>
          <p:cNvPr id="13" name="Picture 1">
            <a:extLst>
              <a:ext uri="{FF2B5EF4-FFF2-40B4-BE49-F238E27FC236}">
                <a16:creationId xmlns:a16="http://schemas.microsoft.com/office/drawing/2014/main" id="{134D56AB-2857-4C70-A532-54782D64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32" y="760277"/>
            <a:ext cx="6248639" cy="442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F201CBE3-580E-43A3-8B5B-C9A976591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475" y="265204"/>
            <a:ext cx="1414712" cy="795154"/>
          </a:xfrm>
          <a:prstGeom prst="rect">
            <a:avLst/>
          </a:prstGeom>
        </p:spPr>
      </p:pic>
      <p:pic>
        <p:nvPicPr>
          <p:cNvPr id="9" name="Picture 1" descr="Hé lộ về đường đồng mức là gì [dễ hiểu #1]">
            <a:extLst>
              <a:ext uri="{FF2B5EF4-FFF2-40B4-BE49-F238E27FC236}">
                <a16:creationId xmlns:a16="http://schemas.microsoft.com/office/drawing/2014/main" id="{EB6D665D-774D-4728-AB65-EFBE809C1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769" y="760277"/>
            <a:ext cx="6217670" cy="584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7A5881-1F83-4201-9483-0B1FC762615A}"/>
              </a:ext>
            </a:extLst>
          </p:cNvPr>
          <p:cNvSpPr/>
          <p:nvPr/>
        </p:nvSpPr>
        <p:spPr>
          <a:xfrm>
            <a:off x="3736978" y="2845532"/>
            <a:ext cx="1466193" cy="433552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2D2F7C-A077-454C-848D-2F74AE946B69}"/>
              </a:ext>
            </a:extLst>
          </p:cNvPr>
          <p:cNvSpPr/>
          <p:nvPr/>
        </p:nvSpPr>
        <p:spPr>
          <a:xfrm>
            <a:off x="3736976" y="3832471"/>
            <a:ext cx="1466193" cy="43355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5F1397-48DE-4376-B491-F323B0446ABB}"/>
              </a:ext>
            </a:extLst>
          </p:cNvPr>
          <p:cNvSpPr/>
          <p:nvPr/>
        </p:nvSpPr>
        <p:spPr>
          <a:xfrm>
            <a:off x="3736977" y="4709458"/>
            <a:ext cx="1466193" cy="4335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DB75C1-51E0-4819-993E-E3D4EB61108D}"/>
              </a:ext>
            </a:extLst>
          </p:cNvPr>
          <p:cNvSpPr/>
          <p:nvPr/>
        </p:nvSpPr>
        <p:spPr>
          <a:xfrm>
            <a:off x="3741155" y="1956669"/>
            <a:ext cx="1466193" cy="43355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0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ỹ năng phương pháp học | Địa">
            <a:extLst>
              <a:ext uri="{FF2B5EF4-FFF2-40B4-BE49-F238E27FC236}">
                <a16:creationId xmlns:a16="http://schemas.microsoft.com/office/drawing/2014/main" id="{3874BDCF-253F-455C-A23C-365F49FA25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43516"/>
            <a:ext cx="10905066" cy="47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DD4671-BF9A-426C-AF3C-B540DE2EDFB2}"/>
              </a:ext>
            </a:extLst>
          </p:cNvPr>
          <p:cNvSpPr txBox="1"/>
          <p:nvPr/>
        </p:nvSpPr>
        <p:spPr>
          <a:xfrm>
            <a:off x="902883" y="-57451"/>
            <a:ext cx="10476700" cy="51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Quan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sát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bản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đồ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địa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đồng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mức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đánh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giá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địa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độ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dốc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khu</a:t>
            </a:r>
            <a:r>
              <a:rPr lang="en-US" sz="2600" dirty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#9Slide07 IcielBaliho Script" pitchFamily="2" charset="0"/>
                <a:ea typeface="Cambria" panose="02040503050406030204" pitchFamily="18" charset="0"/>
              </a:rPr>
              <a:t>vực</a:t>
            </a:r>
            <a:endParaRPr lang="en-US" sz="26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5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1635EF6-C2A8-4CA4-89FB-BEF7ACFF32DF}"/>
              </a:ext>
            </a:extLst>
          </p:cNvPr>
          <p:cNvSpPr/>
          <p:nvPr/>
        </p:nvSpPr>
        <p:spPr>
          <a:xfrm>
            <a:off x="117374" y="29916"/>
            <a:ext cx="919074" cy="907112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C82722-A1AB-4CE8-BA48-CE43545DFDF1}"/>
              </a:ext>
            </a:extLst>
          </p:cNvPr>
          <p:cNvSpPr/>
          <p:nvPr/>
        </p:nvSpPr>
        <p:spPr>
          <a:xfrm>
            <a:off x="1108077" y="80716"/>
            <a:ext cx="7111363" cy="739935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75008E-81E6-4CEE-B9B2-FC2F0585617D}"/>
              </a:ext>
            </a:extLst>
          </p:cNvPr>
          <p:cNvGrpSpPr/>
          <p:nvPr/>
        </p:nvGrpSpPr>
        <p:grpSpPr>
          <a:xfrm>
            <a:off x="730245" y="1556788"/>
            <a:ext cx="10974073" cy="4864332"/>
            <a:chOff x="730246" y="1566948"/>
            <a:chExt cx="10974073" cy="48643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633B46-0C93-41C7-B393-AFDA8F2AEE38}"/>
                </a:ext>
              </a:extLst>
            </p:cNvPr>
            <p:cNvGrpSpPr/>
            <p:nvPr/>
          </p:nvGrpSpPr>
          <p:grpSpPr>
            <a:xfrm>
              <a:off x="730246" y="1566948"/>
              <a:ext cx="10974073" cy="4864332"/>
              <a:chOff x="576911" y="937028"/>
              <a:chExt cx="10731506" cy="436649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395C9E0-71D8-4DA2-870E-C62328A015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667" t="35031" r="23727" b="27884"/>
              <a:stretch/>
            </p:blipFill>
            <p:spPr>
              <a:xfrm>
                <a:off x="576911" y="1127522"/>
                <a:ext cx="10731506" cy="4175998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FDC156-D51A-42A9-BA4B-D90738960EB1}"/>
                  </a:ext>
                </a:extLst>
              </p:cNvPr>
              <p:cNvSpPr/>
              <p:nvPr/>
            </p:nvSpPr>
            <p:spPr>
              <a:xfrm>
                <a:off x="3982720" y="937028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52AA16E-3E9B-4E44-B120-15AEEAEE09C7}"/>
                  </a:ext>
                </a:extLst>
              </p:cNvPr>
              <p:cNvSpPr/>
              <p:nvPr/>
            </p:nvSpPr>
            <p:spPr>
              <a:xfrm>
                <a:off x="4216400" y="1343990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53768-32B0-46FB-8D20-6279BBC678D8}"/>
                </a:ext>
              </a:extLst>
            </p:cNvPr>
            <p:cNvSpPr/>
            <p:nvPr/>
          </p:nvSpPr>
          <p:spPr>
            <a:xfrm>
              <a:off x="2357120" y="6004560"/>
              <a:ext cx="8382000" cy="42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Lát cắt địa hình từ dãy Bạch Mã đến Phan Thiết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DDF3CB-5FC8-42E0-B46C-CABCBA93C648}"/>
              </a:ext>
            </a:extLst>
          </p:cNvPr>
          <p:cNvGrpSpPr/>
          <p:nvPr/>
        </p:nvGrpSpPr>
        <p:grpSpPr>
          <a:xfrm>
            <a:off x="6583040" y="937028"/>
            <a:ext cx="5121278" cy="1666240"/>
            <a:chOff x="12211126" y="-2379412"/>
            <a:chExt cx="5121278" cy="166624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FA1820FA-97EC-4897-8EAC-C085EC7C70A5}"/>
                </a:ext>
              </a:extLst>
            </p:cNvPr>
            <p:cNvSpPr/>
            <p:nvPr/>
          </p:nvSpPr>
          <p:spPr>
            <a:xfrm>
              <a:off x="12211126" y="-2379412"/>
              <a:ext cx="5121278" cy="1666240"/>
            </a:xfrm>
            <a:prstGeom prst="wedgeRoundRectCallout">
              <a:avLst>
                <a:gd name="adj1" fmla="val -19099"/>
                <a:gd name="adj2" fmla="val 9542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3667D3-287E-46AC-9CC2-5E7ED311C4EA}"/>
                </a:ext>
              </a:extLst>
            </p:cNvPr>
            <p:cNvSpPr txBox="1"/>
            <p:nvPr/>
          </p:nvSpPr>
          <p:spPr>
            <a:xfrm>
              <a:off x="12581529" y="-2074045"/>
              <a:ext cx="4348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đọc lát cắt địa hình?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18CC2A-D54D-434A-B2CB-0EE42A5DBC90}"/>
              </a:ext>
            </a:extLst>
          </p:cNvPr>
          <p:cNvGrpSpPr/>
          <p:nvPr/>
        </p:nvGrpSpPr>
        <p:grpSpPr>
          <a:xfrm>
            <a:off x="6809690" y="996389"/>
            <a:ext cx="5121278" cy="1666240"/>
            <a:chOff x="6657290" y="843989"/>
            <a:chExt cx="5121278" cy="1666240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C0773C66-F489-4B99-A719-00D7E433D27E}"/>
                </a:ext>
              </a:extLst>
            </p:cNvPr>
            <p:cNvSpPr/>
            <p:nvPr/>
          </p:nvSpPr>
          <p:spPr>
            <a:xfrm>
              <a:off x="6657290" y="843989"/>
              <a:ext cx="5121278" cy="1666240"/>
            </a:xfrm>
            <a:prstGeom prst="wedgeRoundRectCallout">
              <a:avLst>
                <a:gd name="adj1" fmla="val -19099"/>
                <a:gd name="adj2" fmla="val 9542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A76DEF-27F9-4219-B289-7AF312275DB3}"/>
                </a:ext>
              </a:extLst>
            </p:cNvPr>
            <p:cNvSpPr txBox="1"/>
            <p:nvPr/>
          </p:nvSpPr>
          <p:spPr>
            <a:xfrm>
              <a:off x="6960875" y="1064252"/>
              <a:ext cx="4348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là lát cắt địa hình?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3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1246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1570</Words>
  <Application>Microsoft Office PowerPoint</Application>
  <PresentationFormat>Widescreen</PresentationFormat>
  <Paragraphs>220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 Light</vt:lpstr>
      <vt:lpstr>Wingdings</vt:lpstr>
      <vt:lpstr>Calibri</vt:lpstr>
      <vt:lpstr>#9Slide07 IcielBaliho Script</vt:lpstr>
      <vt:lpstr>Times New Roman</vt:lpstr>
      <vt:lpstr>#9Slide07 IcielBC Cubano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THỬ TÀI CHUYÊN GIA ĐỊA HÌNH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84974897627</cp:lastModifiedBy>
  <cp:revision>58</cp:revision>
  <dcterms:created xsi:type="dcterms:W3CDTF">2018-04-11T05:48:28Z</dcterms:created>
  <dcterms:modified xsi:type="dcterms:W3CDTF">2021-12-23T00:12:03Z</dcterms:modified>
</cp:coreProperties>
</file>