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55"/>
  </p:notesMasterIdLst>
  <p:sldIdLst>
    <p:sldId id="263" r:id="rId4"/>
    <p:sldId id="294" r:id="rId5"/>
    <p:sldId id="307" r:id="rId6"/>
    <p:sldId id="295" r:id="rId7"/>
    <p:sldId id="309" r:id="rId8"/>
    <p:sldId id="310" r:id="rId9"/>
    <p:sldId id="312" r:id="rId10"/>
    <p:sldId id="313" r:id="rId11"/>
    <p:sldId id="276" r:id="rId12"/>
    <p:sldId id="275" r:id="rId13"/>
    <p:sldId id="277" r:id="rId14"/>
    <p:sldId id="296" r:id="rId15"/>
    <p:sldId id="298" r:id="rId16"/>
    <p:sldId id="318" r:id="rId17"/>
    <p:sldId id="319" r:id="rId18"/>
    <p:sldId id="314" r:id="rId19"/>
    <p:sldId id="315" r:id="rId20"/>
    <p:sldId id="316" r:id="rId21"/>
    <p:sldId id="261" r:id="rId22"/>
    <p:sldId id="264" r:id="rId23"/>
    <p:sldId id="317" r:id="rId24"/>
    <p:sldId id="279" r:id="rId25"/>
    <p:sldId id="299" r:id="rId26"/>
    <p:sldId id="301" r:id="rId27"/>
    <p:sldId id="323" r:id="rId28"/>
    <p:sldId id="321" r:id="rId29"/>
    <p:sldId id="300" r:id="rId30"/>
    <p:sldId id="324" r:id="rId31"/>
    <p:sldId id="325" r:id="rId32"/>
    <p:sldId id="327" r:id="rId33"/>
    <p:sldId id="326" r:id="rId34"/>
    <p:sldId id="320" r:id="rId35"/>
    <p:sldId id="284" r:id="rId36"/>
    <p:sldId id="269" r:id="rId37"/>
    <p:sldId id="285" r:id="rId38"/>
    <p:sldId id="286" r:id="rId39"/>
    <p:sldId id="288" r:id="rId40"/>
    <p:sldId id="287" r:id="rId41"/>
    <p:sldId id="289" r:id="rId42"/>
    <p:sldId id="290" r:id="rId43"/>
    <p:sldId id="292" r:id="rId44"/>
    <p:sldId id="308" r:id="rId45"/>
    <p:sldId id="302" r:id="rId46"/>
    <p:sldId id="311" r:id="rId47"/>
    <p:sldId id="270" r:id="rId48"/>
    <p:sldId id="272" r:id="rId49"/>
    <p:sldId id="256" r:id="rId50"/>
    <p:sldId id="257" r:id="rId51"/>
    <p:sldId id="258" r:id="rId52"/>
    <p:sldId id="259" r:id="rId53"/>
    <p:sldId id="297" r:id="rId54"/>
  </p:sldIdLst>
  <p:sldSz cx="12192000" cy="6858000"/>
  <p:notesSz cx="6858000" cy="9144000"/>
  <p:embeddedFontLst>
    <p:embeddedFont>
      <p:font typeface="#9Slide03 Arima Madurai Medium" panose="00000600000000000000" pitchFamily="2" charset="0"/>
      <p:regular r:id="rId56"/>
    </p:embeddedFont>
    <p:embeddedFont>
      <p:font typeface="#9Slide03 FS Neusa Bold" panose="00000800000000000000" pitchFamily="2" charset="0"/>
      <p:bold r:id="rId57"/>
    </p:embeddedFont>
    <p:embeddedFont>
      <p:font typeface="#9Slide03 Oswald Medium" panose="00000600000000000000" pitchFamily="2" charset="0"/>
      <p:regular r:id="rId58"/>
    </p:embeddedFont>
    <p:embeddedFont>
      <p:font typeface="#9Slide03 Roboto Condensed" panose="02000000000000000000" pitchFamily="2" charset="0"/>
      <p:regular r:id="rId59"/>
      <p:bold r:id="rId60"/>
    </p:embeddedFont>
    <p:embeddedFont>
      <p:font typeface="#9Slide03 Roboto Slab Bold" pitchFamily="2" charset="0"/>
      <p:bold r:id="rId61"/>
    </p:embeddedFont>
    <p:embeddedFont>
      <p:font typeface="#9Slide03 SFU Futura_12" panose="00000400000000000000" pitchFamily="2" charset="0"/>
      <p:regular r:id="rId62"/>
    </p:embeddedFont>
    <p:embeddedFont>
      <p:font typeface="#9Slide03 SVNKelson Sans" panose="02000500000000000000" pitchFamily="2" charset="0"/>
      <p:regular r:id="rId63"/>
    </p:embeddedFont>
    <p:embeddedFont>
      <p:font typeface="#9Slide05 Lobster" panose="02000506000000020003" pitchFamily="2" charset="0"/>
      <p:regular r:id="rId64"/>
    </p:embeddedFont>
    <p:embeddedFont>
      <p:font typeface="#9Slide05 SVNKitten" pitchFamily="2" charset="0"/>
      <p:regular r:id="rId65"/>
    </p:embeddedFont>
    <p:embeddedFont>
      <p:font typeface="#9Slide05 SVNUT Triumph" panose="00000500000000000000" pitchFamily="2" charset="0"/>
      <p:italic r:id="rId66"/>
    </p:embeddedFont>
    <p:embeddedFont>
      <p:font typeface="#9Slide07 IcielCadena" panose="02000503000000020004" pitchFamily="2" charset="0"/>
      <p:bold r:id="rId67"/>
    </p:embeddedFont>
    <p:embeddedFont>
      <p:font typeface=".VnTime" panose="020B7200000000000000" pitchFamily="3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Lato Light" panose="020F0302020204030203" pitchFamily="34" charset="0"/>
      <p:regular r:id="rId78"/>
    </p:embeddedFont>
    <p:embeddedFont>
      <p:font typeface="nunito sans" pitchFamily="2" charset="0"/>
      <p:regular r:id="rId79"/>
      <p:bold r:id="rId80"/>
      <p:italic r:id="rId81"/>
      <p:boldItalic r:id="rId82"/>
    </p:embeddedFont>
    <p:embeddedFont>
      <p:font typeface="VNI-Times" pitchFamily="2"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498"/>
    <a:srgbClr val="007F5F"/>
    <a:srgbClr val="190B53"/>
    <a:srgbClr val="FFFFFF"/>
    <a:srgbClr val="DDF9FC"/>
    <a:srgbClr val="44B647"/>
    <a:srgbClr val="C5FFF3"/>
    <a:srgbClr val="ECFFFB"/>
    <a:srgbClr val="FFFA9D"/>
    <a:srgbClr val="007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1" d="100"/>
          <a:sy n="61"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font" Target="fonts/font29.fntdata"/><Relationship Id="rId89"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87"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font" Target="fonts/font6.fntdata"/><Relationship Id="rId82" Type="http://schemas.openxmlformats.org/officeDocument/2006/relationships/font" Target="fonts/font27.fntdata"/><Relationship Id="rId90"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6603A-6AB8-4EC3-81E4-83CCAC063147}" type="datetimeFigureOut">
              <a:rPr lang="en-US" smtClean="0"/>
              <a:t>12/30/2021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4C9CD-77AF-4635-B439-AE33BF5F14FF}" type="slidenum">
              <a:rPr lang="en-US" smtClean="0"/>
              <a:t>‹#›</a:t>
            </a:fld>
            <a:endParaRPr lang="en-US"/>
          </a:p>
        </p:txBody>
      </p:sp>
    </p:spTree>
    <p:extLst>
      <p:ext uri="{BB962C8B-B14F-4D97-AF65-F5344CB8AC3E}">
        <p14:creationId xmlns:p14="http://schemas.microsoft.com/office/powerpoint/2010/main" val="128042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a0wLuv3SBYk"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4</a:t>
            </a:fld>
            <a:endParaRPr lang="en-US"/>
          </a:p>
        </p:txBody>
      </p:sp>
    </p:spTree>
    <p:extLst>
      <p:ext uri="{BB962C8B-B14F-4D97-AF65-F5344CB8AC3E}">
        <p14:creationId xmlns:p14="http://schemas.microsoft.com/office/powerpoint/2010/main" val="324667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21</a:t>
            </a:fld>
            <a:endParaRPr lang="en-US"/>
          </a:p>
        </p:txBody>
      </p:sp>
    </p:spTree>
    <p:extLst>
      <p:ext uri="{BB962C8B-B14F-4D97-AF65-F5344CB8AC3E}">
        <p14:creationId xmlns:p14="http://schemas.microsoft.com/office/powerpoint/2010/main" val="420709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Nguyên nhân hình thành gió đ</a:t>
            </a:r>
            <a:r>
              <a:rPr lang="vi-VN"/>
              <a:t>ư</a:t>
            </a:r>
            <a:r>
              <a:rPr lang="en-US"/>
              <a:t>ợc hiểu là do sự khác biệt trong áp suất khí quyển. Sự khác biệt trong áp suất khí quyển dẫn đến việc không khí có xu h</a:t>
            </a:r>
            <a:r>
              <a:rPr lang="vi-VN"/>
              <a:t>ư</a:t>
            </a:r>
            <a:r>
              <a:rPr lang="en-US"/>
              <a:t>ớng di chuyển từ n</a:t>
            </a:r>
            <a:r>
              <a:rPr lang="vi-VN"/>
              <a:t>ơ</a:t>
            </a:r>
            <a:r>
              <a:rPr lang="en-US"/>
              <a:t>i có áp suất cao đến n</a:t>
            </a:r>
            <a:r>
              <a:rPr lang="vi-VN"/>
              <a:t>ơ</a:t>
            </a:r>
            <a:r>
              <a:rPr lang="en-US"/>
              <a:t>i áp suất thấp.</a:t>
            </a:r>
          </a:p>
          <a:p>
            <a:endParaRPr lang="en-US"/>
          </a:p>
        </p:txBody>
      </p:sp>
      <p:sp>
        <p:nvSpPr>
          <p:cNvPr id="4" name="Slide Number Placeholder 3"/>
          <p:cNvSpPr>
            <a:spLocks noGrp="1"/>
          </p:cNvSpPr>
          <p:nvPr>
            <p:ph type="sldNum" sz="quarter" idx="5"/>
          </p:nvPr>
        </p:nvSpPr>
        <p:spPr/>
        <p:txBody>
          <a:bodyPr/>
          <a:lstStyle/>
          <a:p>
            <a:fld id="{86D4C9CD-77AF-4635-B439-AE33BF5F14FF}" type="slidenum">
              <a:rPr lang="en-US" smtClean="0"/>
              <a:t>27</a:t>
            </a:fld>
            <a:endParaRPr lang="en-US"/>
          </a:p>
        </p:txBody>
      </p:sp>
    </p:spTree>
    <p:extLst>
      <p:ext uri="{BB962C8B-B14F-4D97-AF65-F5344CB8AC3E}">
        <p14:creationId xmlns:p14="http://schemas.microsoft.com/office/powerpoint/2010/main" val="131120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55437-0B4F-4807-BC1A-6FEED68F4079}" type="slidenum">
              <a:rPr lang="en-US" smtClean="0"/>
              <a:t>28</a:t>
            </a:fld>
            <a:endParaRPr lang="en-US"/>
          </a:p>
        </p:txBody>
      </p:sp>
    </p:spTree>
    <p:extLst>
      <p:ext uri="{BB962C8B-B14F-4D97-AF65-F5344CB8AC3E}">
        <p14:creationId xmlns:p14="http://schemas.microsoft.com/office/powerpoint/2010/main" val="537341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55437-0B4F-4807-BC1A-6FEED68F4079}" type="slidenum">
              <a:rPr lang="en-US" smtClean="0"/>
              <a:t>29</a:t>
            </a:fld>
            <a:endParaRPr lang="en-US"/>
          </a:p>
        </p:txBody>
      </p:sp>
    </p:spTree>
    <p:extLst>
      <p:ext uri="{BB962C8B-B14F-4D97-AF65-F5344CB8AC3E}">
        <p14:creationId xmlns:p14="http://schemas.microsoft.com/office/powerpoint/2010/main" val="638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Nguyên nhân hình thành gió đ</a:t>
            </a:r>
            <a:r>
              <a:rPr lang="vi-VN"/>
              <a:t>ư</a:t>
            </a:r>
            <a:r>
              <a:rPr lang="en-US"/>
              <a:t>ợc hiểu là do sự khác biệt trong áp suất khí quyển. Sự khác biệt trong áp suất khí quyển dẫn đến việc không khí có xu h</a:t>
            </a:r>
            <a:r>
              <a:rPr lang="vi-VN"/>
              <a:t>ư</a:t>
            </a:r>
            <a:r>
              <a:rPr lang="en-US"/>
              <a:t>ớng di chuyển từ n</a:t>
            </a:r>
            <a:r>
              <a:rPr lang="vi-VN"/>
              <a:t>ơ</a:t>
            </a:r>
            <a:r>
              <a:rPr lang="en-US"/>
              <a:t>i có áp suất cao đến n</a:t>
            </a:r>
            <a:r>
              <a:rPr lang="vi-VN"/>
              <a:t>ơ</a:t>
            </a:r>
            <a:r>
              <a:rPr lang="en-US"/>
              <a:t>i áp suất thấp.</a:t>
            </a:r>
          </a:p>
          <a:p>
            <a:endParaRPr lang="en-US"/>
          </a:p>
        </p:txBody>
      </p:sp>
      <p:sp>
        <p:nvSpPr>
          <p:cNvPr id="4" name="Slide Number Placeholder 3"/>
          <p:cNvSpPr>
            <a:spLocks noGrp="1"/>
          </p:cNvSpPr>
          <p:nvPr>
            <p:ph type="sldNum" sz="quarter" idx="5"/>
          </p:nvPr>
        </p:nvSpPr>
        <p:spPr/>
        <p:txBody>
          <a:bodyPr/>
          <a:lstStyle/>
          <a:p>
            <a:fld id="{86D4C9CD-77AF-4635-B439-AE33BF5F14FF}" type="slidenum">
              <a:rPr lang="en-US" smtClean="0"/>
              <a:t>32</a:t>
            </a:fld>
            <a:endParaRPr lang="en-US"/>
          </a:p>
        </p:txBody>
      </p:sp>
    </p:spTree>
    <p:extLst>
      <p:ext uri="{BB962C8B-B14F-4D97-AF65-F5344CB8AC3E}">
        <p14:creationId xmlns:p14="http://schemas.microsoft.com/office/powerpoint/2010/main" val="1979078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33</a:t>
            </a:fld>
            <a:endParaRPr lang="en-US"/>
          </a:p>
        </p:txBody>
      </p:sp>
    </p:spTree>
    <p:extLst>
      <p:ext uri="{BB962C8B-B14F-4D97-AF65-F5344CB8AC3E}">
        <p14:creationId xmlns:p14="http://schemas.microsoft.com/office/powerpoint/2010/main" val="482600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BÀI</a:t>
            </a:r>
            <a:r>
              <a:rPr lang="en-US" baseline="0" dirty="0"/>
              <a:t> 4: </a:t>
            </a:r>
            <a:r>
              <a:rPr lang="en-US" dirty="0"/>
              <a:t>DO CHỊU</a:t>
            </a:r>
            <a:r>
              <a:rPr lang="en-US" baseline="0" dirty="0"/>
              <a:t> ẢNH HƯỞNG CỦA LỰC CORIOLIS</a:t>
            </a:r>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36</a:t>
            </a:fld>
            <a:endParaRPr lang="en-US"/>
          </a:p>
        </p:txBody>
      </p:sp>
    </p:spTree>
    <p:extLst>
      <p:ext uri="{BB962C8B-B14F-4D97-AF65-F5344CB8AC3E}">
        <p14:creationId xmlns:p14="http://schemas.microsoft.com/office/powerpoint/2010/main" val="1616955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37</a:t>
            </a:fld>
            <a:endParaRPr lang="en-US"/>
          </a:p>
        </p:txBody>
      </p:sp>
    </p:spTree>
    <p:extLst>
      <p:ext uri="{BB962C8B-B14F-4D97-AF65-F5344CB8AC3E}">
        <p14:creationId xmlns:p14="http://schemas.microsoft.com/office/powerpoint/2010/main" val="20405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38</a:t>
            </a:fld>
            <a:endParaRPr lang="en-US"/>
          </a:p>
        </p:txBody>
      </p:sp>
    </p:spTree>
    <p:extLst>
      <p:ext uri="{BB962C8B-B14F-4D97-AF65-F5344CB8AC3E}">
        <p14:creationId xmlns:p14="http://schemas.microsoft.com/office/powerpoint/2010/main" val="1010834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39</a:t>
            </a:fld>
            <a:endParaRPr lang="en-US"/>
          </a:p>
        </p:txBody>
      </p:sp>
    </p:spTree>
    <p:extLst>
      <p:ext uri="{BB962C8B-B14F-4D97-AF65-F5344CB8AC3E}">
        <p14:creationId xmlns:p14="http://schemas.microsoft.com/office/powerpoint/2010/main" val="28737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Dựa vào sự thay đổi của nhiệt độ theo độ cao và sự khuếch tán của không khí vào vũ trụ</a:t>
            </a:r>
          </a:p>
        </p:txBody>
      </p:sp>
      <p:sp>
        <p:nvSpPr>
          <p:cNvPr id="4" name="Slide Number Placeholder 3"/>
          <p:cNvSpPr>
            <a:spLocks noGrp="1"/>
          </p:cNvSpPr>
          <p:nvPr>
            <p:ph type="sldNum" sz="quarter" idx="5"/>
          </p:nvPr>
        </p:nvSpPr>
        <p:spPr/>
        <p:txBody>
          <a:bodyPr/>
          <a:lstStyle/>
          <a:p>
            <a:fld id="{7FB55437-0B4F-4807-BC1A-6FEED68F4079}" type="slidenum">
              <a:rPr lang="en-US" smtClean="0"/>
              <a:t>7</a:t>
            </a:fld>
            <a:endParaRPr lang="en-US"/>
          </a:p>
        </p:txBody>
      </p:sp>
    </p:spTree>
    <p:extLst>
      <p:ext uri="{BB962C8B-B14F-4D97-AF65-F5344CB8AC3E}">
        <p14:creationId xmlns:p14="http://schemas.microsoft.com/office/powerpoint/2010/main" val="4174715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Cambria" panose="02040503050406030204" pitchFamily="18" charset="0"/>
              </a:rPr>
              <a:t> </a:t>
            </a:r>
            <a:r>
              <a:rPr lang="en-US" u="sng" dirty="0">
                <a:solidFill>
                  <a:srgbClr val="0563C1"/>
                </a:solidFill>
                <a:latin typeface="Times New Roman" panose="02020603050405020304" pitchFamily="18" charset="0"/>
                <a:ea typeface="Cambria" panose="02040503050406030204" pitchFamily="18" charset="0"/>
                <a:hlinkClick r:id="rId3"/>
              </a:rPr>
              <a:t>https://www.youtube.com/watch?v=a0wLuv3SBYk</a:t>
            </a:r>
            <a:endParaRPr lang="en-US" dirty="0"/>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40</a:t>
            </a:fld>
            <a:endParaRPr lang="en-US"/>
          </a:p>
        </p:txBody>
      </p:sp>
    </p:spTree>
    <p:extLst>
      <p:ext uri="{BB962C8B-B14F-4D97-AF65-F5344CB8AC3E}">
        <p14:creationId xmlns:p14="http://schemas.microsoft.com/office/powerpoint/2010/main" val="2240944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41</a:t>
            </a:fld>
            <a:endParaRPr lang="en-US"/>
          </a:p>
        </p:txBody>
      </p:sp>
    </p:spTree>
    <p:extLst>
      <p:ext uri="{BB962C8B-B14F-4D97-AF65-F5344CB8AC3E}">
        <p14:creationId xmlns:p14="http://schemas.microsoft.com/office/powerpoint/2010/main" val="1140207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979D35-D9B5-42DB-B870-D6B5487BA97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561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4C9CD-77AF-4635-B439-AE33BF5F14FF}" type="slidenum">
              <a:rPr lang="en-US" smtClean="0"/>
              <a:t>11</a:t>
            </a:fld>
            <a:endParaRPr lang="en-US"/>
          </a:p>
        </p:txBody>
      </p:sp>
    </p:spTree>
    <p:extLst>
      <p:ext uri="{BB962C8B-B14F-4D97-AF65-F5344CB8AC3E}">
        <p14:creationId xmlns:p14="http://schemas.microsoft.com/office/powerpoint/2010/main" val="221587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nunito sans" panose="020B0604020202020204" pitchFamily="2" charset="0"/>
              </a:rPr>
              <a:t>-Các khối khí không đứng yên một chỗ, chúng luôn di chuyển và thay đổi thời tiết mà những nơi chúng đi qua.</a:t>
            </a:r>
          </a:p>
          <a:p>
            <a:pPr algn="l"/>
            <a:r>
              <a:rPr lang="vi-VN" b="0" i="0">
                <a:solidFill>
                  <a:srgbClr val="000000"/>
                </a:solidFill>
                <a:effectLst/>
                <a:latin typeface="nunito sans" panose="020B0604020202020204" pitchFamily="2" charset="0"/>
              </a:rPr>
              <a:t>-Đồng thời, chúng cũng chịu ảnh hưởng của mặt đệm của những nơi ấy mà thay đổi tính chất còn có thể gọi là biến tính.</a:t>
            </a:r>
          </a:p>
          <a:p>
            <a:endParaRPr lang="en-US"/>
          </a:p>
        </p:txBody>
      </p:sp>
      <p:sp>
        <p:nvSpPr>
          <p:cNvPr id="4" name="Slide Number Placeholder 3"/>
          <p:cNvSpPr>
            <a:spLocks noGrp="1"/>
          </p:cNvSpPr>
          <p:nvPr>
            <p:ph type="sldNum" sz="quarter" idx="5"/>
          </p:nvPr>
        </p:nvSpPr>
        <p:spPr/>
        <p:txBody>
          <a:bodyPr/>
          <a:lstStyle/>
          <a:p>
            <a:fld id="{86D4C9CD-77AF-4635-B439-AE33BF5F14FF}" type="slidenum">
              <a:rPr lang="en-US" smtClean="0"/>
              <a:t>12</a:t>
            </a:fld>
            <a:endParaRPr lang="en-US"/>
          </a:p>
        </p:txBody>
      </p:sp>
    </p:spTree>
    <p:extLst>
      <p:ext uri="{BB962C8B-B14F-4D97-AF65-F5344CB8AC3E}">
        <p14:creationId xmlns:p14="http://schemas.microsoft.com/office/powerpoint/2010/main" val="112094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16</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17</a:t>
            </a:fld>
            <a:endParaRPr lang="en-US"/>
          </a:p>
        </p:txBody>
      </p:sp>
    </p:spTree>
    <p:extLst>
      <p:ext uri="{BB962C8B-B14F-4D97-AF65-F5344CB8AC3E}">
        <p14:creationId xmlns:p14="http://schemas.microsoft.com/office/powerpoint/2010/main" val="122752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18</a:t>
            </a:fld>
            <a:endParaRPr lang="en-US"/>
          </a:p>
        </p:txBody>
      </p:sp>
    </p:spTree>
    <p:extLst>
      <p:ext uri="{BB962C8B-B14F-4D97-AF65-F5344CB8AC3E}">
        <p14:creationId xmlns:p14="http://schemas.microsoft.com/office/powerpoint/2010/main" val="219257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19</a:t>
            </a:fld>
            <a:endParaRPr lang="en-US"/>
          </a:p>
        </p:txBody>
      </p:sp>
    </p:spTree>
    <p:extLst>
      <p:ext uri="{BB962C8B-B14F-4D97-AF65-F5344CB8AC3E}">
        <p14:creationId xmlns:p14="http://schemas.microsoft.com/office/powerpoint/2010/main" val="199571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20</a:t>
            </a:fld>
            <a:endParaRPr lang="en-US"/>
          </a:p>
        </p:txBody>
      </p:sp>
    </p:spTree>
    <p:extLst>
      <p:ext uri="{BB962C8B-B14F-4D97-AF65-F5344CB8AC3E}">
        <p14:creationId xmlns:p14="http://schemas.microsoft.com/office/powerpoint/2010/main" val="4100982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241-ED8E-40CD-901C-28444BB33E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90F307-9375-4415-9842-F54CADBFF2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F9429E-6835-46A0-B537-DC64BB3EF403}"/>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5" name="Footer Placeholder 4">
            <a:extLst>
              <a:ext uri="{FF2B5EF4-FFF2-40B4-BE49-F238E27FC236}">
                <a16:creationId xmlns:a16="http://schemas.microsoft.com/office/drawing/2014/main" id="{6520D917-5271-4760-95B1-A72A6A02C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E572F-8209-48E8-AEA0-1DEC76F94373}"/>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416305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70A1-D078-4E31-823F-BF55FEFAA2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8046C0-A89E-48F9-A841-F0BC3A9C9D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979F2-DFB6-4213-92AE-8BAA4FBFB280}"/>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5" name="Footer Placeholder 4">
            <a:extLst>
              <a:ext uri="{FF2B5EF4-FFF2-40B4-BE49-F238E27FC236}">
                <a16:creationId xmlns:a16="http://schemas.microsoft.com/office/drawing/2014/main" id="{EB742189-F08D-494A-92C8-DB50457BB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E469A-79AE-49D1-BC82-5D419CFDB2B2}"/>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2465929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3A7EC1-0F8B-466A-B72F-CD9D7DA571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28D97-C45A-4078-94A9-EEDC37467C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0ABE3-75E7-458D-9EC7-EF912CF76EA0}"/>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5" name="Footer Placeholder 4">
            <a:extLst>
              <a:ext uri="{FF2B5EF4-FFF2-40B4-BE49-F238E27FC236}">
                <a16:creationId xmlns:a16="http://schemas.microsoft.com/office/drawing/2014/main" id="{E4803223-F858-4158-8261-40167101E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D898C-816F-4FA4-BAAA-11BB83A171CC}"/>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3636629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74649-5551-4E2B-8510-5107D4B3E9B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7950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346BF3-A3A2-4433-A519-7AACE9528EE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0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BB582A-088F-427C-9F8A-E1FD0437D66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9771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5E647A-65B3-420B-A806-38B8D65F307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5380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23E27C-5931-410D-BF3F-9A230A6963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0029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9456A2-11F7-416F-99B2-9CF37CCCAE6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551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A7CFAD-FB4F-4532-9676-3DA879B8B45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3610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1188F0-315E-4B62-A62B-E3E3B445D31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288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2519-4324-4A73-8DED-626560C3E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B9E72-2714-4961-9C17-EFDAD067B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A921D-DC61-4B11-A692-CB89E8DADC42}"/>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5" name="Footer Placeholder 4">
            <a:extLst>
              <a:ext uri="{FF2B5EF4-FFF2-40B4-BE49-F238E27FC236}">
                <a16:creationId xmlns:a16="http://schemas.microsoft.com/office/drawing/2014/main" id="{85F62DAB-7C30-431C-9D35-0ABEB8484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77212-F4D6-465C-BD30-EEF0F8B960AB}"/>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1572908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DA0A1B-F53C-4212-B699-969E5C06599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8632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182C4F-8CBF-448D-B910-7300D8E0C27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8594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788008-25A2-4A50-850C-00AAC8F09F0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911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571100" y="4545179"/>
            <a:ext cx="5365200" cy="1122400"/>
          </a:xfrm>
          <a:prstGeom prst="rect">
            <a:avLst/>
          </a:prstGeom>
        </p:spPr>
        <p:txBody>
          <a:bodyPr spcFirstLastPara="1" lIns="91425" tIns="91425" rIns="91425" bIns="91425">
            <a:noAutofit/>
          </a:bodyPr>
          <a:lstStyle>
            <a:lvl1pPr lvl="0" algn="r">
              <a:spcBef>
                <a:spcPts val="0"/>
              </a:spcBef>
              <a:spcAft>
                <a:spcPts val="0"/>
              </a:spcAft>
              <a:buSzPts val="3600"/>
              <a:buNone/>
              <a:defRPr sz="7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959603" y="4256236"/>
            <a:ext cx="1613600" cy="1470400"/>
          </a:xfrm>
          <a:prstGeom prst="rect">
            <a:avLst/>
          </a:prstGeom>
        </p:spPr>
        <p:txBody>
          <a:bodyPr spcFirstLastPara="1" lIns="91425" tIns="91425" rIns="91425" bIns="91425">
            <a:noAutofit/>
          </a:bodyPr>
          <a:lstStyle>
            <a:lvl1pPr lvl="0" algn="ctr" rtl="0">
              <a:spcBef>
                <a:spcPts val="0"/>
              </a:spcBef>
              <a:spcAft>
                <a:spcPts val="0"/>
              </a:spcAft>
              <a:buSzPts val="12000"/>
              <a:buNone/>
              <a:defRPr sz="10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5571100" y="5667579"/>
            <a:ext cx="5365200" cy="481200"/>
          </a:xfrm>
          <a:prstGeom prst="rect">
            <a:avLst/>
          </a:prstGeom>
        </p:spPr>
        <p:txBody>
          <a:bodyPr spcFirstLastPara="1" lIns="91425" tIns="91425" rIns="91425" bIns="91425" anchor="ctr">
            <a:noAutofit/>
          </a:bodyPr>
          <a:lstStyle>
            <a:lvl1pPr lvl="0" algn="r" rtl="0">
              <a:lnSpc>
                <a:spcPct val="100000"/>
              </a:lnSpc>
              <a:spcBef>
                <a:spcPts val="0"/>
              </a:spcBef>
              <a:spcAft>
                <a:spcPts val="0"/>
              </a:spcAft>
              <a:buSzPts val="2000"/>
              <a:buNone/>
              <a:defRPr sz="2667">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4018067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2A2EA26-DF8C-4207-BDBA-319C4B26B519}" type="datetime1">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12/30/2021</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4"/>
          <p:cNvSpPr>
            <a:spLocks noGrp="1"/>
          </p:cNvSpPr>
          <p:nvPr>
            <p:ph type="sldNum" sz="quarter" idx="12"/>
          </p:nvPr>
        </p:nvSpPr>
        <p:spPr/>
        <p:txBody>
          <a:bodyPr/>
          <a:lstStyle>
            <a:lvl1pPr>
              <a:defRPr>
                <a:solidFill>
                  <a:srgbClr val="DAEDEF"/>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058F6C-9E63-4593-9A3B-F2B2599468BD}" type="slidenum">
              <a:rPr kumimoji="0" lang="en-US" altLang="en-US" sz="1400" b="0" i="0" u="none" strike="noStrike" kern="1200" cap="none" spc="0" normalizeH="0" baseline="0" noProof="0">
                <a:ln>
                  <a:noFill/>
                </a:ln>
                <a:solidFill>
                  <a:srgbClr val="DAEDE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DAE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487441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CA4B-B744-4B05-8EA1-7C117C664D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026AD8-164A-450C-8F52-052F8EC0A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6EA779-02DB-46B9-A79F-D89AAB945C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5" name="Footer Placeholder 4">
            <a:extLst>
              <a:ext uri="{FF2B5EF4-FFF2-40B4-BE49-F238E27FC236}">
                <a16:creationId xmlns:a16="http://schemas.microsoft.com/office/drawing/2014/main" id="{7D06F7C9-F244-4993-B4F5-E0825573CC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Slide Number Placeholder 5">
            <a:extLst>
              <a:ext uri="{FF2B5EF4-FFF2-40B4-BE49-F238E27FC236}">
                <a16:creationId xmlns:a16="http://schemas.microsoft.com/office/drawing/2014/main" id="{58EEFC14-04B2-4BB7-8883-DBAEC091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2508746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8482-E6BD-41B5-BB00-2B91AE011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D0EFC-8843-46A7-87DD-8A94A77984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08875-36C9-4D57-B8B3-E9219FAA1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5" name="Footer Placeholder 4">
            <a:extLst>
              <a:ext uri="{FF2B5EF4-FFF2-40B4-BE49-F238E27FC236}">
                <a16:creationId xmlns:a16="http://schemas.microsoft.com/office/drawing/2014/main" id="{D9D68991-9785-4AA4-991E-141CBA3F9D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Slide Number Placeholder 5">
            <a:extLst>
              <a:ext uri="{FF2B5EF4-FFF2-40B4-BE49-F238E27FC236}">
                <a16:creationId xmlns:a16="http://schemas.microsoft.com/office/drawing/2014/main" id="{EF2D3D08-70BB-4165-83A5-8F14D4F037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1546466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BAA8-2A31-4BCE-9410-3692B9BD7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6B5A4-EDC3-4051-A898-7F3ACC4A86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15896C-4579-49AF-AD4B-0F4DA6DDA8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5" name="Footer Placeholder 4">
            <a:extLst>
              <a:ext uri="{FF2B5EF4-FFF2-40B4-BE49-F238E27FC236}">
                <a16:creationId xmlns:a16="http://schemas.microsoft.com/office/drawing/2014/main" id="{BFB66813-7930-41D8-95B7-395FA29502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Slide Number Placeholder 5">
            <a:extLst>
              <a:ext uri="{FF2B5EF4-FFF2-40B4-BE49-F238E27FC236}">
                <a16:creationId xmlns:a16="http://schemas.microsoft.com/office/drawing/2014/main" id="{45C3AEF7-55FD-48F7-B37C-A94AB115CE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3012676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77BB-57D4-4653-96E5-820D5407E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AD255F-DFBF-4045-B7AC-81F7429B0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489BE-3AFF-4AFB-AEB9-D2F336FEBB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F12394-FE77-4764-8ADA-E756D9A561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Footer Placeholder 5">
            <a:extLst>
              <a:ext uri="{FF2B5EF4-FFF2-40B4-BE49-F238E27FC236}">
                <a16:creationId xmlns:a16="http://schemas.microsoft.com/office/drawing/2014/main" id="{1309C581-8696-4FA0-8CFD-92D7A1E98A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7" name="Slide Number Placeholder 6">
            <a:extLst>
              <a:ext uri="{FF2B5EF4-FFF2-40B4-BE49-F238E27FC236}">
                <a16:creationId xmlns:a16="http://schemas.microsoft.com/office/drawing/2014/main" id="{00130DDA-5C72-471C-A84C-D82DDD88A7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1412017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E0BB-D626-4C35-A7B1-84D3D2E99F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365A26-0E4F-462D-AF35-55A17741B9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6FF6B3-8F71-4363-AF1A-35F46F5308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602AB3-B8F8-4464-AF71-1882F3F38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DD74AA-8302-494A-85C2-CDF30945C9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4942C5-FB20-4D4D-89B5-2131E83FE7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8" name="Footer Placeholder 7">
            <a:extLst>
              <a:ext uri="{FF2B5EF4-FFF2-40B4-BE49-F238E27FC236}">
                <a16:creationId xmlns:a16="http://schemas.microsoft.com/office/drawing/2014/main" id="{B9DC214B-49B0-42E7-A238-CB097D5AFF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9" name="Slide Number Placeholder 8">
            <a:extLst>
              <a:ext uri="{FF2B5EF4-FFF2-40B4-BE49-F238E27FC236}">
                <a16:creationId xmlns:a16="http://schemas.microsoft.com/office/drawing/2014/main" id="{C46C5634-0AB8-4772-BF94-ECC4E407A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333796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15FD-1EE2-4897-B2DA-F3B5878E70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A17F23-A159-462A-8922-76AB1FA0A7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9DB4E0-AD97-4BB3-A6CC-6491C1A3C3CA}"/>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5" name="Footer Placeholder 4">
            <a:extLst>
              <a:ext uri="{FF2B5EF4-FFF2-40B4-BE49-F238E27FC236}">
                <a16:creationId xmlns:a16="http://schemas.microsoft.com/office/drawing/2014/main" id="{485E467F-E2DE-4FD8-9A1B-36BD55379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039C4-90CB-45E6-BE96-3A3B068F7F63}"/>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296915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1351B-540E-4709-B573-69D4ED9C15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54D853-9A3F-48D5-A753-B54ADDC1E8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4" name="Footer Placeholder 3">
            <a:extLst>
              <a:ext uri="{FF2B5EF4-FFF2-40B4-BE49-F238E27FC236}">
                <a16:creationId xmlns:a16="http://schemas.microsoft.com/office/drawing/2014/main" id="{5E449B76-CA1A-49BC-8230-9E9EEE0383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5" name="Slide Number Placeholder 4">
            <a:extLst>
              <a:ext uri="{FF2B5EF4-FFF2-40B4-BE49-F238E27FC236}">
                <a16:creationId xmlns:a16="http://schemas.microsoft.com/office/drawing/2014/main" id="{DBBCFDBF-0448-49E8-B260-B0D41A023C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3034393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A463B-8352-4560-95AF-0800DE0F49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3" name="Footer Placeholder 2">
            <a:extLst>
              <a:ext uri="{FF2B5EF4-FFF2-40B4-BE49-F238E27FC236}">
                <a16:creationId xmlns:a16="http://schemas.microsoft.com/office/drawing/2014/main" id="{F0439C73-DD95-431C-9147-F6B596BC85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4" name="Slide Number Placeholder 3">
            <a:extLst>
              <a:ext uri="{FF2B5EF4-FFF2-40B4-BE49-F238E27FC236}">
                <a16:creationId xmlns:a16="http://schemas.microsoft.com/office/drawing/2014/main" id="{A8C86329-E9FE-4826-B99D-081FBB05F7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pic>
        <p:nvPicPr>
          <p:cNvPr id="6" name="Picture 2" descr="E:\002-KIMS BUSINESS\007-02-Googleslidesppt\02-GSppt-Contents-Kim\20170215\03-abs\item03-png.png">
            <a:extLst>
              <a:ext uri="{FF2B5EF4-FFF2-40B4-BE49-F238E27FC236}">
                <a16:creationId xmlns:a16="http://schemas.microsoft.com/office/drawing/2014/main" id="{74D797CD-E4B9-4FC0-8AD9-D8915B6D309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2860"/>
            <a:ext cx="1587121" cy="1514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002-KIMS BUSINESS\007-02-Googleslidesppt\02-GSppt-Contents-Kim\20170215\03-abs\item01-png.png">
            <a:extLst>
              <a:ext uri="{FF2B5EF4-FFF2-40B4-BE49-F238E27FC236}">
                <a16:creationId xmlns:a16="http://schemas.microsoft.com/office/drawing/2014/main" id="{60396247-9EFF-4C1D-9C7D-5C684F66960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711758" y="6379842"/>
            <a:ext cx="442142" cy="443276"/>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42">
            <a:extLst>
              <a:ext uri="{FF2B5EF4-FFF2-40B4-BE49-F238E27FC236}">
                <a16:creationId xmlns:a16="http://schemas.microsoft.com/office/drawing/2014/main" id="{3729137E-15FD-4037-8AF5-890442592B98}"/>
              </a:ext>
            </a:extLst>
          </p:cNvPr>
          <p:cNvSpPr>
            <a:spLocks noEditPoints="1"/>
          </p:cNvSpPr>
          <p:nvPr userDrawn="1"/>
        </p:nvSpPr>
        <p:spPr bwMode="auto">
          <a:xfrm>
            <a:off x="1933149" y="1236296"/>
            <a:ext cx="8325702" cy="4593003"/>
          </a:xfrm>
          <a:custGeom>
            <a:avLst/>
            <a:gdLst>
              <a:gd name="T0" fmla="*/ 1827500 w 3458"/>
              <a:gd name="T1" fmla="*/ 3284911 h 1870"/>
              <a:gd name="T2" fmla="*/ 1972782 w 3458"/>
              <a:gd name="T3" fmla="*/ 3139679 h 1870"/>
              <a:gd name="T4" fmla="*/ 3565154 w 3458"/>
              <a:gd name="T5" fmla="*/ 2994447 h 1870"/>
              <a:gd name="T6" fmla="*/ 5597196 w 3458"/>
              <a:gd name="T7" fmla="*/ 2849216 h 1870"/>
              <a:gd name="T8" fmla="*/ 3419872 w 3458"/>
              <a:gd name="T9" fmla="*/ 2849216 h 1870"/>
              <a:gd name="T10" fmla="*/ 5451914 w 3458"/>
              <a:gd name="T11" fmla="*/ 2700162 h 1870"/>
              <a:gd name="T12" fmla="*/ 2263347 w 3458"/>
              <a:gd name="T13" fmla="*/ 2700162 h 1870"/>
              <a:gd name="T14" fmla="*/ 3710436 w 3458"/>
              <a:gd name="T15" fmla="*/ 2556841 h 1870"/>
              <a:gd name="T16" fmla="*/ 1827500 w 3458"/>
              <a:gd name="T17" fmla="*/ 2556841 h 1870"/>
              <a:gd name="T18" fmla="*/ 3853807 w 3458"/>
              <a:gd name="T19" fmla="*/ 2411610 h 1870"/>
              <a:gd name="T20" fmla="*/ 1972782 w 3458"/>
              <a:gd name="T21" fmla="*/ 2411610 h 1870"/>
              <a:gd name="T22" fmla="*/ 3853807 w 3458"/>
              <a:gd name="T23" fmla="*/ 2266378 h 1870"/>
              <a:gd name="T24" fmla="*/ 2118065 w 3458"/>
              <a:gd name="T25" fmla="*/ 2266378 h 1870"/>
              <a:gd name="T26" fmla="*/ 3853807 w 3458"/>
              <a:gd name="T27" fmla="*/ 2121146 h 1870"/>
              <a:gd name="T28" fmla="*/ 2840654 w 3458"/>
              <a:gd name="T29" fmla="*/ 2121146 h 1870"/>
              <a:gd name="T30" fmla="*/ 4723590 w 3458"/>
              <a:gd name="T31" fmla="*/ 1977826 h 1870"/>
              <a:gd name="T32" fmla="*/ 3565154 w 3458"/>
              <a:gd name="T33" fmla="*/ 1977826 h 1870"/>
              <a:gd name="T34" fmla="*/ 1393564 w 3458"/>
              <a:gd name="T35" fmla="*/ 1977826 h 1870"/>
              <a:gd name="T36" fmla="*/ 4578308 w 3458"/>
              <a:gd name="T37" fmla="*/ 1832594 h 1870"/>
              <a:gd name="T38" fmla="*/ 3419872 w 3458"/>
              <a:gd name="T39" fmla="*/ 1832594 h 1870"/>
              <a:gd name="T40" fmla="*/ 1104911 w 3458"/>
              <a:gd name="T41" fmla="*/ 1832594 h 1870"/>
              <a:gd name="T42" fmla="*/ 4578308 w 3458"/>
              <a:gd name="T43" fmla="*/ 1687362 h 1870"/>
              <a:gd name="T44" fmla="*/ 3419872 w 3458"/>
              <a:gd name="T45" fmla="*/ 1687362 h 1870"/>
              <a:gd name="T46" fmla="*/ 1104911 w 3458"/>
              <a:gd name="T47" fmla="*/ 1687362 h 1870"/>
              <a:gd name="T48" fmla="*/ 4868873 w 3458"/>
              <a:gd name="T49" fmla="*/ 1542131 h 1870"/>
              <a:gd name="T50" fmla="*/ 3853807 w 3458"/>
              <a:gd name="T51" fmla="*/ 1542131 h 1870"/>
              <a:gd name="T52" fmla="*/ 1393564 w 3458"/>
              <a:gd name="T53" fmla="*/ 1542131 h 1870"/>
              <a:gd name="T54" fmla="*/ 5306631 w 3458"/>
              <a:gd name="T55" fmla="*/ 1398810 h 1870"/>
              <a:gd name="T56" fmla="*/ 4289655 w 3458"/>
              <a:gd name="T57" fmla="*/ 1398810 h 1870"/>
              <a:gd name="T58" fmla="*/ 1684129 w 3458"/>
              <a:gd name="T59" fmla="*/ 1398810 h 1870"/>
              <a:gd name="T60" fmla="*/ 5597196 w 3458"/>
              <a:gd name="T61" fmla="*/ 1253578 h 1870"/>
              <a:gd name="T62" fmla="*/ 4578308 w 3458"/>
              <a:gd name="T63" fmla="*/ 1253578 h 1870"/>
              <a:gd name="T64" fmla="*/ 3565154 w 3458"/>
              <a:gd name="T65" fmla="*/ 1253578 h 1870"/>
              <a:gd name="T66" fmla="*/ 1684129 w 3458"/>
              <a:gd name="T67" fmla="*/ 1253578 h 1870"/>
              <a:gd name="T68" fmla="*/ 6031132 w 3458"/>
              <a:gd name="T69" fmla="*/ 1104525 h 1870"/>
              <a:gd name="T70" fmla="*/ 4868873 w 3458"/>
              <a:gd name="T71" fmla="*/ 1104525 h 1870"/>
              <a:gd name="T72" fmla="*/ 3853807 w 3458"/>
              <a:gd name="T73" fmla="*/ 1104525 h 1870"/>
              <a:gd name="T74" fmla="*/ 1827500 w 3458"/>
              <a:gd name="T75" fmla="*/ 1104525 h 1870"/>
              <a:gd name="T76" fmla="*/ 814346 w 3458"/>
              <a:gd name="T77" fmla="*/ 1104525 h 1870"/>
              <a:gd name="T78" fmla="*/ 5740567 w 3458"/>
              <a:gd name="T79" fmla="*/ 959293 h 1870"/>
              <a:gd name="T80" fmla="*/ 4723590 w 3458"/>
              <a:gd name="T81" fmla="*/ 959293 h 1870"/>
              <a:gd name="T82" fmla="*/ 3710436 w 3458"/>
              <a:gd name="T83" fmla="*/ 959293 h 1870"/>
              <a:gd name="T84" fmla="*/ 1393564 w 3458"/>
              <a:gd name="T85" fmla="*/ 959293 h 1870"/>
              <a:gd name="T86" fmla="*/ 235128 w 3458"/>
              <a:gd name="T87" fmla="*/ 959293 h 1870"/>
              <a:gd name="T88" fmla="*/ 5740567 w 3458"/>
              <a:gd name="T89" fmla="*/ 814062 h 1870"/>
              <a:gd name="T90" fmla="*/ 4723590 w 3458"/>
              <a:gd name="T91" fmla="*/ 814062 h 1870"/>
              <a:gd name="T92" fmla="*/ 3710436 w 3458"/>
              <a:gd name="T93" fmla="*/ 814062 h 1870"/>
              <a:gd name="T94" fmla="*/ 1827500 w 3458"/>
              <a:gd name="T95" fmla="*/ 814062 h 1870"/>
              <a:gd name="T96" fmla="*/ 814346 w 3458"/>
              <a:gd name="T97" fmla="*/ 814062 h 1870"/>
              <a:gd name="T98" fmla="*/ 6319785 w 3458"/>
              <a:gd name="T99" fmla="*/ 670741 h 1870"/>
              <a:gd name="T100" fmla="*/ 5306631 w 3458"/>
              <a:gd name="T101" fmla="*/ 670741 h 1870"/>
              <a:gd name="T102" fmla="*/ 4289655 w 3458"/>
              <a:gd name="T103" fmla="*/ 670741 h 1870"/>
              <a:gd name="T104" fmla="*/ 2263347 w 3458"/>
              <a:gd name="T105" fmla="*/ 670741 h 1870"/>
              <a:gd name="T106" fmla="*/ 959629 w 3458"/>
              <a:gd name="T107" fmla="*/ 670741 h 1870"/>
              <a:gd name="T108" fmla="*/ 5885850 w 3458"/>
              <a:gd name="T109" fmla="*/ 525509 h 1870"/>
              <a:gd name="T110" fmla="*/ 4723590 w 3458"/>
              <a:gd name="T111" fmla="*/ 525509 h 1870"/>
              <a:gd name="T112" fmla="*/ 2263347 w 3458"/>
              <a:gd name="T113" fmla="*/ 525509 h 1870"/>
              <a:gd name="T114" fmla="*/ 814346 w 3458"/>
              <a:gd name="T115" fmla="*/ 525509 h 1870"/>
              <a:gd name="T116" fmla="*/ 3565154 w 3458"/>
              <a:gd name="T117" fmla="*/ 380278 h 1870"/>
              <a:gd name="T118" fmla="*/ 1538847 w 3458"/>
              <a:gd name="T119" fmla="*/ 380278 h 1870"/>
              <a:gd name="T120" fmla="*/ 3419872 w 3458"/>
              <a:gd name="T121" fmla="*/ 235046 h 1870"/>
              <a:gd name="T122" fmla="*/ 1684129 w 3458"/>
              <a:gd name="T123" fmla="*/ 235046 h 1870"/>
              <a:gd name="T124" fmla="*/ 2552000 w 3458"/>
              <a:gd name="T125" fmla="*/ 91725 h 18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58" h="1870">
                <a:moveTo>
                  <a:pt x="956" y="1870"/>
                </a:moveTo>
                <a:lnTo>
                  <a:pt x="909" y="1870"/>
                </a:lnTo>
                <a:lnTo>
                  <a:pt x="909" y="1823"/>
                </a:lnTo>
                <a:lnTo>
                  <a:pt x="956" y="1823"/>
                </a:lnTo>
                <a:lnTo>
                  <a:pt x="956" y="1870"/>
                </a:lnTo>
                <a:close/>
                <a:moveTo>
                  <a:pt x="3230" y="1794"/>
                </a:moveTo>
                <a:lnTo>
                  <a:pt x="3181" y="1794"/>
                </a:lnTo>
                <a:lnTo>
                  <a:pt x="3181" y="1747"/>
                </a:lnTo>
                <a:lnTo>
                  <a:pt x="3230" y="1747"/>
                </a:lnTo>
                <a:lnTo>
                  <a:pt x="3230" y="1794"/>
                </a:lnTo>
                <a:close/>
                <a:moveTo>
                  <a:pt x="956" y="1794"/>
                </a:moveTo>
                <a:lnTo>
                  <a:pt x="909" y="1794"/>
                </a:lnTo>
                <a:lnTo>
                  <a:pt x="909" y="1747"/>
                </a:lnTo>
                <a:lnTo>
                  <a:pt x="956" y="1747"/>
                </a:lnTo>
                <a:lnTo>
                  <a:pt x="956" y="1794"/>
                </a:lnTo>
                <a:close/>
                <a:moveTo>
                  <a:pt x="3306" y="1719"/>
                </a:moveTo>
                <a:lnTo>
                  <a:pt x="3257" y="1719"/>
                </a:lnTo>
                <a:lnTo>
                  <a:pt x="3257" y="1671"/>
                </a:lnTo>
                <a:lnTo>
                  <a:pt x="3306" y="1671"/>
                </a:lnTo>
                <a:lnTo>
                  <a:pt x="3306" y="1719"/>
                </a:lnTo>
                <a:close/>
                <a:moveTo>
                  <a:pt x="3003" y="1719"/>
                </a:moveTo>
                <a:lnTo>
                  <a:pt x="2954" y="1719"/>
                </a:lnTo>
                <a:lnTo>
                  <a:pt x="2954" y="1671"/>
                </a:lnTo>
                <a:lnTo>
                  <a:pt x="3003" y="1671"/>
                </a:lnTo>
                <a:lnTo>
                  <a:pt x="3003" y="1719"/>
                </a:lnTo>
                <a:close/>
                <a:moveTo>
                  <a:pt x="1032" y="1719"/>
                </a:moveTo>
                <a:lnTo>
                  <a:pt x="985" y="1719"/>
                </a:lnTo>
                <a:lnTo>
                  <a:pt x="985" y="1671"/>
                </a:lnTo>
                <a:lnTo>
                  <a:pt x="1032" y="1671"/>
                </a:lnTo>
                <a:lnTo>
                  <a:pt x="1032" y="1719"/>
                </a:lnTo>
                <a:close/>
                <a:moveTo>
                  <a:pt x="956" y="1719"/>
                </a:moveTo>
                <a:lnTo>
                  <a:pt x="909" y="1719"/>
                </a:lnTo>
                <a:lnTo>
                  <a:pt x="909" y="1671"/>
                </a:lnTo>
                <a:lnTo>
                  <a:pt x="956" y="1671"/>
                </a:lnTo>
                <a:lnTo>
                  <a:pt x="956" y="1719"/>
                </a:lnTo>
                <a:close/>
                <a:moveTo>
                  <a:pt x="3382" y="1643"/>
                </a:moveTo>
                <a:lnTo>
                  <a:pt x="3332" y="1643"/>
                </a:lnTo>
                <a:lnTo>
                  <a:pt x="3332" y="1596"/>
                </a:lnTo>
                <a:lnTo>
                  <a:pt x="3382" y="1596"/>
                </a:lnTo>
                <a:lnTo>
                  <a:pt x="3382" y="1643"/>
                </a:lnTo>
                <a:close/>
                <a:moveTo>
                  <a:pt x="3306" y="1643"/>
                </a:moveTo>
                <a:lnTo>
                  <a:pt x="3257" y="1643"/>
                </a:lnTo>
                <a:lnTo>
                  <a:pt x="3257" y="1596"/>
                </a:lnTo>
                <a:lnTo>
                  <a:pt x="3306" y="1596"/>
                </a:lnTo>
                <a:lnTo>
                  <a:pt x="3306" y="1643"/>
                </a:lnTo>
                <a:close/>
                <a:moveTo>
                  <a:pt x="3079" y="1643"/>
                </a:moveTo>
                <a:lnTo>
                  <a:pt x="3029" y="1643"/>
                </a:lnTo>
                <a:lnTo>
                  <a:pt x="3029" y="1596"/>
                </a:lnTo>
                <a:lnTo>
                  <a:pt x="3079" y="1596"/>
                </a:lnTo>
                <a:lnTo>
                  <a:pt x="3079" y="1643"/>
                </a:lnTo>
                <a:close/>
                <a:moveTo>
                  <a:pt x="3003" y="1643"/>
                </a:moveTo>
                <a:lnTo>
                  <a:pt x="2954" y="1643"/>
                </a:lnTo>
                <a:lnTo>
                  <a:pt x="2954" y="1596"/>
                </a:lnTo>
                <a:lnTo>
                  <a:pt x="3003" y="1596"/>
                </a:lnTo>
                <a:lnTo>
                  <a:pt x="3003" y="1643"/>
                </a:lnTo>
                <a:close/>
                <a:moveTo>
                  <a:pt x="2928" y="1643"/>
                </a:moveTo>
                <a:lnTo>
                  <a:pt x="2878" y="1643"/>
                </a:lnTo>
                <a:lnTo>
                  <a:pt x="2878" y="1596"/>
                </a:lnTo>
                <a:lnTo>
                  <a:pt x="2928" y="1596"/>
                </a:lnTo>
                <a:lnTo>
                  <a:pt x="2928" y="1643"/>
                </a:lnTo>
                <a:close/>
                <a:moveTo>
                  <a:pt x="2776" y="1643"/>
                </a:moveTo>
                <a:lnTo>
                  <a:pt x="2726" y="1643"/>
                </a:lnTo>
                <a:lnTo>
                  <a:pt x="2726" y="1596"/>
                </a:lnTo>
                <a:lnTo>
                  <a:pt x="2776" y="1596"/>
                </a:lnTo>
                <a:lnTo>
                  <a:pt x="2776" y="1643"/>
                </a:lnTo>
                <a:close/>
                <a:moveTo>
                  <a:pt x="1032" y="1643"/>
                </a:moveTo>
                <a:lnTo>
                  <a:pt x="985" y="1643"/>
                </a:lnTo>
                <a:lnTo>
                  <a:pt x="985" y="1596"/>
                </a:lnTo>
                <a:lnTo>
                  <a:pt x="1032" y="1596"/>
                </a:lnTo>
                <a:lnTo>
                  <a:pt x="1032" y="1643"/>
                </a:lnTo>
                <a:close/>
                <a:moveTo>
                  <a:pt x="956" y="1643"/>
                </a:moveTo>
                <a:lnTo>
                  <a:pt x="909" y="1643"/>
                </a:lnTo>
                <a:lnTo>
                  <a:pt x="909" y="1596"/>
                </a:lnTo>
                <a:lnTo>
                  <a:pt x="956" y="1596"/>
                </a:lnTo>
                <a:lnTo>
                  <a:pt x="956" y="1643"/>
                </a:lnTo>
                <a:close/>
                <a:moveTo>
                  <a:pt x="3079" y="1567"/>
                </a:moveTo>
                <a:lnTo>
                  <a:pt x="3029" y="1567"/>
                </a:lnTo>
                <a:lnTo>
                  <a:pt x="3029" y="1517"/>
                </a:lnTo>
                <a:lnTo>
                  <a:pt x="3079" y="1517"/>
                </a:lnTo>
                <a:lnTo>
                  <a:pt x="3079" y="1567"/>
                </a:lnTo>
                <a:close/>
                <a:moveTo>
                  <a:pt x="3003" y="1567"/>
                </a:moveTo>
                <a:lnTo>
                  <a:pt x="2954" y="1567"/>
                </a:lnTo>
                <a:lnTo>
                  <a:pt x="2954" y="1517"/>
                </a:lnTo>
                <a:lnTo>
                  <a:pt x="3003" y="1517"/>
                </a:lnTo>
                <a:lnTo>
                  <a:pt x="3003" y="1567"/>
                </a:lnTo>
                <a:close/>
                <a:moveTo>
                  <a:pt x="2928" y="1567"/>
                </a:moveTo>
                <a:lnTo>
                  <a:pt x="2878" y="1567"/>
                </a:lnTo>
                <a:lnTo>
                  <a:pt x="2878" y="1517"/>
                </a:lnTo>
                <a:lnTo>
                  <a:pt x="2928" y="1517"/>
                </a:lnTo>
                <a:lnTo>
                  <a:pt x="2928" y="1567"/>
                </a:lnTo>
                <a:close/>
                <a:moveTo>
                  <a:pt x="2852" y="1567"/>
                </a:moveTo>
                <a:lnTo>
                  <a:pt x="2802" y="1567"/>
                </a:lnTo>
                <a:lnTo>
                  <a:pt x="2802" y="1517"/>
                </a:lnTo>
                <a:lnTo>
                  <a:pt x="2852" y="1517"/>
                </a:lnTo>
                <a:lnTo>
                  <a:pt x="2852" y="1567"/>
                </a:lnTo>
                <a:close/>
                <a:moveTo>
                  <a:pt x="2776" y="1567"/>
                </a:moveTo>
                <a:lnTo>
                  <a:pt x="2726" y="1567"/>
                </a:lnTo>
                <a:lnTo>
                  <a:pt x="2726" y="1517"/>
                </a:lnTo>
                <a:lnTo>
                  <a:pt x="2776" y="1517"/>
                </a:lnTo>
                <a:lnTo>
                  <a:pt x="2776" y="1567"/>
                </a:lnTo>
                <a:close/>
                <a:moveTo>
                  <a:pt x="1865" y="1567"/>
                </a:moveTo>
                <a:lnTo>
                  <a:pt x="1818" y="1567"/>
                </a:lnTo>
                <a:lnTo>
                  <a:pt x="1818" y="1517"/>
                </a:lnTo>
                <a:lnTo>
                  <a:pt x="1865" y="1517"/>
                </a:lnTo>
                <a:lnTo>
                  <a:pt x="1865" y="1567"/>
                </a:lnTo>
                <a:close/>
                <a:moveTo>
                  <a:pt x="1789" y="1567"/>
                </a:moveTo>
                <a:lnTo>
                  <a:pt x="1742" y="1567"/>
                </a:lnTo>
                <a:lnTo>
                  <a:pt x="1742" y="1517"/>
                </a:lnTo>
                <a:lnTo>
                  <a:pt x="1789" y="1517"/>
                </a:lnTo>
                <a:lnTo>
                  <a:pt x="1789" y="1567"/>
                </a:lnTo>
                <a:close/>
                <a:moveTo>
                  <a:pt x="1108" y="1567"/>
                </a:moveTo>
                <a:lnTo>
                  <a:pt x="1060" y="1567"/>
                </a:lnTo>
                <a:lnTo>
                  <a:pt x="1060" y="1517"/>
                </a:lnTo>
                <a:lnTo>
                  <a:pt x="1108" y="1517"/>
                </a:lnTo>
                <a:lnTo>
                  <a:pt x="1108" y="1567"/>
                </a:lnTo>
                <a:close/>
                <a:moveTo>
                  <a:pt x="1032" y="1567"/>
                </a:moveTo>
                <a:lnTo>
                  <a:pt x="985" y="1567"/>
                </a:lnTo>
                <a:lnTo>
                  <a:pt x="985" y="1517"/>
                </a:lnTo>
                <a:lnTo>
                  <a:pt x="1032" y="1517"/>
                </a:lnTo>
                <a:lnTo>
                  <a:pt x="1032" y="1567"/>
                </a:lnTo>
                <a:close/>
                <a:moveTo>
                  <a:pt x="956" y="1567"/>
                </a:moveTo>
                <a:lnTo>
                  <a:pt x="909" y="1567"/>
                </a:lnTo>
                <a:lnTo>
                  <a:pt x="909" y="1517"/>
                </a:lnTo>
                <a:lnTo>
                  <a:pt x="956" y="1517"/>
                </a:lnTo>
                <a:lnTo>
                  <a:pt x="956" y="1567"/>
                </a:lnTo>
                <a:close/>
                <a:moveTo>
                  <a:pt x="3079" y="1491"/>
                </a:moveTo>
                <a:lnTo>
                  <a:pt x="3029" y="1491"/>
                </a:lnTo>
                <a:lnTo>
                  <a:pt x="3029" y="1442"/>
                </a:lnTo>
                <a:lnTo>
                  <a:pt x="3079" y="1442"/>
                </a:lnTo>
                <a:lnTo>
                  <a:pt x="3079" y="1491"/>
                </a:lnTo>
                <a:close/>
                <a:moveTo>
                  <a:pt x="3003" y="1491"/>
                </a:moveTo>
                <a:lnTo>
                  <a:pt x="2954" y="1491"/>
                </a:lnTo>
                <a:lnTo>
                  <a:pt x="2954" y="1442"/>
                </a:lnTo>
                <a:lnTo>
                  <a:pt x="3003" y="1442"/>
                </a:lnTo>
                <a:lnTo>
                  <a:pt x="3003" y="1491"/>
                </a:lnTo>
                <a:close/>
                <a:moveTo>
                  <a:pt x="2928" y="1491"/>
                </a:moveTo>
                <a:lnTo>
                  <a:pt x="2878" y="1491"/>
                </a:lnTo>
                <a:lnTo>
                  <a:pt x="2878" y="1442"/>
                </a:lnTo>
                <a:lnTo>
                  <a:pt x="2928" y="1442"/>
                </a:lnTo>
                <a:lnTo>
                  <a:pt x="2928" y="1491"/>
                </a:lnTo>
                <a:close/>
                <a:moveTo>
                  <a:pt x="2852" y="1491"/>
                </a:moveTo>
                <a:lnTo>
                  <a:pt x="2802" y="1491"/>
                </a:lnTo>
                <a:lnTo>
                  <a:pt x="2802" y="1442"/>
                </a:lnTo>
                <a:lnTo>
                  <a:pt x="2852" y="1442"/>
                </a:lnTo>
                <a:lnTo>
                  <a:pt x="2852" y="1491"/>
                </a:lnTo>
                <a:close/>
                <a:moveTo>
                  <a:pt x="2776" y="1491"/>
                </a:moveTo>
                <a:lnTo>
                  <a:pt x="2726" y="1491"/>
                </a:lnTo>
                <a:lnTo>
                  <a:pt x="2726" y="1442"/>
                </a:lnTo>
                <a:lnTo>
                  <a:pt x="2776" y="1442"/>
                </a:lnTo>
                <a:lnTo>
                  <a:pt x="2776" y="1491"/>
                </a:lnTo>
                <a:close/>
                <a:moveTo>
                  <a:pt x="2700" y="1491"/>
                </a:moveTo>
                <a:lnTo>
                  <a:pt x="2651" y="1491"/>
                </a:lnTo>
                <a:lnTo>
                  <a:pt x="2651" y="1442"/>
                </a:lnTo>
                <a:lnTo>
                  <a:pt x="2700" y="1442"/>
                </a:lnTo>
                <a:lnTo>
                  <a:pt x="2700" y="1491"/>
                </a:lnTo>
                <a:close/>
                <a:moveTo>
                  <a:pt x="2092" y="1491"/>
                </a:moveTo>
                <a:lnTo>
                  <a:pt x="2045" y="1491"/>
                </a:lnTo>
                <a:lnTo>
                  <a:pt x="2045" y="1442"/>
                </a:lnTo>
                <a:lnTo>
                  <a:pt x="2092" y="1442"/>
                </a:lnTo>
                <a:lnTo>
                  <a:pt x="2092" y="1491"/>
                </a:lnTo>
                <a:close/>
                <a:moveTo>
                  <a:pt x="1941" y="1491"/>
                </a:moveTo>
                <a:lnTo>
                  <a:pt x="1893" y="1491"/>
                </a:lnTo>
                <a:lnTo>
                  <a:pt x="1893" y="1442"/>
                </a:lnTo>
                <a:lnTo>
                  <a:pt x="1941" y="1442"/>
                </a:lnTo>
                <a:lnTo>
                  <a:pt x="1941" y="1491"/>
                </a:lnTo>
                <a:close/>
                <a:moveTo>
                  <a:pt x="1865" y="1491"/>
                </a:moveTo>
                <a:lnTo>
                  <a:pt x="1818" y="1491"/>
                </a:lnTo>
                <a:lnTo>
                  <a:pt x="1818" y="1442"/>
                </a:lnTo>
                <a:lnTo>
                  <a:pt x="1865" y="1442"/>
                </a:lnTo>
                <a:lnTo>
                  <a:pt x="1865" y="1491"/>
                </a:lnTo>
                <a:close/>
                <a:moveTo>
                  <a:pt x="1789" y="1491"/>
                </a:moveTo>
                <a:lnTo>
                  <a:pt x="1742" y="1491"/>
                </a:lnTo>
                <a:lnTo>
                  <a:pt x="1742" y="1442"/>
                </a:lnTo>
                <a:lnTo>
                  <a:pt x="1789" y="1442"/>
                </a:lnTo>
                <a:lnTo>
                  <a:pt x="1789" y="1491"/>
                </a:lnTo>
                <a:close/>
                <a:moveTo>
                  <a:pt x="1184" y="1491"/>
                </a:moveTo>
                <a:lnTo>
                  <a:pt x="1136" y="1491"/>
                </a:lnTo>
                <a:lnTo>
                  <a:pt x="1136" y="1442"/>
                </a:lnTo>
                <a:lnTo>
                  <a:pt x="1184" y="1442"/>
                </a:lnTo>
                <a:lnTo>
                  <a:pt x="1184" y="1491"/>
                </a:lnTo>
                <a:close/>
                <a:moveTo>
                  <a:pt x="1108" y="1491"/>
                </a:moveTo>
                <a:lnTo>
                  <a:pt x="1060" y="1491"/>
                </a:lnTo>
                <a:lnTo>
                  <a:pt x="1060" y="1442"/>
                </a:lnTo>
                <a:lnTo>
                  <a:pt x="1108" y="1442"/>
                </a:lnTo>
                <a:lnTo>
                  <a:pt x="1108" y="1491"/>
                </a:lnTo>
                <a:close/>
                <a:moveTo>
                  <a:pt x="1032" y="1491"/>
                </a:moveTo>
                <a:lnTo>
                  <a:pt x="985" y="1491"/>
                </a:lnTo>
                <a:lnTo>
                  <a:pt x="985" y="1442"/>
                </a:lnTo>
                <a:lnTo>
                  <a:pt x="1032" y="1442"/>
                </a:lnTo>
                <a:lnTo>
                  <a:pt x="1032" y="1491"/>
                </a:lnTo>
                <a:close/>
                <a:moveTo>
                  <a:pt x="956" y="1491"/>
                </a:moveTo>
                <a:lnTo>
                  <a:pt x="909" y="1491"/>
                </a:lnTo>
                <a:lnTo>
                  <a:pt x="909" y="1442"/>
                </a:lnTo>
                <a:lnTo>
                  <a:pt x="956" y="1442"/>
                </a:lnTo>
                <a:lnTo>
                  <a:pt x="956" y="1491"/>
                </a:lnTo>
                <a:close/>
                <a:moveTo>
                  <a:pt x="3003" y="1413"/>
                </a:moveTo>
                <a:lnTo>
                  <a:pt x="2954" y="1413"/>
                </a:lnTo>
                <a:lnTo>
                  <a:pt x="2954" y="1366"/>
                </a:lnTo>
                <a:lnTo>
                  <a:pt x="3003" y="1366"/>
                </a:lnTo>
                <a:lnTo>
                  <a:pt x="3003" y="1413"/>
                </a:lnTo>
                <a:close/>
                <a:moveTo>
                  <a:pt x="2928" y="1413"/>
                </a:moveTo>
                <a:lnTo>
                  <a:pt x="2878" y="1413"/>
                </a:lnTo>
                <a:lnTo>
                  <a:pt x="2878" y="1366"/>
                </a:lnTo>
                <a:lnTo>
                  <a:pt x="2928" y="1366"/>
                </a:lnTo>
                <a:lnTo>
                  <a:pt x="2928" y="1413"/>
                </a:lnTo>
                <a:close/>
                <a:moveTo>
                  <a:pt x="2852" y="1413"/>
                </a:moveTo>
                <a:lnTo>
                  <a:pt x="2802" y="1413"/>
                </a:lnTo>
                <a:lnTo>
                  <a:pt x="2802" y="1366"/>
                </a:lnTo>
                <a:lnTo>
                  <a:pt x="2852" y="1366"/>
                </a:lnTo>
                <a:lnTo>
                  <a:pt x="2852" y="1413"/>
                </a:lnTo>
                <a:close/>
                <a:moveTo>
                  <a:pt x="2092" y="1413"/>
                </a:moveTo>
                <a:lnTo>
                  <a:pt x="2045" y="1413"/>
                </a:lnTo>
                <a:lnTo>
                  <a:pt x="2045" y="1366"/>
                </a:lnTo>
                <a:lnTo>
                  <a:pt x="2092" y="1366"/>
                </a:lnTo>
                <a:lnTo>
                  <a:pt x="2092" y="1413"/>
                </a:lnTo>
                <a:close/>
                <a:moveTo>
                  <a:pt x="2016" y="1413"/>
                </a:moveTo>
                <a:lnTo>
                  <a:pt x="1969" y="1413"/>
                </a:lnTo>
                <a:lnTo>
                  <a:pt x="1969" y="1366"/>
                </a:lnTo>
                <a:lnTo>
                  <a:pt x="2016" y="1366"/>
                </a:lnTo>
                <a:lnTo>
                  <a:pt x="2016" y="1413"/>
                </a:lnTo>
                <a:close/>
                <a:moveTo>
                  <a:pt x="1941" y="1413"/>
                </a:moveTo>
                <a:lnTo>
                  <a:pt x="1893" y="1413"/>
                </a:lnTo>
                <a:lnTo>
                  <a:pt x="1893" y="1366"/>
                </a:lnTo>
                <a:lnTo>
                  <a:pt x="1941" y="1366"/>
                </a:lnTo>
                <a:lnTo>
                  <a:pt x="1941" y="1413"/>
                </a:lnTo>
                <a:close/>
                <a:moveTo>
                  <a:pt x="1865" y="1413"/>
                </a:moveTo>
                <a:lnTo>
                  <a:pt x="1818" y="1413"/>
                </a:lnTo>
                <a:lnTo>
                  <a:pt x="1818" y="1366"/>
                </a:lnTo>
                <a:lnTo>
                  <a:pt x="1865" y="1366"/>
                </a:lnTo>
                <a:lnTo>
                  <a:pt x="1865" y="1413"/>
                </a:lnTo>
                <a:close/>
                <a:moveTo>
                  <a:pt x="1789" y="1413"/>
                </a:moveTo>
                <a:lnTo>
                  <a:pt x="1742" y="1413"/>
                </a:lnTo>
                <a:lnTo>
                  <a:pt x="1742" y="1366"/>
                </a:lnTo>
                <a:lnTo>
                  <a:pt x="1789" y="1366"/>
                </a:lnTo>
                <a:lnTo>
                  <a:pt x="1789" y="1413"/>
                </a:lnTo>
                <a:close/>
                <a:moveTo>
                  <a:pt x="1259" y="1413"/>
                </a:moveTo>
                <a:lnTo>
                  <a:pt x="1212" y="1413"/>
                </a:lnTo>
                <a:lnTo>
                  <a:pt x="1212" y="1366"/>
                </a:lnTo>
                <a:lnTo>
                  <a:pt x="1259" y="1366"/>
                </a:lnTo>
                <a:lnTo>
                  <a:pt x="1259" y="1413"/>
                </a:lnTo>
                <a:close/>
                <a:moveTo>
                  <a:pt x="1184" y="1413"/>
                </a:moveTo>
                <a:lnTo>
                  <a:pt x="1136" y="1413"/>
                </a:lnTo>
                <a:lnTo>
                  <a:pt x="1136" y="1366"/>
                </a:lnTo>
                <a:lnTo>
                  <a:pt x="1184" y="1366"/>
                </a:lnTo>
                <a:lnTo>
                  <a:pt x="1184" y="1413"/>
                </a:lnTo>
                <a:close/>
                <a:moveTo>
                  <a:pt x="1108" y="1413"/>
                </a:moveTo>
                <a:lnTo>
                  <a:pt x="1060" y="1413"/>
                </a:lnTo>
                <a:lnTo>
                  <a:pt x="1060" y="1366"/>
                </a:lnTo>
                <a:lnTo>
                  <a:pt x="1108" y="1366"/>
                </a:lnTo>
                <a:lnTo>
                  <a:pt x="1108" y="1413"/>
                </a:lnTo>
                <a:close/>
                <a:moveTo>
                  <a:pt x="1032" y="1413"/>
                </a:moveTo>
                <a:lnTo>
                  <a:pt x="985" y="1413"/>
                </a:lnTo>
                <a:lnTo>
                  <a:pt x="985" y="1366"/>
                </a:lnTo>
                <a:lnTo>
                  <a:pt x="1032" y="1366"/>
                </a:lnTo>
                <a:lnTo>
                  <a:pt x="1032" y="1413"/>
                </a:lnTo>
                <a:close/>
                <a:moveTo>
                  <a:pt x="956" y="1413"/>
                </a:moveTo>
                <a:lnTo>
                  <a:pt x="909" y="1413"/>
                </a:lnTo>
                <a:lnTo>
                  <a:pt x="909" y="1366"/>
                </a:lnTo>
                <a:lnTo>
                  <a:pt x="956" y="1366"/>
                </a:lnTo>
                <a:lnTo>
                  <a:pt x="956" y="1413"/>
                </a:lnTo>
                <a:close/>
                <a:moveTo>
                  <a:pt x="3079" y="1338"/>
                </a:moveTo>
                <a:lnTo>
                  <a:pt x="3029" y="1338"/>
                </a:lnTo>
                <a:lnTo>
                  <a:pt x="3029" y="1290"/>
                </a:lnTo>
                <a:lnTo>
                  <a:pt x="3079" y="1290"/>
                </a:lnTo>
                <a:lnTo>
                  <a:pt x="3079" y="1338"/>
                </a:lnTo>
                <a:close/>
                <a:moveTo>
                  <a:pt x="3003" y="1338"/>
                </a:moveTo>
                <a:lnTo>
                  <a:pt x="2954" y="1338"/>
                </a:lnTo>
                <a:lnTo>
                  <a:pt x="2954" y="1290"/>
                </a:lnTo>
                <a:lnTo>
                  <a:pt x="3003" y="1290"/>
                </a:lnTo>
                <a:lnTo>
                  <a:pt x="3003" y="1338"/>
                </a:lnTo>
                <a:close/>
                <a:moveTo>
                  <a:pt x="2016" y="1338"/>
                </a:moveTo>
                <a:lnTo>
                  <a:pt x="1969" y="1338"/>
                </a:lnTo>
                <a:lnTo>
                  <a:pt x="1969" y="1290"/>
                </a:lnTo>
                <a:lnTo>
                  <a:pt x="2016" y="1290"/>
                </a:lnTo>
                <a:lnTo>
                  <a:pt x="2016" y="1338"/>
                </a:lnTo>
                <a:close/>
                <a:moveTo>
                  <a:pt x="1941" y="1338"/>
                </a:moveTo>
                <a:lnTo>
                  <a:pt x="1893" y="1338"/>
                </a:lnTo>
                <a:lnTo>
                  <a:pt x="1893" y="1290"/>
                </a:lnTo>
                <a:lnTo>
                  <a:pt x="1941" y="1290"/>
                </a:lnTo>
                <a:lnTo>
                  <a:pt x="1941" y="1338"/>
                </a:lnTo>
                <a:close/>
                <a:moveTo>
                  <a:pt x="1865" y="1338"/>
                </a:moveTo>
                <a:lnTo>
                  <a:pt x="1818" y="1338"/>
                </a:lnTo>
                <a:lnTo>
                  <a:pt x="1818" y="1290"/>
                </a:lnTo>
                <a:lnTo>
                  <a:pt x="1865" y="1290"/>
                </a:lnTo>
                <a:lnTo>
                  <a:pt x="1865" y="1338"/>
                </a:lnTo>
                <a:close/>
                <a:moveTo>
                  <a:pt x="1789" y="1338"/>
                </a:moveTo>
                <a:lnTo>
                  <a:pt x="1742" y="1338"/>
                </a:lnTo>
                <a:lnTo>
                  <a:pt x="1742" y="1290"/>
                </a:lnTo>
                <a:lnTo>
                  <a:pt x="1789" y="1290"/>
                </a:lnTo>
                <a:lnTo>
                  <a:pt x="1789" y="1338"/>
                </a:lnTo>
                <a:close/>
                <a:moveTo>
                  <a:pt x="1259" y="1338"/>
                </a:moveTo>
                <a:lnTo>
                  <a:pt x="1212" y="1338"/>
                </a:lnTo>
                <a:lnTo>
                  <a:pt x="1212" y="1290"/>
                </a:lnTo>
                <a:lnTo>
                  <a:pt x="1259" y="1290"/>
                </a:lnTo>
                <a:lnTo>
                  <a:pt x="1259" y="1338"/>
                </a:lnTo>
                <a:close/>
                <a:moveTo>
                  <a:pt x="1184" y="1338"/>
                </a:moveTo>
                <a:lnTo>
                  <a:pt x="1136" y="1338"/>
                </a:lnTo>
                <a:lnTo>
                  <a:pt x="1136" y="1290"/>
                </a:lnTo>
                <a:lnTo>
                  <a:pt x="1184" y="1290"/>
                </a:lnTo>
                <a:lnTo>
                  <a:pt x="1184" y="1338"/>
                </a:lnTo>
                <a:close/>
                <a:moveTo>
                  <a:pt x="1108" y="1338"/>
                </a:moveTo>
                <a:lnTo>
                  <a:pt x="1060" y="1338"/>
                </a:lnTo>
                <a:lnTo>
                  <a:pt x="1060" y="1290"/>
                </a:lnTo>
                <a:lnTo>
                  <a:pt x="1108" y="1290"/>
                </a:lnTo>
                <a:lnTo>
                  <a:pt x="1108" y="1338"/>
                </a:lnTo>
                <a:close/>
                <a:moveTo>
                  <a:pt x="1032" y="1338"/>
                </a:moveTo>
                <a:lnTo>
                  <a:pt x="985" y="1338"/>
                </a:lnTo>
                <a:lnTo>
                  <a:pt x="985" y="1290"/>
                </a:lnTo>
                <a:lnTo>
                  <a:pt x="1032" y="1290"/>
                </a:lnTo>
                <a:lnTo>
                  <a:pt x="1032" y="1338"/>
                </a:lnTo>
                <a:close/>
                <a:moveTo>
                  <a:pt x="956" y="1338"/>
                </a:moveTo>
                <a:lnTo>
                  <a:pt x="909" y="1338"/>
                </a:lnTo>
                <a:lnTo>
                  <a:pt x="909" y="1290"/>
                </a:lnTo>
                <a:lnTo>
                  <a:pt x="956" y="1290"/>
                </a:lnTo>
                <a:lnTo>
                  <a:pt x="956" y="1338"/>
                </a:lnTo>
                <a:close/>
                <a:moveTo>
                  <a:pt x="881" y="1338"/>
                </a:moveTo>
                <a:lnTo>
                  <a:pt x="833" y="1338"/>
                </a:lnTo>
                <a:lnTo>
                  <a:pt x="833" y="1290"/>
                </a:lnTo>
                <a:lnTo>
                  <a:pt x="881" y="1290"/>
                </a:lnTo>
                <a:lnTo>
                  <a:pt x="881" y="1338"/>
                </a:lnTo>
                <a:close/>
                <a:moveTo>
                  <a:pt x="3003" y="1262"/>
                </a:moveTo>
                <a:lnTo>
                  <a:pt x="2954" y="1262"/>
                </a:lnTo>
                <a:lnTo>
                  <a:pt x="2954" y="1215"/>
                </a:lnTo>
                <a:lnTo>
                  <a:pt x="3003" y="1215"/>
                </a:lnTo>
                <a:lnTo>
                  <a:pt x="3003" y="1262"/>
                </a:lnTo>
                <a:close/>
                <a:moveTo>
                  <a:pt x="2928" y="1262"/>
                </a:moveTo>
                <a:lnTo>
                  <a:pt x="2878" y="1262"/>
                </a:lnTo>
                <a:lnTo>
                  <a:pt x="2878" y="1215"/>
                </a:lnTo>
                <a:lnTo>
                  <a:pt x="2928" y="1215"/>
                </a:lnTo>
                <a:lnTo>
                  <a:pt x="2928" y="1262"/>
                </a:lnTo>
                <a:close/>
                <a:moveTo>
                  <a:pt x="2776" y="1262"/>
                </a:moveTo>
                <a:lnTo>
                  <a:pt x="2726" y="1262"/>
                </a:lnTo>
                <a:lnTo>
                  <a:pt x="2726" y="1215"/>
                </a:lnTo>
                <a:lnTo>
                  <a:pt x="2776" y="1215"/>
                </a:lnTo>
                <a:lnTo>
                  <a:pt x="2776" y="1262"/>
                </a:lnTo>
                <a:close/>
                <a:moveTo>
                  <a:pt x="2700" y="1262"/>
                </a:moveTo>
                <a:lnTo>
                  <a:pt x="2651" y="1262"/>
                </a:lnTo>
                <a:lnTo>
                  <a:pt x="2651" y="1215"/>
                </a:lnTo>
                <a:lnTo>
                  <a:pt x="2700" y="1215"/>
                </a:lnTo>
                <a:lnTo>
                  <a:pt x="2700" y="1262"/>
                </a:lnTo>
                <a:close/>
                <a:moveTo>
                  <a:pt x="2622" y="1262"/>
                </a:moveTo>
                <a:lnTo>
                  <a:pt x="2575" y="1262"/>
                </a:lnTo>
                <a:lnTo>
                  <a:pt x="2575" y="1215"/>
                </a:lnTo>
                <a:lnTo>
                  <a:pt x="2622" y="1215"/>
                </a:lnTo>
                <a:lnTo>
                  <a:pt x="2622" y="1262"/>
                </a:lnTo>
                <a:close/>
                <a:moveTo>
                  <a:pt x="2016" y="1262"/>
                </a:moveTo>
                <a:lnTo>
                  <a:pt x="1969" y="1262"/>
                </a:lnTo>
                <a:lnTo>
                  <a:pt x="1969" y="1215"/>
                </a:lnTo>
                <a:lnTo>
                  <a:pt x="2016" y="1215"/>
                </a:lnTo>
                <a:lnTo>
                  <a:pt x="2016" y="1262"/>
                </a:lnTo>
                <a:close/>
                <a:moveTo>
                  <a:pt x="1941" y="1262"/>
                </a:moveTo>
                <a:lnTo>
                  <a:pt x="1893" y="1262"/>
                </a:lnTo>
                <a:lnTo>
                  <a:pt x="1893" y="1215"/>
                </a:lnTo>
                <a:lnTo>
                  <a:pt x="1941" y="1215"/>
                </a:lnTo>
                <a:lnTo>
                  <a:pt x="1941" y="1262"/>
                </a:lnTo>
                <a:close/>
                <a:moveTo>
                  <a:pt x="1865" y="1262"/>
                </a:moveTo>
                <a:lnTo>
                  <a:pt x="1818" y="1262"/>
                </a:lnTo>
                <a:lnTo>
                  <a:pt x="1818" y="1215"/>
                </a:lnTo>
                <a:lnTo>
                  <a:pt x="1865" y="1215"/>
                </a:lnTo>
                <a:lnTo>
                  <a:pt x="1865" y="1262"/>
                </a:lnTo>
                <a:close/>
                <a:moveTo>
                  <a:pt x="1789" y="1262"/>
                </a:moveTo>
                <a:lnTo>
                  <a:pt x="1742" y="1262"/>
                </a:lnTo>
                <a:lnTo>
                  <a:pt x="1742" y="1215"/>
                </a:lnTo>
                <a:lnTo>
                  <a:pt x="1789" y="1215"/>
                </a:lnTo>
                <a:lnTo>
                  <a:pt x="1789" y="1262"/>
                </a:lnTo>
                <a:close/>
                <a:moveTo>
                  <a:pt x="1259" y="1262"/>
                </a:moveTo>
                <a:lnTo>
                  <a:pt x="1212" y="1262"/>
                </a:lnTo>
                <a:lnTo>
                  <a:pt x="1212" y="1215"/>
                </a:lnTo>
                <a:lnTo>
                  <a:pt x="1259" y="1215"/>
                </a:lnTo>
                <a:lnTo>
                  <a:pt x="1259" y="1262"/>
                </a:lnTo>
                <a:close/>
                <a:moveTo>
                  <a:pt x="1184" y="1262"/>
                </a:moveTo>
                <a:lnTo>
                  <a:pt x="1136" y="1262"/>
                </a:lnTo>
                <a:lnTo>
                  <a:pt x="1136" y="1215"/>
                </a:lnTo>
                <a:lnTo>
                  <a:pt x="1184" y="1215"/>
                </a:lnTo>
                <a:lnTo>
                  <a:pt x="1184" y="1262"/>
                </a:lnTo>
                <a:close/>
                <a:moveTo>
                  <a:pt x="1108" y="1262"/>
                </a:moveTo>
                <a:lnTo>
                  <a:pt x="1060" y="1262"/>
                </a:lnTo>
                <a:lnTo>
                  <a:pt x="1060" y="1215"/>
                </a:lnTo>
                <a:lnTo>
                  <a:pt x="1108" y="1215"/>
                </a:lnTo>
                <a:lnTo>
                  <a:pt x="1108" y="1262"/>
                </a:lnTo>
                <a:close/>
                <a:moveTo>
                  <a:pt x="1032" y="1262"/>
                </a:moveTo>
                <a:lnTo>
                  <a:pt x="985" y="1262"/>
                </a:lnTo>
                <a:lnTo>
                  <a:pt x="985" y="1215"/>
                </a:lnTo>
                <a:lnTo>
                  <a:pt x="1032" y="1215"/>
                </a:lnTo>
                <a:lnTo>
                  <a:pt x="1032" y="1262"/>
                </a:lnTo>
                <a:close/>
                <a:moveTo>
                  <a:pt x="956" y="1262"/>
                </a:moveTo>
                <a:lnTo>
                  <a:pt x="909" y="1262"/>
                </a:lnTo>
                <a:lnTo>
                  <a:pt x="909" y="1215"/>
                </a:lnTo>
                <a:lnTo>
                  <a:pt x="956" y="1215"/>
                </a:lnTo>
                <a:lnTo>
                  <a:pt x="956" y="1262"/>
                </a:lnTo>
                <a:close/>
                <a:moveTo>
                  <a:pt x="881" y="1262"/>
                </a:moveTo>
                <a:lnTo>
                  <a:pt x="833" y="1262"/>
                </a:lnTo>
                <a:lnTo>
                  <a:pt x="833" y="1215"/>
                </a:lnTo>
                <a:lnTo>
                  <a:pt x="881" y="1215"/>
                </a:lnTo>
                <a:lnTo>
                  <a:pt x="881" y="1262"/>
                </a:lnTo>
                <a:close/>
                <a:moveTo>
                  <a:pt x="2700" y="1186"/>
                </a:moveTo>
                <a:lnTo>
                  <a:pt x="2651" y="1186"/>
                </a:lnTo>
                <a:lnTo>
                  <a:pt x="2651" y="1139"/>
                </a:lnTo>
                <a:lnTo>
                  <a:pt x="2700" y="1139"/>
                </a:lnTo>
                <a:lnTo>
                  <a:pt x="2700" y="1186"/>
                </a:lnTo>
                <a:close/>
                <a:moveTo>
                  <a:pt x="2622" y="1186"/>
                </a:moveTo>
                <a:lnTo>
                  <a:pt x="2575" y="1186"/>
                </a:lnTo>
                <a:lnTo>
                  <a:pt x="2575" y="1139"/>
                </a:lnTo>
                <a:lnTo>
                  <a:pt x="2622" y="1139"/>
                </a:lnTo>
                <a:lnTo>
                  <a:pt x="2622" y="1186"/>
                </a:lnTo>
                <a:close/>
                <a:moveTo>
                  <a:pt x="2547" y="1186"/>
                </a:moveTo>
                <a:lnTo>
                  <a:pt x="2499" y="1186"/>
                </a:lnTo>
                <a:lnTo>
                  <a:pt x="2499" y="1139"/>
                </a:lnTo>
                <a:lnTo>
                  <a:pt x="2547" y="1139"/>
                </a:lnTo>
                <a:lnTo>
                  <a:pt x="2547" y="1186"/>
                </a:lnTo>
                <a:close/>
                <a:moveTo>
                  <a:pt x="2092" y="1186"/>
                </a:moveTo>
                <a:lnTo>
                  <a:pt x="2045" y="1186"/>
                </a:lnTo>
                <a:lnTo>
                  <a:pt x="2045" y="1139"/>
                </a:lnTo>
                <a:lnTo>
                  <a:pt x="2092" y="1139"/>
                </a:lnTo>
                <a:lnTo>
                  <a:pt x="2092" y="1186"/>
                </a:lnTo>
                <a:close/>
                <a:moveTo>
                  <a:pt x="2016" y="1186"/>
                </a:moveTo>
                <a:lnTo>
                  <a:pt x="1969" y="1186"/>
                </a:lnTo>
                <a:lnTo>
                  <a:pt x="1969" y="1139"/>
                </a:lnTo>
                <a:lnTo>
                  <a:pt x="2016" y="1139"/>
                </a:lnTo>
                <a:lnTo>
                  <a:pt x="2016" y="1186"/>
                </a:lnTo>
                <a:close/>
                <a:moveTo>
                  <a:pt x="1941" y="1186"/>
                </a:moveTo>
                <a:lnTo>
                  <a:pt x="1893" y="1186"/>
                </a:lnTo>
                <a:lnTo>
                  <a:pt x="1893" y="1139"/>
                </a:lnTo>
                <a:lnTo>
                  <a:pt x="1941" y="1139"/>
                </a:lnTo>
                <a:lnTo>
                  <a:pt x="1941" y="1186"/>
                </a:lnTo>
                <a:close/>
                <a:moveTo>
                  <a:pt x="1865" y="1186"/>
                </a:moveTo>
                <a:lnTo>
                  <a:pt x="1818" y="1186"/>
                </a:lnTo>
                <a:lnTo>
                  <a:pt x="1818" y="1139"/>
                </a:lnTo>
                <a:lnTo>
                  <a:pt x="1865" y="1139"/>
                </a:lnTo>
                <a:lnTo>
                  <a:pt x="1865" y="1186"/>
                </a:lnTo>
                <a:close/>
                <a:moveTo>
                  <a:pt x="1789" y="1186"/>
                </a:moveTo>
                <a:lnTo>
                  <a:pt x="1742" y="1186"/>
                </a:lnTo>
                <a:lnTo>
                  <a:pt x="1742" y="1139"/>
                </a:lnTo>
                <a:lnTo>
                  <a:pt x="1789" y="1139"/>
                </a:lnTo>
                <a:lnTo>
                  <a:pt x="1789" y="1186"/>
                </a:lnTo>
                <a:close/>
                <a:moveTo>
                  <a:pt x="1714" y="1186"/>
                </a:moveTo>
                <a:lnTo>
                  <a:pt x="1666" y="1186"/>
                </a:lnTo>
                <a:lnTo>
                  <a:pt x="1666" y="1139"/>
                </a:lnTo>
                <a:lnTo>
                  <a:pt x="1714" y="1139"/>
                </a:lnTo>
                <a:lnTo>
                  <a:pt x="1714" y="1186"/>
                </a:lnTo>
                <a:close/>
                <a:moveTo>
                  <a:pt x="1638" y="1186"/>
                </a:moveTo>
                <a:lnTo>
                  <a:pt x="1591" y="1186"/>
                </a:lnTo>
                <a:lnTo>
                  <a:pt x="1591" y="1139"/>
                </a:lnTo>
                <a:lnTo>
                  <a:pt x="1638" y="1139"/>
                </a:lnTo>
                <a:lnTo>
                  <a:pt x="1638" y="1186"/>
                </a:lnTo>
                <a:close/>
                <a:moveTo>
                  <a:pt x="1562" y="1186"/>
                </a:moveTo>
                <a:lnTo>
                  <a:pt x="1515" y="1186"/>
                </a:lnTo>
                <a:lnTo>
                  <a:pt x="1515" y="1139"/>
                </a:lnTo>
                <a:lnTo>
                  <a:pt x="1562" y="1139"/>
                </a:lnTo>
                <a:lnTo>
                  <a:pt x="1562" y="1186"/>
                </a:lnTo>
                <a:close/>
                <a:moveTo>
                  <a:pt x="1108" y="1186"/>
                </a:moveTo>
                <a:lnTo>
                  <a:pt x="1060" y="1186"/>
                </a:lnTo>
                <a:lnTo>
                  <a:pt x="1060" y="1139"/>
                </a:lnTo>
                <a:lnTo>
                  <a:pt x="1108" y="1139"/>
                </a:lnTo>
                <a:lnTo>
                  <a:pt x="1108" y="1186"/>
                </a:lnTo>
                <a:close/>
                <a:moveTo>
                  <a:pt x="1032" y="1186"/>
                </a:moveTo>
                <a:lnTo>
                  <a:pt x="985" y="1186"/>
                </a:lnTo>
                <a:lnTo>
                  <a:pt x="985" y="1139"/>
                </a:lnTo>
                <a:lnTo>
                  <a:pt x="1032" y="1139"/>
                </a:lnTo>
                <a:lnTo>
                  <a:pt x="1032" y="1186"/>
                </a:lnTo>
                <a:close/>
                <a:moveTo>
                  <a:pt x="956" y="1186"/>
                </a:moveTo>
                <a:lnTo>
                  <a:pt x="909" y="1186"/>
                </a:lnTo>
                <a:lnTo>
                  <a:pt x="909" y="1139"/>
                </a:lnTo>
                <a:lnTo>
                  <a:pt x="956" y="1139"/>
                </a:lnTo>
                <a:lnTo>
                  <a:pt x="956" y="1186"/>
                </a:lnTo>
                <a:close/>
                <a:moveTo>
                  <a:pt x="881" y="1186"/>
                </a:moveTo>
                <a:lnTo>
                  <a:pt x="833" y="1186"/>
                </a:lnTo>
                <a:lnTo>
                  <a:pt x="833" y="1139"/>
                </a:lnTo>
                <a:lnTo>
                  <a:pt x="881" y="1139"/>
                </a:lnTo>
                <a:lnTo>
                  <a:pt x="881" y="1186"/>
                </a:lnTo>
                <a:close/>
                <a:moveTo>
                  <a:pt x="2852" y="1110"/>
                </a:moveTo>
                <a:lnTo>
                  <a:pt x="2802" y="1110"/>
                </a:lnTo>
                <a:lnTo>
                  <a:pt x="2802" y="1063"/>
                </a:lnTo>
                <a:lnTo>
                  <a:pt x="2852" y="1063"/>
                </a:lnTo>
                <a:lnTo>
                  <a:pt x="2852" y="1110"/>
                </a:lnTo>
                <a:close/>
                <a:moveTo>
                  <a:pt x="2622" y="1110"/>
                </a:moveTo>
                <a:lnTo>
                  <a:pt x="2575" y="1110"/>
                </a:lnTo>
                <a:lnTo>
                  <a:pt x="2575" y="1063"/>
                </a:lnTo>
                <a:lnTo>
                  <a:pt x="2622" y="1063"/>
                </a:lnTo>
                <a:lnTo>
                  <a:pt x="2622" y="1110"/>
                </a:lnTo>
                <a:close/>
                <a:moveTo>
                  <a:pt x="2395" y="1110"/>
                </a:moveTo>
                <a:lnTo>
                  <a:pt x="2348" y="1110"/>
                </a:lnTo>
                <a:lnTo>
                  <a:pt x="2348" y="1063"/>
                </a:lnTo>
                <a:lnTo>
                  <a:pt x="2395" y="1063"/>
                </a:lnTo>
                <a:lnTo>
                  <a:pt x="2395" y="1110"/>
                </a:lnTo>
                <a:close/>
                <a:moveTo>
                  <a:pt x="2016" y="1110"/>
                </a:moveTo>
                <a:lnTo>
                  <a:pt x="1969" y="1110"/>
                </a:lnTo>
                <a:lnTo>
                  <a:pt x="1969" y="1063"/>
                </a:lnTo>
                <a:lnTo>
                  <a:pt x="2016" y="1063"/>
                </a:lnTo>
                <a:lnTo>
                  <a:pt x="2016" y="1110"/>
                </a:lnTo>
                <a:close/>
                <a:moveTo>
                  <a:pt x="1941" y="1110"/>
                </a:moveTo>
                <a:lnTo>
                  <a:pt x="1893" y="1110"/>
                </a:lnTo>
                <a:lnTo>
                  <a:pt x="1893" y="1063"/>
                </a:lnTo>
                <a:lnTo>
                  <a:pt x="1941" y="1063"/>
                </a:lnTo>
                <a:lnTo>
                  <a:pt x="1941" y="1110"/>
                </a:lnTo>
                <a:close/>
                <a:moveTo>
                  <a:pt x="1865" y="1110"/>
                </a:moveTo>
                <a:lnTo>
                  <a:pt x="1818" y="1110"/>
                </a:lnTo>
                <a:lnTo>
                  <a:pt x="1818" y="1063"/>
                </a:lnTo>
                <a:lnTo>
                  <a:pt x="1865" y="1063"/>
                </a:lnTo>
                <a:lnTo>
                  <a:pt x="1865" y="1110"/>
                </a:lnTo>
                <a:close/>
                <a:moveTo>
                  <a:pt x="1789" y="1110"/>
                </a:moveTo>
                <a:lnTo>
                  <a:pt x="1742" y="1110"/>
                </a:lnTo>
                <a:lnTo>
                  <a:pt x="1742" y="1063"/>
                </a:lnTo>
                <a:lnTo>
                  <a:pt x="1789" y="1063"/>
                </a:lnTo>
                <a:lnTo>
                  <a:pt x="1789" y="1110"/>
                </a:lnTo>
                <a:close/>
                <a:moveTo>
                  <a:pt x="1714" y="1110"/>
                </a:moveTo>
                <a:lnTo>
                  <a:pt x="1666" y="1110"/>
                </a:lnTo>
                <a:lnTo>
                  <a:pt x="1666" y="1063"/>
                </a:lnTo>
                <a:lnTo>
                  <a:pt x="1714" y="1063"/>
                </a:lnTo>
                <a:lnTo>
                  <a:pt x="1714" y="1110"/>
                </a:lnTo>
                <a:close/>
                <a:moveTo>
                  <a:pt x="1638" y="1110"/>
                </a:moveTo>
                <a:lnTo>
                  <a:pt x="1591" y="1110"/>
                </a:lnTo>
                <a:lnTo>
                  <a:pt x="1591" y="1063"/>
                </a:lnTo>
                <a:lnTo>
                  <a:pt x="1638" y="1063"/>
                </a:lnTo>
                <a:lnTo>
                  <a:pt x="1638" y="1110"/>
                </a:lnTo>
                <a:close/>
                <a:moveTo>
                  <a:pt x="1562" y="1110"/>
                </a:moveTo>
                <a:lnTo>
                  <a:pt x="1515" y="1110"/>
                </a:lnTo>
                <a:lnTo>
                  <a:pt x="1515" y="1063"/>
                </a:lnTo>
                <a:lnTo>
                  <a:pt x="1562" y="1063"/>
                </a:lnTo>
                <a:lnTo>
                  <a:pt x="1562" y="1110"/>
                </a:lnTo>
                <a:close/>
                <a:moveTo>
                  <a:pt x="1486" y="1110"/>
                </a:moveTo>
                <a:lnTo>
                  <a:pt x="1439" y="1110"/>
                </a:lnTo>
                <a:lnTo>
                  <a:pt x="1439" y="1063"/>
                </a:lnTo>
                <a:lnTo>
                  <a:pt x="1486" y="1063"/>
                </a:lnTo>
                <a:lnTo>
                  <a:pt x="1486" y="1110"/>
                </a:lnTo>
                <a:close/>
                <a:moveTo>
                  <a:pt x="1032" y="1110"/>
                </a:moveTo>
                <a:lnTo>
                  <a:pt x="985" y="1110"/>
                </a:lnTo>
                <a:lnTo>
                  <a:pt x="985" y="1063"/>
                </a:lnTo>
                <a:lnTo>
                  <a:pt x="1032" y="1063"/>
                </a:lnTo>
                <a:lnTo>
                  <a:pt x="1032" y="1110"/>
                </a:lnTo>
                <a:close/>
                <a:moveTo>
                  <a:pt x="956" y="1110"/>
                </a:moveTo>
                <a:lnTo>
                  <a:pt x="909" y="1110"/>
                </a:lnTo>
                <a:lnTo>
                  <a:pt x="909" y="1063"/>
                </a:lnTo>
                <a:lnTo>
                  <a:pt x="956" y="1063"/>
                </a:lnTo>
                <a:lnTo>
                  <a:pt x="956" y="1110"/>
                </a:lnTo>
                <a:close/>
                <a:moveTo>
                  <a:pt x="881" y="1110"/>
                </a:moveTo>
                <a:lnTo>
                  <a:pt x="833" y="1110"/>
                </a:lnTo>
                <a:lnTo>
                  <a:pt x="833" y="1063"/>
                </a:lnTo>
                <a:lnTo>
                  <a:pt x="881" y="1063"/>
                </a:lnTo>
                <a:lnTo>
                  <a:pt x="881" y="1110"/>
                </a:lnTo>
                <a:close/>
                <a:moveTo>
                  <a:pt x="805" y="1110"/>
                </a:moveTo>
                <a:lnTo>
                  <a:pt x="758" y="1110"/>
                </a:lnTo>
                <a:lnTo>
                  <a:pt x="758" y="1063"/>
                </a:lnTo>
                <a:lnTo>
                  <a:pt x="805" y="1063"/>
                </a:lnTo>
                <a:lnTo>
                  <a:pt x="805" y="1110"/>
                </a:lnTo>
                <a:close/>
                <a:moveTo>
                  <a:pt x="2622" y="1035"/>
                </a:moveTo>
                <a:lnTo>
                  <a:pt x="2575" y="1035"/>
                </a:lnTo>
                <a:lnTo>
                  <a:pt x="2575" y="987"/>
                </a:lnTo>
                <a:lnTo>
                  <a:pt x="2622" y="987"/>
                </a:lnTo>
                <a:lnTo>
                  <a:pt x="2622" y="1035"/>
                </a:lnTo>
                <a:close/>
                <a:moveTo>
                  <a:pt x="2547" y="1035"/>
                </a:moveTo>
                <a:lnTo>
                  <a:pt x="2499" y="1035"/>
                </a:lnTo>
                <a:lnTo>
                  <a:pt x="2499" y="987"/>
                </a:lnTo>
                <a:lnTo>
                  <a:pt x="2547" y="987"/>
                </a:lnTo>
                <a:lnTo>
                  <a:pt x="2547" y="1035"/>
                </a:lnTo>
                <a:close/>
                <a:moveTo>
                  <a:pt x="2471" y="1035"/>
                </a:moveTo>
                <a:lnTo>
                  <a:pt x="2424" y="1035"/>
                </a:lnTo>
                <a:lnTo>
                  <a:pt x="2424" y="987"/>
                </a:lnTo>
                <a:lnTo>
                  <a:pt x="2471" y="987"/>
                </a:lnTo>
                <a:lnTo>
                  <a:pt x="2471" y="1035"/>
                </a:lnTo>
                <a:close/>
                <a:moveTo>
                  <a:pt x="2395" y="1035"/>
                </a:moveTo>
                <a:lnTo>
                  <a:pt x="2348" y="1035"/>
                </a:lnTo>
                <a:lnTo>
                  <a:pt x="2348" y="987"/>
                </a:lnTo>
                <a:lnTo>
                  <a:pt x="2395" y="987"/>
                </a:lnTo>
                <a:lnTo>
                  <a:pt x="2395" y="1035"/>
                </a:lnTo>
                <a:close/>
                <a:moveTo>
                  <a:pt x="2319" y="1035"/>
                </a:moveTo>
                <a:lnTo>
                  <a:pt x="2272" y="1035"/>
                </a:lnTo>
                <a:lnTo>
                  <a:pt x="2272" y="987"/>
                </a:lnTo>
                <a:lnTo>
                  <a:pt x="2319" y="987"/>
                </a:lnTo>
                <a:lnTo>
                  <a:pt x="2319" y="1035"/>
                </a:lnTo>
                <a:close/>
                <a:moveTo>
                  <a:pt x="2168" y="1035"/>
                </a:moveTo>
                <a:lnTo>
                  <a:pt x="2121" y="1035"/>
                </a:lnTo>
                <a:lnTo>
                  <a:pt x="2121" y="987"/>
                </a:lnTo>
                <a:lnTo>
                  <a:pt x="2168" y="987"/>
                </a:lnTo>
                <a:lnTo>
                  <a:pt x="2168" y="1035"/>
                </a:lnTo>
                <a:close/>
                <a:moveTo>
                  <a:pt x="2092" y="1035"/>
                </a:moveTo>
                <a:lnTo>
                  <a:pt x="2045" y="1035"/>
                </a:lnTo>
                <a:lnTo>
                  <a:pt x="2045" y="987"/>
                </a:lnTo>
                <a:lnTo>
                  <a:pt x="2092" y="987"/>
                </a:lnTo>
                <a:lnTo>
                  <a:pt x="2092" y="1035"/>
                </a:lnTo>
                <a:close/>
                <a:moveTo>
                  <a:pt x="2016" y="1035"/>
                </a:moveTo>
                <a:lnTo>
                  <a:pt x="1969" y="1035"/>
                </a:lnTo>
                <a:lnTo>
                  <a:pt x="1969" y="987"/>
                </a:lnTo>
                <a:lnTo>
                  <a:pt x="2016" y="987"/>
                </a:lnTo>
                <a:lnTo>
                  <a:pt x="2016" y="1035"/>
                </a:lnTo>
                <a:close/>
                <a:moveTo>
                  <a:pt x="1941" y="1035"/>
                </a:moveTo>
                <a:lnTo>
                  <a:pt x="1893" y="1035"/>
                </a:lnTo>
                <a:lnTo>
                  <a:pt x="1893" y="987"/>
                </a:lnTo>
                <a:lnTo>
                  <a:pt x="1941" y="987"/>
                </a:lnTo>
                <a:lnTo>
                  <a:pt x="1941" y="1035"/>
                </a:lnTo>
                <a:close/>
                <a:moveTo>
                  <a:pt x="1865" y="1035"/>
                </a:moveTo>
                <a:lnTo>
                  <a:pt x="1818" y="1035"/>
                </a:lnTo>
                <a:lnTo>
                  <a:pt x="1818" y="987"/>
                </a:lnTo>
                <a:lnTo>
                  <a:pt x="1865" y="987"/>
                </a:lnTo>
                <a:lnTo>
                  <a:pt x="1865" y="1035"/>
                </a:lnTo>
                <a:close/>
                <a:moveTo>
                  <a:pt x="1789" y="1035"/>
                </a:moveTo>
                <a:lnTo>
                  <a:pt x="1742" y="1035"/>
                </a:lnTo>
                <a:lnTo>
                  <a:pt x="1742" y="987"/>
                </a:lnTo>
                <a:lnTo>
                  <a:pt x="1789" y="987"/>
                </a:lnTo>
                <a:lnTo>
                  <a:pt x="1789" y="1035"/>
                </a:lnTo>
                <a:close/>
                <a:moveTo>
                  <a:pt x="1714" y="1035"/>
                </a:moveTo>
                <a:lnTo>
                  <a:pt x="1666" y="1035"/>
                </a:lnTo>
                <a:lnTo>
                  <a:pt x="1666" y="987"/>
                </a:lnTo>
                <a:lnTo>
                  <a:pt x="1714" y="987"/>
                </a:lnTo>
                <a:lnTo>
                  <a:pt x="1714" y="1035"/>
                </a:lnTo>
                <a:close/>
                <a:moveTo>
                  <a:pt x="1638" y="1035"/>
                </a:moveTo>
                <a:lnTo>
                  <a:pt x="1591" y="1035"/>
                </a:lnTo>
                <a:lnTo>
                  <a:pt x="1591" y="987"/>
                </a:lnTo>
                <a:lnTo>
                  <a:pt x="1638" y="987"/>
                </a:lnTo>
                <a:lnTo>
                  <a:pt x="1638" y="1035"/>
                </a:lnTo>
                <a:close/>
                <a:moveTo>
                  <a:pt x="1562" y="1035"/>
                </a:moveTo>
                <a:lnTo>
                  <a:pt x="1515" y="1035"/>
                </a:lnTo>
                <a:lnTo>
                  <a:pt x="1515" y="987"/>
                </a:lnTo>
                <a:lnTo>
                  <a:pt x="1562" y="987"/>
                </a:lnTo>
                <a:lnTo>
                  <a:pt x="1562" y="1035"/>
                </a:lnTo>
                <a:close/>
                <a:moveTo>
                  <a:pt x="1486" y="1035"/>
                </a:moveTo>
                <a:lnTo>
                  <a:pt x="1439" y="1035"/>
                </a:lnTo>
                <a:lnTo>
                  <a:pt x="1439" y="987"/>
                </a:lnTo>
                <a:lnTo>
                  <a:pt x="1486" y="987"/>
                </a:lnTo>
                <a:lnTo>
                  <a:pt x="1486" y="1035"/>
                </a:lnTo>
                <a:close/>
                <a:moveTo>
                  <a:pt x="805" y="1035"/>
                </a:moveTo>
                <a:lnTo>
                  <a:pt x="758" y="1035"/>
                </a:lnTo>
                <a:lnTo>
                  <a:pt x="758" y="987"/>
                </a:lnTo>
                <a:lnTo>
                  <a:pt x="805" y="987"/>
                </a:lnTo>
                <a:lnTo>
                  <a:pt x="805" y="1035"/>
                </a:lnTo>
                <a:close/>
                <a:moveTo>
                  <a:pt x="729" y="1035"/>
                </a:moveTo>
                <a:lnTo>
                  <a:pt x="682" y="1035"/>
                </a:lnTo>
                <a:lnTo>
                  <a:pt x="682" y="987"/>
                </a:lnTo>
                <a:lnTo>
                  <a:pt x="729" y="987"/>
                </a:lnTo>
                <a:lnTo>
                  <a:pt x="729" y="1035"/>
                </a:lnTo>
                <a:close/>
                <a:moveTo>
                  <a:pt x="653" y="1035"/>
                </a:moveTo>
                <a:lnTo>
                  <a:pt x="606" y="1035"/>
                </a:lnTo>
                <a:lnTo>
                  <a:pt x="606" y="987"/>
                </a:lnTo>
                <a:lnTo>
                  <a:pt x="653" y="987"/>
                </a:lnTo>
                <a:lnTo>
                  <a:pt x="653" y="1035"/>
                </a:lnTo>
                <a:close/>
                <a:moveTo>
                  <a:pt x="2776" y="959"/>
                </a:moveTo>
                <a:lnTo>
                  <a:pt x="2726" y="959"/>
                </a:lnTo>
                <a:lnTo>
                  <a:pt x="2726" y="912"/>
                </a:lnTo>
                <a:lnTo>
                  <a:pt x="2776" y="912"/>
                </a:lnTo>
                <a:lnTo>
                  <a:pt x="2776" y="959"/>
                </a:lnTo>
                <a:close/>
                <a:moveTo>
                  <a:pt x="2700" y="959"/>
                </a:moveTo>
                <a:lnTo>
                  <a:pt x="2651" y="959"/>
                </a:lnTo>
                <a:lnTo>
                  <a:pt x="2651" y="912"/>
                </a:lnTo>
                <a:lnTo>
                  <a:pt x="2700" y="912"/>
                </a:lnTo>
                <a:lnTo>
                  <a:pt x="2700" y="959"/>
                </a:lnTo>
                <a:close/>
                <a:moveTo>
                  <a:pt x="2622" y="959"/>
                </a:moveTo>
                <a:lnTo>
                  <a:pt x="2575" y="959"/>
                </a:lnTo>
                <a:lnTo>
                  <a:pt x="2575" y="912"/>
                </a:lnTo>
                <a:lnTo>
                  <a:pt x="2622" y="912"/>
                </a:lnTo>
                <a:lnTo>
                  <a:pt x="2622" y="959"/>
                </a:lnTo>
                <a:close/>
                <a:moveTo>
                  <a:pt x="2547" y="959"/>
                </a:moveTo>
                <a:lnTo>
                  <a:pt x="2499" y="959"/>
                </a:lnTo>
                <a:lnTo>
                  <a:pt x="2499" y="912"/>
                </a:lnTo>
                <a:lnTo>
                  <a:pt x="2547" y="912"/>
                </a:lnTo>
                <a:lnTo>
                  <a:pt x="2547" y="959"/>
                </a:lnTo>
                <a:close/>
                <a:moveTo>
                  <a:pt x="2471" y="959"/>
                </a:moveTo>
                <a:lnTo>
                  <a:pt x="2424" y="959"/>
                </a:lnTo>
                <a:lnTo>
                  <a:pt x="2424" y="912"/>
                </a:lnTo>
                <a:lnTo>
                  <a:pt x="2471" y="912"/>
                </a:lnTo>
                <a:lnTo>
                  <a:pt x="2471" y="959"/>
                </a:lnTo>
                <a:close/>
                <a:moveTo>
                  <a:pt x="2395" y="959"/>
                </a:moveTo>
                <a:lnTo>
                  <a:pt x="2348" y="959"/>
                </a:lnTo>
                <a:lnTo>
                  <a:pt x="2348" y="912"/>
                </a:lnTo>
                <a:lnTo>
                  <a:pt x="2395" y="912"/>
                </a:lnTo>
                <a:lnTo>
                  <a:pt x="2395" y="959"/>
                </a:lnTo>
                <a:close/>
                <a:moveTo>
                  <a:pt x="2319" y="959"/>
                </a:moveTo>
                <a:lnTo>
                  <a:pt x="2272" y="959"/>
                </a:lnTo>
                <a:lnTo>
                  <a:pt x="2272" y="912"/>
                </a:lnTo>
                <a:lnTo>
                  <a:pt x="2319" y="912"/>
                </a:lnTo>
                <a:lnTo>
                  <a:pt x="2319" y="959"/>
                </a:lnTo>
                <a:close/>
                <a:moveTo>
                  <a:pt x="2168" y="959"/>
                </a:moveTo>
                <a:lnTo>
                  <a:pt x="2121" y="959"/>
                </a:lnTo>
                <a:lnTo>
                  <a:pt x="2121" y="912"/>
                </a:lnTo>
                <a:lnTo>
                  <a:pt x="2168" y="912"/>
                </a:lnTo>
                <a:lnTo>
                  <a:pt x="2168" y="959"/>
                </a:lnTo>
                <a:close/>
                <a:moveTo>
                  <a:pt x="2092" y="959"/>
                </a:moveTo>
                <a:lnTo>
                  <a:pt x="2045" y="959"/>
                </a:lnTo>
                <a:lnTo>
                  <a:pt x="2045" y="912"/>
                </a:lnTo>
                <a:lnTo>
                  <a:pt x="2092" y="912"/>
                </a:lnTo>
                <a:lnTo>
                  <a:pt x="2092" y="959"/>
                </a:lnTo>
                <a:close/>
                <a:moveTo>
                  <a:pt x="2016" y="959"/>
                </a:moveTo>
                <a:lnTo>
                  <a:pt x="1969" y="959"/>
                </a:lnTo>
                <a:lnTo>
                  <a:pt x="1969" y="912"/>
                </a:lnTo>
                <a:lnTo>
                  <a:pt x="2016" y="912"/>
                </a:lnTo>
                <a:lnTo>
                  <a:pt x="2016" y="959"/>
                </a:lnTo>
                <a:close/>
                <a:moveTo>
                  <a:pt x="1941" y="959"/>
                </a:moveTo>
                <a:lnTo>
                  <a:pt x="1893" y="959"/>
                </a:lnTo>
                <a:lnTo>
                  <a:pt x="1893" y="912"/>
                </a:lnTo>
                <a:lnTo>
                  <a:pt x="1941" y="912"/>
                </a:lnTo>
                <a:lnTo>
                  <a:pt x="1941" y="959"/>
                </a:lnTo>
                <a:close/>
                <a:moveTo>
                  <a:pt x="1865" y="959"/>
                </a:moveTo>
                <a:lnTo>
                  <a:pt x="1818" y="959"/>
                </a:lnTo>
                <a:lnTo>
                  <a:pt x="1818" y="912"/>
                </a:lnTo>
                <a:lnTo>
                  <a:pt x="1865" y="912"/>
                </a:lnTo>
                <a:lnTo>
                  <a:pt x="1865" y="959"/>
                </a:lnTo>
                <a:close/>
                <a:moveTo>
                  <a:pt x="1789" y="959"/>
                </a:moveTo>
                <a:lnTo>
                  <a:pt x="1742" y="959"/>
                </a:lnTo>
                <a:lnTo>
                  <a:pt x="1742" y="912"/>
                </a:lnTo>
                <a:lnTo>
                  <a:pt x="1789" y="912"/>
                </a:lnTo>
                <a:lnTo>
                  <a:pt x="1789" y="959"/>
                </a:lnTo>
                <a:close/>
                <a:moveTo>
                  <a:pt x="1714" y="959"/>
                </a:moveTo>
                <a:lnTo>
                  <a:pt x="1666" y="959"/>
                </a:lnTo>
                <a:lnTo>
                  <a:pt x="1666" y="912"/>
                </a:lnTo>
                <a:lnTo>
                  <a:pt x="1714" y="912"/>
                </a:lnTo>
                <a:lnTo>
                  <a:pt x="1714" y="959"/>
                </a:lnTo>
                <a:close/>
                <a:moveTo>
                  <a:pt x="1638" y="959"/>
                </a:moveTo>
                <a:lnTo>
                  <a:pt x="1591" y="959"/>
                </a:lnTo>
                <a:lnTo>
                  <a:pt x="1591" y="912"/>
                </a:lnTo>
                <a:lnTo>
                  <a:pt x="1638" y="912"/>
                </a:lnTo>
                <a:lnTo>
                  <a:pt x="1638" y="959"/>
                </a:lnTo>
                <a:close/>
                <a:moveTo>
                  <a:pt x="1562" y="959"/>
                </a:moveTo>
                <a:lnTo>
                  <a:pt x="1515" y="959"/>
                </a:lnTo>
                <a:lnTo>
                  <a:pt x="1515" y="912"/>
                </a:lnTo>
                <a:lnTo>
                  <a:pt x="1562" y="912"/>
                </a:lnTo>
                <a:lnTo>
                  <a:pt x="1562" y="959"/>
                </a:lnTo>
                <a:close/>
                <a:moveTo>
                  <a:pt x="1486" y="959"/>
                </a:moveTo>
                <a:lnTo>
                  <a:pt x="1439" y="959"/>
                </a:lnTo>
                <a:lnTo>
                  <a:pt x="1439" y="912"/>
                </a:lnTo>
                <a:lnTo>
                  <a:pt x="1486" y="912"/>
                </a:lnTo>
                <a:lnTo>
                  <a:pt x="1486" y="959"/>
                </a:lnTo>
                <a:close/>
                <a:moveTo>
                  <a:pt x="881" y="959"/>
                </a:moveTo>
                <a:lnTo>
                  <a:pt x="833" y="959"/>
                </a:lnTo>
                <a:lnTo>
                  <a:pt x="833" y="912"/>
                </a:lnTo>
                <a:lnTo>
                  <a:pt x="881" y="912"/>
                </a:lnTo>
                <a:lnTo>
                  <a:pt x="881" y="959"/>
                </a:lnTo>
                <a:close/>
                <a:moveTo>
                  <a:pt x="653" y="959"/>
                </a:moveTo>
                <a:lnTo>
                  <a:pt x="606" y="959"/>
                </a:lnTo>
                <a:lnTo>
                  <a:pt x="606" y="912"/>
                </a:lnTo>
                <a:lnTo>
                  <a:pt x="653" y="912"/>
                </a:lnTo>
                <a:lnTo>
                  <a:pt x="653" y="959"/>
                </a:lnTo>
                <a:close/>
                <a:moveTo>
                  <a:pt x="578" y="959"/>
                </a:moveTo>
                <a:lnTo>
                  <a:pt x="530" y="959"/>
                </a:lnTo>
                <a:lnTo>
                  <a:pt x="530" y="912"/>
                </a:lnTo>
                <a:lnTo>
                  <a:pt x="578" y="912"/>
                </a:lnTo>
                <a:lnTo>
                  <a:pt x="578" y="959"/>
                </a:lnTo>
                <a:close/>
                <a:moveTo>
                  <a:pt x="2928" y="883"/>
                </a:moveTo>
                <a:lnTo>
                  <a:pt x="2878" y="883"/>
                </a:lnTo>
                <a:lnTo>
                  <a:pt x="2878" y="836"/>
                </a:lnTo>
                <a:lnTo>
                  <a:pt x="2928" y="836"/>
                </a:lnTo>
                <a:lnTo>
                  <a:pt x="2928" y="883"/>
                </a:lnTo>
                <a:close/>
                <a:moveTo>
                  <a:pt x="2776" y="883"/>
                </a:moveTo>
                <a:lnTo>
                  <a:pt x="2726" y="883"/>
                </a:lnTo>
                <a:lnTo>
                  <a:pt x="2726" y="836"/>
                </a:lnTo>
                <a:lnTo>
                  <a:pt x="2776" y="836"/>
                </a:lnTo>
                <a:lnTo>
                  <a:pt x="2776" y="883"/>
                </a:lnTo>
                <a:close/>
                <a:moveTo>
                  <a:pt x="2700" y="883"/>
                </a:moveTo>
                <a:lnTo>
                  <a:pt x="2651" y="883"/>
                </a:lnTo>
                <a:lnTo>
                  <a:pt x="2651" y="836"/>
                </a:lnTo>
                <a:lnTo>
                  <a:pt x="2700" y="836"/>
                </a:lnTo>
                <a:lnTo>
                  <a:pt x="2700" y="883"/>
                </a:lnTo>
                <a:close/>
                <a:moveTo>
                  <a:pt x="2622" y="883"/>
                </a:moveTo>
                <a:lnTo>
                  <a:pt x="2575" y="883"/>
                </a:lnTo>
                <a:lnTo>
                  <a:pt x="2575" y="836"/>
                </a:lnTo>
                <a:lnTo>
                  <a:pt x="2622" y="836"/>
                </a:lnTo>
                <a:lnTo>
                  <a:pt x="2622" y="883"/>
                </a:lnTo>
                <a:close/>
                <a:moveTo>
                  <a:pt x="2547" y="883"/>
                </a:moveTo>
                <a:lnTo>
                  <a:pt x="2499" y="883"/>
                </a:lnTo>
                <a:lnTo>
                  <a:pt x="2499" y="836"/>
                </a:lnTo>
                <a:lnTo>
                  <a:pt x="2547" y="836"/>
                </a:lnTo>
                <a:lnTo>
                  <a:pt x="2547" y="883"/>
                </a:lnTo>
                <a:close/>
                <a:moveTo>
                  <a:pt x="2471" y="883"/>
                </a:moveTo>
                <a:lnTo>
                  <a:pt x="2424" y="883"/>
                </a:lnTo>
                <a:lnTo>
                  <a:pt x="2424" y="836"/>
                </a:lnTo>
                <a:lnTo>
                  <a:pt x="2471" y="836"/>
                </a:lnTo>
                <a:lnTo>
                  <a:pt x="2471" y="883"/>
                </a:lnTo>
                <a:close/>
                <a:moveTo>
                  <a:pt x="2395" y="883"/>
                </a:moveTo>
                <a:lnTo>
                  <a:pt x="2348" y="883"/>
                </a:lnTo>
                <a:lnTo>
                  <a:pt x="2348" y="836"/>
                </a:lnTo>
                <a:lnTo>
                  <a:pt x="2395" y="836"/>
                </a:lnTo>
                <a:lnTo>
                  <a:pt x="2395" y="883"/>
                </a:lnTo>
                <a:close/>
                <a:moveTo>
                  <a:pt x="2319" y="883"/>
                </a:moveTo>
                <a:lnTo>
                  <a:pt x="2272" y="883"/>
                </a:lnTo>
                <a:lnTo>
                  <a:pt x="2272" y="836"/>
                </a:lnTo>
                <a:lnTo>
                  <a:pt x="2319" y="836"/>
                </a:lnTo>
                <a:lnTo>
                  <a:pt x="2319" y="883"/>
                </a:lnTo>
                <a:close/>
                <a:moveTo>
                  <a:pt x="2244" y="883"/>
                </a:moveTo>
                <a:lnTo>
                  <a:pt x="2196" y="883"/>
                </a:lnTo>
                <a:lnTo>
                  <a:pt x="2196" y="836"/>
                </a:lnTo>
                <a:lnTo>
                  <a:pt x="2244" y="836"/>
                </a:lnTo>
                <a:lnTo>
                  <a:pt x="2244" y="883"/>
                </a:lnTo>
                <a:close/>
                <a:moveTo>
                  <a:pt x="2168" y="883"/>
                </a:moveTo>
                <a:lnTo>
                  <a:pt x="2121" y="883"/>
                </a:lnTo>
                <a:lnTo>
                  <a:pt x="2121" y="836"/>
                </a:lnTo>
                <a:lnTo>
                  <a:pt x="2168" y="836"/>
                </a:lnTo>
                <a:lnTo>
                  <a:pt x="2168" y="883"/>
                </a:lnTo>
                <a:close/>
                <a:moveTo>
                  <a:pt x="2092" y="883"/>
                </a:moveTo>
                <a:lnTo>
                  <a:pt x="2045" y="883"/>
                </a:lnTo>
                <a:lnTo>
                  <a:pt x="2045" y="836"/>
                </a:lnTo>
                <a:lnTo>
                  <a:pt x="2092" y="836"/>
                </a:lnTo>
                <a:lnTo>
                  <a:pt x="2092" y="883"/>
                </a:lnTo>
                <a:close/>
                <a:moveTo>
                  <a:pt x="2016" y="883"/>
                </a:moveTo>
                <a:lnTo>
                  <a:pt x="1969" y="883"/>
                </a:lnTo>
                <a:lnTo>
                  <a:pt x="1969" y="836"/>
                </a:lnTo>
                <a:lnTo>
                  <a:pt x="2016" y="836"/>
                </a:lnTo>
                <a:lnTo>
                  <a:pt x="2016" y="883"/>
                </a:lnTo>
                <a:close/>
                <a:moveTo>
                  <a:pt x="1865" y="883"/>
                </a:moveTo>
                <a:lnTo>
                  <a:pt x="1818" y="883"/>
                </a:lnTo>
                <a:lnTo>
                  <a:pt x="1818" y="836"/>
                </a:lnTo>
                <a:lnTo>
                  <a:pt x="1865" y="836"/>
                </a:lnTo>
                <a:lnTo>
                  <a:pt x="1865" y="883"/>
                </a:lnTo>
                <a:close/>
                <a:moveTo>
                  <a:pt x="1789" y="883"/>
                </a:moveTo>
                <a:lnTo>
                  <a:pt x="1742" y="883"/>
                </a:lnTo>
                <a:lnTo>
                  <a:pt x="1742" y="836"/>
                </a:lnTo>
                <a:lnTo>
                  <a:pt x="1789" y="836"/>
                </a:lnTo>
                <a:lnTo>
                  <a:pt x="1789" y="883"/>
                </a:lnTo>
                <a:close/>
                <a:moveTo>
                  <a:pt x="1714" y="883"/>
                </a:moveTo>
                <a:lnTo>
                  <a:pt x="1666" y="883"/>
                </a:lnTo>
                <a:lnTo>
                  <a:pt x="1666" y="836"/>
                </a:lnTo>
                <a:lnTo>
                  <a:pt x="1714" y="836"/>
                </a:lnTo>
                <a:lnTo>
                  <a:pt x="1714" y="883"/>
                </a:lnTo>
                <a:close/>
                <a:moveTo>
                  <a:pt x="1638" y="883"/>
                </a:moveTo>
                <a:lnTo>
                  <a:pt x="1591" y="883"/>
                </a:lnTo>
                <a:lnTo>
                  <a:pt x="1591" y="836"/>
                </a:lnTo>
                <a:lnTo>
                  <a:pt x="1638" y="836"/>
                </a:lnTo>
                <a:lnTo>
                  <a:pt x="1638" y="883"/>
                </a:lnTo>
                <a:close/>
                <a:moveTo>
                  <a:pt x="1562" y="883"/>
                </a:moveTo>
                <a:lnTo>
                  <a:pt x="1515" y="883"/>
                </a:lnTo>
                <a:lnTo>
                  <a:pt x="1515" y="836"/>
                </a:lnTo>
                <a:lnTo>
                  <a:pt x="1562" y="836"/>
                </a:lnTo>
                <a:lnTo>
                  <a:pt x="1562" y="883"/>
                </a:lnTo>
                <a:close/>
                <a:moveTo>
                  <a:pt x="805" y="883"/>
                </a:moveTo>
                <a:lnTo>
                  <a:pt x="758" y="883"/>
                </a:lnTo>
                <a:lnTo>
                  <a:pt x="758" y="836"/>
                </a:lnTo>
                <a:lnTo>
                  <a:pt x="805" y="836"/>
                </a:lnTo>
                <a:lnTo>
                  <a:pt x="805" y="883"/>
                </a:lnTo>
                <a:close/>
                <a:moveTo>
                  <a:pt x="729" y="883"/>
                </a:moveTo>
                <a:lnTo>
                  <a:pt x="682" y="883"/>
                </a:lnTo>
                <a:lnTo>
                  <a:pt x="682" y="836"/>
                </a:lnTo>
                <a:lnTo>
                  <a:pt x="729" y="836"/>
                </a:lnTo>
                <a:lnTo>
                  <a:pt x="729" y="883"/>
                </a:lnTo>
                <a:close/>
                <a:moveTo>
                  <a:pt x="653" y="883"/>
                </a:moveTo>
                <a:lnTo>
                  <a:pt x="606" y="883"/>
                </a:lnTo>
                <a:lnTo>
                  <a:pt x="606" y="836"/>
                </a:lnTo>
                <a:lnTo>
                  <a:pt x="653" y="836"/>
                </a:lnTo>
                <a:lnTo>
                  <a:pt x="653" y="883"/>
                </a:lnTo>
                <a:close/>
                <a:moveTo>
                  <a:pt x="578" y="883"/>
                </a:moveTo>
                <a:lnTo>
                  <a:pt x="530" y="883"/>
                </a:lnTo>
                <a:lnTo>
                  <a:pt x="530" y="836"/>
                </a:lnTo>
                <a:lnTo>
                  <a:pt x="578" y="836"/>
                </a:lnTo>
                <a:lnTo>
                  <a:pt x="578" y="883"/>
                </a:lnTo>
                <a:close/>
                <a:moveTo>
                  <a:pt x="502" y="883"/>
                </a:moveTo>
                <a:lnTo>
                  <a:pt x="455" y="883"/>
                </a:lnTo>
                <a:lnTo>
                  <a:pt x="455" y="836"/>
                </a:lnTo>
                <a:lnTo>
                  <a:pt x="502" y="836"/>
                </a:lnTo>
                <a:lnTo>
                  <a:pt x="502" y="883"/>
                </a:lnTo>
                <a:close/>
                <a:moveTo>
                  <a:pt x="3003" y="807"/>
                </a:moveTo>
                <a:lnTo>
                  <a:pt x="2954" y="807"/>
                </a:lnTo>
                <a:lnTo>
                  <a:pt x="2954" y="760"/>
                </a:lnTo>
                <a:lnTo>
                  <a:pt x="3003" y="760"/>
                </a:lnTo>
                <a:lnTo>
                  <a:pt x="3003" y="807"/>
                </a:lnTo>
                <a:close/>
                <a:moveTo>
                  <a:pt x="2852" y="807"/>
                </a:moveTo>
                <a:lnTo>
                  <a:pt x="2802" y="807"/>
                </a:lnTo>
                <a:lnTo>
                  <a:pt x="2802" y="760"/>
                </a:lnTo>
                <a:lnTo>
                  <a:pt x="2852" y="760"/>
                </a:lnTo>
                <a:lnTo>
                  <a:pt x="2852" y="807"/>
                </a:lnTo>
                <a:close/>
                <a:moveTo>
                  <a:pt x="2776" y="807"/>
                </a:moveTo>
                <a:lnTo>
                  <a:pt x="2726" y="807"/>
                </a:lnTo>
                <a:lnTo>
                  <a:pt x="2726" y="760"/>
                </a:lnTo>
                <a:lnTo>
                  <a:pt x="2776" y="760"/>
                </a:lnTo>
                <a:lnTo>
                  <a:pt x="2776" y="807"/>
                </a:lnTo>
                <a:close/>
                <a:moveTo>
                  <a:pt x="2700" y="807"/>
                </a:moveTo>
                <a:lnTo>
                  <a:pt x="2651" y="807"/>
                </a:lnTo>
                <a:lnTo>
                  <a:pt x="2651" y="760"/>
                </a:lnTo>
                <a:lnTo>
                  <a:pt x="2700" y="760"/>
                </a:lnTo>
                <a:lnTo>
                  <a:pt x="2700" y="807"/>
                </a:lnTo>
                <a:close/>
                <a:moveTo>
                  <a:pt x="2622" y="807"/>
                </a:moveTo>
                <a:lnTo>
                  <a:pt x="2575" y="807"/>
                </a:lnTo>
                <a:lnTo>
                  <a:pt x="2575" y="760"/>
                </a:lnTo>
                <a:lnTo>
                  <a:pt x="2622" y="760"/>
                </a:lnTo>
                <a:lnTo>
                  <a:pt x="2622" y="807"/>
                </a:lnTo>
                <a:close/>
                <a:moveTo>
                  <a:pt x="2547" y="807"/>
                </a:moveTo>
                <a:lnTo>
                  <a:pt x="2499" y="807"/>
                </a:lnTo>
                <a:lnTo>
                  <a:pt x="2499" y="760"/>
                </a:lnTo>
                <a:lnTo>
                  <a:pt x="2547" y="760"/>
                </a:lnTo>
                <a:lnTo>
                  <a:pt x="2547" y="807"/>
                </a:lnTo>
                <a:close/>
                <a:moveTo>
                  <a:pt x="2471" y="807"/>
                </a:moveTo>
                <a:lnTo>
                  <a:pt x="2424" y="807"/>
                </a:lnTo>
                <a:lnTo>
                  <a:pt x="2424" y="760"/>
                </a:lnTo>
                <a:lnTo>
                  <a:pt x="2471" y="760"/>
                </a:lnTo>
                <a:lnTo>
                  <a:pt x="2471" y="807"/>
                </a:lnTo>
                <a:close/>
                <a:moveTo>
                  <a:pt x="2395" y="807"/>
                </a:moveTo>
                <a:lnTo>
                  <a:pt x="2348" y="807"/>
                </a:lnTo>
                <a:lnTo>
                  <a:pt x="2348" y="760"/>
                </a:lnTo>
                <a:lnTo>
                  <a:pt x="2395" y="760"/>
                </a:lnTo>
                <a:lnTo>
                  <a:pt x="2395" y="807"/>
                </a:lnTo>
                <a:close/>
                <a:moveTo>
                  <a:pt x="2319" y="807"/>
                </a:moveTo>
                <a:lnTo>
                  <a:pt x="2272" y="807"/>
                </a:lnTo>
                <a:lnTo>
                  <a:pt x="2272" y="760"/>
                </a:lnTo>
                <a:lnTo>
                  <a:pt x="2319" y="760"/>
                </a:lnTo>
                <a:lnTo>
                  <a:pt x="2319" y="807"/>
                </a:lnTo>
                <a:close/>
                <a:moveTo>
                  <a:pt x="2244" y="807"/>
                </a:moveTo>
                <a:lnTo>
                  <a:pt x="2196" y="807"/>
                </a:lnTo>
                <a:lnTo>
                  <a:pt x="2196" y="760"/>
                </a:lnTo>
                <a:lnTo>
                  <a:pt x="2244" y="760"/>
                </a:lnTo>
                <a:lnTo>
                  <a:pt x="2244" y="807"/>
                </a:lnTo>
                <a:close/>
                <a:moveTo>
                  <a:pt x="2168" y="807"/>
                </a:moveTo>
                <a:lnTo>
                  <a:pt x="2121" y="807"/>
                </a:lnTo>
                <a:lnTo>
                  <a:pt x="2121" y="760"/>
                </a:lnTo>
                <a:lnTo>
                  <a:pt x="2168" y="760"/>
                </a:lnTo>
                <a:lnTo>
                  <a:pt x="2168" y="807"/>
                </a:lnTo>
                <a:close/>
                <a:moveTo>
                  <a:pt x="2092" y="807"/>
                </a:moveTo>
                <a:lnTo>
                  <a:pt x="2045" y="807"/>
                </a:lnTo>
                <a:lnTo>
                  <a:pt x="2045" y="760"/>
                </a:lnTo>
                <a:lnTo>
                  <a:pt x="2092" y="760"/>
                </a:lnTo>
                <a:lnTo>
                  <a:pt x="2092" y="807"/>
                </a:lnTo>
                <a:close/>
                <a:moveTo>
                  <a:pt x="2016" y="807"/>
                </a:moveTo>
                <a:lnTo>
                  <a:pt x="1969" y="807"/>
                </a:lnTo>
                <a:lnTo>
                  <a:pt x="1969" y="760"/>
                </a:lnTo>
                <a:lnTo>
                  <a:pt x="2016" y="760"/>
                </a:lnTo>
                <a:lnTo>
                  <a:pt x="2016" y="807"/>
                </a:lnTo>
                <a:close/>
                <a:moveTo>
                  <a:pt x="1941" y="807"/>
                </a:moveTo>
                <a:lnTo>
                  <a:pt x="1893" y="807"/>
                </a:lnTo>
                <a:lnTo>
                  <a:pt x="1893" y="760"/>
                </a:lnTo>
                <a:lnTo>
                  <a:pt x="1941" y="760"/>
                </a:lnTo>
                <a:lnTo>
                  <a:pt x="1941" y="807"/>
                </a:lnTo>
                <a:close/>
                <a:moveTo>
                  <a:pt x="1789" y="807"/>
                </a:moveTo>
                <a:lnTo>
                  <a:pt x="1742" y="807"/>
                </a:lnTo>
                <a:lnTo>
                  <a:pt x="1742" y="760"/>
                </a:lnTo>
                <a:lnTo>
                  <a:pt x="1789" y="760"/>
                </a:lnTo>
                <a:lnTo>
                  <a:pt x="1789" y="807"/>
                </a:lnTo>
                <a:close/>
                <a:moveTo>
                  <a:pt x="1638" y="807"/>
                </a:moveTo>
                <a:lnTo>
                  <a:pt x="1591" y="807"/>
                </a:lnTo>
                <a:lnTo>
                  <a:pt x="1591" y="760"/>
                </a:lnTo>
                <a:lnTo>
                  <a:pt x="1638" y="760"/>
                </a:lnTo>
                <a:lnTo>
                  <a:pt x="1638" y="807"/>
                </a:lnTo>
                <a:close/>
                <a:moveTo>
                  <a:pt x="1562" y="807"/>
                </a:moveTo>
                <a:lnTo>
                  <a:pt x="1515" y="807"/>
                </a:lnTo>
                <a:lnTo>
                  <a:pt x="1515" y="760"/>
                </a:lnTo>
                <a:lnTo>
                  <a:pt x="1562" y="760"/>
                </a:lnTo>
                <a:lnTo>
                  <a:pt x="1562" y="807"/>
                </a:lnTo>
                <a:close/>
                <a:moveTo>
                  <a:pt x="881" y="807"/>
                </a:moveTo>
                <a:lnTo>
                  <a:pt x="833" y="807"/>
                </a:lnTo>
                <a:lnTo>
                  <a:pt x="833" y="760"/>
                </a:lnTo>
                <a:lnTo>
                  <a:pt x="881" y="760"/>
                </a:lnTo>
                <a:lnTo>
                  <a:pt x="881" y="807"/>
                </a:lnTo>
                <a:close/>
                <a:moveTo>
                  <a:pt x="805" y="807"/>
                </a:moveTo>
                <a:lnTo>
                  <a:pt x="758" y="807"/>
                </a:lnTo>
                <a:lnTo>
                  <a:pt x="758" y="760"/>
                </a:lnTo>
                <a:lnTo>
                  <a:pt x="805" y="760"/>
                </a:lnTo>
                <a:lnTo>
                  <a:pt x="805" y="807"/>
                </a:lnTo>
                <a:close/>
                <a:moveTo>
                  <a:pt x="729" y="807"/>
                </a:moveTo>
                <a:lnTo>
                  <a:pt x="682" y="807"/>
                </a:lnTo>
                <a:lnTo>
                  <a:pt x="682" y="760"/>
                </a:lnTo>
                <a:lnTo>
                  <a:pt x="729" y="760"/>
                </a:lnTo>
                <a:lnTo>
                  <a:pt x="729" y="807"/>
                </a:lnTo>
                <a:close/>
                <a:moveTo>
                  <a:pt x="653" y="807"/>
                </a:moveTo>
                <a:lnTo>
                  <a:pt x="606" y="807"/>
                </a:lnTo>
                <a:lnTo>
                  <a:pt x="606" y="760"/>
                </a:lnTo>
                <a:lnTo>
                  <a:pt x="653" y="760"/>
                </a:lnTo>
                <a:lnTo>
                  <a:pt x="653" y="807"/>
                </a:lnTo>
                <a:close/>
                <a:moveTo>
                  <a:pt x="578" y="807"/>
                </a:moveTo>
                <a:lnTo>
                  <a:pt x="530" y="807"/>
                </a:lnTo>
                <a:lnTo>
                  <a:pt x="530" y="760"/>
                </a:lnTo>
                <a:lnTo>
                  <a:pt x="578" y="760"/>
                </a:lnTo>
                <a:lnTo>
                  <a:pt x="578" y="807"/>
                </a:lnTo>
                <a:close/>
                <a:moveTo>
                  <a:pt x="502" y="807"/>
                </a:moveTo>
                <a:lnTo>
                  <a:pt x="455" y="807"/>
                </a:lnTo>
                <a:lnTo>
                  <a:pt x="455" y="760"/>
                </a:lnTo>
                <a:lnTo>
                  <a:pt x="502" y="760"/>
                </a:lnTo>
                <a:lnTo>
                  <a:pt x="502" y="807"/>
                </a:lnTo>
                <a:close/>
                <a:moveTo>
                  <a:pt x="3003" y="732"/>
                </a:moveTo>
                <a:lnTo>
                  <a:pt x="2954" y="732"/>
                </a:lnTo>
                <a:lnTo>
                  <a:pt x="2954" y="682"/>
                </a:lnTo>
                <a:lnTo>
                  <a:pt x="3003" y="682"/>
                </a:lnTo>
                <a:lnTo>
                  <a:pt x="3003" y="732"/>
                </a:lnTo>
                <a:close/>
                <a:moveTo>
                  <a:pt x="2928" y="732"/>
                </a:moveTo>
                <a:lnTo>
                  <a:pt x="2878" y="732"/>
                </a:lnTo>
                <a:lnTo>
                  <a:pt x="2878" y="682"/>
                </a:lnTo>
                <a:lnTo>
                  <a:pt x="2928" y="682"/>
                </a:lnTo>
                <a:lnTo>
                  <a:pt x="2928" y="732"/>
                </a:lnTo>
                <a:close/>
                <a:moveTo>
                  <a:pt x="2852" y="732"/>
                </a:moveTo>
                <a:lnTo>
                  <a:pt x="2802" y="732"/>
                </a:lnTo>
                <a:lnTo>
                  <a:pt x="2802" y="682"/>
                </a:lnTo>
                <a:lnTo>
                  <a:pt x="2852" y="682"/>
                </a:lnTo>
                <a:lnTo>
                  <a:pt x="2852" y="732"/>
                </a:lnTo>
                <a:close/>
                <a:moveTo>
                  <a:pt x="2776" y="732"/>
                </a:moveTo>
                <a:lnTo>
                  <a:pt x="2726" y="732"/>
                </a:lnTo>
                <a:lnTo>
                  <a:pt x="2726" y="682"/>
                </a:lnTo>
                <a:lnTo>
                  <a:pt x="2776" y="682"/>
                </a:lnTo>
                <a:lnTo>
                  <a:pt x="2776" y="732"/>
                </a:lnTo>
                <a:close/>
                <a:moveTo>
                  <a:pt x="2700" y="732"/>
                </a:moveTo>
                <a:lnTo>
                  <a:pt x="2651" y="732"/>
                </a:lnTo>
                <a:lnTo>
                  <a:pt x="2651" y="682"/>
                </a:lnTo>
                <a:lnTo>
                  <a:pt x="2700" y="682"/>
                </a:lnTo>
                <a:lnTo>
                  <a:pt x="2700" y="732"/>
                </a:lnTo>
                <a:close/>
                <a:moveTo>
                  <a:pt x="2622" y="732"/>
                </a:moveTo>
                <a:lnTo>
                  <a:pt x="2575" y="732"/>
                </a:lnTo>
                <a:lnTo>
                  <a:pt x="2575" y="682"/>
                </a:lnTo>
                <a:lnTo>
                  <a:pt x="2622" y="682"/>
                </a:lnTo>
                <a:lnTo>
                  <a:pt x="2622" y="732"/>
                </a:lnTo>
                <a:close/>
                <a:moveTo>
                  <a:pt x="2547" y="732"/>
                </a:moveTo>
                <a:lnTo>
                  <a:pt x="2499" y="732"/>
                </a:lnTo>
                <a:lnTo>
                  <a:pt x="2499" y="682"/>
                </a:lnTo>
                <a:lnTo>
                  <a:pt x="2547" y="682"/>
                </a:lnTo>
                <a:lnTo>
                  <a:pt x="2547" y="732"/>
                </a:lnTo>
                <a:close/>
                <a:moveTo>
                  <a:pt x="2471" y="732"/>
                </a:moveTo>
                <a:lnTo>
                  <a:pt x="2424" y="732"/>
                </a:lnTo>
                <a:lnTo>
                  <a:pt x="2424" y="682"/>
                </a:lnTo>
                <a:lnTo>
                  <a:pt x="2471" y="682"/>
                </a:lnTo>
                <a:lnTo>
                  <a:pt x="2471" y="732"/>
                </a:lnTo>
                <a:close/>
                <a:moveTo>
                  <a:pt x="2395" y="732"/>
                </a:moveTo>
                <a:lnTo>
                  <a:pt x="2348" y="732"/>
                </a:lnTo>
                <a:lnTo>
                  <a:pt x="2348" y="682"/>
                </a:lnTo>
                <a:lnTo>
                  <a:pt x="2395" y="682"/>
                </a:lnTo>
                <a:lnTo>
                  <a:pt x="2395" y="732"/>
                </a:lnTo>
                <a:close/>
                <a:moveTo>
                  <a:pt x="2319" y="732"/>
                </a:moveTo>
                <a:lnTo>
                  <a:pt x="2272" y="732"/>
                </a:lnTo>
                <a:lnTo>
                  <a:pt x="2272" y="682"/>
                </a:lnTo>
                <a:lnTo>
                  <a:pt x="2319" y="682"/>
                </a:lnTo>
                <a:lnTo>
                  <a:pt x="2319" y="732"/>
                </a:lnTo>
                <a:close/>
                <a:moveTo>
                  <a:pt x="2244" y="732"/>
                </a:moveTo>
                <a:lnTo>
                  <a:pt x="2196" y="732"/>
                </a:lnTo>
                <a:lnTo>
                  <a:pt x="2196" y="682"/>
                </a:lnTo>
                <a:lnTo>
                  <a:pt x="2244" y="682"/>
                </a:lnTo>
                <a:lnTo>
                  <a:pt x="2244" y="732"/>
                </a:lnTo>
                <a:close/>
                <a:moveTo>
                  <a:pt x="2092" y="732"/>
                </a:moveTo>
                <a:lnTo>
                  <a:pt x="2045" y="732"/>
                </a:lnTo>
                <a:lnTo>
                  <a:pt x="2045" y="682"/>
                </a:lnTo>
                <a:lnTo>
                  <a:pt x="2092" y="682"/>
                </a:lnTo>
                <a:lnTo>
                  <a:pt x="2092" y="732"/>
                </a:lnTo>
                <a:close/>
                <a:moveTo>
                  <a:pt x="1865" y="732"/>
                </a:moveTo>
                <a:lnTo>
                  <a:pt x="1818" y="732"/>
                </a:lnTo>
                <a:lnTo>
                  <a:pt x="1818" y="682"/>
                </a:lnTo>
                <a:lnTo>
                  <a:pt x="1865" y="682"/>
                </a:lnTo>
                <a:lnTo>
                  <a:pt x="1865" y="732"/>
                </a:lnTo>
                <a:close/>
                <a:moveTo>
                  <a:pt x="1789" y="732"/>
                </a:moveTo>
                <a:lnTo>
                  <a:pt x="1742" y="732"/>
                </a:lnTo>
                <a:lnTo>
                  <a:pt x="1742" y="682"/>
                </a:lnTo>
                <a:lnTo>
                  <a:pt x="1789" y="682"/>
                </a:lnTo>
                <a:lnTo>
                  <a:pt x="1789" y="732"/>
                </a:lnTo>
                <a:close/>
                <a:moveTo>
                  <a:pt x="1714" y="732"/>
                </a:moveTo>
                <a:lnTo>
                  <a:pt x="1666" y="732"/>
                </a:lnTo>
                <a:lnTo>
                  <a:pt x="1666" y="682"/>
                </a:lnTo>
                <a:lnTo>
                  <a:pt x="1714" y="682"/>
                </a:lnTo>
                <a:lnTo>
                  <a:pt x="1714" y="732"/>
                </a:lnTo>
                <a:close/>
                <a:moveTo>
                  <a:pt x="1638" y="732"/>
                </a:moveTo>
                <a:lnTo>
                  <a:pt x="1591" y="732"/>
                </a:lnTo>
                <a:lnTo>
                  <a:pt x="1591" y="682"/>
                </a:lnTo>
                <a:lnTo>
                  <a:pt x="1638" y="682"/>
                </a:lnTo>
                <a:lnTo>
                  <a:pt x="1638" y="732"/>
                </a:lnTo>
                <a:close/>
                <a:moveTo>
                  <a:pt x="956" y="732"/>
                </a:moveTo>
                <a:lnTo>
                  <a:pt x="909" y="732"/>
                </a:lnTo>
                <a:lnTo>
                  <a:pt x="909" y="682"/>
                </a:lnTo>
                <a:lnTo>
                  <a:pt x="956" y="682"/>
                </a:lnTo>
                <a:lnTo>
                  <a:pt x="956" y="732"/>
                </a:lnTo>
                <a:close/>
                <a:moveTo>
                  <a:pt x="881" y="732"/>
                </a:moveTo>
                <a:lnTo>
                  <a:pt x="833" y="732"/>
                </a:lnTo>
                <a:lnTo>
                  <a:pt x="833" y="682"/>
                </a:lnTo>
                <a:lnTo>
                  <a:pt x="881" y="682"/>
                </a:lnTo>
                <a:lnTo>
                  <a:pt x="881" y="732"/>
                </a:lnTo>
                <a:close/>
                <a:moveTo>
                  <a:pt x="805" y="732"/>
                </a:moveTo>
                <a:lnTo>
                  <a:pt x="758" y="732"/>
                </a:lnTo>
                <a:lnTo>
                  <a:pt x="758" y="682"/>
                </a:lnTo>
                <a:lnTo>
                  <a:pt x="805" y="682"/>
                </a:lnTo>
                <a:lnTo>
                  <a:pt x="805" y="732"/>
                </a:lnTo>
                <a:close/>
                <a:moveTo>
                  <a:pt x="729" y="732"/>
                </a:moveTo>
                <a:lnTo>
                  <a:pt x="682" y="732"/>
                </a:lnTo>
                <a:lnTo>
                  <a:pt x="682" y="682"/>
                </a:lnTo>
                <a:lnTo>
                  <a:pt x="729" y="682"/>
                </a:lnTo>
                <a:lnTo>
                  <a:pt x="729" y="732"/>
                </a:lnTo>
                <a:close/>
                <a:moveTo>
                  <a:pt x="653" y="732"/>
                </a:moveTo>
                <a:lnTo>
                  <a:pt x="606" y="732"/>
                </a:lnTo>
                <a:lnTo>
                  <a:pt x="606" y="682"/>
                </a:lnTo>
                <a:lnTo>
                  <a:pt x="653" y="682"/>
                </a:lnTo>
                <a:lnTo>
                  <a:pt x="653" y="732"/>
                </a:lnTo>
                <a:close/>
                <a:moveTo>
                  <a:pt x="578" y="732"/>
                </a:moveTo>
                <a:lnTo>
                  <a:pt x="530" y="732"/>
                </a:lnTo>
                <a:lnTo>
                  <a:pt x="530" y="682"/>
                </a:lnTo>
                <a:lnTo>
                  <a:pt x="578" y="682"/>
                </a:lnTo>
                <a:lnTo>
                  <a:pt x="578" y="732"/>
                </a:lnTo>
                <a:close/>
                <a:moveTo>
                  <a:pt x="502" y="732"/>
                </a:moveTo>
                <a:lnTo>
                  <a:pt x="455" y="732"/>
                </a:lnTo>
                <a:lnTo>
                  <a:pt x="455" y="682"/>
                </a:lnTo>
                <a:lnTo>
                  <a:pt x="502" y="682"/>
                </a:lnTo>
                <a:lnTo>
                  <a:pt x="502" y="732"/>
                </a:lnTo>
                <a:close/>
                <a:moveTo>
                  <a:pt x="3003" y="656"/>
                </a:moveTo>
                <a:lnTo>
                  <a:pt x="2954" y="656"/>
                </a:lnTo>
                <a:lnTo>
                  <a:pt x="2954" y="606"/>
                </a:lnTo>
                <a:lnTo>
                  <a:pt x="3003" y="606"/>
                </a:lnTo>
                <a:lnTo>
                  <a:pt x="3003" y="656"/>
                </a:lnTo>
                <a:close/>
                <a:moveTo>
                  <a:pt x="2928" y="656"/>
                </a:moveTo>
                <a:lnTo>
                  <a:pt x="2878" y="656"/>
                </a:lnTo>
                <a:lnTo>
                  <a:pt x="2878" y="606"/>
                </a:lnTo>
                <a:lnTo>
                  <a:pt x="2928" y="606"/>
                </a:lnTo>
                <a:lnTo>
                  <a:pt x="2928" y="656"/>
                </a:lnTo>
                <a:close/>
                <a:moveTo>
                  <a:pt x="2852" y="656"/>
                </a:moveTo>
                <a:lnTo>
                  <a:pt x="2802" y="656"/>
                </a:lnTo>
                <a:lnTo>
                  <a:pt x="2802" y="606"/>
                </a:lnTo>
                <a:lnTo>
                  <a:pt x="2852" y="606"/>
                </a:lnTo>
                <a:lnTo>
                  <a:pt x="2852" y="656"/>
                </a:lnTo>
                <a:close/>
                <a:moveTo>
                  <a:pt x="2776" y="656"/>
                </a:moveTo>
                <a:lnTo>
                  <a:pt x="2726" y="656"/>
                </a:lnTo>
                <a:lnTo>
                  <a:pt x="2726" y="606"/>
                </a:lnTo>
                <a:lnTo>
                  <a:pt x="2776" y="606"/>
                </a:lnTo>
                <a:lnTo>
                  <a:pt x="2776" y="656"/>
                </a:lnTo>
                <a:close/>
                <a:moveTo>
                  <a:pt x="2700" y="656"/>
                </a:moveTo>
                <a:lnTo>
                  <a:pt x="2651" y="656"/>
                </a:lnTo>
                <a:lnTo>
                  <a:pt x="2651" y="606"/>
                </a:lnTo>
                <a:lnTo>
                  <a:pt x="2700" y="606"/>
                </a:lnTo>
                <a:lnTo>
                  <a:pt x="2700" y="656"/>
                </a:lnTo>
                <a:close/>
                <a:moveTo>
                  <a:pt x="2622" y="656"/>
                </a:moveTo>
                <a:lnTo>
                  <a:pt x="2575" y="656"/>
                </a:lnTo>
                <a:lnTo>
                  <a:pt x="2575" y="606"/>
                </a:lnTo>
                <a:lnTo>
                  <a:pt x="2622" y="606"/>
                </a:lnTo>
                <a:lnTo>
                  <a:pt x="2622" y="656"/>
                </a:lnTo>
                <a:close/>
                <a:moveTo>
                  <a:pt x="2547" y="656"/>
                </a:moveTo>
                <a:lnTo>
                  <a:pt x="2499" y="656"/>
                </a:lnTo>
                <a:lnTo>
                  <a:pt x="2499" y="606"/>
                </a:lnTo>
                <a:lnTo>
                  <a:pt x="2547" y="606"/>
                </a:lnTo>
                <a:lnTo>
                  <a:pt x="2547" y="656"/>
                </a:lnTo>
                <a:close/>
                <a:moveTo>
                  <a:pt x="2471" y="656"/>
                </a:moveTo>
                <a:lnTo>
                  <a:pt x="2424" y="656"/>
                </a:lnTo>
                <a:lnTo>
                  <a:pt x="2424" y="606"/>
                </a:lnTo>
                <a:lnTo>
                  <a:pt x="2471" y="606"/>
                </a:lnTo>
                <a:lnTo>
                  <a:pt x="2471" y="656"/>
                </a:lnTo>
                <a:close/>
                <a:moveTo>
                  <a:pt x="2395" y="656"/>
                </a:moveTo>
                <a:lnTo>
                  <a:pt x="2348" y="656"/>
                </a:lnTo>
                <a:lnTo>
                  <a:pt x="2348" y="606"/>
                </a:lnTo>
                <a:lnTo>
                  <a:pt x="2395" y="606"/>
                </a:lnTo>
                <a:lnTo>
                  <a:pt x="2395" y="656"/>
                </a:lnTo>
                <a:close/>
                <a:moveTo>
                  <a:pt x="2319" y="656"/>
                </a:moveTo>
                <a:lnTo>
                  <a:pt x="2272" y="656"/>
                </a:lnTo>
                <a:lnTo>
                  <a:pt x="2272" y="606"/>
                </a:lnTo>
                <a:lnTo>
                  <a:pt x="2319" y="606"/>
                </a:lnTo>
                <a:lnTo>
                  <a:pt x="2319" y="656"/>
                </a:lnTo>
                <a:close/>
                <a:moveTo>
                  <a:pt x="2244" y="656"/>
                </a:moveTo>
                <a:lnTo>
                  <a:pt x="2196" y="656"/>
                </a:lnTo>
                <a:lnTo>
                  <a:pt x="2196" y="606"/>
                </a:lnTo>
                <a:lnTo>
                  <a:pt x="2244" y="606"/>
                </a:lnTo>
                <a:lnTo>
                  <a:pt x="2244" y="656"/>
                </a:lnTo>
                <a:close/>
                <a:moveTo>
                  <a:pt x="2168" y="656"/>
                </a:moveTo>
                <a:lnTo>
                  <a:pt x="2121" y="656"/>
                </a:lnTo>
                <a:lnTo>
                  <a:pt x="2121" y="606"/>
                </a:lnTo>
                <a:lnTo>
                  <a:pt x="2168" y="606"/>
                </a:lnTo>
                <a:lnTo>
                  <a:pt x="2168" y="656"/>
                </a:lnTo>
                <a:close/>
                <a:moveTo>
                  <a:pt x="2092" y="656"/>
                </a:moveTo>
                <a:lnTo>
                  <a:pt x="2045" y="656"/>
                </a:lnTo>
                <a:lnTo>
                  <a:pt x="2045" y="606"/>
                </a:lnTo>
                <a:lnTo>
                  <a:pt x="2092" y="606"/>
                </a:lnTo>
                <a:lnTo>
                  <a:pt x="2092" y="656"/>
                </a:lnTo>
                <a:close/>
                <a:moveTo>
                  <a:pt x="2016" y="656"/>
                </a:moveTo>
                <a:lnTo>
                  <a:pt x="1969" y="656"/>
                </a:lnTo>
                <a:lnTo>
                  <a:pt x="1969" y="606"/>
                </a:lnTo>
                <a:lnTo>
                  <a:pt x="2016" y="606"/>
                </a:lnTo>
                <a:lnTo>
                  <a:pt x="2016" y="656"/>
                </a:lnTo>
                <a:close/>
                <a:moveTo>
                  <a:pt x="1941" y="656"/>
                </a:moveTo>
                <a:lnTo>
                  <a:pt x="1893" y="656"/>
                </a:lnTo>
                <a:lnTo>
                  <a:pt x="1893" y="606"/>
                </a:lnTo>
                <a:lnTo>
                  <a:pt x="1941" y="606"/>
                </a:lnTo>
                <a:lnTo>
                  <a:pt x="1941" y="656"/>
                </a:lnTo>
                <a:close/>
                <a:moveTo>
                  <a:pt x="1865" y="656"/>
                </a:moveTo>
                <a:lnTo>
                  <a:pt x="1818" y="656"/>
                </a:lnTo>
                <a:lnTo>
                  <a:pt x="1818" y="606"/>
                </a:lnTo>
                <a:lnTo>
                  <a:pt x="1865" y="606"/>
                </a:lnTo>
                <a:lnTo>
                  <a:pt x="1865" y="656"/>
                </a:lnTo>
                <a:close/>
                <a:moveTo>
                  <a:pt x="1789" y="656"/>
                </a:moveTo>
                <a:lnTo>
                  <a:pt x="1742" y="656"/>
                </a:lnTo>
                <a:lnTo>
                  <a:pt x="1742" y="606"/>
                </a:lnTo>
                <a:lnTo>
                  <a:pt x="1789" y="606"/>
                </a:lnTo>
                <a:lnTo>
                  <a:pt x="1789" y="656"/>
                </a:lnTo>
                <a:close/>
                <a:moveTo>
                  <a:pt x="1714" y="656"/>
                </a:moveTo>
                <a:lnTo>
                  <a:pt x="1666" y="656"/>
                </a:lnTo>
                <a:lnTo>
                  <a:pt x="1666" y="606"/>
                </a:lnTo>
                <a:lnTo>
                  <a:pt x="1714" y="606"/>
                </a:lnTo>
                <a:lnTo>
                  <a:pt x="1714" y="656"/>
                </a:lnTo>
                <a:close/>
                <a:moveTo>
                  <a:pt x="1638" y="656"/>
                </a:moveTo>
                <a:lnTo>
                  <a:pt x="1591" y="656"/>
                </a:lnTo>
                <a:lnTo>
                  <a:pt x="1591" y="606"/>
                </a:lnTo>
                <a:lnTo>
                  <a:pt x="1638" y="606"/>
                </a:lnTo>
                <a:lnTo>
                  <a:pt x="1638" y="656"/>
                </a:lnTo>
                <a:close/>
                <a:moveTo>
                  <a:pt x="1108" y="656"/>
                </a:moveTo>
                <a:lnTo>
                  <a:pt x="1060" y="656"/>
                </a:lnTo>
                <a:lnTo>
                  <a:pt x="1060" y="606"/>
                </a:lnTo>
                <a:lnTo>
                  <a:pt x="1108" y="606"/>
                </a:lnTo>
                <a:lnTo>
                  <a:pt x="1108" y="656"/>
                </a:lnTo>
                <a:close/>
                <a:moveTo>
                  <a:pt x="1032" y="656"/>
                </a:moveTo>
                <a:lnTo>
                  <a:pt x="985" y="656"/>
                </a:lnTo>
                <a:lnTo>
                  <a:pt x="985" y="606"/>
                </a:lnTo>
                <a:lnTo>
                  <a:pt x="1032" y="606"/>
                </a:lnTo>
                <a:lnTo>
                  <a:pt x="1032" y="656"/>
                </a:lnTo>
                <a:close/>
                <a:moveTo>
                  <a:pt x="956" y="656"/>
                </a:moveTo>
                <a:lnTo>
                  <a:pt x="909" y="656"/>
                </a:lnTo>
                <a:lnTo>
                  <a:pt x="909" y="606"/>
                </a:lnTo>
                <a:lnTo>
                  <a:pt x="956" y="606"/>
                </a:lnTo>
                <a:lnTo>
                  <a:pt x="956" y="656"/>
                </a:lnTo>
                <a:close/>
                <a:moveTo>
                  <a:pt x="881" y="656"/>
                </a:moveTo>
                <a:lnTo>
                  <a:pt x="833" y="656"/>
                </a:lnTo>
                <a:lnTo>
                  <a:pt x="833" y="606"/>
                </a:lnTo>
                <a:lnTo>
                  <a:pt x="881" y="606"/>
                </a:lnTo>
                <a:lnTo>
                  <a:pt x="881" y="656"/>
                </a:lnTo>
                <a:close/>
                <a:moveTo>
                  <a:pt x="805" y="656"/>
                </a:moveTo>
                <a:lnTo>
                  <a:pt x="758" y="656"/>
                </a:lnTo>
                <a:lnTo>
                  <a:pt x="758" y="606"/>
                </a:lnTo>
                <a:lnTo>
                  <a:pt x="805" y="606"/>
                </a:lnTo>
                <a:lnTo>
                  <a:pt x="805" y="656"/>
                </a:lnTo>
                <a:close/>
                <a:moveTo>
                  <a:pt x="729" y="656"/>
                </a:moveTo>
                <a:lnTo>
                  <a:pt x="682" y="656"/>
                </a:lnTo>
                <a:lnTo>
                  <a:pt x="682" y="606"/>
                </a:lnTo>
                <a:lnTo>
                  <a:pt x="729" y="606"/>
                </a:lnTo>
                <a:lnTo>
                  <a:pt x="729" y="656"/>
                </a:lnTo>
                <a:close/>
                <a:moveTo>
                  <a:pt x="653" y="656"/>
                </a:moveTo>
                <a:lnTo>
                  <a:pt x="606" y="656"/>
                </a:lnTo>
                <a:lnTo>
                  <a:pt x="606" y="606"/>
                </a:lnTo>
                <a:lnTo>
                  <a:pt x="653" y="606"/>
                </a:lnTo>
                <a:lnTo>
                  <a:pt x="653" y="656"/>
                </a:lnTo>
                <a:close/>
                <a:moveTo>
                  <a:pt x="578" y="656"/>
                </a:moveTo>
                <a:lnTo>
                  <a:pt x="530" y="656"/>
                </a:lnTo>
                <a:lnTo>
                  <a:pt x="530" y="606"/>
                </a:lnTo>
                <a:lnTo>
                  <a:pt x="578" y="606"/>
                </a:lnTo>
                <a:lnTo>
                  <a:pt x="578" y="656"/>
                </a:lnTo>
                <a:close/>
                <a:moveTo>
                  <a:pt x="502" y="656"/>
                </a:moveTo>
                <a:lnTo>
                  <a:pt x="455" y="656"/>
                </a:lnTo>
                <a:lnTo>
                  <a:pt x="455" y="606"/>
                </a:lnTo>
                <a:lnTo>
                  <a:pt x="502" y="606"/>
                </a:lnTo>
                <a:lnTo>
                  <a:pt x="502" y="656"/>
                </a:lnTo>
                <a:close/>
                <a:moveTo>
                  <a:pt x="426" y="656"/>
                </a:moveTo>
                <a:lnTo>
                  <a:pt x="379" y="656"/>
                </a:lnTo>
                <a:lnTo>
                  <a:pt x="379" y="606"/>
                </a:lnTo>
                <a:lnTo>
                  <a:pt x="426" y="606"/>
                </a:lnTo>
                <a:lnTo>
                  <a:pt x="426" y="656"/>
                </a:lnTo>
                <a:close/>
                <a:moveTo>
                  <a:pt x="3155" y="578"/>
                </a:moveTo>
                <a:lnTo>
                  <a:pt x="3105" y="578"/>
                </a:lnTo>
                <a:lnTo>
                  <a:pt x="3105" y="531"/>
                </a:lnTo>
                <a:lnTo>
                  <a:pt x="3155" y="531"/>
                </a:lnTo>
                <a:lnTo>
                  <a:pt x="3155" y="578"/>
                </a:lnTo>
                <a:close/>
                <a:moveTo>
                  <a:pt x="3003" y="578"/>
                </a:moveTo>
                <a:lnTo>
                  <a:pt x="2954" y="578"/>
                </a:lnTo>
                <a:lnTo>
                  <a:pt x="2954" y="531"/>
                </a:lnTo>
                <a:lnTo>
                  <a:pt x="3003" y="531"/>
                </a:lnTo>
                <a:lnTo>
                  <a:pt x="3003" y="578"/>
                </a:lnTo>
                <a:close/>
                <a:moveTo>
                  <a:pt x="2928" y="578"/>
                </a:moveTo>
                <a:lnTo>
                  <a:pt x="2878" y="578"/>
                </a:lnTo>
                <a:lnTo>
                  <a:pt x="2878" y="531"/>
                </a:lnTo>
                <a:lnTo>
                  <a:pt x="2928" y="531"/>
                </a:lnTo>
                <a:lnTo>
                  <a:pt x="2928" y="578"/>
                </a:lnTo>
                <a:close/>
                <a:moveTo>
                  <a:pt x="2852" y="578"/>
                </a:moveTo>
                <a:lnTo>
                  <a:pt x="2802" y="578"/>
                </a:lnTo>
                <a:lnTo>
                  <a:pt x="2802" y="531"/>
                </a:lnTo>
                <a:lnTo>
                  <a:pt x="2852" y="531"/>
                </a:lnTo>
                <a:lnTo>
                  <a:pt x="2852" y="578"/>
                </a:lnTo>
                <a:close/>
                <a:moveTo>
                  <a:pt x="2776" y="578"/>
                </a:moveTo>
                <a:lnTo>
                  <a:pt x="2726" y="578"/>
                </a:lnTo>
                <a:lnTo>
                  <a:pt x="2726" y="531"/>
                </a:lnTo>
                <a:lnTo>
                  <a:pt x="2776" y="531"/>
                </a:lnTo>
                <a:lnTo>
                  <a:pt x="2776" y="578"/>
                </a:lnTo>
                <a:close/>
                <a:moveTo>
                  <a:pt x="2700" y="578"/>
                </a:moveTo>
                <a:lnTo>
                  <a:pt x="2651" y="578"/>
                </a:lnTo>
                <a:lnTo>
                  <a:pt x="2651" y="531"/>
                </a:lnTo>
                <a:lnTo>
                  <a:pt x="2700" y="531"/>
                </a:lnTo>
                <a:lnTo>
                  <a:pt x="2700" y="578"/>
                </a:lnTo>
                <a:close/>
                <a:moveTo>
                  <a:pt x="2622" y="578"/>
                </a:moveTo>
                <a:lnTo>
                  <a:pt x="2575" y="578"/>
                </a:lnTo>
                <a:lnTo>
                  <a:pt x="2575" y="531"/>
                </a:lnTo>
                <a:lnTo>
                  <a:pt x="2622" y="531"/>
                </a:lnTo>
                <a:lnTo>
                  <a:pt x="2622" y="578"/>
                </a:lnTo>
                <a:close/>
                <a:moveTo>
                  <a:pt x="2547" y="578"/>
                </a:moveTo>
                <a:lnTo>
                  <a:pt x="2499" y="578"/>
                </a:lnTo>
                <a:lnTo>
                  <a:pt x="2499" y="531"/>
                </a:lnTo>
                <a:lnTo>
                  <a:pt x="2547" y="531"/>
                </a:lnTo>
                <a:lnTo>
                  <a:pt x="2547" y="578"/>
                </a:lnTo>
                <a:close/>
                <a:moveTo>
                  <a:pt x="2471" y="578"/>
                </a:moveTo>
                <a:lnTo>
                  <a:pt x="2424" y="578"/>
                </a:lnTo>
                <a:lnTo>
                  <a:pt x="2424" y="531"/>
                </a:lnTo>
                <a:lnTo>
                  <a:pt x="2471" y="531"/>
                </a:lnTo>
                <a:lnTo>
                  <a:pt x="2471" y="578"/>
                </a:lnTo>
                <a:close/>
                <a:moveTo>
                  <a:pt x="2395" y="578"/>
                </a:moveTo>
                <a:lnTo>
                  <a:pt x="2348" y="578"/>
                </a:lnTo>
                <a:lnTo>
                  <a:pt x="2348" y="531"/>
                </a:lnTo>
                <a:lnTo>
                  <a:pt x="2395" y="531"/>
                </a:lnTo>
                <a:lnTo>
                  <a:pt x="2395" y="578"/>
                </a:lnTo>
                <a:close/>
                <a:moveTo>
                  <a:pt x="2319" y="578"/>
                </a:moveTo>
                <a:lnTo>
                  <a:pt x="2272" y="578"/>
                </a:lnTo>
                <a:lnTo>
                  <a:pt x="2272" y="531"/>
                </a:lnTo>
                <a:lnTo>
                  <a:pt x="2319" y="531"/>
                </a:lnTo>
                <a:lnTo>
                  <a:pt x="2319" y="578"/>
                </a:lnTo>
                <a:close/>
                <a:moveTo>
                  <a:pt x="2244" y="578"/>
                </a:moveTo>
                <a:lnTo>
                  <a:pt x="2196" y="578"/>
                </a:lnTo>
                <a:lnTo>
                  <a:pt x="2196" y="531"/>
                </a:lnTo>
                <a:lnTo>
                  <a:pt x="2244" y="531"/>
                </a:lnTo>
                <a:lnTo>
                  <a:pt x="2244" y="578"/>
                </a:lnTo>
                <a:close/>
                <a:moveTo>
                  <a:pt x="2168" y="578"/>
                </a:moveTo>
                <a:lnTo>
                  <a:pt x="2121" y="578"/>
                </a:lnTo>
                <a:lnTo>
                  <a:pt x="2121" y="531"/>
                </a:lnTo>
                <a:lnTo>
                  <a:pt x="2168" y="531"/>
                </a:lnTo>
                <a:lnTo>
                  <a:pt x="2168" y="578"/>
                </a:lnTo>
                <a:close/>
                <a:moveTo>
                  <a:pt x="2092" y="578"/>
                </a:moveTo>
                <a:lnTo>
                  <a:pt x="2045" y="578"/>
                </a:lnTo>
                <a:lnTo>
                  <a:pt x="2045" y="531"/>
                </a:lnTo>
                <a:lnTo>
                  <a:pt x="2092" y="531"/>
                </a:lnTo>
                <a:lnTo>
                  <a:pt x="2092" y="578"/>
                </a:lnTo>
                <a:close/>
                <a:moveTo>
                  <a:pt x="2016" y="578"/>
                </a:moveTo>
                <a:lnTo>
                  <a:pt x="1969" y="578"/>
                </a:lnTo>
                <a:lnTo>
                  <a:pt x="1969" y="531"/>
                </a:lnTo>
                <a:lnTo>
                  <a:pt x="2016" y="531"/>
                </a:lnTo>
                <a:lnTo>
                  <a:pt x="2016" y="578"/>
                </a:lnTo>
                <a:close/>
                <a:moveTo>
                  <a:pt x="1941" y="578"/>
                </a:moveTo>
                <a:lnTo>
                  <a:pt x="1893" y="578"/>
                </a:lnTo>
                <a:lnTo>
                  <a:pt x="1893" y="531"/>
                </a:lnTo>
                <a:lnTo>
                  <a:pt x="1941" y="531"/>
                </a:lnTo>
                <a:lnTo>
                  <a:pt x="1941" y="578"/>
                </a:lnTo>
                <a:close/>
                <a:moveTo>
                  <a:pt x="1865" y="578"/>
                </a:moveTo>
                <a:lnTo>
                  <a:pt x="1818" y="578"/>
                </a:lnTo>
                <a:lnTo>
                  <a:pt x="1818" y="531"/>
                </a:lnTo>
                <a:lnTo>
                  <a:pt x="1865" y="531"/>
                </a:lnTo>
                <a:lnTo>
                  <a:pt x="1865" y="578"/>
                </a:lnTo>
                <a:close/>
                <a:moveTo>
                  <a:pt x="1789" y="578"/>
                </a:moveTo>
                <a:lnTo>
                  <a:pt x="1742" y="578"/>
                </a:lnTo>
                <a:lnTo>
                  <a:pt x="1742" y="531"/>
                </a:lnTo>
                <a:lnTo>
                  <a:pt x="1789" y="531"/>
                </a:lnTo>
                <a:lnTo>
                  <a:pt x="1789" y="578"/>
                </a:lnTo>
                <a:close/>
                <a:moveTo>
                  <a:pt x="1638" y="578"/>
                </a:moveTo>
                <a:lnTo>
                  <a:pt x="1591" y="578"/>
                </a:lnTo>
                <a:lnTo>
                  <a:pt x="1591" y="531"/>
                </a:lnTo>
                <a:lnTo>
                  <a:pt x="1638" y="531"/>
                </a:lnTo>
                <a:lnTo>
                  <a:pt x="1638" y="578"/>
                </a:lnTo>
                <a:close/>
                <a:moveTo>
                  <a:pt x="1562" y="578"/>
                </a:moveTo>
                <a:lnTo>
                  <a:pt x="1515" y="578"/>
                </a:lnTo>
                <a:lnTo>
                  <a:pt x="1515" y="531"/>
                </a:lnTo>
                <a:lnTo>
                  <a:pt x="1562" y="531"/>
                </a:lnTo>
                <a:lnTo>
                  <a:pt x="1562" y="578"/>
                </a:lnTo>
                <a:close/>
                <a:moveTo>
                  <a:pt x="1032" y="578"/>
                </a:moveTo>
                <a:lnTo>
                  <a:pt x="985" y="578"/>
                </a:lnTo>
                <a:lnTo>
                  <a:pt x="985" y="531"/>
                </a:lnTo>
                <a:lnTo>
                  <a:pt x="1032" y="531"/>
                </a:lnTo>
                <a:lnTo>
                  <a:pt x="1032" y="578"/>
                </a:lnTo>
                <a:close/>
                <a:moveTo>
                  <a:pt x="956" y="578"/>
                </a:moveTo>
                <a:lnTo>
                  <a:pt x="909" y="578"/>
                </a:lnTo>
                <a:lnTo>
                  <a:pt x="909" y="531"/>
                </a:lnTo>
                <a:lnTo>
                  <a:pt x="956" y="531"/>
                </a:lnTo>
                <a:lnTo>
                  <a:pt x="956" y="578"/>
                </a:lnTo>
                <a:close/>
                <a:moveTo>
                  <a:pt x="881" y="578"/>
                </a:moveTo>
                <a:lnTo>
                  <a:pt x="833" y="578"/>
                </a:lnTo>
                <a:lnTo>
                  <a:pt x="833" y="531"/>
                </a:lnTo>
                <a:lnTo>
                  <a:pt x="881" y="531"/>
                </a:lnTo>
                <a:lnTo>
                  <a:pt x="881" y="578"/>
                </a:lnTo>
                <a:close/>
                <a:moveTo>
                  <a:pt x="805" y="578"/>
                </a:moveTo>
                <a:lnTo>
                  <a:pt x="758" y="578"/>
                </a:lnTo>
                <a:lnTo>
                  <a:pt x="758" y="531"/>
                </a:lnTo>
                <a:lnTo>
                  <a:pt x="805" y="531"/>
                </a:lnTo>
                <a:lnTo>
                  <a:pt x="805" y="578"/>
                </a:lnTo>
                <a:close/>
                <a:moveTo>
                  <a:pt x="729" y="578"/>
                </a:moveTo>
                <a:lnTo>
                  <a:pt x="682" y="578"/>
                </a:lnTo>
                <a:lnTo>
                  <a:pt x="682" y="531"/>
                </a:lnTo>
                <a:lnTo>
                  <a:pt x="729" y="531"/>
                </a:lnTo>
                <a:lnTo>
                  <a:pt x="729" y="578"/>
                </a:lnTo>
                <a:close/>
                <a:moveTo>
                  <a:pt x="653" y="578"/>
                </a:moveTo>
                <a:lnTo>
                  <a:pt x="606" y="578"/>
                </a:lnTo>
                <a:lnTo>
                  <a:pt x="606" y="531"/>
                </a:lnTo>
                <a:lnTo>
                  <a:pt x="653" y="531"/>
                </a:lnTo>
                <a:lnTo>
                  <a:pt x="653" y="578"/>
                </a:lnTo>
                <a:close/>
                <a:moveTo>
                  <a:pt x="578" y="578"/>
                </a:moveTo>
                <a:lnTo>
                  <a:pt x="530" y="578"/>
                </a:lnTo>
                <a:lnTo>
                  <a:pt x="530" y="531"/>
                </a:lnTo>
                <a:lnTo>
                  <a:pt x="578" y="531"/>
                </a:lnTo>
                <a:lnTo>
                  <a:pt x="578" y="578"/>
                </a:lnTo>
                <a:close/>
                <a:moveTo>
                  <a:pt x="502" y="578"/>
                </a:moveTo>
                <a:lnTo>
                  <a:pt x="455" y="578"/>
                </a:lnTo>
                <a:lnTo>
                  <a:pt x="455" y="531"/>
                </a:lnTo>
                <a:lnTo>
                  <a:pt x="502" y="531"/>
                </a:lnTo>
                <a:lnTo>
                  <a:pt x="502" y="578"/>
                </a:lnTo>
                <a:close/>
                <a:moveTo>
                  <a:pt x="426" y="578"/>
                </a:moveTo>
                <a:lnTo>
                  <a:pt x="379" y="578"/>
                </a:lnTo>
                <a:lnTo>
                  <a:pt x="379" y="531"/>
                </a:lnTo>
                <a:lnTo>
                  <a:pt x="426" y="531"/>
                </a:lnTo>
                <a:lnTo>
                  <a:pt x="426" y="578"/>
                </a:lnTo>
                <a:close/>
                <a:moveTo>
                  <a:pt x="351" y="578"/>
                </a:moveTo>
                <a:lnTo>
                  <a:pt x="303" y="578"/>
                </a:lnTo>
                <a:lnTo>
                  <a:pt x="303" y="531"/>
                </a:lnTo>
                <a:lnTo>
                  <a:pt x="351" y="531"/>
                </a:lnTo>
                <a:lnTo>
                  <a:pt x="351" y="578"/>
                </a:lnTo>
                <a:close/>
                <a:moveTo>
                  <a:pt x="48" y="578"/>
                </a:moveTo>
                <a:lnTo>
                  <a:pt x="0" y="578"/>
                </a:lnTo>
                <a:lnTo>
                  <a:pt x="0" y="531"/>
                </a:lnTo>
                <a:lnTo>
                  <a:pt x="48" y="531"/>
                </a:lnTo>
                <a:lnTo>
                  <a:pt x="48" y="578"/>
                </a:lnTo>
                <a:close/>
                <a:moveTo>
                  <a:pt x="3306" y="502"/>
                </a:moveTo>
                <a:lnTo>
                  <a:pt x="3257" y="502"/>
                </a:lnTo>
                <a:lnTo>
                  <a:pt x="3257" y="455"/>
                </a:lnTo>
                <a:lnTo>
                  <a:pt x="3306" y="455"/>
                </a:lnTo>
                <a:lnTo>
                  <a:pt x="3306" y="502"/>
                </a:lnTo>
                <a:close/>
                <a:moveTo>
                  <a:pt x="3230" y="502"/>
                </a:moveTo>
                <a:lnTo>
                  <a:pt x="3181" y="502"/>
                </a:lnTo>
                <a:lnTo>
                  <a:pt x="3181" y="455"/>
                </a:lnTo>
                <a:lnTo>
                  <a:pt x="3230" y="455"/>
                </a:lnTo>
                <a:lnTo>
                  <a:pt x="3230" y="502"/>
                </a:lnTo>
                <a:close/>
                <a:moveTo>
                  <a:pt x="3155" y="502"/>
                </a:moveTo>
                <a:lnTo>
                  <a:pt x="3105" y="502"/>
                </a:lnTo>
                <a:lnTo>
                  <a:pt x="3105" y="455"/>
                </a:lnTo>
                <a:lnTo>
                  <a:pt x="3155" y="455"/>
                </a:lnTo>
                <a:lnTo>
                  <a:pt x="3155" y="502"/>
                </a:lnTo>
                <a:close/>
                <a:moveTo>
                  <a:pt x="3079" y="502"/>
                </a:moveTo>
                <a:lnTo>
                  <a:pt x="3029" y="502"/>
                </a:lnTo>
                <a:lnTo>
                  <a:pt x="3029" y="455"/>
                </a:lnTo>
                <a:lnTo>
                  <a:pt x="3079" y="455"/>
                </a:lnTo>
                <a:lnTo>
                  <a:pt x="3079" y="502"/>
                </a:lnTo>
                <a:close/>
                <a:moveTo>
                  <a:pt x="3003" y="502"/>
                </a:moveTo>
                <a:lnTo>
                  <a:pt x="2954" y="502"/>
                </a:lnTo>
                <a:lnTo>
                  <a:pt x="2954" y="455"/>
                </a:lnTo>
                <a:lnTo>
                  <a:pt x="3003" y="455"/>
                </a:lnTo>
                <a:lnTo>
                  <a:pt x="3003" y="502"/>
                </a:lnTo>
                <a:close/>
                <a:moveTo>
                  <a:pt x="2928" y="502"/>
                </a:moveTo>
                <a:lnTo>
                  <a:pt x="2878" y="502"/>
                </a:lnTo>
                <a:lnTo>
                  <a:pt x="2878" y="455"/>
                </a:lnTo>
                <a:lnTo>
                  <a:pt x="2928" y="455"/>
                </a:lnTo>
                <a:lnTo>
                  <a:pt x="2928" y="502"/>
                </a:lnTo>
                <a:close/>
                <a:moveTo>
                  <a:pt x="2852" y="502"/>
                </a:moveTo>
                <a:lnTo>
                  <a:pt x="2802" y="502"/>
                </a:lnTo>
                <a:lnTo>
                  <a:pt x="2802" y="455"/>
                </a:lnTo>
                <a:lnTo>
                  <a:pt x="2852" y="455"/>
                </a:lnTo>
                <a:lnTo>
                  <a:pt x="2852" y="502"/>
                </a:lnTo>
                <a:close/>
                <a:moveTo>
                  <a:pt x="2776" y="502"/>
                </a:moveTo>
                <a:lnTo>
                  <a:pt x="2726" y="502"/>
                </a:lnTo>
                <a:lnTo>
                  <a:pt x="2726" y="455"/>
                </a:lnTo>
                <a:lnTo>
                  <a:pt x="2776" y="455"/>
                </a:lnTo>
                <a:lnTo>
                  <a:pt x="2776" y="502"/>
                </a:lnTo>
                <a:close/>
                <a:moveTo>
                  <a:pt x="2700" y="502"/>
                </a:moveTo>
                <a:lnTo>
                  <a:pt x="2651" y="502"/>
                </a:lnTo>
                <a:lnTo>
                  <a:pt x="2651" y="455"/>
                </a:lnTo>
                <a:lnTo>
                  <a:pt x="2700" y="455"/>
                </a:lnTo>
                <a:lnTo>
                  <a:pt x="2700" y="502"/>
                </a:lnTo>
                <a:close/>
                <a:moveTo>
                  <a:pt x="2622" y="502"/>
                </a:moveTo>
                <a:lnTo>
                  <a:pt x="2575" y="502"/>
                </a:lnTo>
                <a:lnTo>
                  <a:pt x="2575" y="455"/>
                </a:lnTo>
                <a:lnTo>
                  <a:pt x="2622" y="455"/>
                </a:lnTo>
                <a:lnTo>
                  <a:pt x="2622" y="502"/>
                </a:lnTo>
                <a:close/>
                <a:moveTo>
                  <a:pt x="2547" y="502"/>
                </a:moveTo>
                <a:lnTo>
                  <a:pt x="2499" y="502"/>
                </a:lnTo>
                <a:lnTo>
                  <a:pt x="2499" y="455"/>
                </a:lnTo>
                <a:lnTo>
                  <a:pt x="2547" y="455"/>
                </a:lnTo>
                <a:lnTo>
                  <a:pt x="2547" y="502"/>
                </a:lnTo>
                <a:close/>
                <a:moveTo>
                  <a:pt x="2471" y="502"/>
                </a:moveTo>
                <a:lnTo>
                  <a:pt x="2424" y="502"/>
                </a:lnTo>
                <a:lnTo>
                  <a:pt x="2424" y="455"/>
                </a:lnTo>
                <a:lnTo>
                  <a:pt x="2471" y="455"/>
                </a:lnTo>
                <a:lnTo>
                  <a:pt x="2471" y="502"/>
                </a:lnTo>
                <a:close/>
                <a:moveTo>
                  <a:pt x="2395" y="502"/>
                </a:moveTo>
                <a:lnTo>
                  <a:pt x="2348" y="502"/>
                </a:lnTo>
                <a:lnTo>
                  <a:pt x="2348" y="455"/>
                </a:lnTo>
                <a:lnTo>
                  <a:pt x="2395" y="455"/>
                </a:lnTo>
                <a:lnTo>
                  <a:pt x="2395" y="502"/>
                </a:lnTo>
                <a:close/>
                <a:moveTo>
                  <a:pt x="2319" y="502"/>
                </a:moveTo>
                <a:lnTo>
                  <a:pt x="2272" y="502"/>
                </a:lnTo>
                <a:lnTo>
                  <a:pt x="2272" y="455"/>
                </a:lnTo>
                <a:lnTo>
                  <a:pt x="2319" y="455"/>
                </a:lnTo>
                <a:lnTo>
                  <a:pt x="2319" y="502"/>
                </a:lnTo>
                <a:close/>
                <a:moveTo>
                  <a:pt x="2244" y="502"/>
                </a:moveTo>
                <a:lnTo>
                  <a:pt x="2196" y="502"/>
                </a:lnTo>
                <a:lnTo>
                  <a:pt x="2196" y="455"/>
                </a:lnTo>
                <a:lnTo>
                  <a:pt x="2244" y="455"/>
                </a:lnTo>
                <a:lnTo>
                  <a:pt x="2244" y="502"/>
                </a:lnTo>
                <a:close/>
                <a:moveTo>
                  <a:pt x="2168" y="502"/>
                </a:moveTo>
                <a:lnTo>
                  <a:pt x="2121" y="502"/>
                </a:lnTo>
                <a:lnTo>
                  <a:pt x="2121" y="455"/>
                </a:lnTo>
                <a:lnTo>
                  <a:pt x="2168" y="455"/>
                </a:lnTo>
                <a:lnTo>
                  <a:pt x="2168" y="502"/>
                </a:lnTo>
                <a:close/>
                <a:moveTo>
                  <a:pt x="2092" y="502"/>
                </a:moveTo>
                <a:lnTo>
                  <a:pt x="2045" y="502"/>
                </a:lnTo>
                <a:lnTo>
                  <a:pt x="2045" y="455"/>
                </a:lnTo>
                <a:lnTo>
                  <a:pt x="2092" y="455"/>
                </a:lnTo>
                <a:lnTo>
                  <a:pt x="2092" y="502"/>
                </a:lnTo>
                <a:close/>
                <a:moveTo>
                  <a:pt x="2016" y="502"/>
                </a:moveTo>
                <a:lnTo>
                  <a:pt x="1969" y="502"/>
                </a:lnTo>
                <a:lnTo>
                  <a:pt x="1969" y="455"/>
                </a:lnTo>
                <a:lnTo>
                  <a:pt x="2016" y="455"/>
                </a:lnTo>
                <a:lnTo>
                  <a:pt x="2016" y="502"/>
                </a:lnTo>
                <a:close/>
                <a:moveTo>
                  <a:pt x="1941" y="502"/>
                </a:moveTo>
                <a:lnTo>
                  <a:pt x="1893" y="502"/>
                </a:lnTo>
                <a:lnTo>
                  <a:pt x="1893" y="455"/>
                </a:lnTo>
                <a:lnTo>
                  <a:pt x="1941" y="455"/>
                </a:lnTo>
                <a:lnTo>
                  <a:pt x="1941" y="502"/>
                </a:lnTo>
                <a:close/>
                <a:moveTo>
                  <a:pt x="1789" y="502"/>
                </a:moveTo>
                <a:lnTo>
                  <a:pt x="1742" y="502"/>
                </a:lnTo>
                <a:lnTo>
                  <a:pt x="1742" y="455"/>
                </a:lnTo>
                <a:lnTo>
                  <a:pt x="1789" y="455"/>
                </a:lnTo>
                <a:lnTo>
                  <a:pt x="1789" y="502"/>
                </a:lnTo>
                <a:close/>
                <a:moveTo>
                  <a:pt x="1714" y="502"/>
                </a:moveTo>
                <a:lnTo>
                  <a:pt x="1666" y="502"/>
                </a:lnTo>
                <a:lnTo>
                  <a:pt x="1666" y="455"/>
                </a:lnTo>
                <a:lnTo>
                  <a:pt x="1714" y="455"/>
                </a:lnTo>
                <a:lnTo>
                  <a:pt x="1714" y="502"/>
                </a:lnTo>
                <a:close/>
                <a:moveTo>
                  <a:pt x="1562" y="502"/>
                </a:moveTo>
                <a:lnTo>
                  <a:pt x="1515" y="502"/>
                </a:lnTo>
                <a:lnTo>
                  <a:pt x="1515" y="455"/>
                </a:lnTo>
                <a:lnTo>
                  <a:pt x="1562" y="455"/>
                </a:lnTo>
                <a:lnTo>
                  <a:pt x="1562" y="502"/>
                </a:lnTo>
                <a:close/>
                <a:moveTo>
                  <a:pt x="1184" y="502"/>
                </a:moveTo>
                <a:lnTo>
                  <a:pt x="1136" y="502"/>
                </a:lnTo>
                <a:lnTo>
                  <a:pt x="1136" y="455"/>
                </a:lnTo>
                <a:lnTo>
                  <a:pt x="1184" y="455"/>
                </a:lnTo>
                <a:lnTo>
                  <a:pt x="1184" y="502"/>
                </a:lnTo>
                <a:close/>
                <a:moveTo>
                  <a:pt x="956" y="502"/>
                </a:moveTo>
                <a:lnTo>
                  <a:pt x="909" y="502"/>
                </a:lnTo>
                <a:lnTo>
                  <a:pt x="909" y="455"/>
                </a:lnTo>
                <a:lnTo>
                  <a:pt x="956" y="455"/>
                </a:lnTo>
                <a:lnTo>
                  <a:pt x="956" y="502"/>
                </a:lnTo>
                <a:close/>
                <a:moveTo>
                  <a:pt x="881" y="502"/>
                </a:moveTo>
                <a:lnTo>
                  <a:pt x="833" y="502"/>
                </a:lnTo>
                <a:lnTo>
                  <a:pt x="833" y="455"/>
                </a:lnTo>
                <a:lnTo>
                  <a:pt x="881" y="455"/>
                </a:lnTo>
                <a:lnTo>
                  <a:pt x="881" y="502"/>
                </a:lnTo>
                <a:close/>
                <a:moveTo>
                  <a:pt x="729" y="502"/>
                </a:moveTo>
                <a:lnTo>
                  <a:pt x="682" y="502"/>
                </a:lnTo>
                <a:lnTo>
                  <a:pt x="682" y="455"/>
                </a:lnTo>
                <a:lnTo>
                  <a:pt x="729" y="455"/>
                </a:lnTo>
                <a:lnTo>
                  <a:pt x="729" y="502"/>
                </a:lnTo>
                <a:close/>
                <a:moveTo>
                  <a:pt x="653" y="502"/>
                </a:moveTo>
                <a:lnTo>
                  <a:pt x="606" y="502"/>
                </a:lnTo>
                <a:lnTo>
                  <a:pt x="606" y="455"/>
                </a:lnTo>
                <a:lnTo>
                  <a:pt x="653" y="455"/>
                </a:lnTo>
                <a:lnTo>
                  <a:pt x="653" y="502"/>
                </a:lnTo>
                <a:close/>
                <a:moveTo>
                  <a:pt x="578" y="502"/>
                </a:moveTo>
                <a:lnTo>
                  <a:pt x="530" y="502"/>
                </a:lnTo>
                <a:lnTo>
                  <a:pt x="530" y="455"/>
                </a:lnTo>
                <a:lnTo>
                  <a:pt x="578" y="455"/>
                </a:lnTo>
                <a:lnTo>
                  <a:pt x="578" y="502"/>
                </a:lnTo>
                <a:close/>
                <a:moveTo>
                  <a:pt x="502" y="502"/>
                </a:moveTo>
                <a:lnTo>
                  <a:pt x="455" y="502"/>
                </a:lnTo>
                <a:lnTo>
                  <a:pt x="455" y="455"/>
                </a:lnTo>
                <a:lnTo>
                  <a:pt x="502" y="455"/>
                </a:lnTo>
                <a:lnTo>
                  <a:pt x="502" y="502"/>
                </a:lnTo>
                <a:close/>
                <a:moveTo>
                  <a:pt x="426" y="502"/>
                </a:moveTo>
                <a:lnTo>
                  <a:pt x="379" y="502"/>
                </a:lnTo>
                <a:lnTo>
                  <a:pt x="379" y="455"/>
                </a:lnTo>
                <a:lnTo>
                  <a:pt x="426" y="455"/>
                </a:lnTo>
                <a:lnTo>
                  <a:pt x="426" y="502"/>
                </a:lnTo>
                <a:close/>
                <a:moveTo>
                  <a:pt x="351" y="502"/>
                </a:moveTo>
                <a:lnTo>
                  <a:pt x="303" y="502"/>
                </a:lnTo>
                <a:lnTo>
                  <a:pt x="303" y="455"/>
                </a:lnTo>
                <a:lnTo>
                  <a:pt x="351" y="455"/>
                </a:lnTo>
                <a:lnTo>
                  <a:pt x="351" y="502"/>
                </a:lnTo>
                <a:close/>
                <a:moveTo>
                  <a:pt x="275" y="502"/>
                </a:moveTo>
                <a:lnTo>
                  <a:pt x="227" y="502"/>
                </a:lnTo>
                <a:lnTo>
                  <a:pt x="227" y="455"/>
                </a:lnTo>
                <a:lnTo>
                  <a:pt x="275" y="455"/>
                </a:lnTo>
                <a:lnTo>
                  <a:pt x="275" y="502"/>
                </a:lnTo>
                <a:close/>
                <a:moveTo>
                  <a:pt x="123" y="502"/>
                </a:moveTo>
                <a:lnTo>
                  <a:pt x="76" y="502"/>
                </a:lnTo>
                <a:lnTo>
                  <a:pt x="76" y="455"/>
                </a:lnTo>
                <a:lnTo>
                  <a:pt x="123" y="455"/>
                </a:lnTo>
                <a:lnTo>
                  <a:pt x="123" y="502"/>
                </a:lnTo>
                <a:close/>
                <a:moveTo>
                  <a:pt x="3458" y="426"/>
                </a:moveTo>
                <a:lnTo>
                  <a:pt x="3408" y="426"/>
                </a:lnTo>
                <a:lnTo>
                  <a:pt x="3408" y="379"/>
                </a:lnTo>
                <a:lnTo>
                  <a:pt x="3458" y="379"/>
                </a:lnTo>
                <a:lnTo>
                  <a:pt x="3458" y="426"/>
                </a:lnTo>
                <a:close/>
                <a:moveTo>
                  <a:pt x="3382" y="426"/>
                </a:moveTo>
                <a:lnTo>
                  <a:pt x="3332" y="426"/>
                </a:lnTo>
                <a:lnTo>
                  <a:pt x="3332" y="379"/>
                </a:lnTo>
                <a:lnTo>
                  <a:pt x="3382" y="379"/>
                </a:lnTo>
                <a:lnTo>
                  <a:pt x="3382" y="426"/>
                </a:lnTo>
                <a:close/>
                <a:moveTo>
                  <a:pt x="3306" y="426"/>
                </a:moveTo>
                <a:lnTo>
                  <a:pt x="3257" y="426"/>
                </a:lnTo>
                <a:lnTo>
                  <a:pt x="3257" y="379"/>
                </a:lnTo>
                <a:lnTo>
                  <a:pt x="3306" y="379"/>
                </a:lnTo>
                <a:lnTo>
                  <a:pt x="3306" y="426"/>
                </a:lnTo>
                <a:close/>
                <a:moveTo>
                  <a:pt x="3230" y="426"/>
                </a:moveTo>
                <a:lnTo>
                  <a:pt x="3181" y="426"/>
                </a:lnTo>
                <a:lnTo>
                  <a:pt x="3181" y="379"/>
                </a:lnTo>
                <a:lnTo>
                  <a:pt x="3230" y="379"/>
                </a:lnTo>
                <a:lnTo>
                  <a:pt x="3230" y="426"/>
                </a:lnTo>
                <a:close/>
                <a:moveTo>
                  <a:pt x="3155" y="426"/>
                </a:moveTo>
                <a:lnTo>
                  <a:pt x="3105" y="426"/>
                </a:lnTo>
                <a:lnTo>
                  <a:pt x="3105" y="379"/>
                </a:lnTo>
                <a:lnTo>
                  <a:pt x="3155" y="379"/>
                </a:lnTo>
                <a:lnTo>
                  <a:pt x="3155" y="426"/>
                </a:lnTo>
                <a:close/>
                <a:moveTo>
                  <a:pt x="3079" y="426"/>
                </a:moveTo>
                <a:lnTo>
                  <a:pt x="3029" y="426"/>
                </a:lnTo>
                <a:lnTo>
                  <a:pt x="3029" y="379"/>
                </a:lnTo>
                <a:lnTo>
                  <a:pt x="3079" y="379"/>
                </a:lnTo>
                <a:lnTo>
                  <a:pt x="3079" y="426"/>
                </a:lnTo>
                <a:close/>
                <a:moveTo>
                  <a:pt x="3003" y="426"/>
                </a:moveTo>
                <a:lnTo>
                  <a:pt x="2954" y="426"/>
                </a:lnTo>
                <a:lnTo>
                  <a:pt x="2954" y="379"/>
                </a:lnTo>
                <a:lnTo>
                  <a:pt x="3003" y="379"/>
                </a:lnTo>
                <a:lnTo>
                  <a:pt x="3003" y="426"/>
                </a:lnTo>
                <a:close/>
                <a:moveTo>
                  <a:pt x="2928" y="426"/>
                </a:moveTo>
                <a:lnTo>
                  <a:pt x="2878" y="426"/>
                </a:lnTo>
                <a:lnTo>
                  <a:pt x="2878" y="379"/>
                </a:lnTo>
                <a:lnTo>
                  <a:pt x="2928" y="379"/>
                </a:lnTo>
                <a:lnTo>
                  <a:pt x="2928" y="426"/>
                </a:lnTo>
                <a:close/>
                <a:moveTo>
                  <a:pt x="2852" y="426"/>
                </a:moveTo>
                <a:lnTo>
                  <a:pt x="2802" y="426"/>
                </a:lnTo>
                <a:lnTo>
                  <a:pt x="2802" y="379"/>
                </a:lnTo>
                <a:lnTo>
                  <a:pt x="2852" y="379"/>
                </a:lnTo>
                <a:lnTo>
                  <a:pt x="2852" y="426"/>
                </a:lnTo>
                <a:close/>
                <a:moveTo>
                  <a:pt x="2776" y="426"/>
                </a:moveTo>
                <a:lnTo>
                  <a:pt x="2726" y="426"/>
                </a:lnTo>
                <a:lnTo>
                  <a:pt x="2726" y="379"/>
                </a:lnTo>
                <a:lnTo>
                  <a:pt x="2776" y="379"/>
                </a:lnTo>
                <a:lnTo>
                  <a:pt x="2776" y="426"/>
                </a:lnTo>
                <a:close/>
                <a:moveTo>
                  <a:pt x="2700" y="426"/>
                </a:moveTo>
                <a:lnTo>
                  <a:pt x="2651" y="426"/>
                </a:lnTo>
                <a:lnTo>
                  <a:pt x="2651" y="379"/>
                </a:lnTo>
                <a:lnTo>
                  <a:pt x="2700" y="379"/>
                </a:lnTo>
                <a:lnTo>
                  <a:pt x="2700" y="426"/>
                </a:lnTo>
                <a:close/>
                <a:moveTo>
                  <a:pt x="2622" y="426"/>
                </a:moveTo>
                <a:lnTo>
                  <a:pt x="2575" y="426"/>
                </a:lnTo>
                <a:lnTo>
                  <a:pt x="2575" y="379"/>
                </a:lnTo>
                <a:lnTo>
                  <a:pt x="2622" y="379"/>
                </a:lnTo>
                <a:lnTo>
                  <a:pt x="2622" y="426"/>
                </a:lnTo>
                <a:close/>
                <a:moveTo>
                  <a:pt x="2547" y="426"/>
                </a:moveTo>
                <a:lnTo>
                  <a:pt x="2499" y="426"/>
                </a:lnTo>
                <a:lnTo>
                  <a:pt x="2499" y="379"/>
                </a:lnTo>
                <a:lnTo>
                  <a:pt x="2547" y="379"/>
                </a:lnTo>
                <a:lnTo>
                  <a:pt x="2547" y="426"/>
                </a:lnTo>
                <a:close/>
                <a:moveTo>
                  <a:pt x="2471" y="426"/>
                </a:moveTo>
                <a:lnTo>
                  <a:pt x="2424" y="426"/>
                </a:lnTo>
                <a:lnTo>
                  <a:pt x="2424" y="379"/>
                </a:lnTo>
                <a:lnTo>
                  <a:pt x="2471" y="379"/>
                </a:lnTo>
                <a:lnTo>
                  <a:pt x="2471" y="426"/>
                </a:lnTo>
                <a:close/>
                <a:moveTo>
                  <a:pt x="2395" y="426"/>
                </a:moveTo>
                <a:lnTo>
                  <a:pt x="2348" y="426"/>
                </a:lnTo>
                <a:lnTo>
                  <a:pt x="2348" y="379"/>
                </a:lnTo>
                <a:lnTo>
                  <a:pt x="2395" y="379"/>
                </a:lnTo>
                <a:lnTo>
                  <a:pt x="2395" y="426"/>
                </a:lnTo>
                <a:close/>
                <a:moveTo>
                  <a:pt x="2319" y="426"/>
                </a:moveTo>
                <a:lnTo>
                  <a:pt x="2272" y="426"/>
                </a:lnTo>
                <a:lnTo>
                  <a:pt x="2272" y="379"/>
                </a:lnTo>
                <a:lnTo>
                  <a:pt x="2319" y="379"/>
                </a:lnTo>
                <a:lnTo>
                  <a:pt x="2319" y="426"/>
                </a:lnTo>
                <a:close/>
                <a:moveTo>
                  <a:pt x="2244" y="426"/>
                </a:moveTo>
                <a:lnTo>
                  <a:pt x="2196" y="426"/>
                </a:lnTo>
                <a:lnTo>
                  <a:pt x="2196" y="379"/>
                </a:lnTo>
                <a:lnTo>
                  <a:pt x="2244" y="379"/>
                </a:lnTo>
                <a:lnTo>
                  <a:pt x="2244" y="426"/>
                </a:lnTo>
                <a:close/>
                <a:moveTo>
                  <a:pt x="2168" y="426"/>
                </a:moveTo>
                <a:lnTo>
                  <a:pt x="2121" y="426"/>
                </a:lnTo>
                <a:lnTo>
                  <a:pt x="2121" y="379"/>
                </a:lnTo>
                <a:lnTo>
                  <a:pt x="2168" y="379"/>
                </a:lnTo>
                <a:lnTo>
                  <a:pt x="2168" y="426"/>
                </a:lnTo>
                <a:close/>
                <a:moveTo>
                  <a:pt x="2092" y="426"/>
                </a:moveTo>
                <a:lnTo>
                  <a:pt x="2045" y="426"/>
                </a:lnTo>
                <a:lnTo>
                  <a:pt x="2045" y="379"/>
                </a:lnTo>
                <a:lnTo>
                  <a:pt x="2092" y="379"/>
                </a:lnTo>
                <a:lnTo>
                  <a:pt x="2092" y="426"/>
                </a:lnTo>
                <a:close/>
                <a:moveTo>
                  <a:pt x="2016" y="426"/>
                </a:moveTo>
                <a:lnTo>
                  <a:pt x="1969" y="426"/>
                </a:lnTo>
                <a:lnTo>
                  <a:pt x="1969" y="379"/>
                </a:lnTo>
                <a:lnTo>
                  <a:pt x="2016" y="379"/>
                </a:lnTo>
                <a:lnTo>
                  <a:pt x="2016" y="426"/>
                </a:lnTo>
                <a:close/>
                <a:moveTo>
                  <a:pt x="1941" y="426"/>
                </a:moveTo>
                <a:lnTo>
                  <a:pt x="1893" y="426"/>
                </a:lnTo>
                <a:lnTo>
                  <a:pt x="1893" y="379"/>
                </a:lnTo>
                <a:lnTo>
                  <a:pt x="1941" y="379"/>
                </a:lnTo>
                <a:lnTo>
                  <a:pt x="1941" y="426"/>
                </a:lnTo>
                <a:close/>
                <a:moveTo>
                  <a:pt x="1865" y="426"/>
                </a:moveTo>
                <a:lnTo>
                  <a:pt x="1818" y="426"/>
                </a:lnTo>
                <a:lnTo>
                  <a:pt x="1818" y="379"/>
                </a:lnTo>
                <a:lnTo>
                  <a:pt x="1865" y="379"/>
                </a:lnTo>
                <a:lnTo>
                  <a:pt x="1865" y="426"/>
                </a:lnTo>
                <a:close/>
                <a:moveTo>
                  <a:pt x="1789" y="426"/>
                </a:moveTo>
                <a:lnTo>
                  <a:pt x="1742" y="426"/>
                </a:lnTo>
                <a:lnTo>
                  <a:pt x="1742" y="379"/>
                </a:lnTo>
                <a:lnTo>
                  <a:pt x="1789" y="379"/>
                </a:lnTo>
                <a:lnTo>
                  <a:pt x="1789" y="426"/>
                </a:lnTo>
                <a:close/>
                <a:moveTo>
                  <a:pt x="1486" y="426"/>
                </a:moveTo>
                <a:lnTo>
                  <a:pt x="1439" y="426"/>
                </a:lnTo>
                <a:lnTo>
                  <a:pt x="1439" y="379"/>
                </a:lnTo>
                <a:lnTo>
                  <a:pt x="1486" y="379"/>
                </a:lnTo>
                <a:lnTo>
                  <a:pt x="1486" y="426"/>
                </a:lnTo>
                <a:close/>
                <a:moveTo>
                  <a:pt x="1411" y="426"/>
                </a:moveTo>
                <a:lnTo>
                  <a:pt x="1363" y="426"/>
                </a:lnTo>
                <a:lnTo>
                  <a:pt x="1363" y="379"/>
                </a:lnTo>
                <a:lnTo>
                  <a:pt x="1411" y="379"/>
                </a:lnTo>
                <a:lnTo>
                  <a:pt x="1411" y="426"/>
                </a:lnTo>
                <a:close/>
                <a:moveTo>
                  <a:pt x="1259" y="426"/>
                </a:moveTo>
                <a:lnTo>
                  <a:pt x="1212" y="426"/>
                </a:lnTo>
                <a:lnTo>
                  <a:pt x="1212" y="379"/>
                </a:lnTo>
                <a:lnTo>
                  <a:pt x="1259" y="379"/>
                </a:lnTo>
                <a:lnTo>
                  <a:pt x="1259" y="426"/>
                </a:lnTo>
                <a:close/>
                <a:moveTo>
                  <a:pt x="1184" y="426"/>
                </a:moveTo>
                <a:lnTo>
                  <a:pt x="1136" y="426"/>
                </a:lnTo>
                <a:lnTo>
                  <a:pt x="1136" y="379"/>
                </a:lnTo>
                <a:lnTo>
                  <a:pt x="1184" y="379"/>
                </a:lnTo>
                <a:lnTo>
                  <a:pt x="1184" y="426"/>
                </a:lnTo>
                <a:close/>
                <a:moveTo>
                  <a:pt x="956" y="426"/>
                </a:moveTo>
                <a:lnTo>
                  <a:pt x="909" y="426"/>
                </a:lnTo>
                <a:lnTo>
                  <a:pt x="909" y="379"/>
                </a:lnTo>
                <a:lnTo>
                  <a:pt x="956" y="379"/>
                </a:lnTo>
                <a:lnTo>
                  <a:pt x="956" y="426"/>
                </a:lnTo>
                <a:close/>
                <a:moveTo>
                  <a:pt x="881" y="426"/>
                </a:moveTo>
                <a:lnTo>
                  <a:pt x="833" y="426"/>
                </a:lnTo>
                <a:lnTo>
                  <a:pt x="833" y="379"/>
                </a:lnTo>
                <a:lnTo>
                  <a:pt x="881" y="379"/>
                </a:lnTo>
                <a:lnTo>
                  <a:pt x="881" y="426"/>
                </a:lnTo>
                <a:close/>
                <a:moveTo>
                  <a:pt x="805" y="426"/>
                </a:moveTo>
                <a:lnTo>
                  <a:pt x="758" y="426"/>
                </a:lnTo>
                <a:lnTo>
                  <a:pt x="758" y="379"/>
                </a:lnTo>
                <a:lnTo>
                  <a:pt x="805" y="379"/>
                </a:lnTo>
                <a:lnTo>
                  <a:pt x="805" y="426"/>
                </a:lnTo>
                <a:close/>
                <a:moveTo>
                  <a:pt x="729" y="426"/>
                </a:moveTo>
                <a:lnTo>
                  <a:pt x="682" y="426"/>
                </a:lnTo>
                <a:lnTo>
                  <a:pt x="682" y="379"/>
                </a:lnTo>
                <a:lnTo>
                  <a:pt x="729" y="379"/>
                </a:lnTo>
                <a:lnTo>
                  <a:pt x="729" y="426"/>
                </a:lnTo>
                <a:close/>
                <a:moveTo>
                  <a:pt x="653" y="426"/>
                </a:moveTo>
                <a:lnTo>
                  <a:pt x="606" y="426"/>
                </a:lnTo>
                <a:lnTo>
                  <a:pt x="606" y="379"/>
                </a:lnTo>
                <a:lnTo>
                  <a:pt x="653" y="379"/>
                </a:lnTo>
                <a:lnTo>
                  <a:pt x="653" y="426"/>
                </a:lnTo>
                <a:close/>
                <a:moveTo>
                  <a:pt x="578" y="426"/>
                </a:moveTo>
                <a:lnTo>
                  <a:pt x="530" y="426"/>
                </a:lnTo>
                <a:lnTo>
                  <a:pt x="530" y="379"/>
                </a:lnTo>
                <a:lnTo>
                  <a:pt x="578" y="379"/>
                </a:lnTo>
                <a:lnTo>
                  <a:pt x="578" y="426"/>
                </a:lnTo>
                <a:close/>
                <a:moveTo>
                  <a:pt x="502" y="426"/>
                </a:moveTo>
                <a:lnTo>
                  <a:pt x="455" y="426"/>
                </a:lnTo>
                <a:lnTo>
                  <a:pt x="455" y="379"/>
                </a:lnTo>
                <a:lnTo>
                  <a:pt x="502" y="379"/>
                </a:lnTo>
                <a:lnTo>
                  <a:pt x="502" y="426"/>
                </a:lnTo>
                <a:close/>
                <a:moveTo>
                  <a:pt x="426" y="426"/>
                </a:moveTo>
                <a:lnTo>
                  <a:pt x="379" y="426"/>
                </a:lnTo>
                <a:lnTo>
                  <a:pt x="379" y="379"/>
                </a:lnTo>
                <a:lnTo>
                  <a:pt x="426" y="379"/>
                </a:lnTo>
                <a:lnTo>
                  <a:pt x="426" y="426"/>
                </a:lnTo>
                <a:close/>
                <a:moveTo>
                  <a:pt x="351" y="426"/>
                </a:moveTo>
                <a:lnTo>
                  <a:pt x="303" y="426"/>
                </a:lnTo>
                <a:lnTo>
                  <a:pt x="303" y="379"/>
                </a:lnTo>
                <a:lnTo>
                  <a:pt x="351" y="379"/>
                </a:lnTo>
                <a:lnTo>
                  <a:pt x="351" y="426"/>
                </a:lnTo>
                <a:close/>
                <a:moveTo>
                  <a:pt x="275" y="426"/>
                </a:moveTo>
                <a:lnTo>
                  <a:pt x="227" y="426"/>
                </a:lnTo>
                <a:lnTo>
                  <a:pt x="227" y="379"/>
                </a:lnTo>
                <a:lnTo>
                  <a:pt x="275" y="379"/>
                </a:lnTo>
                <a:lnTo>
                  <a:pt x="275" y="426"/>
                </a:lnTo>
                <a:close/>
                <a:moveTo>
                  <a:pt x="199" y="426"/>
                </a:moveTo>
                <a:lnTo>
                  <a:pt x="152" y="426"/>
                </a:lnTo>
                <a:lnTo>
                  <a:pt x="152" y="379"/>
                </a:lnTo>
                <a:lnTo>
                  <a:pt x="199" y="379"/>
                </a:lnTo>
                <a:lnTo>
                  <a:pt x="199" y="426"/>
                </a:lnTo>
                <a:close/>
                <a:moveTo>
                  <a:pt x="123" y="426"/>
                </a:moveTo>
                <a:lnTo>
                  <a:pt x="76" y="426"/>
                </a:lnTo>
                <a:lnTo>
                  <a:pt x="76" y="379"/>
                </a:lnTo>
                <a:lnTo>
                  <a:pt x="123" y="379"/>
                </a:lnTo>
                <a:lnTo>
                  <a:pt x="123" y="426"/>
                </a:lnTo>
                <a:close/>
                <a:moveTo>
                  <a:pt x="48" y="426"/>
                </a:moveTo>
                <a:lnTo>
                  <a:pt x="0" y="426"/>
                </a:lnTo>
                <a:lnTo>
                  <a:pt x="0" y="379"/>
                </a:lnTo>
                <a:lnTo>
                  <a:pt x="48" y="379"/>
                </a:lnTo>
                <a:lnTo>
                  <a:pt x="48" y="426"/>
                </a:lnTo>
                <a:close/>
                <a:moveTo>
                  <a:pt x="3382" y="351"/>
                </a:moveTo>
                <a:lnTo>
                  <a:pt x="3332" y="351"/>
                </a:lnTo>
                <a:lnTo>
                  <a:pt x="3332" y="303"/>
                </a:lnTo>
                <a:lnTo>
                  <a:pt x="3382" y="303"/>
                </a:lnTo>
                <a:lnTo>
                  <a:pt x="3382" y="351"/>
                </a:lnTo>
                <a:close/>
                <a:moveTo>
                  <a:pt x="3306" y="351"/>
                </a:moveTo>
                <a:lnTo>
                  <a:pt x="3257" y="351"/>
                </a:lnTo>
                <a:lnTo>
                  <a:pt x="3257" y="303"/>
                </a:lnTo>
                <a:lnTo>
                  <a:pt x="3306" y="303"/>
                </a:lnTo>
                <a:lnTo>
                  <a:pt x="3306" y="351"/>
                </a:lnTo>
                <a:close/>
                <a:moveTo>
                  <a:pt x="3230" y="351"/>
                </a:moveTo>
                <a:lnTo>
                  <a:pt x="3181" y="351"/>
                </a:lnTo>
                <a:lnTo>
                  <a:pt x="3181" y="303"/>
                </a:lnTo>
                <a:lnTo>
                  <a:pt x="3230" y="303"/>
                </a:lnTo>
                <a:lnTo>
                  <a:pt x="3230" y="351"/>
                </a:lnTo>
                <a:close/>
                <a:moveTo>
                  <a:pt x="3155" y="351"/>
                </a:moveTo>
                <a:lnTo>
                  <a:pt x="3105" y="351"/>
                </a:lnTo>
                <a:lnTo>
                  <a:pt x="3105" y="303"/>
                </a:lnTo>
                <a:lnTo>
                  <a:pt x="3155" y="303"/>
                </a:lnTo>
                <a:lnTo>
                  <a:pt x="3155" y="351"/>
                </a:lnTo>
                <a:close/>
                <a:moveTo>
                  <a:pt x="3079" y="351"/>
                </a:moveTo>
                <a:lnTo>
                  <a:pt x="3029" y="351"/>
                </a:lnTo>
                <a:lnTo>
                  <a:pt x="3029" y="303"/>
                </a:lnTo>
                <a:lnTo>
                  <a:pt x="3079" y="303"/>
                </a:lnTo>
                <a:lnTo>
                  <a:pt x="3079" y="351"/>
                </a:lnTo>
                <a:close/>
                <a:moveTo>
                  <a:pt x="3003" y="351"/>
                </a:moveTo>
                <a:lnTo>
                  <a:pt x="2954" y="351"/>
                </a:lnTo>
                <a:lnTo>
                  <a:pt x="2954" y="303"/>
                </a:lnTo>
                <a:lnTo>
                  <a:pt x="3003" y="303"/>
                </a:lnTo>
                <a:lnTo>
                  <a:pt x="3003" y="351"/>
                </a:lnTo>
                <a:close/>
                <a:moveTo>
                  <a:pt x="2928" y="351"/>
                </a:moveTo>
                <a:lnTo>
                  <a:pt x="2878" y="351"/>
                </a:lnTo>
                <a:lnTo>
                  <a:pt x="2878" y="303"/>
                </a:lnTo>
                <a:lnTo>
                  <a:pt x="2928" y="303"/>
                </a:lnTo>
                <a:lnTo>
                  <a:pt x="2928" y="351"/>
                </a:lnTo>
                <a:close/>
                <a:moveTo>
                  <a:pt x="2852" y="351"/>
                </a:moveTo>
                <a:lnTo>
                  <a:pt x="2802" y="351"/>
                </a:lnTo>
                <a:lnTo>
                  <a:pt x="2802" y="303"/>
                </a:lnTo>
                <a:lnTo>
                  <a:pt x="2852" y="303"/>
                </a:lnTo>
                <a:lnTo>
                  <a:pt x="2852" y="351"/>
                </a:lnTo>
                <a:close/>
                <a:moveTo>
                  <a:pt x="2776" y="351"/>
                </a:moveTo>
                <a:lnTo>
                  <a:pt x="2726" y="351"/>
                </a:lnTo>
                <a:lnTo>
                  <a:pt x="2726" y="303"/>
                </a:lnTo>
                <a:lnTo>
                  <a:pt x="2776" y="303"/>
                </a:lnTo>
                <a:lnTo>
                  <a:pt x="2776" y="351"/>
                </a:lnTo>
                <a:close/>
                <a:moveTo>
                  <a:pt x="2700" y="351"/>
                </a:moveTo>
                <a:lnTo>
                  <a:pt x="2651" y="351"/>
                </a:lnTo>
                <a:lnTo>
                  <a:pt x="2651" y="303"/>
                </a:lnTo>
                <a:lnTo>
                  <a:pt x="2700" y="303"/>
                </a:lnTo>
                <a:lnTo>
                  <a:pt x="2700" y="351"/>
                </a:lnTo>
                <a:close/>
                <a:moveTo>
                  <a:pt x="2622" y="351"/>
                </a:moveTo>
                <a:lnTo>
                  <a:pt x="2575" y="351"/>
                </a:lnTo>
                <a:lnTo>
                  <a:pt x="2575" y="303"/>
                </a:lnTo>
                <a:lnTo>
                  <a:pt x="2622" y="303"/>
                </a:lnTo>
                <a:lnTo>
                  <a:pt x="2622" y="351"/>
                </a:lnTo>
                <a:close/>
                <a:moveTo>
                  <a:pt x="2547" y="351"/>
                </a:moveTo>
                <a:lnTo>
                  <a:pt x="2499" y="351"/>
                </a:lnTo>
                <a:lnTo>
                  <a:pt x="2499" y="303"/>
                </a:lnTo>
                <a:lnTo>
                  <a:pt x="2547" y="303"/>
                </a:lnTo>
                <a:lnTo>
                  <a:pt x="2547" y="351"/>
                </a:lnTo>
                <a:close/>
                <a:moveTo>
                  <a:pt x="2471" y="351"/>
                </a:moveTo>
                <a:lnTo>
                  <a:pt x="2424" y="351"/>
                </a:lnTo>
                <a:lnTo>
                  <a:pt x="2424" y="303"/>
                </a:lnTo>
                <a:lnTo>
                  <a:pt x="2471" y="303"/>
                </a:lnTo>
                <a:lnTo>
                  <a:pt x="2471" y="351"/>
                </a:lnTo>
                <a:close/>
                <a:moveTo>
                  <a:pt x="2395" y="351"/>
                </a:moveTo>
                <a:lnTo>
                  <a:pt x="2348" y="351"/>
                </a:lnTo>
                <a:lnTo>
                  <a:pt x="2348" y="303"/>
                </a:lnTo>
                <a:lnTo>
                  <a:pt x="2395" y="303"/>
                </a:lnTo>
                <a:lnTo>
                  <a:pt x="2395" y="351"/>
                </a:lnTo>
                <a:close/>
                <a:moveTo>
                  <a:pt x="2319" y="351"/>
                </a:moveTo>
                <a:lnTo>
                  <a:pt x="2272" y="351"/>
                </a:lnTo>
                <a:lnTo>
                  <a:pt x="2272" y="303"/>
                </a:lnTo>
                <a:lnTo>
                  <a:pt x="2319" y="303"/>
                </a:lnTo>
                <a:lnTo>
                  <a:pt x="2319" y="351"/>
                </a:lnTo>
                <a:close/>
                <a:moveTo>
                  <a:pt x="2244" y="351"/>
                </a:moveTo>
                <a:lnTo>
                  <a:pt x="2196" y="351"/>
                </a:lnTo>
                <a:lnTo>
                  <a:pt x="2196" y="303"/>
                </a:lnTo>
                <a:lnTo>
                  <a:pt x="2244" y="303"/>
                </a:lnTo>
                <a:lnTo>
                  <a:pt x="2244" y="351"/>
                </a:lnTo>
                <a:close/>
                <a:moveTo>
                  <a:pt x="2168" y="351"/>
                </a:moveTo>
                <a:lnTo>
                  <a:pt x="2121" y="351"/>
                </a:lnTo>
                <a:lnTo>
                  <a:pt x="2121" y="303"/>
                </a:lnTo>
                <a:lnTo>
                  <a:pt x="2168" y="303"/>
                </a:lnTo>
                <a:lnTo>
                  <a:pt x="2168" y="351"/>
                </a:lnTo>
                <a:close/>
                <a:moveTo>
                  <a:pt x="2016" y="351"/>
                </a:moveTo>
                <a:lnTo>
                  <a:pt x="1969" y="351"/>
                </a:lnTo>
                <a:lnTo>
                  <a:pt x="1969" y="303"/>
                </a:lnTo>
                <a:lnTo>
                  <a:pt x="2016" y="303"/>
                </a:lnTo>
                <a:lnTo>
                  <a:pt x="2016" y="351"/>
                </a:lnTo>
                <a:close/>
                <a:moveTo>
                  <a:pt x="1941" y="351"/>
                </a:moveTo>
                <a:lnTo>
                  <a:pt x="1893" y="351"/>
                </a:lnTo>
                <a:lnTo>
                  <a:pt x="1893" y="303"/>
                </a:lnTo>
                <a:lnTo>
                  <a:pt x="1941" y="303"/>
                </a:lnTo>
                <a:lnTo>
                  <a:pt x="1941" y="351"/>
                </a:lnTo>
                <a:close/>
                <a:moveTo>
                  <a:pt x="1865" y="351"/>
                </a:moveTo>
                <a:lnTo>
                  <a:pt x="1818" y="351"/>
                </a:lnTo>
                <a:lnTo>
                  <a:pt x="1818" y="303"/>
                </a:lnTo>
                <a:lnTo>
                  <a:pt x="1865" y="303"/>
                </a:lnTo>
                <a:lnTo>
                  <a:pt x="1865" y="351"/>
                </a:lnTo>
                <a:close/>
                <a:moveTo>
                  <a:pt x="1335" y="351"/>
                </a:moveTo>
                <a:lnTo>
                  <a:pt x="1288" y="351"/>
                </a:lnTo>
                <a:lnTo>
                  <a:pt x="1288" y="303"/>
                </a:lnTo>
                <a:lnTo>
                  <a:pt x="1335" y="303"/>
                </a:lnTo>
                <a:lnTo>
                  <a:pt x="1335" y="351"/>
                </a:lnTo>
                <a:close/>
                <a:moveTo>
                  <a:pt x="1259" y="351"/>
                </a:moveTo>
                <a:lnTo>
                  <a:pt x="1212" y="351"/>
                </a:lnTo>
                <a:lnTo>
                  <a:pt x="1212" y="303"/>
                </a:lnTo>
                <a:lnTo>
                  <a:pt x="1259" y="303"/>
                </a:lnTo>
                <a:lnTo>
                  <a:pt x="1259" y="351"/>
                </a:lnTo>
                <a:close/>
                <a:moveTo>
                  <a:pt x="1184" y="351"/>
                </a:moveTo>
                <a:lnTo>
                  <a:pt x="1136" y="351"/>
                </a:lnTo>
                <a:lnTo>
                  <a:pt x="1136" y="303"/>
                </a:lnTo>
                <a:lnTo>
                  <a:pt x="1184" y="303"/>
                </a:lnTo>
                <a:lnTo>
                  <a:pt x="1184" y="351"/>
                </a:lnTo>
                <a:close/>
                <a:moveTo>
                  <a:pt x="1032" y="351"/>
                </a:moveTo>
                <a:lnTo>
                  <a:pt x="985" y="351"/>
                </a:lnTo>
                <a:lnTo>
                  <a:pt x="985" y="303"/>
                </a:lnTo>
                <a:lnTo>
                  <a:pt x="1032" y="303"/>
                </a:lnTo>
                <a:lnTo>
                  <a:pt x="1032" y="351"/>
                </a:lnTo>
                <a:close/>
                <a:moveTo>
                  <a:pt x="956" y="351"/>
                </a:moveTo>
                <a:lnTo>
                  <a:pt x="909" y="351"/>
                </a:lnTo>
                <a:lnTo>
                  <a:pt x="909" y="303"/>
                </a:lnTo>
                <a:lnTo>
                  <a:pt x="956" y="303"/>
                </a:lnTo>
                <a:lnTo>
                  <a:pt x="956" y="351"/>
                </a:lnTo>
                <a:close/>
                <a:moveTo>
                  <a:pt x="805" y="351"/>
                </a:moveTo>
                <a:lnTo>
                  <a:pt x="758" y="351"/>
                </a:lnTo>
                <a:lnTo>
                  <a:pt x="758" y="303"/>
                </a:lnTo>
                <a:lnTo>
                  <a:pt x="805" y="303"/>
                </a:lnTo>
                <a:lnTo>
                  <a:pt x="805" y="351"/>
                </a:lnTo>
                <a:close/>
                <a:moveTo>
                  <a:pt x="729" y="351"/>
                </a:moveTo>
                <a:lnTo>
                  <a:pt x="682" y="351"/>
                </a:lnTo>
                <a:lnTo>
                  <a:pt x="682" y="303"/>
                </a:lnTo>
                <a:lnTo>
                  <a:pt x="729" y="303"/>
                </a:lnTo>
                <a:lnTo>
                  <a:pt x="729" y="351"/>
                </a:lnTo>
                <a:close/>
                <a:moveTo>
                  <a:pt x="653" y="351"/>
                </a:moveTo>
                <a:lnTo>
                  <a:pt x="606" y="351"/>
                </a:lnTo>
                <a:lnTo>
                  <a:pt x="606" y="303"/>
                </a:lnTo>
                <a:lnTo>
                  <a:pt x="653" y="303"/>
                </a:lnTo>
                <a:lnTo>
                  <a:pt x="653" y="351"/>
                </a:lnTo>
                <a:close/>
                <a:moveTo>
                  <a:pt x="578" y="351"/>
                </a:moveTo>
                <a:lnTo>
                  <a:pt x="530" y="351"/>
                </a:lnTo>
                <a:lnTo>
                  <a:pt x="530" y="303"/>
                </a:lnTo>
                <a:lnTo>
                  <a:pt x="578" y="303"/>
                </a:lnTo>
                <a:lnTo>
                  <a:pt x="578" y="351"/>
                </a:lnTo>
                <a:close/>
                <a:moveTo>
                  <a:pt x="502" y="351"/>
                </a:moveTo>
                <a:lnTo>
                  <a:pt x="455" y="351"/>
                </a:lnTo>
                <a:lnTo>
                  <a:pt x="455" y="303"/>
                </a:lnTo>
                <a:lnTo>
                  <a:pt x="502" y="303"/>
                </a:lnTo>
                <a:lnTo>
                  <a:pt x="502" y="351"/>
                </a:lnTo>
                <a:close/>
                <a:moveTo>
                  <a:pt x="426" y="351"/>
                </a:moveTo>
                <a:lnTo>
                  <a:pt x="379" y="351"/>
                </a:lnTo>
                <a:lnTo>
                  <a:pt x="379" y="303"/>
                </a:lnTo>
                <a:lnTo>
                  <a:pt x="426" y="303"/>
                </a:lnTo>
                <a:lnTo>
                  <a:pt x="426" y="351"/>
                </a:lnTo>
                <a:close/>
                <a:moveTo>
                  <a:pt x="351" y="351"/>
                </a:moveTo>
                <a:lnTo>
                  <a:pt x="303" y="351"/>
                </a:lnTo>
                <a:lnTo>
                  <a:pt x="303" y="303"/>
                </a:lnTo>
                <a:lnTo>
                  <a:pt x="351" y="303"/>
                </a:lnTo>
                <a:lnTo>
                  <a:pt x="351" y="351"/>
                </a:lnTo>
                <a:close/>
                <a:moveTo>
                  <a:pt x="275" y="351"/>
                </a:moveTo>
                <a:lnTo>
                  <a:pt x="227" y="351"/>
                </a:lnTo>
                <a:lnTo>
                  <a:pt x="227" y="303"/>
                </a:lnTo>
                <a:lnTo>
                  <a:pt x="275" y="303"/>
                </a:lnTo>
                <a:lnTo>
                  <a:pt x="275" y="351"/>
                </a:lnTo>
                <a:close/>
                <a:moveTo>
                  <a:pt x="199" y="351"/>
                </a:moveTo>
                <a:lnTo>
                  <a:pt x="152" y="351"/>
                </a:lnTo>
                <a:lnTo>
                  <a:pt x="152" y="303"/>
                </a:lnTo>
                <a:lnTo>
                  <a:pt x="199" y="303"/>
                </a:lnTo>
                <a:lnTo>
                  <a:pt x="199" y="351"/>
                </a:lnTo>
                <a:close/>
                <a:moveTo>
                  <a:pt x="123" y="351"/>
                </a:moveTo>
                <a:lnTo>
                  <a:pt x="76" y="351"/>
                </a:lnTo>
                <a:lnTo>
                  <a:pt x="76" y="303"/>
                </a:lnTo>
                <a:lnTo>
                  <a:pt x="123" y="303"/>
                </a:lnTo>
                <a:lnTo>
                  <a:pt x="123" y="351"/>
                </a:lnTo>
                <a:close/>
                <a:moveTo>
                  <a:pt x="48" y="351"/>
                </a:moveTo>
                <a:lnTo>
                  <a:pt x="0" y="351"/>
                </a:lnTo>
                <a:lnTo>
                  <a:pt x="0" y="303"/>
                </a:lnTo>
                <a:lnTo>
                  <a:pt x="48" y="303"/>
                </a:lnTo>
                <a:lnTo>
                  <a:pt x="48" y="351"/>
                </a:lnTo>
                <a:close/>
                <a:moveTo>
                  <a:pt x="3079" y="275"/>
                </a:moveTo>
                <a:lnTo>
                  <a:pt x="3029" y="275"/>
                </a:lnTo>
                <a:lnTo>
                  <a:pt x="3029" y="228"/>
                </a:lnTo>
                <a:lnTo>
                  <a:pt x="3079" y="228"/>
                </a:lnTo>
                <a:lnTo>
                  <a:pt x="3079" y="275"/>
                </a:lnTo>
                <a:close/>
                <a:moveTo>
                  <a:pt x="3003" y="275"/>
                </a:moveTo>
                <a:lnTo>
                  <a:pt x="2954" y="275"/>
                </a:lnTo>
                <a:lnTo>
                  <a:pt x="2954" y="228"/>
                </a:lnTo>
                <a:lnTo>
                  <a:pt x="3003" y="228"/>
                </a:lnTo>
                <a:lnTo>
                  <a:pt x="3003" y="275"/>
                </a:lnTo>
                <a:close/>
                <a:moveTo>
                  <a:pt x="2852" y="275"/>
                </a:moveTo>
                <a:lnTo>
                  <a:pt x="2802" y="275"/>
                </a:lnTo>
                <a:lnTo>
                  <a:pt x="2802" y="228"/>
                </a:lnTo>
                <a:lnTo>
                  <a:pt x="2852" y="228"/>
                </a:lnTo>
                <a:lnTo>
                  <a:pt x="2852" y="275"/>
                </a:lnTo>
                <a:close/>
                <a:moveTo>
                  <a:pt x="2776" y="275"/>
                </a:moveTo>
                <a:lnTo>
                  <a:pt x="2726" y="275"/>
                </a:lnTo>
                <a:lnTo>
                  <a:pt x="2726" y="228"/>
                </a:lnTo>
                <a:lnTo>
                  <a:pt x="2776" y="228"/>
                </a:lnTo>
                <a:lnTo>
                  <a:pt x="2776" y="275"/>
                </a:lnTo>
                <a:close/>
                <a:moveTo>
                  <a:pt x="2700" y="275"/>
                </a:moveTo>
                <a:lnTo>
                  <a:pt x="2651" y="275"/>
                </a:lnTo>
                <a:lnTo>
                  <a:pt x="2651" y="228"/>
                </a:lnTo>
                <a:lnTo>
                  <a:pt x="2700" y="228"/>
                </a:lnTo>
                <a:lnTo>
                  <a:pt x="2700" y="275"/>
                </a:lnTo>
                <a:close/>
                <a:moveTo>
                  <a:pt x="2622" y="275"/>
                </a:moveTo>
                <a:lnTo>
                  <a:pt x="2575" y="275"/>
                </a:lnTo>
                <a:lnTo>
                  <a:pt x="2575" y="228"/>
                </a:lnTo>
                <a:lnTo>
                  <a:pt x="2622" y="228"/>
                </a:lnTo>
                <a:lnTo>
                  <a:pt x="2622" y="275"/>
                </a:lnTo>
                <a:close/>
                <a:moveTo>
                  <a:pt x="2547" y="275"/>
                </a:moveTo>
                <a:lnTo>
                  <a:pt x="2499" y="275"/>
                </a:lnTo>
                <a:lnTo>
                  <a:pt x="2499" y="228"/>
                </a:lnTo>
                <a:lnTo>
                  <a:pt x="2547" y="228"/>
                </a:lnTo>
                <a:lnTo>
                  <a:pt x="2547" y="275"/>
                </a:lnTo>
                <a:close/>
                <a:moveTo>
                  <a:pt x="2471" y="275"/>
                </a:moveTo>
                <a:lnTo>
                  <a:pt x="2424" y="275"/>
                </a:lnTo>
                <a:lnTo>
                  <a:pt x="2424" y="228"/>
                </a:lnTo>
                <a:lnTo>
                  <a:pt x="2471" y="228"/>
                </a:lnTo>
                <a:lnTo>
                  <a:pt x="2471" y="275"/>
                </a:lnTo>
                <a:close/>
                <a:moveTo>
                  <a:pt x="2395" y="275"/>
                </a:moveTo>
                <a:lnTo>
                  <a:pt x="2348" y="275"/>
                </a:lnTo>
                <a:lnTo>
                  <a:pt x="2348" y="228"/>
                </a:lnTo>
                <a:lnTo>
                  <a:pt x="2395" y="228"/>
                </a:lnTo>
                <a:lnTo>
                  <a:pt x="2395" y="275"/>
                </a:lnTo>
                <a:close/>
                <a:moveTo>
                  <a:pt x="2319" y="275"/>
                </a:moveTo>
                <a:lnTo>
                  <a:pt x="2272" y="275"/>
                </a:lnTo>
                <a:lnTo>
                  <a:pt x="2272" y="228"/>
                </a:lnTo>
                <a:lnTo>
                  <a:pt x="2319" y="228"/>
                </a:lnTo>
                <a:lnTo>
                  <a:pt x="2319" y="275"/>
                </a:lnTo>
                <a:close/>
                <a:moveTo>
                  <a:pt x="2168" y="275"/>
                </a:moveTo>
                <a:lnTo>
                  <a:pt x="2121" y="275"/>
                </a:lnTo>
                <a:lnTo>
                  <a:pt x="2121" y="228"/>
                </a:lnTo>
                <a:lnTo>
                  <a:pt x="2168" y="228"/>
                </a:lnTo>
                <a:lnTo>
                  <a:pt x="2168" y="275"/>
                </a:lnTo>
                <a:close/>
                <a:moveTo>
                  <a:pt x="1411" y="275"/>
                </a:moveTo>
                <a:lnTo>
                  <a:pt x="1363" y="275"/>
                </a:lnTo>
                <a:lnTo>
                  <a:pt x="1363" y="228"/>
                </a:lnTo>
                <a:lnTo>
                  <a:pt x="1411" y="228"/>
                </a:lnTo>
                <a:lnTo>
                  <a:pt x="1411" y="275"/>
                </a:lnTo>
                <a:close/>
                <a:moveTo>
                  <a:pt x="1335" y="275"/>
                </a:moveTo>
                <a:lnTo>
                  <a:pt x="1288" y="275"/>
                </a:lnTo>
                <a:lnTo>
                  <a:pt x="1288" y="228"/>
                </a:lnTo>
                <a:lnTo>
                  <a:pt x="1335" y="228"/>
                </a:lnTo>
                <a:lnTo>
                  <a:pt x="1335" y="275"/>
                </a:lnTo>
                <a:close/>
                <a:moveTo>
                  <a:pt x="1259" y="275"/>
                </a:moveTo>
                <a:lnTo>
                  <a:pt x="1212" y="275"/>
                </a:lnTo>
                <a:lnTo>
                  <a:pt x="1212" y="228"/>
                </a:lnTo>
                <a:lnTo>
                  <a:pt x="1259" y="228"/>
                </a:lnTo>
                <a:lnTo>
                  <a:pt x="1259" y="275"/>
                </a:lnTo>
                <a:close/>
                <a:moveTo>
                  <a:pt x="1184" y="275"/>
                </a:moveTo>
                <a:lnTo>
                  <a:pt x="1136" y="275"/>
                </a:lnTo>
                <a:lnTo>
                  <a:pt x="1136" y="228"/>
                </a:lnTo>
                <a:lnTo>
                  <a:pt x="1184" y="228"/>
                </a:lnTo>
                <a:lnTo>
                  <a:pt x="1184" y="275"/>
                </a:lnTo>
                <a:close/>
                <a:moveTo>
                  <a:pt x="1108" y="275"/>
                </a:moveTo>
                <a:lnTo>
                  <a:pt x="1060" y="275"/>
                </a:lnTo>
                <a:lnTo>
                  <a:pt x="1060" y="228"/>
                </a:lnTo>
                <a:lnTo>
                  <a:pt x="1108" y="228"/>
                </a:lnTo>
                <a:lnTo>
                  <a:pt x="1108" y="275"/>
                </a:lnTo>
                <a:close/>
                <a:moveTo>
                  <a:pt x="881" y="275"/>
                </a:moveTo>
                <a:lnTo>
                  <a:pt x="833" y="275"/>
                </a:lnTo>
                <a:lnTo>
                  <a:pt x="833" y="228"/>
                </a:lnTo>
                <a:lnTo>
                  <a:pt x="881" y="228"/>
                </a:lnTo>
                <a:lnTo>
                  <a:pt x="881" y="275"/>
                </a:lnTo>
                <a:close/>
                <a:moveTo>
                  <a:pt x="805" y="275"/>
                </a:moveTo>
                <a:lnTo>
                  <a:pt x="758" y="275"/>
                </a:lnTo>
                <a:lnTo>
                  <a:pt x="758" y="228"/>
                </a:lnTo>
                <a:lnTo>
                  <a:pt x="805" y="228"/>
                </a:lnTo>
                <a:lnTo>
                  <a:pt x="805" y="275"/>
                </a:lnTo>
                <a:close/>
                <a:moveTo>
                  <a:pt x="729" y="275"/>
                </a:moveTo>
                <a:lnTo>
                  <a:pt x="682" y="275"/>
                </a:lnTo>
                <a:lnTo>
                  <a:pt x="682" y="228"/>
                </a:lnTo>
                <a:lnTo>
                  <a:pt x="729" y="228"/>
                </a:lnTo>
                <a:lnTo>
                  <a:pt x="729" y="275"/>
                </a:lnTo>
                <a:close/>
                <a:moveTo>
                  <a:pt x="578" y="275"/>
                </a:moveTo>
                <a:lnTo>
                  <a:pt x="530" y="275"/>
                </a:lnTo>
                <a:lnTo>
                  <a:pt x="530" y="228"/>
                </a:lnTo>
                <a:lnTo>
                  <a:pt x="578" y="228"/>
                </a:lnTo>
                <a:lnTo>
                  <a:pt x="578" y="275"/>
                </a:lnTo>
                <a:close/>
                <a:moveTo>
                  <a:pt x="502" y="275"/>
                </a:moveTo>
                <a:lnTo>
                  <a:pt x="455" y="275"/>
                </a:lnTo>
                <a:lnTo>
                  <a:pt x="455" y="228"/>
                </a:lnTo>
                <a:lnTo>
                  <a:pt x="502" y="228"/>
                </a:lnTo>
                <a:lnTo>
                  <a:pt x="502" y="275"/>
                </a:lnTo>
                <a:close/>
                <a:moveTo>
                  <a:pt x="426" y="275"/>
                </a:moveTo>
                <a:lnTo>
                  <a:pt x="379" y="275"/>
                </a:lnTo>
                <a:lnTo>
                  <a:pt x="379" y="228"/>
                </a:lnTo>
                <a:lnTo>
                  <a:pt x="426" y="228"/>
                </a:lnTo>
                <a:lnTo>
                  <a:pt x="426" y="275"/>
                </a:lnTo>
                <a:close/>
                <a:moveTo>
                  <a:pt x="123" y="275"/>
                </a:moveTo>
                <a:lnTo>
                  <a:pt x="76" y="275"/>
                </a:lnTo>
                <a:lnTo>
                  <a:pt x="76" y="228"/>
                </a:lnTo>
                <a:lnTo>
                  <a:pt x="123" y="228"/>
                </a:lnTo>
                <a:lnTo>
                  <a:pt x="123" y="275"/>
                </a:lnTo>
                <a:close/>
                <a:moveTo>
                  <a:pt x="3003" y="199"/>
                </a:moveTo>
                <a:lnTo>
                  <a:pt x="2954" y="199"/>
                </a:lnTo>
                <a:lnTo>
                  <a:pt x="2954" y="152"/>
                </a:lnTo>
                <a:lnTo>
                  <a:pt x="3003" y="152"/>
                </a:lnTo>
                <a:lnTo>
                  <a:pt x="3003" y="199"/>
                </a:lnTo>
                <a:close/>
                <a:moveTo>
                  <a:pt x="2700" y="199"/>
                </a:moveTo>
                <a:lnTo>
                  <a:pt x="2651" y="199"/>
                </a:lnTo>
                <a:lnTo>
                  <a:pt x="2651" y="152"/>
                </a:lnTo>
                <a:lnTo>
                  <a:pt x="2700" y="152"/>
                </a:lnTo>
                <a:lnTo>
                  <a:pt x="2700" y="199"/>
                </a:lnTo>
                <a:close/>
                <a:moveTo>
                  <a:pt x="2622" y="199"/>
                </a:moveTo>
                <a:lnTo>
                  <a:pt x="2575" y="199"/>
                </a:lnTo>
                <a:lnTo>
                  <a:pt x="2575" y="152"/>
                </a:lnTo>
                <a:lnTo>
                  <a:pt x="2622" y="152"/>
                </a:lnTo>
                <a:lnTo>
                  <a:pt x="2622" y="199"/>
                </a:lnTo>
                <a:close/>
                <a:moveTo>
                  <a:pt x="2547" y="199"/>
                </a:moveTo>
                <a:lnTo>
                  <a:pt x="2499" y="199"/>
                </a:lnTo>
                <a:lnTo>
                  <a:pt x="2499" y="152"/>
                </a:lnTo>
                <a:lnTo>
                  <a:pt x="2547" y="152"/>
                </a:lnTo>
                <a:lnTo>
                  <a:pt x="2547" y="199"/>
                </a:lnTo>
                <a:close/>
                <a:moveTo>
                  <a:pt x="2244" y="199"/>
                </a:moveTo>
                <a:lnTo>
                  <a:pt x="2196" y="199"/>
                </a:lnTo>
                <a:lnTo>
                  <a:pt x="2196" y="152"/>
                </a:lnTo>
                <a:lnTo>
                  <a:pt x="2244" y="152"/>
                </a:lnTo>
                <a:lnTo>
                  <a:pt x="2244" y="199"/>
                </a:lnTo>
                <a:close/>
                <a:moveTo>
                  <a:pt x="1865" y="199"/>
                </a:moveTo>
                <a:lnTo>
                  <a:pt x="1818" y="199"/>
                </a:lnTo>
                <a:lnTo>
                  <a:pt x="1818" y="152"/>
                </a:lnTo>
                <a:lnTo>
                  <a:pt x="1865" y="152"/>
                </a:lnTo>
                <a:lnTo>
                  <a:pt x="1865" y="199"/>
                </a:lnTo>
                <a:close/>
                <a:moveTo>
                  <a:pt x="1411" y="199"/>
                </a:moveTo>
                <a:lnTo>
                  <a:pt x="1363" y="199"/>
                </a:lnTo>
                <a:lnTo>
                  <a:pt x="1363" y="152"/>
                </a:lnTo>
                <a:lnTo>
                  <a:pt x="1411" y="152"/>
                </a:lnTo>
                <a:lnTo>
                  <a:pt x="1411" y="199"/>
                </a:lnTo>
                <a:close/>
                <a:moveTo>
                  <a:pt x="1335" y="199"/>
                </a:moveTo>
                <a:lnTo>
                  <a:pt x="1288" y="199"/>
                </a:lnTo>
                <a:lnTo>
                  <a:pt x="1288" y="152"/>
                </a:lnTo>
                <a:lnTo>
                  <a:pt x="1335" y="152"/>
                </a:lnTo>
                <a:lnTo>
                  <a:pt x="1335" y="199"/>
                </a:lnTo>
                <a:close/>
                <a:moveTo>
                  <a:pt x="1259" y="199"/>
                </a:moveTo>
                <a:lnTo>
                  <a:pt x="1212" y="199"/>
                </a:lnTo>
                <a:lnTo>
                  <a:pt x="1212" y="152"/>
                </a:lnTo>
                <a:lnTo>
                  <a:pt x="1259" y="152"/>
                </a:lnTo>
                <a:lnTo>
                  <a:pt x="1259" y="199"/>
                </a:lnTo>
                <a:close/>
                <a:moveTo>
                  <a:pt x="1184" y="199"/>
                </a:moveTo>
                <a:lnTo>
                  <a:pt x="1136" y="199"/>
                </a:lnTo>
                <a:lnTo>
                  <a:pt x="1136" y="152"/>
                </a:lnTo>
                <a:lnTo>
                  <a:pt x="1184" y="152"/>
                </a:lnTo>
                <a:lnTo>
                  <a:pt x="1184" y="199"/>
                </a:lnTo>
                <a:close/>
                <a:moveTo>
                  <a:pt x="1108" y="199"/>
                </a:moveTo>
                <a:lnTo>
                  <a:pt x="1060" y="199"/>
                </a:lnTo>
                <a:lnTo>
                  <a:pt x="1060" y="152"/>
                </a:lnTo>
                <a:lnTo>
                  <a:pt x="1108" y="152"/>
                </a:lnTo>
                <a:lnTo>
                  <a:pt x="1108" y="199"/>
                </a:lnTo>
                <a:close/>
                <a:moveTo>
                  <a:pt x="1032" y="199"/>
                </a:moveTo>
                <a:lnTo>
                  <a:pt x="985" y="199"/>
                </a:lnTo>
                <a:lnTo>
                  <a:pt x="985" y="152"/>
                </a:lnTo>
                <a:lnTo>
                  <a:pt x="1032" y="152"/>
                </a:lnTo>
                <a:lnTo>
                  <a:pt x="1032" y="199"/>
                </a:lnTo>
                <a:close/>
                <a:moveTo>
                  <a:pt x="805" y="199"/>
                </a:moveTo>
                <a:lnTo>
                  <a:pt x="758" y="199"/>
                </a:lnTo>
                <a:lnTo>
                  <a:pt x="758" y="152"/>
                </a:lnTo>
                <a:lnTo>
                  <a:pt x="805" y="152"/>
                </a:lnTo>
                <a:lnTo>
                  <a:pt x="805" y="199"/>
                </a:lnTo>
                <a:close/>
                <a:moveTo>
                  <a:pt x="729" y="199"/>
                </a:moveTo>
                <a:lnTo>
                  <a:pt x="682" y="199"/>
                </a:lnTo>
                <a:lnTo>
                  <a:pt x="682" y="152"/>
                </a:lnTo>
                <a:lnTo>
                  <a:pt x="729" y="152"/>
                </a:lnTo>
                <a:lnTo>
                  <a:pt x="729" y="199"/>
                </a:lnTo>
                <a:close/>
                <a:moveTo>
                  <a:pt x="653" y="199"/>
                </a:moveTo>
                <a:lnTo>
                  <a:pt x="606" y="199"/>
                </a:lnTo>
                <a:lnTo>
                  <a:pt x="606" y="152"/>
                </a:lnTo>
                <a:lnTo>
                  <a:pt x="653" y="152"/>
                </a:lnTo>
                <a:lnTo>
                  <a:pt x="653" y="199"/>
                </a:lnTo>
                <a:close/>
                <a:moveTo>
                  <a:pt x="578" y="199"/>
                </a:moveTo>
                <a:lnTo>
                  <a:pt x="530" y="199"/>
                </a:lnTo>
                <a:lnTo>
                  <a:pt x="530" y="152"/>
                </a:lnTo>
                <a:lnTo>
                  <a:pt x="578" y="152"/>
                </a:lnTo>
                <a:lnTo>
                  <a:pt x="578" y="199"/>
                </a:lnTo>
                <a:close/>
                <a:moveTo>
                  <a:pt x="502" y="199"/>
                </a:moveTo>
                <a:lnTo>
                  <a:pt x="455" y="199"/>
                </a:lnTo>
                <a:lnTo>
                  <a:pt x="455" y="152"/>
                </a:lnTo>
                <a:lnTo>
                  <a:pt x="502" y="152"/>
                </a:lnTo>
                <a:lnTo>
                  <a:pt x="502" y="199"/>
                </a:lnTo>
                <a:close/>
                <a:moveTo>
                  <a:pt x="2622" y="123"/>
                </a:moveTo>
                <a:lnTo>
                  <a:pt x="2575" y="123"/>
                </a:lnTo>
                <a:lnTo>
                  <a:pt x="2575" y="76"/>
                </a:lnTo>
                <a:lnTo>
                  <a:pt x="2622" y="76"/>
                </a:lnTo>
                <a:lnTo>
                  <a:pt x="2622" y="123"/>
                </a:lnTo>
                <a:close/>
                <a:moveTo>
                  <a:pt x="1865" y="123"/>
                </a:moveTo>
                <a:lnTo>
                  <a:pt x="1818" y="123"/>
                </a:lnTo>
                <a:lnTo>
                  <a:pt x="1818" y="76"/>
                </a:lnTo>
                <a:lnTo>
                  <a:pt x="1865" y="76"/>
                </a:lnTo>
                <a:lnTo>
                  <a:pt x="1865" y="123"/>
                </a:lnTo>
                <a:close/>
                <a:moveTo>
                  <a:pt x="1789" y="123"/>
                </a:moveTo>
                <a:lnTo>
                  <a:pt x="1742" y="123"/>
                </a:lnTo>
                <a:lnTo>
                  <a:pt x="1742" y="76"/>
                </a:lnTo>
                <a:lnTo>
                  <a:pt x="1789" y="76"/>
                </a:lnTo>
                <a:lnTo>
                  <a:pt x="1789" y="123"/>
                </a:lnTo>
                <a:close/>
                <a:moveTo>
                  <a:pt x="1411" y="123"/>
                </a:moveTo>
                <a:lnTo>
                  <a:pt x="1363" y="123"/>
                </a:lnTo>
                <a:lnTo>
                  <a:pt x="1363" y="76"/>
                </a:lnTo>
                <a:lnTo>
                  <a:pt x="1411" y="76"/>
                </a:lnTo>
                <a:lnTo>
                  <a:pt x="1411" y="123"/>
                </a:lnTo>
                <a:close/>
                <a:moveTo>
                  <a:pt x="1335" y="123"/>
                </a:moveTo>
                <a:lnTo>
                  <a:pt x="1288" y="123"/>
                </a:lnTo>
                <a:lnTo>
                  <a:pt x="1288" y="76"/>
                </a:lnTo>
                <a:lnTo>
                  <a:pt x="1335" y="76"/>
                </a:lnTo>
                <a:lnTo>
                  <a:pt x="1335" y="123"/>
                </a:lnTo>
                <a:close/>
                <a:moveTo>
                  <a:pt x="1259" y="123"/>
                </a:moveTo>
                <a:lnTo>
                  <a:pt x="1212" y="123"/>
                </a:lnTo>
                <a:lnTo>
                  <a:pt x="1212" y="76"/>
                </a:lnTo>
                <a:lnTo>
                  <a:pt x="1259" y="76"/>
                </a:lnTo>
                <a:lnTo>
                  <a:pt x="1259" y="123"/>
                </a:lnTo>
                <a:close/>
                <a:moveTo>
                  <a:pt x="1184" y="123"/>
                </a:moveTo>
                <a:lnTo>
                  <a:pt x="1136" y="123"/>
                </a:lnTo>
                <a:lnTo>
                  <a:pt x="1136" y="76"/>
                </a:lnTo>
                <a:lnTo>
                  <a:pt x="1184" y="76"/>
                </a:lnTo>
                <a:lnTo>
                  <a:pt x="1184" y="123"/>
                </a:lnTo>
                <a:close/>
                <a:moveTo>
                  <a:pt x="1108" y="123"/>
                </a:moveTo>
                <a:lnTo>
                  <a:pt x="1060" y="123"/>
                </a:lnTo>
                <a:lnTo>
                  <a:pt x="1060" y="76"/>
                </a:lnTo>
                <a:lnTo>
                  <a:pt x="1108" y="76"/>
                </a:lnTo>
                <a:lnTo>
                  <a:pt x="1108" y="123"/>
                </a:lnTo>
                <a:close/>
                <a:moveTo>
                  <a:pt x="1032" y="123"/>
                </a:moveTo>
                <a:lnTo>
                  <a:pt x="985" y="123"/>
                </a:lnTo>
                <a:lnTo>
                  <a:pt x="985" y="76"/>
                </a:lnTo>
                <a:lnTo>
                  <a:pt x="1032" y="76"/>
                </a:lnTo>
                <a:lnTo>
                  <a:pt x="1032" y="123"/>
                </a:lnTo>
                <a:close/>
                <a:moveTo>
                  <a:pt x="881" y="123"/>
                </a:moveTo>
                <a:lnTo>
                  <a:pt x="833" y="123"/>
                </a:lnTo>
                <a:lnTo>
                  <a:pt x="833" y="76"/>
                </a:lnTo>
                <a:lnTo>
                  <a:pt x="881" y="76"/>
                </a:lnTo>
                <a:lnTo>
                  <a:pt x="881" y="123"/>
                </a:lnTo>
                <a:close/>
                <a:moveTo>
                  <a:pt x="805" y="123"/>
                </a:moveTo>
                <a:lnTo>
                  <a:pt x="758" y="123"/>
                </a:lnTo>
                <a:lnTo>
                  <a:pt x="758" y="76"/>
                </a:lnTo>
                <a:lnTo>
                  <a:pt x="805" y="76"/>
                </a:lnTo>
                <a:lnTo>
                  <a:pt x="805" y="123"/>
                </a:lnTo>
                <a:close/>
                <a:moveTo>
                  <a:pt x="729" y="123"/>
                </a:moveTo>
                <a:lnTo>
                  <a:pt x="682" y="123"/>
                </a:lnTo>
                <a:lnTo>
                  <a:pt x="682" y="76"/>
                </a:lnTo>
                <a:lnTo>
                  <a:pt x="729" y="76"/>
                </a:lnTo>
                <a:lnTo>
                  <a:pt x="729" y="123"/>
                </a:lnTo>
                <a:close/>
                <a:moveTo>
                  <a:pt x="578" y="123"/>
                </a:moveTo>
                <a:lnTo>
                  <a:pt x="530" y="123"/>
                </a:lnTo>
                <a:lnTo>
                  <a:pt x="530" y="76"/>
                </a:lnTo>
                <a:lnTo>
                  <a:pt x="578" y="76"/>
                </a:lnTo>
                <a:lnTo>
                  <a:pt x="578" y="123"/>
                </a:lnTo>
                <a:close/>
                <a:moveTo>
                  <a:pt x="2547" y="48"/>
                </a:moveTo>
                <a:lnTo>
                  <a:pt x="2499" y="48"/>
                </a:lnTo>
                <a:lnTo>
                  <a:pt x="2499" y="0"/>
                </a:lnTo>
                <a:lnTo>
                  <a:pt x="2547" y="0"/>
                </a:lnTo>
                <a:lnTo>
                  <a:pt x="2547" y="48"/>
                </a:lnTo>
                <a:close/>
                <a:moveTo>
                  <a:pt x="2244" y="48"/>
                </a:moveTo>
                <a:lnTo>
                  <a:pt x="2196" y="48"/>
                </a:lnTo>
                <a:lnTo>
                  <a:pt x="2196" y="0"/>
                </a:lnTo>
                <a:lnTo>
                  <a:pt x="2244" y="0"/>
                </a:lnTo>
                <a:lnTo>
                  <a:pt x="2244" y="48"/>
                </a:lnTo>
                <a:close/>
                <a:moveTo>
                  <a:pt x="2168" y="48"/>
                </a:moveTo>
                <a:lnTo>
                  <a:pt x="2121" y="48"/>
                </a:lnTo>
                <a:lnTo>
                  <a:pt x="2121" y="0"/>
                </a:lnTo>
                <a:lnTo>
                  <a:pt x="2168" y="0"/>
                </a:lnTo>
                <a:lnTo>
                  <a:pt x="2168" y="48"/>
                </a:lnTo>
                <a:close/>
                <a:moveTo>
                  <a:pt x="1335" y="48"/>
                </a:moveTo>
                <a:lnTo>
                  <a:pt x="1288" y="48"/>
                </a:lnTo>
                <a:lnTo>
                  <a:pt x="1288" y="0"/>
                </a:lnTo>
                <a:lnTo>
                  <a:pt x="1335" y="0"/>
                </a:lnTo>
                <a:lnTo>
                  <a:pt x="1335" y="48"/>
                </a:lnTo>
                <a:close/>
                <a:moveTo>
                  <a:pt x="1259" y="48"/>
                </a:moveTo>
                <a:lnTo>
                  <a:pt x="1212" y="48"/>
                </a:lnTo>
                <a:lnTo>
                  <a:pt x="1212" y="0"/>
                </a:lnTo>
                <a:lnTo>
                  <a:pt x="1259" y="0"/>
                </a:lnTo>
                <a:lnTo>
                  <a:pt x="1259" y="48"/>
                </a:lnTo>
                <a:close/>
                <a:moveTo>
                  <a:pt x="1184" y="48"/>
                </a:moveTo>
                <a:lnTo>
                  <a:pt x="1136" y="48"/>
                </a:lnTo>
                <a:lnTo>
                  <a:pt x="1136" y="0"/>
                </a:lnTo>
                <a:lnTo>
                  <a:pt x="1184" y="0"/>
                </a:lnTo>
                <a:lnTo>
                  <a:pt x="1184" y="48"/>
                </a:lnTo>
                <a:close/>
                <a:moveTo>
                  <a:pt x="1032" y="48"/>
                </a:moveTo>
                <a:lnTo>
                  <a:pt x="985" y="48"/>
                </a:lnTo>
                <a:lnTo>
                  <a:pt x="985" y="0"/>
                </a:lnTo>
                <a:lnTo>
                  <a:pt x="1032" y="0"/>
                </a:lnTo>
                <a:lnTo>
                  <a:pt x="1032" y="48"/>
                </a:lnTo>
                <a:close/>
                <a:moveTo>
                  <a:pt x="956" y="48"/>
                </a:moveTo>
                <a:lnTo>
                  <a:pt x="909" y="48"/>
                </a:lnTo>
                <a:lnTo>
                  <a:pt x="909" y="0"/>
                </a:lnTo>
                <a:lnTo>
                  <a:pt x="956" y="0"/>
                </a:lnTo>
                <a:lnTo>
                  <a:pt x="956" y="48"/>
                </a:lnTo>
                <a:close/>
                <a:moveTo>
                  <a:pt x="881" y="48"/>
                </a:moveTo>
                <a:lnTo>
                  <a:pt x="833" y="48"/>
                </a:lnTo>
                <a:lnTo>
                  <a:pt x="833" y="0"/>
                </a:lnTo>
                <a:lnTo>
                  <a:pt x="881" y="0"/>
                </a:lnTo>
                <a:lnTo>
                  <a:pt x="881" y="48"/>
                </a:lnTo>
                <a:close/>
                <a:moveTo>
                  <a:pt x="805" y="48"/>
                </a:moveTo>
                <a:lnTo>
                  <a:pt x="758" y="48"/>
                </a:lnTo>
                <a:lnTo>
                  <a:pt x="758" y="0"/>
                </a:lnTo>
                <a:lnTo>
                  <a:pt x="805" y="0"/>
                </a:lnTo>
                <a:lnTo>
                  <a:pt x="805" y="48"/>
                </a:lnTo>
                <a:close/>
              </a:path>
            </a:pathLst>
          </a:custGeom>
          <a:solidFill>
            <a:schemeClr val="bg1">
              <a:lumMod val="65000"/>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99"/>
              </a:solidFill>
              <a:effectLst/>
              <a:uLnTx/>
              <a:uFillTx/>
              <a:latin typeface="#9Slide05 Lobster"/>
              <a:ea typeface="微软雅黑" panose="020B0503020204020204" pitchFamily="34" charset="-122"/>
              <a:cs typeface="+mn-cs"/>
            </a:endParaRPr>
          </a:p>
        </p:txBody>
      </p:sp>
    </p:spTree>
    <p:extLst>
      <p:ext uri="{BB962C8B-B14F-4D97-AF65-F5344CB8AC3E}">
        <p14:creationId xmlns:p14="http://schemas.microsoft.com/office/powerpoint/2010/main" val="852198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A84A-9708-4843-AF6B-5D0090E430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424792-816B-4D82-9E0D-EF6C3DB86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A38160-B449-4312-8A63-DDC73E064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EB218-BCFD-44C2-9CED-6FDFB0355E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Footer Placeholder 5">
            <a:extLst>
              <a:ext uri="{FF2B5EF4-FFF2-40B4-BE49-F238E27FC236}">
                <a16:creationId xmlns:a16="http://schemas.microsoft.com/office/drawing/2014/main" id="{8B41EA33-E985-40A0-AFB0-61594E9EC3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7" name="Slide Number Placeholder 6">
            <a:extLst>
              <a:ext uri="{FF2B5EF4-FFF2-40B4-BE49-F238E27FC236}">
                <a16:creationId xmlns:a16="http://schemas.microsoft.com/office/drawing/2014/main" id="{B17F61B0-6727-4297-B098-797D79E350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289527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E039-2B1A-44CD-BFEE-653296184A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1BC0ED-E705-4E6B-B37C-BF0CD2EF6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5C5B6F-61C5-43DF-A692-2AD9A9A38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D746B-5914-41A2-86C1-4F2F23C5F8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Footer Placeholder 5">
            <a:extLst>
              <a:ext uri="{FF2B5EF4-FFF2-40B4-BE49-F238E27FC236}">
                <a16:creationId xmlns:a16="http://schemas.microsoft.com/office/drawing/2014/main" id="{6A8FDBE8-A426-40B1-8DD5-BDE9B9961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7" name="Slide Number Placeholder 6">
            <a:extLst>
              <a:ext uri="{FF2B5EF4-FFF2-40B4-BE49-F238E27FC236}">
                <a16:creationId xmlns:a16="http://schemas.microsoft.com/office/drawing/2014/main" id="{A23F558A-CEFF-4422-89D7-73C2D06E65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3037105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29AB-6FC7-4DCF-B173-FFE65E5BE8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2BEF2-ABDA-41BE-8985-1CEE0D71F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D8AF25-6591-492C-986E-999ADB8FF6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5" name="Footer Placeholder 4">
            <a:extLst>
              <a:ext uri="{FF2B5EF4-FFF2-40B4-BE49-F238E27FC236}">
                <a16:creationId xmlns:a16="http://schemas.microsoft.com/office/drawing/2014/main" id="{85589DCA-9F03-4B09-9CB5-C97FDCE4ED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Slide Number Placeholder 5">
            <a:extLst>
              <a:ext uri="{FF2B5EF4-FFF2-40B4-BE49-F238E27FC236}">
                <a16:creationId xmlns:a16="http://schemas.microsoft.com/office/drawing/2014/main" id="{54999093-C38C-41E8-97AE-C1036E36C1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571635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7A6FD-24B6-4DEA-9BB6-B1380D43A0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569513-EA9E-4BD0-8931-13C167EC89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FAC6C-796C-4910-A910-950EA9B3BB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5" name="Footer Placeholder 4">
            <a:extLst>
              <a:ext uri="{FF2B5EF4-FFF2-40B4-BE49-F238E27FC236}">
                <a16:creationId xmlns:a16="http://schemas.microsoft.com/office/drawing/2014/main" id="{7EE2ACD2-3DFB-4C8B-ACD1-2DB707A9C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Slide Number Placeholder 5">
            <a:extLst>
              <a:ext uri="{FF2B5EF4-FFF2-40B4-BE49-F238E27FC236}">
                <a16:creationId xmlns:a16="http://schemas.microsoft.com/office/drawing/2014/main" id="{CBFE0136-9CB0-48BF-934C-F7DFE988E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2157764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71F2-4268-450C-83A0-107C92B35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8DDF5-B318-44A1-A8DB-C7D2F350FB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C124CE-2862-47F7-8772-CB53506E29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C69D7-975B-4ECC-A191-8D85608EF107}"/>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6" name="Footer Placeholder 5">
            <a:extLst>
              <a:ext uri="{FF2B5EF4-FFF2-40B4-BE49-F238E27FC236}">
                <a16:creationId xmlns:a16="http://schemas.microsoft.com/office/drawing/2014/main" id="{D07A731C-885D-4374-A7D7-52ECE1DE5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7F848-117C-47B2-A0F4-7A6A5AD4FFD9}"/>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329109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05A1-8593-4B3B-9F7E-D8700F3B38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BA71E1-19C9-44D7-A2D4-1E79332BA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7A98C2-839F-4E10-8C47-7357293406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593E03-05ED-4F90-AAEA-6D1A8CCFD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A231A-B0B3-4EA8-B85E-6936386167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3203F9-84EB-4F56-A69C-C45C3AB4C471}"/>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8" name="Footer Placeholder 7">
            <a:extLst>
              <a:ext uri="{FF2B5EF4-FFF2-40B4-BE49-F238E27FC236}">
                <a16:creationId xmlns:a16="http://schemas.microsoft.com/office/drawing/2014/main" id="{20F3B5A8-DCFA-45B2-AF00-2258862BE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870845-1C6B-4540-BA5C-1C3A0F57F3C7}"/>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55279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87CC-4C86-4212-BE1D-4B32084C7D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E53397-D4C1-46EC-BA8C-D3AA7012DC61}"/>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4" name="Footer Placeholder 3">
            <a:extLst>
              <a:ext uri="{FF2B5EF4-FFF2-40B4-BE49-F238E27FC236}">
                <a16:creationId xmlns:a16="http://schemas.microsoft.com/office/drawing/2014/main" id="{79C94FA1-C234-46A4-988F-AE42BA9C9D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AC2B1F-E0BE-451C-853C-740E58D74E56}"/>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181868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30C69-E1B5-4764-B0E8-ECC1C0A17742}"/>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3" name="Footer Placeholder 2">
            <a:extLst>
              <a:ext uri="{FF2B5EF4-FFF2-40B4-BE49-F238E27FC236}">
                <a16:creationId xmlns:a16="http://schemas.microsoft.com/office/drawing/2014/main" id="{1722FA43-5D7D-4022-930A-57989B7C9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FB8F28-8568-4506-AC41-7AD3471277A3}"/>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157958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AAAA-321F-40F8-81A2-8CB7941CE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463AF5-28A0-46B1-A950-FA82AC16AD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37C9FB-2594-4705-9297-A8C47A7FB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47304-F7DE-42A3-833F-820F3FE14A01}"/>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6" name="Footer Placeholder 5">
            <a:extLst>
              <a:ext uri="{FF2B5EF4-FFF2-40B4-BE49-F238E27FC236}">
                <a16:creationId xmlns:a16="http://schemas.microsoft.com/office/drawing/2014/main" id="{DC361762-17E9-4E45-AE22-2602C3DD7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EF5AF-A821-4838-A273-CE1CC3AC46CF}"/>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21303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3D83-4CCA-4B94-B6C2-FF13D935F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0764CB-BBBD-456B-A376-99B4B92B9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A27500-ED85-4380-9256-8E63211B5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7A248-E9DD-4C5E-82EA-6376E7E2C121}"/>
              </a:ext>
            </a:extLst>
          </p:cNvPr>
          <p:cNvSpPr>
            <a:spLocks noGrp="1"/>
          </p:cNvSpPr>
          <p:nvPr>
            <p:ph type="dt" sz="half" idx="10"/>
          </p:nvPr>
        </p:nvSpPr>
        <p:spPr/>
        <p:txBody>
          <a:bodyPr/>
          <a:lstStyle/>
          <a:p>
            <a:fld id="{022BC564-8B44-4C75-8456-F937FDF0E058}" type="datetimeFigureOut">
              <a:rPr lang="en-US" smtClean="0"/>
              <a:t>12/30/2021</a:t>
            </a:fld>
            <a:endParaRPr lang="en-US"/>
          </a:p>
        </p:txBody>
      </p:sp>
      <p:sp>
        <p:nvSpPr>
          <p:cNvPr id="6" name="Footer Placeholder 5">
            <a:extLst>
              <a:ext uri="{FF2B5EF4-FFF2-40B4-BE49-F238E27FC236}">
                <a16:creationId xmlns:a16="http://schemas.microsoft.com/office/drawing/2014/main" id="{A8CC6613-6476-4B28-B9A4-E9B5CAB48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EE62B-F04B-4682-91C8-244C94A56DF4}"/>
              </a:ext>
            </a:extLst>
          </p:cNvPr>
          <p:cNvSpPr>
            <a:spLocks noGrp="1"/>
          </p:cNvSpPr>
          <p:nvPr>
            <p:ph type="sldNum" sz="quarter" idx="12"/>
          </p:nvPr>
        </p:nvSpPr>
        <p:spPr/>
        <p:txBody>
          <a:bodyPr/>
          <a:lstStyle/>
          <a:p>
            <a:fld id="{B37861E9-9538-4B32-BE79-D777209D5598}" type="slidenum">
              <a:rPr lang="en-US" smtClean="0"/>
              <a:t>‹#›</a:t>
            </a:fld>
            <a:endParaRPr lang="en-US"/>
          </a:p>
        </p:txBody>
      </p:sp>
    </p:spTree>
    <p:extLst>
      <p:ext uri="{BB962C8B-B14F-4D97-AF65-F5344CB8AC3E}">
        <p14:creationId xmlns:p14="http://schemas.microsoft.com/office/powerpoint/2010/main" val="43246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ABF05-0C55-4C4B-95F8-A589ACB2A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065D06-B967-4B90-8FDC-3B5E153C5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D6B0C-3FF2-44F9-879D-1AEFBDDCEF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BC564-8B44-4C75-8456-F937FDF0E058}" type="datetimeFigureOut">
              <a:rPr lang="en-US" smtClean="0"/>
              <a:t>12/30/2021</a:t>
            </a:fld>
            <a:endParaRPr lang="en-US"/>
          </a:p>
        </p:txBody>
      </p:sp>
      <p:sp>
        <p:nvSpPr>
          <p:cNvPr id="5" name="Footer Placeholder 4">
            <a:extLst>
              <a:ext uri="{FF2B5EF4-FFF2-40B4-BE49-F238E27FC236}">
                <a16:creationId xmlns:a16="http://schemas.microsoft.com/office/drawing/2014/main" id="{25AD6458-8A70-4307-A6DF-DC995F153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4D410F-2759-40BB-ACCE-7E1D72226F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861E9-9538-4B32-BE79-D777209D5598}" type="slidenum">
              <a:rPr lang="en-US" smtClean="0"/>
              <a:t>‹#›</a:t>
            </a:fld>
            <a:endParaRPr lang="en-US"/>
          </a:p>
        </p:txBody>
      </p:sp>
    </p:spTree>
    <p:extLst>
      <p:ext uri="{BB962C8B-B14F-4D97-AF65-F5344CB8AC3E}">
        <p14:creationId xmlns:p14="http://schemas.microsoft.com/office/powerpoint/2010/main" val="424983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88914B-7263-4C5E-928C-97BAEEFC14D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196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25D60B-4B8D-4FF6-959F-2C4BA2DAB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2CA284-5316-485C-AC56-4819F4B90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5212F-52F7-4A2C-BDBB-00E91CBEE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8BA793-3F8C-407A-8329-9ED82E338BE9}" type="datetimeFigureOut">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12/30/2021</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5" name="Footer Placeholder 4">
            <a:extLst>
              <a:ext uri="{FF2B5EF4-FFF2-40B4-BE49-F238E27FC236}">
                <a16:creationId xmlns:a16="http://schemas.microsoft.com/office/drawing/2014/main" id="{C4944073-02BE-46EC-96C9-882BDF8D6A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
        <p:nvSpPr>
          <p:cNvPr id="6" name="Slide Number Placeholder 5">
            <a:extLst>
              <a:ext uri="{FF2B5EF4-FFF2-40B4-BE49-F238E27FC236}">
                <a16:creationId xmlns:a16="http://schemas.microsoft.com/office/drawing/2014/main" id="{1C2B9BA6-1111-4F23-808A-EE7C0F42F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EB1C3F-6C18-440E-B283-D7F35DB69D07}" type="slidenum">
              <a:rPr kumimoji="0" lang="en-US" sz="1200" b="0" i="0" u="none" strike="noStrike" kern="1200" cap="none" spc="0" normalizeH="0" baseline="0" noProof="0" smtClean="0">
                <a:ln>
                  <a:noFill/>
                </a:ln>
                <a:solidFill>
                  <a:srgbClr val="000099">
                    <a:tint val="75000"/>
                  </a:srgbClr>
                </a:solidFill>
                <a:effectLst/>
                <a:uLnTx/>
                <a:uFillTx/>
                <a:latin typeface="#9Slide05 Lobs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99">
                  <a:tint val="75000"/>
                </a:srgbClr>
              </a:solidFill>
              <a:effectLst/>
              <a:uLnTx/>
              <a:uFillTx/>
              <a:latin typeface="#9Slide05 Lobster"/>
              <a:ea typeface="+mn-ea"/>
              <a:cs typeface="+mn-cs"/>
            </a:endParaRPr>
          </a:p>
        </p:txBody>
      </p:sp>
    </p:spTree>
    <p:extLst>
      <p:ext uri="{BB962C8B-B14F-4D97-AF65-F5344CB8AC3E}">
        <p14:creationId xmlns:p14="http://schemas.microsoft.com/office/powerpoint/2010/main" val="795278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microsoft.com/office/2007/relationships/hdphoto" Target="../media/hdphoto9.wdp"/><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microsoft.com/office/2007/relationships/hdphoto" Target="../media/hdphoto1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microsoft.com/office/2007/relationships/hdphoto" Target="../media/hdphoto13.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2.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slide" Target="slide3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slide" Target="slide3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slide" Target="slide35.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slide" Target="slide3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slide" Target="slide3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slide" Target="slide35.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2.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43.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2.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17.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18.wdp"/></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20.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9.wdp"/><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microsoft.com/office/2007/relationships/hdphoto" Target="../media/hdphoto21.wdp"/><Relationship Id="rId7"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9.wdp"/><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30.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57.png"/><Relationship Id="rId4" Type="http://schemas.microsoft.com/office/2007/relationships/hdphoto" Target="../media/hdphoto12.wdp"/></Relationships>
</file>

<file path=ppt/slides/_rels/slide38.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30.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57.png"/><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6.png"/><Relationship Id="rId7" Type="http://schemas.microsoft.com/office/2007/relationships/hdphoto" Target="../media/hdphoto7.wdp"/><Relationship Id="rId12"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8.png"/><Relationship Id="rId5" Type="http://schemas.microsoft.com/office/2007/relationships/hdphoto" Target="../media/hdphoto6.wdp"/><Relationship Id="rId10" Type="http://schemas.openxmlformats.org/officeDocument/2006/relationships/image" Target="../media/image47.png"/><Relationship Id="rId4" Type="http://schemas.openxmlformats.org/officeDocument/2006/relationships/image" Target="../media/image16.png"/><Relationship Id="rId9" Type="http://schemas.microsoft.com/office/2007/relationships/hdphoto" Target="../media/hdphoto24.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microsoft.com/office/2007/relationships/hdphoto" Target="../media/hdphoto3.wdp"/><Relationship Id="rId9" Type="http://schemas.microsoft.com/office/2007/relationships/hdphoto" Target="../media/hdphoto5.wdp"/></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microsoft.com/office/2007/relationships/media" Target="../media/media2.mp4"/><Relationship Id="rId7" Type="http://schemas.openxmlformats.org/officeDocument/2006/relationships/image" Target="../media/image60.png"/><Relationship Id="rId12" Type="http://schemas.microsoft.com/office/2007/relationships/hdphoto" Target="../media/hdphoto26.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0.xml"/><Relationship Id="rId11" Type="http://schemas.openxmlformats.org/officeDocument/2006/relationships/image" Target="../media/image62.png"/><Relationship Id="rId5" Type="http://schemas.openxmlformats.org/officeDocument/2006/relationships/slideLayout" Target="../slideLayouts/slideLayout7.xml"/><Relationship Id="rId10" Type="http://schemas.openxmlformats.org/officeDocument/2006/relationships/image" Target="../media/image48.png"/><Relationship Id="rId4" Type="http://schemas.openxmlformats.org/officeDocument/2006/relationships/video" Target="../media/media2.mp4"/><Relationship Id="rId9" Type="http://schemas.microsoft.com/office/2007/relationships/hdphoto" Target="../media/hdphoto25.wdp"/></Relationships>
</file>

<file path=ppt/slides/_rels/slide41.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30.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8.wdp"/><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68.png"/><Relationship Id="rId4" Type="http://schemas.microsoft.com/office/2007/relationships/hdphoto" Target="../media/hdphoto27.wdp"/><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microsoft.com/office/2007/relationships/hdphoto" Target="../media/hdphoto31.wdp"/></Relationships>
</file>

<file path=ppt/slides/_rels/slide45.xml.rels><?xml version="1.0" encoding="UTF-8" standalone="yes"?>
<Relationships xmlns="http://schemas.openxmlformats.org/package/2006/relationships"><Relationship Id="rId8" Type="http://schemas.microsoft.com/office/2007/relationships/hdphoto" Target="../media/hdphoto34.wdp"/><Relationship Id="rId3" Type="http://schemas.microsoft.com/office/2007/relationships/hdphoto" Target="../media/hdphoto32.wdp"/><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microsoft.com/office/2007/relationships/hdphoto" Target="../media/hdphoto32.wdp"/><Relationship Id="rId3" Type="http://schemas.microsoft.com/office/2007/relationships/hdphoto" Target="../media/hdphoto35.wdp"/><Relationship Id="rId7"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79.jpeg"/><Relationship Id="rId5" Type="http://schemas.microsoft.com/office/2007/relationships/hdphoto" Target="../media/hdphoto36.wdp"/><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75.pn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4.jpe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7" Type="http://schemas.microsoft.com/office/2007/relationships/hdphoto" Target="../media/hdphoto32.wdp"/><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9.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8" Type="http://schemas.microsoft.com/office/2007/relationships/hdphoto" Target="../media/hdphoto39.wdp"/><Relationship Id="rId3" Type="http://schemas.microsoft.com/office/2007/relationships/hdphoto" Target="../media/hdphoto37.wdp"/><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4.gif"/><Relationship Id="rId5" Type="http://schemas.microsoft.com/office/2007/relationships/hdphoto" Target="../media/hdphoto38.wdp"/><Relationship Id="rId10" Type="http://schemas.microsoft.com/office/2007/relationships/hdphoto" Target="../media/hdphoto40.wdp"/><Relationship Id="rId4" Type="http://schemas.openxmlformats.org/officeDocument/2006/relationships/image" Target="../media/image89.png"/><Relationship Id="rId9"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616" y="-216640"/>
            <a:ext cx="12668581" cy="1651000"/>
          </a:xfrm>
          <a:prstGeom prst="rect">
            <a:avLst/>
          </a:prstGeom>
          <a:solidFill>
            <a:srgbClr val="99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spcCol="0" rtlCol="0" anchor="ctr"/>
          <a:lstStyle/>
          <a:p>
            <a:pPr algn="ctr"/>
            <a:endParaRPr lang="en-US"/>
          </a:p>
        </p:txBody>
      </p:sp>
      <p:sp>
        <p:nvSpPr>
          <p:cNvPr id="24" name="Rectangle 23"/>
          <p:cNvSpPr/>
          <p:nvPr/>
        </p:nvSpPr>
        <p:spPr>
          <a:xfrm flipH="1">
            <a:off x="-989378" y="2546623"/>
            <a:ext cx="1004460" cy="4285979"/>
          </a:xfrm>
          <a:prstGeom prst="rect">
            <a:avLst/>
          </a:prstGeom>
          <a:solidFill>
            <a:schemeClr val="bg1"/>
          </a:solidFill>
          <a:ln>
            <a:noFill/>
          </a:ln>
          <a:effectLst>
            <a:glow rad="533400">
              <a:schemeClr val="bg1">
                <a:alpha val="65000"/>
              </a:schemeClr>
            </a:glow>
            <a:outerShdw blurRad="50800" dist="38100" algn="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grpSp>
        <p:nvGrpSpPr>
          <p:cNvPr id="14" name="Group 13"/>
          <p:cNvGrpSpPr/>
          <p:nvPr/>
        </p:nvGrpSpPr>
        <p:grpSpPr>
          <a:xfrm>
            <a:off x="1185871" y="1324927"/>
            <a:ext cx="9695485" cy="2307274"/>
            <a:chOff x="563562" y="438150"/>
            <a:chExt cx="10889457" cy="1676400"/>
          </a:xfrm>
        </p:grpSpPr>
        <p:sp>
          <p:nvSpPr>
            <p:cNvPr id="15" name="Rounded Rectangle 14"/>
            <p:cNvSpPr/>
            <p:nvPr/>
          </p:nvSpPr>
          <p:spPr>
            <a:xfrm>
              <a:off x="563562" y="438150"/>
              <a:ext cx="10889457"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61219" y="514350"/>
              <a:ext cx="10439400" cy="1371600"/>
            </a:xfrm>
            <a:prstGeom prst="roundRect">
              <a:avLst/>
            </a:prstGeom>
            <a:solidFill>
              <a:srgbClr val="FFF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rot="21134311">
            <a:off x="111709" y="1010468"/>
            <a:ext cx="2849774" cy="1008707"/>
          </a:xfrm>
          <a:custGeom>
            <a:avLst/>
            <a:gdLst>
              <a:gd name="connsiteX0" fmla="*/ 0 w 3001962"/>
              <a:gd name="connsiteY0" fmla="*/ 0 h 762000"/>
              <a:gd name="connsiteX1" fmla="*/ 3001962 w 3001962"/>
              <a:gd name="connsiteY1" fmla="*/ 0 h 762000"/>
              <a:gd name="connsiteX2" fmla="*/ 3001962 w 3001962"/>
              <a:gd name="connsiteY2" fmla="*/ 762000 h 762000"/>
              <a:gd name="connsiteX3" fmla="*/ 0 w 3001962"/>
              <a:gd name="connsiteY3" fmla="*/ 762000 h 762000"/>
              <a:gd name="connsiteX4" fmla="*/ 0 w 3001962"/>
              <a:gd name="connsiteY4" fmla="*/ 0 h 762000"/>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14 h 814402"/>
              <a:gd name="connsiteX1" fmla="*/ 1047750 w 3001962"/>
              <a:gd name="connsiteY1" fmla="*/ 123839 h 814402"/>
              <a:gd name="connsiteX2" fmla="*/ 3001962 w 3001962"/>
              <a:gd name="connsiteY2" fmla="*/ 14 h 814402"/>
              <a:gd name="connsiteX3" fmla="*/ 3001962 w 3001962"/>
              <a:gd name="connsiteY3" fmla="*/ 762014 h 814402"/>
              <a:gd name="connsiteX4" fmla="*/ 1100138 w 3001962"/>
              <a:gd name="connsiteY4" fmla="*/ 814402 h 814402"/>
              <a:gd name="connsiteX5" fmla="*/ 0 w 3001962"/>
              <a:gd name="connsiteY5" fmla="*/ 762014 h 814402"/>
              <a:gd name="connsiteX6" fmla="*/ 0 w 3001962"/>
              <a:gd name="connsiteY6" fmla="*/ 14 h 814402"/>
              <a:gd name="connsiteX0" fmla="*/ 0 w 3001962"/>
              <a:gd name="connsiteY0" fmla="*/ 45263 h 859651"/>
              <a:gd name="connsiteX1" fmla="*/ 1047750 w 3001962"/>
              <a:gd name="connsiteY1" fmla="*/ 169088 h 859651"/>
              <a:gd name="connsiteX2" fmla="*/ 3001962 w 3001962"/>
              <a:gd name="connsiteY2" fmla="*/ 45263 h 859651"/>
              <a:gd name="connsiteX3" fmla="*/ 3001962 w 3001962"/>
              <a:gd name="connsiteY3" fmla="*/ 807263 h 859651"/>
              <a:gd name="connsiteX4" fmla="*/ 1100138 w 3001962"/>
              <a:gd name="connsiteY4" fmla="*/ 859651 h 859651"/>
              <a:gd name="connsiteX5" fmla="*/ 0 w 3001962"/>
              <a:gd name="connsiteY5" fmla="*/ 807263 h 859651"/>
              <a:gd name="connsiteX6" fmla="*/ 0 w 3001962"/>
              <a:gd name="connsiteY6" fmla="*/ 45263 h 859651"/>
              <a:gd name="connsiteX0" fmla="*/ 0 w 3001962"/>
              <a:gd name="connsiteY0" fmla="*/ 79206 h 893594"/>
              <a:gd name="connsiteX1" fmla="*/ 1047750 w 3001962"/>
              <a:gd name="connsiteY1" fmla="*/ 203031 h 893594"/>
              <a:gd name="connsiteX2" fmla="*/ 3001962 w 3001962"/>
              <a:gd name="connsiteY2" fmla="*/ 79206 h 893594"/>
              <a:gd name="connsiteX3" fmla="*/ 3001962 w 3001962"/>
              <a:gd name="connsiteY3" fmla="*/ 841206 h 893594"/>
              <a:gd name="connsiteX4" fmla="*/ 1100138 w 3001962"/>
              <a:gd name="connsiteY4" fmla="*/ 893594 h 893594"/>
              <a:gd name="connsiteX5" fmla="*/ 0 w 3001962"/>
              <a:gd name="connsiteY5" fmla="*/ 841206 h 893594"/>
              <a:gd name="connsiteX6" fmla="*/ 0 w 3001962"/>
              <a:gd name="connsiteY6" fmla="*/ 79206 h 893594"/>
              <a:gd name="connsiteX0" fmla="*/ 0 w 3001962"/>
              <a:gd name="connsiteY0" fmla="*/ 88885 h 903273"/>
              <a:gd name="connsiteX1" fmla="*/ 1047750 w 3001962"/>
              <a:gd name="connsiteY1" fmla="*/ 212710 h 903273"/>
              <a:gd name="connsiteX2" fmla="*/ 3001962 w 3001962"/>
              <a:gd name="connsiteY2" fmla="*/ 69835 h 903273"/>
              <a:gd name="connsiteX3" fmla="*/ 3001962 w 3001962"/>
              <a:gd name="connsiteY3" fmla="*/ 850885 h 903273"/>
              <a:gd name="connsiteX4" fmla="*/ 1100138 w 3001962"/>
              <a:gd name="connsiteY4" fmla="*/ 903273 h 903273"/>
              <a:gd name="connsiteX5" fmla="*/ 0 w 3001962"/>
              <a:gd name="connsiteY5" fmla="*/ 850885 h 903273"/>
              <a:gd name="connsiteX6" fmla="*/ 0 w 3001962"/>
              <a:gd name="connsiteY6" fmla="*/ 88885 h 903273"/>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962" h="872657">
                <a:moveTo>
                  <a:pt x="0" y="58269"/>
                </a:moveTo>
                <a:cubicBezTo>
                  <a:pt x="346075" y="56682"/>
                  <a:pt x="577850" y="45569"/>
                  <a:pt x="1047750" y="182094"/>
                </a:cubicBezTo>
                <a:cubicBezTo>
                  <a:pt x="1970617" y="-40156"/>
                  <a:pt x="2245783" y="-19518"/>
                  <a:pt x="3001962" y="39219"/>
                </a:cubicBezTo>
                <a:lnTo>
                  <a:pt x="3001962" y="820269"/>
                </a:lnTo>
                <a:cubicBezTo>
                  <a:pt x="2107671" y="700135"/>
                  <a:pt x="1935691" y="730185"/>
                  <a:pt x="1100138" y="872657"/>
                </a:cubicBezTo>
                <a:cubicBezTo>
                  <a:pt x="504825" y="621832"/>
                  <a:pt x="109538" y="790107"/>
                  <a:pt x="0" y="820269"/>
                </a:cubicBezTo>
                <a:lnTo>
                  <a:pt x="0" y="58269"/>
                </a:lnTo>
                <a:close/>
              </a:path>
            </a:pathLst>
          </a:custGeom>
          <a:solidFill>
            <a:srgbClr val="00D66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12" name="Title 6"/>
          <p:cNvSpPr txBox="1">
            <a:spLocks/>
          </p:cNvSpPr>
          <p:nvPr/>
        </p:nvSpPr>
        <p:spPr>
          <a:xfrm rot="21033492">
            <a:off x="641094" y="1481821"/>
            <a:ext cx="1875459" cy="530444"/>
          </a:xfrm>
          <a:prstGeom prst="rect">
            <a:avLst/>
          </a:prstGeom>
        </p:spPr>
        <p:txBody>
          <a:bodyPr spcFirstLastPara="1" lIns="90988" tIns="45494" rIns="90988" bIns="45494" numCol="1">
            <a:prstTxWarp prst="textArchU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a:solidFill>
                  <a:schemeClr val="bg1"/>
                </a:solidFill>
                <a:latin typeface="Arial" pitchFamily="34" charset="0"/>
                <a:cs typeface="Arial" pitchFamily="34" charset="0"/>
              </a:rPr>
              <a:t>CHƯƠNG 4</a:t>
            </a:r>
            <a:endParaRPr lang="en-US" sz="3200" b="1">
              <a:solidFill>
                <a:schemeClr val="bg1"/>
              </a:solidFill>
              <a:latin typeface="Arial" pitchFamily="34" charset="0"/>
              <a:cs typeface="Arial" pitchFamily="34" charset="0"/>
            </a:endParaRPr>
          </a:p>
        </p:txBody>
      </p:sp>
      <p:sp>
        <p:nvSpPr>
          <p:cNvPr id="20" name="Oval 19"/>
          <p:cNvSpPr/>
          <p:nvPr/>
        </p:nvSpPr>
        <p:spPr>
          <a:xfrm>
            <a:off x="9821685" y="975061"/>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1" name="Oval 20"/>
          <p:cNvSpPr/>
          <p:nvPr/>
        </p:nvSpPr>
        <p:spPr>
          <a:xfrm>
            <a:off x="9820559" y="1445869"/>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2" name="Rectangle 5"/>
          <p:cNvSpPr/>
          <p:nvPr/>
        </p:nvSpPr>
        <p:spPr>
          <a:xfrm>
            <a:off x="9883482" y="1089419"/>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9" name="Oval 28"/>
          <p:cNvSpPr/>
          <p:nvPr/>
        </p:nvSpPr>
        <p:spPr>
          <a:xfrm>
            <a:off x="2941010" y="990600"/>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0" name="Oval 29"/>
          <p:cNvSpPr/>
          <p:nvPr/>
        </p:nvSpPr>
        <p:spPr>
          <a:xfrm>
            <a:off x="2939883" y="1461408"/>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1" name="Rectangle 5"/>
          <p:cNvSpPr/>
          <p:nvPr/>
        </p:nvSpPr>
        <p:spPr>
          <a:xfrm>
            <a:off x="3002806" y="1104957"/>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 name="TextBox 2">
            <a:extLst>
              <a:ext uri="{FF2B5EF4-FFF2-40B4-BE49-F238E27FC236}">
                <a16:creationId xmlns:a16="http://schemas.microsoft.com/office/drawing/2014/main" id="{71C59354-5B7E-4E41-9297-D4C983BABFA8}"/>
              </a:ext>
            </a:extLst>
          </p:cNvPr>
          <p:cNvSpPr txBox="1"/>
          <p:nvPr/>
        </p:nvSpPr>
        <p:spPr>
          <a:xfrm>
            <a:off x="2193700" y="1637916"/>
            <a:ext cx="8547409" cy="1754326"/>
          </a:xfrm>
          <a:prstGeom prst="rect">
            <a:avLst/>
          </a:prstGeom>
          <a:noFill/>
        </p:spPr>
        <p:txBody>
          <a:bodyPr wrap="square" rtlCol="0">
            <a:spAutoFit/>
          </a:bodyPr>
          <a:lstStyle/>
          <a:p>
            <a:pPr algn="ctr"/>
            <a:r>
              <a:rPr lang="en-US" sz="5400" b="1">
                <a:solidFill>
                  <a:srgbClr val="0070C0"/>
                </a:solidFill>
                <a:latin typeface="Arial" panose="020B0604020202020204" pitchFamily="34" charset="0"/>
                <a:cs typeface="Arial" panose="020B0604020202020204" pitchFamily="34" charset="0"/>
              </a:rPr>
              <a:t>KHÍ HẬU </a:t>
            </a:r>
          </a:p>
          <a:p>
            <a:pPr algn="ctr"/>
            <a:r>
              <a:rPr lang="en-US" sz="5400" b="1">
                <a:solidFill>
                  <a:srgbClr val="0070C0"/>
                </a:solidFill>
                <a:latin typeface="Arial" panose="020B0604020202020204" pitchFamily="34" charset="0"/>
                <a:cs typeface="Arial" panose="020B0604020202020204" pitchFamily="34" charset="0"/>
              </a:rPr>
              <a:t>VÀ BIẾN ĐỔI KHÍ HẬU</a:t>
            </a:r>
          </a:p>
        </p:txBody>
      </p:sp>
      <p:sp>
        <p:nvSpPr>
          <p:cNvPr id="17" name="Rectangle 16">
            <a:extLst>
              <a:ext uri="{FF2B5EF4-FFF2-40B4-BE49-F238E27FC236}">
                <a16:creationId xmlns:a16="http://schemas.microsoft.com/office/drawing/2014/main" id="{2F1FAFBF-EF92-4E27-BE53-21D8555D8091}"/>
              </a:ext>
            </a:extLst>
          </p:cNvPr>
          <p:cNvSpPr/>
          <p:nvPr/>
        </p:nvSpPr>
        <p:spPr>
          <a:xfrm>
            <a:off x="314960" y="3718560"/>
            <a:ext cx="11877040" cy="3114042"/>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5AAB7C0-CCFE-48C7-967C-06E4D1F55EF3}"/>
              </a:ext>
            </a:extLst>
          </p:cNvPr>
          <p:cNvSpPr txBox="1"/>
          <p:nvPr/>
        </p:nvSpPr>
        <p:spPr>
          <a:xfrm>
            <a:off x="1217749" y="3835757"/>
            <a:ext cx="10499310"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TRONG CHƯ</a:t>
            </a:r>
            <a:r>
              <a:rPr lang="vi-VN" sz="2800" b="1">
                <a:solidFill>
                  <a:srgbClr val="002060"/>
                </a:solidFill>
                <a:latin typeface="Arial" panose="020B0604020202020204" pitchFamily="34" charset="0"/>
                <a:cs typeface="Arial" panose="020B0604020202020204" pitchFamily="34" charset="0"/>
              </a:rPr>
              <a:t>Ơ</a:t>
            </a:r>
            <a:r>
              <a:rPr lang="en-US" sz="2800" b="1">
                <a:solidFill>
                  <a:srgbClr val="002060"/>
                </a:solidFill>
                <a:latin typeface="Arial" panose="020B0604020202020204" pitchFamily="34" charset="0"/>
                <a:cs typeface="Arial" panose="020B0604020202020204" pitchFamily="34" charset="0"/>
              </a:rPr>
              <a:t>NG TRÌNH NÀY, EM SẼ TÌM HIỂU VỀ:</a:t>
            </a:r>
          </a:p>
        </p:txBody>
      </p:sp>
      <p:sp>
        <p:nvSpPr>
          <p:cNvPr id="19" name="TextBox 18">
            <a:extLst>
              <a:ext uri="{FF2B5EF4-FFF2-40B4-BE49-F238E27FC236}">
                <a16:creationId xmlns:a16="http://schemas.microsoft.com/office/drawing/2014/main" id="{CFBC4925-0A3D-4166-8574-790250EDBC73}"/>
              </a:ext>
            </a:extLst>
          </p:cNvPr>
          <p:cNvSpPr txBox="1"/>
          <p:nvPr/>
        </p:nvSpPr>
        <p:spPr>
          <a:xfrm>
            <a:off x="386468" y="4491185"/>
            <a:ext cx="5439320" cy="1754326"/>
          </a:xfrm>
          <a:prstGeom prst="rect">
            <a:avLst/>
          </a:prstGeom>
          <a:noFill/>
        </p:spPr>
        <p:txBody>
          <a:bodyPr wrap="square" rtlCol="0">
            <a:spAutoFit/>
          </a:bodyPr>
          <a:lstStyle/>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Lớp vỏ khí của Trái Đất</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Nhiệt độ không khí</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Mây và m</a:t>
            </a:r>
            <a:r>
              <a:rPr lang="vi-VN" sz="3600">
                <a:solidFill>
                  <a:srgbClr val="002060"/>
                </a:solidFill>
                <a:latin typeface="Arial" panose="020B0604020202020204" pitchFamily="34" charset="0"/>
                <a:cs typeface="Arial" panose="020B0604020202020204" pitchFamily="34" charset="0"/>
              </a:rPr>
              <a:t>ư</a:t>
            </a:r>
            <a:r>
              <a:rPr lang="en-US" sz="3600">
                <a:solidFill>
                  <a:srgbClr val="002060"/>
                </a:solidFill>
                <a:latin typeface="Arial" panose="020B0604020202020204" pitchFamily="34" charset="0"/>
                <a:cs typeface="Arial" panose="020B0604020202020204" pitchFamily="34" charset="0"/>
              </a:rPr>
              <a:t>a</a:t>
            </a:r>
          </a:p>
        </p:txBody>
      </p:sp>
      <p:sp>
        <p:nvSpPr>
          <p:cNvPr id="23" name="TextBox 22">
            <a:extLst>
              <a:ext uri="{FF2B5EF4-FFF2-40B4-BE49-F238E27FC236}">
                <a16:creationId xmlns:a16="http://schemas.microsoft.com/office/drawing/2014/main" id="{94562955-9BD7-4E46-B0EF-588677F198B3}"/>
              </a:ext>
            </a:extLst>
          </p:cNvPr>
          <p:cNvSpPr txBox="1"/>
          <p:nvPr/>
        </p:nvSpPr>
        <p:spPr>
          <a:xfrm>
            <a:off x="6913880" y="4358977"/>
            <a:ext cx="5439320" cy="1754326"/>
          </a:xfrm>
          <a:prstGeom prst="rect">
            <a:avLst/>
          </a:prstGeom>
          <a:noFill/>
        </p:spPr>
        <p:txBody>
          <a:bodyPr wrap="square" rtlCol="0">
            <a:spAutoFit/>
          </a:bodyPr>
          <a:lstStyle/>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Khí áp và gió</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Thời tiết và khí hậu</a:t>
            </a:r>
          </a:p>
          <a:p>
            <a:pPr marL="285750" indent="-285750">
              <a:buFont typeface="Arial" panose="020B0604020202020204" pitchFamily="34" charset="0"/>
              <a:buChar char="•"/>
            </a:pPr>
            <a:r>
              <a:rPr lang="en-US" sz="3600">
                <a:solidFill>
                  <a:srgbClr val="002060"/>
                </a:solidFill>
                <a:latin typeface="Arial" panose="020B0604020202020204" pitchFamily="34" charset="0"/>
                <a:cs typeface="Arial" panose="020B0604020202020204" pitchFamily="34" charset="0"/>
              </a:rPr>
              <a:t>Biến đổi khí hậu</a:t>
            </a:r>
          </a:p>
        </p:txBody>
      </p:sp>
    </p:spTree>
    <p:extLst>
      <p:ext uri="{BB962C8B-B14F-4D97-AF65-F5344CB8AC3E}">
        <p14:creationId xmlns:p14="http://schemas.microsoft.com/office/powerpoint/2010/main" val="4004370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ét đánh làm ba người đang trú mưa thiệt mạng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90" y="2290763"/>
            <a:ext cx="4993969" cy="3361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ầu vồng sau m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835" y="2290763"/>
            <a:ext cx="5024437" cy="3361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28">
            <a:extLst>
              <a:ext uri="{FF2B5EF4-FFF2-40B4-BE49-F238E27FC236}">
                <a16:creationId xmlns:a16="http://schemas.microsoft.com/office/drawing/2014/main" id="{FF3473F3-19B2-4D96-A240-A06232033B3A}"/>
              </a:ext>
            </a:extLst>
          </p:cNvPr>
          <p:cNvSpPr/>
          <p:nvPr/>
        </p:nvSpPr>
        <p:spPr>
          <a:xfrm>
            <a:off x="1357966" y="2409224"/>
            <a:ext cx="2839961" cy="57156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9Slide03 SFU Futura_12" panose="00000400000000000000" pitchFamily="2" charset="0"/>
                <a:cs typeface="Arial" panose="020B0604020202020204" pitchFamily="34" charset="0"/>
              </a:rPr>
              <a:t>SÉT</a:t>
            </a:r>
          </a:p>
        </p:txBody>
      </p:sp>
      <p:cxnSp>
        <p:nvCxnSpPr>
          <p:cNvPr id="5" name="Straight Connector 4">
            <a:extLst>
              <a:ext uri="{FF2B5EF4-FFF2-40B4-BE49-F238E27FC236}">
                <a16:creationId xmlns:a16="http://schemas.microsoft.com/office/drawing/2014/main" id="{8529DE91-F9A3-4AAE-9D59-914616AB64F5}"/>
              </a:ext>
            </a:extLst>
          </p:cNvPr>
          <p:cNvCxnSpPr/>
          <p:nvPr/>
        </p:nvCxnSpPr>
        <p:spPr>
          <a:xfrm>
            <a:off x="0" y="2159096"/>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descr="Hình ảnh Vector Biểu Tượng Hình ảnh Phẳng, Nền, đen, Màu Xanh. Vector và  PNG với nền trong suốt để tải xuống miễn phí">
            <a:extLst>
              <a:ext uri="{FF2B5EF4-FFF2-40B4-BE49-F238E27FC236}">
                <a16:creationId xmlns:a16="http://schemas.microsoft.com/office/drawing/2014/main" id="{70C06B5A-D104-41C4-889B-32461E9B5C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2846" t="31273" r="28384" b="40019"/>
          <a:stretch/>
        </p:blipFill>
        <p:spPr bwMode="auto">
          <a:xfrm>
            <a:off x="8790237" y="68914"/>
            <a:ext cx="2709035" cy="20059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8">
            <a:extLst>
              <a:ext uri="{FF2B5EF4-FFF2-40B4-BE49-F238E27FC236}">
                <a16:creationId xmlns:a16="http://schemas.microsoft.com/office/drawing/2014/main" id="{FF3473F3-19B2-4D96-A240-A06232033B3A}"/>
              </a:ext>
            </a:extLst>
          </p:cNvPr>
          <p:cNvSpPr/>
          <p:nvPr/>
        </p:nvSpPr>
        <p:spPr>
          <a:xfrm>
            <a:off x="392690" y="180544"/>
            <a:ext cx="7963216" cy="156849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9Slide03 SFU Futura_12" panose="00000400000000000000" pitchFamily="2" charset="0"/>
                <a:cs typeface="Arial" panose="020B0604020202020204" pitchFamily="34" charset="0"/>
              </a:rPr>
              <a:t>NHÌN HÌNH </a:t>
            </a:r>
            <a:r>
              <a:rPr lang="en-US" sz="8000" b="1" dirty="0">
                <a:solidFill>
                  <a:srgbClr val="00ACEE"/>
                </a:solidFill>
                <a:latin typeface="#9Slide03 SFU Futura_12" panose="00000400000000000000" pitchFamily="2" charset="0"/>
                <a:cs typeface="Arial" panose="020B0604020202020204" pitchFamily="34" charset="0"/>
              </a:rPr>
              <a:t>ĐOÁN Ý</a:t>
            </a:r>
          </a:p>
        </p:txBody>
      </p:sp>
      <p:sp>
        <p:nvSpPr>
          <p:cNvPr id="8" name="Rectangle: Rounded Corners 28">
            <a:extLst>
              <a:ext uri="{FF2B5EF4-FFF2-40B4-BE49-F238E27FC236}">
                <a16:creationId xmlns:a16="http://schemas.microsoft.com/office/drawing/2014/main" id="{FF3473F3-19B2-4D96-A240-A06232033B3A}"/>
              </a:ext>
            </a:extLst>
          </p:cNvPr>
          <p:cNvSpPr/>
          <p:nvPr/>
        </p:nvSpPr>
        <p:spPr>
          <a:xfrm>
            <a:off x="6830479" y="2318688"/>
            <a:ext cx="4571811" cy="57156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FU Futura_12" panose="00000400000000000000" pitchFamily="2" charset="0"/>
                <a:cs typeface="Arial" panose="020B0604020202020204" pitchFamily="34" charset="0"/>
              </a:rPr>
              <a:t>CẦU VỒNG</a:t>
            </a:r>
          </a:p>
        </p:txBody>
      </p:sp>
      <p:pic>
        <p:nvPicPr>
          <p:cNvPr id="10" name="Picture 4" descr="Catalog PNG Images | Vector and PSD Files | Free Download on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9500" y1="61705" x2="19500" y2="61705"/>
                        <a14:foregroundMark x1="24167" y1="40165" x2="24167" y2="40165"/>
                        <a14:foregroundMark x1="38333" y1="39566" x2="38333" y2="39566"/>
                        <a14:foregroundMark x1="65750" y1="37322" x2="65750" y2="37322"/>
                        <a14:foregroundMark x1="77750" y1="38444" x2="77750" y2="38444"/>
                        <a14:foregroundMark x1="81417" y1="38893" x2="81417" y2="38893"/>
                        <a14:foregroundMark x1="82167" y1="38893" x2="82167" y2="38893"/>
                        <a14:foregroundMark x1="18750" y1="18923" x2="18750" y2="18923"/>
                        <a14:foregroundMark x1="20000" y1="17801" x2="20000" y2="17801"/>
                        <a14:foregroundMark x1="24417" y1="16230" x2="25833" y2="16230"/>
                        <a14:foregroundMark x1="35167" y1="16230" x2="35167" y2="16230"/>
                        <a14:foregroundMark x1="43000" y1="18250" x2="43000" y2="18250"/>
                        <a14:foregroundMark x1="52250" y1="18474" x2="57667" y2="18250"/>
                        <a14:foregroundMark x1="65750" y1="17801" x2="65750" y2="17801"/>
                        <a14:foregroundMark x1="73333" y1="17801" x2="73333" y2="17801"/>
                        <a14:foregroundMark x1="32500" y1="86088" x2="32500" y2="86088"/>
                        <a14:foregroundMark x1="23667" y1="81900" x2="23667" y2="81900"/>
                        <a14:foregroundMark x1="23417" y1="81900" x2="23417" y2="81900"/>
                      </a14:backgroundRemoval>
                    </a14:imgEffect>
                  </a14:imgLayer>
                </a14:imgProps>
              </a:ext>
              <a:ext uri="{28A0092B-C50C-407E-A947-70E740481C1C}">
                <a14:useLocalDpi xmlns:a14="http://schemas.microsoft.com/office/drawing/2010/main" val="0"/>
              </a:ext>
            </a:extLst>
          </a:blip>
          <a:srcRect l="12797" t="73839" r="11473" b="5392"/>
          <a:stretch/>
        </p:blipFill>
        <p:spPr bwMode="auto">
          <a:xfrm>
            <a:off x="2221248" y="5680580"/>
            <a:ext cx="7418999" cy="12487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28">
            <a:extLst>
              <a:ext uri="{FF2B5EF4-FFF2-40B4-BE49-F238E27FC236}">
                <a16:creationId xmlns:a16="http://schemas.microsoft.com/office/drawing/2014/main" id="{FF3473F3-19B2-4D96-A240-A06232033B3A}"/>
              </a:ext>
            </a:extLst>
          </p:cNvPr>
          <p:cNvSpPr/>
          <p:nvPr/>
        </p:nvSpPr>
        <p:spPr>
          <a:xfrm>
            <a:off x="3476871" y="6019179"/>
            <a:ext cx="6163376" cy="57156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9Slide03 SFU Futura_12" panose="00000400000000000000" pitchFamily="2" charset="0"/>
                <a:cs typeface="Arial" panose="020B0604020202020204" pitchFamily="34" charset="0"/>
              </a:rPr>
              <a:t>Xuất</a:t>
            </a:r>
            <a:r>
              <a:rPr lang="en-US" sz="3600" b="1" dirty="0">
                <a:solidFill>
                  <a:srgbClr val="C00000"/>
                </a:solidFill>
                <a:latin typeface="#9Slide03 SFU Futura_12" panose="00000400000000000000" pitchFamily="2" charset="0"/>
                <a:cs typeface="Arial" panose="020B0604020202020204" pitchFamily="34" charset="0"/>
              </a:rPr>
              <a:t> </a:t>
            </a:r>
            <a:r>
              <a:rPr lang="en-US" sz="3600" b="1" dirty="0" err="1">
                <a:solidFill>
                  <a:srgbClr val="C00000"/>
                </a:solidFill>
                <a:latin typeface="#9Slide03 SFU Futura_12" panose="00000400000000000000" pitchFamily="2" charset="0"/>
                <a:cs typeface="Arial" panose="020B0604020202020204" pitchFamily="34" charset="0"/>
              </a:rPr>
              <a:t>hiện</a:t>
            </a:r>
            <a:r>
              <a:rPr lang="en-US" sz="3600" b="1" dirty="0">
                <a:solidFill>
                  <a:srgbClr val="C00000"/>
                </a:solidFill>
                <a:latin typeface="#9Slide03 SFU Futura_12" panose="00000400000000000000" pitchFamily="2" charset="0"/>
                <a:cs typeface="Arial" panose="020B0604020202020204" pitchFamily="34" charset="0"/>
              </a:rPr>
              <a:t> ở TẦNG ĐỐI LƯU</a:t>
            </a:r>
          </a:p>
        </p:txBody>
      </p:sp>
    </p:spTree>
    <p:extLst>
      <p:ext uri="{BB962C8B-B14F-4D97-AF65-F5344CB8AC3E}">
        <p14:creationId xmlns:p14="http://schemas.microsoft.com/office/powerpoint/2010/main" val="79357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352" t="22587" r="17276" b="27241"/>
          <a:stretch/>
        </p:blipFill>
        <p:spPr bwMode="auto">
          <a:xfrm>
            <a:off x="151693" y="163648"/>
            <a:ext cx="6607359" cy="32861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28">
            <a:extLst>
              <a:ext uri="{FF2B5EF4-FFF2-40B4-BE49-F238E27FC236}">
                <a16:creationId xmlns:a16="http://schemas.microsoft.com/office/drawing/2014/main" id="{FF3473F3-19B2-4D96-A240-A06232033B3A}"/>
              </a:ext>
            </a:extLst>
          </p:cNvPr>
          <p:cNvSpPr/>
          <p:nvPr/>
        </p:nvSpPr>
        <p:spPr>
          <a:xfrm>
            <a:off x="857791" y="692327"/>
            <a:ext cx="5071562" cy="173513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9Slide03 SFU Futura_12" panose="00000400000000000000" pitchFamily="2" charset="0"/>
                <a:cs typeface="Arial" panose="020B0604020202020204" pitchFamily="34" charset="0"/>
              </a:rPr>
              <a:t>Sét </a:t>
            </a:r>
            <a:r>
              <a:rPr lang="vi-VN" sz="2800" b="1" dirty="0">
                <a:solidFill>
                  <a:schemeClr val="tx1"/>
                </a:solidFill>
                <a:latin typeface="#9Slide03 SFU Futura_12" panose="00000400000000000000" pitchFamily="2" charset="0"/>
                <a:cs typeface="Arial" panose="020B0604020202020204" pitchFamily="34" charset="0"/>
              </a:rPr>
              <a:t>là hiện tượng phóng điện trong khí quyển giữa các đám mây và đất hoặc giữa các đám mây mang điện tích trái dấu.</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3" name="Picture 2" descr="Green Note Paper Decorative Illustration, Exquisite Notes, Sticky Notes,  Notepads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352" t="22587" r="17276" b="27241"/>
          <a:stretch/>
        </p:blipFill>
        <p:spPr bwMode="auto">
          <a:xfrm>
            <a:off x="214128" y="3158836"/>
            <a:ext cx="6607359" cy="36991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28">
            <a:extLst>
              <a:ext uri="{FF2B5EF4-FFF2-40B4-BE49-F238E27FC236}">
                <a16:creationId xmlns:a16="http://schemas.microsoft.com/office/drawing/2014/main" id="{FF3473F3-19B2-4D96-A240-A06232033B3A}"/>
              </a:ext>
            </a:extLst>
          </p:cNvPr>
          <p:cNvSpPr/>
          <p:nvPr/>
        </p:nvSpPr>
        <p:spPr>
          <a:xfrm>
            <a:off x="763700" y="3978461"/>
            <a:ext cx="5259744" cy="173513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C00000"/>
                </a:solidFill>
                <a:latin typeface="#9Slide03 SFU Futura_12" panose="00000400000000000000" pitchFamily="2" charset="0"/>
                <a:cs typeface="Arial" panose="020B0604020202020204" pitchFamily="34" charset="0"/>
              </a:rPr>
              <a:t>C</a:t>
            </a:r>
            <a:r>
              <a:rPr lang="vi-VN" sz="3600" b="1" dirty="0">
                <a:solidFill>
                  <a:srgbClr val="C00000"/>
                </a:solidFill>
                <a:latin typeface="#9Slide03 SFU Futura_12" panose="00000400000000000000" pitchFamily="2" charset="0"/>
                <a:cs typeface="Arial" panose="020B0604020202020204" pitchFamily="34" charset="0"/>
              </a:rPr>
              <a:t>ầu vồng </a:t>
            </a:r>
            <a:r>
              <a:rPr lang="vi-VN" sz="2800" b="1" dirty="0">
                <a:solidFill>
                  <a:schemeClr val="tx1"/>
                </a:solidFill>
                <a:latin typeface="#9Slide03 SFU Futura_12" panose="00000400000000000000" pitchFamily="2" charset="0"/>
                <a:cs typeface="Arial" panose="020B0604020202020204" pitchFamily="34" charset="0"/>
              </a:rPr>
              <a:t>xuất hiện do ánh sáng từ </a:t>
            </a:r>
            <a:r>
              <a:rPr lang="en-US" sz="2800" b="1" dirty="0">
                <a:solidFill>
                  <a:schemeClr val="tx1"/>
                </a:solidFill>
                <a:latin typeface="#9Slide03 SFU Futura_12" panose="00000400000000000000" pitchFamily="2" charset="0"/>
                <a:cs typeface="Arial" panose="020B0604020202020204" pitchFamily="34" charset="0"/>
              </a:rPr>
              <a:t>MT </a:t>
            </a:r>
            <a:r>
              <a:rPr lang="vi-VN" sz="2800" b="1" dirty="0">
                <a:solidFill>
                  <a:schemeClr val="tx1"/>
                </a:solidFill>
                <a:latin typeface="#9Slide03 SFU Futura_12" panose="00000400000000000000" pitchFamily="2" charset="0"/>
                <a:cs typeface="Arial" panose="020B0604020202020204" pitchFamily="34" charset="0"/>
              </a:rPr>
              <a:t>khúc xạ và phản xạ qua các giọt nước trong không khí. </a:t>
            </a:r>
            <a:r>
              <a:rPr lang="en-US" sz="2800" b="1" dirty="0">
                <a:solidFill>
                  <a:schemeClr val="tx1"/>
                </a:solidFill>
                <a:latin typeface="#9Slide03 SFU Futura_12" panose="00000400000000000000" pitchFamily="2" charset="0"/>
                <a:cs typeface="Arial" panose="020B0604020202020204" pitchFamily="34" charset="0"/>
              </a:rPr>
              <a:t>T</a:t>
            </a:r>
            <a:r>
              <a:rPr lang="vi-VN" sz="2800" b="1" dirty="0">
                <a:solidFill>
                  <a:schemeClr val="tx1"/>
                </a:solidFill>
                <a:latin typeface="#9Slide03 SFU Futura_12" panose="00000400000000000000" pitchFamily="2" charset="0"/>
                <a:cs typeface="Arial" panose="020B0604020202020204" pitchFamily="34" charset="0"/>
              </a:rPr>
              <a:t>hứ tự</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màu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sắc</a:t>
            </a:r>
            <a:r>
              <a:rPr lang="en-US" sz="2800" b="1" dirty="0">
                <a:solidFill>
                  <a:schemeClr val="tx1"/>
                </a:solidFill>
                <a:latin typeface="#9Slide03 SFU Futura_12" panose="00000400000000000000" pitchFamily="2" charset="0"/>
                <a:cs typeface="Arial" panose="020B0604020202020204" pitchFamily="34" charset="0"/>
              </a:rPr>
              <a:t>:</a:t>
            </a:r>
            <a:r>
              <a:rPr lang="vi-VN" sz="2800" b="1" dirty="0">
                <a:solidFill>
                  <a:schemeClr val="tx1"/>
                </a:solidFill>
                <a:latin typeface="#9Slide03 SFU Futura_12" panose="00000400000000000000" pitchFamily="2" charset="0"/>
                <a:cs typeface="Arial" panose="020B0604020202020204" pitchFamily="34" charset="0"/>
              </a:rPr>
              <a:t> đỏ, cam, vàng, lục, lam, chàm, tím. </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6832814" y="1983589"/>
            <a:ext cx="5233249" cy="3488832"/>
          </a:xfrm>
          <a:prstGeom prst="rect">
            <a:avLst/>
          </a:prstGeom>
          <a:ln>
            <a:noFill/>
          </a:ln>
          <a:effectLst>
            <a:outerShdw blurRad="292100" dist="139700" dir="2700000" algn="tl" rotWithShape="0">
              <a:srgbClr val="333333">
                <a:alpha val="65000"/>
              </a:srgbClr>
            </a:outerShdw>
          </a:effectLst>
        </p:spPr>
      </p:pic>
      <p:sp>
        <p:nvSpPr>
          <p:cNvPr id="16" name="Rectangle: Rounded Corners 28">
            <a:extLst>
              <a:ext uri="{FF2B5EF4-FFF2-40B4-BE49-F238E27FC236}">
                <a16:creationId xmlns:a16="http://schemas.microsoft.com/office/drawing/2014/main" id="{FF3473F3-19B2-4D96-A240-A06232033B3A}"/>
              </a:ext>
            </a:extLst>
          </p:cNvPr>
          <p:cNvSpPr/>
          <p:nvPr/>
        </p:nvSpPr>
        <p:spPr>
          <a:xfrm>
            <a:off x="6994501" y="5336232"/>
            <a:ext cx="5071562" cy="173513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err="1">
                <a:solidFill>
                  <a:schemeClr val="tx1"/>
                </a:solidFill>
                <a:latin typeface="#9Slide03 SFU Futura_12" panose="00000400000000000000" pitchFamily="2" charset="0"/>
                <a:cs typeface="Arial" panose="020B0604020202020204" pitchFamily="34" charset="0"/>
              </a:rPr>
              <a:t>Cầu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vồng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và</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sét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xuất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hiện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đồng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bầu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Hải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Khẩu</a:t>
            </a:r>
            <a:r>
              <a:rPr lang="en-US" sz="2400" b="1" dirty="0">
                <a:solidFill>
                  <a:schemeClr val="tx1"/>
                </a:solidFill>
                <a:latin typeface="#9Slide03 SFU Futura_12" panose="00000400000000000000" pitchFamily="2" charset="0"/>
                <a:cs typeface="Arial" panose="020B0604020202020204" pitchFamily="34" charset="0"/>
              </a:rPr>
              <a:t>, </a:t>
            </a:r>
          </a:p>
          <a:p>
            <a:pPr algn="r"/>
            <a:r>
              <a:rPr lang="en-US" sz="2400" b="1" dirty="0" err="1">
                <a:solidFill>
                  <a:schemeClr val="tx1"/>
                </a:solidFill>
                <a:latin typeface="#9Slide03 SFU Futura_12" panose="00000400000000000000" pitchFamily="2" charset="0"/>
                <a:cs typeface="Arial" panose="020B0604020202020204" pitchFamily="34" charset="0"/>
              </a:rPr>
              <a:t>đảo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Hải</a:t>
            </a:r>
            <a:r>
              <a:rPr lang="en-US" sz="2400" b="1" dirty="0">
                <a:solidFill>
                  <a:schemeClr val="tx1"/>
                </a:solidFill>
                <a:latin typeface="#9Slide03 SFU Futura_12" panose="00000400000000000000" pitchFamily="2" charset="0"/>
                <a:cs typeface="Arial" panose="020B0604020202020204" pitchFamily="34" charset="0"/>
              </a:rPr>
              <a:t> Nam, </a:t>
            </a:r>
            <a:r>
              <a:rPr lang="en-US" sz="2400" b="1" dirty="0" err="1">
                <a:solidFill>
                  <a:schemeClr val="tx1"/>
                </a:solidFill>
                <a:latin typeface="#9Slide03 SFU Futura_12" panose="00000400000000000000" pitchFamily="2" charset="0"/>
                <a:cs typeface="Arial" panose="020B0604020202020204" pitchFamily="34" charset="0"/>
              </a:rPr>
              <a:t>Trung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Quốc</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074" name="Picture 2" descr="Hình ảnh Biểu Tượng Cầu Vồng Và Mây Bị Cô Lập, Bị Cô Lập, Cầu Vồng, Phẳng  Vector và PNG với nền trong suốt để tải xuống miễn phí"/>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5781" r="93125">
                        <a14:foregroundMark x1="93125" y1="48438" x2="93125" y2="48438"/>
                        <a14:foregroundMark x1="5781" y1="68281" x2="5781" y2="68281"/>
                      </a14:backgroundRemoval>
                    </a14:imgEffect>
                  </a14:imgLayer>
                </a14:imgProps>
              </a:ext>
              <a:ext uri="{28A0092B-C50C-407E-A947-70E740481C1C}">
                <a14:useLocalDpi xmlns:a14="http://schemas.microsoft.com/office/drawing/2010/main" val="0"/>
              </a:ext>
            </a:extLst>
          </a:blip>
          <a:srcRect t="16631" b="14960"/>
          <a:stretch/>
        </p:blipFill>
        <p:spPr bwMode="auto">
          <a:xfrm>
            <a:off x="6772250" y="53641"/>
            <a:ext cx="1618617" cy="11072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ét Biểu Tượng Clip Nghệ Thuật-vector Clip Nghệ Thuật-miễn Phí Vector Miễn  Phí Tải Về"/>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003399" y="988503"/>
            <a:ext cx="941156" cy="10177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8">
            <a:extLst>
              <a:ext uri="{FF2B5EF4-FFF2-40B4-BE49-F238E27FC236}">
                <a16:creationId xmlns:a16="http://schemas.microsoft.com/office/drawing/2014/main" id="{FF3473F3-19B2-4D96-A240-A06232033B3A}"/>
              </a:ext>
            </a:extLst>
          </p:cNvPr>
          <p:cNvSpPr/>
          <p:nvPr/>
        </p:nvSpPr>
        <p:spPr>
          <a:xfrm>
            <a:off x="6954321" y="-91920"/>
            <a:ext cx="4990234" cy="156849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9Slide03 SFU Futura_12" panose="00000400000000000000" pitchFamily="2" charset="0"/>
                <a:cs typeface="Arial" panose="020B0604020202020204" pitchFamily="34" charset="0"/>
              </a:rPr>
              <a:t>EM CÓ BIẾT ?</a:t>
            </a:r>
            <a:endParaRPr lang="en-US" sz="8800" b="1" dirty="0">
              <a:solidFill>
                <a:srgbClr val="C0000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34743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454EC65F-9461-4D3A-AD62-5A0132ABA328}"/>
              </a:ext>
            </a:extLst>
          </p:cNvPr>
          <p:cNvSpPr/>
          <p:nvPr/>
        </p:nvSpPr>
        <p:spPr>
          <a:xfrm>
            <a:off x="3238523" y="118587"/>
            <a:ext cx="5032641"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3. CÁC KHỐI KHÍ</a:t>
            </a:r>
          </a:p>
        </p:txBody>
      </p:sp>
      <p:graphicFrame>
        <p:nvGraphicFramePr>
          <p:cNvPr id="2" name="Table 1"/>
          <p:cNvGraphicFramePr>
            <a:graphicFrameLocks noGrp="1"/>
          </p:cNvGraphicFramePr>
          <p:nvPr>
            <p:extLst>
              <p:ext uri="{D42A27DB-BD31-4B8C-83A1-F6EECF244321}">
                <p14:modId xmlns:p14="http://schemas.microsoft.com/office/powerpoint/2010/main" val="3042694338"/>
              </p:ext>
            </p:extLst>
          </p:nvPr>
        </p:nvGraphicFramePr>
        <p:xfrm>
          <a:off x="291694" y="1088905"/>
          <a:ext cx="11221342" cy="2952202"/>
        </p:xfrm>
        <a:graphic>
          <a:graphicData uri="http://schemas.openxmlformats.org/drawingml/2006/table">
            <a:tbl>
              <a:tblPr firstRow="1" firstCol="1" bandRow="1">
                <a:tableStyleId>{5C22544A-7EE6-4342-B048-85BDC9FD1C3A}</a:tableStyleId>
              </a:tblPr>
              <a:tblGrid>
                <a:gridCol w="3740447">
                  <a:extLst>
                    <a:ext uri="{9D8B030D-6E8A-4147-A177-3AD203B41FA5}">
                      <a16:colId xmlns:a16="http://schemas.microsoft.com/office/drawing/2014/main" val="4042863376"/>
                    </a:ext>
                  </a:extLst>
                </a:gridCol>
                <a:gridCol w="4271284">
                  <a:extLst>
                    <a:ext uri="{9D8B030D-6E8A-4147-A177-3AD203B41FA5}">
                      <a16:colId xmlns:a16="http://schemas.microsoft.com/office/drawing/2014/main" val="3897982811"/>
                    </a:ext>
                  </a:extLst>
                </a:gridCol>
                <a:gridCol w="3209611">
                  <a:extLst>
                    <a:ext uri="{9D8B030D-6E8A-4147-A177-3AD203B41FA5}">
                      <a16:colId xmlns:a16="http://schemas.microsoft.com/office/drawing/2014/main" val="254296199"/>
                    </a:ext>
                  </a:extLst>
                </a:gridCol>
              </a:tblGrid>
              <a:tr h="567830">
                <a:tc>
                  <a:txBody>
                    <a:bodyPr/>
                    <a:lstStyle/>
                    <a:p>
                      <a:pPr marL="0" marR="0" indent="0" algn="ctr">
                        <a:lnSpc>
                          <a:spcPct val="106000"/>
                        </a:lnSpc>
                        <a:spcBef>
                          <a:spcPts val="0"/>
                        </a:spcBef>
                        <a:spcAft>
                          <a:spcPts val="0"/>
                        </a:spcAft>
                      </a:pPr>
                      <a:r>
                        <a:rPr lang="en-US" sz="3200">
                          <a:solidFill>
                            <a:srgbClr val="FFFF00"/>
                          </a:solidFill>
                          <a:effectLst/>
                          <a:latin typeface="#9Slide03 SFU Futura_12" panose="00000400000000000000" pitchFamily="2" charset="0"/>
                        </a:rPr>
                        <a:t>Khối khí</a:t>
                      </a:r>
                      <a:endParaRPr lang="en-US" sz="320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F5F"/>
                    </a:solidFill>
                  </a:tcPr>
                </a:tc>
                <a:tc>
                  <a:txBody>
                    <a:bodyPr/>
                    <a:lstStyle/>
                    <a:p>
                      <a:pPr marL="0" marR="0" indent="0" algn="ctr">
                        <a:lnSpc>
                          <a:spcPct val="106000"/>
                        </a:lnSpc>
                        <a:spcBef>
                          <a:spcPts val="0"/>
                        </a:spcBef>
                        <a:spcAft>
                          <a:spcPts val="0"/>
                        </a:spcAft>
                      </a:pPr>
                      <a:r>
                        <a:rPr lang="en-US" sz="3200" dirty="0" err="1">
                          <a:solidFill>
                            <a:srgbClr val="FFFF00"/>
                          </a:solidFill>
                          <a:effectLst/>
                          <a:latin typeface="#9Slide03 SFU Futura_12" panose="00000400000000000000" pitchFamily="2" charset="0"/>
                        </a:rPr>
                        <a:t>Nơi</a:t>
                      </a:r>
                      <a:r>
                        <a:rPr lang="en-US" sz="3200" dirty="0">
                          <a:solidFill>
                            <a:srgbClr val="FFFF00"/>
                          </a:solidFill>
                          <a:effectLst/>
                          <a:latin typeface="#9Slide03 SFU Futura_12" panose="00000400000000000000" pitchFamily="2" charset="0"/>
                        </a:rPr>
                        <a:t> </a:t>
                      </a:r>
                      <a:r>
                        <a:rPr lang="en-US" sz="3200" dirty="0" err="1">
                          <a:solidFill>
                            <a:srgbClr val="FFFF00"/>
                          </a:solidFill>
                          <a:effectLst/>
                          <a:latin typeface="#9Slide03 SFU Futura_12" panose="00000400000000000000" pitchFamily="2" charset="0"/>
                        </a:rPr>
                        <a:t>hình</a:t>
                      </a:r>
                      <a:r>
                        <a:rPr lang="en-US" sz="3200" dirty="0">
                          <a:solidFill>
                            <a:srgbClr val="FFFF00"/>
                          </a:solidFill>
                          <a:effectLst/>
                          <a:latin typeface="#9Slide03 SFU Futura_12" panose="00000400000000000000" pitchFamily="2" charset="0"/>
                        </a:rPr>
                        <a:t> </a:t>
                      </a:r>
                      <a:r>
                        <a:rPr lang="en-US" sz="3200" dirty="0" err="1">
                          <a:solidFill>
                            <a:srgbClr val="FFFF00"/>
                          </a:solidFill>
                          <a:effectLst/>
                          <a:latin typeface="#9Slide03 SFU Futura_12" panose="00000400000000000000" pitchFamily="2" charset="0"/>
                        </a:rPr>
                        <a:t>thành</a:t>
                      </a:r>
                      <a:endParaRPr lang="en-US" sz="3200" dirty="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F5F"/>
                    </a:solidFill>
                  </a:tcPr>
                </a:tc>
                <a:tc>
                  <a:txBody>
                    <a:bodyPr/>
                    <a:lstStyle/>
                    <a:p>
                      <a:pPr marL="0" marR="0" indent="0" algn="ctr">
                        <a:lnSpc>
                          <a:spcPct val="106000"/>
                        </a:lnSpc>
                        <a:spcBef>
                          <a:spcPts val="0"/>
                        </a:spcBef>
                        <a:spcAft>
                          <a:spcPts val="0"/>
                        </a:spcAft>
                      </a:pPr>
                      <a:r>
                        <a:rPr lang="en-US" sz="3200" dirty="0" err="1">
                          <a:solidFill>
                            <a:srgbClr val="FFFF00"/>
                          </a:solidFill>
                          <a:effectLst/>
                          <a:latin typeface="#9Slide03 SFU Futura_12" panose="00000400000000000000" pitchFamily="2" charset="0"/>
                        </a:rPr>
                        <a:t>Đặc</a:t>
                      </a:r>
                      <a:r>
                        <a:rPr lang="en-US" sz="3200" dirty="0">
                          <a:solidFill>
                            <a:srgbClr val="FFFF00"/>
                          </a:solidFill>
                          <a:effectLst/>
                          <a:latin typeface="#9Slide03 SFU Futura_12" panose="00000400000000000000" pitchFamily="2" charset="0"/>
                        </a:rPr>
                        <a:t> </a:t>
                      </a:r>
                      <a:r>
                        <a:rPr lang="en-US" sz="3200" dirty="0" err="1">
                          <a:solidFill>
                            <a:srgbClr val="FFFF00"/>
                          </a:solidFill>
                          <a:effectLst/>
                          <a:latin typeface="#9Slide03 SFU Futura_12" panose="00000400000000000000" pitchFamily="2" charset="0"/>
                        </a:rPr>
                        <a:t>điểm</a:t>
                      </a:r>
                      <a:r>
                        <a:rPr lang="en-US" sz="3200" dirty="0">
                          <a:solidFill>
                            <a:srgbClr val="FFFF00"/>
                          </a:solidFill>
                          <a:effectLst/>
                          <a:latin typeface="#9Slide03 SFU Futura_12" panose="00000400000000000000" pitchFamily="2" charset="0"/>
                        </a:rPr>
                        <a:t> </a:t>
                      </a:r>
                      <a:r>
                        <a:rPr lang="en-US" sz="3200" dirty="0" err="1">
                          <a:solidFill>
                            <a:srgbClr val="FFFF00"/>
                          </a:solidFill>
                          <a:effectLst/>
                          <a:latin typeface="#9Slide03 SFU Futura_12" panose="00000400000000000000" pitchFamily="2" charset="0"/>
                        </a:rPr>
                        <a:t>chính</a:t>
                      </a:r>
                      <a:endParaRPr lang="en-US" sz="3200" dirty="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F5F"/>
                    </a:solidFill>
                  </a:tcPr>
                </a:tc>
                <a:extLst>
                  <a:ext uri="{0D108BD9-81ED-4DB2-BD59-A6C34878D82A}">
                    <a16:rowId xmlns:a16="http://schemas.microsoft.com/office/drawing/2014/main" val="1424340280"/>
                  </a:ext>
                </a:extLst>
              </a:tr>
              <a:tr h="596093">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F5F"/>
                    </a:solidFill>
                  </a:tcPr>
                </a:tc>
                <a:tc>
                  <a:txBody>
                    <a:bodyPr/>
                    <a:lstStyle/>
                    <a:p>
                      <a:pPr marL="0" marR="0" indent="0" algn="just">
                        <a:lnSpc>
                          <a:spcPct val="106000"/>
                        </a:lnSpc>
                        <a:spcBef>
                          <a:spcPts val="0"/>
                        </a:spcBef>
                        <a:spcAft>
                          <a:spcPts val="0"/>
                        </a:spcAft>
                      </a:pPr>
                      <a:r>
                        <a:rPr lang="en-US" sz="320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tc>
                  <a:txBody>
                    <a:bodyPr/>
                    <a:lstStyle/>
                    <a:p>
                      <a:pPr marL="0" marR="0" indent="0" algn="just">
                        <a:lnSpc>
                          <a:spcPct val="106000"/>
                        </a:lnSpc>
                        <a:spcBef>
                          <a:spcPts val="0"/>
                        </a:spcBef>
                        <a:spcAft>
                          <a:spcPts val="0"/>
                        </a:spcAft>
                      </a:pPr>
                      <a:r>
                        <a:rPr lang="en-US" sz="3200">
                          <a:effectLst/>
                          <a:latin typeface="#9Slide03 SFU Futura_12" panose="00000400000000000000" pitchFamily="2" charset="0"/>
                        </a:rPr>
                        <a:t> </a:t>
                      </a:r>
                      <a:endParaRPr lang="en-US" sz="320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extLst>
                  <a:ext uri="{0D108BD9-81ED-4DB2-BD59-A6C34878D82A}">
                    <a16:rowId xmlns:a16="http://schemas.microsoft.com/office/drawing/2014/main" val="2866453046"/>
                  </a:ext>
                </a:extLst>
              </a:tr>
              <a:tr h="596093">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F5F"/>
                    </a:solidFill>
                  </a:tcPr>
                </a:tc>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tc>
                  <a:txBody>
                    <a:bodyPr/>
                    <a:lstStyle/>
                    <a:p>
                      <a:pPr marL="0" marR="0" indent="0" algn="just">
                        <a:lnSpc>
                          <a:spcPct val="106000"/>
                        </a:lnSpc>
                        <a:spcBef>
                          <a:spcPts val="0"/>
                        </a:spcBef>
                        <a:spcAft>
                          <a:spcPts val="0"/>
                        </a:spcAft>
                      </a:pPr>
                      <a:r>
                        <a:rPr lang="en-US" sz="3200">
                          <a:effectLst/>
                          <a:latin typeface="#9Slide03 SFU Futura_12" panose="00000400000000000000" pitchFamily="2" charset="0"/>
                        </a:rPr>
                        <a:t> </a:t>
                      </a:r>
                      <a:endParaRPr lang="en-US" sz="320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extLst>
                  <a:ext uri="{0D108BD9-81ED-4DB2-BD59-A6C34878D82A}">
                    <a16:rowId xmlns:a16="http://schemas.microsoft.com/office/drawing/2014/main" val="3073211762"/>
                  </a:ext>
                </a:extLst>
              </a:tr>
              <a:tr h="596093">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F5F"/>
                    </a:solidFill>
                  </a:tcPr>
                </a:tc>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extLst>
                  <a:ext uri="{0D108BD9-81ED-4DB2-BD59-A6C34878D82A}">
                    <a16:rowId xmlns:a16="http://schemas.microsoft.com/office/drawing/2014/main" val="895367271"/>
                  </a:ext>
                </a:extLst>
              </a:tr>
              <a:tr h="596093">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F5F"/>
                    </a:solidFill>
                  </a:tcPr>
                </a:tc>
                <a:tc>
                  <a:txBody>
                    <a:bodyPr/>
                    <a:lstStyle/>
                    <a:p>
                      <a:pPr marL="0" marR="0" indent="0" algn="just">
                        <a:lnSpc>
                          <a:spcPct val="106000"/>
                        </a:lnSpc>
                        <a:spcBef>
                          <a:spcPts val="0"/>
                        </a:spcBef>
                        <a:spcAft>
                          <a:spcPts val="0"/>
                        </a:spcAft>
                      </a:pPr>
                      <a:r>
                        <a:rPr lang="en-US" sz="3200">
                          <a:effectLst/>
                          <a:latin typeface="#9Slide03 SFU Futura_12" panose="00000400000000000000" pitchFamily="2" charset="0"/>
                        </a:rPr>
                        <a:t> </a:t>
                      </a:r>
                      <a:endParaRPr lang="en-US" sz="320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tc>
                  <a:txBody>
                    <a:bodyPr/>
                    <a:lstStyle/>
                    <a:p>
                      <a:pPr marL="0" marR="0" indent="0" algn="just">
                        <a:lnSpc>
                          <a:spcPct val="106000"/>
                        </a:lnSpc>
                        <a:spcBef>
                          <a:spcPts val="0"/>
                        </a:spcBef>
                        <a:spcAft>
                          <a:spcPts val="0"/>
                        </a:spcAft>
                      </a:pPr>
                      <a:r>
                        <a:rPr lang="en-US" sz="3200" dirty="0">
                          <a:effectLst/>
                          <a:latin typeface="#9Slide03 SFU Futura_12" panose="00000400000000000000" pitchFamily="2" charset="0"/>
                        </a:rPr>
                        <a:t> </a:t>
                      </a:r>
                      <a:endParaRPr lang="en-US" sz="32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9FC"/>
                    </a:solidFill>
                  </a:tcPr>
                </a:tc>
                <a:extLst>
                  <a:ext uri="{0D108BD9-81ED-4DB2-BD59-A6C34878D82A}">
                    <a16:rowId xmlns:a16="http://schemas.microsoft.com/office/drawing/2014/main" val="2021631481"/>
                  </a:ext>
                </a:extLst>
              </a:tr>
            </a:tbl>
          </a:graphicData>
        </a:graphic>
      </p:graphicFrame>
      <p:sp>
        <p:nvSpPr>
          <p:cNvPr id="11" name="Rectangle 10">
            <a:extLst>
              <a:ext uri="{FF2B5EF4-FFF2-40B4-BE49-F238E27FC236}">
                <a16:creationId xmlns:a16="http://schemas.microsoft.com/office/drawing/2014/main" id="{8169FBDD-5A54-40AB-AF29-7CE09BB589AE}"/>
              </a:ext>
            </a:extLst>
          </p:cNvPr>
          <p:cNvSpPr/>
          <p:nvPr/>
        </p:nvSpPr>
        <p:spPr>
          <a:xfrm>
            <a:off x="908491" y="1623919"/>
            <a:ext cx="2107308" cy="494302"/>
          </a:xfrm>
          <a:prstGeom prst="rect">
            <a:avLst/>
          </a:prstGeom>
        </p:spPr>
        <p:txBody>
          <a:bodyPr wrap="none">
            <a:spAutoFit/>
          </a:bodyPr>
          <a:lstStyle/>
          <a:p>
            <a:pPr marL="114300" marR="0" indent="-8890" algn="just">
              <a:lnSpc>
                <a:spcPct val="120000"/>
              </a:lnSpc>
              <a:spcBef>
                <a:spcPts val="0"/>
              </a:spcBef>
              <a:spcAft>
                <a:spcPts val="0"/>
              </a:spcAft>
            </a:pPr>
            <a:r>
              <a:rPr lang="vi-VN" sz="2400" dirty="0">
                <a:latin typeface="#9Slide03 SFU Futura_12" panose="00000400000000000000" pitchFamily="2" charset="0"/>
              </a:rPr>
              <a:t>Khối khí </a:t>
            </a:r>
            <a:r>
              <a:rPr lang="en-US" sz="2400" dirty="0" err="1">
                <a:latin typeface="#9Slide03 SFU Futura_12" panose="00000400000000000000" pitchFamily="2" charset="0"/>
              </a:rPr>
              <a:t>nóng</a:t>
            </a:r>
            <a:endParaRPr lang="en-US" sz="2400" dirty="0">
              <a:latin typeface="#9Slide03 SFU Futura_12" panose="00000400000000000000" pitchFamily="2" charset="0"/>
            </a:endParaRPr>
          </a:p>
        </p:txBody>
      </p:sp>
      <p:sp>
        <p:nvSpPr>
          <p:cNvPr id="12" name="Rectangle 11">
            <a:extLst>
              <a:ext uri="{FF2B5EF4-FFF2-40B4-BE49-F238E27FC236}">
                <a16:creationId xmlns:a16="http://schemas.microsoft.com/office/drawing/2014/main" id="{5FB274CC-0459-4C18-8450-938ED8BADB12}"/>
              </a:ext>
            </a:extLst>
          </p:cNvPr>
          <p:cNvSpPr/>
          <p:nvPr/>
        </p:nvSpPr>
        <p:spPr>
          <a:xfrm>
            <a:off x="700902" y="3449624"/>
            <a:ext cx="2408673" cy="494302"/>
          </a:xfrm>
          <a:prstGeom prst="rect">
            <a:avLst/>
          </a:prstGeom>
        </p:spPr>
        <p:txBody>
          <a:bodyPr wrap="none">
            <a:spAutoFit/>
          </a:bodyPr>
          <a:lstStyle/>
          <a:p>
            <a:pPr marL="114300" marR="0" indent="-8890" algn="just">
              <a:lnSpc>
                <a:spcPct val="120000"/>
              </a:lnSpc>
              <a:spcBef>
                <a:spcPts val="0"/>
              </a:spcBef>
              <a:spcAft>
                <a:spcPts val="0"/>
              </a:spcAft>
            </a:pPr>
            <a:r>
              <a:rPr lang="vi-VN" sz="2400" dirty="0">
                <a:latin typeface="#9Slide03 SFU Futura_12" panose="00000400000000000000" pitchFamily="2" charset="0"/>
              </a:rPr>
              <a:t>Khối khí lục địa</a:t>
            </a:r>
            <a:r>
              <a:rPr lang="vi-VN" sz="2400" dirty="0">
                <a:solidFill>
                  <a:srgbClr val="FFFF00"/>
                </a:solidFill>
                <a:latin typeface="#9Slide03 SFU Futura_12" panose="00000400000000000000" pitchFamily="2" charset="0"/>
              </a:rPr>
              <a:t>.</a:t>
            </a:r>
            <a:endParaRPr lang="en-US" sz="2400" dirty="0">
              <a:solidFill>
                <a:srgbClr val="FFFF00"/>
              </a:solidFill>
              <a:latin typeface="#9Slide03 SFU Futura_12" panose="00000400000000000000" pitchFamily="2" charset="0"/>
              <a:ea typeface="Tahoma" panose="020B0604030504040204" pitchFamily="34" charset="0"/>
            </a:endParaRPr>
          </a:p>
        </p:txBody>
      </p:sp>
      <p:sp>
        <p:nvSpPr>
          <p:cNvPr id="13" name="Rectangle 12">
            <a:extLst>
              <a:ext uri="{FF2B5EF4-FFF2-40B4-BE49-F238E27FC236}">
                <a16:creationId xmlns:a16="http://schemas.microsoft.com/office/drawing/2014/main" id="{BE67E9CA-4D16-40C2-AC62-A32FA6DCDE27}"/>
              </a:ext>
            </a:extLst>
          </p:cNvPr>
          <p:cNvSpPr/>
          <p:nvPr/>
        </p:nvSpPr>
        <p:spPr>
          <a:xfrm>
            <a:off x="530072" y="2879480"/>
            <a:ext cx="2678938" cy="461665"/>
          </a:xfrm>
          <a:prstGeom prst="rect">
            <a:avLst/>
          </a:prstGeom>
        </p:spPr>
        <p:txBody>
          <a:bodyPr wrap="none">
            <a:spAutoFit/>
          </a:bodyPr>
          <a:lstStyle/>
          <a:p>
            <a:r>
              <a:rPr lang="vi-VN" sz="2400" dirty="0">
                <a:latin typeface="#9Slide03 SFU Futura_12" panose="00000400000000000000" pitchFamily="2" charset="0"/>
              </a:rPr>
              <a:t>Khối khí đại dương</a:t>
            </a:r>
            <a:endParaRPr lang="en-US" sz="2400" dirty="0">
              <a:latin typeface="#9Slide03 SFU Futura_12" panose="00000400000000000000" pitchFamily="2" charset="0"/>
            </a:endParaRPr>
          </a:p>
        </p:txBody>
      </p:sp>
      <p:sp>
        <p:nvSpPr>
          <p:cNvPr id="14" name="Rectangle 13">
            <a:extLst>
              <a:ext uri="{FF2B5EF4-FFF2-40B4-BE49-F238E27FC236}">
                <a16:creationId xmlns:a16="http://schemas.microsoft.com/office/drawing/2014/main" id="{23141121-BD5F-4EB7-ABE8-226CB22B319D}"/>
              </a:ext>
            </a:extLst>
          </p:cNvPr>
          <p:cNvSpPr/>
          <p:nvPr/>
        </p:nvSpPr>
        <p:spPr>
          <a:xfrm>
            <a:off x="900477" y="2185227"/>
            <a:ext cx="2009524" cy="494302"/>
          </a:xfrm>
          <a:prstGeom prst="rect">
            <a:avLst/>
          </a:prstGeom>
        </p:spPr>
        <p:txBody>
          <a:bodyPr wrap="none">
            <a:spAutoFit/>
          </a:bodyPr>
          <a:lstStyle/>
          <a:p>
            <a:pPr marL="114300" marR="0" indent="-8890" algn="just">
              <a:lnSpc>
                <a:spcPct val="120000"/>
              </a:lnSpc>
              <a:spcBef>
                <a:spcPts val="0"/>
              </a:spcBef>
              <a:spcAft>
                <a:spcPts val="0"/>
              </a:spcAft>
            </a:pPr>
            <a:r>
              <a:rPr lang="vi-VN" sz="2400" dirty="0">
                <a:latin typeface="#9Slide03 SFU Futura_12" panose="00000400000000000000" pitchFamily="2" charset="0"/>
              </a:rPr>
              <a:t>Khối khí lạnh</a:t>
            </a:r>
            <a:endParaRPr lang="en-US" sz="2400" dirty="0">
              <a:latin typeface="#9Slide03 SFU Futura_12" panose="00000400000000000000" pitchFamily="2" charset="0"/>
            </a:endParaRPr>
          </a:p>
        </p:txBody>
      </p:sp>
      <p:sp>
        <p:nvSpPr>
          <p:cNvPr id="15" name="Rectangle 14">
            <a:extLst>
              <a:ext uri="{FF2B5EF4-FFF2-40B4-BE49-F238E27FC236}">
                <a16:creationId xmlns:a16="http://schemas.microsoft.com/office/drawing/2014/main" id="{F5BFEAE0-1E0A-49FA-9875-3FA635BF708A}"/>
              </a:ext>
            </a:extLst>
          </p:cNvPr>
          <p:cNvSpPr/>
          <p:nvPr/>
        </p:nvSpPr>
        <p:spPr>
          <a:xfrm>
            <a:off x="4295736" y="3411233"/>
            <a:ext cx="3015569" cy="494302"/>
          </a:xfrm>
          <a:prstGeom prst="rect">
            <a:avLst/>
          </a:prstGeom>
        </p:spPr>
        <p:txBody>
          <a:bodyPr wrap="none">
            <a:spAutoFit/>
          </a:bodyPr>
          <a:lstStyle/>
          <a:p>
            <a:pPr algn="just">
              <a:lnSpc>
                <a:spcPct val="120000"/>
              </a:lnSpc>
            </a:pPr>
            <a:r>
              <a:rPr lang="vi-VN" sz="2400" dirty="0">
                <a:latin typeface="#9Slide03 SFU Futura_12" panose="00000400000000000000" pitchFamily="2" charset="0"/>
              </a:rPr>
              <a:t>Hình thành ở lục địa</a:t>
            </a:r>
            <a:r>
              <a:rPr lang="vi-VN" sz="2400">
                <a:latin typeface="#9Slide03 SFU Futura_12" panose="00000400000000000000" pitchFamily="2" charset="0"/>
              </a:rPr>
              <a:t>, </a:t>
            </a:r>
            <a:endParaRPr lang="en-US" sz="2400" dirty="0">
              <a:latin typeface="#9Slide03 SFU Futura_12" panose="00000400000000000000" pitchFamily="2" charset="0"/>
              <a:ea typeface="Tahoma" panose="020B0604030504040204" pitchFamily="34" charset="0"/>
            </a:endParaRPr>
          </a:p>
        </p:txBody>
      </p:sp>
      <p:sp>
        <p:nvSpPr>
          <p:cNvPr id="16" name="Rectangle 15">
            <a:extLst>
              <a:ext uri="{FF2B5EF4-FFF2-40B4-BE49-F238E27FC236}">
                <a16:creationId xmlns:a16="http://schemas.microsoft.com/office/drawing/2014/main" id="{5FD47765-FDE8-4E9C-BC33-6CBA32623AD8}"/>
              </a:ext>
            </a:extLst>
          </p:cNvPr>
          <p:cNvSpPr/>
          <p:nvPr/>
        </p:nvSpPr>
        <p:spPr>
          <a:xfrm>
            <a:off x="4180332" y="2850921"/>
            <a:ext cx="4090832" cy="937501"/>
          </a:xfrm>
          <a:prstGeom prst="rect">
            <a:avLst/>
          </a:prstGeom>
        </p:spPr>
        <p:txBody>
          <a:bodyPr wrap="square">
            <a:spAutoFit/>
          </a:bodyPr>
          <a:lstStyle/>
          <a:p>
            <a:pPr algn="just">
              <a:lnSpc>
                <a:spcPct val="120000"/>
              </a:lnSpc>
            </a:pPr>
            <a:r>
              <a:rPr lang="vi-VN" sz="2400" dirty="0">
                <a:latin typeface="#9Slide03 SFU Futura_12" panose="00000400000000000000" pitchFamily="2" charset="0"/>
              </a:rPr>
              <a:t>Hình thành ở biển, đại dương</a:t>
            </a:r>
            <a:r>
              <a:rPr lang="vi-VN" sz="2400">
                <a:latin typeface="#9Slide03 SFU Futura_12" panose="00000400000000000000" pitchFamily="2" charset="0"/>
              </a:rPr>
              <a:t>, </a:t>
            </a:r>
            <a:endParaRPr lang="en-US" sz="2400" dirty="0">
              <a:latin typeface="#9Slide03 SFU Futura_12" panose="00000400000000000000" pitchFamily="2" charset="0"/>
            </a:endParaRPr>
          </a:p>
          <a:p>
            <a:pPr algn="just">
              <a:lnSpc>
                <a:spcPct val="120000"/>
              </a:lnSpc>
            </a:pPr>
            <a:endParaRPr lang="en-US" sz="2400" dirty="0">
              <a:latin typeface="#9Slide03 SFU Futura_12" panose="00000400000000000000" pitchFamily="2" charset="0"/>
            </a:endParaRPr>
          </a:p>
        </p:txBody>
      </p:sp>
      <p:sp>
        <p:nvSpPr>
          <p:cNvPr id="17" name="Rectangle 16">
            <a:extLst>
              <a:ext uri="{FF2B5EF4-FFF2-40B4-BE49-F238E27FC236}">
                <a16:creationId xmlns:a16="http://schemas.microsoft.com/office/drawing/2014/main" id="{347C8D22-1E19-4C18-9FB4-142998440B04}"/>
              </a:ext>
            </a:extLst>
          </p:cNvPr>
          <p:cNvSpPr/>
          <p:nvPr/>
        </p:nvSpPr>
        <p:spPr>
          <a:xfrm>
            <a:off x="4263305" y="2239070"/>
            <a:ext cx="6096000" cy="494302"/>
          </a:xfrm>
          <a:prstGeom prst="rect">
            <a:avLst/>
          </a:prstGeom>
        </p:spPr>
        <p:txBody>
          <a:bodyPr>
            <a:spAutoFit/>
          </a:bodyPr>
          <a:lstStyle/>
          <a:p>
            <a:pPr algn="just">
              <a:lnSpc>
                <a:spcPct val="120000"/>
              </a:lnSpc>
              <a:defRPr/>
            </a:pPr>
            <a:r>
              <a:rPr lang="vi-VN" sz="2400" dirty="0">
                <a:latin typeface="#9Slide03 SFU Futura_12" panose="00000400000000000000" pitchFamily="2" charset="0"/>
              </a:rPr>
              <a:t>Hình thành ở vĩ độ </a:t>
            </a:r>
            <a:r>
              <a:rPr lang="en-US" sz="2400" dirty="0" err="1">
                <a:latin typeface="#9Slide03 SFU Futura_12" panose="00000400000000000000" pitchFamily="2" charset="0"/>
              </a:rPr>
              <a:t>cao</a:t>
            </a:r>
            <a:r>
              <a:rPr lang="vi-VN" sz="2400">
                <a:latin typeface="#9Slide03 SFU Futura_12" panose="00000400000000000000" pitchFamily="2" charset="0"/>
              </a:rPr>
              <a:t>, </a:t>
            </a:r>
            <a:endParaRPr lang="en-US" sz="2400" dirty="0">
              <a:latin typeface="#9Slide03 SFU Futura_12" panose="00000400000000000000" pitchFamily="2" charset="0"/>
            </a:endParaRPr>
          </a:p>
        </p:txBody>
      </p:sp>
      <p:sp>
        <p:nvSpPr>
          <p:cNvPr id="18" name="Rectangle 17">
            <a:extLst>
              <a:ext uri="{FF2B5EF4-FFF2-40B4-BE49-F238E27FC236}">
                <a16:creationId xmlns:a16="http://schemas.microsoft.com/office/drawing/2014/main" id="{3CE25DBB-DC78-40F9-BBC5-FB7C44BAFEC5}"/>
              </a:ext>
            </a:extLst>
          </p:cNvPr>
          <p:cNvSpPr/>
          <p:nvPr/>
        </p:nvSpPr>
        <p:spPr>
          <a:xfrm>
            <a:off x="8470994" y="1723215"/>
            <a:ext cx="1885453" cy="494302"/>
          </a:xfrm>
          <a:prstGeom prst="rect">
            <a:avLst/>
          </a:prstGeom>
        </p:spPr>
        <p:txBody>
          <a:bodyPr wrap="none">
            <a:spAutoFit/>
          </a:bodyPr>
          <a:lstStyle/>
          <a:p>
            <a:pPr algn="just">
              <a:lnSpc>
                <a:spcPct val="120000"/>
              </a:lnSpc>
            </a:pPr>
            <a:r>
              <a:rPr lang="vi-VN" sz="2400">
                <a:latin typeface="#9Slide03 SFU Futura_12" panose="00000400000000000000" pitchFamily="2" charset="0"/>
              </a:rPr>
              <a:t>nhiệt </a:t>
            </a:r>
            <a:r>
              <a:rPr lang="vi-VN" sz="2400" dirty="0">
                <a:latin typeface="#9Slide03 SFU Futura_12" panose="00000400000000000000" pitchFamily="2" charset="0"/>
              </a:rPr>
              <a:t>độ </a:t>
            </a:r>
            <a:r>
              <a:rPr lang="en-US" sz="2400" dirty="0" err="1">
                <a:latin typeface="#9Slide03 SFU Futura_12" panose="00000400000000000000" pitchFamily="2" charset="0"/>
              </a:rPr>
              <a:t>cao</a:t>
            </a:r>
            <a:r>
              <a:rPr lang="vi-VN" sz="2400" dirty="0">
                <a:latin typeface="#9Slide03 SFU Futura_12" panose="00000400000000000000" pitchFamily="2" charset="0"/>
              </a:rPr>
              <a:t>.</a:t>
            </a:r>
          </a:p>
        </p:txBody>
      </p:sp>
      <p:sp>
        <p:nvSpPr>
          <p:cNvPr id="20" name="TextBox 19">
            <a:extLst>
              <a:ext uri="{FF2B5EF4-FFF2-40B4-BE49-F238E27FC236}">
                <a16:creationId xmlns:a16="http://schemas.microsoft.com/office/drawing/2014/main" id="{157D599B-B674-4DA4-84CF-9B09BFB8F28C}"/>
              </a:ext>
            </a:extLst>
          </p:cNvPr>
          <p:cNvSpPr txBox="1"/>
          <p:nvPr/>
        </p:nvSpPr>
        <p:spPr>
          <a:xfrm>
            <a:off x="4254553" y="1697027"/>
            <a:ext cx="3323131" cy="461665"/>
          </a:xfrm>
          <a:prstGeom prst="rect">
            <a:avLst/>
          </a:prstGeom>
          <a:noFill/>
        </p:spPr>
        <p:txBody>
          <a:bodyPr wrap="square">
            <a:spAutoFit/>
          </a:bodyPr>
          <a:lstStyle/>
          <a:p>
            <a:r>
              <a:rPr lang="vi-VN" sz="2400">
                <a:latin typeface="#9Slide03 SFU Futura_12" panose="00000400000000000000" pitchFamily="2" charset="0"/>
              </a:rPr>
              <a:t>Hình thành ở vĩ độ </a:t>
            </a:r>
            <a:r>
              <a:rPr lang="en-US" sz="2400">
                <a:latin typeface="#9Slide03 SFU Futura_12" panose="00000400000000000000" pitchFamily="2" charset="0"/>
              </a:rPr>
              <a:t>thấp</a:t>
            </a:r>
            <a:endParaRPr lang="en-US" sz="2400"/>
          </a:p>
        </p:txBody>
      </p:sp>
      <p:sp>
        <p:nvSpPr>
          <p:cNvPr id="22" name="TextBox 21">
            <a:extLst>
              <a:ext uri="{FF2B5EF4-FFF2-40B4-BE49-F238E27FC236}">
                <a16:creationId xmlns:a16="http://schemas.microsoft.com/office/drawing/2014/main" id="{59B6A4D0-1341-442E-8F56-C5B267C2FBC6}"/>
              </a:ext>
            </a:extLst>
          </p:cNvPr>
          <p:cNvSpPr txBox="1"/>
          <p:nvPr/>
        </p:nvSpPr>
        <p:spPr>
          <a:xfrm>
            <a:off x="8719396" y="2342616"/>
            <a:ext cx="2187466" cy="508305"/>
          </a:xfrm>
          <a:prstGeom prst="rect">
            <a:avLst/>
          </a:prstGeom>
          <a:noFill/>
        </p:spPr>
        <p:txBody>
          <a:bodyPr wrap="square">
            <a:spAutoFit/>
          </a:bodyPr>
          <a:lstStyle/>
          <a:p>
            <a:pPr algn="just">
              <a:lnSpc>
                <a:spcPct val="120000"/>
              </a:lnSpc>
              <a:defRPr/>
            </a:pPr>
            <a:r>
              <a:rPr lang="vi-VN" sz="2400">
                <a:latin typeface="#9Slide03 SFU Futura_12" panose="00000400000000000000" pitchFamily="2" charset="0"/>
              </a:rPr>
              <a:t>nhiệt độ</a:t>
            </a:r>
            <a:r>
              <a:rPr lang="en-US" sz="2400">
                <a:latin typeface="#9Slide03 SFU Futura_12" panose="00000400000000000000" pitchFamily="2" charset="0"/>
              </a:rPr>
              <a:t> thấp</a:t>
            </a:r>
            <a:r>
              <a:rPr lang="vi-VN" sz="2400">
                <a:latin typeface="#9Slide03 SFU Futura_12" panose="00000400000000000000" pitchFamily="2" charset="0"/>
              </a:rPr>
              <a:t>.</a:t>
            </a:r>
            <a:endParaRPr lang="en-US" sz="2400" dirty="0">
              <a:latin typeface="#9Slide03 SFU Futura_12" panose="00000400000000000000" pitchFamily="2" charset="0"/>
            </a:endParaRPr>
          </a:p>
        </p:txBody>
      </p:sp>
      <p:sp>
        <p:nvSpPr>
          <p:cNvPr id="24" name="TextBox 23">
            <a:extLst>
              <a:ext uri="{FF2B5EF4-FFF2-40B4-BE49-F238E27FC236}">
                <a16:creationId xmlns:a16="http://schemas.microsoft.com/office/drawing/2014/main" id="{F514D23E-247D-4CCE-B90D-B0AE56119795}"/>
              </a:ext>
            </a:extLst>
          </p:cNvPr>
          <p:cNvSpPr txBox="1"/>
          <p:nvPr/>
        </p:nvSpPr>
        <p:spPr>
          <a:xfrm>
            <a:off x="8961178" y="2921517"/>
            <a:ext cx="2560538" cy="461665"/>
          </a:xfrm>
          <a:prstGeom prst="rect">
            <a:avLst/>
          </a:prstGeom>
          <a:noFill/>
        </p:spPr>
        <p:txBody>
          <a:bodyPr wrap="square">
            <a:spAutoFit/>
          </a:bodyPr>
          <a:lstStyle/>
          <a:p>
            <a:r>
              <a:rPr lang="en-US" sz="2400">
                <a:latin typeface="#9Slide03 SFU Futura_12" panose="00000400000000000000" pitchFamily="2" charset="0"/>
              </a:rPr>
              <a:t>độ </a:t>
            </a:r>
            <a:r>
              <a:rPr lang="vi-VN" sz="2400">
                <a:latin typeface="#9Slide03 SFU Futura_12" panose="00000400000000000000" pitchFamily="2" charset="0"/>
              </a:rPr>
              <a:t>ẩm lớn.</a:t>
            </a:r>
            <a:endParaRPr lang="en-US" sz="2400"/>
          </a:p>
        </p:txBody>
      </p:sp>
      <p:sp>
        <p:nvSpPr>
          <p:cNvPr id="26" name="TextBox 25">
            <a:extLst>
              <a:ext uri="{FF2B5EF4-FFF2-40B4-BE49-F238E27FC236}">
                <a16:creationId xmlns:a16="http://schemas.microsoft.com/office/drawing/2014/main" id="{9AADBC76-D3FE-4206-B1C3-63AFAFF8371C}"/>
              </a:ext>
            </a:extLst>
          </p:cNvPr>
          <p:cNvSpPr txBox="1"/>
          <p:nvPr/>
        </p:nvSpPr>
        <p:spPr>
          <a:xfrm>
            <a:off x="8767806" y="3429000"/>
            <a:ext cx="2139056" cy="461665"/>
          </a:xfrm>
          <a:prstGeom prst="rect">
            <a:avLst/>
          </a:prstGeom>
          <a:noFill/>
        </p:spPr>
        <p:txBody>
          <a:bodyPr wrap="square">
            <a:spAutoFit/>
          </a:bodyPr>
          <a:lstStyle/>
          <a:p>
            <a:r>
              <a:rPr lang="vi-VN" sz="2400">
                <a:latin typeface="#9Slide03 SFU Futura_12" panose="00000400000000000000" pitchFamily="2" charset="0"/>
              </a:rPr>
              <a:t>tương đối khô.</a:t>
            </a:r>
            <a:endParaRPr lang="en-US" sz="2400"/>
          </a:p>
        </p:txBody>
      </p:sp>
      <p:pic>
        <p:nvPicPr>
          <p:cNvPr id="1026" name="Picture 2" descr="Vẽ Sơ đồ Các Khối Khí Và Giải Thích - MTrend">
            <a:extLst>
              <a:ext uri="{FF2B5EF4-FFF2-40B4-BE49-F238E27FC236}">
                <a16:creationId xmlns:a16="http://schemas.microsoft.com/office/drawing/2014/main" id="{E00D95EF-7420-403D-9852-56B4B8566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720" y="4206153"/>
            <a:ext cx="2567088" cy="259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2" grpId="0"/>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ông ty Luật TNHH Giải Pháp Việt I Tình thân Phố núi......."/>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4265362"/>
            <a:ext cx="3896751" cy="2592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à Nội mịt mù trong sương sớ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20163" y="-13279"/>
            <a:ext cx="4471837" cy="298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ong Strip Border Decoration Illustration, Rectangle Clipart, Border, Cute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7000" r="97333">
                        <a14:foregroundMark x1="7000" y1="36667" x2="7000" y2="36667"/>
                        <a14:foregroundMark x1="97333" y1="49500" x2="97333" y2="49500"/>
                      </a14:backgroundRemoval>
                    </a14:imgEffect>
                    <a14:imgEffect>
                      <a14:sharpenSoften amount="50000"/>
                    </a14:imgEffect>
                  </a14:imgLayer>
                </a14:imgProps>
              </a:ext>
              <a:ext uri="{28A0092B-C50C-407E-A947-70E740481C1C}">
                <a14:useLocalDpi xmlns:a14="http://schemas.microsoft.com/office/drawing/2010/main" val="0"/>
              </a:ext>
            </a:extLst>
          </a:blip>
          <a:srcRect t="21844" b="29611"/>
          <a:stretch/>
        </p:blipFill>
        <p:spPr bwMode="auto">
          <a:xfrm>
            <a:off x="-228919" y="196416"/>
            <a:ext cx="8617527" cy="2612572"/>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454EC65F-9461-4D3A-AD62-5A0132ABA328}"/>
              </a:ext>
            </a:extLst>
          </p:cNvPr>
          <p:cNvSpPr/>
          <p:nvPr/>
        </p:nvSpPr>
        <p:spPr>
          <a:xfrm>
            <a:off x="-228919" y="889278"/>
            <a:ext cx="5734728" cy="170515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8A0"/>
                </a:solidFill>
                <a:latin typeface="#9Slide03 Oswald Medium" panose="00000600000000000000" pitchFamily="2" charset="0"/>
                <a:cs typeface="Arial" panose="020B0604020202020204" pitchFamily="34" charset="0"/>
              </a:rPr>
              <a:t>EM CÓ BIẾT? </a:t>
            </a:r>
          </a:p>
          <a:p>
            <a:pPr algn="ctr"/>
            <a:r>
              <a:rPr lang="en-US" sz="7200" b="1" dirty="0">
                <a:solidFill>
                  <a:srgbClr val="C00000"/>
                </a:solidFill>
                <a:latin typeface="#9Slide03 Oswald Medium" panose="00000600000000000000" pitchFamily="2" charset="0"/>
                <a:cs typeface="Arial" panose="020B0604020202020204" pitchFamily="34" charset="0"/>
              </a:rPr>
              <a:t>SƯƠNG MÙ</a:t>
            </a:r>
            <a:endParaRPr lang="en-US" sz="9600" b="1" dirty="0">
              <a:solidFill>
                <a:srgbClr val="C00000"/>
              </a:solidFill>
              <a:latin typeface="#9Slide03 Oswald Medium" panose="00000600000000000000" pitchFamily="2" charset="0"/>
              <a:cs typeface="Arial" panose="020B0604020202020204" pitchFamily="34" charset="0"/>
            </a:endParaRPr>
          </a:p>
        </p:txBody>
      </p:sp>
      <p:pic>
        <p:nvPicPr>
          <p:cNvPr id="19458" name="Picture 2" descr="Fog blue RGB color icon - stock vector | Crushpixel"/>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20667" b="78400" l="21867" r="76267">
                        <a14:foregroundMark x1="35200" y1="65533" x2="35200" y2="65533"/>
                        <a14:foregroundMark x1="24933" y1="61400" x2="24933" y2="61400"/>
                        <a14:foregroundMark x1="25667" y1="70333" x2="25667" y2="70333"/>
                        <a14:foregroundMark x1="39267" y1="70533" x2="39267" y2="70533"/>
                        <a14:foregroundMark x1="61067" y1="70533" x2="61067" y2="70533"/>
                        <a14:foregroundMark x1="67200" y1="74867" x2="67200" y2="74867"/>
                        <a14:foregroundMark x1="67733" y1="78400" x2="67733" y2="78400"/>
                        <a14:foregroundMark x1="66067" y1="33667" x2="66067" y2="33667"/>
                        <a14:foregroundMark x1="64400" y1="29600" x2="64400" y2="29600"/>
                        <a14:foregroundMark x1="28867" y1="20667" x2="28867" y2="20667"/>
                        <a14:foregroundMark x1="27533" y1="24600" x2="27533" y2="24600"/>
                        <a14:foregroundMark x1="29800" y1="28867" x2="29800" y2="28867"/>
                        <a14:foregroundMark x1="38533" y1="34267" x2="38533" y2="34267"/>
                      </a14:backgroundRemoval>
                    </a14:imgEffect>
                  </a14:imgLayer>
                </a14:imgProps>
              </a:ext>
              <a:ext uri="{28A0092B-C50C-407E-A947-70E740481C1C}">
                <a14:useLocalDpi xmlns:a14="http://schemas.microsoft.com/office/drawing/2010/main" val="0"/>
              </a:ext>
            </a:extLst>
          </a:blip>
          <a:srcRect l="15079" t="17871" r="16790" b="19768"/>
          <a:stretch/>
        </p:blipFill>
        <p:spPr bwMode="auto">
          <a:xfrm>
            <a:off x="4900493" y="674718"/>
            <a:ext cx="2507012" cy="190899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Môi trường là gì? Tác động của con người đến môi trường hiện n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280" y="12098594"/>
            <a:ext cx="970756" cy="1155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48D752-BF5C-4466-86C9-578981A27C92}"/>
              </a:ext>
            </a:extLst>
          </p:cNvPr>
          <p:cNvSpPr txBox="1"/>
          <p:nvPr/>
        </p:nvSpPr>
        <p:spPr>
          <a:xfrm>
            <a:off x="3657600" y="3124324"/>
            <a:ext cx="8373785" cy="3342453"/>
          </a:xfrm>
          <a:prstGeom prst="rect">
            <a:avLst/>
          </a:prstGeom>
          <a:solidFill>
            <a:schemeClr val="accent2">
              <a:lumMod val="40000"/>
              <a:lumOff val="60000"/>
            </a:schemeClr>
          </a:solidFill>
          <a:ln>
            <a:noFill/>
            <a:prstDash val="sysDot"/>
          </a:ln>
        </p:spPr>
        <p:txBody>
          <a:bodyPr wrap="square">
            <a:spAutoFit/>
          </a:bodyPr>
          <a:lstStyle/>
          <a:p>
            <a:pPr algn="just">
              <a:lnSpc>
                <a:spcPct val="110000"/>
              </a:lnSpc>
            </a:pP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Sương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mù</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là</a:t>
            </a:r>
            <a:r>
              <a:rPr lang="en-US" altLang="en-US" sz="2400" b="1" dirty="0">
                <a:latin typeface="#9Slide03 SFU Futura_12" panose="00000400000000000000" pitchFamily="2" charset="0"/>
              </a:rPr>
              <a:t> h</a:t>
            </a:r>
            <a:r>
              <a:rPr lang="vi-VN" altLang="en-US" sz="2400" b="1" dirty="0">
                <a:latin typeface="#9Slide03 SFU Futura_12" panose="00000400000000000000" pitchFamily="2" charset="0"/>
              </a:rPr>
              <a:t>iện tượng </a:t>
            </a:r>
            <a:r>
              <a:rPr lang="vi-VN" altLang="en-US" sz="2400" b="1" dirty="0">
                <a:solidFill>
                  <a:srgbClr val="C00000"/>
                </a:solidFill>
                <a:latin typeface="#9Slide03 SFU Futura_12" panose="00000400000000000000" pitchFamily="2" charset="0"/>
              </a:rPr>
              <a:t>hơi nước trong khí quyển ngưng kết</a:t>
            </a:r>
            <a:r>
              <a:rPr lang="vi-VN" altLang="en-US" sz="2400" b="1" dirty="0">
                <a:latin typeface="#9Slide03 SFU Futura_12" panose="00000400000000000000" pitchFamily="2" charset="0"/>
              </a:rPr>
              <a:t> lại thành những hạt nước rất nhỏ lơ lửng trong không khí và làm giảm tầm nhìn.</a:t>
            </a:r>
            <a:endParaRPr lang="en-US" altLang="en-US" sz="2400" b="1" dirty="0">
              <a:latin typeface="#9Slide03 SFU Futura_12" panose="00000400000000000000" pitchFamily="2" charset="0"/>
            </a:endParaRPr>
          </a:p>
          <a:p>
            <a:pPr algn="just">
              <a:lnSpc>
                <a:spcPct val="110000"/>
              </a:lnSpc>
            </a:pPr>
            <a:r>
              <a:rPr lang="vi-VN" altLang="en-US" sz="2400" b="1" dirty="0">
                <a:latin typeface="#9Slide03 SFU Futura_12" panose="00000400000000000000" pitchFamily="2" charset="0"/>
              </a:rPr>
              <a:t> </a:t>
            </a:r>
            <a:r>
              <a:rPr lang="en-US" altLang="en-US" sz="2400" b="1" dirty="0">
                <a:latin typeface="#9Slide03 SFU Futura_12" panose="00000400000000000000" pitchFamily="2" charset="0"/>
              </a:rPr>
              <a:t>- </a:t>
            </a:r>
            <a:r>
              <a:rPr lang="vi-VN" altLang="en-US" sz="2400" b="1" dirty="0">
                <a:latin typeface="#9Slide03 SFU Futura_12" panose="00000400000000000000" pitchFamily="2" charset="0"/>
              </a:rPr>
              <a:t>Sương mù thường xuất hiện khi không khí từ mặt nước, ao, hồ, sông suối có độ ẩm tương đối lớn di chuyển tới vùng có nhiệt độ mặt đệm thấp hơn (lạnh). </a:t>
            </a:r>
            <a:endParaRPr lang="en-US" altLang="en-US" sz="2400" b="1" dirty="0">
              <a:latin typeface="#9Slide03 SFU Futura_12" panose="00000400000000000000" pitchFamily="2" charset="0"/>
            </a:endParaRPr>
          </a:p>
          <a:p>
            <a:pPr algn="just">
              <a:lnSpc>
                <a:spcPct val="110000"/>
              </a:lnSpc>
            </a:pP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Điều</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kiện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hình</a:t>
            </a:r>
            <a:r>
              <a:rPr lang="en-US" altLang="en-US" sz="2400" b="1" dirty="0">
                <a:latin typeface="#9Slide03 SFU Futura_12" panose="00000400000000000000" pitchFamily="2" charset="0"/>
              </a:rPr>
              <a:t> </a:t>
            </a:r>
            <a:r>
              <a:rPr lang="vi-VN" altLang="en-US" sz="2400" b="1" dirty="0">
                <a:latin typeface="#9Slide03 SFU Futura_12" panose="00000400000000000000" pitchFamily="2" charset="0"/>
              </a:rPr>
              <a:t>thành sương</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mù</a:t>
            </a:r>
            <a:r>
              <a:rPr lang="en-US" altLang="en-US" sz="2400" b="1" dirty="0">
                <a:latin typeface="#9Slide03 SFU Futura_12" panose="00000400000000000000" pitchFamily="2" charset="0"/>
              </a:rPr>
              <a:t>: </a:t>
            </a:r>
            <a:r>
              <a:rPr lang="vi-VN" altLang="en-US" sz="2400" b="1" dirty="0">
                <a:latin typeface="#9Slide03 SFU Futura_12" panose="00000400000000000000" pitchFamily="2" charset="0"/>
              </a:rPr>
              <a:t>trời phải lặng gió, nếu không, sương sẽ không tụ lại được thành khối.</a:t>
            </a:r>
            <a:endParaRPr lang="en-US" altLang="en-US" sz="2400" b="1" dirty="0">
              <a:latin typeface="#9Slide03 SFU Futura_12" panose="00000400000000000000" pitchFamily="2" charset="0"/>
            </a:endParaRPr>
          </a:p>
        </p:txBody>
      </p:sp>
    </p:spTree>
    <p:extLst>
      <p:ext uri="{BB962C8B-B14F-4D97-AF65-F5344CB8AC3E}">
        <p14:creationId xmlns:p14="http://schemas.microsoft.com/office/powerpoint/2010/main" val="39734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9460"/>
                                        </p:tgtEl>
                                        <p:attrNameLst>
                                          <p:attrName>style.visibility</p:attrName>
                                        </p:attrNameLst>
                                      </p:cBhvr>
                                      <p:to>
                                        <p:strVal val="visible"/>
                                      </p:to>
                                    </p:set>
                                    <p:animEffect transition="in" filter="barn(inVertical)">
                                      <p:cBhvr>
                                        <p:cTn id="10"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E4486-43F3-4175-82A9-7082E6BAE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288"/>
            <a:ext cx="12192000" cy="6077713"/>
          </a:xfrm>
          <a:prstGeom prst="rect">
            <a:avLst/>
          </a:prstGeom>
        </p:spPr>
      </p:pic>
      <p:sp>
        <p:nvSpPr>
          <p:cNvPr id="6" name="Title 1">
            <a:extLst>
              <a:ext uri="{FF2B5EF4-FFF2-40B4-BE49-F238E27FC236}">
                <a16:creationId xmlns:a16="http://schemas.microsoft.com/office/drawing/2014/main" id="{7473C45F-383A-464D-B25B-235EFA71A0C4}"/>
              </a:ext>
            </a:extLst>
          </p:cNvPr>
          <p:cNvSpPr txBox="1">
            <a:spLocks/>
          </p:cNvSpPr>
          <p:nvPr/>
        </p:nvSpPr>
        <p:spPr>
          <a:xfrm>
            <a:off x="0" y="926696"/>
            <a:ext cx="4884455"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rgbClr val="FFFF00"/>
                </a:solidFill>
                <a:latin typeface="Times New Roman" panose="02020603050405020304" pitchFamily="18" charset="0"/>
                <a:cs typeface="Times New Roman" panose="02020603050405020304" pitchFamily="18" charset="0"/>
              </a:rPr>
              <a:t>1. Thành phần không khí gần bề mặt đất</a:t>
            </a:r>
          </a:p>
        </p:txBody>
      </p:sp>
      <p:sp>
        <p:nvSpPr>
          <p:cNvPr id="7" name="Rectangle: Rounded Corners 28">
            <a:extLst>
              <a:ext uri="{FF2B5EF4-FFF2-40B4-BE49-F238E27FC236}">
                <a16:creationId xmlns:a16="http://schemas.microsoft.com/office/drawing/2014/main" id="{24608E28-C4CB-4925-AA1B-63753043F387}"/>
              </a:ext>
            </a:extLst>
          </p:cNvPr>
          <p:cNvSpPr/>
          <p:nvPr/>
        </p:nvSpPr>
        <p:spPr>
          <a:xfrm>
            <a:off x="1779698" y="397820"/>
            <a:ext cx="8857488" cy="40011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mj-lt"/>
                <a:cs typeface="Arial" panose="020B0604020202020204" pitchFamily="34" charset="0"/>
              </a:rPr>
              <a:t>Tiết 21</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 22</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23 </a:t>
            </a:r>
            <a:r>
              <a:rPr lang="vi-VN" sz="2000" b="1" dirty="0">
                <a:solidFill>
                  <a:srgbClr val="002060"/>
                </a:solidFill>
                <a:latin typeface="+mj-lt"/>
                <a:cs typeface="Arial" panose="020B0604020202020204" pitchFamily="34" charset="0"/>
              </a:rPr>
              <a:t>- </a:t>
            </a:r>
            <a:r>
              <a:rPr lang="en-US" sz="2000" b="1">
                <a:solidFill>
                  <a:srgbClr val="002060"/>
                </a:solidFill>
                <a:latin typeface="Times New Roman" panose="02020603050405020304" pitchFamily="18" charset="0"/>
                <a:cs typeface="Times New Roman" panose="02020603050405020304" pitchFamily="18" charset="0"/>
              </a:rPr>
              <a:t>Bài 15: LỚP </a:t>
            </a:r>
            <a:r>
              <a:rPr lang="en-US" sz="2000" b="1" dirty="0">
                <a:solidFill>
                  <a:srgbClr val="002060"/>
                </a:solidFill>
                <a:latin typeface="Times New Roman" panose="02020603050405020304" pitchFamily="18" charset="0"/>
                <a:cs typeface="Times New Roman" panose="02020603050405020304" pitchFamily="18" charset="0"/>
              </a:rPr>
              <a:t>VỎ KHÍ CỦA TRÁI ĐẤT. KHÍ ÁP VÀ GIÓ</a:t>
            </a:r>
          </a:p>
        </p:txBody>
      </p:sp>
      <p:sp>
        <p:nvSpPr>
          <p:cNvPr id="8" name="TextBox 7">
            <a:extLst>
              <a:ext uri="{FF2B5EF4-FFF2-40B4-BE49-F238E27FC236}">
                <a16:creationId xmlns:a16="http://schemas.microsoft.com/office/drawing/2014/main" id="{20E6EF0A-8BB4-45B4-A737-6529B72A688E}"/>
              </a:ext>
            </a:extLst>
          </p:cNvPr>
          <p:cNvSpPr txBox="1"/>
          <p:nvPr/>
        </p:nvSpPr>
        <p:spPr>
          <a:xfrm>
            <a:off x="3155357" y="53787"/>
            <a:ext cx="8285870" cy="400110"/>
          </a:xfrm>
          <a:prstGeom prst="rect">
            <a:avLst/>
          </a:prstGeom>
          <a:noFill/>
        </p:spPr>
        <p:txBody>
          <a:bodyPr wrap="square" rtlCol="0">
            <a:spAutoFit/>
          </a:bodyPr>
          <a:lstStyle/>
          <a:p>
            <a:r>
              <a:rPr lang="vi-VN" sz="2000" b="1" dirty="0">
                <a:solidFill>
                  <a:srgbClr val="002060"/>
                </a:solidFill>
                <a:latin typeface="+mj-lt"/>
                <a:ea typeface="#9Slide03 Roboto Slab Bold" pitchFamily="2" charset="0"/>
              </a:rPr>
              <a:t>CHƯƠNG 4: KHÍ HẬU VÀ BIẾN ĐỔI KHÍ HẬU</a:t>
            </a:r>
            <a:endParaRPr lang="en-US" sz="2000" b="1" dirty="0">
              <a:solidFill>
                <a:srgbClr val="002060"/>
              </a:solidFill>
              <a:latin typeface="+mj-lt"/>
              <a:ea typeface="#9Slide03 Roboto Slab Bold" pitchFamily="2" charset="0"/>
            </a:endParaRPr>
          </a:p>
        </p:txBody>
      </p:sp>
      <p:sp>
        <p:nvSpPr>
          <p:cNvPr id="10" name="Google Shape;147;p19">
            <a:extLst>
              <a:ext uri="{FF2B5EF4-FFF2-40B4-BE49-F238E27FC236}">
                <a16:creationId xmlns:a16="http://schemas.microsoft.com/office/drawing/2014/main" id="{C45DA4B2-034D-4D08-A419-F34AB46AD16C}"/>
              </a:ext>
            </a:extLst>
          </p:cNvPr>
          <p:cNvSpPr txBox="1"/>
          <p:nvPr/>
        </p:nvSpPr>
        <p:spPr>
          <a:xfrm>
            <a:off x="422209" y="1434100"/>
            <a:ext cx="8159347" cy="1474847"/>
          </a:xfrm>
          <a:prstGeom prst="rect">
            <a:avLst/>
          </a:prstGeom>
          <a:noFill/>
          <a:ln>
            <a:noFill/>
          </a:ln>
        </p:spPr>
        <p:txBody>
          <a:bodyPr spcFirstLastPara="1" wrap="square" lIns="91425" tIns="45700" rIns="91425" bIns="45700" anchor="t" anchorCtr="0">
            <a:noAutofit/>
          </a:bodyPr>
          <a:lstStyle/>
          <a:p>
            <a:r>
              <a:rPr lang="nl-NL">
                <a:solidFill>
                  <a:schemeClr val="bg1"/>
                </a:solidFill>
                <a:latin typeface="Times New Roman" panose="02020603050405020304" pitchFamily="18" charset="0"/>
                <a:cs typeface="Times New Roman" panose="02020603050405020304" pitchFamily="18" charset="0"/>
              </a:rPr>
              <a:t>Gồm : </a:t>
            </a:r>
            <a:endParaRPr lang="en-US">
              <a:solidFill>
                <a:schemeClr val="bg1"/>
              </a:solidFill>
              <a:latin typeface="Times New Roman" panose="02020603050405020304" pitchFamily="18" charset="0"/>
              <a:cs typeface="Times New Roman" panose="02020603050405020304" pitchFamily="18" charset="0"/>
            </a:endParaRPr>
          </a:p>
          <a:p>
            <a:r>
              <a:rPr lang="nl-NL">
                <a:solidFill>
                  <a:schemeClr val="bg1"/>
                </a:solidFill>
                <a:latin typeface="Times New Roman" panose="02020603050405020304" pitchFamily="18" charset="0"/>
                <a:cs typeface="Times New Roman" panose="02020603050405020304" pitchFamily="18" charset="0"/>
              </a:rPr>
              <a:t>- Khí nitơ: 78%.</a:t>
            </a:r>
            <a:endParaRPr lang="en-US">
              <a:solidFill>
                <a:schemeClr val="bg1"/>
              </a:solidFill>
              <a:latin typeface="Times New Roman" panose="02020603050405020304" pitchFamily="18" charset="0"/>
              <a:cs typeface="Times New Roman" panose="02020603050405020304" pitchFamily="18" charset="0"/>
            </a:endParaRPr>
          </a:p>
          <a:p>
            <a:r>
              <a:rPr lang="nl-NL">
                <a:solidFill>
                  <a:schemeClr val="bg1"/>
                </a:solidFill>
                <a:latin typeface="Times New Roman" panose="02020603050405020304" pitchFamily="18" charset="0"/>
                <a:cs typeface="Times New Roman" panose="02020603050405020304" pitchFamily="18" charset="0"/>
              </a:rPr>
              <a:t>- Khí ôxi : 21% .</a:t>
            </a:r>
            <a:endParaRPr lang="en-US">
              <a:solidFill>
                <a:schemeClr val="bg1"/>
              </a:solidFill>
              <a:latin typeface="Times New Roman" panose="02020603050405020304" pitchFamily="18" charset="0"/>
              <a:cs typeface="Times New Roman" panose="02020603050405020304" pitchFamily="18" charset="0"/>
            </a:endParaRPr>
          </a:p>
          <a:p>
            <a:r>
              <a:rPr lang="nl-NL">
                <a:solidFill>
                  <a:schemeClr val="bg1"/>
                </a:solidFill>
                <a:latin typeface="Times New Roman" panose="02020603050405020304" pitchFamily="18" charset="0"/>
                <a:cs typeface="Times New Roman" panose="02020603050405020304" pitchFamily="18" charset="0"/>
              </a:rPr>
              <a:t>- Hơi nước và các khí khác: 1%</a:t>
            </a:r>
            <a:endParaRPr lang="en-US">
              <a:solidFill>
                <a:schemeClr val="bg1"/>
              </a:solidFill>
              <a:latin typeface="Times New Roman" panose="02020603050405020304" pitchFamily="18" charset="0"/>
              <a:cs typeface="Times New Roman" panose="02020603050405020304" pitchFamily="18" charset="0"/>
            </a:endParaRPr>
          </a:p>
          <a:p>
            <a:r>
              <a:rPr lang="en-US">
                <a:solidFill>
                  <a:schemeClr val="bg1"/>
                </a:solidFill>
                <a:latin typeface="Times New Roman" panose="02020603050405020304" pitchFamily="18" charset="0"/>
                <a:cs typeface="Times New Roman" panose="02020603050405020304" pitchFamily="18" charset="0"/>
              </a:rPr>
              <a:t>=&gt; </a:t>
            </a:r>
            <a:r>
              <a:rPr lang="vi-VN">
                <a:solidFill>
                  <a:schemeClr val="bg1"/>
                </a:solidFill>
                <a:latin typeface="Times New Roman" panose="02020603050405020304" pitchFamily="18" charset="0"/>
                <a:cs typeface="Times New Roman" panose="02020603050405020304" pitchFamily="18" charset="0"/>
              </a:rPr>
              <a:t>Các kh</a:t>
            </a:r>
            <a:r>
              <a:rPr lang="en-US">
                <a:solidFill>
                  <a:schemeClr val="bg1"/>
                </a:solidFill>
                <a:latin typeface="Times New Roman" panose="02020603050405020304" pitchFamily="18" charset="0"/>
                <a:cs typeface="Times New Roman" panose="02020603050405020304" pitchFamily="18" charset="0"/>
              </a:rPr>
              <a:t>í</a:t>
            </a:r>
            <a:r>
              <a:rPr lang="vi-VN">
                <a:solidFill>
                  <a:schemeClr val="bg1"/>
                </a:solidFill>
                <a:latin typeface="Times New Roman" panose="02020603050405020304" pitchFamily="18" charset="0"/>
                <a:cs typeface="Times New Roman" panose="02020603050405020304" pitchFamily="18" charset="0"/>
              </a:rPr>
              <a:t> này có vai trò rất quan trọng đối với tự nhiên và đời sống.</a:t>
            </a:r>
            <a:r>
              <a:rPr lang="en-US">
                <a:solidFill>
                  <a:schemeClr val="bg1"/>
                </a:solidFill>
                <a:latin typeface="Times New Roman" panose="02020603050405020304" pitchFamily="18" charset="0"/>
                <a:cs typeface="Times New Roman" panose="02020603050405020304" pitchFamily="18" charset="0"/>
              </a:rPr>
              <a:t> </a:t>
            </a:r>
            <a:r>
              <a:rPr lang="vi-VN" b="1">
                <a:solidFill>
                  <a:schemeClr val="bg1"/>
                </a:solidFill>
                <a:latin typeface="Times New Roman" panose="02020603050405020304" pitchFamily="18" charset="0"/>
                <a:cs typeface="Times New Roman" panose="02020603050405020304" pitchFamily="18" charset="0"/>
              </a:rPr>
              <a:t> </a:t>
            </a:r>
            <a:endParaRPr lang="en-US">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a:solidFill>
                <a:schemeClr val="bg1"/>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6610095D-2A6A-4114-B22B-D5D621F31BB9}"/>
              </a:ext>
            </a:extLst>
          </p:cNvPr>
          <p:cNvSpPr txBox="1">
            <a:spLocks/>
          </p:cNvSpPr>
          <p:nvPr/>
        </p:nvSpPr>
        <p:spPr>
          <a:xfrm>
            <a:off x="422209" y="2826921"/>
            <a:ext cx="4884455" cy="40011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2. Các tầng khí quyển</a:t>
            </a:r>
          </a:p>
        </p:txBody>
      </p:sp>
      <p:graphicFrame>
        <p:nvGraphicFramePr>
          <p:cNvPr id="14" name="Table 2">
            <a:extLst>
              <a:ext uri="{FF2B5EF4-FFF2-40B4-BE49-F238E27FC236}">
                <a16:creationId xmlns:a16="http://schemas.microsoft.com/office/drawing/2014/main" id="{15A4A190-F2AD-4549-9058-0EB03EBD4E0F}"/>
              </a:ext>
            </a:extLst>
          </p:cNvPr>
          <p:cNvGraphicFramePr>
            <a:graphicFrameLocks noGrp="1"/>
          </p:cNvGraphicFramePr>
          <p:nvPr>
            <p:extLst>
              <p:ext uri="{D42A27DB-BD31-4B8C-83A1-F6EECF244321}">
                <p14:modId xmlns:p14="http://schemas.microsoft.com/office/powerpoint/2010/main" val="1576237726"/>
              </p:ext>
            </p:extLst>
          </p:nvPr>
        </p:nvGraphicFramePr>
        <p:xfrm>
          <a:off x="375744" y="3292695"/>
          <a:ext cx="8847084" cy="3474720"/>
        </p:xfrm>
        <a:graphic>
          <a:graphicData uri="http://schemas.openxmlformats.org/drawingml/2006/table">
            <a:tbl>
              <a:tblPr firstRow="1" bandRow="1">
                <a:tableStyleId>{5C22544A-7EE6-4342-B048-85BDC9FD1C3A}</a:tableStyleId>
              </a:tblPr>
              <a:tblGrid>
                <a:gridCol w="1171891">
                  <a:extLst>
                    <a:ext uri="{9D8B030D-6E8A-4147-A177-3AD203B41FA5}">
                      <a16:colId xmlns:a16="http://schemas.microsoft.com/office/drawing/2014/main" val="3967804431"/>
                    </a:ext>
                  </a:extLst>
                </a:gridCol>
                <a:gridCol w="2645993">
                  <a:extLst>
                    <a:ext uri="{9D8B030D-6E8A-4147-A177-3AD203B41FA5}">
                      <a16:colId xmlns:a16="http://schemas.microsoft.com/office/drawing/2014/main" val="2540224088"/>
                    </a:ext>
                  </a:extLst>
                </a:gridCol>
                <a:gridCol w="3042744">
                  <a:extLst>
                    <a:ext uri="{9D8B030D-6E8A-4147-A177-3AD203B41FA5}">
                      <a16:colId xmlns:a16="http://schemas.microsoft.com/office/drawing/2014/main" val="2415090945"/>
                    </a:ext>
                  </a:extLst>
                </a:gridCol>
                <a:gridCol w="1986456">
                  <a:extLst>
                    <a:ext uri="{9D8B030D-6E8A-4147-A177-3AD203B41FA5}">
                      <a16:colId xmlns:a16="http://schemas.microsoft.com/office/drawing/2014/main" val="3424932392"/>
                    </a:ext>
                  </a:extLst>
                </a:gridCol>
              </a:tblGrid>
              <a:tr h="555699">
                <a:tc>
                  <a:txBody>
                    <a:bodyPr/>
                    <a:lstStyle/>
                    <a:p>
                      <a:pPr>
                        <a:lnSpc>
                          <a:spcPct val="100000"/>
                        </a:lnSpc>
                      </a:pPr>
                      <a:r>
                        <a:rPr lang="en-US" sz="1700" b="0">
                          <a:solidFill>
                            <a:schemeClr val="bg1"/>
                          </a:solidFill>
                          <a:latin typeface="Times New Roman" panose="02020603050405020304" pitchFamily="18" charset="0"/>
                          <a:cs typeface="Times New Roman" panose="02020603050405020304" pitchFamily="18" charset="0"/>
                        </a:rPr>
                        <a:t>3 tầng khí quyển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700" b="0" kern="1200">
                          <a:solidFill>
                            <a:schemeClr val="bg1"/>
                          </a:solidFill>
                          <a:effectLst/>
                          <a:latin typeface="Times New Roman" panose="02020603050405020304" pitchFamily="18" charset="0"/>
                          <a:ea typeface="+mn-ea"/>
                          <a:cs typeface="Times New Roman" panose="02020603050405020304" pitchFamily="18" charset="0"/>
                        </a:rPr>
                        <a:t>Đối lưu </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sz="1700"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700" b="0" kern="1200">
                          <a:solidFill>
                            <a:schemeClr val="bg1"/>
                          </a:solidFill>
                          <a:effectLst/>
                          <a:latin typeface="Times New Roman" panose="02020603050405020304" pitchFamily="18" charset="0"/>
                          <a:ea typeface="+mn-ea"/>
                          <a:cs typeface="Times New Roman" panose="02020603050405020304" pitchFamily="18" charset="0"/>
                        </a:rPr>
                        <a:t>Bình lưu </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sz="1700"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700" b="0" kern="1200">
                          <a:solidFill>
                            <a:schemeClr val="bg1"/>
                          </a:solidFill>
                          <a:effectLst/>
                          <a:latin typeface="Times New Roman" panose="02020603050405020304" pitchFamily="18" charset="0"/>
                          <a:ea typeface="+mn-ea"/>
                          <a:cs typeface="Times New Roman" panose="02020603050405020304" pitchFamily="18" charset="0"/>
                        </a:rPr>
                        <a:t>Các tầng cao </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sz="1700"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98240542"/>
                  </a:ext>
                </a:extLst>
              </a:tr>
              <a:tr h="319527">
                <a:tc>
                  <a:txBody>
                    <a:bodyPr/>
                    <a:lstStyle/>
                    <a:p>
                      <a:pPr>
                        <a:lnSpc>
                          <a:spcPct val="100000"/>
                        </a:lnSpc>
                      </a:pPr>
                      <a:r>
                        <a:rPr lang="en-US" sz="1700" b="0">
                          <a:solidFill>
                            <a:schemeClr val="bg1"/>
                          </a:solidFill>
                          <a:latin typeface="Times New Roman" panose="02020603050405020304" pitchFamily="18" charset="0"/>
                          <a:cs typeface="Times New Roman" panose="02020603050405020304" pitchFamily="18" charset="0"/>
                        </a:rPr>
                        <a:t>Vị trí</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kern="1200">
                          <a:solidFill>
                            <a:schemeClr val="bg1"/>
                          </a:solidFill>
                          <a:effectLst/>
                          <a:latin typeface="Times New Roman" panose="02020603050405020304" pitchFamily="18" charset="0"/>
                          <a:ea typeface="+mn-ea"/>
                          <a:cs typeface="Times New Roman" panose="02020603050405020304" pitchFamily="18" charset="0"/>
                        </a:rPr>
                        <a:t>0 </a:t>
                      </a:r>
                      <a:r>
                        <a:rPr lang="en-US" sz="1700" b="0" kern="1200">
                          <a:solidFill>
                            <a:schemeClr val="bg1"/>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1700" b="0" kern="1200">
                          <a:solidFill>
                            <a:schemeClr val="bg1"/>
                          </a:solidFill>
                          <a:effectLst/>
                          <a:latin typeface="Times New Roman" panose="02020603050405020304" pitchFamily="18" charset="0"/>
                          <a:ea typeface="+mn-ea"/>
                          <a:cs typeface="Times New Roman" panose="02020603050405020304" pitchFamily="18" charset="0"/>
                        </a:rPr>
                        <a:t> 16 km</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kern="1200">
                          <a:solidFill>
                            <a:schemeClr val="bg1"/>
                          </a:solidFill>
                          <a:effectLst/>
                          <a:latin typeface="Times New Roman" panose="02020603050405020304" pitchFamily="18" charset="0"/>
                          <a:ea typeface="+mn-ea"/>
                          <a:cs typeface="Times New Roman" panose="02020603050405020304" pitchFamily="18" charset="0"/>
                        </a:rPr>
                        <a:t>16 </a:t>
                      </a:r>
                      <a:r>
                        <a:rPr lang="en-US" sz="1700" b="0" kern="1200">
                          <a:solidFill>
                            <a:schemeClr val="bg1"/>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1700" b="0" kern="1200">
                          <a:solidFill>
                            <a:schemeClr val="bg1"/>
                          </a:solidFill>
                          <a:effectLst/>
                          <a:latin typeface="Times New Roman" panose="02020603050405020304" pitchFamily="18" charset="0"/>
                          <a:ea typeface="+mn-ea"/>
                          <a:cs typeface="Times New Roman" panose="02020603050405020304" pitchFamily="18" charset="0"/>
                        </a:rPr>
                        <a:t> 50 km</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kern="1200">
                          <a:solidFill>
                            <a:schemeClr val="bg1"/>
                          </a:solidFill>
                          <a:effectLst/>
                          <a:latin typeface="Times New Roman" panose="02020603050405020304" pitchFamily="18" charset="0"/>
                          <a:ea typeface="+mn-ea"/>
                          <a:cs typeface="Times New Roman" panose="02020603050405020304" pitchFamily="18" charset="0"/>
                        </a:rPr>
                        <a:t>&gt; 50 km</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5631899"/>
                  </a:ext>
                </a:extLst>
              </a:tr>
              <a:tr h="1264216">
                <a:tc>
                  <a:txBody>
                    <a:bodyPr/>
                    <a:lstStyle/>
                    <a:p>
                      <a:pPr>
                        <a:lnSpc>
                          <a:spcPct val="100000"/>
                        </a:lnSpc>
                      </a:pPr>
                      <a:r>
                        <a:rPr lang="en-US" sz="1700" b="0">
                          <a:solidFill>
                            <a:schemeClr val="bg1"/>
                          </a:solidFill>
                          <a:latin typeface="Times New Roman" panose="02020603050405020304" pitchFamily="18" charset="0"/>
                          <a:cs typeface="Times New Roman" panose="02020603050405020304" pitchFamily="18" charset="0"/>
                        </a:rPr>
                        <a:t>Đặc điểm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700" b="0" kern="1200">
                          <a:solidFill>
                            <a:schemeClr val="bg1"/>
                          </a:solidFill>
                          <a:effectLst/>
                          <a:latin typeface="Times New Roman" panose="02020603050405020304" pitchFamily="18" charset="0"/>
                          <a:ea typeface="+mn-ea"/>
                          <a:cs typeface="Times New Roman" panose="02020603050405020304" pitchFamily="18" charset="0"/>
                        </a:rPr>
                        <a:t>- Nhiệt độ giảm theo độ cao, lên cao 100m nhiệt độ giảm 0,6</a:t>
                      </a:r>
                      <a:r>
                        <a:rPr lang="en-US" sz="1700" b="0" kern="1200" baseline="30000">
                          <a:solidFill>
                            <a:schemeClr val="bg1"/>
                          </a:solidFill>
                          <a:effectLst/>
                          <a:latin typeface="Times New Roman" panose="02020603050405020304" pitchFamily="18" charset="0"/>
                          <a:ea typeface="+mn-ea"/>
                          <a:cs typeface="Times New Roman" panose="02020603050405020304" pitchFamily="18" charset="0"/>
                        </a:rPr>
                        <a:t>0</a:t>
                      </a:r>
                      <a:r>
                        <a:rPr lang="en-US" sz="1700" b="0" kern="1200">
                          <a:solidFill>
                            <a:schemeClr val="bg1"/>
                          </a:solidFill>
                          <a:effectLst/>
                          <a:latin typeface="Times New Roman" panose="02020603050405020304" pitchFamily="18" charset="0"/>
                          <a:ea typeface="+mn-ea"/>
                          <a:cs typeface="Times New Roman" panose="02020603050405020304" pitchFamily="18" charset="0"/>
                        </a:rPr>
                        <a:t>C.</a:t>
                      </a:r>
                    </a:p>
                    <a:p>
                      <a:pPr marL="0" marR="0" indent="0" algn="just">
                        <a:lnSpc>
                          <a:spcPct val="100000"/>
                        </a:lnSpc>
                        <a:spcBef>
                          <a:spcPts val="0"/>
                        </a:spcBef>
                        <a:spcAft>
                          <a:spcPts val="0"/>
                        </a:spcAft>
                      </a:pPr>
                      <a:r>
                        <a:rPr lang="en-US" sz="1700" b="0" kern="1200">
                          <a:solidFill>
                            <a:schemeClr val="bg1"/>
                          </a:solidFill>
                          <a:effectLst/>
                          <a:latin typeface="Times New Roman" panose="02020603050405020304" pitchFamily="18" charset="0"/>
                          <a:ea typeface="+mn-ea"/>
                          <a:cs typeface="Times New Roman" panose="02020603050405020304" pitchFamily="18" charset="0"/>
                        </a:rPr>
                        <a:t>- Không khí chuyển động theo chiều thẳng đứng.</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700" b="0" kern="1200">
                          <a:solidFill>
                            <a:schemeClr val="bg1"/>
                          </a:solidFill>
                          <a:effectLst/>
                          <a:latin typeface="Times New Roman" panose="02020603050405020304" pitchFamily="18" charset="0"/>
                          <a:ea typeface="+mn-ea"/>
                          <a:cs typeface="Times New Roman" panose="02020603050405020304" pitchFamily="18" charset="0"/>
                        </a:rPr>
                        <a:t>- Nhiệt độ tăng theo độ cao.</a:t>
                      </a:r>
                    </a:p>
                    <a:p>
                      <a:pPr marL="0" marR="0" indent="0" algn="just">
                        <a:lnSpc>
                          <a:spcPct val="100000"/>
                        </a:lnSpc>
                        <a:spcBef>
                          <a:spcPts val="0"/>
                        </a:spcBef>
                        <a:spcAft>
                          <a:spcPts val="0"/>
                        </a:spcAft>
                      </a:pPr>
                      <a:endParaRPr lang="en-US" sz="1700" b="0" kern="1200">
                        <a:solidFill>
                          <a:schemeClr val="bg1"/>
                        </a:solidFill>
                        <a:effectLst/>
                        <a:latin typeface="Times New Roman" panose="02020603050405020304" pitchFamily="18" charset="0"/>
                        <a:ea typeface="+mn-ea"/>
                        <a:cs typeface="Times New Roman" panose="02020603050405020304" pitchFamily="18" charset="0"/>
                      </a:endParaRPr>
                    </a:p>
                    <a:p>
                      <a:pPr marL="0" marR="0" indent="0" algn="just">
                        <a:lnSpc>
                          <a:spcPct val="100000"/>
                        </a:lnSpc>
                        <a:spcBef>
                          <a:spcPts val="0"/>
                        </a:spcBef>
                        <a:spcAft>
                          <a:spcPts val="0"/>
                        </a:spcAft>
                      </a:pPr>
                      <a:endParaRPr lang="en-US" sz="1700" b="0" kern="1200">
                        <a:solidFill>
                          <a:schemeClr val="bg1"/>
                        </a:solidFill>
                        <a:effectLst/>
                        <a:latin typeface="Times New Roman" panose="02020603050405020304" pitchFamily="18" charset="0"/>
                        <a:ea typeface="+mn-ea"/>
                        <a:cs typeface="Times New Roman" panose="02020603050405020304" pitchFamily="18" charset="0"/>
                      </a:endParaRPr>
                    </a:p>
                    <a:p>
                      <a:pPr marL="0" marR="0" indent="0" algn="just">
                        <a:lnSpc>
                          <a:spcPct val="100000"/>
                        </a:lnSpc>
                        <a:spcBef>
                          <a:spcPts val="0"/>
                        </a:spcBef>
                        <a:spcAft>
                          <a:spcPts val="0"/>
                        </a:spcAft>
                      </a:pPr>
                      <a:r>
                        <a:rPr lang="en-US" sz="1700" b="0" kern="1200">
                          <a:solidFill>
                            <a:schemeClr val="bg1"/>
                          </a:solidFill>
                          <a:effectLst/>
                          <a:latin typeface="Times New Roman" panose="02020603050405020304" pitchFamily="18" charset="0"/>
                          <a:ea typeface="+mn-ea"/>
                          <a:cs typeface="Times New Roman" panose="02020603050405020304" pitchFamily="18" charset="0"/>
                        </a:rPr>
                        <a:t>- Không khí chuyển dộng theo chiều ngang</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700" b="0" kern="1200">
                          <a:solidFill>
                            <a:schemeClr val="bg1"/>
                          </a:solidFill>
                          <a:effectLst/>
                          <a:latin typeface="Times New Roman" panose="02020603050405020304" pitchFamily="18" charset="0"/>
                          <a:ea typeface="+mn-ea"/>
                          <a:cs typeface="Times New Roman" panose="02020603050405020304" pitchFamily="18" charset="0"/>
                        </a:rPr>
                        <a:t>Không khí rất loãng.</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0000"/>
                        </a:lnSpc>
                      </a:pPr>
                      <a:endParaRPr lang="en-US" sz="1700"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20861917"/>
                  </a:ext>
                </a:extLst>
              </a:tr>
              <a:tr h="1028043">
                <a:tc>
                  <a:txBody>
                    <a:bodyPr/>
                    <a:lstStyle/>
                    <a:p>
                      <a:pPr>
                        <a:lnSpc>
                          <a:spcPct val="100000"/>
                        </a:lnSpc>
                      </a:pPr>
                      <a:r>
                        <a:rPr lang="en-US" sz="1700" b="0">
                          <a:solidFill>
                            <a:schemeClr val="bg1"/>
                          </a:solidFill>
                          <a:latin typeface="Times New Roman" panose="02020603050405020304" pitchFamily="18" charset="0"/>
                          <a:cs typeface="Times New Roman" panose="02020603050405020304" pitchFamily="18" charset="0"/>
                        </a:rPr>
                        <a:t>Vai trò</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700" b="0" kern="1200">
                          <a:solidFill>
                            <a:schemeClr val="bg1"/>
                          </a:solidFill>
                          <a:effectLst/>
                          <a:latin typeface="Times New Roman" panose="02020603050405020304" pitchFamily="18" charset="0"/>
                          <a:ea typeface="+mn-ea"/>
                          <a:cs typeface="Times New Roman" panose="02020603050405020304" pitchFamily="18" charset="0"/>
                        </a:rPr>
                        <a:t>Là nơi sinh ra các hiện tượng khí tượng: mây, mưa, sấm chớp…</a:t>
                      </a:r>
                    </a:p>
                    <a:p>
                      <a:pPr marL="0" marR="0" indent="0" algn="just">
                        <a:lnSpc>
                          <a:spcPct val="100000"/>
                        </a:lnSpc>
                        <a:spcBef>
                          <a:spcPts val="0"/>
                        </a:spcBef>
                        <a:spcAft>
                          <a:spcPts val="0"/>
                        </a:spcAft>
                      </a:pPr>
                      <a:r>
                        <a:rPr lang="vi-VN" sz="1700" b="0" kern="1200">
                          <a:solidFill>
                            <a:schemeClr val="bg1"/>
                          </a:solidFill>
                          <a:effectLst/>
                          <a:latin typeface="Times New Roman" panose="02020603050405020304" pitchFamily="18" charset="0"/>
                          <a:ea typeface="+mn-ea"/>
                          <a:cs typeface="Times New Roman" panose="02020603050405020304" pitchFamily="18" charset="0"/>
                        </a:rPr>
                        <a:t> </a:t>
                      </a:r>
                      <a:endParaRPr lang="en-US" sz="1700"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700" b="0" kern="1200">
                          <a:solidFill>
                            <a:schemeClr val="bg1"/>
                          </a:solidFill>
                          <a:effectLst/>
                          <a:latin typeface="Times New Roman" panose="02020603050405020304" pitchFamily="18" charset="0"/>
                          <a:ea typeface="+mn-ea"/>
                          <a:cs typeface="Times New Roman" panose="02020603050405020304" pitchFamily="18" charset="0"/>
                        </a:rPr>
                        <a:t>Có lớp ô-dôn =&gt; ngăn các tia bức xạ có hại cho con người và sinh vật, bảo vệ sự sống trên TĐ. </a:t>
                      </a:r>
                      <a:endParaRPr lang="en-US" sz="17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700" b="0" kern="1200">
                          <a:solidFill>
                            <a:schemeClr val="bg1"/>
                          </a:solidFill>
                          <a:effectLst/>
                          <a:latin typeface="Times New Roman" panose="02020603050405020304" pitchFamily="18" charset="0"/>
                          <a:ea typeface="+mn-ea"/>
                          <a:cs typeface="Times New Roman" panose="02020603050405020304" pitchFamily="18" charset="0"/>
                        </a:rPr>
                        <a:t>Hầu như không có quan hệ trực tiếp tới đời sống con người.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31590561"/>
                  </a:ext>
                </a:extLst>
              </a:tr>
            </a:tbl>
          </a:graphicData>
        </a:graphic>
      </p:graphicFrame>
      <p:sp>
        <p:nvSpPr>
          <p:cNvPr id="15" name="Title 1">
            <a:extLst>
              <a:ext uri="{FF2B5EF4-FFF2-40B4-BE49-F238E27FC236}">
                <a16:creationId xmlns:a16="http://schemas.microsoft.com/office/drawing/2014/main" id="{7CB43033-8E32-4568-8E49-E5378C225F44}"/>
              </a:ext>
            </a:extLst>
          </p:cNvPr>
          <p:cNvSpPr txBox="1">
            <a:spLocks/>
          </p:cNvSpPr>
          <p:nvPr/>
        </p:nvSpPr>
        <p:spPr>
          <a:xfrm>
            <a:off x="9201736" y="1284208"/>
            <a:ext cx="2901828" cy="507403"/>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sz="1800" b="1">
                <a:solidFill>
                  <a:srgbClr val="FFFF00"/>
                </a:solidFill>
                <a:latin typeface="Times New Roman" panose="02020603050405020304" pitchFamily="18" charset="0"/>
                <a:cs typeface="Times New Roman" panose="02020603050405020304" pitchFamily="18" charset="0"/>
              </a:rPr>
              <a:t>Bài tập về nhà: </a:t>
            </a:r>
            <a:r>
              <a:rPr lang="en-US" sz="1800">
                <a:solidFill>
                  <a:schemeClr val="bg1"/>
                </a:solidFill>
                <a:latin typeface="Times New Roman" panose="02020603050405020304" pitchFamily="18" charset="0"/>
                <a:cs typeface="Times New Roman" panose="02020603050405020304" pitchFamily="18" charset="0"/>
              </a:rPr>
              <a:t>Làm Sách bài tập, tiếp tục soạn bài 15. </a:t>
            </a:r>
          </a:p>
        </p:txBody>
      </p:sp>
      <p:pic>
        <p:nvPicPr>
          <p:cNvPr id="17" name="Picture 16">
            <a:extLst>
              <a:ext uri="{FF2B5EF4-FFF2-40B4-BE49-F238E27FC236}">
                <a16:creationId xmlns:a16="http://schemas.microsoft.com/office/drawing/2014/main" id="{A0937B15-627F-4F72-9511-0997D7A44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00" y="1090067"/>
            <a:ext cx="1951865" cy="1734769"/>
          </a:xfrm>
          <a:prstGeom prst="rect">
            <a:avLst/>
          </a:prstGeom>
        </p:spPr>
      </p:pic>
      <p:pic>
        <p:nvPicPr>
          <p:cNvPr id="18" name="Picture 17">
            <a:extLst>
              <a:ext uri="{FF2B5EF4-FFF2-40B4-BE49-F238E27FC236}">
                <a16:creationId xmlns:a16="http://schemas.microsoft.com/office/drawing/2014/main" id="{FB1B0014-957D-48FD-B7AB-27BB5CE6C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708" y="1954924"/>
            <a:ext cx="2505885" cy="465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21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E4486-43F3-4175-82A9-7082E6BAE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288"/>
            <a:ext cx="12192000" cy="6077713"/>
          </a:xfrm>
          <a:prstGeom prst="rect">
            <a:avLst/>
          </a:prstGeom>
        </p:spPr>
      </p:pic>
      <p:sp>
        <p:nvSpPr>
          <p:cNvPr id="6" name="Title 1">
            <a:extLst>
              <a:ext uri="{FF2B5EF4-FFF2-40B4-BE49-F238E27FC236}">
                <a16:creationId xmlns:a16="http://schemas.microsoft.com/office/drawing/2014/main" id="{7473C45F-383A-464D-B25B-235EFA71A0C4}"/>
              </a:ext>
            </a:extLst>
          </p:cNvPr>
          <p:cNvSpPr txBox="1">
            <a:spLocks/>
          </p:cNvSpPr>
          <p:nvPr/>
        </p:nvSpPr>
        <p:spPr>
          <a:xfrm>
            <a:off x="0" y="845909"/>
            <a:ext cx="4462244"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rgbClr val="FFFF00"/>
                </a:solidFill>
                <a:latin typeface="Times New Roman" panose="02020603050405020304" pitchFamily="18" charset="0"/>
                <a:cs typeface="Times New Roman" panose="02020603050405020304" pitchFamily="18" charset="0"/>
              </a:rPr>
              <a:t>1. Thành phần không khí gần bề mặt đất</a:t>
            </a:r>
          </a:p>
        </p:txBody>
      </p:sp>
      <p:sp>
        <p:nvSpPr>
          <p:cNvPr id="7" name="Rectangle: Rounded Corners 28">
            <a:extLst>
              <a:ext uri="{FF2B5EF4-FFF2-40B4-BE49-F238E27FC236}">
                <a16:creationId xmlns:a16="http://schemas.microsoft.com/office/drawing/2014/main" id="{24608E28-C4CB-4925-AA1B-63753043F387}"/>
              </a:ext>
            </a:extLst>
          </p:cNvPr>
          <p:cNvSpPr/>
          <p:nvPr/>
        </p:nvSpPr>
        <p:spPr>
          <a:xfrm>
            <a:off x="1779698" y="397820"/>
            <a:ext cx="8857488" cy="40011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mj-lt"/>
                <a:cs typeface="Arial" panose="020B0604020202020204" pitchFamily="34" charset="0"/>
              </a:rPr>
              <a:t>Tiết 21</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 22</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23 </a:t>
            </a:r>
            <a:r>
              <a:rPr lang="vi-VN" sz="2000" b="1" dirty="0">
                <a:solidFill>
                  <a:srgbClr val="002060"/>
                </a:solidFill>
                <a:latin typeface="+mj-lt"/>
                <a:cs typeface="Arial" panose="020B0604020202020204" pitchFamily="34" charset="0"/>
              </a:rPr>
              <a:t>- </a:t>
            </a:r>
            <a:r>
              <a:rPr lang="en-US" sz="2000" b="1">
                <a:solidFill>
                  <a:srgbClr val="002060"/>
                </a:solidFill>
                <a:latin typeface="Times New Roman" panose="02020603050405020304" pitchFamily="18" charset="0"/>
                <a:cs typeface="Times New Roman" panose="02020603050405020304" pitchFamily="18" charset="0"/>
              </a:rPr>
              <a:t>Bài 15: LỚP </a:t>
            </a:r>
            <a:r>
              <a:rPr lang="en-US" sz="2000" b="1" dirty="0">
                <a:solidFill>
                  <a:srgbClr val="002060"/>
                </a:solidFill>
                <a:latin typeface="Times New Roman" panose="02020603050405020304" pitchFamily="18" charset="0"/>
                <a:cs typeface="Times New Roman" panose="02020603050405020304" pitchFamily="18" charset="0"/>
              </a:rPr>
              <a:t>VỎ KHÍ CỦA TRÁI ĐẤT. KHÍ ÁP VÀ GIÓ</a:t>
            </a:r>
          </a:p>
        </p:txBody>
      </p:sp>
      <p:sp>
        <p:nvSpPr>
          <p:cNvPr id="8" name="TextBox 7">
            <a:extLst>
              <a:ext uri="{FF2B5EF4-FFF2-40B4-BE49-F238E27FC236}">
                <a16:creationId xmlns:a16="http://schemas.microsoft.com/office/drawing/2014/main" id="{20E6EF0A-8BB4-45B4-A737-6529B72A688E}"/>
              </a:ext>
            </a:extLst>
          </p:cNvPr>
          <p:cNvSpPr txBox="1"/>
          <p:nvPr/>
        </p:nvSpPr>
        <p:spPr>
          <a:xfrm>
            <a:off x="3155357" y="53787"/>
            <a:ext cx="8285870" cy="400110"/>
          </a:xfrm>
          <a:prstGeom prst="rect">
            <a:avLst/>
          </a:prstGeom>
          <a:noFill/>
        </p:spPr>
        <p:txBody>
          <a:bodyPr wrap="square" rtlCol="0">
            <a:spAutoFit/>
          </a:bodyPr>
          <a:lstStyle/>
          <a:p>
            <a:r>
              <a:rPr lang="vi-VN" sz="2000" b="1" dirty="0">
                <a:solidFill>
                  <a:srgbClr val="002060"/>
                </a:solidFill>
                <a:latin typeface="+mj-lt"/>
                <a:ea typeface="#9Slide03 Roboto Slab Bold" pitchFamily="2" charset="0"/>
              </a:rPr>
              <a:t>CHƯƠNG 4: KHÍ HẬU VÀ BIẾN ĐỔI KHÍ HẬU</a:t>
            </a:r>
            <a:endParaRPr lang="en-US" sz="2000" b="1" dirty="0">
              <a:solidFill>
                <a:srgbClr val="002060"/>
              </a:solidFill>
              <a:latin typeface="+mj-lt"/>
              <a:ea typeface="#9Slide03 Roboto Slab Bold" pitchFamily="2" charset="0"/>
            </a:endParaRPr>
          </a:p>
        </p:txBody>
      </p:sp>
      <p:sp>
        <p:nvSpPr>
          <p:cNvPr id="10" name="Google Shape;147;p19">
            <a:extLst>
              <a:ext uri="{FF2B5EF4-FFF2-40B4-BE49-F238E27FC236}">
                <a16:creationId xmlns:a16="http://schemas.microsoft.com/office/drawing/2014/main" id="{C45DA4B2-034D-4D08-A419-F34AB46AD16C}"/>
              </a:ext>
            </a:extLst>
          </p:cNvPr>
          <p:cNvSpPr txBox="1"/>
          <p:nvPr/>
        </p:nvSpPr>
        <p:spPr>
          <a:xfrm>
            <a:off x="304799" y="1277448"/>
            <a:ext cx="4462244" cy="1734769"/>
          </a:xfrm>
          <a:prstGeom prst="rect">
            <a:avLst/>
          </a:prstGeom>
          <a:noFill/>
          <a:ln>
            <a:noFill/>
          </a:ln>
        </p:spPr>
        <p:txBody>
          <a:bodyPr spcFirstLastPara="1" wrap="square" lIns="91425" tIns="45700" rIns="91425" bIns="45700" anchor="t" anchorCtr="0">
            <a:noAutofit/>
          </a:bodyPr>
          <a:lstStyle/>
          <a:p>
            <a:r>
              <a:rPr lang="nl-NL">
                <a:solidFill>
                  <a:schemeClr val="bg1"/>
                </a:solidFill>
                <a:latin typeface="Times New Roman" panose="02020603050405020304" pitchFamily="18" charset="0"/>
                <a:cs typeface="Times New Roman" panose="02020603050405020304" pitchFamily="18" charset="0"/>
              </a:rPr>
              <a:t>Gồm : </a:t>
            </a:r>
            <a:endParaRPr lang="en-US">
              <a:solidFill>
                <a:schemeClr val="bg1"/>
              </a:solidFill>
              <a:latin typeface="Times New Roman" panose="02020603050405020304" pitchFamily="18" charset="0"/>
              <a:cs typeface="Times New Roman" panose="02020603050405020304" pitchFamily="18" charset="0"/>
            </a:endParaRPr>
          </a:p>
          <a:p>
            <a:r>
              <a:rPr lang="nl-NL">
                <a:solidFill>
                  <a:schemeClr val="bg1"/>
                </a:solidFill>
                <a:latin typeface="Times New Roman" panose="02020603050405020304" pitchFamily="18" charset="0"/>
                <a:cs typeface="Times New Roman" panose="02020603050405020304" pitchFamily="18" charset="0"/>
              </a:rPr>
              <a:t>- Khí nitơ: 78%.</a:t>
            </a:r>
            <a:endParaRPr lang="en-US">
              <a:solidFill>
                <a:schemeClr val="bg1"/>
              </a:solidFill>
              <a:latin typeface="Times New Roman" panose="02020603050405020304" pitchFamily="18" charset="0"/>
              <a:cs typeface="Times New Roman" panose="02020603050405020304" pitchFamily="18" charset="0"/>
            </a:endParaRPr>
          </a:p>
          <a:p>
            <a:r>
              <a:rPr lang="nl-NL">
                <a:solidFill>
                  <a:schemeClr val="bg1"/>
                </a:solidFill>
                <a:latin typeface="Times New Roman" panose="02020603050405020304" pitchFamily="18" charset="0"/>
                <a:cs typeface="Times New Roman" panose="02020603050405020304" pitchFamily="18" charset="0"/>
              </a:rPr>
              <a:t>- Khí ôxi : 21% .</a:t>
            </a:r>
            <a:endParaRPr lang="en-US">
              <a:solidFill>
                <a:schemeClr val="bg1"/>
              </a:solidFill>
              <a:latin typeface="Times New Roman" panose="02020603050405020304" pitchFamily="18" charset="0"/>
              <a:cs typeface="Times New Roman" panose="02020603050405020304" pitchFamily="18" charset="0"/>
            </a:endParaRPr>
          </a:p>
          <a:p>
            <a:r>
              <a:rPr lang="nl-NL">
                <a:solidFill>
                  <a:schemeClr val="bg1"/>
                </a:solidFill>
                <a:latin typeface="Times New Roman" panose="02020603050405020304" pitchFamily="18" charset="0"/>
                <a:cs typeface="Times New Roman" panose="02020603050405020304" pitchFamily="18" charset="0"/>
              </a:rPr>
              <a:t>- Hơi nước và các khí khác: 1%</a:t>
            </a:r>
            <a:endParaRPr lang="en-US">
              <a:solidFill>
                <a:schemeClr val="bg1"/>
              </a:solidFill>
              <a:latin typeface="Times New Roman" panose="02020603050405020304" pitchFamily="18" charset="0"/>
              <a:cs typeface="Times New Roman" panose="02020603050405020304" pitchFamily="18" charset="0"/>
            </a:endParaRPr>
          </a:p>
          <a:p>
            <a:r>
              <a:rPr lang="en-US">
                <a:solidFill>
                  <a:schemeClr val="bg1"/>
                </a:solidFill>
                <a:latin typeface="Times New Roman" panose="02020603050405020304" pitchFamily="18" charset="0"/>
                <a:cs typeface="Times New Roman" panose="02020603050405020304" pitchFamily="18" charset="0"/>
              </a:rPr>
              <a:t>=&gt; </a:t>
            </a:r>
            <a:r>
              <a:rPr lang="vi-VN">
                <a:solidFill>
                  <a:schemeClr val="bg1"/>
                </a:solidFill>
                <a:latin typeface="Times New Roman" panose="02020603050405020304" pitchFamily="18" charset="0"/>
                <a:cs typeface="Times New Roman" panose="02020603050405020304" pitchFamily="18" charset="0"/>
              </a:rPr>
              <a:t>Các kh</a:t>
            </a:r>
            <a:r>
              <a:rPr lang="en-US">
                <a:solidFill>
                  <a:schemeClr val="bg1"/>
                </a:solidFill>
                <a:latin typeface="Times New Roman" panose="02020603050405020304" pitchFamily="18" charset="0"/>
                <a:cs typeface="Times New Roman" panose="02020603050405020304" pitchFamily="18" charset="0"/>
              </a:rPr>
              <a:t>í</a:t>
            </a:r>
            <a:r>
              <a:rPr lang="vi-VN">
                <a:solidFill>
                  <a:schemeClr val="bg1"/>
                </a:solidFill>
                <a:latin typeface="Times New Roman" panose="02020603050405020304" pitchFamily="18" charset="0"/>
                <a:cs typeface="Times New Roman" panose="02020603050405020304" pitchFamily="18" charset="0"/>
              </a:rPr>
              <a:t> này có vai trò rất quan trọng </a:t>
            </a:r>
            <a:endParaRPr lang="en-US">
              <a:solidFill>
                <a:schemeClr val="bg1"/>
              </a:solidFill>
              <a:latin typeface="Times New Roman" panose="02020603050405020304" pitchFamily="18" charset="0"/>
              <a:cs typeface="Times New Roman" panose="02020603050405020304" pitchFamily="18" charset="0"/>
            </a:endParaRPr>
          </a:p>
          <a:p>
            <a:r>
              <a:rPr lang="vi-VN">
                <a:solidFill>
                  <a:schemeClr val="bg1"/>
                </a:solidFill>
                <a:latin typeface="Times New Roman" panose="02020603050405020304" pitchFamily="18" charset="0"/>
                <a:cs typeface="Times New Roman" panose="02020603050405020304" pitchFamily="18" charset="0"/>
              </a:rPr>
              <a:t>đối với tự nhiên và đời sống.</a:t>
            </a:r>
            <a:r>
              <a:rPr lang="en-US">
                <a:solidFill>
                  <a:schemeClr val="bg1"/>
                </a:solidFill>
                <a:latin typeface="Times New Roman" panose="02020603050405020304" pitchFamily="18" charset="0"/>
                <a:cs typeface="Times New Roman" panose="02020603050405020304" pitchFamily="18" charset="0"/>
              </a:rPr>
              <a:t> </a:t>
            </a:r>
            <a:r>
              <a:rPr lang="vi-VN" b="1">
                <a:solidFill>
                  <a:schemeClr val="bg1"/>
                </a:solidFill>
                <a:latin typeface="Times New Roman" panose="02020603050405020304" pitchFamily="18" charset="0"/>
                <a:cs typeface="Times New Roman" panose="02020603050405020304" pitchFamily="18" charset="0"/>
              </a:rPr>
              <a:t> </a:t>
            </a:r>
            <a:endParaRPr lang="en-US">
              <a:solidFill>
                <a:schemeClr val="bg1"/>
              </a:solidFill>
              <a:latin typeface="Times New Roman" panose="02020603050405020304" pitchFamily="18" charset="0"/>
              <a:cs typeface="Times New Roman" panose="02020603050405020304" pitchFamily="18" charset="0"/>
            </a:endParaRPr>
          </a:p>
          <a:p>
            <a:endParaRPr lang="en-US">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a:solidFill>
                <a:schemeClr val="bg1"/>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6610095D-2A6A-4114-B22B-D5D621F31BB9}"/>
              </a:ext>
            </a:extLst>
          </p:cNvPr>
          <p:cNvSpPr txBox="1">
            <a:spLocks/>
          </p:cNvSpPr>
          <p:nvPr/>
        </p:nvSpPr>
        <p:spPr>
          <a:xfrm>
            <a:off x="268014" y="2989734"/>
            <a:ext cx="4884455" cy="40011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2. Các tầng khí quyển</a:t>
            </a:r>
          </a:p>
        </p:txBody>
      </p:sp>
      <p:graphicFrame>
        <p:nvGraphicFramePr>
          <p:cNvPr id="14" name="Table 2">
            <a:extLst>
              <a:ext uri="{FF2B5EF4-FFF2-40B4-BE49-F238E27FC236}">
                <a16:creationId xmlns:a16="http://schemas.microsoft.com/office/drawing/2014/main" id="{15A4A190-F2AD-4549-9058-0EB03EBD4E0F}"/>
              </a:ext>
            </a:extLst>
          </p:cNvPr>
          <p:cNvGraphicFramePr>
            <a:graphicFrameLocks noGrp="1"/>
          </p:cNvGraphicFramePr>
          <p:nvPr/>
        </p:nvGraphicFramePr>
        <p:xfrm>
          <a:off x="268014" y="3545116"/>
          <a:ext cx="11619187" cy="3133733"/>
        </p:xfrm>
        <a:graphic>
          <a:graphicData uri="http://schemas.openxmlformats.org/drawingml/2006/table">
            <a:tbl>
              <a:tblPr firstRow="1" bandRow="1">
                <a:tableStyleId>{5C22544A-7EE6-4342-B048-85BDC9FD1C3A}</a:tableStyleId>
              </a:tblPr>
              <a:tblGrid>
                <a:gridCol w="1399592">
                  <a:extLst>
                    <a:ext uri="{9D8B030D-6E8A-4147-A177-3AD203B41FA5}">
                      <a16:colId xmlns:a16="http://schemas.microsoft.com/office/drawing/2014/main" val="3967804431"/>
                    </a:ext>
                  </a:extLst>
                </a:gridCol>
                <a:gridCol w="3511382">
                  <a:extLst>
                    <a:ext uri="{9D8B030D-6E8A-4147-A177-3AD203B41FA5}">
                      <a16:colId xmlns:a16="http://schemas.microsoft.com/office/drawing/2014/main" val="2540224088"/>
                    </a:ext>
                  </a:extLst>
                </a:gridCol>
                <a:gridCol w="3781900">
                  <a:extLst>
                    <a:ext uri="{9D8B030D-6E8A-4147-A177-3AD203B41FA5}">
                      <a16:colId xmlns:a16="http://schemas.microsoft.com/office/drawing/2014/main" val="2415090945"/>
                    </a:ext>
                  </a:extLst>
                </a:gridCol>
                <a:gridCol w="2926313">
                  <a:extLst>
                    <a:ext uri="{9D8B030D-6E8A-4147-A177-3AD203B41FA5}">
                      <a16:colId xmlns:a16="http://schemas.microsoft.com/office/drawing/2014/main" val="3424932392"/>
                    </a:ext>
                  </a:extLst>
                </a:gridCol>
              </a:tblGrid>
              <a:tr h="576302">
                <a:tc>
                  <a:txBody>
                    <a:bodyPr/>
                    <a:lstStyle/>
                    <a:p>
                      <a:pPr>
                        <a:lnSpc>
                          <a:spcPct val="100000"/>
                        </a:lnSpc>
                      </a:pPr>
                      <a:r>
                        <a:rPr lang="en-US" b="0">
                          <a:solidFill>
                            <a:schemeClr val="bg1"/>
                          </a:solidFill>
                          <a:latin typeface="Times New Roman" panose="02020603050405020304" pitchFamily="18" charset="0"/>
                          <a:cs typeface="Times New Roman" panose="02020603050405020304" pitchFamily="18" charset="0"/>
                        </a:rPr>
                        <a:t>3 tầng khí quyển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0" kern="1200">
                          <a:solidFill>
                            <a:schemeClr val="bg1"/>
                          </a:solidFill>
                          <a:effectLst/>
                          <a:latin typeface="Times New Roman" panose="02020603050405020304" pitchFamily="18" charset="0"/>
                          <a:ea typeface="+mn-ea"/>
                          <a:cs typeface="Times New Roman" panose="02020603050405020304" pitchFamily="18" charset="0"/>
                        </a:rPr>
                        <a:t>Đối lưu </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0" kern="1200">
                          <a:solidFill>
                            <a:schemeClr val="bg1"/>
                          </a:solidFill>
                          <a:effectLst/>
                          <a:latin typeface="Times New Roman" panose="02020603050405020304" pitchFamily="18" charset="0"/>
                          <a:ea typeface="+mn-ea"/>
                          <a:cs typeface="Times New Roman" panose="02020603050405020304" pitchFamily="18" charset="0"/>
                        </a:rPr>
                        <a:t>Bình lưu </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0" kern="1200">
                          <a:solidFill>
                            <a:schemeClr val="bg1"/>
                          </a:solidFill>
                          <a:effectLst/>
                          <a:latin typeface="Times New Roman" panose="02020603050405020304" pitchFamily="18" charset="0"/>
                          <a:ea typeface="+mn-ea"/>
                          <a:cs typeface="Times New Roman" panose="02020603050405020304" pitchFamily="18" charset="0"/>
                        </a:rPr>
                        <a:t>Các tầng cao </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98240542"/>
                  </a:ext>
                </a:extLst>
              </a:tr>
              <a:tr h="329315">
                <a:tc>
                  <a:txBody>
                    <a:bodyPr/>
                    <a:lstStyle/>
                    <a:p>
                      <a:pPr>
                        <a:lnSpc>
                          <a:spcPct val="100000"/>
                        </a:lnSpc>
                      </a:pPr>
                      <a:r>
                        <a:rPr lang="en-US" b="0">
                          <a:solidFill>
                            <a:schemeClr val="bg1"/>
                          </a:solidFill>
                          <a:latin typeface="Times New Roman" panose="02020603050405020304" pitchFamily="18" charset="0"/>
                          <a:cs typeface="Times New Roman" panose="02020603050405020304" pitchFamily="18" charset="0"/>
                        </a:rPr>
                        <a:t>Vị trí</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bg1"/>
                          </a:solidFill>
                          <a:effectLst/>
                          <a:latin typeface="Times New Roman" panose="02020603050405020304" pitchFamily="18" charset="0"/>
                          <a:ea typeface="+mn-ea"/>
                          <a:cs typeface="Times New Roman" panose="02020603050405020304" pitchFamily="18" charset="0"/>
                        </a:rPr>
                        <a:t>0 </a:t>
                      </a:r>
                      <a:r>
                        <a:rPr lang="en-US" sz="1800" b="0" kern="1200">
                          <a:solidFill>
                            <a:schemeClr val="bg1"/>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1800" b="0" kern="1200">
                          <a:solidFill>
                            <a:schemeClr val="bg1"/>
                          </a:solidFill>
                          <a:effectLst/>
                          <a:latin typeface="Times New Roman" panose="02020603050405020304" pitchFamily="18" charset="0"/>
                          <a:ea typeface="+mn-ea"/>
                          <a:cs typeface="Times New Roman" panose="02020603050405020304" pitchFamily="18" charset="0"/>
                        </a:rPr>
                        <a:t> 16 km</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bg1"/>
                          </a:solidFill>
                          <a:effectLst/>
                          <a:latin typeface="Times New Roman" panose="02020603050405020304" pitchFamily="18" charset="0"/>
                          <a:ea typeface="+mn-ea"/>
                          <a:cs typeface="Times New Roman" panose="02020603050405020304" pitchFamily="18" charset="0"/>
                        </a:rPr>
                        <a:t>16 </a:t>
                      </a:r>
                      <a:r>
                        <a:rPr lang="en-US" sz="1800" b="0" kern="1200">
                          <a:solidFill>
                            <a:schemeClr val="bg1"/>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1800" b="0" kern="1200">
                          <a:solidFill>
                            <a:schemeClr val="bg1"/>
                          </a:solidFill>
                          <a:effectLst/>
                          <a:latin typeface="Times New Roman" panose="02020603050405020304" pitchFamily="18" charset="0"/>
                          <a:ea typeface="+mn-ea"/>
                          <a:cs typeface="Times New Roman" panose="02020603050405020304" pitchFamily="18" charset="0"/>
                        </a:rPr>
                        <a:t> 50 km</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bg1"/>
                          </a:solidFill>
                          <a:effectLst/>
                          <a:latin typeface="Times New Roman" panose="02020603050405020304" pitchFamily="18" charset="0"/>
                          <a:ea typeface="+mn-ea"/>
                          <a:cs typeface="Times New Roman" panose="02020603050405020304" pitchFamily="18" charset="0"/>
                        </a:rPr>
                        <a:t>&gt; 50 km</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5631899"/>
                  </a:ext>
                </a:extLst>
              </a:tr>
              <a:tr h="1070274">
                <a:tc>
                  <a:txBody>
                    <a:bodyPr/>
                    <a:lstStyle/>
                    <a:p>
                      <a:pPr>
                        <a:lnSpc>
                          <a:spcPct val="100000"/>
                        </a:lnSpc>
                      </a:pPr>
                      <a:r>
                        <a:rPr lang="en-US" b="0">
                          <a:solidFill>
                            <a:schemeClr val="bg1"/>
                          </a:solidFill>
                          <a:latin typeface="Times New Roman" panose="02020603050405020304" pitchFamily="18" charset="0"/>
                          <a:cs typeface="Times New Roman" panose="02020603050405020304" pitchFamily="18" charset="0"/>
                        </a:rPr>
                        <a:t>Đặc điểm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800" b="0" kern="1200">
                          <a:solidFill>
                            <a:schemeClr val="bg1"/>
                          </a:solidFill>
                          <a:effectLst/>
                          <a:latin typeface="Times New Roman" panose="02020603050405020304" pitchFamily="18" charset="0"/>
                          <a:ea typeface="+mn-ea"/>
                          <a:cs typeface="Times New Roman" panose="02020603050405020304" pitchFamily="18" charset="0"/>
                        </a:rPr>
                        <a:t>- Nhiệt độ giảm theo độ cao, lên cao 100m nhiệt độ giảm 0,6</a:t>
                      </a:r>
                      <a:r>
                        <a:rPr lang="en-US" sz="1800" b="0" kern="1200" baseline="30000">
                          <a:solidFill>
                            <a:schemeClr val="bg1"/>
                          </a:solidFill>
                          <a:effectLst/>
                          <a:latin typeface="Times New Roman" panose="02020603050405020304" pitchFamily="18" charset="0"/>
                          <a:ea typeface="+mn-ea"/>
                          <a:cs typeface="Times New Roman" panose="02020603050405020304" pitchFamily="18" charset="0"/>
                        </a:rPr>
                        <a:t>0</a:t>
                      </a:r>
                      <a:r>
                        <a:rPr lang="en-US" sz="1800" b="0" kern="1200">
                          <a:solidFill>
                            <a:schemeClr val="bg1"/>
                          </a:solidFill>
                          <a:effectLst/>
                          <a:latin typeface="Times New Roman" panose="02020603050405020304" pitchFamily="18" charset="0"/>
                          <a:ea typeface="+mn-ea"/>
                          <a:cs typeface="Times New Roman" panose="02020603050405020304" pitchFamily="18" charset="0"/>
                        </a:rPr>
                        <a:t>C.</a:t>
                      </a:r>
                    </a:p>
                    <a:p>
                      <a:pPr marL="0" marR="0" indent="0" algn="just">
                        <a:lnSpc>
                          <a:spcPct val="100000"/>
                        </a:lnSpc>
                        <a:spcBef>
                          <a:spcPts val="0"/>
                        </a:spcBef>
                        <a:spcAft>
                          <a:spcPts val="0"/>
                        </a:spcAft>
                      </a:pPr>
                      <a:r>
                        <a:rPr lang="en-US" sz="1800" b="0" kern="1200">
                          <a:solidFill>
                            <a:schemeClr val="bg1"/>
                          </a:solidFill>
                          <a:effectLst/>
                          <a:latin typeface="Times New Roman" panose="02020603050405020304" pitchFamily="18" charset="0"/>
                          <a:ea typeface="+mn-ea"/>
                          <a:cs typeface="Times New Roman" panose="02020603050405020304" pitchFamily="18" charset="0"/>
                        </a:rPr>
                        <a:t>- Không khí chuyển động theo chiều thẳng đứng.</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800" b="0" kern="1200">
                          <a:solidFill>
                            <a:schemeClr val="bg1"/>
                          </a:solidFill>
                          <a:effectLst/>
                          <a:latin typeface="Times New Roman" panose="02020603050405020304" pitchFamily="18" charset="0"/>
                          <a:ea typeface="+mn-ea"/>
                          <a:cs typeface="Times New Roman" panose="02020603050405020304" pitchFamily="18" charset="0"/>
                        </a:rPr>
                        <a:t>- Nhiệt độ tăng theo độ cao.</a:t>
                      </a:r>
                    </a:p>
                    <a:p>
                      <a:pPr marL="0" marR="0" indent="0" algn="just">
                        <a:lnSpc>
                          <a:spcPct val="100000"/>
                        </a:lnSpc>
                        <a:spcBef>
                          <a:spcPts val="0"/>
                        </a:spcBef>
                        <a:spcAft>
                          <a:spcPts val="0"/>
                        </a:spcAft>
                      </a:pPr>
                      <a:endParaRPr lang="en-US" sz="1800" b="0" kern="1200">
                        <a:solidFill>
                          <a:schemeClr val="bg1"/>
                        </a:solidFill>
                        <a:effectLst/>
                        <a:latin typeface="Times New Roman" panose="02020603050405020304" pitchFamily="18" charset="0"/>
                        <a:ea typeface="+mn-ea"/>
                        <a:cs typeface="Times New Roman" panose="02020603050405020304" pitchFamily="18" charset="0"/>
                      </a:endParaRPr>
                    </a:p>
                    <a:p>
                      <a:pPr marL="0" marR="0" indent="0" algn="just">
                        <a:lnSpc>
                          <a:spcPct val="100000"/>
                        </a:lnSpc>
                        <a:spcBef>
                          <a:spcPts val="0"/>
                        </a:spcBef>
                        <a:spcAft>
                          <a:spcPts val="0"/>
                        </a:spcAft>
                      </a:pPr>
                      <a:r>
                        <a:rPr lang="en-US" sz="1800" b="0" kern="1200">
                          <a:solidFill>
                            <a:schemeClr val="bg1"/>
                          </a:solidFill>
                          <a:effectLst/>
                          <a:latin typeface="Times New Roman" panose="02020603050405020304" pitchFamily="18" charset="0"/>
                          <a:ea typeface="+mn-ea"/>
                          <a:cs typeface="Times New Roman" panose="02020603050405020304" pitchFamily="18" charset="0"/>
                        </a:rPr>
                        <a:t>- Không khí chuyển dộng theo chiều ngang</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a:solidFill>
                            <a:schemeClr val="bg1"/>
                          </a:solidFill>
                          <a:effectLst/>
                          <a:latin typeface="Times New Roman" panose="02020603050405020304" pitchFamily="18" charset="0"/>
                          <a:ea typeface="+mn-ea"/>
                          <a:cs typeface="Times New Roman" panose="02020603050405020304" pitchFamily="18" charset="0"/>
                        </a:rPr>
                        <a:t>Không khí rất loãng.</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0000"/>
                        </a:lnSpc>
                      </a:pP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20861917"/>
                  </a:ext>
                </a:extLst>
              </a:tr>
              <a:tr h="939173">
                <a:tc>
                  <a:txBody>
                    <a:bodyPr/>
                    <a:lstStyle/>
                    <a:p>
                      <a:pPr>
                        <a:lnSpc>
                          <a:spcPct val="100000"/>
                        </a:lnSpc>
                      </a:pPr>
                      <a:r>
                        <a:rPr lang="en-US" b="0">
                          <a:solidFill>
                            <a:schemeClr val="bg1"/>
                          </a:solidFill>
                          <a:latin typeface="Times New Roman" panose="02020603050405020304" pitchFamily="18" charset="0"/>
                          <a:cs typeface="Times New Roman" panose="02020603050405020304" pitchFamily="18" charset="0"/>
                        </a:rPr>
                        <a:t>Vai trò</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800" b="0" kern="1200">
                          <a:solidFill>
                            <a:schemeClr val="bg1"/>
                          </a:solidFill>
                          <a:effectLst/>
                          <a:latin typeface="Times New Roman" panose="02020603050405020304" pitchFamily="18" charset="0"/>
                          <a:ea typeface="+mn-ea"/>
                          <a:cs typeface="Times New Roman" panose="02020603050405020304" pitchFamily="18" charset="0"/>
                        </a:rPr>
                        <a:t>Là nơi sinh ra các hiện tượng khí tượng: mây, mưa, sấm chớp…</a:t>
                      </a:r>
                    </a:p>
                    <a:p>
                      <a:pPr marL="0" marR="0" indent="0" algn="just">
                        <a:lnSpc>
                          <a:spcPct val="100000"/>
                        </a:lnSpc>
                        <a:spcBef>
                          <a:spcPts val="0"/>
                        </a:spcBef>
                        <a:spcAft>
                          <a:spcPts val="0"/>
                        </a:spcAft>
                      </a:pPr>
                      <a:r>
                        <a:rPr lang="vi-VN" sz="1800" b="0" kern="1200">
                          <a:solidFill>
                            <a:schemeClr val="bg1"/>
                          </a:solidFill>
                          <a:effectLst/>
                          <a:latin typeface="Times New Roman" panose="02020603050405020304" pitchFamily="18" charset="0"/>
                          <a:ea typeface="+mn-ea"/>
                          <a:cs typeface="Times New Roman" panose="02020603050405020304" pitchFamily="18" charset="0"/>
                        </a:rPr>
                        <a:t> </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a:solidFill>
                            <a:schemeClr val="bg1"/>
                          </a:solidFill>
                          <a:effectLst/>
                          <a:latin typeface="Times New Roman" panose="02020603050405020304" pitchFamily="18" charset="0"/>
                          <a:ea typeface="+mn-ea"/>
                          <a:cs typeface="Times New Roman" panose="02020603050405020304" pitchFamily="18" charset="0"/>
                        </a:rPr>
                        <a:t>Có lớp ô-dôn =&gt; ngăn các tia bức xạ có hại cho con người và sinh vật, bảo vệ sự sống trên TĐ. </a:t>
                      </a:r>
                      <a:endParaRPr lang="en-US" sz="1800" b="0" kern="12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a:solidFill>
                            <a:schemeClr val="bg1"/>
                          </a:solidFill>
                          <a:effectLst/>
                          <a:latin typeface="Times New Roman" panose="02020603050405020304" pitchFamily="18" charset="0"/>
                          <a:ea typeface="+mn-ea"/>
                          <a:cs typeface="Times New Roman" panose="02020603050405020304" pitchFamily="18" charset="0"/>
                        </a:rPr>
                        <a:t>Hầu như không có quan hệ trực tiếp tới đời sống con người.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31590561"/>
                  </a:ext>
                </a:extLst>
              </a:tr>
            </a:tbl>
          </a:graphicData>
        </a:graphic>
      </p:graphicFrame>
      <p:sp>
        <p:nvSpPr>
          <p:cNvPr id="9" name="Title 1">
            <a:extLst>
              <a:ext uri="{FF2B5EF4-FFF2-40B4-BE49-F238E27FC236}">
                <a16:creationId xmlns:a16="http://schemas.microsoft.com/office/drawing/2014/main" id="{9AF15629-55FF-4C33-91EE-EC70D339BE05}"/>
              </a:ext>
            </a:extLst>
          </p:cNvPr>
          <p:cNvSpPr txBox="1">
            <a:spLocks/>
          </p:cNvSpPr>
          <p:nvPr/>
        </p:nvSpPr>
        <p:spPr>
          <a:xfrm>
            <a:off x="4499029" y="824535"/>
            <a:ext cx="4884455"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3. Các khối khí</a:t>
            </a:r>
          </a:p>
        </p:txBody>
      </p:sp>
      <p:graphicFrame>
        <p:nvGraphicFramePr>
          <p:cNvPr id="11" name="Table 10">
            <a:extLst>
              <a:ext uri="{FF2B5EF4-FFF2-40B4-BE49-F238E27FC236}">
                <a16:creationId xmlns:a16="http://schemas.microsoft.com/office/drawing/2014/main" id="{3E6B3AAF-B31C-45F2-AEE9-F8C7BE4D6F5A}"/>
              </a:ext>
            </a:extLst>
          </p:cNvPr>
          <p:cNvGraphicFramePr>
            <a:graphicFrameLocks noGrp="1"/>
          </p:cNvGraphicFramePr>
          <p:nvPr>
            <p:extLst>
              <p:ext uri="{D42A27DB-BD31-4B8C-83A1-F6EECF244321}">
                <p14:modId xmlns:p14="http://schemas.microsoft.com/office/powerpoint/2010/main" val="2618605019"/>
              </p:ext>
            </p:extLst>
          </p:nvPr>
        </p:nvGraphicFramePr>
        <p:xfrm>
          <a:off x="4650448" y="1355085"/>
          <a:ext cx="7236753" cy="1734768"/>
        </p:xfrm>
        <a:graphic>
          <a:graphicData uri="http://schemas.openxmlformats.org/drawingml/2006/table">
            <a:tbl>
              <a:tblPr firstRow="1" firstCol="1" bandRow="1">
                <a:tableStyleId>{5C22544A-7EE6-4342-B048-85BDC9FD1C3A}</a:tableStyleId>
              </a:tblPr>
              <a:tblGrid>
                <a:gridCol w="2081428">
                  <a:extLst>
                    <a:ext uri="{9D8B030D-6E8A-4147-A177-3AD203B41FA5}">
                      <a16:colId xmlns:a16="http://schemas.microsoft.com/office/drawing/2014/main" val="4042863376"/>
                    </a:ext>
                  </a:extLst>
                </a:gridCol>
                <a:gridCol w="2459421">
                  <a:extLst>
                    <a:ext uri="{9D8B030D-6E8A-4147-A177-3AD203B41FA5}">
                      <a16:colId xmlns:a16="http://schemas.microsoft.com/office/drawing/2014/main" val="3897982811"/>
                    </a:ext>
                  </a:extLst>
                </a:gridCol>
                <a:gridCol w="2695904">
                  <a:extLst>
                    <a:ext uri="{9D8B030D-6E8A-4147-A177-3AD203B41FA5}">
                      <a16:colId xmlns:a16="http://schemas.microsoft.com/office/drawing/2014/main" val="254296199"/>
                    </a:ext>
                  </a:extLst>
                </a:gridCol>
              </a:tblGrid>
              <a:tr h="333668">
                <a:tc>
                  <a:txBody>
                    <a:bodyPr/>
                    <a:lstStyle/>
                    <a:p>
                      <a:pPr marL="0" marR="0" indent="0" algn="ctr">
                        <a:lnSpc>
                          <a:spcPct val="106000"/>
                        </a:lnSpc>
                        <a:spcBef>
                          <a:spcPts val="0"/>
                        </a:spcBef>
                        <a:spcAft>
                          <a:spcPts val="0"/>
                        </a:spcAft>
                      </a:pPr>
                      <a:r>
                        <a:rPr lang="en-US" sz="1800" b="0">
                          <a:solidFill>
                            <a:srgbClr val="FFFF00"/>
                          </a:solidFill>
                          <a:effectLst/>
                          <a:latin typeface="Times New Roman" panose="02020603050405020304" pitchFamily="18" charset="0"/>
                          <a:cs typeface="Times New Roman" panose="02020603050405020304" pitchFamily="18" charset="0"/>
                        </a:rPr>
                        <a:t>Khối khí</a:t>
                      </a:r>
                      <a:endParaRPr lang="en-US" sz="1800" b="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a:lnSpc>
                          <a:spcPct val="106000"/>
                        </a:lnSpc>
                        <a:spcBef>
                          <a:spcPts val="0"/>
                        </a:spcBef>
                        <a:spcAft>
                          <a:spcPts val="0"/>
                        </a:spcAft>
                      </a:pPr>
                      <a:r>
                        <a:rPr lang="en-US" sz="1800" b="0" dirty="0" err="1">
                          <a:solidFill>
                            <a:srgbClr val="FFFF00"/>
                          </a:solidFill>
                          <a:effectLst/>
                          <a:latin typeface="Times New Roman" panose="02020603050405020304" pitchFamily="18" charset="0"/>
                          <a:cs typeface="Times New Roman" panose="02020603050405020304" pitchFamily="18" charset="0"/>
                        </a:rPr>
                        <a:t>Nơi</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hình</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thành</a:t>
                      </a:r>
                      <a:endParaRPr lang="en-US" sz="1800" b="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a:lnSpc>
                          <a:spcPct val="106000"/>
                        </a:lnSpc>
                        <a:spcBef>
                          <a:spcPts val="0"/>
                        </a:spcBef>
                        <a:spcAft>
                          <a:spcPts val="0"/>
                        </a:spcAft>
                      </a:pPr>
                      <a:r>
                        <a:rPr lang="en-US" sz="1800" b="0" dirty="0" err="1">
                          <a:solidFill>
                            <a:srgbClr val="FFFF00"/>
                          </a:solidFill>
                          <a:effectLst/>
                          <a:latin typeface="Times New Roman" panose="02020603050405020304" pitchFamily="18" charset="0"/>
                          <a:cs typeface="Times New Roman" panose="02020603050405020304" pitchFamily="18" charset="0"/>
                        </a:rPr>
                        <a:t>Đặc</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điểm</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chính</a:t>
                      </a:r>
                      <a:endParaRPr lang="en-US" sz="1800" b="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24340280"/>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 Khối khí nóng</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Vùng vĩ độ thấp</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Nhiệt độ tương đối cao</a:t>
                      </a:r>
                      <a:endParaRPr lang="en-US" sz="18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66453046"/>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 Khối khí lạnh</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Vùng vĩ độ cao</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Nhiệt độ tương đối thấp</a:t>
                      </a:r>
                      <a:endParaRPr lang="en-US" sz="18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73211762"/>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Khối khí đại dương</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Trên biển và đại dương</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Độ ẩm lớn</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95367271"/>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 Khối khí lục địa</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Vùng đất liền</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Tương đối khô</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21631481"/>
                  </a:ext>
                </a:extLst>
              </a:tr>
            </a:tbl>
          </a:graphicData>
        </a:graphic>
      </p:graphicFrame>
      <p:cxnSp>
        <p:nvCxnSpPr>
          <p:cNvPr id="3" name="Straight Connector 2">
            <a:extLst>
              <a:ext uri="{FF2B5EF4-FFF2-40B4-BE49-F238E27FC236}">
                <a16:creationId xmlns:a16="http://schemas.microsoft.com/office/drawing/2014/main" id="{1B73BBEA-F328-49DE-B302-97BF60F4DBC3}"/>
              </a:ext>
            </a:extLst>
          </p:cNvPr>
          <p:cNvCxnSpPr>
            <a:cxnSpLocks/>
            <a:stCxn id="6" idx="3"/>
          </p:cNvCxnSpPr>
          <p:nvPr/>
        </p:nvCxnSpPr>
        <p:spPr>
          <a:xfrm>
            <a:off x="4462244" y="1099611"/>
            <a:ext cx="0" cy="2445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74E5FF21-4AAB-40D3-8469-78D4E531B483}"/>
              </a:ext>
            </a:extLst>
          </p:cNvPr>
          <p:cNvSpPr txBox="1">
            <a:spLocks/>
          </p:cNvSpPr>
          <p:nvPr/>
        </p:nvSpPr>
        <p:spPr>
          <a:xfrm>
            <a:off x="4513969" y="2991423"/>
            <a:ext cx="7089452"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Bài tập về nhà: </a:t>
            </a:r>
            <a:r>
              <a:rPr lang="en-US" sz="1800">
                <a:solidFill>
                  <a:schemeClr val="bg1"/>
                </a:solidFill>
                <a:latin typeface="Times New Roman" panose="02020603050405020304" pitchFamily="18" charset="0"/>
                <a:cs typeface="Times New Roman" panose="02020603050405020304" pitchFamily="18" charset="0"/>
              </a:rPr>
              <a:t>Làm Sách bài tập, tiếp tục soạn bài 15. </a:t>
            </a:r>
          </a:p>
        </p:txBody>
      </p:sp>
    </p:spTree>
    <p:extLst>
      <p:ext uri="{BB962C8B-B14F-4D97-AF65-F5344CB8AC3E}">
        <p14:creationId xmlns:p14="http://schemas.microsoft.com/office/powerpoint/2010/main" val="1376401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98891"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GỌN – ĐÁP NHANH</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097280" y="3664123"/>
            <a:ext cx="6512560" cy="3080105"/>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1939161" y="3709415"/>
            <a:ext cx="6440654"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A. Oxy</a:t>
            </a:r>
          </a:p>
        </p:txBody>
      </p:sp>
      <p:sp>
        <p:nvSpPr>
          <p:cNvPr id="27" name="TextBox 26">
            <a:extLst>
              <a:ext uri="{FF2B5EF4-FFF2-40B4-BE49-F238E27FC236}">
                <a16:creationId xmlns:a16="http://schemas.microsoft.com/office/drawing/2014/main" id="{2B47A0BA-E892-43E7-8FDB-85D2F135B369}"/>
              </a:ext>
            </a:extLst>
          </p:cNvPr>
          <p:cNvSpPr txBox="1"/>
          <p:nvPr/>
        </p:nvSpPr>
        <p:spPr>
          <a:xfrm>
            <a:off x="1929173" y="4445995"/>
            <a:ext cx="768518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B. Carbonic</a:t>
            </a:r>
          </a:p>
        </p:txBody>
      </p:sp>
      <p:sp>
        <p:nvSpPr>
          <p:cNvPr id="28" name="TextBox 27">
            <a:extLst>
              <a:ext uri="{FF2B5EF4-FFF2-40B4-BE49-F238E27FC236}">
                <a16:creationId xmlns:a16="http://schemas.microsoft.com/office/drawing/2014/main" id="{F7D353D2-C9FA-4AFC-8013-4E35E0DA699B}"/>
              </a:ext>
            </a:extLst>
          </p:cNvPr>
          <p:cNvSpPr txBox="1"/>
          <p:nvPr/>
        </p:nvSpPr>
        <p:spPr>
          <a:xfrm>
            <a:off x="1939161" y="5077289"/>
            <a:ext cx="7672378"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 Nitơ</a:t>
            </a:r>
          </a:p>
        </p:txBody>
      </p:sp>
      <p:sp>
        <p:nvSpPr>
          <p:cNvPr id="29" name="TextBox 28">
            <a:extLst>
              <a:ext uri="{FF2B5EF4-FFF2-40B4-BE49-F238E27FC236}">
                <a16:creationId xmlns:a16="http://schemas.microsoft.com/office/drawing/2014/main" id="{0F6F3E22-3C3C-479E-8A33-3FA56D5089F4}"/>
              </a:ext>
            </a:extLst>
          </p:cNvPr>
          <p:cNvSpPr txBox="1"/>
          <p:nvPr/>
        </p:nvSpPr>
        <p:spPr>
          <a:xfrm>
            <a:off x="1939161" y="5765619"/>
            <a:ext cx="7672378"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D. Ô-dôn</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84731" y="2239770"/>
            <a:ext cx="6425109" cy="954107"/>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Chất chiếm tỉ lệ lớn nhất trong thành phần không khí gần bề mặt đất là?</a:t>
            </a:r>
          </a:p>
        </p:txBody>
      </p:sp>
      <p:sp>
        <p:nvSpPr>
          <p:cNvPr id="3" name="TextBox 2">
            <a:extLst>
              <a:ext uri="{FF2B5EF4-FFF2-40B4-BE49-F238E27FC236}">
                <a16:creationId xmlns:a16="http://schemas.microsoft.com/office/drawing/2014/main" id="{ED72F0A2-52E9-44B4-A33D-2538BB9C0667}"/>
              </a:ext>
            </a:extLst>
          </p:cNvPr>
          <p:cNvSpPr txBox="1"/>
          <p:nvPr/>
        </p:nvSpPr>
        <p:spPr>
          <a:xfrm>
            <a:off x="9817041" y="4398923"/>
            <a:ext cx="731516" cy="58477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C</a:t>
            </a:r>
          </a:p>
        </p:txBody>
      </p:sp>
      <p:sp>
        <p:nvSpPr>
          <p:cNvPr id="4" name="Star: 5 Points 3">
            <a:hlinkClick r:id="rId4" action="ppaction://hlinksldjump"/>
            <a:extLst>
              <a:ext uri="{FF2B5EF4-FFF2-40B4-BE49-F238E27FC236}">
                <a16:creationId xmlns:a16="http://schemas.microsoft.com/office/drawing/2014/main"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GỌN – ĐÁP NHANH</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79041" y="3417305"/>
            <a:ext cx="8510235" cy="3315229"/>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255839" y="4467573"/>
            <a:ext cx="8356638"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B. Các tầng cao của khí quyển, bình lưu, đối lưu</a:t>
            </a:r>
          </a:p>
        </p:txBody>
      </p:sp>
      <p:sp>
        <p:nvSpPr>
          <p:cNvPr id="27" name="TextBox 26">
            <a:extLst>
              <a:ext uri="{FF2B5EF4-FFF2-40B4-BE49-F238E27FC236}">
                <a16:creationId xmlns:a16="http://schemas.microsoft.com/office/drawing/2014/main" id="{2B47A0BA-E892-43E7-8FDB-85D2F135B369}"/>
              </a:ext>
            </a:extLst>
          </p:cNvPr>
          <p:cNvSpPr txBox="1"/>
          <p:nvPr/>
        </p:nvSpPr>
        <p:spPr>
          <a:xfrm>
            <a:off x="270408" y="3744735"/>
            <a:ext cx="8478590"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A. Đối lưu, bình lưu, các tầng cao của khí quyển</a:t>
            </a:r>
          </a:p>
        </p:txBody>
      </p:sp>
      <p:sp>
        <p:nvSpPr>
          <p:cNvPr id="28" name="TextBox 27">
            <a:extLst>
              <a:ext uri="{FF2B5EF4-FFF2-40B4-BE49-F238E27FC236}">
                <a16:creationId xmlns:a16="http://schemas.microsoft.com/office/drawing/2014/main" id="{F7D353D2-C9FA-4AFC-8013-4E35E0DA699B}"/>
              </a:ext>
            </a:extLst>
          </p:cNvPr>
          <p:cNvSpPr txBox="1"/>
          <p:nvPr/>
        </p:nvSpPr>
        <p:spPr>
          <a:xfrm>
            <a:off x="234035" y="5118604"/>
            <a:ext cx="866860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 Bình lưu, đối lưu, các tầng cao của khí quyển</a:t>
            </a:r>
          </a:p>
        </p:txBody>
      </p:sp>
      <p:sp>
        <p:nvSpPr>
          <p:cNvPr id="29" name="TextBox 28">
            <a:extLst>
              <a:ext uri="{FF2B5EF4-FFF2-40B4-BE49-F238E27FC236}">
                <a16:creationId xmlns:a16="http://schemas.microsoft.com/office/drawing/2014/main" id="{0F6F3E22-3C3C-479E-8A33-3FA56D5089F4}"/>
              </a:ext>
            </a:extLst>
          </p:cNvPr>
          <p:cNvSpPr txBox="1"/>
          <p:nvPr/>
        </p:nvSpPr>
        <p:spPr>
          <a:xfrm>
            <a:off x="245300" y="5794764"/>
            <a:ext cx="8930418"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D. Các tầng cao của khí quyển, đối lưu, bình lưu</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86725" y="2114751"/>
            <a:ext cx="6252389"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Thứ tự các tầng của khí quyển từ bề mặt đất trở lên?</a:t>
            </a:r>
          </a:p>
        </p:txBody>
      </p:sp>
      <p:sp>
        <p:nvSpPr>
          <p:cNvPr id="31" name="TextBox 30">
            <a:extLst>
              <a:ext uri="{FF2B5EF4-FFF2-40B4-BE49-F238E27FC236}">
                <a16:creationId xmlns:a16="http://schemas.microsoft.com/office/drawing/2014/main" id="{E8B81C36-2C37-4661-9ABB-49213EA76B0E}"/>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a:t>
            </a:r>
          </a:p>
        </p:txBody>
      </p:sp>
      <p:sp>
        <p:nvSpPr>
          <p:cNvPr id="32" name="Star: 5 Points 31">
            <a:hlinkClick r:id="rId4" action="ppaction://hlinksldjump"/>
            <a:extLst>
              <a:ext uri="{FF2B5EF4-FFF2-40B4-BE49-F238E27FC236}">
                <a16:creationId xmlns:a16="http://schemas.microsoft.com/office/drawing/2014/main" id="{E2DFEEE4-5385-4409-B169-5FC0770DD51D}"/>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9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GỌN – ĐÁP NHANH</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23285" y="3429001"/>
            <a:ext cx="8252632" cy="3315228"/>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328669" y="5430724"/>
            <a:ext cx="8147248"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 Carbonic cần thiết cho quá trình quang hợp</a:t>
            </a:r>
          </a:p>
        </p:txBody>
      </p:sp>
      <p:sp>
        <p:nvSpPr>
          <p:cNvPr id="27" name="TextBox 26">
            <a:extLst>
              <a:ext uri="{FF2B5EF4-FFF2-40B4-BE49-F238E27FC236}">
                <a16:creationId xmlns:a16="http://schemas.microsoft.com/office/drawing/2014/main" id="{2B47A0BA-E892-43E7-8FDB-85D2F135B369}"/>
              </a:ext>
            </a:extLst>
          </p:cNvPr>
          <p:cNvSpPr txBox="1"/>
          <p:nvPr/>
        </p:nvSpPr>
        <p:spPr>
          <a:xfrm>
            <a:off x="361508" y="3471316"/>
            <a:ext cx="7930710" cy="1384995"/>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A. Hơi nước trong khí quyển cần thiết cho quá trình tạo ra các hiện tượng thời tiết và cần thiết cho sự sống</a:t>
            </a:r>
          </a:p>
        </p:txBody>
      </p:sp>
      <p:sp>
        <p:nvSpPr>
          <p:cNvPr id="28" name="TextBox 27">
            <a:extLst>
              <a:ext uri="{FF2B5EF4-FFF2-40B4-BE49-F238E27FC236}">
                <a16:creationId xmlns:a16="http://schemas.microsoft.com/office/drawing/2014/main" id="{F7D353D2-C9FA-4AFC-8013-4E35E0DA699B}"/>
              </a:ext>
            </a:extLst>
          </p:cNvPr>
          <p:cNvSpPr txBox="1"/>
          <p:nvPr/>
        </p:nvSpPr>
        <p:spPr>
          <a:xfrm>
            <a:off x="328669" y="4845550"/>
            <a:ext cx="753801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B. Oxy cần thiết cho quá trình quang hợp</a:t>
            </a:r>
          </a:p>
        </p:txBody>
      </p:sp>
      <p:sp>
        <p:nvSpPr>
          <p:cNvPr id="29" name="TextBox 28">
            <a:extLst>
              <a:ext uri="{FF2B5EF4-FFF2-40B4-BE49-F238E27FC236}">
                <a16:creationId xmlns:a16="http://schemas.microsoft.com/office/drawing/2014/main" id="{0F6F3E22-3C3C-479E-8A33-3FA56D5089F4}"/>
              </a:ext>
            </a:extLst>
          </p:cNvPr>
          <p:cNvSpPr txBox="1"/>
          <p:nvPr/>
        </p:nvSpPr>
        <p:spPr>
          <a:xfrm>
            <a:off x="387735" y="6035025"/>
            <a:ext cx="7620000"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D. Tầng đối lưu có độ dày nhỏ nhất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59437" y="2378559"/>
            <a:ext cx="6306966"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Trong các câu sau câu nào sai?</a:t>
            </a:r>
          </a:p>
        </p:txBody>
      </p:sp>
      <p:sp>
        <p:nvSpPr>
          <p:cNvPr id="31" name="TextBox 30">
            <a:extLst>
              <a:ext uri="{FF2B5EF4-FFF2-40B4-BE49-F238E27FC236}">
                <a16:creationId xmlns:a16="http://schemas.microsoft.com/office/drawing/2014/main" id="{0E31369D-BD82-4A4F-9027-010B506E5E28}"/>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a:t>
            </a:r>
          </a:p>
        </p:txBody>
      </p:sp>
      <p:sp>
        <p:nvSpPr>
          <p:cNvPr id="32" name="Star: 5 Points 31">
            <a:hlinkClick r:id="rId4" action="ppaction://hlinksldjump"/>
            <a:extLst>
              <a:ext uri="{FF2B5EF4-FFF2-40B4-BE49-F238E27FC236}">
                <a16:creationId xmlns:a16="http://schemas.microsoft.com/office/drawing/2014/main" id="{5F5FEEE9-4957-43A4-8407-652031001B43}"/>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GỌN – ĐÁP NHANH</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74320" y="3428999"/>
            <a:ext cx="7955280" cy="3315229"/>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648F82F-774D-4CA9-90FF-92E82FD2B825}"/>
              </a:ext>
            </a:extLst>
          </p:cNvPr>
          <p:cNvSpPr txBox="1"/>
          <p:nvPr/>
        </p:nvSpPr>
        <p:spPr>
          <a:xfrm>
            <a:off x="1594975" y="2190765"/>
            <a:ext cx="6102525" cy="120032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Điền từ thích hợp vào chỗ chấm trong câu sau?</a:t>
            </a:r>
          </a:p>
        </p:txBody>
      </p:sp>
      <p:sp>
        <p:nvSpPr>
          <p:cNvPr id="31" name="TextBox 30">
            <a:extLst>
              <a:ext uri="{FF2B5EF4-FFF2-40B4-BE49-F238E27FC236}">
                <a16:creationId xmlns:a16="http://schemas.microsoft.com/office/drawing/2014/main" id="{7738B906-5931-4346-B479-F07E2ACA00AD}"/>
              </a:ext>
            </a:extLst>
          </p:cNvPr>
          <p:cNvSpPr txBox="1"/>
          <p:nvPr/>
        </p:nvSpPr>
        <p:spPr>
          <a:xfrm>
            <a:off x="9208503" y="4177066"/>
            <a:ext cx="2399001"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(1) độ cao</a:t>
            </a:r>
          </a:p>
        </p:txBody>
      </p:sp>
      <p:sp>
        <p:nvSpPr>
          <p:cNvPr id="32" name="Star: 5 Points 31">
            <a:hlinkClick r:id="rId4" action="ppaction://hlinksldjump"/>
            <a:extLst>
              <a:ext uri="{FF2B5EF4-FFF2-40B4-BE49-F238E27FC236}">
                <a16:creationId xmlns:a16="http://schemas.microsoft.com/office/drawing/2014/main" id="{E3FF1135-3B73-42E1-A4FE-C29D09179784}"/>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8A83A3F-F1D4-47FA-BAA3-B97BDA13D3EE}"/>
              </a:ext>
            </a:extLst>
          </p:cNvPr>
          <p:cNvGrpSpPr/>
          <p:nvPr/>
        </p:nvGrpSpPr>
        <p:grpSpPr>
          <a:xfrm>
            <a:off x="518160" y="3698240"/>
            <a:ext cx="7799100" cy="2197998"/>
            <a:chOff x="518160" y="3698240"/>
            <a:chExt cx="7799100" cy="2197998"/>
          </a:xfrm>
        </p:grpSpPr>
        <p:sp>
          <p:nvSpPr>
            <p:cNvPr id="26" name="TextBox 25">
              <a:extLst>
                <a:ext uri="{FF2B5EF4-FFF2-40B4-BE49-F238E27FC236}">
                  <a16:creationId xmlns:a16="http://schemas.microsoft.com/office/drawing/2014/main" id="{F7882635-8C1E-488E-9A33-E55C253E050C}"/>
                </a:ext>
              </a:extLst>
            </p:cNvPr>
            <p:cNvSpPr txBox="1"/>
            <p:nvPr/>
          </p:nvSpPr>
          <p:spPr>
            <a:xfrm>
              <a:off x="518160" y="3834135"/>
              <a:ext cx="7711440" cy="2062103"/>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Tại tầng đối lưu, nhiệt độ giảm theo …</a:t>
              </a:r>
            </a:p>
            <a:p>
              <a:r>
                <a:rPr lang="en-US" sz="3200" b="1">
                  <a:solidFill>
                    <a:schemeClr val="bg1"/>
                  </a:solidFill>
                  <a:latin typeface="Arial" panose="020B0604020202020204" pitchFamily="34" charset="0"/>
                  <a:cs typeface="Arial" panose="020B0604020202020204" pitchFamily="34" charset="0"/>
                </a:rPr>
                <a:t>(trung bình cứ lên cao 100m, nhiệt độ lại giảm 0,6</a:t>
              </a:r>
              <a:r>
                <a:rPr lang="en-US" sz="3200" b="1" baseline="30000">
                  <a:solidFill>
                    <a:schemeClr val="bg1"/>
                  </a:solidFill>
                  <a:latin typeface="Arial" panose="020B0604020202020204" pitchFamily="34" charset="0"/>
                  <a:cs typeface="Arial" panose="020B0604020202020204" pitchFamily="34" charset="0"/>
                </a:rPr>
                <a:t>0</a:t>
              </a:r>
              <a:r>
                <a:rPr lang="en-US" sz="3200" b="1">
                  <a:solidFill>
                    <a:schemeClr val="bg1"/>
                  </a:solidFill>
                  <a:latin typeface="Arial" panose="020B0604020202020204" pitchFamily="34" charset="0"/>
                  <a:cs typeface="Arial" panose="020B0604020202020204" pitchFamily="34" charset="0"/>
                </a:rPr>
                <a:t>C, luôn có sự chuyển động của không khí theo chiều…</a:t>
              </a:r>
            </a:p>
          </p:txBody>
        </p:sp>
        <p:sp>
          <p:nvSpPr>
            <p:cNvPr id="3" name="TextBox 2">
              <a:extLst>
                <a:ext uri="{FF2B5EF4-FFF2-40B4-BE49-F238E27FC236}">
                  <a16:creationId xmlns:a16="http://schemas.microsoft.com/office/drawing/2014/main" id="{EE1255F1-486B-4CEF-B9FA-900AD0F47806}"/>
                </a:ext>
              </a:extLst>
            </p:cNvPr>
            <p:cNvSpPr txBox="1"/>
            <p:nvPr/>
          </p:nvSpPr>
          <p:spPr>
            <a:xfrm>
              <a:off x="7599742" y="3698240"/>
              <a:ext cx="717518" cy="461665"/>
            </a:xfrm>
            <a:prstGeom prst="rect">
              <a:avLst/>
            </a:prstGeom>
            <a:noFill/>
          </p:spPr>
          <p:txBody>
            <a:bodyPr wrap="square" rtlCol="0">
              <a:spAutoFit/>
            </a:bodyPr>
            <a:lstStyle/>
            <a:p>
              <a:r>
                <a:rPr lang="en-US" sz="2400" b="1">
                  <a:solidFill>
                    <a:schemeClr val="bg1"/>
                  </a:solidFill>
                </a:rPr>
                <a:t>(1)</a:t>
              </a:r>
            </a:p>
          </p:txBody>
        </p:sp>
        <p:sp>
          <p:nvSpPr>
            <p:cNvPr id="33" name="TextBox 32">
              <a:extLst>
                <a:ext uri="{FF2B5EF4-FFF2-40B4-BE49-F238E27FC236}">
                  <a16:creationId xmlns:a16="http://schemas.microsoft.com/office/drawing/2014/main" id="{53575811-E2F6-4203-9DAD-6E951A964310}"/>
                </a:ext>
              </a:extLst>
            </p:cNvPr>
            <p:cNvSpPr txBox="1"/>
            <p:nvPr/>
          </p:nvSpPr>
          <p:spPr>
            <a:xfrm>
              <a:off x="6979982" y="5357389"/>
              <a:ext cx="717518" cy="461665"/>
            </a:xfrm>
            <a:prstGeom prst="rect">
              <a:avLst/>
            </a:prstGeom>
            <a:noFill/>
          </p:spPr>
          <p:txBody>
            <a:bodyPr wrap="square" rtlCol="0">
              <a:spAutoFit/>
            </a:bodyPr>
            <a:lstStyle/>
            <a:p>
              <a:r>
                <a:rPr lang="en-US" sz="2400" b="1">
                  <a:solidFill>
                    <a:schemeClr val="bg1"/>
                  </a:solidFill>
                </a:rPr>
                <a:t>(2)</a:t>
              </a:r>
            </a:p>
          </p:txBody>
        </p:sp>
      </p:grpSp>
      <p:sp>
        <p:nvSpPr>
          <p:cNvPr id="35" name="TextBox 34">
            <a:extLst>
              <a:ext uri="{FF2B5EF4-FFF2-40B4-BE49-F238E27FC236}">
                <a16:creationId xmlns:a16="http://schemas.microsoft.com/office/drawing/2014/main" id="{5F8D50F1-76CE-4557-AD35-E2C18C2DEF3F}"/>
              </a:ext>
            </a:extLst>
          </p:cNvPr>
          <p:cNvSpPr txBox="1"/>
          <p:nvPr/>
        </p:nvSpPr>
        <p:spPr>
          <a:xfrm>
            <a:off x="9235440" y="4825003"/>
            <a:ext cx="2399001" cy="954107"/>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(2) thẳng đứng</a:t>
            </a:r>
          </a:p>
        </p:txBody>
      </p:sp>
    </p:spTree>
    <p:extLst>
      <p:ext uri="{BB962C8B-B14F-4D97-AF65-F5344CB8AC3E}">
        <p14:creationId xmlns:p14="http://schemas.microsoft.com/office/powerpoint/2010/main" val="250205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Weather Symbol For Coming Sun After Rainfall; Weather Change From Rain To  Sunshine; Weather Report; Weather Forecast Royalty Free Cliparts, Vectors,  And Stock Illustration. Image 78848099.">
            <a:extLst>
              <a:ext uri="{FF2B5EF4-FFF2-40B4-BE49-F238E27FC236}">
                <a16:creationId xmlns:a16="http://schemas.microsoft.com/office/drawing/2014/main" id="{E9B21D75-1458-405D-9C6C-5415B2B944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462" r="95308">
                        <a14:foregroundMark x1="58462" y1="25154" x2="58462" y2="25154"/>
                        <a14:foregroundMark x1="63769" y1="21615" x2="63769" y2="21615"/>
                        <a14:foregroundMark x1="68846" y1="16308" x2="68846" y2="16308"/>
                        <a14:foregroundMark x1="76231" y1="13538" x2="76231" y2="13538"/>
                        <a14:foregroundMark x1="82615" y1="16923" x2="82615" y2="16923"/>
                        <a14:foregroundMark x1="85769" y1="23308" x2="85769" y2="23308"/>
                        <a14:foregroundMark x1="90231" y1="31769" x2="88308" y2="31538"/>
                        <a14:foregroundMark x1="58231" y1="26846" x2="58231" y2="26846"/>
                        <a14:foregroundMark x1="7462" y1="44000" x2="7462" y2="44000"/>
                        <a14:foregroundMark x1="6615" y1="49538" x2="6615" y2="49538"/>
                        <a14:foregroundMark x1="33692" y1="65615" x2="33692" y2="65615"/>
                        <a14:foregroundMark x1="35385" y1="71308" x2="35385" y2="71308"/>
                        <a14:foregroundMark x1="43846" y1="70462" x2="43846" y2="70462"/>
                        <a14:foregroundMark x1="39000" y1="76000" x2="39000" y2="76000"/>
                        <a14:foregroundMark x1="29462" y1="78538" x2="29462" y2="78538"/>
                        <a14:foregroundMark x1="25692" y1="74077" x2="25692" y2="74077"/>
                        <a14:foregroundMark x1="22923" y1="76615" x2="22923" y2="76615"/>
                        <a14:foregroundMark x1="17385" y1="77231" x2="17385" y2="77231"/>
                        <a14:foregroundMark x1="15077" y1="77231" x2="15077" y2="77231"/>
                        <a14:foregroundMark x1="13615" y1="76000" x2="13615" y2="76000"/>
                        <a14:foregroundMark x1="92538" y1="47000" x2="92538" y2="47000"/>
                        <a14:foregroundMark x1="95308" y1="44000" x2="95308" y2="44000"/>
                        <a14:foregroundMark x1="83615" y1="28154" x2="83615" y2="28154"/>
                      </a14:backgroundRemoval>
                    </a14:imgEffect>
                  </a14:imgLayer>
                </a14:imgProps>
              </a:ext>
              <a:ext uri="{28A0092B-C50C-407E-A947-70E740481C1C}">
                <a14:useLocalDpi xmlns:a14="http://schemas.microsoft.com/office/drawing/2010/main" val="0"/>
              </a:ext>
            </a:extLst>
          </a:blip>
          <a:srcRect l="4027" t="5459" r="4833" b="27199"/>
          <a:stretch/>
        </p:blipFill>
        <p:spPr bwMode="auto">
          <a:xfrm>
            <a:off x="522515" y="566845"/>
            <a:ext cx="3657602" cy="27025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ind Icon For Your Project, Project Icons, Wind Icons, Wind PNG and Vector  with Transparent Background for Free Download">
            <a:extLst>
              <a:ext uri="{FF2B5EF4-FFF2-40B4-BE49-F238E27FC236}">
                <a16:creationId xmlns:a16="http://schemas.microsoft.com/office/drawing/2014/main" id="{5459E59B-D50C-44D9-AAD1-CBF1E88E81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17" t="15589" r="13060" b="16965"/>
          <a:stretch/>
        </p:blipFill>
        <p:spPr bwMode="auto">
          <a:xfrm>
            <a:off x="638628" y="3465823"/>
            <a:ext cx="3541490" cy="28666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 Icon Stock Illustration - Download Image Now - iStock">
            <a:extLst>
              <a:ext uri="{FF2B5EF4-FFF2-40B4-BE49-F238E27FC236}">
                <a16:creationId xmlns:a16="http://schemas.microsoft.com/office/drawing/2014/main" id="{8AA0F99E-FA13-434F-9C9B-75DBD8D4A4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177" r="1" b="8117"/>
          <a:stretch/>
        </p:blipFill>
        <p:spPr bwMode="auto">
          <a:xfrm>
            <a:off x="4180118" y="643467"/>
            <a:ext cx="3721311" cy="27780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ho +99 mẫu Logo mặt trời | Biểu tượng mặt trời Đẹp - Độc - Đỉnh">
            <a:extLst>
              <a:ext uri="{FF2B5EF4-FFF2-40B4-BE49-F238E27FC236}">
                <a16:creationId xmlns:a16="http://schemas.microsoft.com/office/drawing/2014/main" id="{8E3955B0-689E-4255-958F-CFA4583CFF8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99" b="89899" l="5517" r="90000">
                        <a14:foregroundMark x1="35517" y1="61212" x2="35517" y2="61212"/>
                        <a14:foregroundMark x1="50172" y1="73333" x2="50172" y2="73333"/>
                        <a14:foregroundMark x1="70862" y1="84848" x2="70862" y2="84848"/>
                        <a14:foregroundMark x1="5517" y1="54545" x2="5517" y2="54545"/>
                      </a14:backgroundRemoval>
                    </a14:imgEffect>
                  </a14:imgLayer>
                </a14:imgProps>
              </a:ext>
              <a:ext uri="{28A0092B-C50C-407E-A947-70E740481C1C}">
                <a14:useLocalDpi xmlns:a14="http://schemas.microsoft.com/office/drawing/2010/main" val="0"/>
              </a:ext>
            </a:extLst>
          </a:blip>
          <a:srcRect r="7633"/>
          <a:stretch/>
        </p:blipFill>
        <p:spPr bwMode="auto">
          <a:xfrm>
            <a:off x="8038880" y="566845"/>
            <a:ext cx="3538657" cy="27855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8">
            <a:extLst>
              <a:ext uri="{FF2B5EF4-FFF2-40B4-BE49-F238E27FC236}">
                <a16:creationId xmlns:a16="http://schemas.microsoft.com/office/drawing/2014/main" id="{FF3473F3-19B2-4D96-A240-A06232033B3A}"/>
              </a:ext>
            </a:extLst>
          </p:cNvPr>
          <p:cNvSpPr/>
          <p:nvPr/>
        </p:nvSpPr>
        <p:spPr>
          <a:xfrm>
            <a:off x="3615251" y="3196032"/>
            <a:ext cx="8857488" cy="347749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9Slide03 SFU Futura_12" panose="00000400000000000000" pitchFamily="2" charset="0"/>
                <a:cs typeface="Arial" panose="020B0604020202020204" pitchFamily="34" charset="0"/>
              </a:rPr>
              <a:t>Tiết 21, 22, 23 - </a:t>
            </a:r>
            <a:r>
              <a:rPr lang="en-US" sz="4400" b="1" dirty="0">
                <a:solidFill>
                  <a:schemeClr val="tx1"/>
                </a:solidFill>
                <a:latin typeface="#9Slide03 SFU Futura_12" panose="00000400000000000000" pitchFamily="2" charset="0"/>
                <a:cs typeface="Arial" panose="020B0604020202020204" pitchFamily="34" charset="0"/>
              </a:rPr>
              <a:t>Bài 15</a:t>
            </a:r>
          </a:p>
          <a:p>
            <a:pPr algn="ctr"/>
            <a:r>
              <a:rPr lang="en-US" sz="4800" b="1" dirty="0">
                <a:solidFill>
                  <a:srgbClr val="FFFF00"/>
                </a:solidFill>
                <a:latin typeface="#9Slide03 SFU Futura_12" panose="00000400000000000000" pitchFamily="2" charset="0"/>
                <a:cs typeface="Arial" panose="020B0604020202020204" pitchFamily="34" charset="0"/>
              </a:rPr>
              <a:t>LỚP VỎ KHÍ CỦA TRÁI ĐẤT. KHÍ ÁP VÀ GIÓ</a:t>
            </a:r>
            <a:endParaRPr lang="en-US" sz="8000" b="1" dirty="0">
              <a:solidFill>
                <a:srgbClr val="FFFF00"/>
              </a:solidFill>
              <a:latin typeface="#9Slide03 SFU Futura_12" panose="00000400000000000000" pitchFamily="2" charset="0"/>
              <a:cs typeface="Arial" panose="020B0604020202020204" pitchFamily="34" charset="0"/>
            </a:endParaRPr>
          </a:p>
        </p:txBody>
      </p:sp>
      <p:sp>
        <p:nvSpPr>
          <p:cNvPr id="2" name="TextBox 1"/>
          <p:cNvSpPr txBox="1"/>
          <p:nvPr/>
        </p:nvSpPr>
        <p:spPr>
          <a:xfrm>
            <a:off x="2351316" y="43625"/>
            <a:ext cx="8285870" cy="523220"/>
          </a:xfrm>
          <a:prstGeom prst="rect">
            <a:avLst/>
          </a:prstGeom>
          <a:noFill/>
        </p:spPr>
        <p:txBody>
          <a:bodyPr wrap="square" rtlCol="0">
            <a:spAutoFit/>
          </a:bodyPr>
          <a:lstStyle/>
          <a:p>
            <a:r>
              <a:rPr lang="vi-VN" sz="2800" dirty="0">
                <a:latin typeface="#9Slide03 Roboto Slab Bold" pitchFamily="2" charset="0"/>
                <a:ea typeface="#9Slide03 Roboto Slab Bold" pitchFamily="2" charset="0"/>
              </a:rPr>
              <a:t>CHƯƠNG 4: KHÍ HẬU VÀ BIẾN ĐỔI KHÍ HẬU</a:t>
            </a:r>
            <a:endParaRPr lang="en-US" sz="2800" dirty="0">
              <a:latin typeface="#9Slide03 Roboto Slab Bold" pitchFamily="2" charset="0"/>
              <a:ea typeface="#9Slide03 Roboto Slab Bold" pitchFamily="2" charset="0"/>
            </a:endParaRPr>
          </a:p>
        </p:txBody>
      </p:sp>
    </p:spTree>
    <p:extLst>
      <p:ext uri="{BB962C8B-B14F-4D97-AF65-F5344CB8AC3E}">
        <p14:creationId xmlns:p14="http://schemas.microsoft.com/office/powerpoint/2010/main" val="411301530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256508" cy="6932428"/>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GỌN – ĐÁP NHANH</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11923" y="1174012"/>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7123" y="853972"/>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858963" y="1726899"/>
            <a:ext cx="6888480" cy="1148080"/>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314959" y="3021942"/>
            <a:ext cx="8374317" cy="3836058"/>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628207" y="5019346"/>
            <a:ext cx="7353155" cy="954107"/>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 Khối khí lục địa hình thành trên các vùng biển và đại dương, có độ ẩm lớn</a:t>
            </a:r>
          </a:p>
        </p:txBody>
      </p:sp>
      <p:sp>
        <p:nvSpPr>
          <p:cNvPr id="28" name="TextBox 27">
            <a:extLst>
              <a:ext uri="{FF2B5EF4-FFF2-40B4-BE49-F238E27FC236}">
                <a16:creationId xmlns:a16="http://schemas.microsoft.com/office/drawing/2014/main" id="{F7D353D2-C9FA-4AFC-8013-4E35E0DA699B}"/>
              </a:ext>
            </a:extLst>
          </p:cNvPr>
          <p:cNvSpPr txBox="1"/>
          <p:nvPr/>
        </p:nvSpPr>
        <p:spPr>
          <a:xfrm>
            <a:off x="709372" y="3137145"/>
            <a:ext cx="8637093" cy="954107"/>
          </a:xfrm>
          <a:prstGeom prst="rect">
            <a:avLst/>
          </a:prstGeom>
          <a:noFill/>
        </p:spPr>
        <p:txBody>
          <a:bodyPr wrap="square" rtlCol="0">
            <a:spAutoFit/>
          </a:bodyPr>
          <a:lstStyle/>
          <a:p>
            <a:pPr marL="514350" indent="-514350">
              <a:buAutoNum type="alphaUcPeriod"/>
            </a:pPr>
            <a:r>
              <a:rPr lang="en-US" sz="2800" b="1">
                <a:solidFill>
                  <a:schemeClr val="bg1"/>
                </a:solidFill>
                <a:latin typeface="Arial" panose="020B0604020202020204" pitchFamily="34" charset="0"/>
                <a:cs typeface="Arial" panose="020B0604020202020204" pitchFamily="34" charset="0"/>
              </a:rPr>
              <a:t>Khối khí đại dương hình thành trên các</a:t>
            </a:r>
          </a:p>
          <a:p>
            <a:r>
              <a:rPr lang="en-US" sz="2800" b="1">
                <a:solidFill>
                  <a:schemeClr val="bg1"/>
                </a:solidFill>
                <a:latin typeface="Arial" panose="020B0604020202020204" pitchFamily="34" charset="0"/>
                <a:cs typeface="Arial" panose="020B0604020202020204" pitchFamily="34" charset="0"/>
              </a:rPr>
              <a:t> vùng đất liền có tính chất tương đối khô</a:t>
            </a:r>
          </a:p>
        </p:txBody>
      </p:sp>
      <p:sp>
        <p:nvSpPr>
          <p:cNvPr id="29" name="TextBox 28">
            <a:extLst>
              <a:ext uri="{FF2B5EF4-FFF2-40B4-BE49-F238E27FC236}">
                <a16:creationId xmlns:a16="http://schemas.microsoft.com/office/drawing/2014/main" id="{0F6F3E22-3C3C-479E-8A33-3FA56D5089F4}"/>
              </a:ext>
            </a:extLst>
          </p:cNvPr>
          <p:cNvSpPr txBox="1"/>
          <p:nvPr/>
        </p:nvSpPr>
        <p:spPr>
          <a:xfrm>
            <a:off x="662764" y="4048174"/>
            <a:ext cx="7759703" cy="1384995"/>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B. Khối khí nóng hình thành trên các vùng</a:t>
            </a:r>
          </a:p>
          <a:p>
            <a:r>
              <a:rPr lang="en-US" sz="2800" b="1">
                <a:solidFill>
                  <a:schemeClr val="bg1"/>
                </a:solidFill>
                <a:latin typeface="Arial" panose="020B0604020202020204" pitchFamily="34" charset="0"/>
                <a:cs typeface="Arial" panose="020B0604020202020204" pitchFamily="34" charset="0"/>
              </a:rPr>
              <a:t>vĩ độ thấp,có nhiệt độ tương đối cao</a:t>
            </a:r>
          </a:p>
          <a:p>
            <a:endParaRPr lang="en-US" sz="2800" b="1">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53603" y="1731106"/>
            <a:ext cx="6593840"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Trong các câu sau, câu nào đúng, câu nào sai?</a:t>
            </a:r>
          </a:p>
        </p:txBody>
      </p:sp>
      <p:sp>
        <p:nvSpPr>
          <p:cNvPr id="31" name="TextBox 30">
            <a:extLst>
              <a:ext uri="{FF2B5EF4-FFF2-40B4-BE49-F238E27FC236}">
                <a16:creationId xmlns:a16="http://schemas.microsoft.com/office/drawing/2014/main" id="{74923BAC-531F-495B-955E-855BCFABAFBC}"/>
              </a:ext>
            </a:extLst>
          </p:cNvPr>
          <p:cNvSpPr txBox="1"/>
          <p:nvPr/>
        </p:nvSpPr>
        <p:spPr>
          <a:xfrm>
            <a:off x="9235440" y="4335628"/>
            <a:ext cx="2370738"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Đúng: B, D</a:t>
            </a:r>
          </a:p>
        </p:txBody>
      </p:sp>
      <p:sp>
        <p:nvSpPr>
          <p:cNvPr id="32" name="Star: 5 Points 31">
            <a:hlinkClick r:id="rId4" action="ppaction://hlinksldjump"/>
            <a:extLst>
              <a:ext uri="{FF2B5EF4-FFF2-40B4-BE49-F238E27FC236}">
                <a16:creationId xmlns:a16="http://schemas.microsoft.com/office/drawing/2014/main" id="{E96C8DA5-7E38-454C-8D92-8F3AF06F9CC8}"/>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2927677-85C8-480A-B675-6F229E1A2D50}"/>
              </a:ext>
            </a:extLst>
          </p:cNvPr>
          <p:cNvSpPr txBox="1"/>
          <p:nvPr/>
        </p:nvSpPr>
        <p:spPr>
          <a:xfrm>
            <a:off x="720888" y="5896271"/>
            <a:ext cx="7759703" cy="1384995"/>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D. Khối khí lạnh hình thành trên các vùng</a:t>
            </a:r>
          </a:p>
          <a:p>
            <a:r>
              <a:rPr lang="en-US" sz="2800" b="1">
                <a:solidFill>
                  <a:schemeClr val="bg1"/>
                </a:solidFill>
                <a:latin typeface="Arial" panose="020B0604020202020204" pitchFamily="34" charset="0"/>
                <a:cs typeface="Arial" panose="020B0604020202020204" pitchFamily="34" charset="0"/>
              </a:rPr>
              <a:t>vĩ độ cao,có nhiệt độ tương đối thấp</a:t>
            </a:r>
          </a:p>
          <a:p>
            <a:endParaRPr lang="en-US" sz="2800" b="1">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F63A59E-9088-4E97-9E38-CFCB93B090DF}"/>
              </a:ext>
            </a:extLst>
          </p:cNvPr>
          <p:cNvSpPr txBox="1"/>
          <p:nvPr/>
        </p:nvSpPr>
        <p:spPr>
          <a:xfrm>
            <a:off x="9210761" y="4874626"/>
            <a:ext cx="2370738"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Sai: A,C</a:t>
            </a:r>
          </a:p>
        </p:txBody>
      </p:sp>
    </p:spTree>
    <p:extLst>
      <p:ext uri="{BB962C8B-B14F-4D97-AF65-F5344CB8AC3E}">
        <p14:creationId xmlns:p14="http://schemas.microsoft.com/office/powerpoint/2010/main" val="132471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randombar(horizontal)">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GỌN – ĐÁP NHANH</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6</a:t>
            </a:r>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365052" y="3572540"/>
            <a:ext cx="7620000" cy="2733040"/>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558621" y="3789036"/>
            <a:ext cx="7917295" cy="255454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Tại tầng bình lưu , nhiệt độ ….. Theo</a:t>
            </a:r>
          </a:p>
          <a:p>
            <a:r>
              <a:rPr lang="en-US" sz="3200" b="1">
                <a:solidFill>
                  <a:schemeClr val="bg1"/>
                </a:solidFill>
                <a:latin typeface="Arial" panose="020B0604020202020204" pitchFamily="34" charset="0"/>
                <a:cs typeface="Arial" panose="020B0604020202020204" pitchFamily="34" charset="0"/>
              </a:rPr>
              <a:t> độ cao, không khí luôn luôn chuyển động…..Lớp ô-dôn trong tầng này đã giúp hấp thụ phần lớn các bức xạ cực tím, bảo vệ sự sống trên Trái Đất.</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648F82F-774D-4CA9-90FF-92E82FD2B825}"/>
              </a:ext>
            </a:extLst>
          </p:cNvPr>
          <p:cNvSpPr txBox="1"/>
          <p:nvPr/>
        </p:nvSpPr>
        <p:spPr>
          <a:xfrm>
            <a:off x="1157706" y="2095291"/>
            <a:ext cx="6512560"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Điền từ thích hợp vào</a:t>
            </a:r>
          </a:p>
          <a:p>
            <a:pPr algn="ctr"/>
            <a:r>
              <a:rPr lang="en-US" sz="3600" b="1">
                <a:solidFill>
                  <a:schemeClr val="bg1"/>
                </a:solidFill>
                <a:latin typeface="Arial" panose="020B0604020202020204" pitchFamily="34" charset="0"/>
                <a:cs typeface="Arial" panose="020B0604020202020204" pitchFamily="34" charset="0"/>
              </a:rPr>
              <a:t> chỗ chấm trong câu sau?</a:t>
            </a:r>
          </a:p>
        </p:txBody>
      </p:sp>
      <p:sp>
        <p:nvSpPr>
          <p:cNvPr id="31" name="TextBox 30">
            <a:extLst>
              <a:ext uri="{FF2B5EF4-FFF2-40B4-BE49-F238E27FC236}">
                <a16:creationId xmlns:a16="http://schemas.microsoft.com/office/drawing/2014/main" id="{D38405BE-6EDC-445A-812E-EF42DA6FB048}"/>
              </a:ext>
            </a:extLst>
          </p:cNvPr>
          <p:cNvSpPr txBox="1"/>
          <p:nvPr/>
        </p:nvSpPr>
        <p:spPr>
          <a:xfrm>
            <a:off x="9245686" y="4364196"/>
            <a:ext cx="1880668"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(1) tăng</a:t>
            </a:r>
          </a:p>
        </p:txBody>
      </p:sp>
      <p:sp>
        <p:nvSpPr>
          <p:cNvPr id="32" name="Star: 5 Points 31">
            <a:hlinkClick r:id="rId4" action="ppaction://hlinksldjump"/>
            <a:extLst>
              <a:ext uri="{FF2B5EF4-FFF2-40B4-BE49-F238E27FC236}">
                <a16:creationId xmlns:a16="http://schemas.microsoft.com/office/drawing/2014/main" id="{5B144E0E-B893-4BDE-AD23-93B8CB12396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9B46EC1-60B7-4FBC-B096-9BBC5333EE30}"/>
              </a:ext>
            </a:extLst>
          </p:cNvPr>
          <p:cNvSpPr txBox="1"/>
          <p:nvPr/>
        </p:nvSpPr>
        <p:spPr>
          <a:xfrm>
            <a:off x="5859161" y="3727574"/>
            <a:ext cx="717518" cy="461665"/>
          </a:xfrm>
          <a:prstGeom prst="rect">
            <a:avLst/>
          </a:prstGeom>
          <a:noFill/>
        </p:spPr>
        <p:txBody>
          <a:bodyPr wrap="square" rtlCol="0">
            <a:spAutoFit/>
          </a:bodyPr>
          <a:lstStyle/>
          <a:p>
            <a:r>
              <a:rPr lang="en-US" sz="2400" b="1">
                <a:solidFill>
                  <a:schemeClr val="bg1"/>
                </a:solidFill>
              </a:rPr>
              <a:t>(1)</a:t>
            </a:r>
          </a:p>
        </p:txBody>
      </p:sp>
      <p:sp>
        <p:nvSpPr>
          <p:cNvPr id="34" name="TextBox 33">
            <a:extLst>
              <a:ext uri="{FF2B5EF4-FFF2-40B4-BE49-F238E27FC236}">
                <a16:creationId xmlns:a16="http://schemas.microsoft.com/office/drawing/2014/main" id="{65E75939-24E9-470A-9D67-C0A928374270}"/>
              </a:ext>
            </a:extLst>
          </p:cNvPr>
          <p:cNvSpPr txBox="1"/>
          <p:nvPr/>
        </p:nvSpPr>
        <p:spPr>
          <a:xfrm>
            <a:off x="1734883" y="4664644"/>
            <a:ext cx="717518" cy="461665"/>
          </a:xfrm>
          <a:prstGeom prst="rect">
            <a:avLst/>
          </a:prstGeom>
          <a:noFill/>
        </p:spPr>
        <p:txBody>
          <a:bodyPr wrap="square" rtlCol="0">
            <a:spAutoFit/>
          </a:bodyPr>
          <a:lstStyle/>
          <a:p>
            <a:r>
              <a:rPr lang="en-US" sz="2400" b="1">
                <a:solidFill>
                  <a:schemeClr val="bg1"/>
                </a:solidFill>
              </a:rPr>
              <a:t>(2)</a:t>
            </a:r>
          </a:p>
        </p:txBody>
      </p:sp>
      <p:sp>
        <p:nvSpPr>
          <p:cNvPr id="35" name="TextBox 34">
            <a:extLst>
              <a:ext uri="{FF2B5EF4-FFF2-40B4-BE49-F238E27FC236}">
                <a16:creationId xmlns:a16="http://schemas.microsoft.com/office/drawing/2014/main" id="{2D2B91E3-908B-45D8-85BE-A5DD603C297A}"/>
              </a:ext>
            </a:extLst>
          </p:cNvPr>
          <p:cNvSpPr txBox="1"/>
          <p:nvPr/>
        </p:nvSpPr>
        <p:spPr>
          <a:xfrm>
            <a:off x="9286350" y="5039608"/>
            <a:ext cx="1880668"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(2) ngang</a:t>
            </a:r>
          </a:p>
        </p:txBody>
      </p:sp>
    </p:spTree>
    <p:extLst>
      <p:ext uri="{BB962C8B-B14F-4D97-AF65-F5344CB8AC3E}">
        <p14:creationId xmlns:p14="http://schemas.microsoft.com/office/powerpoint/2010/main" val="345331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85765" y="917022"/>
            <a:ext cx="4656136" cy="48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694AC81-A13B-4AC2-9F98-1C1424E94975}"/>
              </a:ext>
            </a:extLst>
          </p:cNvPr>
          <p:cNvSpPr txBox="1"/>
          <p:nvPr/>
        </p:nvSpPr>
        <p:spPr>
          <a:xfrm>
            <a:off x="749894" y="2539381"/>
            <a:ext cx="5214808" cy="1005340"/>
          </a:xfrm>
          <a:prstGeom prst="rect">
            <a:avLst/>
          </a:prstGeom>
          <a:solidFill>
            <a:schemeClr val="bg1"/>
          </a:solidFill>
          <a:ln>
            <a:solidFill>
              <a:schemeClr val="tx1"/>
            </a:solidFill>
            <a:prstDash val="sysDot"/>
          </a:ln>
        </p:spPr>
        <p:txBody>
          <a:bodyPr wrap="square">
            <a:spAutoFit/>
          </a:bodyPr>
          <a:lstStyle/>
          <a:p>
            <a:pPr algn="just">
              <a:lnSpc>
                <a:spcPct val="110000"/>
              </a:lnSpc>
            </a:pPr>
            <a:r>
              <a:rPr lang="en-US" altLang="en-US" sz="2800" b="1">
                <a:latin typeface="#9Slide03 SFU Futura_12" panose="00000400000000000000" pitchFamily="2" charset="0"/>
              </a:rPr>
              <a:t>Nghiên cứu thông tin SGK/ 122</a:t>
            </a:r>
            <a:r>
              <a:rPr lang="vi-VN" altLang="en-US" sz="2800" b="1">
                <a:latin typeface="#9Slide03 SFU Futura_12" panose="00000400000000000000" pitchFamily="2" charset="0"/>
              </a:rPr>
              <a:t>:</a:t>
            </a:r>
            <a:r>
              <a:rPr lang="en-US" altLang="en-US" sz="2800" b="1">
                <a:latin typeface="#9Slide03 SFU Futura_12" panose="00000400000000000000" pitchFamily="2" charset="0"/>
              </a:rPr>
              <a:t> </a:t>
            </a:r>
            <a:r>
              <a:rPr lang="vi-VN" altLang="en-US" sz="2800" b="1">
                <a:solidFill>
                  <a:srgbClr val="C00000"/>
                </a:solidFill>
                <a:latin typeface="#9Slide03 SFU Futura_12" panose="00000400000000000000" pitchFamily="2" charset="0"/>
              </a:rPr>
              <a:t>Khí </a:t>
            </a:r>
            <a:r>
              <a:rPr lang="vi-VN" altLang="en-US" sz="2800" b="1" dirty="0">
                <a:solidFill>
                  <a:srgbClr val="C00000"/>
                </a:solidFill>
                <a:latin typeface="#9Slide03 SFU Futura_12" panose="00000400000000000000" pitchFamily="2" charset="0"/>
              </a:rPr>
              <a:t>áp là gì?</a:t>
            </a:r>
            <a:endParaRPr lang="en-US" altLang="en-US" sz="2800" b="1" dirty="0">
              <a:solidFill>
                <a:srgbClr val="C00000"/>
              </a:solidFill>
              <a:latin typeface="#9Slide03 SFU Futura_12" panose="00000400000000000000" pitchFamily="2" charset="0"/>
            </a:endParaRPr>
          </a:p>
        </p:txBody>
      </p:sp>
      <p:grpSp>
        <p:nvGrpSpPr>
          <p:cNvPr id="13" name="Group 12">
            <a:extLst>
              <a:ext uri="{FF2B5EF4-FFF2-40B4-BE49-F238E27FC236}">
                <a16:creationId xmlns:a16="http://schemas.microsoft.com/office/drawing/2014/main" id="{B1318B1F-B34C-4FD3-BB46-96B9CF539E26}"/>
              </a:ext>
            </a:extLst>
          </p:cNvPr>
          <p:cNvGrpSpPr/>
          <p:nvPr/>
        </p:nvGrpSpPr>
        <p:grpSpPr>
          <a:xfrm>
            <a:off x="453249" y="1183760"/>
            <a:ext cx="3279613" cy="1038168"/>
            <a:chOff x="1212764" y="2115392"/>
            <a:chExt cx="3279613" cy="1038168"/>
          </a:xfrm>
          <a:solidFill>
            <a:srgbClr val="007F5F"/>
          </a:solidFill>
        </p:grpSpPr>
        <p:sp>
          <p:nvSpPr>
            <p:cNvPr id="14" name="Flowchart: Terminator 13">
              <a:extLst>
                <a:ext uri="{FF2B5EF4-FFF2-40B4-BE49-F238E27FC236}">
                  <a16:creationId xmlns:a16="http://schemas.microsoft.com/office/drawing/2014/main" id="{140B8A36-A0ED-4B23-A6A1-17A4730CCBF6}"/>
                </a:ext>
              </a:extLst>
            </p:cNvPr>
            <p:cNvSpPr/>
            <p:nvPr/>
          </p:nvSpPr>
          <p:spPr>
            <a:xfrm>
              <a:off x="1453875" y="2298324"/>
              <a:ext cx="3038502" cy="755367"/>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Yêu</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cầu</a:t>
              </a:r>
              <a:endParaRPr lang="en-US" sz="3200" dirty="0">
                <a:solidFill>
                  <a:srgbClr val="FFFF00"/>
                </a:solidFill>
                <a:latin typeface="#9Slide05 SVNUT Triumph" panose="00000500000000000000" pitchFamily="2" charset="0"/>
              </a:endParaRPr>
            </a:p>
          </p:txBody>
        </p:sp>
        <p:pic>
          <p:nvPicPr>
            <p:cNvPr id="15" name="Picture 6" descr="Giới thiệu - CTN Law Firm [VN]">
              <a:extLst>
                <a:ext uri="{FF2B5EF4-FFF2-40B4-BE49-F238E27FC236}">
                  <a16:creationId xmlns:a16="http://schemas.microsoft.com/office/drawing/2014/main" id="{58769AAE-1F14-4358-8961-2D259173AA8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12764" y="2115392"/>
              <a:ext cx="1038168" cy="1038168"/>
            </a:xfrm>
            <a:prstGeom prst="rect">
              <a:avLst/>
            </a:prstGeom>
            <a:grpFill/>
          </p:spPr>
        </p:pic>
      </p:grpSp>
      <p:sp>
        <p:nvSpPr>
          <p:cNvPr id="18" name="TextBox 17">
            <a:extLst>
              <a:ext uri="{FF2B5EF4-FFF2-40B4-BE49-F238E27FC236}">
                <a16:creationId xmlns:a16="http://schemas.microsoft.com/office/drawing/2014/main" id="{4694AC81-A13B-4AC2-9F98-1C1424E94975}"/>
              </a:ext>
            </a:extLst>
          </p:cNvPr>
          <p:cNvSpPr txBox="1"/>
          <p:nvPr/>
        </p:nvSpPr>
        <p:spPr>
          <a:xfrm>
            <a:off x="8368145" y="5948580"/>
            <a:ext cx="3629891" cy="769441"/>
          </a:xfrm>
          <a:prstGeom prst="rect">
            <a:avLst/>
          </a:prstGeom>
          <a:solidFill>
            <a:schemeClr val="bg1"/>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b="1" dirty="0" err="1">
                <a:solidFill>
                  <a:srgbClr val="007F5F"/>
                </a:solidFill>
                <a:latin typeface="#9Slide03 SFU Futura_12" panose="00000400000000000000" pitchFamily="2" charset="0"/>
              </a:rPr>
              <a:t>Hình</a:t>
            </a:r>
            <a:r>
              <a:rPr lang="en-US" altLang="en-US" sz="2000" b="1" dirty="0">
                <a:solidFill>
                  <a:srgbClr val="007F5F"/>
                </a:solidFill>
                <a:latin typeface="#9Slide03 SFU Futura_12" panose="00000400000000000000" pitchFamily="2" charset="0"/>
              </a:rPr>
              <a:t> 5. </a:t>
            </a:r>
            <a:r>
              <a:rPr lang="en-US" altLang="en-US" sz="2000" b="1" dirty="0" err="1">
                <a:solidFill>
                  <a:srgbClr val="007F5F"/>
                </a:solidFill>
                <a:latin typeface="#9Slide03 SFU Futura_12" panose="00000400000000000000" pitchFamily="2" charset="0"/>
              </a:rPr>
              <a:t>Các</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đai</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khí</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áp</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và</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gió</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thổi</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thường</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xuyên</a:t>
            </a:r>
            <a:r>
              <a:rPr lang="en-US" altLang="en-US" sz="2000" b="1" dirty="0">
                <a:solidFill>
                  <a:srgbClr val="007F5F"/>
                </a:solidFill>
                <a:latin typeface="#9Slide03 SFU Futura_12" panose="00000400000000000000" pitchFamily="2" charset="0"/>
              </a:rPr>
              <a:t> </a:t>
            </a:r>
            <a:r>
              <a:rPr lang="en-US" altLang="en-US" sz="2000" b="1" dirty="0" err="1">
                <a:solidFill>
                  <a:srgbClr val="007F5F"/>
                </a:solidFill>
                <a:latin typeface="#9Slide03 SFU Futura_12" panose="00000400000000000000" pitchFamily="2" charset="0"/>
              </a:rPr>
              <a:t>trên</a:t>
            </a:r>
            <a:r>
              <a:rPr lang="en-US" altLang="en-US" sz="2000" b="1" dirty="0">
                <a:solidFill>
                  <a:srgbClr val="007F5F"/>
                </a:solidFill>
                <a:latin typeface="#9Slide03 SFU Futura_12" panose="00000400000000000000" pitchFamily="2" charset="0"/>
              </a:rPr>
              <a:t> TĐ</a:t>
            </a:r>
          </a:p>
        </p:txBody>
      </p:sp>
      <p:pic>
        <p:nvPicPr>
          <p:cNvPr id="16" name="Picture 15" descr="Kết quả hình ảnh cho hỏi gif">
            <a:extLst>
              <a:ext uri="{FF2B5EF4-FFF2-40B4-BE49-F238E27FC236}">
                <a16:creationId xmlns:a16="http://schemas.microsoft.com/office/drawing/2014/main" id="{BF252CA9-73F8-4B02-BDFA-D47D9CBB1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8505" y="3544721"/>
            <a:ext cx="3457103" cy="28030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010486" y="3962042"/>
            <a:ext cx="4806270" cy="2119047"/>
            <a:chOff x="3010486" y="3962042"/>
            <a:chExt cx="4806270" cy="2119047"/>
          </a:xfrm>
        </p:grpSpPr>
        <p:sp>
          <p:nvSpPr>
            <p:cNvPr id="2" name="Cloud 1"/>
            <p:cNvSpPr/>
            <p:nvPr/>
          </p:nvSpPr>
          <p:spPr>
            <a:xfrm>
              <a:off x="3010486" y="3962042"/>
              <a:ext cx="4806270" cy="211904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97974" y="4544511"/>
              <a:ext cx="3831293" cy="954107"/>
            </a:xfrm>
            <a:prstGeom prst="rect">
              <a:avLst/>
            </a:prstGeom>
            <a:noFill/>
          </p:spPr>
          <p:txBody>
            <a:bodyPr wrap="square" rtlCol="0">
              <a:spAutoFit/>
            </a:bodyPr>
            <a:lstStyle/>
            <a:p>
              <a:pPr algn="just"/>
              <a:r>
                <a:rPr lang="vi-VN" sz="2800" b="1" dirty="0">
                  <a:solidFill>
                    <a:srgbClr val="C00000"/>
                  </a:solidFill>
                  <a:latin typeface="#9Slide03 Arima Madurai Medium" panose="00000600000000000000" pitchFamily="2" charset="0"/>
                  <a:cs typeface="#9Slide03 Arima Madurai Medium" panose="00000600000000000000" pitchFamily="2" charset="0"/>
                </a:rPr>
                <a:t>Là sức ép của không khí lên bề mặt Trái Đất</a:t>
              </a:r>
              <a:endParaRPr lang="en-US" sz="2800" b="1" dirty="0">
                <a:solidFill>
                  <a:srgbClr val="C00000"/>
                </a:solidFill>
                <a:latin typeface="#9Slide03 Arima Madurai Medium" panose="00000600000000000000" pitchFamily="2" charset="0"/>
                <a:cs typeface="#9Slide03 Arima Madurai Medium" panose="00000600000000000000" pitchFamily="2" charset="0"/>
              </a:endParaRPr>
            </a:p>
          </p:txBody>
        </p:sp>
      </p:grpSp>
      <p:sp>
        <p:nvSpPr>
          <p:cNvPr id="19" name="Flowchart: Terminator 18">
            <a:extLst>
              <a:ext uri="{FF2B5EF4-FFF2-40B4-BE49-F238E27FC236}">
                <a16:creationId xmlns:a16="http://schemas.microsoft.com/office/drawing/2014/main" id="{454EC65F-9461-4D3A-AD62-5A0132ABA328}"/>
              </a:ext>
            </a:extLst>
          </p:cNvPr>
          <p:cNvSpPr/>
          <p:nvPr/>
        </p:nvSpPr>
        <p:spPr>
          <a:xfrm>
            <a:off x="2476523" y="88156"/>
            <a:ext cx="9354406"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4. </a:t>
            </a:r>
            <a:r>
              <a:rPr lang="vi-VN" sz="4000" b="1" dirty="0">
                <a:solidFill>
                  <a:srgbClr val="FFFF3F"/>
                </a:solidFill>
                <a:latin typeface="#9Slide03 Oswald Medium" panose="00000600000000000000" pitchFamily="2" charset="0"/>
                <a:cs typeface="Arial" panose="020B0604020202020204" pitchFamily="34" charset="0"/>
              </a:rPr>
              <a:t>KHÍ ÁP. CÁC ĐAI KHÍ ÁP TRÊN TRÁI ĐẤT</a:t>
            </a:r>
            <a:endParaRPr lang="en-US" sz="4000" b="1" dirty="0">
              <a:solidFill>
                <a:srgbClr val="FFFF3F"/>
              </a:solidFill>
              <a:latin typeface="#9Slide03 Oswald Medium" panose="00000600000000000000" pitchFamily="2" charset="0"/>
              <a:cs typeface="Arial" panose="020B0604020202020204" pitchFamily="34" charset="0"/>
            </a:endParaRPr>
          </a:p>
        </p:txBody>
      </p:sp>
    </p:spTree>
    <p:extLst>
      <p:ext uri="{BB962C8B-B14F-4D97-AF65-F5344CB8AC3E}">
        <p14:creationId xmlns:p14="http://schemas.microsoft.com/office/powerpoint/2010/main" val="71727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454EC65F-9461-4D3A-AD62-5A0132ABA328}"/>
              </a:ext>
            </a:extLst>
          </p:cNvPr>
          <p:cNvSpPr/>
          <p:nvPr/>
        </p:nvSpPr>
        <p:spPr>
          <a:xfrm>
            <a:off x="2476523" y="88156"/>
            <a:ext cx="9354406"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4. </a:t>
            </a:r>
            <a:r>
              <a:rPr lang="vi-VN" sz="4000" b="1" dirty="0">
                <a:solidFill>
                  <a:srgbClr val="FFFF3F"/>
                </a:solidFill>
                <a:latin typeface="#9Slide03 Oswald Medium" panose="00000600000000000000" pitchFamily="2" charset="0"/>
                <a:cs typeface="Arial" panose="020B0604020202020204" pitchFamily="34" charset="0"/>
              </a:rPr>
              <a:t>KHÍ ÁP. CÁC ĐAI KHÍ ÁP TRÊN TRÁI ĐẤT</a:t>
            </a:r>
            <a:endParaRPr lang="en-US" sz="4000" b="1" dirty="0">
              <a:solidFill>
                <a:srgbClr val="FFFF3F"/>
              </a:solidFill>
              <a:latin typeface="#9Slide03 Oswald Medium" panose="00000600000000000000" pitchFamily="2" charset="0"/>
              <a:cs typeface="Arial" panose="020B0604020202020204" pitchFamily="34" charset="0"/>
            </a:endParaRPr>
          </a:p>
        </p:txBody>
      </p:sp>
      <p:pic>
        <p:nvPicPr>
          <p:cNvPr id="20482"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05319" y="940893"/>
            <a:ext cx="5586681" cy="581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0" y="43426"/>
            <a:ext cx="1381311" cy="136038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3DA20BE-9F29-46E5-808E-7356F4F72644}"/>
              </a:ext>
            </a:extLst>
          </p:cNvPr>
          <p:cNvSpPr/>
          <p:nvPr/>
        </p:nvSpPr>
        <p:spPr>
          <a:xfrm>
            <a:off x="-15632" y="1457214"/>
            <a:ext cx="6823211" cy="1047538"/>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ưu đồ: Điểm Kết Thúc 147">
            <a:extLst>
              <a:ext uri="{FF2B5EF4-FFF2-40B4-BE49-F238E27FC236}">
                <a16:creationId xmlns:a16="http://schemas.microsoft.com/office/drawing/2014/main" id="{05461557-442F-4F94-AF09-A5C02FFACD0D}"/>
              </a:ext>
            </a:extLst>
          </p:cNvPr>
          <p:cNvSpPr/>
          <p:nvPr/>
        </p:nvSpPr>
        <p:spPr>
          <a:xfrm>
            <a:off x="15595" y="1527996"/>
            <a:ext cx="2537299" cy="49216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5 SVNUT Triumph" panose="00000500000000000000" pitchFamily="2" charset="0"/>
              </a:rPr>
              <a:t>Nhiệm</a:t>
            </a:r>
            <a:r>
              <a:rPr lang="en-US" sz="2800" dirty="0">
                <a:latin typeface="#9Slide05 SVNUT Triumph" panose="00000500000000000000" pitchFamily="2" charset="0"/>
              </a:rPr>
              <a:t> </a:t>
            </a:r>
            <a:r>
              <a:rPr lang="en-US" sz="2800" dirty="0" err="1">
                <a:latin typeface="#9Slide05 SVNUT Triumph" panose="00000500000000000000" pitchFamily="2" charset="0"/>
              </a:rPr>
              <a:t>vụ</a:t>
            </a:r>
            <a:r>
              <a:rPr lang="en-US" sz="2800" dirty="0">
                <a:latin typeface="#9Slide05 SVNUT Triumph" panose="00000500000000000000" pitchFamily="2" charset="0"/>
              </a:rPr>
              <a:t> 1</a:t>
            </a:r>
          </a:p>
        </p:txBody>
      </p:sp>
      <p:sp>
        <p:nvSpPr>
          <p:cNvPr id="21" name="Rectangle 20"/>
          <p:cNvSpPr/>
          <p:nvPr/>
        </p:nvSpPr>
        <p:spPr>
          <a:xfrm>
            <a:off x="2552894" y="1631883"/>
            <a:ext cx="4285912" cy="872868"/>
          </a:xfrm>
          <a:prstGeom prst="rect">
            <a:avLst/>
          </a:prstGeom>
        </p:spPr>
        <p:txBody>
          <a:bodyPr wrap="square">
            <a:spAutoFit/>
          </a:bodyPr>
          <a:lstStyle/>
          <a:p>
            <a:pPr algn="just">
              <a:lnSpc>
                <a:spcPct val="110000"/>
              </a:lnSpc>
            </a:pPr>
            <a:r>
              <a:rPr lang="en-US" altLang="en-US" sz="2400" b="1" dirty="0" err="1">
                <a:latin typeface="#9Slide03 SFU Futura_12" panose="00000400000000000000" pitchFamily="2" charset="0"/>
              </a:rPr>
              <a:t>Kể</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tên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các</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đai</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áp</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cao</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và</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đai</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áp</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thấp</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trên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bề</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mặt</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Trái</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Đất</a:t>
            </a:r>
            <a:endParaRPr lang="en-US" altLang="en-US" sz="2400" b="1" dirty="0">
              <a:latin typeface="#9Slide03 SFU Futura_12" panose="00000400000000000000" pitchFamily="2" charset="0"/>
            </a:endParaRPr>
          </a:p>
        </p:txBody>
      </p:sp>
      <p:sp>
        <p:nvSpPr>
          <p:cNvPr id="29" name="Rectangle 28">
            <a:extLst>
              <a:ext uri="{FF2B5EF4-FFF2-40B4-BE49-F238E27FC236}">
                <a16:creationId xmlns:a16="http://schemas.microsoft.com/office/drawing/2014/main" id="{03DA20BE-9F29-46E5-808E-7356F4F72644}"/>
              </a:ext>
            </a:extLst>
          </p:cNvPr>
          <p:cNvSpPr/>
          <p:nvPr/>
        </p:nvSpPr>
        <p:spPr>
          <a:xfrm>
            <a:off x="1184861" y="4437541"/>
            <a:ext cx="5653945" cy="878591"/>
          </a:xfrm>
          <a:prstGeom prst="rect">
            <a:avLst/>
          </a:prstGeom>
          <a:solidFill>
            <a:srgbClr val="ECF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ưu đồ: Điểm Kết Thúc 147">
            <a:extLst>
              <a:ext uri="{FF2B5EF4-FFF2-40B4-BE49-F238E27FC236}">
                <a16:creationId xmlns:a16="http://schemas.microsoft.com/office/drawing/2014/main" id="{05461557-442F-4F94-AF09-A5C02FFACD0D}"/>
              </a:ext>
            </a:extLst>
          </p:cNvPr>
          <p:cNvSpPr/>
          <p:nvPr/>
        </p:nvSpPr>
        <p:spPr>
          <a:xfrm>
            <a:off x="4068020" y="4051651"/>
            <a:ext cx="2537299"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5 SVNUT Triumph" panose="00000500000000000000" pitchFamily="2" charset="0"/>
              </a:rPr>
              <a:t>Nhiệm</a:t>
            </a:r>
            <a:r>
              <a:rPr lang="en-US" sz="2800" dirty="0">
                <a:latin typeface="#9Slide05 SVNUT Triumph" panose="00000500000000000000" pitchFamily="2" charset="0"/>
              </a:rPr>
              <a:t> </a:t>
            </a:r>
            <a:r>
              <a:rPr lang="en-US" sz="2800" dirty="0" err="1">
                <a:latin typeface="#9Slide05 SVNUT Triumph" panose="00000500000000000000" pitchFamily="2" charset="0"/>
              </a:rPr>
              <a:t>vụ</a:t>
            </a:r>
            <a:r>
              <a:rPr lang="en-US" sz="2800" dirty="0">
                <a:latin typeface="#9Slide05 SVNUT Triumph" panose="00000500000000000000" pitchFamily="2" charset="0"/>
              </a:rPr>
              <a:t> 2</a:t>
            </a:r>
          </a:p>
        </p:txBody>
      </p:sp>
      <p:sp>
        <p:nvSpPr>
          <p:cNvPr id="31" name="TextBox 30">
            <a:extLst>
              <a:ext uri="{FF2B5EF4-FFF2-40B4-BE49-F238E27FC236}">
                <a16:creationId xmlns:a16="http://schemas.microsoft.com/office/drawing/2014/main" id="{E648D752-BF5C-4466-86C9-578981A27C92}"/>
              </a:ext>
            </a:extLst>
          </p:cNvPr>
          <p:cNvSpPr txBox="1"/>
          <p:nvPr/>
        </p:nvSpPr>
        <p:spPr>
          <a:xfrm>
            <a:off x="1184861" y="4457136"/>
            <a:ext cx="5553695" cy="872868"/>
          </a:xfrm>
          <a:prstGeom prst="rect">
            <a:avLst/>
          </a:prstGeom>
          <a:noFill/>
          <a:ln>
            <a:noFill/>
            <a:prstDash val="sysDot"/>
          </a:ln>
        </p:spPr>
        <p:txBody>
          <a:bodyPr wrap="square">
            <a:spAutoFit/>
          </a:bodyPr>
          <a:lstStyle/>
          <a:p>
            <a:pPr algn="just">
              <a:lnSpc>
                <a:spcPct val="110000"/>
              </a:lnSpc>
            </a:pPr>
            <a:r>
              <a:rPr lang="en-US" altLang="en-US" sz="2400" b="1" dirty="0" err="1">
                <a:latin typeface="#9Slide03 SFU Futura_12" panose="00000400000000000000" pitchFamily="2" charset="0"/>
              </a:rPr>
              <a:t>Nhận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xét</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về</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sự</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phân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bố</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của</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các</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đai</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khí</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áp</a:t>
            </a:r>
            <a:r>
              <a:rPr lang="en-US" altLang="en-US" sz="2400" b="1" dirty="0">
                <a:latin typeface="#9Slide03 SFU Futura_12" panose="00000400000000000000" pitchFamily="2" charset="0"/>
              </a:rPr>
              <a:t> ở </a:t>
            </a:r>
            <a:r>
              <a:rPr lang="en-US" altLang="en-US" sz="2400" b="1" dirty="0" err="1">
                <a:latin typeface="#9Slide03 SFU Futura_12" panose="00000400000000000000" pitchFamily="2" charset="0"/>
              </a:rPr>
              <a:t>bán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cầu</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Bắc</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và</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bán</a:t>
            </a:r>
            <a:r>
              <a:rPr lang="en-US" altLang="en-US" sz="2400" b="1" dirty="0">
                <a:latin typeface="#9Slide03 SFU Futura_12" panose="00000400000000000000" pitchFamily="2" charset="0"/>
              </a:rPr>
              <a:t> </a:t>
            </a:r>
            <a:r>
              <a:rPr lang="en-US" altLang="en-US" sz="2400" b="1" dirty="0" err="1">
                <a:latin typeface="#9Slide03 SFU Futura_12" panose="00000400000000000000" pitchFamily="2" charset="0"/>
              </a:rPr>
              <a:t>cầu</a:t>
            </a:r>
            <a:r>
              <a:rPr lang="en-US" altLang="en-US" sz="2400" b="1" dirty="0">
                <a:latin typeface="#9Slide03 SFU Futura_12" panose="00000400000000000000" pitchFamily="2" charset="0"/>
              </a:rPr>
              <a:t> Nam</a:t>
            </a:r>
          </a:p>
        </p:txBody>
      </p:sp>
      <p:sp>
        <p:nvSpPr>
          <p:cNvPr id="14" name="Rectangle 13">
            <a:extLst>
              <a:ext uri="{FF2B5EF4-FFF2-40B4-BE49-F238E27FC236}">
                <a16:creationId xmlns:a16="http://schemas.microsoft.com/office/drawing/2014/main" id="{2DC6C4A0-DD1D-4E75-92A1-1ECD068DD74A}"/>
              </a:ext>
            </a:extLst>
          </p:cNvPr>
          <p:cNvSpPr/>
          <p:nvPr/>
        </p:nvSpPr>
        <p:spPr>
          <a:xfrm>
            <a:off x="103446" y="2663430"/>
            <a:ext cx="6695674" cy="1015663"/>
          </a:xfrm>
          <a:prstGeom prst="rect">
            <a:avLst/>
          </a:prstGeom>
          <a:solidFill>
            <a:srgbClr val="F8F498"/>
          </a:solidFill>
        </p:spPr>
        <p:txBody>
          <a:bodyPr wrap="square">
            <a:spAutoFit/>
          </a:bodyPr>
          <a:lstStyle/>
          <a:p>
            <a:pPr algn="just"/>
            <a:r>
              <a:rPr lang="en-US" sz="2000" dirty="0">
                <a:latin typeface="#9Slide03 SFU Futura_12" panose="020B0604020202020204" charset="0"/>
              </a:rPr>
              <a:t>- </a:t>
            </a:r>
            <a:r>
              <a:rPr lang="en-US" sz="2000" dirty="0" err="1">
                <a:solidFill>
                  <a:srgbClr val="C00000"/>
                </a:solidFill>
                <a:latin typeface="#9Slide03 SFU Futura_12" panose="020B0604020202020204" charset="0"/>
              </a:rPr>
              <a:t>Các</a:t>
            </a:r>
            <a:r>
              <a:rPr lang="en-US" sz="2000" dirty="0">
                <a:solidFill>
                  <a:srgbClr val="C00000"/>
                </a:solidFill>
                <a:latin typeface="#9Slide03 SFU Futura_12" panose="020B0604020202020204" charset="0"/>
              </a:rPr>
              <a:t> </a:t>
            </a:r>
            <a:r>
              <a:rPr lang="en-US" sz="2000" dirty="0" err="1">
                <a:solidFill>
                  <a:srgbClr val="C00000"/>
                </a:solidFill>
                <a:latin typeface="#9Slide03 SFU Futura_12" panose="020B0604020202020204" charset="0"/>
              </a:rPr>
              <a:t>đai</a:t>
            </a:r>
            <a:r>
              <a:rPr lang="en-US" sz="2000" dirty="0">
                <a:solidFill>
                  <a:srgbClr val="C00000"/>
                </a:solidFill>
                <a:latin typeface="#9Slide03 SFU Futura_12" panose="020B0604020202020204" charset="0"/>
              </a:rPr>
              <a:t> </a:t>
            </a:r>
            <a:r>
              <a:rPr lang="en-US" sz="2000" dirty="0" err="1">
                <a:solidFill>
                  <a:srgbClr val="C00000"/>
                </a:solidFill>
                <a:latin typeface="#9Slide03 SFU Futura_12" panose="020B0604020202020204" charset="0"/>
              </a:rPr>
              <a:t>áp</a:t>
            </a:r>
            <a:r>
              <a:rPr lang="en-US" sz="2000" dirty="0">
                <a:solidFill>
                  <a:srgbClr val="C00000"/>
                </a:solidFill>
                <a:latin typeface="#9Slide03 SFU Futura_12" panose="020B0604020202020204" charset="0"/>
              </a:rPr>
              <a:t> </a:t>
            </a:r>
            <a:r>
              <a:rPr lang="en-US" sz="2000" dirty="0" err="1">
                <a:solidFill>
                  <a:srgbClr val="C00000"/>
                </a:solidFill>
                <a:latin typeface="#9Slide03 SFU Futura_12" panose="020B0604020202020204" charset="0"/>
              </a:rPr>
              <a:t>cao</a:t>
            </a:r>
            <a:r>
              <a:rPr lang="en-US" sz="2000" dirty="0">
                <a:latin typeface="#9Slide03 SFU Futura_12" panose="020B0604020202020204" charset="0"/>
              </a:rPr>
              <a:t>: 2 </a:t>
            </a:r>
            <a:r>
              <a:rPr lang="en-US" sz="2000" dirty="0" err="1">
                <a:latin typeface="#9Slide03 SFU Futura_12" panose="020B0604020202020204" charset="0"/>
              </a:rPr>
              <a:t>đai</a:t>
            </a:r>
            <a:r>
              <a:rPr lang="en-US" sz="2000" dirty="0">
                <a:latin typeface="#9Slide03 SFU Futura_12" panose="020B0604020202020204" charset="0"/>
              </a:rPr>
              <a:t> </a:t>
            </a:r>
            <a:r>
              <a:rPr lang="en-US" sz="2000" dirty="0" err="1">
                <a:latin typeface="#9Slide03 SFU Futura_12" panose="020B0604020202020204" charset="0"/>
              </a:rPr>
              <a:t>áp</a:t>
            </a:r>
            <a:r>
              <a:rPr lang="en-US" sz="2000" dirty="0">
                <a:latin typeface="#9Slide03 SFU Futura_12" panose="020B0604020202020204" charset="0"/>
              </a:rPr>
              <a:t> </a:t>
            </a:r>
            <a:r>
              <a:rPr lang="en-US" sz="2000" dirty="0" err="1">
                <a:latin typeface="#9Slide03 SFU Futura_12" panose="020B0604020202020204" charset="0"/>
              </a:rPr>
              <a:t>cao</a:t>
            </a:r>
            <a:r>
              <a:rPr lang="en-US" sz="2000" dirty="0">
                <a:latin typeface="#9Slide03 SFU Futura_12" panose="020B0604020202020204" charset="0"/>
              </a:rPr>
              <a:t> </a:t>
            </a:r>
            <a:r>
              <a:rPr lang="en-US" sz="2000" dirty="0" err="1">
                <a:latin typeface="#9Slide03 SFU Futura_12" panose="020B0604020202020204" charset="0"/>
              </a:rPr>
              <a:t>cực</a:t>
            </a:r>
            <a:r>
              <a:rPr lang="en-US" sz="2000" dirty="0">
                <a:latin typeface="#9Slide03 SFU Futura_12" panose="020B0604020202020204" charset="0"/>
              </a:rPr>
              <a:t>, 2 </a:t>
            </a:r>
            <a:r>
              <a:rPr lang="en-US" sz="2000" dirty="0" err="1">
                <a:latin typeface="#9Slide03 SFU Futura_12" panose="020B0604020202020204" charset="0"/>
              </a:rPr>
              <a:t>áp</a:t>
            </a:r>
            <a:r>
              <a:rPr lang="en-US" sz="2000" dirty="0">
                <a:latin typeface="#9Slide03 SFU Futura_12" panose="020B0604020202020204" charset="0"/>
              </a:rPr>
              <a:t> </a:t>
            </a:r>
            <a:r>
              <a:rPr lang="en-US" sz="2000" dirty="0" err="1">
                <a:latin typeface="#9Slide03 SFU Futura_12" panose="020B0604020202020204" charset="0"/>
              </a:rPr>
              <a:t>cao</a:t>
            </a:r>
            <a:r>
              <a:rPr lang="en-US" sz="2000" dirty="0">
                <a:latin typeface="#9Slide03 SFU Futura_12" panose="020B0604020202020204" charset="0"/>
              </a:rPr>
              <a:t> </a:t>
            </a:r>
            <a:r>
              <a:rPr lang="en-US" sz="2000" dirty="0" err="1">
                <a:latin typeface="#9Slide03 SFU Futura_12" panose="020B0604020202020204" charset="0"/>
              </a:rPr>
              <a:t>chí</a:t>
            </a:r>
            <a:r>
              <a:rPr lang="en-US" sz="2000" dirty="0">
                <a:latin typeface="#9Slide03 SFU Futura_12" panose="020B0604020202020204" charset="0"/>
              </a:rPr>
              <a:t> </a:t>
            </a:r>
            <a:r>
              <a:rPr lang="en-US" sz="2000" dirty="0" err="1">
                <a:latin typeface="#9Slide03 SFU Futura_12" panose="020B0604020202020204" charset="0"/>
              </a:rPr>
              <a:t>tuyển</a:t>
            </a:r>
            <a:endParaRPr lang="en-US" sz="2000" dirty="0">
              <a:latin typeface="#9Slide03 SFU Futura_12" panose="020B0604020202020204" charset="0"/>
            </a:endParaRPr>
          </a:p>
          <a:p>
            <a:pPr algn="just"/>
            <a:r>
              <a:rPr lang="en-US" sz="2000" dirty="0">
                <a:latin typeface="#9Slide03 SFU Futura_12" panose="020B0604020202020204" charset="0"/>
              </a:rPr>
              <a:t>- </a:t>
            </a:r>
            <a:r>
              <a:rPr lang="en-US" sz="2000" dirty="0" err="1">
                <a:solidFill>
                  <a:srgbClr val="002060"/>
                </a:solidFill>
                <a:latin typeface="#9Slide03 SFU Futura_12" panose="020B0604020202020204" charset="0"/>
              </a:rPr>
              <a:t>Các</a:t>
            </a:r>
            <a:r>
              <a:rPr lang="en-US" sz="2000" dirty="0">
                <a:solidFill>
                  <a:srgbClr val="002060"/>
                </a:solidFill>
                <a:latin typeface="#9Slide03 SFU Futura_12" panose="020B0604020202020204" charset="0"/>
              </a:rPr>
              <a:t> </a:t>
            </a:r>
            <a:r>
              <a:rPr lang="en-US" sz="2000" dirty="0" err="1">
                <a:solidFill>
                  <a:srgbClr val="002060"/>
                </a:solidFill>
                <a:latin typeface="#9Slide03 SFU Futura_12" panose="020B0604020202020204" charset="0"/>
              </a:rPr>
              <a:t>đai</a:t>
            </a:r>
            <a:r>
              <a:rPr lang="en-US" sz="2000" dirty="0">
                <a:solidFill>
                  <a:srgbClr val="002060"/>
                </a:solidFill>
                <a:latin typeface="#9Slide03 SFU Futura_12" panose="020B0604020202020204" charset="0"/>
              </a:rPr>
              <a:t> </a:t>
            </a:r>
            <a:r>
              <a:rPr lang="en-US" sz="2000" dirty="0" err="1">
                <a:solidFill>
                  <a:srgbClr val="002060"/>
                </a:solidFill>
                <a:latin typeface="#9Slide03 SFU Futura_12" panose="020B0604020202020204" charset="0"/>
              </a:rPr>
              <a:t>áp</a:t>
            </a:r>
            <a:r>
              <a:rPr lang="en-US" sz="2000" dirty="0">
                <a:solidFill>
                  <a:srgbClr val="002060"/>
                </a:solidFill>
                <a:latin typeface="#9Slide03 SFU Futura_12" panose="020B0604020202020204" charset="0"/>
              </a:rPr>
              <a:t> </a:t>
            </a:r>
            <a:r>
              <a:rPr lang="en-US" sz="2000" dirty="0" err="1">
                <a:solidFill>
                  <a:srgbClr val="002060"/>
                </a:solidFill>
                <a:latin typeface="#9Slide03 SFU Futura_12" panose="020B0604020202020204" charset="0"/>
              </a:rPr>
              <a:t>thấp</a:t>
            </a:r>
            <a:r>
              <a:rPr lang="en-US" sz="2000" dirty="0">
                <a:latin typeface="#9Slide03 SFU Futura_12" panose="020B0604020202020204" charset="0"/>
              </a:rPr>
              <a:t>: 2 </a:t>
            </a:r>
            <a:r>
              <a:rPr lang="en-US" sz="2000" dirty="0" err="1">
                <a:latin typeface="#9Slide03 SFU Futura_12" panose="020B0604020202020204" charset="0"/>
              </a:rPr>
              <a:t>đai</a:t>
            </a:r>
            <a:r>
              <a:rPr lang="en-US" sz="2000" dirty="0">
                <a:latin typeface="#9Slide03 SFU Futura_12" panose="020B0604020202020204" charset="0"/>
              </a:rPr>
              <a:t> </a:t>
            </a:r>
            <a:r>
              <a:rPr lang="en-US" sz="2000" dirty="0" err="1">
                <a:latin typeface="#9Slide03 SFU Futura_12" panose="020B0604020202020204" charset="0"/>
              </a:rPr>
              <a:t>áp</a:t>
            </a:r>
            <a:r>
              <a:rPr lang="en-US" sz="2000" dirty="0">
                <a:latin typeface="#9Slide03 SFU Futura_12" panose="020B0604020202020204" charset="0"/>
              </a:rPr>
              <a:t> </a:t>
            </a:r>
            <a:r>
              <a:rPr lang="en-US" sz="2000" dirty="0" err="1">
                <a:latin typeface="#9Slide03 SFU Futura_12" panose="020B0604020202020204" charset="0"/>
              </a:rPr>
              <a:t>thấp</a:t>
            </a:r>
            <a:r>
              <a:rPr lang="en-US" sz="2000" dirty="0">
                <a:latin typeface="#9Slide03 SFU Futura_12" panose="020B0604020202020204" charset="0"/>
              </a:rPr>
              <a:t> </a:t>
            </a:r>
            <a:r>
              <a:rPr lang="en-US" sz="2000" dirty="0" err="1">
                <a:latin typeface="#9Slide03 SFU Futura_12" panose="020B0604020202020204" charset="0"/>
              </a:rPr>
              <a:t>ôn</a:t>
            </a:r>
            <a:r>
              <a:rPr lang="en-US" sz="2000" dirty="0">
                <a:latin typeface="#9Slide03 SFU Futura_12" panose="020B0604020202020204" charset="0"/>
              </a:rPr>
              <a:t> </a:t>
            </a:r>
            <a:r>
              <a:rPr lang="en-US" sz="2000" dirty="0" err="1">
                <a:latin typeface="#9Slide03 SFU Futura_12" panose="020B0604020202020204" charset="0"/>
              </a:rPr>
              <a:t>đới</a:t>
            </a:r>
            <a:r>
              <a:rPr lang="en-US" sz="2000" dirty="0">
                <a:latin typeface="#9Slide03 SFU Futura_12" panose="020B0604020202020204" charset="0"/>
              </a:rPr>
              <a:t> </a:t>
            </a:r>
            <a:r>
              <a:rPr lang="en-US" sz="2000" dirty="0" err="1">
                <a:latin typeface="#9Slide03 SFU Futura_12" panose="020B0604020202020204" charset="0"/>
              </a:rPr>
              <a:t>và</a:t>
            </a:r>
            <a:r>
              <a:rPr lang="en-US" sz="2000" dirty="0">
                <a:latin typeface="#9Slide03 SFU Futura_12" panose="020B0604020202020204" charset="0"/>
              </a:rPr>
              <a:t> 1 </a:t>
            </a:r>
            <a:r>
              <a:rPr lang="en-US" sz="2000" dirty="0" err="1">
                <a:latin typeface="#9Slide03 SFU Futura_12" panose="020B0604020202020204" charset="0"/>
              </a:rPr>
              <a:t>đai</a:t>
            </a:r>
            <a:r>
              <a:rPr lang="en-US" sz="2000" dirty="0">
                <a:latin typeface="#9Slide03 SFU Futura_12" panose="020B0604020202020204" charset="0"/>
              </a:rPr>
              <a:t> </a:t>
            </a:r>
            <a:r>
              <a:rPr lang="en-US" sz="2000" dirty="0" err="1">
                <a:latin typeface="#9Slide03 SFU Futura_12" panose="020B0604020202020204" charset="0"/>
              </a:rPr>
              <a:t>áp</a:t>
            </a:r>
            <a:r>
              <a:rPr lang="en-US" sz="2000" dirty="0">
                <a:latin typeface="#9Slide03 SFU Futura_12" panose="020B0604020202020204" charset="0"/>
              </a:rPr>
              <a:t> </a:t>
            </a:r>
            <a:r>
              <a:rPr lang="en-US" sz="2000" dirty="0" err="1">
                <a:latin typeface="#9Slide03 SFU Futura_12" panose="020B0604020202020204" charset="0"/>
              </a:rPr>
              <a:t>thấp</a:t>
            </a:r>
            <a:r>
              <a:rPr lang="en-US" sz="2000" dirty="0">
                <a:latin typeface="#9Slide03 SFU Futura_12" panose="020B0604020202020204" charset="0"/>
              </a:rPr>
              <a:t> </a:t>
            </a:r>
            <a:r>
              <a:rPr lang="en-US" sz="2000" dirty="0" err="1">
                <a:latin typeface="#9Slide03 SFU Futura_12" panose="020B0604020202020204" charset="0"/>
              </a:rPr>
              <a:t>xích</a:t>
            </a:r>
            <a:r>
              <a:rPr lang="en-US" sz="2000" dirty="0">
                <a:latin typeface="#9Slide03 SFU Futura_12" panose="020B0604020202020204" charset="0"/>
              </a:rPr>
              <a:t> </a:t>
            </a:r>
            <a:r>
              <a:rPr lang="en-US" sz="2000" dirty="0" err="1">
                <a:latin typeface="#9Slide03 SFU Futura_12" panose="020B0604020202020204" charset="0"/>
              </a:rPr>
              <a:t>đạo</a:t>
            </a:r>
            <a:endParaRPr lang="en-US" sz="2000" dirty="0">
              <a:latin typeface="#9Slide03 SFU Futura_12" panose="020B0604020202020204" charset="0"/>
            </a:endParaRPr>
          </a:p>
        </p:txBody>
      </p:sp>
      <p:sp>
        <p:nvSpPr>
          <p:cNvPr id="15" name="Rectangle 14">
            <a:extLst>
              <a:ext uri="{FF2B5EF4-FFF2-40B4-BE49-F238E27FC236}">
                <a16:creationId xmlns:a16="http://schemas.microsoft.com/office/drawing/2014/main" id="{632E39A0-11C2-401C-BE6F-E5C94A7236F8}"/>
              </a:ext>
            </a:extLst>
          </p:cNvPr>
          <p:cNvSpPr/>
          <p:nvPr/>
        </p:nvSpPr>
        <p:spPr>
          <a:xfrm>
            <a:off x="103446" y="5611882"/>
            <a:ext cx="7716251" cy="707886"/>
          </a:xfrm>
          <a:prstGeom prst="rect">
            <a:avLst/>
          </a:prstGeom>
          <a:solidFill>
            <a:srgbClr val="F8F498"/>
          </a:solidFill>
        </p:spPr>
        <p:txBody>
          <a:bodyPr wrap="square">
            <a:spAutoFit/>
          </a:bodyPr>
          <a:lstStyle/>
          <a:p>
            <a:pPr algn="just"/>
            <a:r>
              <a:rPr lang="en-US" sz="2000" dirty="0" err="1">
                <a:solidFill>
                  <a:srgbClr val="000000"/>
                </a:solidFill>
                <a:latin typeface="#9Slide03 SFU Futura_12" panose="020B0604020202020204" charset="0"/>
              </a:rPr>
              <a:t>Sự</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phân</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bố</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của</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các</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đai</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khí</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áp</a:t>
            </a:r>
            <a:r>
              <a:rPr lang="en-US" sz="2000" dirty="0">
                <a:solidFill>
                  <a:srgbClr val="000000"/>
                </a:solidFill>
                <a:latin typeface="#9Slide03 SFU Futura_12" panose="020B0604020202020204" charset="0"/>
              </a:rPr>
              <a:t> ở </a:t>
            </a:r>
            <a:r>
              <a:rPr lang="en-US" sz="2000" dirty="0" err="1">
                <a:solidFill>
                  <a:srgbClr val="000000"/>
                </a:solidFill>
                <a:latin typeface="#9Slide03 SFU Futura_12" panose="020B0604020202020204" charset="0"/>
              </a:rPr>
              <a:t>hai</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nửa</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cầu</a:t>
            </a:r>
            <a:r>
              <a:rPr lang="en-US" sz="2000" dirty="0">
                <a:solidFill>
                  <a:srgbClr val="000000"/>
                </a:solidFill>
                <a:latin typeface="#9Slide03 SFU Futura_12" panose="020B0604020202020204" charset="0"/>
              </a:rPr>
              <a:t>: 7 </a:t>
            </a:r>
            <a:r>
              <a:rPr lang="en-US" sz="2000" dirty="0" err="1">
                <a:solidFill>
                  <a:srgbClr val="000000"/>
                </a:solidFill>
                <a:latin typeface="#9Slide03 SFU Futura_12" panose="020B0604020202020204" charset="0"/>
              </a:rPr>
              <a:t>đai</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khí</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áp</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này</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xen</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kẽ</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nhau</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và</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đối</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xứng</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nhau</a:t>
            </a:r>
            <a:r>
              <a:rPr lang="en-US" sz="2000" dirty="0">
                <a:solidFill>
                  <a:srgbClr val="000000"/>
                </a:solidFill>
                <a:latin typeface="#9Slide03 SFU Futura_12" panose="020B0604020202020204" charset="0"/>
              </a:rPr>
              <a:t> qua </a:t>
            </a:r>
            <a:r>
              <a:rPr lang="en-US" sz="2000" dirty="0" err="1">
                <a:solidFill>
                  <a:srgbClr val="000000"/>
                </a:solidFill>
                <a:latin typeface="#9Slide03 SFU Futura_12" panose="020B0604020202020204" charset="0"/>
              </a:rPr>
              <a:t>đai</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áp</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thấp</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xích</a:t>
            </a:r>
            <a:r>
              <a:rPr lang="en-US" sz="2000" dirty="0">
                <a:solidFill>
                  <a:srgbClr val="000000"/>
                </a:solidFill>
                <a:latin typeface="#9Slide03 SFU Futura_12" panose="020B0604020202020204" charset="0"/>
              </a:rPr>
              <a:t> </a:t>
            </a:r>
            <a:r>
              <a:rPr lang="en-US" sz="2000" dirty="0" err="1">
                <a:solidFill>
                  <a:srgbClr val="000000"/>
                </a:solidFill>
                <a:latin typeface="#9Slide03 SFU Futura_12" panose="020B0604020202020204" charset="0"/>
              </a:rPr>
              <a:t>đạo</a:t>
            </a:r>
            <a:r>
              <a:rPr lang="en-US" sz="2000" dirty="0">
                <a:solidFill>
                  <a:srgbClr val="000000"/>
                </a:solidFill>
                <a:latin typeface="#9Slide03 SFU Futura_12" panose="020B0604020202020204" charset="0"/>
              </a:rPr>
              <a:t>.</a:t>
            </a:r>
            <a:endParaRPr lang="en-US" sz="2000" dirty="0">
              <a:latin typeface="#9Slide03 SFU Futura_12" panose="020B0604020202020204" charset="0"/>
            </a:endParaRPr>
          </a:p>
        </p:txBody>
      </p:sp>
    </p:spTree>
    <p:extLst>
      <p:ext uri="{BB962C8B-B14F-4D97-AF65-F5344CB8AC3E}">
        <p14:creationId xmlns:p14="http://schemas.microsoft.com/office/powerpoint/2010/main" val="2510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64182" y="16071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4" descr="Caixa De Texto Bobina De Vírgula Preta, Caixa De Texto, Preto, Vírgula  Imagem PNG e PSD Para Download Gratuito"/>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469" y1="26406" x2="22344" y2="25000"/>
                        <a14:foregroundMark x1="29531" y1="24688" x2="29531" y2="24688"/>
                        <a14:foregroundMark x1="38906" y1="22188" x2="38906" y2="22188"/>
                        <a14:foregroundMark x1="42500" y1="22188" x2="42500" y2="22188"/>
                        <a14:foregroundMark x1="47031" y1="19219" x2="47031" y2="19219"/>
                        <a14:foregroundMark x1="82656" y1="18281" x2="82656" y2="18281"/>
                        <a14:foregroundMark x1="85938" y1="21250" x2="85938" y2="21250"/>
                        <a14:foregroundMark x1="86250" y1="24688" x2="86250" y2="24688"/>
                        <a14:foregroundMark x1="75156" y1="75000" x2="75156" y2="75000"/>
                        <a14:foregroundMark x1="67813" y1="77656" x2="67813" y2="77656"/>
                        <a14:foregroundMark x1="59688" y1="76406" x2="59688" y2="76406"/>
                        <a14:foregroundMark x1="22031" y1="82500" x2="22031" y2="82500"/>
                        <a14:foregroundMark x1="19063" y1="80781" x2="19063" y2="80781"/>
                        <a14:foregroundMark x1="18750" y1="76719" x2="18750" y2="76719"/>
                      </a14:backgroundRemoval>
                    </a14:imgEffect>
                  </a14:imgLayer>
                </a14:imgProps>
              </a:ext>
              <a:ext uri="{28A0092B-C50C-407E-A947-70E740481C1C}">
                <a14:useLocalDpi xmlns:a14="http://schemas.microsoft.com/office/drawing/2010/main" val="0"/>
              </a:ext>
            </a:extLst>
          </a:blip>
          <a:srcRect l="12267" t="12218" r="9014" b="11483"/>
          <a:stretch/>
        </p:blipFill>
        <p:spPr bwMode="auto">
          <a:xfrm>
            <a:off x="429411" y="-193964"/>
            <a:ext cx="6003370" cy="58189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48D752-BF5C-4466-86C9-578981A27C92}"/>
              </a:ext>
            </a:extLst>
          </p:cNvPr>
          <p:cNvSpPr txBox="1"/>
          <p:nvPr/>
        </p:nvSpPr>
        <p:spPr>
          <a:xfrm>
            <a:off x="1697101" y="1090001"/>
            <a:ext cx="3472702" cy="2936188"/>
          </a:xfrm>
          <a:prstGeom prst="rect">
            <a:avLst/>
          </a:prstGeom>
          <a:noFill/>
          <a:ln>
            <a:noFill/>
            <a:prstDash val="sysDot"/>
          </a:ln>
        </p:spPr>
        <p:txBody>
          <a:bodyPr wrap="square">
            <a:spAutoFit/>
          </a:bodyPr>
          <a:lstStyle/>
          <a:p>
            <a:pPr algn="just">
              <a:lnSpc>
                <a:spcPct val="110000"/>
              </a:lnSpc>
            </a:pPr>
            <a:r>
              <a:rPr lang="vi-VN" altLang="en-US" sz="2800" b="1" dirty="0">
                <a:solidFill>
                  <a:srgbClr val="C00000"/>
                </a:solidFill>
                <a:latin typeface="#9Slide03 SFU Futura_12" panose="00000400000000000000" pitchFamily="2" charset="0"/>
              </a:rPr>
              <a:t>Áp kế, khí áp kế hoặc phong vũ </a:t>
            </a:r>
            <a:r>
              <a:rPr lang="vi-VN" altLang="en-US" sz="2800" b="1" dirty="0">
                <a:latin typeface="#9Slide03 SFU Futura_12" panose="00000400000000000000" pitchFamily="2" charset="0"/>
              </a:rPr>
              <a:t>biểu là thiết bị dùng để đo áp suất khí quyển</a:t>
            </a:r>
            <a:r>
              <a:rPr lang="en-US" altLang="en-US" sz="2800" b="1" dirty="0">
                <a:latin typeface="#9Slide03 SFU Futura_12" panose="00000400000000000000" pitchFamily="2" charset="0"/>
              </a:rPr>
              <a:t>.</a:t>
            </a:r>
          </a:p>
          <a:p>
            <a:pPr algn="just">
              <a:lnSpc>
                <a:spcPct val="110000"/>
              </a:lnSpc>
            </a:pPr>
            <a:r>
              <a:rPr lang="vi-VN" altLang="en-US" sz="2800" b="1" dirty="0">
                <a:latin typeface="#9Slide03 SFU Futura_12" panose="00000400000000000000" pitchFamily="2" charset="0"/>
              </a:rPr>
              <a:t>Đơn vị đo khí áp là mb (milibar).</a:t>
            </a:r>
            <a:endParaRPr lang="en-US" altLang="en-US" sz="2800" b="1" dirty="0">
              <a:latin typeface="#9Slide03 SFU Futura_12" panose="00000400000000000000" pitchFamily="2" charset="0"/>
            </a:endParaRPr>
          </a:p>
        </p:txBody>
      </p:sp>
      <p:pic>
        <p:nvPicPr>
          <p:cNvPr id="5" name="Picture 4"/>
          <p:cNvPicPr>
            <a:picLocks noChangeAspect="1"/>
          </p:cNvPicPr>
          <p:nvPr/>
        </p:nvPicPr>
        <p:blipFill>
          <a:blip r:embed="rId4"/>
          <a:stretch>
            <a:fillRect/>
          </a:stretch>
        </p:blipFill>
        <p:spPr>
          <a:xfrm>
            <a:off x="6764986" y="1976692"/>
            <a:ext cx="4570799" cy="4315732"/>
          </a:xfrm>
          <a:prstGeom prst="rect">
            <a:avLst/>
          </a:prstGeom>
        </p:spPr>
      </p:pic>
      <p:pic>
        <p:nvPicPr>
          <p:cNvPr id="12" name="Picture 2" descr="Cartoon Cute Yellow Rectangle White Border Bubble Box Element, Cartoon,  Lovely, Yellow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8819161" y="92843"/>
            <a:ext cx="2996630" cy="23081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48D752-BF5C-4466-86C9-578981A27C92}"/>
              </a:ext>
            </a:extLst>
          </p:cNvPr>
          <p:cNvSpPr txBox="1"/>
          <p:nvPr/>
        </p:nvSpPr>
        <p:spPr>
          <a:xfrm>
            <a:off x="9358431" y="1018353"/>
            <a:ext cx="2203502" cy="566309"/>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a:solidFill>
                  <a:srgbClr val="C00000"/>
                </a:solidFill>
                <a:latin typeface="#9Slide03 SFU Futura_12" panose="00000400000000000000" pitchFamily="2" charset="0"/>
              </a:rPr>
              <a:t>ĐÂY LÀ GÌ?</a:t>
            </a:r>
          </a:p>
        </p:txBody>
      </p:sp>
      <p:sp>
        <p:nvSpPr>
          <p:cNvPr id="14" name="TextBox 13">
            <a:extLst>
              <a:ext uri="{FF2B5EF4-FFF2-40B4-BE49-F238E27FC236}">
                <a16:creationId xmlns:a16="http://schemas.microsoft.com/office/drawing/2014/main" id="{E648D752-BF5C-4466-86C9-578981A27C92}"/>
              </a:ext>
            </a:extLst>
          </p:cNvPr>
          <p:cNvSpPr txBox="1"/>
          <p:nvPr/>
        </p:nvSpPr>
        <p:spPr>
          <a:xfrm>
            <a:off x="8180268" y="6194710"/>
            <a:ext cx="2203502" cy="528991"/>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a:solidFill>
                  <a:srgbClr val="002060"/>
                </a:solidFill>
                <a:latin typeface="#9Slide03 SFU Futura_12" panose="00000400000000000000" pitchFamily="2" charset="0"/>
              </a:rPr>
              <a:t>KHÍ ÁP KẾ</a:t>
            </a:r>
          </a:p>
        </p:txBody>
      </p:sp>
      <p:sp>
        <p:nvSpPr>
          <p:cNvPr id="15" name="TextBox 14">
            <a:extLst>
              <a:ext uri="{FF2B5EF4-FFF2-40B4-BE49-F238E27FC236}">
                <a16:creationId xmlns:a16="http://schemas.microsoft.com/office/drawing/2014/main" id="{E648D752-BF5C-4466-86C9-578981A27C92}"/>
              </a:ext>
            </a:extLst>
          </p:cNvPr>
          <p:cNvSpPr txBox="1"/>
          <p:nvPr/>
        </p:nvSpPr>
        <p:spPr>
          <a:xfrm>
            <a:off x="753828" y="5468787"/>
            <a:ext cx="5531152" cy="566309"/>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a:solidFill>
                  <a:srgbClr val="C00000"/>
                </a:solidFill>
                <a:latin typeface="#9Slide03 SFU Futura_12" panose="00000400000000000000" pitchFamily="2" charset="0"/>
              </a:rPr>
              <a:t>Cho </a:t>
            </a:r>
            <a:r>
              <a:rPr lang="en-US" altLang="en-US" sz="2800" b="1" dirty="0" err="1">
                <a:solidFill>
                  <a:srgbClr val="C00000"/>
                </a:solidFill>
                <a:latin typeface="#9Slide03 SFU Futura_12" panose="00000400000000000000" pitchFamily="2" charset="0"/>
              </a:rPr>
              <a:t>biết</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giá</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trị</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khí</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áp</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hình</a:t>
            </a:r>
            <a:r>
              <a:rPr lang="en-US" altLang="en-US" sz="2800" b="1" dirty="0">
                <a:solidFill>
                  <a:srgbClr val="C00000"/>
                </a:solidFill>
                <a:latin typeface="#9Slide03 SFU Futura_12" panose="00000400000000000000" pitchFamily="2" charset="0"/>
              </a:rPr>
              <a:t> </a:t>
            </a:r>
            <a:r>
              <a:rPr lang="en-US" altLang="en-US" sz="2800" b="1" dirty="0" err="1">
                <a:solidFill>
                  <a:srgbClr val="C00000"/>
                </a:solidFill>
                <a:latin typeface="#9Slide03 SFU Futura_12" panose="00000400000000000000" pitchFamily="2" charset="0"/>
              </a:rPr>
              <a:t>bên</a:t>
            </a:r>
            <a:r>
              <a:rPr lang="en-US" altLang="en-US" sz="2800" b="1" dirty="0">
                <a:solidFill>
                  <a:srgbClr val="C00000"/>
                </a:solidFill>
                <a:latin typeface="#9Slide03 SFU Futura_12" panose="00000400000000000000" pitchFamily="2" charset="0"/>
              </a:rPr>
              <a:t>?</a:t>
            </a:r>
          </a:p>
        </p:txBody>
      </p:sp>
      <p:sp>
        <p:nvSpPr>
          <p:cNvPr id="2" name="Rectangle 1"/>
          <p:cNvSpPr/>
          <p:nvPr/>
        </p:nvSpPr>
        <p:spPr>
          <a:xfrm>
            <a:off x="2071085" y="6030814"/>
            <a:ext cx="1598515" cy="523220"/>
          </a:xfrm>
          <a:prstGeom prst="rect">
            <a:avLst/>
          </a:prstGeom>
        </p:spPr>
        <p:txBody>
          <a:bodyPr wrap="none">
            <a:spAutoFit/>
          </a:bodyPr>
          <a:lstStyle/>
          <a:p>
            <a:r>
              <a:rPr lang="en-US" sz="2800" b="1" dirty="0">
                <a:solidFill>
                  <a:srgbClr val="000000"/>
                </a:solidFill>
                <a:latin typeface="#9Slide03 SFU Futura_12" panose="020B0604020202020204" charset="0"/>
              </a:rPr>
              <a:t>1013 </a:t>
            </a:r>
            <a:r>
              <a:rPr lang="en-US" sz="2800" b="1" dirty="0" err="1">
                <a:solidFill>
                  <a:srgbClr val="000000"/>
                </a:solidFill>
                <a:latin typeface="#9Slide03 SFU Futura_12" panose="020B0604020202020204" charset="0"/>
              </a:rPr>
              <a:t>mb</a:t>
            </a:r>
            <a:endParaRPr lang="en-US" sz="2800" b="1" dirty="0">
              <a:latin typeface="#9Slide03 SFU Futura_12" panose="020B0604020202020204" charset="0"/>
            </a:endParaRPr>
          </a:p>
        </p:txBody>
      </p:sp>
    </p:spTree>
    <p:extLst>
      <p:ext uri="{BB962C8B-B14F-4D97-AF65-F5344CB8AC3E}">
        <p14:creationId xmlns:p14="http://schemas.microsoft.com/office/powerpoint/2010/main" val="19880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EC7F72B-FF60-4C60-A29C-2119C17A4FF8}"/>
              </a:ext>
            </a:extLst>
          </p:cNvPr>
          <p:cNvSpPr/>
          <p:nvPr/>
        </p:nvSpPr>
        <p:spPr>
          <a:xfrm>
            <a:off x="1087120" y="89218"/>
            <a:ext cx="7914640" cy="83534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Khí áp. Các đai khí áp trên Trái Đất</a:t>
            </a:r>
            <a:endParaRPr lang="en-US" sz="3600"/>
          </a:p>
        </p:txBody>
      </p:sp>
      <p:sp>
        <p:nvSpPr>
          <p:cNvPr id="4" name="Oval 3">
            <a:extLst>
              <a:ext uri="{FF2B5EF4-FFF2-40B4-BE49-F238E27FC236}">
                <a16:creationId xmlns:a16="http://schemas.microsoft.com/office/drawing/2014/main" id="{96E2F8A8-727C-43F3-A81C-8AD401DCB7C5}"/>
              </a:ext>
            </a:extLst>
          </p:cNvPr>
          <p:cNvSpPr/>
          <p:nvPr/>
        </p:nvSpPr>
        <p:spPr>
          <a:xfrm>
            <a:off x="60960" y="89218"/>
            <a:ext cx="989643" cy="957608"/>
          </a:xfrm>
          <a:prstGeom prst="ellipse">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4</a:t>
            </a:r>
          </a:p>
        </p:txBody>
      </p:sp>
      <p:pic>
        <p:nvPicPr>
          <p:cNvPr id="7" name="Picture 6">
            <a:extLst>
              <a:ext uri="{FF2B5EF4-FFF2-40B4-BE49-F238E27FC236}">
                <a16:creationId xmlns:a16="http://schemas.microsoft.com/office/drawing/2014/main" id="{40958333-9269-4210-B850-2CB30A673C21}"/>
              </a:ext>
            </a:extLst>
          </p:cNvPr>
          <p:cNvPicPr>
            <a:picLocks noChangeAspect="1"/>
          </p:cNvPicPr>
          <p:nvPr/>
        </p:nvPicPr>
        <p:blipFill rotWithShape="1">
          <a:blip r:embed="rId2"/>
          <a:srcRect l="31221" t="22535" r="34069" b="41107"/>
          <a:stretch/>
        </p:blipFill>
        <p:spPr>
          <a:xfrm>
            <a:off x="3806456" y="1347830"/>
            <a:ext cx="8038214" cy="4912513"/>
          </a:xfrm>
          <a:prstGeom prst="rect">
            <a:avLst/>
          </a:prstGeom>
        </p:spPr>
      </p:pic>
      <p:sp>
        <p:nvSpPr>
          <p:cNvPr id="2" name="Rectangle 1">
            <a:extLst>
              <a:ext uri="{FF2B5EF4-FFF2-40B4-BE49-F238E27FC236}">
                <a16:creationId xmlns:a16="http://schemas.microsoft.com/office/drawing/2014/main" id="{F900A945-38C2-4C65-AF89-DC413E4A2963}"/>
              </a:ext>
            </a:extLst>
          </p:cNvPr>
          <p:cNvSpPr/>
          <p:nvPr/>
        </p:nvSpPr>
        <p:spPr>
          <a:xfrm>
            <a:off x="5310963" y="5415280"/>
            <a:ext cx="5029200" cy="933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70C0"/>
                </a:solidFill>
                <a:latin typeface="Arial" panose="020B0604020202020204" pitchFamily="34" charset="0"/>
                <a:cs typeface="Arial" panose="020B0604020202020204" pitchFamily="34" charset="0"/>
              </a:rPr>
              <a:t>Một số loại khí áp kế </a:t>
            </a:r>
            <a:endParaRPr lang="en-US" sz="2400" i="1">
              <a:solidFill>
                <a:srgbClr val="0070C0"/>
              </a:solidFill>
            </a:endParaRPr>
          </a:p>
        </p:txBody>
      </p:sp>
    </p:spTree>
    <p:extLst>
      <p:ext uri="{BB962C8B-B14F-4D97-AF65-F5344CB8AC3E}">
        <p14:creationId xmlns:p14="http://schemas.microsoft.com/office/powerpoint/2010/main" val="2155954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E4486-43F3-4175-82A9-7082E6BAE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288"/>
            <a:ext cx="12192000" cy="6077713"/>
          </a:xfrm>
          <a:prstGeom prst="rect">
            <a:avLst/>
          </a:prstGeom>
        </p:spPr>
      </p:pic>
      <p:sp>
        <p:nvSpPr>
          <p:cNvPr id="7" name="Rectangle: Rounded Corners 28">
            <a:extLst>
              <a:ext uri="{FF2B5EF4-FFF2-40B4-BE49-F238E27FC236}">
                <a16:creationId xmlns:a16="http://schemas.microsoft.com/office/drawing/2014/main" id="{24608E28-C4CB-4925-AA1B-63753043F387}"/>
              </a:ext>
            </a:extLst>
          </p:cNvPr>
          <p:cNvSpPr/>
          <p:nvPr/>
        </p:nvSpPr>
        <p:spPr>
          <a:xfrm>
            <a:off x="1779698" y="397820"/>
            <a:ext cx="8857488" cy="40011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mj-lt"/>
                <a:cs typeface="Arial" panose="020B0604020202020204" pitchFamily="34" charset="0"/>
              </a:rPr>
              <a:t>Tiết 21</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 22</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23 </a:t>
            </a:r>
            <a:r>
              <a:rPr lang="vi-VN" sz="2000" b="1" dirty="0">
                <a:solidFill>
                  <a:srgbClr val="002060"/>
                </a:solidFill>
                <a:latin typeface="+mj-lt"/>
                <a:cs typeface="Arial" panose="020B0604020202020204" pitchFamily="34" charset="0"/>
              </a:rPr>
              <a:t>- </a:t>
            </a:r>
            <a:r>
              <a:rPr lang="en-US" sz="2000" b="1">
                <a:solidFill>
                  <a:srgbClr val="002060"/>
                </a:solidFill>
                <a:latin typeface="Times New Roman" panose="02020603050405020304" pitchFamily="18" charset="0"/>
                <a:cs typeface="Times New Roman" panose="02020603050405020304" pitchFamily="18" charset="0"/>
              </a:rPr>
              <a:t>Bài 15: LỚP </a:t>
            </a:r>
            <a:r>
              <a:rPr lang="en-US" sz="2000" b="1" dirty="0">
                <a:solidFill>
                  <a:srgbClr val="002060"/>
                </a:solidFill>
                <a:latin typeface="Times New Roman" panose="02020603050405020304" pitchFamily="18" charset="0"/>
                <a:cs typeface="Times New Roman" panose="02020603050405020304" pitchFamily="18" charset="0"/>
              </a:rPr>
              <a:t>VỎ KHÍ CỦA TRÁI ĐẤT. KHÍ ÁP VÀ GIÓ</a:t>
            </a:r>
          </a:p>
        </p:txBody>
      </p:sp>
      <p:sp>
        <p:nvSpPr>
          <p:cNvPr id="8" name="TextBox 7">
            <a:extLst>
              <a:ext uri="{FF2B5EF4-FFF2-40B4-BE49-F238E27FC236}">
                <a16:creationId xmlns:a16="http://schemas.microsoft.com/office/drawing/2014/main" id="{20E6EF0A-8BB4-45B4-A737-6529B72A688E}"/>
              </a:ext>
            </a:extLst>
          </p:cNvPr>
          <p:cNvSpPr txBox="1"/>
          <p:nvPr/>
        </p:nvSpPr>
        <p:spPr>
          <a:xfrm>
            <a:off x="3155357" y="53787"/>
            <a:ext cx="8285870" cy="400110"/>
          </a:xfrm>
          <a:prstGeom prst="rect">
            <a:avLst/>
          </a:prstGeom>
          <a:noFill/>
        </p:spPr>
        <p:txBody>
          <a:bodyPr wrap="square" rtlCol="0">
            <a:spAutoFit/>
          </a:bodyPr>
          <a:lstStyle/>
          <a:p>
            <a:r>
              <a:rPr lang="vi-VN" sz="2000" b="1" dirty="0">
                <a:solidFill>
                  <a:srgbClr val="002060"/>
                </a:solidFill>
                <a:latin typeface="+mj-lt"/>
                <a:ea typeface="#9Slide03 Roboto Slab Bold" pitchFamily="2" charset="0"/>
              </a:rPr>
              <a:t>CHƯƠNG 4: KHÍ HẬU VÀ BIẾN ĐỔI KHÍ HẬU</a:t>
            </a:r>
            <a:endParaRPr lang="en-US" sz="2000" b="1" dirty="0">
              <a:solidFill>
                <a:srgbClr val="002060"/>
              </a:solidFill>
              <a:latin typeface="+mj-lt"/>
              <a:ea typeface="#9Slide03 Roboto Slab Bold" pitchFamily="2" charset="0"/>
            </a:endParaRPr>
          </a:p>
        </p:txBody>
      </p:sp>
      <p:sp>
        <p:nvSpPr>
          <p:cNvPr id="9" name="Title 1">
            <a:extLst>
              <a:ext uri="{FF2B5EF4-FFF2-40B4-BE49-F238E27FC236}">
                <a16:creationId xmlns:a16="http://schemas.microsoft.com/office/drawing/2014/main" id="{9AF15629-55FF-4C33-91EE-EC70D339BE05}"/>
              </a:ext>
            </a:extLst>
          </p:cNvPr>
          <p:cNvSpPr txBox="1">
            <a:spLocks/>
          </p:cNvSpPr>
          <p:nvPr/>
        </p:nvSpPr>
        <p:spPr>
          <a:xfrm>
            <a:off x="268014" y="893159"/>
            <a:ext cx="4884455"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3. Các khối khí</a:t>
            </a:r>
          </a:p>
        </p:txBody>
      </p:sp>
      <p:graphicFrame>
        <p:nvGraphicFramePr>
          <p:cNvPr id="11" name="Table 10">
            <a:extLst>
              <a:ext uri="{FF2B5EF4-FFF2-40B4-BE49-F238E27FC236}">
                <a16:creationId xmlns:a16="http://schemas.microsoft.com/office/drawing/2014/main" id="{3E6B3AAF-B31C-45F2-AEE9-F8C7BE4D6F5A}"/>
              </a:ext>
            </a:extLst>
          </p:cNvPr>
          <p:cNvGraphicFramePr>
            <a:graphicFrameLocks noGrp="1"/>
          </p:cNvGraphicFramePr>
          <p:nvPr>
            <p:extLst>
              <p:ext uri="{D42A27DB-BD31-4B8C-83A1-F6EECF244321}">
                <p14:modId xmlns:p14="http://schemas.microsoft.com/office/powerpoint/2010/main" val="2527480778"/>
              </p:ext>
            </p:extLst>
          </p:nvPr>
        </p:nvGraphicFramePr>
        <p:xfrm>
          <a:off x="307013" y="1400405"/>
          <a:ext cx="7236753" cy="1734768"/>
        </p:xfrm>
        <a:graphic>
          <a:graphicData uri="http://schemas.openxmlformats.org/drawingml/2006/table">
            <a:tbl>
              <a:tblPr firstRow="1" firstCol="1" bandRow="1">
                <a:tableStyleId>{5C22544A-7EE6-4342-B048-85BDC9FD1C3A}</a:tableStyleId>
              </a:tblPr>
              <a:tblGrid>
                <a:gridCol w="2081428">
                  <a:extLst>
                    <a:ext uri="{9D8B030D-6E8A-4147-A177-3AD203B41FA5}">
                      <a16:colId xmlns:a16="http://schemas.microsoft.com/office/drawing/2014/main" val="4042863376"/>
                    </a:ext>
                  </a:extLst>
                </a:gridCol>
                <a:gridCol w="2459421">
                  <a:extLst>
                    <a:ext uri="{9D8B030D-6E8A-4147-A177-3AD203B41FA5}">
                      <a16:colId xmlns:a16="http://schemas.microsoft.com/office/drawing/2014/main" val="3897982811"/>
                    </a:ext>
                  </a:extLst>
                </a:gridCol>
                <a:gridCol w="2695904">
                  <a:extLst>
                    <a:ext uri="{9D8B030D-6E8A-4147-A177-3AD203B41FA5}">
                      <a16:colId xmlns:a16="http://schemas.microsoft.com/office/drawing/2014/main" val="254296199"/>
                    </a:ext>
                  </a:extLst>
                </a:gridCol>
              </a:tblGrid>
              <a:tr h="333668">
                <a:tc>
                  <a:txBody>
                    <a:bodyPr/>
                    <a:lstStyle/>
                    <a:p>
                      <a:pPr marL="0" marR="0" indent="0" algn="ctr">
                        <a:lnSpc>
                          <a:spcPct val="106000"/>
                        </a:lnSpc>
                        <a:spcBef>
                          <a:spcPts val="0"/>
                        </a:spcBef>
                        <a:spcAft>
                          <a:spcPts val="0"/>
                        </a:spcAft>
                      </a:pPr>
                      <a:r>
                        <a:rPr lang="en-US" sz="1800" b="0">
                          <a:solidFill>
                            <a:srgbClr val="FFFF00"/>
                          </a:solidFill>
                          <a:effectLst/>
                          <a:latin typeface="Times New Roman" panose="02020603050405020304" pitchFamily="18" charset="0"/>
                          <a:cs typeface="Times New Roman" panose="02020603050405020304" pitchFamily="18" charset="0"/>
                        </a:rPr>
                        <a:t>Khối khí</a:t>
                      </a:r>
                      <a:endParaRPr lang="en-US" sz="1800" b="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a:lnSpc>
                          <a:spcPct val="106000"/>
                        </a:lnSpc>
                        <a:spcBef>
                          <a:spcPts val="0"/>
                        </a:spcBef>
                        <a:spcAft>
                          <a:spcPts val="0"/>
                        </a:spcAft>
                      </a:pPr>
                      <a:r>
                        <a:rPr lang="en-US" sz="1800" b="0" dirty="0" err="1">
                          <a:solidFill>
                            <a:srgbClr val="FFFF00"/>
                          </a:solidFill>
                          <a:effectLst/>
                          <a:latin typeface="Times New Roman" panose="02020603050405020304" pitchFamily="18" charset="0"/>
                          <a:cs typeface="Times New Roman" panose="02020603050405020304" pitchFamily="18" charset="0"/>
                        </a:rPr>
                        <a:t>Nơi</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hình</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thành</a:t>
                      </a:r>
                      <a:endParaRPr lang="en-US" sz="1800" b="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a:lnSpc>
                          <a:spcPct val="106000"/>
                        </a:lnSpc>
                        <a:spcBef>
                          <a:spcPts val="0"/>
                        </a:spcBef>
                        <a:spcAft>
                          <a:spcPts val="0"/>
                        </a:spcAft>
                      </a:pPr>
                      <a:r>
                        <a:rPr lang="en-US" sz="1800" b="0" dirty="0" err="1">
                          <a:solidFill>
                            <a:srgbClr val="FFFF00"/>
                          </a:solidFill>
                          <a:effectLst/>
                          <a:latin typeface="Times New Roman" panose="02020603050405020304" pitchFamily="18" charset="0"/>
                          <a:cs typeface="Times New Roman" panose="02020603050405020304" pitchFamily="18" charset="0"/>
                        </a:rPr>
                        <a:t>Đặc</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điểm</a:t>
                      </a:r>
                      <a:r>
                        <a:rPr lang="en-US" sz="1800" b="0" dirty="0">
                          <a:solidFill>
                            <a:srgbClr val="FFFF00"/>
                          </a:solidFill>
                          <a:effectLst/>
                          <a:latin typeface="Times New Roman" panose="02020603050405020304" pitchFamily="18" charset="0"/>
                          <a:cs typeface="Times New Roman" panose="02020603050405020304" pitchFamily="18" charset="0"/>
                        </a:rPr>
                        <a:t> </a:t>
                      </a:r>
                      <a:r>
                        <a:rPr lang="en-US" sz="1800" b="0" dirty="0" err="1">
                          <a:solidFill>
                            <a:srgbClr val="FFFF00"/>
                          </a:solidFill>
                          <a:effectLst/>
                          <a:latin typeface="Times New Roman" panose="02020603050405020304" pitchFamily="18" charset="0"/>
                          <a:cs typeface="Times New Roman" panose="02020603050405020304" pitchFamily="18" charset="0"/>
                        </a:rPr>
                        <a:t>chính</a:t>
                      </a:r>
                      <a:endParaRPr lang="en-US" sz="1800" b="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24340280"/>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 Khối khí nóng</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Vùng vĩ độ thấp</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Nhiệt độ tương đối cao</a:t>
                      </a:r>
                      <a:endParaRPr lang="en-US" sz="18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66453046"/>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 Khối khí lạnh</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Vùng vĩ độ cao</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Nhiệt độ tương đối thấp</a:t>
                      </a:r>
                      <a:endParaRPr lang="en-US" sz="18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73211762"/>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Khối khí đại dương</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Trên biển và đại dương</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Độ ẩm lớn</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95367271"/>
                  </a:ext>
                </a:extLst>
              </a:tr>
              <a:tr h="350275">
                <a:tc>
                  <a:txBody>
                    <a:bodyPr/>
                    <a:lstStyle/>
                    <a:p>
                      <a:pPr marL="0" marR="0" indent="0" algn="just">
                        <a:lnSpc>
                          <a:spcPct val="106000"/>
                        </a:lnSpc>
                        <a:spcBef>
                          <a:spcPts val="0"/>
                        </a:spcBef>
                        <a:spcAft>
                          <a:spcPts val="0"/>
                        </a:spcAft>
                      </a:pPr>
                      <a:r>
                        <a:rPr lang="en-US" sz="1800" b="0">
                          <a:effectLst/>
                          <a:latin typeface="Times New Roman" panose="02020603050405020304" pitchFamily="18" charset="0"/>
                          <a:cs typeface="Times New Roman" panose="02020603050405020304" pitchFamily="18" charset="0"/>
                        </a:rPr>
                        <a:t> Khối khí lục địa</a:t>
                      </a:r>
                      <a:endParaRPr lang="en-US" sz="1800" b="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Vùng đất liền</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1800">
                          <a:solidFill>
                            <a:schemeClr val="bg1"/>
                          </a:solidFill>
                          <a:effectLst/>
                          <a:latin typeface="Times New Roman" panose="02020603050405020304" pitchFamily="18" charset="0"/>
                          <a:cs typeface="Times New Roman" panose="02020603050405020304" pitchFamily="18" charset="0"/>
                        </a:rPr>
                        <a:t> Tương đối khô</a:t>
                      </a:r>
                      <a:endParaRPr lang="en-US" sz="1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21631481"/>
                  </a:ext>
                </a:extLst>
              </a:tr>
            </a:tbl>
          </a:graphicData>
        </a:graphic>
      </p:graphicFrame>
      <p:sp>
        <p:nvSpPr>
          <p:cNvPr id="15" name="Title 1">
            <a:extLst>
              <a:ext uri="{FF2B5EF4-FFF2-40B4-BE49-F238E27FC236}">
                <a16:creationId xmlns:a16="http://schemas.microsoft.com/office/drawing/2014/main" id="{74E5FF21-4AAB-40D3-8469-78D4E531B483}"/>
              </a:ext>
            </a:extLst>
          </p:cNvPr>
          <p:cNvSpPr txBox="1">
            <a:spLocks/>
          </p:cNvSpPr>
          <p:nvPr/>
        </p:nvSpPr>
        <p:spPr>
          <a:xfrm>
            <a:off x="307013" y="5990661"/>
            <a:ext cx="7089452"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Bài tập về nhà: </a:t>
            </a:r>
            <a:r>
              <a:rPr lang="en-US" sz="1800">
                <a:solidFill>
                  <a:schemeClr val="bg1"/>
                </a:solidFill>
                <a:latin typeface="Times New Roman" panose="02020603050405020304" pitchFamily="18" charset="0"/>
                <a:cs typeface="Times New Roman" panose="02020603050405020304" pitchFamily="18" charset="0"/>
              </a:rPr>
              <a:t>Làm Sách bài tập, tiếp tục soạn bài 15, bài 16. </a:t>
            </a:r>
          </a:p>
        </p:txBody>
      </p:sp>
      <p:sp>
        <p:nvSpPr>
          <p:cNvPr id="18" name="Title 1">
            <a:extLst>
              <a:ext uri="{FF2B5EF4-FFF2-40B4-BE49-F238E27FC236}">
                <a16:creationId xmlns:a16="http://schemas.microsoft.com/office/drawing/2014/main" id="{A8CC2C04-F93D-4E3B-A0C2-6618D382DA0E}"/>
              </a:ext>
            </a:extLst>
          </p:cNvPr>
          <p:cNvSpPr txBox="1">
            <a:spLocks/>
          </p:cNvSpPr>
          <p:nvPr/>
        </p:nvSpPr>
        <p:spPr>
          <a:xfrm>
            <a:off x="268013" y="2991423"/>
            <a:ext cx="4884455"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4. Khí áp. Các đai khí áp trên Trái Đất</a:t>
            </a:r>
          </a:p>
        </p:txBody>
      </p:sp>
      <p:sp>
        <p:nvSpPr>
          <p:cNvPr id="19" name="Title 1">
            <a:extLst>
              <a:ext uri="{FF2B5EF4-FFF2-40B4-BE49-F238E27FC236}">
                <a16:creationId xmlns:a16="http://schemas.microsoft.com/office/drawing/2014/main" id="{32638A72-6E97-4224-8CB5-90E12030C9A9}"/>
              </a:ext>
            </a:extLst>
          </p:cNvPr>
          <p:cNvSpPr txBox="1">
            <a:spLocks/>
          </p:cNvSpPr>
          <p:nvPr/>
        </p:nvSpPr>
        <p:spPr>
          <a:xfrm>
            <a:off x="307013" y="3314977"/>
            <a:ext cx="7089452"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bg1"/>
                </a:solidFill>
                <a:latin typeface="Times New Roman" panose="02020603050405020304" pitchFamily="18" charset="0"/>
                <a:cs typeface="Times New Roman" panose="02020603050405020304" pitchFamily="18" charset="0"/>
              </a:rPr>
              <a:t>- Khí áp là sức ép của khí quyển lên bề mặt Trái Đất. </a:t>
            </a:r>
          </a:p>
        </p:txBody>
      </p:sp>
      <p:sp>
        <p:nvSpPr>
          <p:cNvPr id="20" name="Title 1">
            <a:extLst>
              <a:ext uri="{FF2B5EF4-FFF2-40B4-BE49-F238E27FC236}">
                <a16:creationId xmlns:a16="http://schemas.microsoft.com/office/drawing/2014/main" id="{9C990F4A-2034-4491-A58D-15C450284F4B}"/>
              </a:ext>
            </a:extLst>
          </p:cNvPr>
          <p:cNvSpPr txBox="1">
            <a:spLocks/>
          </p:cNvSpPr>
          <p:nvPr/>
        </p:nvSpPr>
        <p:spPr>
          <a:xfrm>
            <a:off x="307013" y="4934338"/>
            <a:ext cx="7393736" cy="507403"/>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1800">
                <a:solidFill>
                  <a:schemeClr val="bg1"/>
                </a:solidFill>
                <a:latin typeface="Times New Roman" panose="02020603050405020304" pitchFamily="18" charset="0"/>
                <a:cs typeface="Times New Roman" panose="02020603050405020304" pitchFamily="18" charset="0"/>
              </a:rPr>
              <a:t>- Khí áp phân bố thành những đai áp cao và đai áp thấp xen kẽ và đối xứng nhau qua Xích đạo.</a:t>
            </a:r>
          </a:p>
        </p:txBody>
      </p:sp>
      <p:sp>
        <p:nvSpPr>
          <p:cNvPr id="21" name="TextBox 20">
            <a:extLst>
              <a:ext uri="{FF2B5EF4-FFF2-40B4-BE49-F238E27FC236}">
                <a16:creationId xmlns:a16="http://schemas.microsoft.com/office/drawing/2014/main" id="{3E6CB8C0-7146-496A-BD20-C4B8E9552AE7}"/>
              </a:ext>
            </a:extLst>
          </p:cNvPr>
          <p:cNvSpPr txBox="1"/>
          <p:nvPr/>
        </p:nvSpPr>
        <p:spPr>
          <a:xfrm>
            <a:off x="307013" y="3803537"/>
            <a:ext cx="6201696" cy="984372"/>
          </a:xfrm>
          <a:prstGeom prst="rect">
            <a:avLst/>
          </a:prstGeom>
          <a:noFill/>
        </p:spPr>
        <p:txBody>
          <a:bodyPr wrap="square">
            <a:spAutoFit/>
          </a:bodyPr>
          <a:lstStyle/>
          <a:p>
            <a:pPr marL="0" marR="0" algn="just">
              <a:lnSpc>
                <a:spcPct val="110000"/>
              </a:lnSpc>
              <a:spcBef>
                <a:spcPts val="0"/>
              </a:spcBef>
              <a:spcAft>
                <a:spcPts val="0"/>
              </a:spcAft>
            </a:pPr>
            <a:r>
              <a:rPr lang="pt-BR" sz="1800">
                <a:solidFill>
                  <a:schemeClr val="bg1"/>
                </a:solidFill>
                <a:effectLst/>
                <a:latin typeface="Times New Roman" panose="02020603050405020304" pitchFamily="18" charset="0"/>
                <a:ea typeface="Times New Roman" panose="02020603050405020304" pitchFamily="18" charset="0"/>
              </a:rPr>
              <a:t>- Dụng cụ đo khí áp: Khí áp kế. </a:t>
            </a:r>
          </a:p>
          <a:p>
            <a:pPr marL="0" marR="0" algn="just">
              <a:lnSpc>
                <a:spcPct val="110000"/>
              </a:lnSpc>
              <a:spcBef>
                <a:spcPts val="0"/>
              </a:spcBef>
              <a:spcAft>
                <a:spcPts val="0"/>
              </a:spcAft>
            </a:pPr>
            <a:r>
              <a:rPr lang="pt-BR" sz="1800">
                <a:solidFill>
                  <a:schemeClr val="bg1"/>
                </a:solidFill>
                <a:effectLst/>
                <a:latin typeface="Times New Roman" panose="02020603050405020304" pitchFamily="18" charset="0"/>
                <a:ea typeface="Times New Roman" panose="02020603050405020304" pitchFamily="18" charset="0"/>
              </a:rPr>
              <a:t>- Đơn vị đo khí áp: mb ( đọc là mi-li-ba)</a:t>
            </a:r>
            <a:endParaRPr lang="en-US" sz="1600">
              <a:solidFill>
                <a:schemeClr val="bg1"/>
              </a:solidFill>
              <a:effectLst/>
              <a:latin typeface="Times New Roman" panose="02020603050405020304" pitchFamily="18" charset="0"/>
              <a:ea typeface="Times New Roman" panose="02020603050405020304" pitchFamily="18" charset="0"/>
            </a:endParaRPr>
          </a:p>
          <a:p>
            <a:pPr marR="0" indent="117475" algn="just">
              <a:lnSpc>
                <a:spcPct val="110000"/>
              </a:lnSpc>
              <a:spcBef>
                <a:spcPts val="0"/>
              </a:spcBef>
              <a:spcAft>
                <a:spcPts val="0"/>
              </a:spcAft>
            </a:pPr>
            <a:r>
              <a:rPr lang="pt-BR">
                <a:solidFill>
                  <a:schemeClr val="bg1"/>
                </a:solidFill>
                <a:latin typeface="Times New Roman" panose="02020603050405020304" pitchFamily="18" charset="0"/>
                <a:ea typeface="Times New Roman" panose="02020603050405020304" pitchFamily="18" charset="0"/>
              </a:rPr>
              <a:t>Khí áp thấp &lt;</a:t>
            </a:r>
            <a:r>
              <a:rPr lang="pt-BR" sz="1800">
                <a:solidFill>
                  <a:schemeClr val="bg1"/>
                </a:solidFill>
                <a:effectLst/>
                <a:latin typeface="Times New Roman" panose="02020603050405020304" pitchFamily="18" charset="0"/>
                <a:ea typeface="Times New Roman" panose="02020603050405020304" pitchFamily="18" charset="0"/>
              </a:rPr>
              <a:t> </a:t>
            </a:r>
            <a:r>
              <a:rPr lang="pt-BR">
                <a:solidFill>
                  <a:schemeClr val="bg1"/>
                </a:solidFill>
                <a:latin typeface="Times New Roman" panose="02020603050405020304" pitchFamily="18" charset="0"/>
                <a:ea typeface="Times New Roman" panose="02020603050405020304" pitchFamily="18" charset="0"/>
              </a:rPr>
              <a:t>1013 </a:t>
            </a:r>
            <a:r>
              <a:rPr lang="pt-BR" sz="1800">
                <a:solidFill>
                  <a:schemeClr val="bg1"/>
                </a:solidFill>
                <a:effectLst/>
                <a:latin typeface="Times New Roman" panose="02020603050405020304" pitchFamily="18" charset="0"/>
                <a:ea typeface="Times New Roman" panose="02020603050405020304" pitchFamily="18" charset="0"/>
              </a:rPr>
              <a:t>mb &lt; Khí áp cao.  </a:t>
            </a:r>
            <a:endParaRPr lang="en-US" sz="1600">
              <a:solidFill>
                <a:schemeClr val="bg1"/>
              </a:solidFill>
              <a:effectLst/>
              <a:latin typeface="Times New Roman" panose="02020603050405020304" pitchFamily="18" charset="0"/>
              <a:ea typeface="Times New Roman" panose="02020603050405020304" pitchFamily="18" charset="0"/>
            </a:endParaRPr>
          </a:p>
        </p:txBody>
      </p:sp>
      <p:sp>
        <p:nvSpPr>
          <p:cNvPr id="22" name="Rectangle 21">
            <a:extLst>
              <a:ext uri="{FF2B5EF4-FFF2-40B4-BE49-F238E27FC236}">
                <a16:creationId xmlns:a16="http://schemas.microsoft.com/office/drawing/2014/main" id="{F78E75F9-E980-4457-B75F-B084A8F27102}"/>
              </a:ext>
            </a:extLst>
          </p:cNvPr>
          <p:cNvSpPr/>
          <p:nvPr/>
        </p:nvSpPr>
        <p:spPr>
          <a:xfrm>
            <a:off x="268013" y="5402097"/>
            <a:ext cx="6695674" cy="646331"/>
          </a:xfrm>
          <a:prstGeom prst="rect">
            <a:avLst/>
          </a:prstGeom>
          <a:noFill/>
          <a:ln>
            <a:noFill/>
          </a:ln>
        </p:spPr>
        <p:txBody>
          <a:bodyPr wrap="square">
            <a:spAutoFit/>
          </a:bodyPr>
          <a:lstStyle/>
          <a:p>
            <a:pPr algn="just"/>
            <a:r>
              <a:rPr lang="en-US">
                <a:solidFill>
                  <a:schemeClr val="bg1"/>
                </a:solidFill>
                <a:latin typeface="Times New Roman" panose="02020603050405020304" pitchFamily="18" charset="0"/>
                <a:cs typeface="Times New Roman" panose="02020603050405020304" pitchFamily="18" charset="0"/>
              </a:rPr>
              <a:t>+ Các </a:t>
            </a:r>
            <a:r>
              <a:rPr lang="en-US" dirty="0" err="1">
                <a:solidFill>
                  <a:schemeClr val="bg1"/>
                </a:solidFill>
                <a:latin typeface="Times New Roman" panose="02020603050405020304" pitchFamily="18" charset="0"/>
                <a:cs typeface="Times New Roman" panose="02020603050405020304" pitchFamily="18" charset="0"/>
              </a:rPr>
              <a:t>đai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cao</a:t>
            </a:r>
            <a:r>
              <a:rPr lang="en-US" dirty="0">
                <a:solidFill>
                  <a:schemeClr val="bg1"/>
                </a:solidFill>
                <a:latin typeface="Times New Roman" panose="02020603050405020304" pitchFamily="18" charset="0"/>
                <a:cs typeface="Times New Roman" panose="02020603050405020304" pitchFamily="18" charset="0"/>
              </a:rPr>
              <a:t>: 2 </a:t>
            </a:r>
            <a:r>
              <a:rPr lang="en-US" dirty="0" err="1">
                <a:solidFill>
                  <a:schemeClr val="bg1"/>
                </a:solidFill>
                <a:latin typeface="Times New Roman" panose="02020603050405020304" pitchFamily="18" charset="0"/>
                <a:cs typeface="Times New Roman" panose="02020603050405020304" pitchFamily="18" charset="0"/>
              </a:rPr>
              <a:t>đai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cao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cực</a:t>
            </a:r>
            <a:r>
              <a:rPr lang="en-US" dirty="0">
                <a:solidFill>
                  <a:schemeClr val="bg1"/>
                </a:solidFill>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2 đai áp </a:t>
            </a:r>
            <a:r>
              <a:rPr lang="en-US" err="1">
                <a:solidFill>
                  <a:schemeClr val="bg1"/>
                </a:solidFill>
                <a:latin typeface="Times New Roman" panose="02020603050405020304" pitchFamily="18" charset="0"/>
                <a:cs typeface="Times New Roman" panose="02020603050405020304" pitchFamily="18" charset="0"/>
              </a:rPr>
              <a:t>cao</a:t>
            </a:r>
            <a:r>
              <a:rPr lang="en-US">
                <a:solidFill>
                  <a:schemeClr val="bg1"/>
                </a:solidFill>
                <a:latin typeface="Times New Roman" panose="02020603050405020304" pitchFamily="18" charset="0"/>
                <a:cs typeface="Times New Roman" panose="02020603050405020304" pitchFamily="18" charset="0"/>
              </a:rPr>
              <a:t> chí tuyến. </a:t>
            </a:r>
            <a:endParaRPr lang="en-US" dirty="0">
              <a:solidFill>
                <a:schemeClr val="bg1"/>
              </a:solidFill>
              <a:latin typeface="Times New Roman" panose="02020603050405020304" pitchFamily="18" charset="0"/>
              <a:cs typeface="Times New Roman" panose="02020603050405020304" pitchFamily="18" charset="0"/>
            </a:endParaRPr>
          </a:p>
          <a:p>
            <a:pPr algn="just"/>
            <a:r>
              <a:rPr lang="en-US">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thấp</a:t>
            </a:r>
            <a:r>
              <a:rPr lang="en-US" dirty="0">
                <a:solidFill>
                  <a:schemeClr val="bg1"/>
                </a:solidFill>
                <a:latin typeface="Times New Roman" panose="02020603050405020304" pitchFamily="18" charset="0"/>
                <a:cs typeface="Times New Roman" panose="02020603050405020304" pitchFamily="18" charset="0"/>
              </a:rPr>
              <a:t>: 2 </a:t>
            </a:r>
            <a:r>
              <a:rPr lang="en-US" dirty="0" err="1">
                <a:solidFill>
                  <a:schemeClr val="bg1"/>
                </a:solidFill>
                <a:latin typeface="Times New Roman" panose="02020603050405020304" pitchFamily="18" charset="0"/>
                <a:cs typeface="Times New Roman" panose="02020603050405020304" pitchFamily="18" charset="0"/>
              </a:rPr>
              <a:t>đai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thấp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ôn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1 </a:t>
            </a:r>
            <a:r>
              <a:rPr lang="en-US" dirty="0" err="1">
                <a:solidFill>
                  <a:schemeClr val="bg1"/>
                </a:solidFill>
                <a:latin typeface="Times New Roman" panose="02020603050405020304" pitchFamily="18" charset="0"/>
                <a:cs typeface="Times New Roman" panose="02020603050405020304" pitchFamily="18" charset="0"/>
              </a:rPr>
              <a:t>đai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áp</a:t>
            </a:r>
            <a:r>
              <a:rPr lang="en-US" dirty="0">
                <a:solidFill>
                  <a:schemeClr val="bg1"/>
                </a:solidFill>
                <a:latin typeface="Times New Roman" panose="02020603050405020304" pitchFamily="18" charset="0"/>
                <a:cs typeface="Times New Roman" panose="02020603050405020304" pitchFamily="18" charset="0"/>
              </a:rPr>
              <a:t> </a:t>
            </a:r>
            <a:r>
              <a:rPr lang="en-US" err="1">
                <a:solidFill>
                  <a:schemeClr val="bg1"/>
                </a:solidFill>
                <a:latin typeface="Times New Roman" panose="02020603050405020304" pitchFamily="18" charset="0"/>
                <a:cs typeface="Times New Roman" panose="02020603050405020304" pitchFamily="18" charset="0"/>
              </a:rPr>
              <a:t>thấp</a:t>
            </a:r>
            <a:r>
              <a:rPr lang="en-US">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X</a:t>
            </a:r>
            <a:r>
              <a:rPr lang="en-US">
                <a:solidFill>
                  <a:schemeClr val="bg1"/>
                </a:solidFill>
                <a:latin typeface="Times New Roman" panose="02020603050405020304" pitchFamily="18" charset="0"/>
                <a:cs typeface="Times New Roman" panose="02020603050405020304" pitchFamily="18" charset="0"/>
              </a:rPr>
              <a:t>ích </a:t>
            </a:r>
            <a:r>
              <a:rPr lang="en-US" dirty="0" err="1">
                <a:solidFill>
                  <a:schemeClr val="bg1"/>
                </a:solidFill>
                <a:latin typeface="Times New Roman" panose="02020603050405020304" pitchFamily="18" charset="0"/>
                <a:cs typeface="Times New Roman" panose="02020603050405020304" pitchFamily="18" charset="0"/>
              </a:rPr>
              <a:t>đạo</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23" name="Picture 1">
            <a:extLst>
              <a:ext uri="{FF2B5EF4-FFF2-40B4-BE49-F238E27FC236}">
                <a16:creationId xmlns:a16="http://schemas.microsoft.com/office/drawing/2014/main" id="{D9486BAC-8E3A-4C47-81F1-9E642185E9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00749" y="2223687"/>
            <a:ext cx="4186447" cy="435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2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454EC65F-9461-4D3A-AD62-5A0132ABA328}"/>
              </a:ext>
            </a:extLst>
          </p:cNvPr>
          <p:cNvSpPr/>
          <p:nvPr/>
        </p:nvSpPr>
        <p:spPr>
          <a:xfrm>
            <a:off x="886265" y="88156"/>
            <a:ext cx="11141612" cy="837580"/>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FF3F"/>
                </a:solidFill>
                <a:latin typeface="#9Slide03 Oswald Medium" panose="00000600000000000000" pitchFamily="2" charset="0"/>
                <a:cs typeface="Arial" panose="020B0604020202020204" pitchFamily="34" charset="0"/>
              </a:rPr>
              <a:t>5</a:t>
            </a:r>
            <a:r>
              <a:rPr lang="en-US" sz="3200" b="1" dirty="0">
                <a:solidFill>
                  <a:srgbClr val="FFFF3F"/>
                </a:solidFill>
                <a:latin typeface="#9Slide03 Oswald Medium" panose="00000600000000000000" pitchFamily="2" charset="0"/>
                <a:cs typeface="Arial" panose="020B0604020202020204" pitchFamily="34" charset="0"/>
              </a:rPr>
              <a:t>. </a:t>
            </a:r>
            <a:r>
              <a:rPr lang="vi-VN" sz="3200" b="1" dirty="0">
                <a:solidFill>
                  <a:srgbClr val="FFFF3F"/>
                </a:solidFill>
                <a:latin typeface="#9Slide03 Oswald Medium" panose="00000600000000000000" pitchFamily="2" charset="0"/>
                <a:cs typeface="Arial" panose="020B0604020202020204" pitchFamily="34" charset="0"/>
              </a:rPr>
              <a:t>GIÓ. CÁC LOẠI GIÓ THỔI THƯỜNG XUYÊN TRÊN TRÁI ĐẤT</a:t>
            </a:r>
            <a:endParaRPr lang="en-US" sz="3200" b="1" dirty="0">
              <a:solidFill>
                <a:srgbClr val="FFFF3F"/>
              </a:solidFill>
              <a:latin typeface="#9Slide03 Oswald Medium" panose="00000600000000000000" pitchFamily="2" charset="0"/>
              <a:cs typeface="Arial" panose="020B0604020202020204" pitchFamily="34" charset="0"/>
            </a:endParaRPr>
          </a:p>
        </p:txBody>
      </p:sp>
      <p:pic>
        <p:nvPicPr>
          <p:cNvPr id="20482"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76865" y="1186878"/>
            <a:ext cx="5315135" cy="553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3020726593"/>
              </p:ext>
            </p:extLst>
          </p:nvPr>
        </p:nvGraphicFramePr>
        <p:xfrm>
          <a:off x="225326" y="5053657"/>
          <a:ext cx="7146390" cy="1627016"/>
        </p:xfrm>
        <a:graphic>
          <a:graphicData uri="http://schemas.openxmlformats.org/drawingml/2006/table">
            <a:tbl>
              <a:tblPr firstRow="1" firstCol="1" bandRow="1">
                <a:tableStyleId>{5C22544A-7EE6-4342-B048-85BDC9FD1C3A}</a:tableStyleId>
              </a:tblPr>
              <a:tblGrid>
                <a:gridCol w="1893599">
                  <a:extLst>
                    <a:ext uri="{9D8B030D-6E8A-4147-A177-3AD203B41FA5}">
                      <a16:colId xmlns:a16="http://schemas.microsoft.com/office/drawing/2014/main" val="2845842362"/>
                    </a:ext>
                  </a:extLst>
                </a:gridCol>
                <a:gridCol w="1750930">
                  <a:extLst>
                    <a:ext uri="{9D8B030D-6E8A-4147-A177-3AD203B41FA5}">
                      <a16:colId xmlns:a16="http://schemas.microsoft.com/office/drawing/2014/main" val="3975651880"/>
                    </a:ext>
                  </a:extLst>
                </a:gridCol>
                <a:gridCol w="1621232">
                  <a:extLst>
                    <a:ext uri="{9D8B030D-6E8A-4147-A177-3AD203B41FA5}">
                      <a16:colId xmlns:a16="http://schemas.microsoft.com/office/drawing/2014/main" val="3148942336"/>
                    </a:ext>
                  </a:extLst>
                </a:gridCol>
                <a:gridCol w="1880629">
                  <a:extLst>
                    <a:ext uri="{9D8B030D-6E8A-4147-A177-3AD203B41FA5}">
                      <a16:colId xmlns:a16="http://schemas.microsoft.com/office/drawing/2014/main" val="3010812389"/>
                    </a:ext>
                  </a:extLst>
                </a:gridCol>
              </a:tblGrid>
              <a:tr h="489895">
                <a:tc>
                  <a:txBody>
                    <a:bodyPr/>
                    <a:lstStyle/>
                    <a:p>
                      <a:pPr marL="0" marR="0" indent="0" algn="ctr">
                        <a:lnSpc>
                          <a:spcPct val="106000"/>
                        </a:lnSpc>
                        <a:spcBef>
                          <a:spcPts val="0"/>
                        </a:spcBef>
                        <a:spcAft>
                          <a:spcPts val="0"/>
                        </a:spcAft>
                      </a:pPr>
                      <a:r>
                        <a:rPr lang="en-US" sz="2000" dirty="0">
                          <a:solidFill>
                            <a:srgbClr val="FFFF00"/>
                          </a:solidFill>
                          <a:effectLst/>
                          <a:latin typeface="#9Slide03 SFU Futura_12" panose="00000400000000000000" pitchFamily="2" charset="0"/>
                        </a:rPr>
                        <a:t>GIÓ</a:t>
                      </a:r>
                      <a:endParaRPr lang="en-US" sz="2000" dirty="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007F5F"/>
                    </a:solidFill>
                  </a:tcPr>
                </a:tc>
                <a:tc>
                  <a:txBody>
                    <a:bodyPr/>
                    <a:lstStyle/>
                    <a:p>
                      <a:pPr marL="0" marR="0" indent="0" algn="ctr">
                        <a:lnSpc>
                          <a:spcPct val="106000"/>
                        </a:lnSpc>
                        <a:spcBef>
                          <a:spcPts val="0"/>
                        </a:spcBef>
                        <a:spcAft>
                          <a:spcPts val="0"/>
                        </a:spcAft>
                      </a:pPr>
                      <a:r>
                        <a:rPr lang="en-US" sz="2000" dirty="0" err="1">
                          <a:solidFill>
                            <a:srgbClr val="FFFF00"/>
                          </a:solidFill>
                          <a:effectLst/>
                          <a:latin typeface="#9Slide03 SFU Futura_12" panose="00000400000000000000" pitchFamily="2" charset="0"/>
                        </a:rPr>
                        <a:t>Mậu</a:t>
                      </a:r>
                      <a:r>
                        <a:rPr lang="en-US" sz="2000" dirty="0">
                          <a:solidFill>
                            <a:srgbClr val="FFFF00"/>
                          </a:solidFill>
                          <a:effectLst/>
                          <a:latin typeface="#9Slide03 SFU Futura_12" panose="00000400000000000000" pitchFamily="2" charset="0"/>
                        </a:rPr>
                        <a:t> </a:t>
                      </a:r>
                      <a:r>
                        <a:rPr lang="en-US" sz="2000" dirty="0" err="1">
                          <a:solidFill>
                            <a:srgbClr val="FFFF00"/>
                          </a:solidFill>
                          <a:effectLst/>
                          <a:latin typeface="#9Slide03 SFU Futura_12" panose="00000400000000000000" pitchFamily="2" charset="0"/>
                        </a:rPr>
                        <a:t>dịch</a:t>
                      </a:r>
                      <a:endParaRPr lang="en-US" sz="2000" dirty="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007F5F"/>
                    </a:solidFill>
                  </a:tcPr>
                </a:tc>
                <a:tc>
                  <a:txBody>
                    <a:bodyPr/>
                    <a:lstStyle/>
                    <a:p>
                      <a:pPr marL="0" marR="0" indent="0" algn="ctr">
                        <a:lnSpc>
                          <a:spcPct val="106000"/>
                        </a:lnSpc>
                        <a:spcBef>
                          <a:spcPts val="0"/>
                        </a:spcBef>
                        <a:spcAft>
                          <a:spcPts val="0"/>
                        </a:spcAft>
                      </a:pPr>
                      <a:r>
                        <a:rPr lang="en-US" sz="2000">
                          <a:solidFill>
                            <a:srgbClr val="FFFF00"/>
                          </a:solidFill>
                          <a:effectLst/>
                          <a:latin typeface="#9Slide03 SFU Futura_12" panose="00000400000000000000" pitchFamily="2" charset="0"/>
                        </a:rPr>
                        <a:t>Tây ôn đới</a:t>
                      </a:r>
                      <a:endParaRPr lang="en-US" sz="200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007F5F"/>
                    </a:solidFill>
                  </a:tcPr>
                </a:tc>
                <a:tc>
                  <a:txBody>
                    <a:bodyPr/>
                    <a:lstStyle/>
                    <a:p>
                      <a:pPr marL="0" marR="0" indent="0" algn="ctr">
                        <a:lnSpc>
                          <a:spcPct val="106000"/>
                        </a:lnSpc>
                        <a:spcBef>
                          <a:spcPts val="0"/>
                        </a:spcBef>
                        <a:spcAft>
                          <a:spcPts val="0"/>
                        </a:spcAft>
                      </a:pPr>
                      <a:r>
                        <a:rPr lang="en-US" sz="2000" err="1">
                          <a:solidFill>
                            <a:srgbClr val="FFFF00"/>
                          </a:solidFill>
                          <a:effectLst/>
                          <a:latin typeface="#9Slide03 SFU Futura_12" panose="00000400000000000000" pitchFamily="2" charset="0"/>
                        </a:rPr>
                        <a:t>Đông</a:t>
                      </a:r>
                      <a:r>
                        <a:rPr lang="en-US" sz="2000">
                          <a:solidFill>
                            <a:srgbClr val="FFFF00"/>
                          </a:solidFill>
                          <a:effectLst/>
                          <a:latin typeface="#9Slide03 SFU Futura_12" panose="00000400000000000000" pitchFamily="2" charset="0"/>
                        </a:rPr>
                        <a:t> cực</a:t>
                      </a:r>
                      <a:endParaRPr lang="en-US" sz="2000" dirty="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007F5F"/>
                    </a:solidFill>
                  </a:tcPr>
                </a:tc>
                <a:extLst>
                  <a:ext uri="{0D108BD9-81ED-4DB2-BD59-A6C34878D82A}">
                    <a16:rowId xmlns:a16="http://schemas.microsoft.com/office/drawing/2014/main" val="334338038"/>
                  </a:ext>
                </a:extLst>
              </a:tr>
              <a:tr h="514313">
                <a:tc>
                  <a:txBody>
                    <a:bodyPr/>
                    <a:lstStyle/>
                    <a:p>
                      <a:pPr marL="0" marR="0" indent="0" algn="just">
                        <a:lnSpc>
                          <a:spcPct val="106000"/>
                        </a:lnSpc>
                        <a:spcBef>
                          <a:spcPts val="0"/>
                        </a:spcBef>
                        <a:spcAft>
                          <a:spcPts val="0"/>
                        </a:spcAft>
                      </a:pPr>
                      <a:r>
                        <a:rPr lang="en-US" sz="2000" dirty="0" err="1">
                          <a:solidFill>
                            <a:srgbClr val="FFFF00"/>
                          </a:solidFill>
                          <a:effectLst/>
                          <a:latin typeface="#9Slide03 SFU Futura_12" panose="00000400000000000000" pitchFamily="2" charset="0"/>
                        </a:rPr>
                        <a:t>Thổi</a:t>
                      </a:r>
                      <a:r>
                        <a:rPr lang="en-US" sz="2000" dirty="0">
                          <a:solidFill>
                            <a:srgbClr val="FFFF00"/>
                          </a:solidFill>
                          <a:effectLst/>
                          <a:latin typeface="#9Slide03 SFU Futura_12" panose="00000400000000000000" pitchFamily="2" charset="0"/>
                        </a:rPr>
                        <a:t> </a:t>
                      </a:r>
                      <a:r>
                        <a:rPr lang="en-US" sz="2000" dirty="0" err="1">
                          <a:solidFill>
                            <a:srgbClr val="FFFF00"/>
                          </a:solidFill>
                          <a:effectLst/>
                          <a:latin typeface="#9Slide03 SFU Futura_12" panose="00000400000000000000" pitchFamily="2" charset="0"/>
                        </a:rPr>
                        <a:t>từ</a:t>
                      </a:r>
                      <a:r>
                        <a:rPr lang="en-US" sz="2000" dirty="0">
                          <a:solidFill>
                            <a:srgbClr val="FFFF00"/>
                          </a:solidFill>
                          <a:effectLst/>
                          <a:latin typeface="#9Slide03 SFU Futura_12" panose="00000400000000000000" pitchFamily="2" charset="0"/>
                        </a:rPr>
                        <a:t> …. </a:t>
                      </a:r>
                      <a:r>
                        <a:rPr lang="en-US" sz="2000" dirty="0" err="1">
                          <a:solidFill>
                            <a:srgbClr val="FFFF00"/>
                          </a:solidFill>
                          <a:effectLst/>
                          <a:latin typeface="#9Slide03 SFU Futura_12" panose="00000400000000000000" pitchFamily="2" charset="0"/>
                        </a:rPr>
                        <a:t>đến</a:t>
                      </a:r>
                      <a:r>
                        <a:rPr lang="en-US" sz="2000" dirty="0">
                          <a:solidFill>
                            <a:srgbClr val="FFFF00"/>
                          </a:solidFill>
                          <a:effectLst/>
                          <a:latin typeface="#9Slide03 SFU Futura_12" panose="00000400000000000000" pitchFamily="2" charset="0"/>
                        </a:rPr>
                        <a:t>….. </a:t>
                      </a:r>
                      <a:endParaRPr lang="en-US" sz="2000" dirty="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007F5F"/>
                    </a:solidFill>
                  </a:tcPr>
                </a:tc>
                <a:tc>
                  <a:txBody>
                    <a:bodyPr/>
                    <a:lstStyle/>
                    <a:p>
                      <a:pPr marL="0" marR="0" indent="0" algn="just">
                        <a:lnSpc>
                          <a:spcPct val="106000"/>
                        </a:lnSpc>
                        <a:spcBef>
                          <a:spcPts val="0"/>
                        </a:spcBef>
                        <a:spcAft>
                          <a:spcPts val="0"/>
                        </a:spcAft>
                      </a:pPr>
                      <a:r>
                        <a:rPr lang="en-US" sz="2000" dirty="0">
                          <a:effectLst/>
                          <a:latin typeface="#9Slide03 SFU Futura_12" panose="00000400000000000000" pitchFamily="2" charset="0"/>
                        </a:rPr>
                        <a:t> </a:t>
                      </a:r>
                      <a:endParaRPr lang="en-US" sz="20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C5FFF3"/>
                    </a:solidFill>
                  </a:tcPr>
                </a:tc>
                <a:tc>
                  <a:txBody>
                    <a:bodyPr/>
                    <a:lstStyle/>
                    <a:p>
                      <a:pPr marL="0" marR="0" indent="0" algn="just">
                        <a:lnSpc>
                          <a:spcPct val="106000"/>
                        </a:lnSpc>
                        <a:spcBef>
                          <a:spcPts val="0"/>
                        </a:spcBef>
                        <a:spcAft>
                          <a:spcPts val="0"/>
                        </a:spcAft>
                      </a:pPr>
                      <a:r>
                        <a:rPr lang="en-US" sz="2000" dirty="0">
                          <a:effectLst/>
                          <a:latin typeface="#9Slide03 SFU Futura_12" panose="00000400000000000000" pitchFamily="2" charset="0"/>
                        </a:rPr>
                        <a:t> </a:t>
                      </a:r>
                      <a:endParaRPr lang="en-US" sz="20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C5FFF3"/>
                    </a:solidFill>
                  </a:tcPr>
                </a:tc>
                <a:tc>
                  <a:txBody>
                    <a:bodyPr/>
                    <a:lstStyle/>
                    <a:p>
                      <a:pPr marL="0" marR="0" indent="0" algn="just">
                        <a:lnSpc>
                          <a:spcPct val="106000"/>
                        </a:lnSpc>
                        <a:spcBef>
                          <a:spcPts val="0"/>
                        </a:spcBef>
                        <a:spcAft>
                          <a:spcPts val="0"/>
                        </a:spcAft>
                      </a:pPr>
                      <a:r>
                        <a:rPr lang="en-US" sz="2000" dirty="0">
                          <a:effectLst/>
                          <a:latin typeface="#9Slide03 SFU Futura_12" panose="00000400000000000000" pitchFamily="2" charset="0"/>
                        </a:rPr>
                        <a:t> </a:t>
                      </a:r>
                      <a:endParaRPr lang="en-US" sz="20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C5FFF3"/>
                    </a:solidFill>
                  </a:tcPr>
                </a:tc>
                <a:extLst>
                  <a:ext uri="{0D108BD9-81ED-4DB2-BD59-A6C34878D82A}">
                    <a16:rowId xmlns:a16="http://schemas.microsoft.com/office/drawing/2014/main" val="3643637942"/>
                  </a:ext>
                </a:extLst>
              </a:tr>
              <a:tr h="514313">
                <a:tc>
                  <a:txBody>
                    <a:bodyPr/>
                    <a:lstStyle/>
                    <a:p>
                      <a:pPr marL="0" marR="0" indent="0" algn="just">
                        <a:lnSpc>
                          <a:spcPct val="106000"/>
                        </a:lnSpc>
                        <a:spcBef>
                          <a:spcPts val="0"/>
                        </a:spcBef>
                        <a:spcAft>
                          <a:spcPts val="0"/>
                        </a:spcAft>
                      </a:pPr>
                      <a:r>
                        <a:rPr lang="en-US" sz="2000" dirty="0" err="1">
                          <a:solidFill>
                            <a:srgbClr val="FFFF00"/>
                          </a:solidFill>
                          <a:effectLst/>
                          <a:latin typeface="#9Slide03 SFU Futura_12" panose="00000400000000000000" pitchFamily="2" charset="0"/>
                        </a:rPr>
                        <a:t>Hướng</a:t>
                      </a:r>
                      <a:r>
                        <a:rPr lang="en-US" sz="2000" dirty="0">
                          <a:solidFill>
                            <a:srgbClr val="FFFF00"/>
                          </a:solidFill>
                          <a:effectLst/>
                          <a:latin typeface="#9Slide03 SFU Futura_12" panose="00000400000000000000" pitchFamily="2" charset="0"/>
                        </a:rPr>
                        <a:t> </a:t>
                      </a:r>
                      <a:r>
                        <a:rPr lang="en-US" sz="2000" dirty="0" err="1">
                          <a:solidFill>
                            <a:srgbClr val="FFFF00"/>
                          </a:solidFill>
                          <a:effectLst/>
                          <a:latin typeface="#9Slide03 SFU Futura_12" panose="00000400000000000000" pitchFamily="2" charset="0"/>
                        </a:rPr>
                        <a:t>gió</a:t>
                      </a:r>
                      <a:r>
                        <a:rPr lang="en-US" sz="2000" dirty="0">
                          <a:solidFill>
                            <a:srgbClr val="FFFF00"/>
                          </a:solidFill>
                          <a:effectLst/>
                          <a:latin typeface="#9Slide03 SFU Futura_12" panose="00000400000000000000" pitchFamily="2" charset="0"/>
                        </a:rPr>
                        <a:t>:</a:t>
                      </a:r>
                      <a:endParaRPr lang="en-US" sz="2000" dirty="0">
                        <a:solidFill>
                          <a:srgbClr val="FFFF00"/>
                        </a:solidFill>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007F5F"/>
                    </a:solidFill>
                  </a:tcPr>
                </a:tc>
                <a:tc>
                  <a:txBody>
                    <a:bodyPr/>
                    <a:lstStyle/>
                    <a:p>
                      <a:pPr marL="0" marR="0" indent="0" algn="just">
                        <a:lnSpc>
                          <a:spcPct val="106000"/>
                        </a:lnSpc>
                        <a:spcBef>
                          <a:spcPts val="0"/>
                        </a:spcBef>
                        <a:spcAft>
                          <a:spcPts val="0"/>
                        </a:spcAft>
                      </a:pPr>
                      <a:r>
                        <a:rPr lang="en-US" sz="2000" dirty="0">
                          <a:effectLst/>
                          <a:latin typeface="#9Slide03 SFU Futura_12" panose="00000400000000000000" pitchFamily="2" charset="0"/>
                        </a:rPr>
                        <a:t> </a:t>
                      </a:r>
                      <a:endParaRPr lang="en-US" sz="20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C5FFF3"/>
                    </a:solidFill>
                  </a:tcPr>
                </a:tc>
                <a:tc>
                  <a:txBody>
                    <a:bodyPr/>
                    <a:lstStyle/>
                    <a:p>
                      <a:pPr marL="0" marR="0" indent="0" algn="just">
                        <a:lnSpc>
                          <a:spcPct val="106000"/>
                        </a:lnSpc>
                        <a:spcBef>
                          <a:spcPts val="0"/>
                        </a:spcBef>
                        <a:spcAft>
                          <a:spcPts val="0"/>
                        </a:spcAft>
                      </a:pPr>
                      <a:r>
                        <a:rPr lang="en-US" sz="2000" dirty="0">
                          <a:effectLst/>
                          <a:latin typeface="#9Slide03 SFU Futura_12" panose="00000400000000000000" pitchFamily="2" charset="0"/>
                        </a:rPr>
                        <a:t> </a:t>
                      </a:r>
                      <a:endParaRPr lang="en-US" sz="20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C5FFF3"/>
                    </a:solidFill>
                  </a:tcPr>
                </a:tc>
                <a:tc>
                  <a:txBody>
                    <a:bodyPr/>
                    <a:lstStyle/>
                    <a:p>
                      <a:pPr marL="0" marR="0" indent="0" algn="just">
                        <a:lnSpc>
                          <a:spcPct val="106000"/>
                        </a:lnSpc>
                        <a:spcBef>
                          <a:spcPts val="0"/>
                        </a:spcBef>
                        <a:spcAft>
                          <a:spcPts val="0"/>
                        </a:spcAft>
                      </a:pPr>
                      <a:r>
                        <a:rPr lang="en-US" sz="2000" dirty="0">
                          <a:effectLst/>
                          <a:latin typeface="#9Slide03 SFU Futura_12" panose="00000400000000000000" pitchFamily="2" charset="0"/>
                        </a:rPr>
                        <a:t> </a:t>
                      </a:r>
                      <a:endParaRPr lang="en-US" sz="2000" dirty="0">
                        <a:effectLst/>
                        <a:latin typeface="#9Slide03 SFU Futura_12" panose="00000400000000000000" pitchFamily="2" charset="0"/>
                        <a:ea typeface="Tahoma" panose="020B0604030504040204" pitchFamily="34" charset="0"/>
                      </a:endParaRPr>
                    </a:p>
                  </a:txBody>
                  <a:tcPr marL="68580" marR="6858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C5FFF3"/>
                    </a:solidFill>
                  </a:tcPr>
                </a:tc>
                <a:extLst>
                  <a:ext uri="{0D108BD9-81ED-4DB2-BD59-A6C34878D82A}">
                    <a16:rowId xmlns:a16="http://schemas.microsoft.com/office/drawing/2014/main" val="4260246058"/>
                  </a:ext>
                </a:extLst>
              </a:tr>
            </a:tbl>
          </a:graphicData>
        </a:graphic>
      </p:graphicFrame>
      <p:sp>
        <p:nvSpPr>
          <p:cNvPr id="14" name="Rectangle 13"/>
          <p:cNvSpPr/>
          <p:nvPr/>
        </p:nvSpPr>
        <p:spPr>
          <a:xfrm>
            <a:off x="68941" y="3953164"/>
            <a:ext cx="7021286" cy="872868"/>
          </a:xfrm>
          <a:prstGeom prst="rect">
            <a:avLst/>
          </a:prstGeom>
        </p:spPr>
        <p:txBody>
          <a:bodyPr wrap="square">
            <a:spAutoFit/>
          </a:bodyPr>
          <a:lstStyle/>
          <a:p>
            <a:pPr algn="just">
              <a:lnSpc>
                <a:spcPct val="110000"/>
              </a:lnSpc>
            </a:pPr>
            <a:r>
              <a:rPr lang="vi-VN" altLang="en-US" sz="2400" dirty="0">
                <a:solidFill>
                  <a:srgbClr val="C00000"/>
                </a:solidFill>
                <a:latin typeface="#9Slide03 SFU Futura_12" panose="00000400000000000000" pitchFamily="2" charset="0"/>
              </a:rPr>
              <a:t>Quan sát H5 – SGK/tr 144: </a:t>
            </a:r>
            <a:r>
              <a:rPr lang="en-US" altLang="en-US" sz="2400" dirty="0">
                <a:latin typeface="#9Slide03 SFU Futura_12" panose="00000400000000000000" pitchFamily="2" charset="0"/>
              </a:rPr>
              <a:t>Hoàn thành bảng đặc điểm các loại gió thổi thường xuyên trên Trái Đất</a:t>
            </a:r>
          </a:p>
        </p:txBody>
      </p:sp>
      <p:pic>
        <p:nvPicPr>
          <p:cNvPr id="15" name="Picture 12" descr="Fumetto Di Salto Del Vento Della Nuvola Sveglia Illustrazione Vettoriale -  Illustrazione di giorno, nube: 112344238">
            <a:extLst>
              <a:ext uri="{FF2B5EF4-FFF2-40B4-BE49-F238E27FC236}">
                <a16:creationId xmlns:a16="http://schemas.microsoft.com/office/drawing/2014/main" id="{385AAA2D-7EC3-4FF6-BA11-FD6E7388A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42141" cy="97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694AC81-A13B-4AC2-9F98-1C1424E94975}"/>
              </a:ext>
            </a:extLst>
          </p:cNvPr>
          <p:cNvSpPr txBox="1"/>
          <p:nvPr/>
        </p:nvSpPr>
        <p:spPr>
          <a:xfrm>
            <a:off x="68942" y="1243224"/>
            <a:ext cx="6505280" cy="872868"/>
          </a:xfrm>
          <a:prstGeom prst="rect">
            <a:avLst/>
          </a:prstGeom>
          <a:solidFill>
            <a:schemeClr val="bg1"/>
          </a:solidFill>
          <a:ln>
            <a:noFill/>
            <a:prstDash val="sysDot"/>
          </a:ln>
        </p:spPr>
        <p:txBody>
          <a:bodyPr wrap="square">
            <a:spAutoFit/>
          </a:bodyPr>
          <a:lstStyle/>
          <a:p>
            <a:pPr algn="just">
              <a:lnSpc>
                <a:spcPct val="110000"/>
              </a:lnSpc>
            </a:pPr>
            <a:r>
              <a:rPr lang="en-US" altLang="en-US" sz="2400" b="1">
                <a:latin typeface="#9Slide03 SFU Futura_12" panose="00000400000000000000" pitchFamily="2" charset="0"/>
              </a:rPr>
              <a:t>Nghiên cứu thông tin SGK/ 145: </a:t>
            </a:r>
            <a:r>
              <a:rPr lang="en-US" altLang="en-US" sz="2400" b="1">
                <a:solidFill>
                  <a:srgbClr val="FF0000"/>
                </a:solidFill>
                <a:latin typeface="#9Slide03 SFU Futura_12" panose="00000400000000000000" pitchFamily="2" charset="0"/>
              </a:rPr>
              <a:t>Gió là gì? Nguyên nhân sinh ra gió.</a:t>
            </a:r>
            <a:endParaRPr lang="en-US" altLang="en-US" sz="2400" b="1" dirty="0">
              <a:solidFill>
                <a:srgbClr val="FF0000"/>
              </a:solidFill>
              <a:latin typeface="#9Slide03 SFU Futura_12" panose="00000400000000000000" pitchFamily="2" charset="0"/>
            </a:endParaRPr>
          </a:p>
        </p:txBody>
      </p:sp>
      <p:pic>
        <p:nvPicPr>
          <p:cNvPr id="10" name="Picture 9" descr="Kết quả hình ảnh cho hỏi gif">
            <a:extLst>
              <a:ext uri="{FF2B5EF4-FFF2-40B4-BE49-F238E27FC236}">
                <a16:creationId xmlns:a16="http://schemas.microsoft.com/office/drawing/2014/main" id="{BF252CA9-73F8-4B02-BDFA-D47D9CBB1F1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941" y="2530816"/>
            <a:ext cx="1155315" cy="93674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081916" y="1795340"/>
            <a:ext cx="4008311" cy="2119047"/>
            <a:chOff x="6187572" y="3260255"/>
            <a:chExt cx="4224578" cy="2119047"/>
          </a:xfrm>
        </p:grpSpPr>
        <p:sp>
          <p:nvSpPr>
            <p:cNvPr id="16" name="Cloud 15"/>
            <p:cNvSpPr/>
            <p:nvPr/>
          </p:nvSpPr>
          <p:spPr>
            <a:xfrm>
              <a:off x="6187572" y="3260255"/>
              <a:ext cx="4224578" cy="211904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580857" y="3786140"/>
              <a:ext cx="3831293" cy="1200329"/>
            </a:xfrm>
            <a:prstGeom prst="rect">
              <a:avLst/>
            </a:prstGeom>
            <a:noFill/>
          </p:spPr>
          <p:txBody>
            <a:bodyPr wrap="square" rtlCol="0">
              <a:spAutoFit/>
            </a:bodyPr>
            <a:lstStyle/>
            <a:p>
              <a:pPr algn="ctr"/>
              <a:r>
                <a:rPr lang="vi-VN" sz="2400" dirty="0">
                  <a:solidFill>
                    <a:srgbClr val="C00000"/>
                  </a:solidFill>
                  <a:latin typeface="#9Slide03 Arima Madurai Medium" panose="00000600000000000000" pitchFamily="2" charset="0"/>
                  <a:cs typeface="#9Slide03 Arima Madurai Medium" panose="00000600000000000000" pitchFamily="2" charset="0"/>
                </a:rPr>
                <a:t>Là sự chuyển động của không khí từ nơi áp cao về nơi áp thấp</a:t>
              </a:r>
            </a:p>
          </p:txBody>
        </p:sp>
      </p:grpSp>
    </p:spTree>
    <p:extLst>
      <p:ext uri="{BB962C8B-B14F-4D97-AF65-F5344CB8AC3E}">
        <p14:creationId xmlns:p14="http://schemas.microsoft.com/office/powerpoint/2010/main" val="5274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4A8A72-6E32-497C-A5BD-59644BA29707}"/>
              </a:ext>
            </a:extLst>
          </p:cNvPr>
          <p:cNvSpPr txBox="1"/>
          <p:nvPr/>
        </p:nvSpPr>
        <p:spPr>
          <a:xfrm>
            <a:off x="514424" y="2072984"/>
            <a:ext cx="220472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Khối khí</a:t>
            </a:r>
          </a:p>
        </p:txBody>
      </p:sp>
      <p:sp>
        <p:nvSpPr>
          <p:cNvPr id="7" name="TextBox 6">
            <a:extLst>
              <a:ext uri="{FF2B5EF4-FFF2-40B4-BE49-F238E27FC236}">
                <a16:creationId xmlns:a16="http://schemas.microsoft.com/office/drawing/2014/main" id="{B923D471-FB26-42EA-B9DE-9AA07A98449D}"/>
              </a:ext>
            </a:extLst>
          </p:cNvPr>
          <p:cNvSpPr txBox="1"/>
          <p:nvPr/>
        </p:nvSpPr>
        <p:spPr>
          <a:xfrm>
            <a:off x="3535680" y="2931887"/>
            <a:ext cx="351536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Vùng vĩ độ thấp</a:t>
            </a:r>
          </a:p>
        </p:txBody>
      </p:sp>
      <p:sp>
        <p:nvSpPr>
          <p:cNvPr id="8" name="TextBox 7">
            <a:extLst>
              <a:ext uri="{FF2B5EF4-FFF2-40B4-BE49-F238E27FC236}">
                <a16:creationId xmlns:a16="http://schemas.microsoft.com/office/drawing/2014/main" id="{CC597CEA-20A7-49E7-B5B2-609F9EBBC2B7}"/>
              </a:ext>
            </a:extLst>
          </p:cNvPr>
          <p:cNvSpPr txBox="1"/>
          <p:nvPr/>
        </p:nvSpPr>
        <p:spPr>
          <a:xfrm>
            <a:off x="8564879" y="2093650"/>
            <a:ext cx="351536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Đặc điểm chính</a:t>
            </a:r>
          </a:p>
        </p:txBody>
      </p:sp>
      <p:sp>
        <p:nvSpPr>
          <p:cNvPr id="9" name="TextBox 8">
            <a:extLst>
              <a:ext uri="{FF2B5EF4-FFF2-40B4-BE49-F238E27FC236}">
                <a16:creationId xmlns:a16="http://schemas.microsoft.com/office/drawing/2014/main" id="{C21B61B1-1D14-426B-A2A1-A797A76235B4}"/>
              </a:ext>
            </a:extLst>
          </p:cNvPr>
          <p:cNvSpPr txBox="1"/>
          <p:nvPr/>
        </p:nvSpPr>
        <p:spPr>
          <a:xfrm>
            <a:off x="711200" y="2916265"/>
            <a:ext cx="220472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Nóng</a:t>
            </a:r>
          </a:p>
        </p:txBody>
      </p:sp>
      <p:sp>
        <p:nvSpPr>
          <p:cNvPr id="10" name="TextBox 9">
            <a:extLst>
              <a:ext uri="{FF2B5EF4-FFF2-40B4-BE49-F238E27FC236}">
                <a16:creationId xmlns:a16="http://schemas.microsoft.com/office/drawing/2014/main" id="{8DA66D90-B73B-4C07-AF06-AAFA450F8525}"/>
              </a:ext>
            </a:extLst>
          </p:cNvPr>
          <p:cNvSpPr txBox="1"/>
          <p:nvPr/>
        </p:nvSpPr>
        <p:spPr>
          <a:xfrm>
            <a:off x="619760" y="3759545"/>
            <a:ext cx="220472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Lạnh</a:t>
            </a:r>
          </a:p>
        </p:txBody>
      </p:sp>
      <p:sp>
        <p:nvSpPr>
          <p:cNvPr id="11" name="TextBox 10">
            <a:extLst>
              <a:ext uri="{FF2B5EF4-FFF2-40B4-BE49-F238E27FC236}">
                <a16:creationId xmlns:a16="http://schemas.microsoft.com/office/drawing/2014/main" id="{81503BA8-88F5-4F16-9387-E508739D799B}"/>
              </a:ext>
            </a:extLst>
          </p:cNvPr>
          <p:cNvSpPr txBox="1"/>
          <p:nvPr/>
        </p:nvSpPr>
        <p:spPr>
          <a:xfrm>
            <a:off x="435012" y="4945118"/>
            <a:ext cx="2757096"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12" name="TextBox 11">
            <a:extLst>
              <a:ext uri="{FF2B5EF4-FFF2-40B4-BE49-F238E27FC236}">
                <a16:creationId xmlns:a16="http://schemas.microsoft.com/office/drawing/2014/main" id="{36BAEB6E-3E22-4860-8F0C-E070974FFF59}"/>
              </a:ext>
            </a:extLst>
          </p:cNvPr>
          <p:cNvSpPr txBox="1"/>
          <p:nvPr/>
        </p:nvSpPr>
        <p:spPr>
          <a:xfrm>
            <a:off x="534744" y="6017401"/>
            <a:ext cx="2757096"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Lục địa</a:t>
            </a:r>
          </a:p>
        </p:txBody>
      </p:sp>
      <p:sp>
        <p:nvSpPr>
          <p:cNvPr id="13" name="TextBox 12">
            <a:extLst>
              <a:ext uri="{FF2B5EF4-FFF2-40B4-BE49-F238E27FC236}">
                <a16:creationId xmlns:a16="http://schemas.microsoft.com/office/drawing/2014/main" id="{50B7BFD3-05E6-4C9C-B8A7-FFD2C88566DB}"/>
              </a:ext>
            </a:extLst>
          </p:cNvPr>
          <p:cNvSpPr txBox="1"/>
          <p:nvPr/>
        </p:nvSpPr>
        <p:spPr>
          <a:xfrm>
            <a:off x="3728720" y="2093650"/>
            <a:ext cx="351536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N</a:t>
            </a:r>
            <a:r>
              <a:rPr lang="vi-VN" sz="3200" b="1">
                <a:solidFill>
                  <a:schemeClr val="bg1"/>
                </a:solidFill>
                <a:latin typeface="Arial" panose="020B0604020202020204" pitchFamily="34" charset="0"/>
                <a:cs typeface="Arial" panose="020B0604020202020204" pitchFamily="34" charset="0"/>
              </a:rPr>
              <a:t>ơ</a:t>
            </a:r>
            <a:r>
              <a:rPr lang="en-US" sz="3200" b="1">
                <a:solidFill>
                  <a:schemeClr val="bg1"/>
                </a:solidFill>
                <a:latin typeface="Arial" panose="020B0604020202020204" pitchFamily="34" charset="0"/>
                <a:cs typeface="Arial" panose="020B0604020202020204" pitchFamily="34" charset="0"/>
              </a:rPr>
              <a:t>i hình thành</a:t>
            </a:r>
          </a:p>
        </p:txBody>
      </p:sp>
      <p:sp>
        <p:nvSpPr>
          <p:cNvPr id="14" name="TextBox 13">
            <a:extLst>
              <a:ext uri="{FF2B5EF4-FFF2-40B4-BE49-F238E27FC236}">
                <a16:creationId xmlns:a16="http://schemas.microsoft.com/office/drawing/2014/main" id="{8DD2F2AE-483A-4D9E-8E07-2A62BA44F308}"/>
              </a:ext>
            </a:extLst>
          </p:cNvPr>
          <p:cNvSpPr txBox="1"/>
          <p:nvPr/>
        </p:nvSpPr>
        <p:spPr>
          <a:xfrm>
            <a:off x="3535680" y="3869933"/>
            <a:ext cx="351536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Vùng vĩ độ cao</a:t>
            </a:r>
          </a:p>
        </p:txBody>
      </p:sp>
      <p:sp>
        <p:nvSpPr>
          <p:cNvPr id="15" name="TextBox 14">
            <a:extLst>
              <a:ext uri="{FF2B5EF4-FFF2-40B4-BE49-F238E27FC236}">
                <a16:creationId xmlns:a16="http://schemas.microsoft.com/office/drawing/2014/main" id="{FCAD4BD0-44D8-4A44-9707-856BB40A6402}"/>
              </a:ext>
            </a:extLst>
          </p:cNvPr>
          <p:cNvSpPr txBox="1"/>
          <p:nvPr/>
        </p:nvSpPr>
        <p:spPr>
          <a:xfrm>
            <a:off x="2719144" y="4978140"/>
            <a:ext cx="476504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Trên biển và đại d</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a:t>
            </a:r>
          </a:p>
        </p:txBody>
      </p:sp>
      <p:sp>
        <p:nvSpPr>
          <p:cNvPr id="16" name="TextBox 15">
            <a:extLst>
              <a:ext uri="{FF2B5EF4-FFF2-40B4-BE49-F238E27FC236}">
                <a16:creationId xmlns:a16="http://schemas.microsoft.com/office/drawing/2014/main" id="{0A420D91-C1CA-404A-9043-F25A1BC56CD2}"/>
              </a:ext>
            </a:extLst>
          </p:cNvPr>
          <p:cNvSpPr txBox="1"/>
          <p:nvPr/>
        </p:nvSpPr>
        <p:spPr>
          <a:xfrm>
            <a:off x="3535680" y="5938972"/>
            <a:ext cx="476504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Vùng đất liền</a:t>
            </a:r>
          </a:p>
        </p:txBody>
      </p:sp>
      <p:sp>
        <p:nvSpPr>
          <p:cNvPr id="17" name="TextBox 16">
            <a:extLst>
              <a:ext uri="{FF2B5EF4-FFF2-40B4-BE49-F238E27FC236}">
                <a16:creationId xmlns:a16="http://schemas.microsoft.com/office/drawing/2014/main" id="{996BE9F6-E0B2-4399-B9BB-72EA004535C2}"/>
              </a:ext>
            </a:extLst>
          </p:cNvPr>
          <p:cNvSpPr txBox="1"/>
          <p:nvPr/>
        </p:nvSpPr>
        <p:spPr>
          <a:xfrm>
            <a:off x="7345681" y="2949682"/>
            <a:ext cx="484631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Nhiệt độ t</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 đối cao</a:t>
            </a:r>
          </a:p>
        </p:txBody>
      </p:sp>
      <p:sp>
        <p:nvSpPr>
          <p:cNvPr id="18" name="TextBox 17">
            <a:extLst>
              <a:ext uri="{FF2B5EF4-FFF2-40B4-BE49-F238E27FC236}">
                <a16:creationId xmlns:a16="http://schemas.microsoft.com/office/drawing/2014/main" id="{80ACDC05-BF93-4990-97DC-12DA4320A05D}"/>
              </a:ext>
            </a:extLst>
          </p:cNvPr>
          <p:cNvSpPr txBox="1"/>
          <p:nvPr/>
        </p:nvSpPr>
        <p:spPr>
          <a:xfrm>
            <a:off x="7354779" y="3954940"/>
            <a:ext cx="4846318"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Nhiệt độ t</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 đối thấp</a:t>
            </a:r>
          </a:p>
        </p:txBody>
      </p:sp>
      <p:sp>
        <p:nvSpPr>
          <p:cNvPr id="19" name="TextBox 18">
            <a:extLst>
              <a:ext uri="{FF2B5EF4-FFF2-40B4-BE49-F238E27FC236}">
                <a16:creationId xmlns:a16="http://schemas.microsoft.com/office/drawing/2014/main" id="{D6EB4510-26A2-4266-A37A-349A3CB03544}"/>
              </a:ext>
            </a:extLst>
          </p:cNvPr>
          <p:cNvSpPr txBox="1"/>
          <p:nvPr/>
        </p:nvSpPr>
        <p:spPr>
          <a:xfrm>
            <a:off x="8028077" y="4960198"/>
            <a:ext cx="4846318"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Độ ẩm lớn</a:t>
            </a:r>
          </a:p>
        </p:txBody>
      </p:sp>
      <p:sp>
        <p:nvSpPr>
          <p:cNvPr id="20" name="TextBox 19">
            <a:extLst>
              <a:ext uri="{FF2B5EF4-FFF2-40B4-BE49-F238E27FC236}">
                <a16:creationId xmlns:a16="http://schemas.microsoft.com/office/drawing/2014/main" id="{9EFC078F-5363-41C9-8E73-C2BF190EC889}"/>
              </a:ext>
            </a:extLst>
          </p:cNvPr>
          <p:cNvSpPr txBox="1"/>
          <p:nvPr/>
        </p:nvSpPr>
        <p:spPr>
          <a:xfrm>
            <a:off x="7899400" y="5910988"/>
            <a:ext cx="4846318"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ơng đối khô</a:t>
            </a:r>
          </a:p>
        </p:txBody>
      </p:sp>
      <p:sp>
        <p:nvSpPr>
          <p:cNvPr id="21" name="Oval 20">
            <a:extLst>
              <a:ext uri="{FF2B5EF4-FFF2-40B4-BE49-F238E27FC236}">
                <a16:creationId xmlns:a16="http://schemas.microsoft.com/office/drawing/2014/main" id="{5C2132E6-8C71-4D70-924F-872E4F0F29D8}"/>
              </a:ext>
            </a:extLst>
          </p:cNvPr>
          <p:cNvSpPr/>
          <p:nvPr/>
        </p:nvSpPr>
        <p:spPr>
          <a:xfrm>
            <a:off x="71930" y="26569"/>
            <a:ext cx="989643" cy="957608"/>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5</a:t>
            </a:r>
          </a:p>
        </p:txBody>
      </p:sp>
      <p:sp>
        <p:nvSpPr>
          <p:cNvPr id="22" name="Rectangle: Rounded Corners 21">
            <a:extLst>
              <a:ext uri="{FF2B5EF4-FFF2-40B4-BE49-F238E27FC236}">
                <a16:creationId xmlns:a16="http://schemas.microsoft.com/office/drawing/2014/main" id="{A71D136A-13EC-4A42-A572-6B5BF0483C7E}"/>
              </a:ext>
            </a:extLst>
          </p:cNvPr>
          <p:cNvSpPr/>
          <p:nvPr/>
        </p:nvSpPr>
        <p:spPr>
          <a:xfrm>
            <a:off x="1125371" y="122266"/>
            <a:ext cx="10171903" cy="83534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Gió. Các loại gió th</a:t>
            </a:r>
            <a:r>
              <a:rPr lang="vi-VN" sz="3600">
                <a:solidFill>
                  <a:schemeClr val="bg1"/>
                </a:solidFill>
                <a:latin typeface="Arial" panose="020B0604020202020204" pitchFamily="34" charset="0"/>
                <a:cs typeface="Arial" panose="020B0604020202020204" pitchFamily="34" charset="0"/>
              </a:rPr>
              <a:t>ư</a:t>
            </a:r>
            <a:r>
              <a:rPr lang="en-US" sz="3600">
                <a:solidFill>
                  <a:schemeClr val="bg1"/>
                </a:solidFill>
                <a:latin typeface="Arial" panose="020B0604020202020204" pitchFamily="34" charset="0"/>
                <a:cs typeface="Arial" panose="020B0604020202020204" pitchFamily="34" charset="0"/>
              </a:rPr>
              <a:t>ờng xuyên thổi trên Trái Đất</a:t>
            </a:r>
            <a:endParaRPr lang="en-US" sz="3600"/>
          </a:p>
        </p:txBody>
      </p:sp>
      <p:graphicFrame>
        <p:nvGraphicFramePr>
          <p:cNvPr id="25" name="Table 25">
            <a:extLst>
              <a:ext uri="{FF2B5EF4-FFF2-40B4-BE49-F238E27FC236}">
                <a16:creationId xmlns:a16="http://schemas.microsoft.com/office/drawing/2014/main" id="{3155BD79-C5BE-46F1-8CA5-A163F767FBFC}"/>
              </a:ext>
            </a:extLst>
          </p:cNvPr>
          <p:cNvGraphicFramePr>
            <a:graphicFrameLocks noGrp="1"/>
          </p:cNvGraphicFramePr>
          <p:nvPr/>
        </p:nvGraphicFramePr>
        <p:xfrm>
          <a:off x="111761" y="1975758"/>
          <a:ext cx="11968480" cy="4626419"/>
        </p:xfrm>
        <a:graphic>
          <a:graphicData uri="http://schemas.openxmlformats.org/drawingml/2006/table">
            <a:tbl>
              <a:tblPr firstRow="1" bandRow="1">
                <a:tableStyleId>{5C22544A-7EE6-4342-B048-85BDC9FD1C3A}</a:tableStyleId>
              </a:tblPr>
              <a:tblGrid>
                <a:gridCol w="2992120">
                  <a:extLst>
                    <a:ext uri="{9D8B030D-6E8A-4147-A177-3AD203B41FA5}">
                      <a16:colId xmlns:a16="http://schemas.microsoft.com/office/drawing/2014/main" val="4140514187"/>
                    </a:ext>
                  </a:extLst>
                </a:gridCol>
                <a:gridCol w="2992120">
                  <a:extLst>
                    <a:ext uri="{9D8B030D-6E8A-4147-A177-3AD203B41FA5}">
                      <a16:colId xmlns:a16="http://schemas.microsoft.com/office/drawing/2014/main" val="3845319103"/>
                    </a:ext>
                  </a:extLst>
                </a:gridCol>
                <a:gridCol w="2992120">
                  <a:extLst>
                    <a:ext uri="{9D8B030D-6E8A-4147-A177-3AD203B41FA5}">
                      <a16:colId xmlns:a16="http://schemas.microsoft.com/office/drawing/2014/main" val="2219779613"/>
                    </a:ext>
                  </a:extLst>
                </a:gridCol>
                <a:gridCol w="2992120">
                  <a:extLst>
                    <a:ext uri="{9D8B030D-6E8A-4147-A177-3AD203B41FA5}">
                      <a16:colId xmlns:a16="http://schemas.microsoft.com/office/drawing/2014/main" val="3710815551"/>
                    </a:ext>
                  </a:extLst>
                </a:gridCol>
              </a:tblGrid>
              <a:tr h="1055141">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3138400223"/>
                  </a:ext>
                </a:extLst>
              </a:tr>
              <a:tr h="1785639">
                <a:tc>
                  <a:txBody>
                    <a:bodyPr/>
                    <a:lstStyle/>
                    <a:p>
                      <a:endParaRPr lang="en-US"/>
                    </a:p>
                  </a:txBody>
                  <a:tcPr>
                    <a:solidFill>
                      <a:schemeClr val="accent5">
                        <a:lumMod val="60000"/>
                        <a:lumOff val="40000"/>
                      </a:schemeClr>
                    </a:solidFill>
                  </a:tcPr>
                </a:tc>
                <a:tc>
                  <a:txBody>
                    <a:bodyPr/>
                    <a:lstStyle/>
                    <a:p>
                      <a:endParaRPr lang="en-US"/>
                    </a:p>
                  </a:txBody>
                  <a:tcPr>
                    <a:solidFill>
                      <a:schemeClr val="accent5">
                        <a:lumMod val="60000"/>
                        <a:lumOff val="40000"/>
                      </a:schemeClr>
                    </a:solidFill>
                  </a:tcPr>
                </a:tc>
                <a:tc>
                  <a:txBody>
                    <a:bodyPr/>
                    <a:lstStyle/>
                    <a:p>
                      <a:endParaRPr lang="en-US"/>
                    </a:p>
                  </a:txBody>
                  <a:tcPr>
                    <a:solidFill>
                      <a:schemeClr val="accent5">
                        <a:lumMod val="60000"/>
                        <a:lumOff val="40000"/>
                      </a:schemeClr>
                    </a:solidFill>
                  </a:tcPr>
                </a:tc>
                <a:tc>
                  <a:txBody>
                    <a:bodyPr/>
                    <a:lstStyle/>
                    <a:p>
                      <a:endParaRPr lang="en-US"/>
                    </a:p>
                  </a:txBody>
                  <a:tcPr>
                    <a:solidFill>
                      <a:schemeClr val="accent5">
                        <a:lumMod val="60000"/>
                        <a:lumOff val="40000"/>
                      </a:schemeClr>
                    </a:solidFill>
                  </a:tcPr>
                </a:tc>
                <a:extLst>
                  <a:ext uri="{0D108BD9-81ED-4DB2-BD59-A6C34878D82A}">
                    <a16:rowId xmlns:a16="http://schemas.microsoft.com/office/drawing/2014/main" val="140116010"/>
                  </a:ext>
                </a:extLst>
              </a:tr>
              <a:tr h="1785639">
                <a:tc>
                  <a:txBody>
                    <a:bodyPr/>
                    <a:lstStyle/>
                    <a:p>
                      <a:endParaRPr lang="en-US"/>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extLst>
                  <a:ext uri="{0D108BD9-81ED-4DB2-BD59-A6C34878D82A}">
                    <a16:rowId xmlns:a16="http://schemas.microsoft.com/office/drawing/2014/main" val="3428085704"/>
                  </a:ext>
                </a:extLst>
              </a:tr>
            </a:tbl>
          </a:graphicData>
        </a:graphic>
      </p:graphicFrame>
      <p:cxnSp>
        <p:nvCxnSpPr>
          <p:cNvPr id="28" name="Straight Connector 27">
            <a:extLst>
              <a:ext uri="{FF2B5EF4-FFF2-40B4-BE49-F238E27FC236}">
                <a16:creationId xmlns:a16="http://schemas.microsoft.com/office/drawing/2014/main" id="{DA9F1BC4-AE2C-43CE-A4E0-16D8AF9891AE}"/>
              </a:ext>
            </a:extLst>
          </p:cNvPr>
          <p:cNvCxnSpPr>
            <a:cxnSpLocks/>
          </p:cNvCxnSpPr>
          <p:nvPr/>
        </p:nvCxnSpPr>
        <p:spPr>
          <a:xfrm>
            <a:off x="111761" y="1975758"/>
            <a:ext cx="2950416" cy="9273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E66C1D1-FC0B-4F36-BD90-E184F1E0DDD6}"/>
              </a:ext>
            </a:extLst>
          </p:cNvPr>
          <p:cNvSpPr txBox="1"/>
          <p:nvPr/>
        </p:nvSpPr>
        <p:spPr>
          <a:xfrm>
            <a:off x="203201" y="2488967"/>
            <a:ext cx="2204720"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Đặc điểm</a:t>
            </a:r>
          </a:p>
        </p:txBody>
      </p:sp>
      <p:sp>
        <p:nvSpPr>
          <p:cNvPr id="32" name="TextBox 31">
            <a:extLst>
              <a:ext uri="{FF2B5EF4-FFF2-40B4-BE49-F238E27FC236}">
                <a16:creationId xmlns:a16="http://schemas.microsoft.com/office/drawing/2014/main" id="{202BEE65-86A6-4987-9571-1A584E11FBCF}"/>
              </a:ext>
            </a:extLst>
          </p:cNvPr>
          <p:cNvSpPr txBox="1"/>
          <p:nvPr/>
        </p:nvSpPr>
        <p:spPr>
          <a:xfrm>
            <a:off x="6346017" y="2165369"/>
            <a:ext cx="351536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Tây ôn đới</a:t>
            </a:r>
          </a:p>
        </p:txBody>
      </p:sp>
      <p:sp>
        <p:nvSpPr>
          <p:cNvPr id="33" name="TextBox 32">
            <a:extLst>
              <a:ext uri="{FF2B5EF4-FFF2-40B4-BE49-F238E27FC236}">
                <a16:creationId xmlns:a16="http://schemas.microsoft.com/office/drawing/2014/main" id="{3BA6242F-29C3-400A-963D-8490E06EC299}"/>
              </a:ext>
            </a:extLst>
          </p:cNvPr>
          <p:cNvSpPr txBox="1"/>
          <p:nvPr/>
        </p:nvSpPr>
        <p:spPr>
          <a:xfrm>
            <a:off x="3472165" y="2165369"/>
            <a:ext cx="351536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Mậu dịch</a:t>
            </a:r>
          </a:p>
        </p:txBody>
      </p:sp>
      <p:sp>
        <p:nvSpPr>
          <p:cNvPr id="34" name="TextBox 33">
            <a:extLst>
              <a:ext uri="{FF2B5EF4-FFF2-40B4-BE49-F238E27FC236}">
                <a16:creationId xmlns:a16="http://schemas.microsoft.com/office/drawing/2014/main" id="{D0B52FAE-D994-4447-B1C6-7C63DAA5E6A3}"/>
              </a:ext>
            </a:extLst>
          </p:cNvPr>
          <p:cNvSpPr txBox="1"/>
          <p:nvPr/>
        </p:nvSpPr>
        <p:spPr>
          <a:xfrm>
            <a:off x="1945404" y="2055552"/>
            <a:ext cx="2204720"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Gió</a:t>
            </a:r>
          </a:p>
        </p:txBody>
      </p:sp>
      <p:sp>
        <p:nvSpPr>
          <p:cNvPr id="35" name="TextBox 34">
            <a:extLst>
              <a:ext uri="{FF2B5EF4-FFF2-40B4-BE49-F238E27FC236}">
                <a16:creationId xmlns:a16="http://schemas.microsoft.com/office/drawing/2014/main" id="{2D3BDE33-E246-4440-B844-567D205146A4}"/>
              </a:ext>
            </a:extLst>
          </p:cNvPr>
          <p:cNvSpPr txBox="1"/>
          <p:nvPr/>
        </p:nvSpPr>
        <p:spPr>
          <a:xfrm>
            <a:off x="9296735" y="2165369"/>
            <a:ext cx="351536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Đông cực</a:t>
            </a:r>
          </a:p>
        </p:txBody>
      </p:sp>
      <p:sp>
        <p:nvSpPr>
          <p:cNvPr id="36" name="TextBox 35">
            <a:extLst>
              <a:ext uri="{FF2B5EF4-FFF2-40B4-BE49-F238E27FC236}">
                <a16:creationId xmlns:a16="http://schemas.microsoft.com/office/drawing/2014/main" id="{F96293D5-2883-47F9-8A65-C7ED9F42F803}"/>
              </a:ext>
            </a:extLst>
          </p:cNvPr>
          <p:cNvSpPr txBox="1"/>
          <p:nvPr/>
        </p:nvSpPr>
        <p:spPr>
          <a:xfrm>
            <a:off x="125759" y="3470821"/>
            <a:ext cx="3332480" cy="954107"/>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Thổi từ áp cao… đến áp thấp…</a:t>
            </a:r>
          </a:p>
        </p:txBody>
      </p:sp>
      <p:sp>
        <p:nvSpPr>
          <p:cNvPr id="37" name="TextBox 36">
            <a:extLst>
              <a:ext uri="{FF2B5EF4-FFF2-40B4-BE49-F238E27FC236}">
                <a16:creationId xmlns:a16="http://schemas.microsoft.com/office/drawing/2014/main" id="{31F4C2EA-7899-43B6-AEF4-AF09A781C67A}"/>
              </a:ext>
            </a:extLst>
          </p:cNvPr>
          <p:cNvSpPr txBox="1"/>
          <p:nvPr/>
        </p:nvSpPr>
        <p:spPr>
          <a:xfrm>
            <a:off x="350687" y="5542814"/>
            <a:ext cx="2204720"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Hướng gió</a:t>
            </a:r>
          </a:p>
        </p:txBody>
      </p:sp>
      <p:sp>
        <p:nvSpPr>
          <p:cNvPr id="44" name="TextBox 43">
            <a:extLst>
              <a:ext uri="{FF2B5EF4-FFF2-40B4-BE49-F238E27FC236}">
                <a16:creationId xmlns:a16="http://schemas.microsoft.com/office/drawing/2014/main" id="{BDEEEB60-265C-49E6-993D-383373FB7C74}"/>
              </a:ext>
            </a:extLst>
          </p:cNvPr>
          <p:cNvSpPr txBox="1"/>
          <p:nvPr/>
        </p:nvSpPr>
        <p:spPr>
          <a:xfrm>
            <a:off x="2952028" y="3066534"/>
            <a:ext cx="3332480" cy="1384995"/>
          </a:xfrm>
          <a:prstGeom prst="rect">
            <a:avLst/>
          </a:prstGeom>
          <a:noFill/>
        </p:spPr>
        <p:txBody>
          <a:bodyPr wrap="square" rtlCol="0">
            <a:spAutoFit/>
          </a:bodyPr>
          <a:lstStyle/>
          <a:p>
            <a:pPr algn="ctr"/>
            <a:r>
              <a:rPr lang="en-US" sz="2800" b="1">
                <a:solidFill>
                  <a:srgbClr val="7030A0"/>
                </a:solidFill>
                <a:latin typeface="Arial" panose="020B0604020202020204" pitchFamily="34" charset="0"/>
                <a:cs typeface="Arial" panose="020B0604020202020204" pitchFamily="34" charset="0"/>
              </a:rPr>
              <a:t>Từ áp cao </a:t>
            </a:r>
          </a:p>
          <a:p>
            <a:pPr algn="ctr"/>
            <a:r>
              <a:rPr lang="en-US" sz="2800" b="1">
                <a:solidFill>
                  <a:srgbClr val="7030A0"/>
                </a:solidFill>
                <a:latin typeface="Arial" panose="020B0604020202020204" pitchFamily="34" charset="0"/>
                <a:cs typeface="Arial" panose="020B0604020202020204" pitchFamily="34" charset="0"/>
              </a:rPr>
              <a:t>chí tuyến về </a:t>
            </a:r>
          </a:p>
          <a:p>
            <a:pPr algn="ctr"/>
            <a:r>
              <a:rPr lang="en-US" sz="2800" b="1">
                <a:solidFill>
                  <a:srgbClr val="7030A0"/>
                </a:solidFill>
                <a:latin typeface="Arial" panose="020B0604020202020204" pitchFamily="34" charset="0"/>
                <a:cs typeface="Arial" panose="020B0604020202020204" pitchFamily="34" charset="0"/>
              </a:rPr>
              <a:t>áp thấp xích đạo</a:t>
            </a:r>
          </a:p>
        </p:txBody>
      </p:sp>
      <p:sp>
        <p:nvSpPr>
          <p:cNvPr id="45" name="TextBox 44">
            <a:extLst>
              <a:ext uri="{FF2B5EF4-FFF2-40B4-BE49-F238E27FC236}">
                <a16:creationId xmlns:a16="http://schemas.microsoft.com/office/drawing/2014/main" id="{D77DBFD3-41DC-455F-A554-7B276C7A58B3}"/>
              </a:ext>
            </a:extLst>
          </p:cNvPr>
          <p:cNvSpPr txBox="1"/>
          <p:nvPr/>
        </p:nvSpPr>
        <p:spPr>
          <a:xfrm>
            <a:off x="5865293" y="3112541"/>
            <a:ext cx="3332480" cy="1384995"/>
          </a:xfrm>
          <a:prstGeom prst="rect">
            <a:avLst/>
          </a:prstGeom>
          <a:noFill/>
        </p:spPr>
        <p:txBody>
          <a:bodyPr wrap="square" rtlCol="0">
            <a:spAutoFit/>
          </a:bodyPr>
          <a:lstStyle/>
          <a:p>
            <a:pPr algn="ctr"/>
            <a:r>
              <a:rPr lang="en-US" sz="2800" b="1">
                <a:solidFill>
                  <a:srgbClr val="7030A0"/>
                </a:solidFill>
                <a:latin typeface="Arial" panose="020B0604020202020204" pitchFamily="34" charset="0"/>
                <a:cs typeface="Arial" panose="020B0604020202020204" pitchFamily="34" charset="0"/>
              </a:rPr>
              <a:t>Từ áp cao </a:t>
            </a:r>
          </a:p>
          <a:p>
            <a:pPr algn="ctr"/>
            <a:r>
              <a:rPr lang="en-US" sz="2800" b="1">
                <a:solidFill>
                  <a:srgbClr val="7030A0"/>
                </a:solidFill>
                <a:latin typeface="Arial" panose="020B0604020202020204" pitchFamily="34" charset="0"/>
                <a:cs typeface="Arial" panose="020B0604020202020204" pitchFamily="34" charset="0"/>
              </a:rPr>
              <a:t>chí tuyến về </a:t>
            </a:r>
          </a:p>
          <a:p>
            <a:pPr algn="ctr"/>
            <a:r>
              <a:rPr lang="en-US" sz="2800" b="1">
                <a:solidFill>
                  <a:srgbClr val="7030A0"/>
                </a:solidFill>
                <a:latin typeface="Arial" panose="020B0604020202020204" pitchFamily="34" charset="0"/>
                <a:cs typeface="Arial" panose="020B0604020202020204" pitchFamily="34" charset="0"/>
              </a:rPr>
              <a:t>áp thấp ôn đới</a:t>
            </a:r>
          </a:p>
        </p:txBody>
      </p:sp>
      <p:grpSp>
        <p:nvGrpSpPr>
          <p:cNvPr id="46" name="Group 45">
            <a:extLst>
              <a:ext uri="{FF2B5EF4-FFF2-40B4-BE49-F238E27FC236}">
                <a16:creationId xmlns:a16="http://schemas.microsoft.com/office/drawing/2014/main" id="{CD71EC79-296E-4651-B811-08A8B8A4C784}"/>
              </a:ext>
            </a:extLst>
          </p:cNvPr>
          <p:cNvGrpSpPr/>
          <p:nvPr/>
        </p:nvGrpSpPr>
        <p:grpSpPr>
          <a:xfrm>
            <a:off x="7084916" y="1939156"/>
            <a:ext cx="5634961" cy="5024746"/>
            <a:chOff x="4390583" y="106325"/>
            <a:chExt cx="7930246" cy="6891018"/>
          </a:xfrm>
        </p:grpSpPr>
        <p:pic>
          <p:nvPicPr>
            <p:cNvPr id="47" name="Picture 46">
              <a:extLst>
                <a:ext uri="{FF2B5EF4-FFF2-40B4-BE49-F238E27FC236}">
                  <a16:creationId xmlns:a16="http://schemas.microsoft.com/office/drawing/2014/main" id="{544FEEDD-92D1-4ABF-B7B2-6E2384CAD0BF}"/>
                </a:ext>
              </a:extLst>
            </p:cNvPr>
            <p:cNvPicPr>
              <a:picLocks noChangeAspect="1"/>
            </p:cNvPicPr>
            <p:nvPr/>
          </p:nvPicPr>
          <p:blipFill rotWithShape="1">
            <a:blip r:embed="rId3"/>
            <a:srcRect l="33497" t="19372" r="36072" b="20785"/>
            <a:stretch/>
          </p:blipFill>
          <p:spPr>
            <a:xfrm>
              <a:off x="5869171" y="106325"/>
              <a:ext cx="5550195" cy="6139323"/>
            </a:xfrm>
            <a:prstGeom prst="rect">
              <a:avLst/>
            </a:prstGeom>
          </p:spPr>
        </p:pic>
        <p:sp>
          <p:nvSpPr>
            <p:cNvPr id="48" name="TextBox 47">
              <a:extLst>
                <a:ext uri="{FF2B5EF4-FFF2-40B4-BE49-F238E27FC236}">
                  <a16:creationId xmlns:a16="http://schemas.microsoft.com/office/drawing/2014/main" id="{5EED54A1-969D-48F6-880E-C29A3180B89E}"/>
                </a:ext>
              </a:extLst>
            </p:cNvPr>
            <p:cNvSpPr txBox="1"/>
            <p:nvPr/>
          </p:nvSpPr>
          <p:spPr>
            <a:xfrm>
              <a:off x="4390583" y="6195373"/>
              <a:ext cx="7930246" cy="801970"/>
            </a:xfrm>
            <a:prstGeom prst="rect">
              <a:avLst/>
            </a:prstGeom>
            <a:noFill/>
          </p:spPr>
          <p:txBody>
            <a:bodyPr wrap="square" rtlCol="0">
              <a:spAutoFit/>
            </a:bodyPr>
            <a:lstStyle/>
            <a:p>
              <a:pPr algn="ctr"/>
              <a:r>
                <a:rPr lang="en-US" sz="1600" i="1">
                  <a:solidFill>
                    <a:srgbClr val="0070C0"/>
                  </a:solidFill>
                  <a:latin typeface="Arial" panose="020B0604020202020204" pitchFamily="34" charset="0"/>
                  <a:cs typeface="Arial" panose="020B0604020202020204" pitchFamily="34" charset="0"/>
                </a:rPr>
                <a:t>Hình 5. Các đai khí áp và gió thổi th</a:t>
              </a:r>
              <a:r>
                <a:rPr lang="vi-VN" sz="1600" i="1">
                  <a:solidFill>
                    <a:srgbClr val="0070C0"/>
                  </a:solidFill>
                  <a:latin typeface="Arial" panose="020B0604020202020204" pitchFamily="34" charset="0"/>
                  <a:cs typeface="Arial" panose="020B0604020202020204" pitchFamily="34" charset="0"/>
                </a:rPr>
                <a:t>ư</a:t>
              </a:r>
              <a:r>
                <a:rPr lang="en-US" sz="1600" i="1">
                  <a:solidFill>
                    <a:srgbClr val="0070C0"/>
                  </a:solidFill>
                  <a:latin typeface="Arial" panose="020B0604020202020204" pitchFamily="34" charset="0"/>
                  <a:cs typeface="Arial" panose="020B0604020202020204" pitchFamily="34" charset="0"/>
                </a:rPr>
                <a:t>ờng xuyên trên </a:t>
              </a:r>
            </a:p>
            <a:p>
              <a:pPr algn="ctr"/>
              <a:r>
                <a:rPr lang="en-US" sz="1600" i="1">
                  <a:solidFill>
                    <a:srgbClr val="0070C0"/>
                  </a:solidFill>
                  <a:latin typeface="Arial" panose="020B0604020202020204" pitchFamily="34" charset="0"/>
                  <a:cs typeface="Arial" panose="020B0604020202020204" pitchFamily="34" charset="0"/>
                </a:rPr>
                <a:t>Trái Đất</a:t>
              </a:r>
            </a:p>
          </p:txBody>
        </p:sp>
      </p:grpSp>
      <p:sp>
        <p:nvSpPr>
          <p:cNvPr id="49" name="TextBox 48">
            <a:extLst>
              <a:ext uri="{FF2B5EF4-FFF2-40B4-BE49-F238E27FC236}">
                <a16:creationId xmlns:a16="http://schemas.microsoft.com/office/drawing/2014/main" id="{4D39D7B0-4FF6-4A60-9064-880BA4089327}"/>
              </a:ext>
            </a:extLst>
          </p:cNvPr>
          <p:cNvSpPr txBox="1"/>
          <p:nvPr/>
        </p:nvSpPr>
        <p:spPr>
          <a:xfrm>
            <a:off x="9064930" y="3105882"/>
            <a:ext cx="3332480" cy="1384995"/>
          </a:xfrm>
          <a:prstGeom prst="rect">
            <a:avLst/>
          </a:prstGeom>
          <a:noFill/>
        </p:spPr>
        <p:txBody>
          <a:bodyPr wrap="square" rtlCol="0">
            <a:spAutoFit/>
          </a:bodyPr>
          <a:lstStyle/>
          <a:p>
            <a:pPr algn="ctr"/>
            <a:r>
              <a:rPr lang="en-US" sz="2800" b="1">
                <a:solidFill>
                  <a:srgbClr val="7030A0"/>
                </a:solidFill>
                <a:latin typeface="Arial" panose="020B0604020202020204" pitchFamily="34" charset="0"/>
                <a:cs typeface="Arial" panose="020B0604020202020204" pitchFamily="34" charset="0"/>
              </a:rPr>
              <a:t>Từ áp cao cực</a:t>
            </a:r>
          </a:p>
          <a:p>
            <a:pPr algn="ctr"/>
            <a:r>
              <a:rPr lang="en-US" sz="2800" b="1">
                <a:solidFill>
                  <a:srgbClr val="7030A0"/>
                </a:solidFill>
                <a:latin typeface="Arial" panose="020B0604020202020204" pitchFamily="34" charset="0"/>
                <a:cs typeface="Arial" panose="020B0604020202020204" pitchFamily="34" charset="0"/>
              </a:rPr>
              <a:t> về áp thấp</a:t>
            </a:r>
          </a:p>
          <a:p>
            <a:pPr algn="ctr"/>
            <a:r>
              <a:rPr lang="en-US" sz="2800" b="1">
                <a:solidFill>
                  <a:srgbClr val="7030A0"/>
                </a:solidFill>
                <a:latin typeface="Arial" panose="020B0604020202020204" pitchFamily="34" charset="0"/>
                <a:cs typeface="Arial" panose="020B0604020202020204" pitchFamily="34" charset="0"/>
              </a:rPr>
              <a:t> ôn đới</a:t>
            </a:r>
          </a:p>
        </p:txBody>
      </p:sp>
      <p:sp>
        <p:nvSpPr>
          <p:cNvPr id="50" name="TextBox 49">
            <a:extLst>
              <a:ext uri="{FF2B5EF4-FFF2-40B4-BE49-F238E27FC236}">
                <a16:creationId xmlns:a16="http://schemas.microsoft.com/office/drawing/2014/main" id="{6B85E09D-9AEF-4E4E-ACF1-CCCB9281D990}"/>
              </a:ext>
            </a:extLst>
          </p:cNvPr>
          <p:cNvSpPr txBox="1"/>
          <p:nvPr/>
        </p:nvSpPr>
        <p:spPr>
          <a:xfrm>
            <a:off x="3181804" y="5194228"/>
            <a:ext cx="3332480" cy="954107"/>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Đông bắc (BCB)</a:t>
            </a:r>
          </a:p>
          <a:p>
            <a:r>
              <a:rPr lang="en-US" sz="2800" b="1">
                <a:solidFill>
                  <a:srgbClr val="7030A0"/>
                </a:solidFill>
                <a:latin typeface="Arial" panose="020B0604020202020204" pitchFamily="34" charset="0"/>
                <a:cs typeface="Arial" panose="020B0604020202020204" pitchFamily="34" charset="0"/>
              </a:rPr>
              <a:t>Đông nam(BCN)</a:t>
            </a:r>
          </a:p>
        </p:txBody>
      </p:sp>
      <p:sp>
        <p:nvSpPr>
          <p:cNvPr id="51" name="TextBox 50">
            <a:extLst>
              <a:ext uri="{FF2B5EF4-FFF2-40B4-BE49-F238E27FC236}">
                <a16:creationId xmlns:a16="http://schemas.microsoft.com/office/drawing/2014/main" id="{7029A387-B9E4-45D6-8A87-F6AE2B1C94AB}"/>
              </a:ext>
            </a:extLst>
          </p:cNvPr>
          <p:cNvSpPr txBox="1"/>
          <p:nvPr/>
        </p:nvSpPr>
        <p:spPr>
          <a:xfrm>
            <a:off x="6082154" y="5171113"/>
            <a:ext cx="3332480" cy="954107"/>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Tây nam (BCB)</a:t>
            </a:r>
          </a:p>
          <a:p>
            <a:r>
              <a:rPr lang="en-US" sz="2800" b="1">
                <a:solidFill>
                  <a:srgbClr val="7030A0"/>
                </a:solidFill>
                <a:latin typeface="Arial" panose="020B0604020202020204" pitchFamily="34" charset="0"/>
                <a:cs typeface="Arial" panose="020B0604020202020204" pitchFamily="34" charset="0"/>
              </a:rPr>
              <a:t>Tây bắc(BCN)</a:t>
            </a:r>
          </a:p>
        </p:txBody>
      </p:sp>
      <p:sp>
        <p:nvSpPr>
          <p:cNvPr id="52" name="TextBox 51">
            <a:extLst>
              <a:ext uri="{FF2B5EF4-FFF2-40B4-BE49-F238E27FC236}">
                <a16:creationId xmlns:a16="http://schemas.microsoft.com/office/drawing/2014/main" id="{720D89AF-6067-4BB9-BDC5-D21868742AE3}"/>
              </a:ext>
            </a:extLst>
          </p:cNvPr>
          <p:cNvSpPr txBox="1"/>
          <p:nvPr/>
        </p:nvSpPr>
        <p:spPr>
          <a:xfrm>
            <a:off x="9096461" y="5144401"/>
            <a:ext cx="3332480" cy="954107"/>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Đông bắc (BCB)</a:t>
            </a:r>
          </a:p>
          <a:p>
            <a:r>
              <a:rPr lang="en-US" sz="2800" b="1">
                <a:solidFill>
                  <a:srgbClr val="7030A0"/>
                </a:solidFill>
                <a:latin typeface="Arial" panose="020B0604020202020204" pitchFamily="34" charset="0"/>
                <a:cs typeface="Arial" panose="020B0604020202020204" pitchFamily="34" charset="0"/>
              </a:rPr>
              <a:t>Đông nam (BCN)</a:t>
            </a:r>
          </a:p>
        </p:txBody>
      </p:sp>
      <p:grpSp>
        <p:nvGrpSpPr>
          <p:cNvPr id="53" name="Group 52">
            <a:extLst>
              <a:ext uri="{FF2B5EF4-FFF2-40B4-BE49-F238E27FC236}">
                <a16:creationId xmlns:a16="http://schemas.microsoft.com/office/drawing/2014/main" id="{10FCAA14-0A0D-4164-9441-E944885BD802}"/>
              </a:ext>
            </a:extLst>
          </p:cNvPr>
          <p:cNvGrpSpPr/>
          <p:nvPr/>
        </p:nvGrpSpPr>
        <p:grpSpPr>
          <a:xfrm>
            <a:off x="-507436" y="1975758"/>
            <a:ext cx="5634961" cy="4918245"/>
            <a:chOff x="4881829" y="106325"/>
            <a:chExt cx="7930246" cy="6744961"/>
          </a:xfrm>
        </p:grpSpPr>
        <p:pic>
          <p:nvPicPr>
            <p:cNvPr id="54" name="Picture 53">
              <a:extLst>
                <a:ext uri="{FF2B5EF4-FFF2-40B4-BE49-F238E27FC236}">
                  <a16:creationId xmlns:a16="http://schemas.microsoft.com/office/drawing/2014/main" id="{45A91F82-8544-4F5B-8F6A-60980B0D5E64}"/>
                </a:ext>
              </a:extLst>
            </p:cNvPr>
            <p:cNvPicPr>
              <a:picLocks noChangeAspect="1"/>
            </p:cNvPicPr>
            <p:nvPr/>
          </p:nvPicPr>
          <p:blipFill rotWithShape="1">
            <a:blip r:embed="rId3"/>
            <a:srcRect l="33497" t="19372" r="36072" b="20785"/>
            <a:stretch/>
          </p:blipFill>
          <p:spPr>
            <a:xfrm>
              <a:off x="5869171" y="106325"/>
              <a:ext cx="5550195" cy="6139323"/>
            </a:xfrm>
            <a:prstGeom prst="rect">
              <a:avLst/>
            </a:prstGeom>
          </p:spPr>
        </p:pic>
        <p:sp>
          <p:nvSpPr>
            <p:cNvPr id="55" name="TextBox 54">
              <a:extLst>
                <a:ext uri="{FF2B5EF4-FFF2-40B4-BE49-F238E27FC236}">
                  <a16:creationId xmlns:a16="http://schemas.microsoft.com/office/drawing/2014/main" id="{4DF4C6A6-8AF5-4EA0-9F09-9688B1E6699E}"/>
                </a:ext>
              </a:extLst>
            </p:cNvPr>
            <p:cNvSpPr txBox="1"/>
            <p:nvPr/>
          </p:nvSpPr>
          <p:spPr>
            <a:xfrm>
              <a:off x="4881829" y="6049316"/>
              <a:ext cx="7930246" cy="801970"/>
            </a:xfrm>
            <a:prstGeom prst="rect">
              <a:avLst/>
            </a:prstGeom>
            <a:noFill/>
          </p:spPr>
          <p:txBody>
            <a:bodyPr wrap="square" rtlCol="0">
              <a:spAutoFit/>
            </a:bodyPr>
            <a:lstStyle/>
            <a:p>
              <a:pPr algn="ctr"/>
              <a:r>
                <a:rPr lang="en-US" sz="1600" i="1">
                  <a:solidFill>
                    <a:srgbClr val="0070C0"/>
                  </a:solidFill>
                  <a:latin typeface="Arial" panose="020B0604020202020204" pitchFamily="34" charset="0"/>
                  <a:cs typeface="Arial" panose="020B0604020202020204" pitchFamily="34" charset="0"/>
                </a:rPr>
                <a:t>Hình 5. Các đai khí áp và gió thổi th</a:t>
              </a:r>
              <a:r>
                <a:rPr lang="vi-VN" sz="1600" i="1">
                  <a:solidFill>
                    <a:srgbClr val="0070C0"/>
                  </a:solidFill>
                  <a:latin typeface="Arial" panose="020B0604020202020204" pitchFamily="34" charset="0"/>
                  <a:cs typeface="Arial" panose="020B0604020202020204" pitchFamily="34" charset="0"/>
                </a:rPr>
                <a:t>ư</a:t>
              </a:r>
              <a:r>
                <a:rPr lang="en-US" sz="1600" i="1">
                  <a:solidFill>
                    <a:srgbClr val="0070C0"/>
                  </a:solidFill>
                  <a:latin typeface="Arial" panose="020B0604020202020204" pitchFamily="34" charset="0"/>
                  <a:cs typeface="Arial" panose="020B0604020202020204" pitchFamily="34" charset="0"/>
                </a:rPr>
                <a:t>ờng xuyên </a:t>
              </a:r>
            </a:p>
            <a:p>
              <a:pPr algn="ctr"/>
              <a:r>
                <a:rPr lang="en-US" sz="1600" i="1">
                  <a:solidFill>
                    <a:srgbClr val="0070C0"/>
                  </a:solidFill>
                  <a:latin typeface="Arial" panose="020B0604020202020204" pitchFamily="34" charset="0"/>
                  <a:cs typeface="Arial" panose="020B0604020202020204" pitchFamily="34" charset="0"/>
                </a:rPr>
                <a:t>trên Trái Đất</a:t>
              </a:r>
            </a:p>
          </p:txBody>
        </p:sp>
      </p:grpSp>
    </p:spTree>
    <p:extLst>
      <p:ext uri="{BB962C8B-B14F-4D97-AF65-F5344CB8AC3E}">
        <p14:creationId xmlns:p14="http://schemas.microsoft.com/office/powerpoint/2010/main" val="26187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fltVal val="0"/>
                                          </p:val>
                                        </p:tav>
                                        <p:tav tm="100000">
                                          <p:val>
                                            <p:strVal val="#ppt_h"/>
                                          </p:val>
                                        </p:tav>
                                      </p:tavLst>
                                    </p:anim>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6"/>
                                        </p:tgtEl>
                                      </p:cBhvr>
                                    </p:animEffect>
                                    <p:set>
                                      <p:cBhvr>
                                        <p:cTn id="47" dur="1" fill="hold">
                                          <p:stCondLst>
                                            <p:cond delay="499"/>
                                          </p:stCondLst>
                                        </p:cTn>
                                        <p:tgtEl>
                                          <p:spTgt spid="46"/>
                                        </p:tgtEl>
                                        <p:attrNameLst>
                                          <p:attrName>style.visibility</p:attrName>
                                        </p:attrNameLst>
                                      </p:cBhvr>
                                      <p:to>
                                        <p:strVal val="hidden"/>
                                      </p:to>
                                    </p:set>
                                  </p:childTnLst>
                                </p:cTn>
                              </p:par>
                              <p:par>
                                <p:cTn id="48" presetID="53" presetClass="entr" presetSubtype="16"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p:cTn id="50" dur="500" fill="hold"/>
                                        <p:tgtEl>
                                          <p:spTgt spid="53"/>
                                        </p:tgtEl>
                                        <p:attrNameLst>
                                          <p:attrName>ppt_w</p:attrName>
                                        </p:attrNameLst>
                                      </p:cBhvr>
                                      <p:tavLst>
                                        <p:tav tm="0">
                                          <p:val>
                                            <p:fltVal val="0"/>
                                          </p:val>
                                        </p:tav>
                                        <p:tav tm="100000">
                                          <p:val>
                                            <p:strVal val="#ppt_w"/>
                                          </p:val>
                                        </p:tav>
                                      </p:tavLst>
                                    </p:anim>
                                    <p:anim calcmode="lin" valueType="num">
                                      <p:cBhvr>
                                        <p:cTn id="51" dur="500" fill="hold"/>
                                        <p:tgtEl>
                                          <p:spTgt spid="53"/>
                                        </p:tgtEl>
                                        <p:attrNameLst>
                                          <p:attrName>ppt_h</p:attrName>
                                        </p:attrNameLst>
                                      </p:cBhvr>
                                      <p:tavLst>
                                        <p:tav tm="0">
                                          <p:val>
                                            <p:fltVal val="0"/>
                                          </p:val>
                                        </p:tav>
                                        <p:tav tm="100000">
                                          <p:val>
                                            <p:strVal val="#ppt_h"/>
                                          </p:val>
                                        </p:tav>
                                      </p:tavLst>
                                    </p:anim>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left)">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wipe(left)">
                                      <p:cBhvr>
                                        <p:cTn id="72" dur="500"/>
                                        <p:tgtEl>
                                          <p:spTgt spid="5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53"/>
                                        </p:tgtEl>
                                      </p:cBhvr>
                                    </p:animEffect>
                                    <p:set>
                                      <p:cBhvr>
                                        <p:cTn id="77"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44" grpId="0"/>
      <p:bldP spid="45" grpId="0"/>
      <p:bldP spid="49" grpId="0"/>
      <p:bldP spid="50" grpId="0"/>
      <p:bldP spid="51" grpId="0"/>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E16B0A3-C859-463D-A8D7-C2A099ABF7D1}"/>
              </a:ext>
            </a:extLst>
          </p:cNvPr>
          <p:cNvSpPr/>
          <p:nvPr/>
        </p:nvSpPr>
        <p:spPr>
          <a:xfrm>
            <a:off x="71930" y="26569"/>
            <a:ext cx="989643" cy="957608"/>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5</a:t>
            </a:r>
          </a:p>
        </p:txBody>
      </p:sp>
      <p:sp>
        <p:nvSpPr>
          <p:cNvPr id="4" name="Rectangle: Rounded Corners 3">
            <a:extLst>
              <a:ext uri="{FF2B5EF4-FFF2-40B4-BE49-F238E27FC236}">
                <a16:creationId xmlns:a16="http://schemas.microsoft.com/office/drawing/2014/main" id="{2020DC73-CF53-4335-AEE1-48409E78B4BD}"/>
              </a:ext>
            </a:extLst>
          </p:cNvPr>
          <p:cNvSpPr/>
          <p:nvPr/>
        </p:nvSpPr>
        <p:spPr>
          <a:xfrm>
            <a:off x="1125371" y="122266"/>
            <a:ext cx="10171903" cy="83534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Gió. Các loại gió th</a:t>
            </a:r>
            <a:r>
              <a:rPr lang="vi-VN" sz="3600">
                <a:solidFill>
                  <a:schemeClr val="bg1"/>
                </a:solidFill>
                <a:latin typeface="Arial" panose="020B0604020202020204" pitchFamily="34" charset="0"/>
                <a:cs typeface="Arial" panose="020B0604020202020204" pitchFamily="34" charset="0"/>
              </a:rPr>
              <a:t>ư</a:t>
            </a:r>
            <a:r>
              <a:rPr lang="en-US" sz="3600">
                <a:solidFill>
                  <a:schemeClr val="bg1"/>
                </a:solidFill>
                <a:latin typeface="Arial" panose="020B0604020202020204" pitchFamily="34" charset="0"/>
                <a:cs typeface="Arial" panose="020B0604020202020204" pitchFamily="34" charset="0"/>
              </a:rPr>
              <a:t>ờng xuyên thổi trên Trái Đất</a:t>
            </a:r>
            <a:endParaRPr lang="en-US" sz="3600"/>
          </a:p>
        </p:txBody>
      </p:sp>
      <p:pic>
        <p:nvPicPr>
          <p:cNvPr id="2" name="Picture 1">
            <a:extLst>
              <a:ext uri="{FF2B5EF4-FFF2-40B4-BE49-F238E27FC236}">
                <a16:creationId xmlns:a16="http://schemas.microsoft.com/office/drawing/2014/main" id="{30DFB995-8450-4E5E-AFD5-C669042242B4}"/>
              </a:ext>
            </a:extLst>
          </p:cNvPr>
          <p:cNvPicPr>
            <a:picLocks noChangeAspect="1"/>
          </p:cNvPicPr>
          <p:nvPr/>
        </p:nvPicPr>
        <p:blipFill rotWithShape="1">
          <a:blip r:embed="rId3"/>
          <a:srcRect l="24506" t="26973" r="26831" b="32720"/>
          <a:stretch/>
        </p:blipFill>
        <p:spPr>
          <a:xfrm>
            <a:off x="-157406" y="984177"/>
            <a:ext cx="12349407" cy="5753696"/>
          </a:xfrm>
          <a:prstGeom prst="rect">
            <a:avLst/>
          </a:prstGeom>
        </p:spPr>
      </p:pic>
    </p:spTree>
    <p:extLst>
      <p:ext uri="{BB962C8B-B14F-4D97-AF65-F5344CB8AC3E}">
        <p14:creationId xmlns:p14="http://schemas.microsoft.com/office/powerpoint/2010/main" val="3338123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ight Arrow 1">
            <a:extLst>
              <a:ext uri="{FF2B5EF4-FFF2-40B4-BE49-F238E27FC236}">
                <a16:creationId xmlns:a16="http://schemas.microsoft.com/office/drawing/2014/main" id="{417EB921-714F-4603-9506-0AAF15A50906}"/>
              </a:ext>
            </a:extLst>
          </p:cNvPr>
          <p:cNvSpPr/>
          <p:nvPr/>
        </p:nvSpPr>
        <p:spPr>
          <a:xfrm flipV="1">
            <a:off x="1248508" y="2485585"/>
            <a:ext cx="9317891" cy="139945"/>
          </a:xfrm>
          <a:prstGeom prst="rightArrow">
            <a:avLst>
              <a:gd name="adj1" fmla="val 100000"/>
              <a:gd name="adj2" fmla="val 5597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12" name="Group 11"/>
          <p:cNvGrpSpPr>
            <a:grpSpLocks/>
          </p:cNvGrpSpPr>
          <p:nvPr/>
        </p:nvGrpSpPr>
        <p:grpSpPr bwMode="auto">
          <a:xfrm>
            <a:off x="3111500" y="1892543"/>
            <a:ext cx="1250882" cy="1254320"/>
            <a:chOff x="6203917" y="6068451"/>
            <a:chExt cx="2527366" cy="2527366"/>
          </a:xfrm>
        </p:grpSpPr>
        <p:sp>
          <p:nvSpPr>
            <p:cNvPr id="13" name="Teardrop 12"/>
            <p:cNvSpPr/>
            <p:nvPr/>
          </p:nvSpPr>
          <p:spPr>
            <a:xfrm rot="8100000">
              <a:off x="6203917" y="6068451"/>
              <a:ext cx="2527366" cy="2527366"/>
            </a:xfrm>
            <a:prstGeom prst="teardrop">
              <a:avLst>
                <a:gd name="adj" fmla="val 118365"/>
              </a:avLst>
            </a:prstGeom>
            <a:solidFill>
              <a:srgbClr val="00B050"/>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4" name="Oval 13"/>
            <p:cNvSpPr/>
            <p:nvPr/>
          </p:nvSpPr>
          <p:spPr>
            <a:xfrm>
              <a:off x="6369021" y="6230176"/>
              <a:ext cx="2193981" cy="2194401"/>
            </a:xfrm>
            <a:prstGeom prst="ellipse">
              <a:avLst/>
            </a:prstGeom>
            <a:solidFill>
              <a:srgbClr val="FFFFFF"/>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grpSp>
      <p:sp>
        <p:nvSpPr>
          <p:cNvPr id="15" name="Rectangle 14"/>
          <p:cNvSpPr/>
          <p:nvPr/>
        </p:nvSpPr>
        <p:spPr>
          <a:xfrm>
            <a:off x="2679632" y="3773926"/>
            <a:ext cx="2101850" cy="425450"/>
          </a:xfrm>
          <a:prstGeom prst="rect">
            <a:avLst/>
          </a:prstGeom>
          <a:solidFill>
            <a:srgbClr val="00B050"/>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6" name="Rectangle 15"/>
          <p:cNvSpPr/>
          <p:nvPr/>
        </p:nvSpPr>
        <p:spPr>
          <a:xfrm>
            <a:off x="2679632" y="4199376"/>
            <a:ext cx="2101850" cy="1949450"/>
          </a:xfrm>
          <a:prstGeom prst="rect">
            <a:avLst/>
          </a:prstGeom>
          <a:solidFill>
            <a:schemeClr val="accent1">
              <a:lumMod val="40000"/>
              <a:lumOff val="60000"/>
            </a:schemeClr>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grpSp>
        <p:nvGrpSpPr>
          <p:cNvPr id="17" name="Group 16"/>
          <p:cNvGrpSpPr>
            <a:grpSpLocks/>
          </p:cNvGrpSpPr>
          <p:nvPr/>
        </p:nvGrpSpPr>
        <p:grpSpPr bwMode="auto">
          <a:xfrm>
            <a:off x="875712" y="1960141"/>
            <a:ext cx="1207427" cy="1161940"/>
            <a:chOff x="6203917" y="6068451"/>
            <a:chExt cx="2527366" cy="2527366"/>
          </a:xfrm>
        </p:grpSpPr>
        <p:sp>
          <p:nvSpPr>
            <p:cNvPr id="18" name="Teardrop 17"/>
            <p:cNvSpPr/>
            <p:nvPr/>
          </p:nvSpPr>
          <p:spPr>
            <a:xfrm rot="8100000">
              <a:off x="6203917" y="6068451"/>
              <a:ext cx="2527366" cy="2527366"/>
            </a:xfrm>
            <a:prstGeom prst="teardrop">
              <a:avLst>
                <a:gd name="adj" fmla="val 118365"/>
              </a:avLst>
            </a:prstGeom>
            <a:solidFill>
              <a:srgbClr val="F36833"/>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9" name="Oval 18"/>
            <p:cNvSpPr/>
            <p:nvPr/>
          </p:nvSpPr>
          <p:spPr>
            <a:xfrm>
              <a:off x="6369021" y="6230381"/>
              <a:ext cx="2193981" cy="2193981"/>
            </a:xfrm>
            <a:prstGeom prst="ellipse">
              <a:avLst/>
            </a:prstGeom>
            <a:solidFill>
              <a:srgbClr val="FFFFFF"/>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grpSp>
      <p:sp>
        <p:nvSpPr>
          <p:cNvPr id="20" name="Rectangle 19"/>
          <p:cNvSpPr/>
          <p:nvPr/>
        </p:nvSpPr>
        <p:spPr>
          <a:xfrm>
            <a:off x="439313" y="3761227"/>
            <a:ext cx="2103438" cy="425450"/>
          </a:xfrm>
          <a:prstGeom prst="rect">
            <a:avLst/>
          </a:prstGeom>
          <a:solidFill>
            <a:srgbClr val="F36833"/>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21" name="Rectangle 20"/>
          <p:cNvSpPr/>
          <p:nvPr/>
        </p:nvSpPr>
        <p:spPr>
          <a:xfrm>
            <a:off x="466971" y="4198486"/>
            <a:ext cx="2103438" cy="1949450"/>
          </a:xfrm>
          <a:prstGeom prst="rect">
            <a:avLst/>
          </a:prstGeom>
          <a:solidFill>
            <a:schemeClr val="accent1">
              <a:lumMod val="40000"/>
              <a:lumOff val="60000"/>
            </a:schemeClr>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22" name="Rectangle 21"/>
          <p:cNvSpPr/>
          <p:nvPr/>
        </p:nvSpPr>
        <p:spPr>
          <a:xfrm>
            <a:off x="439313" y="6136127"/>
            <a:ext cx="2103438" cy="80963"/>
          </a:xfrm>
          <a:prstGeom prst="rect">
            <a:avLst/>
          </a:prstGeom>
          <a:solidFill>
            <a:srgbClr val="F36833"/>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23" name="Rectangle 22"/>
          <p:cNvSpPr/>
          <p:nvPr/>
        </p:nvSpPr>
        <p:spPr>
          <a:xfrm>
            <a:off x="2679632" y="6148826"/>
            <a:ext cx="2101850" cy="80962"/>
          </a:xfrm>
          <a:prstGeom prst="rect">
            <a:avLst/>
          </a:prstGeom>
          <a:solidFill>
            <a:srgbClr val="00B050"/>
          </a:solidFill>
          <a:ln w="25400" cap="flat" cmpd="sng" algn="ctr">
            <a:noFill/>
            <a:prstDash val="solid"/>
          </a:ln>
          <a:effectLst/>
        </p:spPr>
        <p:txBody>
          <a:bodyPr anchor="ctr"/>
          <a:lstStyle/>
          <a:p>
            <a:pPr marL="0" marR="0" lvl="0" indent="0" algn="ctr" defTabSz="914194"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24" name="Rectangle 23"/>
          <p:cNvSpPr>
            <a:spLocks noChangeArrowheads="1"/>
          </p:cNvSpPr>
          <p:nvPr/>
        </p:nvSpPr>
        <p:spPr bwMode="auto">
          <a:xfrm>
            <a:off x="610763" y="2164202"/>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kumimoji="0" lang="en-US" altLang="en-US" sz="3200" b="1" i="0" u="none" strike="noStrike" kern="1200" cap="none" spc="0" normalizeH="0" baseline="0" noProof="0" dirty="0">
                <a:ln>
                  <a:noFill/>
                </a:ln>
                <a:solidFill>
                  <a:srgbClr val="FE705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1</a:t>
            </a:r>
          </a:p>
        </p:txBody>
      </p:sp>
      <p:sp>
        <p:nvSpPr>
          <p:cNvPr id="25" name="Rectangle 24"/>
          <p:cNvSpPr>
            <a:spLocks noChangeArrowheads="1"/>
          </p:cNvSpPr>
          <p:nvPr/>
        </p:nvSpPr>
        <p:spPr bwMode="auto">
          <a:xfrm>
            <a:off x="2861631" y="2204007"/>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kumimoji="0" lang="en-US" altLang="en-US" sz="3200" b="1" i="0" u="none" strike="noStrike" kern="1200" cap="none" spc="0" normalizeH="0" baseline="0" noProof="0" dirty="0">
                <a:ln>
                  <a:noFill/>
                </a:ln>
                <a:solidFill>
                  <a:srgbClr val="FE705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rPr>
              <a:t>2</a:t>
            </a:r>
          </a:p>
        </p:txBody>
      </p:sp>
      <p:sp>
        <p:nvSpPr>
          <p:cNvPr id="26" name="TextBox 25"/>
          <p:cNvSpPr txBox="1">
            <a:spLocks noChangeArrowheads="1"/>
          </p:cNvSpPr>
          <p:nvPr/>
        </p:nvSpPr>
        <p:spPr bwMode="auto">
          <a:xfrm>
            <a:off x="2664745" y="4537060"/>
            <a:ext cx="20716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Các</a:t>
            </a:r>
            <a:r>
              <a:rPr kumimoji="0" lang="vi-VN" altLang="en-US" sz="3200" b="0" i="0" u="none" strike="noStrike" kern="1200" cap="none" spc="0" normalizeH="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 tầng khí quyển</a:t>
            </a:r>
            <a:endParaRPr kumimoji="0" lang="en-US"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endParaRPr>
          </a:p>
        </p:txBody>
      </p:sp>
      <p:grpSp>
        <p:nvGrpSpPr>
          <p:cNvPr id="29" name="Google Shape;165;p33"/>
          <p:cNvGrpSpPr>
            <a:grpSpLocks/>
          </p:cNvGrpSpPr>
          <p:nvPr/>
        </p:nvGrpSpPr>
        <p:grpSpPr bwMode="auto">
          <a:xfrm>
            <a:off x="1382588" y="967204"/>
            <a:ext cx="872545" cy="486472"/>
            <a:chOff x="-1199475" y="2658325"/>
            <a:chExt cx="956750" cy="553975"/>
          </a:xfrm>
        </p:grpSpPr>
        <p:sp>
          <p:nvSpPr>
            <p:cNvPr id="30" name="Google Shape;166;p33"/>
            <p:cNvSpPr/>
            <p:nvPr/>
          </p:nvSpPr>
          <p:spPr>
            <a:xfrm>
              <a:off x="-1137596" y="2678961"/>
              <a:ext cx="872658" cy="388893"/>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1" name="Google Shape;167;p33"/>
            <p:cNvSpPr/>
            <p:nvPr/>
          </p:nvSpPr>
          <p:spPr>
            <a:xfrm>
              <a:off x="-1174089" y="2815470"/>
              <a:ext cx="871071" cy="334924"/>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2" name="Google Shape;168;p33"/>
            <p:cNvSpPr/>
            <p:nvPr/>
          </p:nvSpPr>
          <p:spPr>
            <a:xfrm>
              <a:off x="-831372" y="3061504"/>
              <a:ext cx="517248" cy="126986"/>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3" name="Google Shape;169;p33"/>
            <p:cNvSpPr/>
            <p:nvPr/>
          </p:nvSpPr>
          <p:spPr>
            <a:xfrm>
              <a:off x="-1156636" y="2763088"/>
              <a:ext cx="253864" cy="244447"/>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4" name="Google Shape;170;p33"/>
            <p:cNvSpPr/>
            <p:nvPr/>
          </p:nvSpPr>
          <p:spPr>
            <a:xfrm>
              <a:off x="-1172502" y="2928169"/>
              <a:ext cx="149145" cy="128573"/>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5" name="Google Shape;171;p33"/>
            <p:cNvSpPr/>
            <p:nvPr/>
          </p:nvSpPr>
          <p:spPr>
            <a:xfrm>
              <a:off x="-572748" y="3139283"/>
              <a:ext cx="157079" cy="28572"/>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6" name="Google Shape;172;p33"/>
            <p:cNvSpPr/>
            <p:nvPr/>
          </p:nvSpPr>
          <p:spPr>
            <a:xfrm>
              <a:off x="-1012250" y="3058330"/>
              <a:ext cx="52359" cy="47620"/>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7" name="Google Shape;173;p33"/>
            <p:cNvSpPr/>
            <p:nvPr/>
          </p:nvSpPr>
          <p:spPr>
            <a:xfrm>
              <a:off x="-1026531" y="3053568"/>
              <a:ext cx="14280" cy="4761"/>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8" name="Google Shape;174;p33"/>
            <p:cNvSpPr/>
            <p:nvPr/>
          </p:nvSpPr>
          <p:spPr>
            <a:xfrm>
              <a:off x="-923398" y="2764676"/>
              <a:ext cx="279251" cy="101588"/>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39"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0" name="Google Shape;176;p33"/>
            <p:cNvSpPr/>
            <p:nvPr/>
          </p:nvSpPr>
          <p:spPr>
            <a:xfrm>
              <a:off x="-956718" y="2745628"/>
              <a:ext cx="339543" cy="142859"/>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1" name="Google Shape;177;p33"/>
            <p:cNvSpPr/>
            <p:nvPr/>
          </p:nvSpPr>
          <p:spPr>
            <a:xfrm>
              <a:off x="-604481" y="2736104"/>
              <a:ext cx="263384" cy="23968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grpSp>
      <p:grpSp>
        <p:nvGrpSpPr>
          <p:cNvPr id="8208" name="Google Shape;178;p33"/>
          <p:cNvGrpSpPr>
            <a:grpSpLocks/>
          </p:cNvGrpSpPr>
          <p:nvPr/>
        </p:nvGrpSpPr>
        <p:grpSpPr bwMode="auto">
          <a:xfrm>
            <a:off x="69340" y="-23690"/>
            <a:ext cx="1379696" cy="1793047"/>
            <a:chOff x="347000" y="2571750"/>
            <a:chExt cx="1767550" cy="2473200"/>
          </a:xfrm>
        </p:grpSpPr>
        <p:sp>
          <p:nvSpPr>
            <p:cNvPr id="43" name="Google Shape;179;p33"/>
            <p:cNvSpPr/>
            <p:nvPr/>
          </p:nvSpPr>
          <p:spPr>
            <a:xfrm>
              <a:off x="823429" y="3416257"/>
              <a:ext cx="941740" cy="719101"/>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4" name="Google Shape;180;p33"/>
            <p:cNvSpPr/>
            <p:nvPr/>
          </p:nvSpPr>
          <p:spPr>
            <a:xfrm>
              <a:off x="1109286" y="4395695"/>
              <a:ext cx="471664" cy="398443"/>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5" name="Google Shape;181;p33"/>
            <p:cNvSpPr/>
            <p:nvPr/>
          </p:nvSpPr>
          <p:spPr>
            <a:xfrm>
              <a:off x="1007648" y="4033763"/>
              <a:ext cx="744816" cy="287323"/>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6" name="Google Shape;182;p33"/>
            <p:cNvSpPr/>
            <p:nvPr/>
          </p:nvSpPr>
          <p:spPr>
            <a:xfrm>
              <a:off x="1571421" y="4252827"/>
              <a:ext cx="268389" cy="490513"/>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7" name="Google Shape;183;p33"/>
            <p:cNvSpPr/>
            <p:nvPr/>
          </p:nvSpPr>
          <p:spPr>
            <a:xfrm>
              <a:off x="1147400" y="3938518"/>
              <a:ext cx="296973" cy="263512"/>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8" name="Google Shape;184;p33"/>
            <p:cNvSpPr/>
            <p:nvPr/>
          </p:nvSpPr>
          <p:spPr>
            <a:xfrm>
              <a:off x="1018764" y="4732228"/>
              <a:ext cx="379555" cy="176204"/>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49" name="Google Shape;185;p33"/>
            <p:cNvSpPr/>
            <p:nvPr/>
          </p:nvSpPr>
          <p:spPr>
            <a:xfrm>
              <a:off x="1573010" y="3836923"/>
              <a:ext cx="211216" cy="274624"/>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0" name="Google Shape;186;p33"/>
            <p:cNvSpPr/>
            <p:nvPr/>
          </p:nvSpPr>
          <p:spPr>
            <a:xfrm>
              <a:off x="1225216" y="3765490"/>
              <a:ext cx="374791" cy="265099"/>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1" name="Google Shape;187;p33"/>
            <p:cNvSpPr/>
            <p:nvPr/>
          </p:nvSpPr>
          <p:spPr>
            <a:xfrm>
              <a:off x="1755640" y="4748102"/>
              <a:ext cx="90522" cy="153980"/>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2" name="Google Shape;188;p33"/>
            <p:cNvSpPr/>
            <p:nvPr/>
          </p:nvSpPr>
          <p:spPr>
            <a:xfrm>
              <a:off x="1188691" y="4341723"/>
              <a:ext cx="319207" cy="6191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3" name="Google Shape;189;p33"/>
            <p:cNvSpPr/>
            <p:nvPr/>
          </p:nvSpPr>
          <p:spPr>
            <a:xfrm>
              <a:off x="1442786" y="4889383"/>
              <a:ext cx="107991" cy="128581"/>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4" name="Google Shape;190;p33"/>
            <p:cNvSpPr/>
            <p:nvPr/>
          </p:nvSpPr>
          <p:spPr>
            <a:xfrm>
              <a:off x="934595" y="4076624"/>
              <a:ext cx="95286" cy="114294"/>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5" name="Google Shape;191;p33"/>
            <p:cNvSpPr/>
            <p:nvPr/>
          </p:nvSpPr>
          <p:spPr>
            <a:xfrm>
              <a:off x="1133107" y="4309974"/>
              <a:ext cx="409729" cy="84134"/>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6" name="Google Shape;192;p33"/>
            <p:cNvSpPr/>
            <p:nvPr/>
          </p:nvSpPr>
          <p:spPr>
            <a:xfrm>
              <a:off x="1593655" y="4695718"/>
              <a:ext cx="104814" cy="9207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7" name="Google Shape;193;p33"/>
            <p:cNvSpPr/>
            <p:nvPr/>
          </p:nvSpPr>
          <p:spPr>
            <a:xfrm>
              <a:off x="1647650" y="4219492"/>
              <a:ext cx="195336" cy="114294"/>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8" name="Google Shape;194;p33"/>
            <p:cNvSpPr/>
            <p:nvPr/>
          </p:nvSpPr>
          <p:spPr>
            <a:xfrm>
              <a:off x="994943" y="3994078"/>
              <a:ext cx="155633" cy="68259"/>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59" name="Google Shape;195;p33"/>
            <p:cNvSpPr/>
            <p:nvPr/>
          </p:nvSpPr>
          <p:spPr>
            <a:xfrm>
              <a:off x="1588891" y="4246477"/>
              <a:ext cx="101638" cy="139693"/>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0" name="Google Shape;196;p33"/>
            <p:cNvSpPr/>
            <p:nvPr/>
          </p:nvSpPr>
          <p:spPr>
            <a:xfrm>
              <a:off x="999707" y="4305212"/>
              <a:ext cx="158810" cy="314309"/>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1" name="Google Shape;197;p33"/>
            <p:cNvSpPr/>
            <p:nvPr/>
          </p:nvSpPr>
          <p:spPr>
            <a:xfrm>
              <a:off x="994943" y="4619522"/>
              <a:ext cx="85757" cy="93657"/>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2" name="Google Shape;198;p33"/>
            <p:cNvSpPr/>
            <p:nvPr/>
          </p:nvSpPr>
          <p:spPr>
            <a:xfrm>
              <a:off x="1531719" y="4316324"/>
              <a:ext cx="58759" cy="36511"/>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3" name="Google Shape;199;p33"/>
            <p:cNvSpPr/>
            <p:nvPr/>
          </p:nvSpPr>
          <p:spPr>
            <a:xfrm>
              <a:off x="1090229" y="4279814"/>
              <a:ext cx="17469" cy="19049"/>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4" name="Google Shape;200;p33"/>
            <p:cNvSpPr/>
            <p:nvPr/>
          </p:nvSpPr>
          <p:spPr>
            <a:xfrm>
              <a:off x="1766758" y="4494115"/>
              <a:ext cx="0" cy="3175"/>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5" name="Google Shape;201;p33"/>
            <p:cNvSpPr/>
            <p:nvPr/>
          </p:nvSpPr>
          <p:spPr>
            <a:xfrm>
              <a:off x="1414200" y="4184568"/>
              <a:ext cx="168338" cy="9524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6" name="Google Shape;202;p33"/>
            <p:cNvSpPr/>
            <p:nvPr/>
          </p:nvSpPr>
          <p:spPr>
            <a:xfrm>
              <a:off x="1120402" y="4146470"/>
              <a:ext cx="179455" cy="166679"/>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7" name="Google Shape;203;p33"/>
            <p:cNvSpPr/>
            <p:nvPr/>
          </p:nvSpPr>
          <p:spPr>
            <a:xfrm>
              <a:off x="1677824" y="4027413"/>
              <a:ext cx="114343" cy="144456"/>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8" name="Google Shape;204;p33"/>
            <p:cNvSpPr/>
            <p:nvPr/>
          </p:nvSpPr>
          <p:spPr>
            <a:xfrm>
              <a:off x="1835045" y="3336886"/>
              <a:ext cx="65112" cy="153979"/>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69" name="Google Shape;205;p33"/>
            <p:cNvSpPr/>
            <p:nvPr/>
          </p:nvSpPr>
          <p:spPr>
            <a:xfrm>
              <a:off x="1949388" y="3613097"/>
              <a:ext cx="165162" cy="36510"/>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0" name="Google Shape;206;p33"/>
            <p:cNvSpPr/>
            <p:nvPr/>
          </p:nvSpPr>
          <p:spPr>
            <a:xfrm>
              <a:off x="1927155" y="3444831"/>
              <a:ext cx="122284" cy="80958"/>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1" name="Google Shape;207;p33"/>
            <p:cNvSpPr/>
            <p:nvPr/>
          </p:nvSpPr>
          <p:spPr>
            <a:xfrm>
              <a:off x="802783" y="3392446"/>
              <a:ext cx="1070376" cy="1652504"/>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2" name="Google Shape;208;p33"/>
            <p:cNvSpPr/>
            <p:nvPr/>
          </p:nvSpPr>
          <p:spPr>
            <a:xfrm>
              <a:off x="1391967" y="4151232"/>
              <a:ext cx="215981" cy="153980"/>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3" name="Google Shape;209;p33"/>
            <p:cNvSpPr/>
            <p:nvPr/>
          </p:nvSpPr>
          <p:spPr>
            <a:xfrm>
              <a:off x="1298269" y="4057575"/>
              <a:ext cx="41290" cy="4286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4" name="Google Shape;210;p33"/>
            <p:cNvSpPr/>
            <p:nvPr/>
          </p:nvSpPr>
          <p:spPr>
            <a:xfrm>
              <a:off x="1665119" y="3968679"/>
              <a:ext cx="33350" cy="47623"/>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5" name="Google Shape;211;p33"/>
            <p:cNvSpPr/>
            <p:nvPr/>
          </p:nvSpPr>
          <p:spPr>
            <a:xfrm>
              <a:off x="526454" y="2757478"/>
              <a:ext cx="379555" cy="404793"/>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6" name="Google Shape;212;p33"/>
            <p:cNvSpPr/>
            <p:nvPr/>
          </p:nvSpPr>
          <p:spPr>
            <a:xfrm>
              <a:off x="661443" y="2905108"/>
              <a:ext cx="195335" cy="247637"/>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7" name="Google Shape;213;p33"/>
            <p:cNvSpPr/>
            <p:nvPr/>
          </p:nvSpPr>
          <p:spPr>
            <a:xfrm>
              <a:off x="744024" y="3149571"/>
              <a:ext cx="117519" cy="52384"/>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8" name="Google Shape;214;p33"/>
            <p:cNvSpPr/>
            <p:nvPr/>
          </p:nvSpPr>
          <p:spPr>
            <a:xfrm>
              <a:off x="769433" y="3233704"/>
              <a:ext cx="109578" cy="33336"/>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79" name="Google Shape;215;p33"/>
            <p:cNvSpPr/>
            <p:nvPr/>
          </p:nvSpPr>
          <p:spPr>
            <a:xfrm>
              <a:off x="755140" y="3197193"/>
              <a:ext cx="111167" cy="34923"/>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0" name="Google Shape;216;p33"/>
            <p:cNvSpPr/>
            <p:nvPr/>
          </p:nvSpPr>
          <p:spPr>
            <a:xfrm>
              <a:off x="786902" y="2933682"/>
              <a:ext cx="22233" cy="66672"/>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1" name="Google Shape;217;p33"/>
            <p:cNvSpPr/>
            <p:nvPr/>
          </p:nvSpPr>
          <p:spPr>
            <a:xfrm>
              <a:off x="810724" y="3270215"/>
              <a:ext cx="46054" cy="23811"/>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2" name="Google Shape;218;p33"/>
            <p:cNvSpPr/>
            <p:nvPr/>
          </p:nvSpPr>
          <p:spPr>
            <a:xfrm>
              <a:off x="720202" y="2959080"/>
              <a:ext cx="17470" cy="57147"/>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3" name="Google Shape;219;p33"/>
            <p:cNvSpPr/>
            <p:nvPr/>
          </p:nvSpPr>
          <p:spPr>
            <a:xfrm>
              <a:off x="612211" y="2870185"/>
              <a:ext cx="263624" cy="306372"/>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4" name="Google Shape;220;p33"/>
            <p:cNvSpPr/>
            <p:nvPr/>
          </p:nvSpPr>
          <p:spPr>
            <a:xfrm>
              <a:off x="504221" y="2733667"/>
              <a:ext cx="428786" cy="582583"/>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5" name="Google Shape;221;p33"/>
            <p:cNvSpPr/>
            <p:nvPr/>
          </p:nvSpPr>
          <p:spPr>
            <a:xfrm>
              <a:off x="437521" y="2678107"/>
              <a:ext cx="84170" cy="66672"/>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6" name="Google Shape;222;p33"/>
            <p:cNvSpPr/>
            <p:nvPr/>
          </p:nvSpPr>
          <p:spPr>
            <a:xfrm>
              <a:off x="853602" y="3367047"/>
              <a:ext cx="73052" cy="93658"/>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7" name="Google Shape;223;p33"/>
            <p:cNvSpPr/>
            <p:nvPr/>
          </p:nvSpPr>
          <p:spPr>
            <a:xfrm>
              <a:off x="347000" y="2868597"/>
              <a:ext cx="103226" cy="42861"/>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8" name="Google Shape;224;p33"/>
            <p:cNvSpPr/>
            <p:nvPr/>
          </p:nvSpPr>
          <p:spPr>
            <a:xfrm>
              <a:off x="616976" y="2571750"/>
              <a:ext cx="30173" cy="88896"/>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89" name="Google Shape;225;p33"/>
            <p:cNvSpPr/>
            <p:nvPr/>
          </p:nvSpPr>
          <p:spPr>
            <a:xfrm>
              <a:off x="772610" y="2584449"/>
              <a:ext cx="44467" cy="71433"/>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sp>
          <p:nvSpPr>
            <p:cNvPr id="90" name="Google Shape;226;p33"/>
            <p:cNvSpPr/>
            <p:nvPr/>
          </p:nvSpPr>
          <p:spPr>
            <a:xfrm>
              <a:off x="372410" y="3020989"/>
              <a:ext cx="73052" cy="31748"/>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9Slide03 Roboto Condensed" panose="02000000000000000000" pitchFamily="2" charset="0"/>
                <a:ea typeface="#9Slide03 Roboto Condensed" panose="02000000000000000000" pitchFamily="2" charset="0"/>
                <a:cs typeface="Arial"/>
                <a:sym typeface="Arial"/>
              </a:endParaRPr>
            </a:p>
          </p:txBody>
        </p:sp>
      </p:grpSp>
      <p:sp>
        <p:nvSpPr>
          <p:cNvPr id="8209" name="TextBox 90"/>
          <p:cNvSpPr txBox="1">
            <a:spLocks noChangeArrowheads="1"/>
          </p:cNvSpPr>
          <p:nvPr/>
        </p:nvSpPr>
        <p:spPr bwMode="auto">
          <a:xfrm>
            <a:off x="551535" y="4497949"/>
            <a:ext cx="18732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Thành</a:t>
            </a:r>
            <a:r>
              <a:rPr kumimoji="0" lang="vi-VN" altLang="en-US" sz="3200" b="0" i="0" u="none" strike="noStrike" kern="1200" cap="none" spc="0" normalizeH="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 phần của không khí</a:t>
            </a:r>
            <a:endParaRPr kumimoji="0" lang="en-US"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endParaRPr>
          </a:p>
        </p:txBody>
      </p:sp>
      <p:sp>
        <p:nvSpPr>
          <p:cNvPr id="92" name="Rectangle: Rounded Corners 91"/>
          <p:cNvSpPr/>
          <p:nvPr/>
        </p:nvSpPr>
        <p:spPr>
          <a:xfrm>
            <a:off x="2701808" y="372789"/>
            <a:ext cx="7188200" cy="855662"/>
          </a:xfrm>
          <a:prstGeom prst="roundRect">
            <a:avLst>
              <a:gd name="adj" fmla="val 50000"/>
            </a:avLst>
          </a:prstGeom>
          <a:solidFill>
            <a:srgbClr val="0070C0"/>
          </a:solidFill>
          <a:ln w="12700" cap="flat" cmpd="sng" algn="ctr">
            <a:solidFill>
              <a:sysClr val="window" lastClr="FFFFFF"/>
            </a:solidFill>
            <a:prstDash val="solid"/>
            <a:miter lim="800000"/>
          </a:ln>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93" name="Oval 92"/>
          <p:cNvSpPr/>
          <p:nvPr/>
        </p:nvSpPr>
        <p:spPr>
          <a:xfrm>
            <a:off x="3256409" y="680230"/>
            <a:ext cx="189919" cy="189919"/>
          </a:xfrm>
          <a:prstGeom prst="ellipse">
            <a:avLst/>
          </a:prstGeom>
          <a:solidFill>
            <a:sysClr val="window" lastClr="FFFFFF"/>
          </a:solidFill>
          <a:ln w="12700" cap="flat" cmpd="sng" algn="ctr">
            <a:noFill/>
            <a:prstDash val="solid"/>
            <a:miter lim="800000"/>
          </a:ln>
          <a:effectLst>
            <a:innerShdw blurRad="38100" dist="50800" dir="13500000">
              <a:prstClr val="black">
                <a:alpha val="50000"/>
              </a:prstClr>
            </a:inn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8214" name="TextBox 93"/>
          <p:cNvSpPr txBox="1">
            <a:spLocks noChangeArrowheads="1"/>
          </p:cNvSpPr>
          <p:nvPr/>
        </p:nvSpPr>
        <p:spPr bwMode="auto">
          <a:xfrm>
            <a:off x="4547277" y="522146"/>
            <a:ext cx="349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kumimoji="0" lang="en-US" altLang="en-US" b="1" i="0" u="none" strike="noStrike" kern="1200" cap="none" spc="0" normalizeH="0" baseline="0" noProof="0" dirty="0">
                <a:ln>
                  <a:noFill/>
                </a:ln>
                <a:solidFill>
                  <a:srgbClr val="FFFFFF"/>
                </a:solidFill>
                <a:effectLst/>
                <a:uLnTx/>
                <a:uFillTx/>
                <a:latin typeface="#9Slide03 Roboto Condensed" panose="02000000000000000000" pitchFamily="2" charset="0"/>
                <a:ea typeface="+mn-ea"/>
                <a:cs typeface="Arial" panose="020B0604020202020204" pitchFamily="34" charset="0"/>
              </a:rPr>
              <a:t>NỘI DUNG BÀI HỌC</a:t>
            </a:r>
          </a:p>
        </p:txBody>
      </p:sp>
      <p:pic>
        <p:nvPicPr>
          <p:cNvPr id="91" name="Picture 4" descr="Download CLIMATE CHANGE Free PNG Transparent Image And Clipart #1237904 -  PNG Images - PNGio">
            <a:extLst>
              <a:ext uri="{FF2B5EF4-FFF2-40B4-BE49-F238E27FC236}">
                <a16:creationId xmlns:a16="http://schemas.microsoft.com/office/drawing/2014/main" id="{239871C5-93D2-4E41-B9BB-2BE13C926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502" y="87875"/>
            <a:ext cx="1779817" cy="1294413"/>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a:extLst>
              <a:ext uri="{FF2B5EF4-FFF2-40B4-BE49-F238E27FC236}">
                <a16:creationId xmlns:a16="http://schemas.microsoft.com/office/drawing/2014/main" id="{E851C0BE-895A-41EE-A482-C63C6710EE21}"/>
              </a:ext>
            </a:extLst>
          </p:cNvPr>
          <p:cNvGrpSpPr/>
          <p:nvPr/>
        </p:nvGrpSpPr>
        <p:grpSpPr>
          <a:xfrm>
            <a:off x="4918940" y="3735233"/>
            <a:ext cx="2177457" cy="2501659"/>
            <a:chOff x="3657028" y="2683836"/>
            <a:chExt cx="1576679" cy="1842264"/>
          </a:xfrm>
        </p:grpSpPr>
        <p:sp>
          <p:nvSpPr>
            <p:cNvPr id="95" name="Rectangle 94">
              <a:extLst>
                <a:ext uri="{FF2B5EF4-FFF2-40B4-BE49-F238E27FC236}">
                  <a16:creationId xmlns:a16="http://schemas.microsoft.com/office/drawing/2014/main" id="{C9FFDE54-0617-4EEE-8885-2DA62A71704E}"/>
                </a:ext>
              </a:extLst>
            </p:cNvPr>
            <p:cNvSpPr/>
            <p:nvPr/>
          </p:nvSpPr>
          <p:spPr>
            <a:xfrm>
              <a:off x="3657028" y="2683836"/>
              <a:ext cx="1576679" cy="3190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96" name="Rectangle 95">
              <a:extLst>
                <a:ext uri="{FF2B5EF4-FFF2-40B4-BE49-F238E27FC236}">
                  <a16:creationId xmlns:a16="http://schemas.microsoft.com/office/drawing/2014/main" id="{430896BC-9071-4DB7-BA28-AF715CC6675C}"/>
                </a:ext>
              </a:extLst>
            </p:cNvPr>
            <p:cNvSpPr/>
            <p:nvPr/>
          </p:nvSpPr>
          <p:spPr>
            <a:xfrm>
              <a:off x="3657028" y="3002925"/>
              <a:ext cx="1576679" cy="1461629"/>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875"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97" name="Rectangle 96">
              <a:extLst>
                <a:ext uri="{FF2B5EF4-FFF2-40B4-BE49-F238E27FC236}">
                  <a16:creationId xmlns:a16="http://schemas.microsoft.com/office/drawing/2014/main" id="{4C23837C-12D3-40EB-BABD-03FC7D489987}"/>
                </a:ext>
              </a:extLst>
            </p:cNvPr>
            <p:cNvSpPr/>
            <p:nvPr/>
          </p:nvSpPr>
          <p:spPr>
            <a:xfrm>
              <a:off x="3657028" y="4464553"/>
              <a:ext cx="1576679" cy="615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grpSp>
        <p:nvGrpSpPr>
          <p:cNvPr id="100" name="Group 99">
            <a:extLst>
              <a:ext uri="{FF2B5EF4-FFF2-40B4-BE49-F238E27FC236}">
                <a16:creationId xmlns:a16="http://schemas.microsoft.com/office/drawing/2014/main" id="{8CAF1506-019B-4F13-8DE9-678E161E374C}"/>
              </a:ext>
            </a:extLst>
          </p:cNvPr>
          <p:cNvGrpSpPr/>
          <p:nvPr/>
        </p:nvGrpSpPr>
        <p:grpSpPr>
          <a:xfrm>
            <a:off x="5494875" y="1931776"/>
            <a:ext cx="1173886" cy="1246011"/>
            <a:chOff x="6203917" y="6068451"/>
            <a:chExt cx="2527366" cy="2527366"/>
          </a:xfrm>
        </p:grpSpPr>
        <p:sp>
          <p:nvSpPr>
            <p:cNvPr id="287" name="Teardrop 286">
              <a:extLst>
                <a:ext uri="{FF2B5EF4-FFF2-40B4-BE49-F238E27FC236}">
                  <a16:creationId xmlns:a16="http://schemas.microsoft.com/office/drawing/2014/main" id="{8E6B8268-0B29-4DD1-87D8-924B3FCA2C00}"/>
                </a:ext>
              </a:extLst>
            </p:cNvPr>
            <p:cNvSpPr/>
            <p:nvPr/>
          </p:nvSpPr>
          <p:spPr>
            <a:xfrm rot="8100000">
              <a:off x="6203917" y="6068451"/>
              <a:ext cx="2527366" cy="2527366"/>
            </a:xfrm>
            <a:prstGeom prst="teardrop">
              <a:avLst>
                <a:gd name="adj" fmla="val 118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288" name="Oval 287">
              <a:extLst>
                <a:ext uri="{FF2B5EF4-FFF2-40B4-BE49-F238E27FC236}">
                  <a16:creationId xmlns:a16="http://schemas.microsoft.com/office/drawing/2014/main" id="{4075BF34-85B6-4AD0-AEAE-BFA2331FB928}"/>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sp>
        <p:nvSpPr>
          <p:cNvPr id="289" name="Rectangle 288"/>
          <p:cNvSpPr>
            <a:spLocks noChangeArrowheads="1"/>
          </p:cNvSpPr>
          <p:nvPr/>
        </p:nvSpPr>
        <p:spPr bwMode="auto">
          <a:xfrm>
            <a:off x="5219925" y="2262682"/>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lang="vi-VN" altLang="en-US" b="1" dirty="0">
                <a:solidFill>
                  <a:srgbClr val="FE7050"/>
                </a:solidFill>
                <a:latin typeface="#9Slide03 Roboto Condensed" panose="02000000000000000000" pitchFamily="2" charset="0"/>
                <a:ea typeface="#9Slide03 Roboto Condensed" panose="02000000000000000000" pitchFamily="2" charset="0"/>
                <a:cs typeface="Times New Roman" panose="02020603050405020304" pitchFamily="18" charset="0"/>
              </a:rPr>
              <a:t>3</a:t>
            </a:r>
            <a:endParaRPr kumimoji="0" lang="en-US" altLang="en-US" sz="3200" b="1" i="0" u="none" strike="noStrike" kern="1200" cap="none" spc="0" normalizeH="0" baseline="0" noProof="0" dirty="0">
              <a:ln>
                <a:noFill/>
              </a:ln>
              <a:solidFill>
                <a:srgbClr val="FE705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291" name="Rectangle 290">
            <a:extLst>
              <a:ext uri="{FF2B5EF4-FFF2-40B4-BE49-F238E27FC236}">
                <a16:creationId xmlns:a16="http://schemas.microsoft.com/office/drawing/2014/main" id="{C9FFDE54-0617-4EEE-8885-2DA62A71704E}"/>
              </a:ext>
            </a:extLst>
          </p:cNvPr>
          <p:cNvSpPr/>
          <p:nvPr/>
        </p:nvSpPr>
        <p:spPr>
          <a:xfrm>
            <a:off x="7240268" y="3722864"/>
            <a:ext cx="2177457" cy="4332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92" name="Rectangle 291">
            <a:extLst>
              <a:ext uri="{FF2B5EF4-FFF2-40B4-BE49-F238E27FC236}">
                <a16:creationId xmlns:a16="http://schemas.microsoft.com/office/drawing/2014/main" id="{430896BC-9071-4DB7-BA28-AF715CC6675C}"/>
              </a:ext>
            </a:extLst>
          </p:cNvPr>
          <p:cNvSpPr/>
          <p:nvPr/>
        </p:nvSpPr>
        <p:spPr>
          <a:xfrm>
            <a:off x="7240268" y="4156162"/>
            <a:ext cx="2177457" cy="1984785"/>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875"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93" name="Rectangle 292">
            <a:extLst>
              <a:ext uri="{FF2B5EF4-FFF2-40B4-BE49-F238E27FC236}">
                <a16:creationId xmlns:a16="http://schemas.microsoft.com/office/drawing/2014/main" id="{4C23837C-12D3-40EB-BABD-03FC7D489987}"/>
              </a:ext>
            </a:extLst>
          </p:cNvPr>
          <p:cNvSpPr/>
          <p:nvPr/>
        </p:nvSpPr>
        <p:spPr>
          <a:xfrm>
            <a:off x="7240268" y="6140947"/>
            <a:ext cx="2177457" cy="835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295" name="Group 294">
            <a:extLst>
              <a:ext uri="{FF2B5EF4-FFF2-40B4-BE49-F238E27FC236}">
                <a16:creationId xmlns:a16="http://schemas.microsoft.com/office/drawing/2014/main" id="{8CAF1506-019B-4F13-8DE9-678E161E374C}"/>
              </a:ext>
            </a:extLst>
          </p:cNvPr>
          <p:cNvGrpSpPr/>
          <p:nvPr/>
        </p:nvGrpSpPr>
        <p:grpSpPr>
          <a:xfrm>
            <a:off x="7819800" y="1815866"/>
            <a:ext cx="1173886" cy="1246011"/>
            <a:chOff x="6203917" y="6068451"/>
            <a:chExt cx="2527366" cy="2527366"/>
          </a:xfrm>
        </p:grpSpPr>
        <p:sp>
          <p:nvSpPr>
            <p:cNvPr id="296" name="Teardrop 295">
              <a:extLst>
                <a:ext uri="{FF2B5EF4-FFF2-40B4-BE49-F238E27FC236}">
                  <a16:creationId xmlns:a16="http://schemas.microsoft.com/office/drawing/2014/main" id="{8E6B8268-0B29-4DD1-87D8-924B3FCA2C00}"/>
                </a:ext>
              </a:extLst>
            </p:cNvPr>
            <p:cNvSpPr/>
            <p:nvPr/>
          </p:nvSpPr>
          <p:spPr>
            <a:xfrm rot="8100000">
              <a:off x="6203917" y="6068451"/>
              <a:ext cx="2527366" cy="2527366"/>
            </a:xfrm>
            <a:prstGeom prst="teardrop">
              <a:avLst>
                <a:gd name="adj" fmla="val 11836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297" name="Oval 296">
              <a:extLst>
                <a:ext uri="{FF2B5EF4-FFF2-40B4-BE49-F238E27FC236}">
                  <a16:creationId xmlns:a16="http://schemas.microsoft.com/office/drawing/2014/main" id="{4075BF34-85B6-4AD0-AEAE-BFA2331FB928}"/>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sp>
        <p:nvSpPr>
          <p:cNvPr id="298" name="Rectangle 297"/>
          <p:cNvSpPr>
            <a:spLocks noChangeArrowheads="1"/>
          </p:cNvSpPr>
          <p:nvPr/>
        </p:nvSpPr>
        <p:spPr bwMode="auto">
          <a:xfrm>
            <a:off x="7576575" y="2204007"/>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lang="vi-VN" altLang="en-US" b="1" dirty="0">
                <a:solidFill>
                  <a:srgbClr val="FE7050"/>
                </a:solidFill>
                <a:latin typeface="#9Slide03 Roboto Condensed" panose="02000000000000000000" pitchFamily="2" charset="0"/>
                <a:ea typeface="#9Slide03 Roboto Condensed" panose="02000000000000000000" pitchFamily="2" charset="0"/>
                <a:cs typeface="Times New Roman" panose="02020603050405020304" pitchFamily="18" charset="0"/>
              </a:rPr>
              <a:t>4</a:t>
            </a:r>
            <a:endParaRPr kumimoji="0" lang="en-US" altLang="en-US" sz="3200" b="1" i="0" u="none" strike="noStrike" kern="1200" cap="none" spc="0" normalizeH="0" baseline="0" noProof="0" dirty="0">
              <a:ln>
                <a:noFill/>
              </a:ln>
              <a:solidFill>
                <a:srgbClr val="FE705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05" name="TextBox 304"/>
          <p:cNvSpPr txBox="1">
            <a:spLocks noChangeArrowheads="1"/>
          </p:cNvSpPr>
          <p:nvPr/>
        </p:nvSpPr>
        <p:spPr bwMode="auto">
          <a:xfrm>
            <a:off x="4950991" y="4425323"/>
            <a:ext cx="20716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Các</a:t>
            </a:r>
            <a:r>
              <a:rPr kumimoji="0" lang="vi-VN" altLang="en-US" sz="3200" b="0" i="0" u="none" strike="noStrike" kern="1200" cap="none" spc="0" normalizeH="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khối khí</a:t>
            </a:r>
            <a:endParaRPr kumimoji="0" lang="en-US"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endParaRPr>
          </a:p>
        </p:txBody>
      </p:sp>
      <p:sp>
        <p:nvSpPr>
          <p:cNvPr id="306" name="TextBox 305"/>
          <p:cNvSpPr txBox="1">
            <a:spLocks noChangeArrowheads="1"/>
          </p:cNvSpPr>
          <p:nvPr/>
        </p:nvSpPr>
        <p:spPr bwMode="auto">
          <a:xfrm>
            <a:off x="7251426" y="4470881"/>
            <a:ext cx="22505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Khí</a:t>
            </a:r>
            <a:r>
              <a:rPr kumimoji="0" lang="vi-VN" altLang="en-US" sz="3200" b="0" i="0" u="none" strike="noStrike" kern="1200" cap="none" spc="0" normalizeH="0" noProof="0" dirty="0">
                <a:ln>
                  <a:noFill/>
                </a:ln>
                <a:solidFill>
                  <a:srgbClr val="172C2A"/>
                </a:solidFill>
                <a:effectLst/>
                <a:uLnTx/>
                <a:uFillTx/>
                <a:latin typeface="#9Slide03 Roboto Condensed" panose="02000000000000000000" pitchFamily="2" charset="0"/>
                <a:ea typeface="+mn-ea"/>
                <a:cs typeface="Arial" panose="020B0604020202020204" pitchFamily="34" charset="0"/>
              </a:rPr>
              <a:t> áp</a:t>
            </a:r>
          </a:p>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2800" baseline="0" dirty="0">
                <a:solidFill>
                  <a:srgbClr val="172C2A"/>
                </a:solidFill>
                <a:latin typeface="#9Slide03 Roboto Condensed" panose="02000000000000000000" pitchFamily="2" charset="0"/>
              </a:rPr>
              <a:t>Các</a:t>
            </a:r>
            <a:r>
              <a:rPr lang="vi-VN" altLang="en-US" sz="2800" dirty="0">
                <a:solidFill>
                  <a:srgbClr val="172C2A"/>
                </a:solidFill>
                <a:latin typeface="#9Slide03 Roboto Condensed" panose="02000000000000000000" pitchFamily="2" charset="0"/>
              </a:rPr>
              <a:t> đai khí áp</a:t>
            </a:r>
            <a:endParaRPr kumimoji="0" lang="en-US" altLang="en-US" sz="28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endParaRPr>
          </a:p>
        </p:txBody>
      </p:sp>
      <p:sp>
        <p:nvSpPr>
          <p:cNvPr id="308" name="Rectangle 307">
            <a:extLst>
              <a:ext uri="{FF2B5EF4-FFF2-40B4-BE49-F238E27FC236}">
                <a16:creationId xmlns:a16="http://schemas.microsoft.com/office/drawing/2014/main" id="{C9FFDE54-0617-4EEE-8885-2DA62A71704E}"/>
              </a:ext>
            </a:extLst>
          </p:cNvPr>
          <p:cNvSpPr/>
          <p:nvPr/>
        </p:nvSpPr>
        <p:spPr>
          <a:xfrm>
            <a:off x="9562201" y="3702587"/>
            <a:ext cx="2177457" cy="4332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09" name="Rectangle 308">
            <a:extLst>
              <a:ext uri="{FF2B5EF4-FFF2-40B4-BE49-F238E27FC236}">
                <a16:creationId xmlns:a16="http://schemas.microsoft.com/office/drawing/2014/main" id="{430896BC-9071-4DB7-BA28-AF715CC6675C}"/>
              </a:ext>
            </a:extLst>
          </p:cNvPr>
          <p:cNvSpPr/>
          <p:nvPr/>
        </p:nvSpPr>
        <p:spPr>
          <a:xfrm>
            <a:off x="9562201" y="4135885"/>
            <a:ext cx="2177457" cy="1984785"/>
          </a:xfrm>
          <a:prstGeom prst="rect">
            <a:avLst/>
          </a:prstGeom>
          <a:solidFill>
            <a:srgbClr val="FFD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875"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10" name="Rectangle 309">
            <a:extLst>
              <a:ext uri="{FF2B5EF4-FFF2-40B4-BE49-F238E27FC236}">
                <a16:creationId xmlns:a16="http://schemas.microsoft.com/office/drawing/2014/main" id="{4C23837C-12D3-40EB-BABD-03FC7D489987}"/>
              </a:ext>
            </a:extLst>
          </p:cNvPr>
          <p:cNvSpPr/>
          <p:nvPr/>
        </p:nvSpPr>
        <p:spPr>
          <a:xfrm>
            <a:off x="9562201" y="6120670"/>
            <a:ext cx="2177457" cy="835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grpSp>
        <p:nvGrpSpPr>
          <p:cNvPr id="311" name="Group 310">
            <a:extLst>
              <a:ext uri="{FF2B5EF4-FFF2-40B4-BE49-F238E27FC236}">
                <a16:creationId xmlns:a16="http://schemas.microsoft.com/office/drawing/2014/main" id="{8CAF1506-019B-4F13-8DE9-678E161E374C}"/>
              </a:ext>
            </a:extLst>
          </p:cNvPr>
          <p:cNvGrpSpPr/>
          <p:nvPr/>
        </p:nvGrpSpPr>
        <p:grpSpPr>
          <a:xfrm>
            <a:off x="10131513" y="1769357"/>
            <a:ext cx="1173886" cy="1246011"/>
            <a:chOff x="6203917" y="6068451"/>
            <a:chExt cx="2527366" cy="2527366"/>
          </a:xfrm>
        </p:grpSpPr>
        <p:sp>
          <p:nvSpPr>
            <p:cNvPr id="312" name="Teardrop 311">
              <a:extLst>
                <a:ext uri="{FF2B5EF4-FFF2-40B4-BE49-F238E27FC236}">
                  <a16:creationId xmlns:a16="http://schemas.microsoft.com/office/drawing/2014/main" id="{8E6B8268-0B29-4DD1-87D8-924B3FCA2C00}"/>
                </a:ext>
              </a:extLst>
            </p:cNvPr>
            <p:cNvSpPr/>
            <p:nvPr/>
          </p:nvSpPr>
          <p:spPr>
            <a:xfrm rot="8100000">
              <a:off x="6203917" y="6068451"/>
              <a:ext cx="2527366" cy="2527366"/>
            </a:xfrm>
            <a:prstGeom prst="teardrop">
              <a:avLst>
                <a:gd name="adj" fmla="val 11836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sp useBgFill="1">
          <p:nvSpPr>
            <p:cNvPr id="313" name="Oval 312">
              <a:extLst>
                <a:ext uri="{FF2B5EF4-FFF2-40B4-BE49-F238E27FC236}">
                  <a16:creationId xmlns:a16="http://schemas.microsoft.com/office/drawing/2014/main" id="{4075BF34-85B6-4AD0-AEAE-BFA2331FB928}"/>
                </a:ext>
              </a:extLst>
            </p:cNvPr>
            <p:cNvSpPr/>
            <p:nvPr/>
          </p:nvSpPr>
          <p:spPr>
            <a:xfrm>
              <a:off x="6369481" y="6230072"/>
              <a:ext cx="2194970" cy="2194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77773"/>
                </a:solidFill>
                <a:effectLst/>
                <a:uLnTx/>
                <a:uFillTx/>
                <a:latin typeface="Lato Light" panose="020F0502020204030203" pitchFamily="34" charset="0"/>
                <a:ea typeface="+mn-ea"/>
                <a:cs typeface="+mn-cs"/>
              </a:endParaRPr>
            </a:p>
          </p:txBody>
        </p:sp>
      </p:grpSp>
      <p:sp>
        <p:nvSpPr>
          <p:cNvPr id="314" name="Rectangle 313"/>
          <p:cNvSpPr>
            <a:spLocks noChangeArrowheads="1"/>
          </p:cNvSpPr>
          <p:nvPr/>
        </p:nvSpPr>
        <p:spPr bwMode="auto">
          <a:xfrm>
            <a:off x="9865897" y="209800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lang="vi-VN" altLang="en-US" b="1" dirty="0">
                <a:solidFill>
                  <a:srgbClr val="FE7050"/>
                </a:solidFill>
                <a:latin typeface="#9Slide03 Roboto Condensed" panose="02000000000000000000" pitchFamily="2" charset="0"/>
                <a:ea typeface="#9Slide03 Roboto Condensed" panose="02000000000000000000" pitchFamily="2" charset="0"/>
                <a:cs typeface="Times New Roman" panose="02020603050405020304" pitchFamily="18" charset="0"/>
              </a:rPr>
              <a:t>5</a:t>
            </a:r>
            <a:endParaRPr kumimoji="0" lang="en-US" altLang="en-US" sz="3200" b="1" i="0" u="none" strike="noStrike" kern="1200" cap="none" spc="0" normalizeH="0" baseline="0" noProof="0" dirty="0">
              <a:ln>
                <a:noFill/>
              </a:ln>
              <a:solidFill>
                <a:srgbClr val="FE7050"/>
              </a:solidFill>
              <a:effectLst/>
              <a:uLnTx/>
              <a:uFillTx/>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315" name="TextBox 314"/>
          <p:cNvSpPr txBox="1">
            <a:spLocks noChangeArrowheads="1"/>
          </p:cNvSpPr>
          <p:nvPr/>
        </p:nvSpPr>
        <p:spPr bwMode="auto">
          <a:xfrm>
            <a:off x="9630981" y="4783281"/>
            <a:ext cx="20716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dirty="0">
                <a:solidFill>
                  <a:srgbClr val="172C2A"/>
                </a:solidFill>
                <a:latin typeface="#9Slide03 Roboto Condensed" panose="02000000000000000000" pitchFamily="2" charset="0"/>
              </a:rPr>
              <a:t>Gió</a:t>
            </a:r>
            <a:endParaRPr kumimoji="0" lang="en-US" altLang="en-US" sz="3200" b="0" i="0" u="none" strike="noStrike" kern="1200" cap="none" spc="0" normalizeH="0" baseline="0" noProof="0" dirty="0">
              <a:ln>
                <a:noFill/>
              </a:ln>
              <a:solidFill>
                <a:srgbClr val="172C2A"/>
              </a:solidFill>
              <a:effectLst/>
              <a:uLnTx/>
              <a:uFillTx/>
              <a:latin typeface="#9Slide03 Roboto Condensed" panose="02000000000000000000" pitchFamily="2" charset="0"/>
              <a:ea typeface="+mn-ea"/>
              <a:cs typeface="Arial" panose="020B0604020202020204" pitchFamily="34" charset="0"/>
            </a:endParaRPr>
          </a:p>
        </p:txBody>
      </p:sp>
    </p:spTree>
    <p:extLst>
      <p:ext uri="{BB962C8B-B14F-4D97-AF65-F5344CB8AC3E}">
        <p14:creationId xmlns:p14="http://schemas.microsoft.com/office/powerpoint/2010/main" val="3856897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209"/>
                                        </p:tgtEl>
                                        <p:attrNameLst>
                                          <p:attrName>style.visibility</p:attrName>
                                        </p:attrNameLst>
                                      </p:cBhvr>
                                      <p:to>
                                        <p:strVal val="visible"/>
                                      </p:to>
                                    </p:set>
                                    <p:animEffect transition="in" filter="barn(inVertical)">
                                      <p:cBhvr>
                                        <p:cTn id="46" dur="500"/>
                                        <p:tgtEl>
                                          <p:spTgt spid="820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anim calcmode="lin" valueType="num">
                                      <p:cBhvr>
                                        <p:cTn id="79" dur="1000" fill="hold"/>
                                        <p:tgtEl>
                                          <p:spTgt spid="26"/>
                                        </p:tgtEl>
                                        <p:attrNameLst>
                                          <p:attrName>ppt_x</p:attrName>
                                        </p:attrNameLst>
                                      </p:cBhvr>
                                      <p:tavLst>
                                        <p:tav tm="0">
                                          <p:val>
                                            <p:strVal val="#ppt_x"/>
                                          </p:val>
                                        </p:tav>
                                        <p:tav tm="100000">
                                          <p:val>
                                            <p:strVal val="#ppt_x"/>
                                          </p:val>
                                        </p:tav>
                                      </p:tavLst>
                                    </p:anim>
                                    <p:anim calcmode="lin" valueType="num">
                                      <p:cBhvr>
                                        <p:cTn id="8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barn(inVertical)">
                                      <p:cBhvr>
                                        <p:cTn id="85" dur="500"/>
                                        <p:tgtEl>
                                          <p:spTgt spid="10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89"/>
                                        </p:tgtEl>
                                        <p:attrNameLst>
                                          <p:attrName>style.visibility</p:attrName>
                                        </p:attrNameLst>
                                      </p:cBhvr>
                                      <p:to>
                                        <p:strVal val="visible"/>
                                      </p:to>
                                    </p:set>
                                    <p:animEffect transition="in" filter="barn(inVertical)">
                                      <p:cBhvr>
                                        <p:cTn id="88" dur="500"/>
                                        <p:tgtEl>
                                          <p:spTgt spid="289"/>
                                        </p:tgtEl>
                                      </p:cBhvr>
                                    </p:animEffect>
                                  </p:childTnLst>
                                </p:cTn>
                              </p:par>
                              <p:par>
                                <p:cTn id="89" presetID="16" presetClass="entr" presetSubtype="21" fill="hold"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barn(inVertical)">
                                      <p:cBhvr>
                                        <p:cTn id="91" dur="500"/>
                                        <p:tgtEl>
                                          <p:spTgt spid="9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05"/>
                                        </p:tgtEl>
                                        <p:attrNameLst>
                                          <p:attrName>style.visibility</p:attrName>
                                        </p:attrNameLst>
                                      </p:cBhvr>
                                      <p:to>
                                        <p:strVal val="visible"/>
                                      </p:to>
                                    </p:set>
                                    <p:animEffect transition="in" filter="barn(inVertical)">
                                      <p:cBhvr>
                                        <p:cTn id="94" dur="500"/>
                                        <p:tgtEl>
                                          <p:spTgt spid="30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98"/>
                                        </p:tgtEl>
                                        <p:attrNameLst>
                                          <p:attrName>style.visibility</p:attrName>
                                        </p:attrNameLst>
                                      </p:cBhvr>
                                      <p:to>
                                        <p:strVal val="visible"/>
                                      </p:to>
                                    </p:set>
                                    <p:animEffect transition="in" filter="barn(inVertical)">
                                      <p:cBhvr>
                                        <p:cTn id="99" dur="500"/>
                                        <p:tgtEl>
                                          <p:spTgt spid="298"/>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5"/>
                                        </p:tgtEl>
                                        <p:attrNameLst>
                                          <p:attrName>style.visibility</p:attrName>
                                        </p:attrNameLst>
                                      </p:cBhvr>
                                      <p:to>
                                        <p:strVal val="visible"/>
                                      </p:to>
                                    </p:set>
                                    <p:animEffect transition="in" filter="barn(inVertical)">
                                      <p:cBhvr>
                                        <p:cTn id="102" dur="500"/>
                                        <p:tgtEl>
                                          <p:spTgt spid="295"/>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291"/>
                                        </p:tgtEl>
                                        <p:attrNameLst>
                                          <p:attrName>style.visibility</p:attrName>
                                        </p:attrNameLst>
                                      </p:cBhvr>
                                      <p:to>
                                        <p:strVal val="visible"/>
                                      </p:to>
                                    </p:set>
                                    <p:animEffect transition="in" filter="barn(inVertical)">
                                      <p:cBhvr>
                                        <p:cTn id="105" dur="500"/>
                                        <p:tgtEl>
                                          <p:spTgt spid="291"/>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306"/>
                                        </p:tgtEl>
                                        <p:attrNameLst>
                                          <p:attrName>style.visibility</p:attrName>
                                        </p:attrNameLst>
                                      </p:cBhvr>
                                      <p:to>
                                        <p:strVal val="visible"/>
                                      </p:to>
                                    </p:set>
                                    <p:animEffect transition="in" filter="barn(inVertical)">
                                      <p:cBhvr>
                                        <p:cTn id="108" dur="500"/>
                                        <p:tgtEl>
                                          <p:spTgt spid="306"/>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292"/>
                                        </p:tgtEl>
                                        <p:attrNameLst>
                                          <p:attrName>style.visibility</p:attrName>
                                        </p:attrNameLst>
                                      </p:cBhvr>
                                      <p:to>
                                        <p:strVal val="visible"/>
                                      </p:to>
                                    </p:set>
                                    <p:animEffect transition="in" filter="barn(inVertical)">
                                      <p:cBhvr>
                                        <p:cTn id="111" dur="500"/>
                                        <p:tgtEl>
                                          <p:spTgt spid="292"/>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293"/>
                                        </p:tgtEl>
                                        <p:attrNameLst>
                                          <p:attrName>style.visibility</p:attrName>
                                        </p:attrNameLst>
                                      </p:cBhvr>
                                      <p:to>
                                        <p:strVal val="visible"/>
                                      </p:to>
                                    </p:set>
                                    <p:animEffect transition="in" filter="barn(inVertical)">
                                      <p:cBhvr>
                                        <p:cTn id="114" dur="500"/>
                                        <p:tgtEl>
                                          <p:spTgt spid="293"/>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14"/>
                                        </p:tgtEl>
                                        <p:attrNameLst>
                                          <p:attrName>style.visibility</p:attrName>
                                        </p:attrNameLst>
                                      </p:cBhvr>
                                      <p:to>
                                        <p:strVal val="visible"/>
                                      </p:to>
                                    </p:set>
                                    <p:animEffect transition="in" filter="barn(inVertical)">
                                      <p:cBhvr>
                                        <p:cTn id="119" dur="500"/>
                                        <p:tgtEl>
                                          <p:spTgt spid="314"/>
                                        </p:tgtEl>
                                      </p:cBhvr>
                                    </p:animEffect>
                                  </p:childTnLst>
                                </p:cTn>
                              </p:par>
                              <p:par>
                                <p:cTn id="120" presetID="16" presetClass="entr" presetSubtype="21" fill="hold" nodeType="withEffect">
                                  <p:stCondLst>
                                    <p:cond delay="0"/>
                                  </p:stCondLst>
                                  <p:childTnLst>
                                    <p:set>
                                      <p:cBhvr>
                                        <p:cTn id="121" dur="1" fill="hold">
                                          <p:stCondLst>
                                            <p:cond delay="0"/>
                                          </p:stCondLst>
                                        </p:cTn>
                                        <p:tgtEl>
                                          <p:spTgt spid="311"/>
                                        </p:tgtEl>
                                        <p:attrNameLst>
                                          <p:attrName>style.visibility</p:attrName>
                                        </p:attrNameLst>
                                      </p:cBhvr>
                                      <p:to>
                                        <p:strVal val="visible"/>
                                      </p:to>
                                    </p:set>
                                    <p:animEffect transition="in" filter="barn(inVertical)">
                                      <p:cBhvr>
                                        <p:cTn id="122" dur="500"/>
                                        <p:tgtEl>
                                          <p:spTgt spid="311"/>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308"/>
                                        </p:tgtEl>
                                        <p:attrNameLst>
                                          <p:attrName>style.visibility</p:attrName>
                                        </p:attrNameLst>
                                      </p:cBhvr>
                                      <p:to>
                                        <p:strVal val="visible"/>
                                      </p:to>
                                    </p:set>
                                    <p:animEffect transition="in" filter="barn(inVertical)">
                                      <p:cBhvr>
                                        <p:cTn id="125" dur="500"/>
                                        <p:tgtEl>
                                          <p:spTgt spid="308"/>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315"/>
                                        </p:tgtEl>
                                        <p:attrNameLst>
                                          <p:attrName>style.visibility</p:attrName>
                                        </p:attrNameLst>
                                      </p:cBhvr>
                                      <p:to>
                                        <p:strVal val="visible"/>
                                      </p:to>
                                    </p:set>
                                    <p:animEffect transition="in" filter="barn(inVertical)">
                                      <p:cBhvr>
                                        <p:cTn id="128" dur="500"/>
                                        <p:tgtEl>
                                          <p:spTgt spid="315"/>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309"/>
                                        </p:tgtEl>
                                        <p:attrNameLst>
                                          <p:attrName>style.visibility</p:attrName>
                                        </p:attrNameLst>
                                      </p:cBhvr>
                                      <p:to>
                                        <p:strVal val="visible"/>
                                      </p:to>
                                    </p:set>
                                    <p:animEffect transition="in" filter="barn(inVertical)">
                                      <p:cBhvr>
                                        <p:cTn id="131" dur="500"/>
                                        <p:tgtEl>
                                          <p:spTgt spid="309"/>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310"/>
                                        </p:tgtEl>
                                        <p:attrNameLst>
                                          <p:attrName>style.visibility</p:attrName>
                                        </p:attrNameLst>
                                      </p:cBhvr>
                                      <p:to>
                                        <p:strVal val="visible"/>
                                      </p:to>
                                    </p:set>
                                    <p:animEffect transition="in" filter="barn(inVertical)">
                                      <p:cBhvr>
                                        <p:cTn id="134"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animBg="1"/>
      <p:bldP spid="22" grpId="0" animBg="1"/>
      <p:bldP spid="23" grpId="0" animBg="1"/>
      <p:bldP spid="24" grpId="0"/>
      <p:bldP spid="25" grpId="0"/>
      <p:bldP spid="26" grpId="0"/>
      <p:bldP spid="8209" grpId="0"/>
      <p:bldP spid="92" grpId="0" animBg="1"/>
      <p:bldP spid="289" grpId="0"/>
      <p:bldP spid="291" grpId="0" animBg="1"/>
      <p:bldP spid="292" grpId="0" animBg="1"/>
      <p:bldP spid="293" grpId="0" animBg="1"/>
      <p:bldP spid="298" grpId="0"/>
      <p:bldP spid="305" grpId="0"/>
      <p:bldP spid="306" grpId="0"/>
      <p:bldP spid="308" grpId="0" animBg="1"/>
      <p:bldP spid="309" grpId="0" animBg="1"/>
      <p:bldP spid="310" grpId="0" animBg="1"/>
      <p:bldP spid="314" grpId="0"/>
      <p:bldP spid="3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E4486-43F3-4175-82A9-7082E6BAE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802"/>
            <a:ext cx="12192000" cy="6186200"/>
          </a:xfrm>
          <a:prstGeom prst="rect">
            <a:avLst/>
          </a:prstGeom>
        </p:spPr>
      </p:pic>
      <p:sp>
        <p:nvSpPr>
          <p:cNvPr id="7" name="Rectangle: Rounded Corners 28">
            <a:extLst>
              <a:ext uri="{FF2B5EF4-FFF2-40B4-BE49-F238E27FC236}">
                <a16:creationId xmlns:a16="http://schemas.microsoft.com/office/drawing/2014/main" id="{24608E28-C4CB-4925-AA1B-63753043F387}"/>
              </a:ext>
            </a:extLst>
          </p:cNvPr>
          <p:cNvSpPr/>
          <p:nvPr/>
        </p:nvSpPr>
        <p:spPr>
          <a:xfrm>
            <a:off x="1779698" y="271692"/>
            <a:ext cx="8857488" cy="40011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mj-lt"/>
                <a:cs typeface="Arial" panose="020B0604020202020204" pitchFamily="34" charset="0"/>
              </a:rPr>
              <a:t>Tiết 21</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 22</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23 </a:t>
            </a:r>
            <a:r>
              <a:rPr lang="vi-VN" sz="2000" b="1" dirty="0">
                <a:solidFill>
                  <a:srgbClr val="002060"/>
                </a:solidFill>
                <a:latin typeface="+mj-lt"/>
                <a:cs typeface="Arial" panose="020B0604020202020204" pitchFamily="34" charset="0"/>
              </a:rPr>
              <a:t>- </a:t>
            </a:r>
            <a:r>
              <a:rPr lang="en-US" sz="2000" b="1">
                <a:solidFill>
                  <a:srgbClr val="002060"/>
                </a:solidFill>
                <a:latin typeface="Times New Roman" panose="02020603050405020304" pitchFamily="18" charset="0"/>
                <a:cs typeface="Times New Roman" panose="02020603050405020304" pitchFamily="18" charset="0"/>
              </a:rPr>
              <a:t>Bài 15: LỚP </a:t>
            </a:r>
            <a:r>
              <a:rPr lang="en-US" sz="2000" b="1" dirty="0">
                <a:solidFill>
                  <a:srgbClr val="002060"/>
                </a:solidFill>
                <a:latin typeface="Times New Roman" panose="02020603050405020304" pitchFamily="18" charset="0"/>
                <a:cs typeface="Times New Roman" panose="02020603050405020304" pitchFamily="18" charset="0"/>
              </a:rPr>
              <a:t>VỎ KHÍ CỦA TRÁI ĐẤT. KHÍ ÁP VÀ GIÓ</a:t>
            </a:r>
          </a:p>
        </p:txBody>
      </p:sp>
      <p:sp>
        <p:nvSpPr>
          <p:cNvPr id="8" name="TextBox 7">
            <a:extLst>
              <a:ext uri="{FF2B5EF4-FFF2-40B4-BE49-F238E27FC236}">
                <a16:creationId xmlns:a16="http://schemas.microsoft.com/office/drawing/2014/main" id="{20E6EF0A-8BB4-45B4-A737-6529B72A688E}"/>
              </a:ext>
            </a:extLst>
          </p:cNvPr>
          <p:cNvSpPr txBox="1"/>
          <p:nvPr/>
        </p:nvSpPr>
        <p:spPr>
          <a:xfrm>
            <a:off x="3155357" y="-25043"/>
            <a:ext cx="8285870" cy="400110"/>
          </a:xfrm>
          <a:prstGeom prst="rect">
            <a:avLst/>
          </a:prstGeom>
          <a:noFill/>
        </p:spPr>
        <p:txBody>
          <a:bodyPr wrap="square" rtlCol="0">
            <a:spAutoFit/>
          </a:bodyPr>
          <a:lstStyle/>
          <a:p>
            <a:r>
              <a:rPr lang="vi-VN" sz="2000" b="1" dirty="0">
                <a:solidFill>
                  <a:srgbClr val="002060"/>
                </a:solidFill>
                <a:latin typeface="+mj-lt"/>
                <a:ea typeface="#9Slide03 Roboto Slab Bold" pitchFamily="2" charset="0"/>
              </a:rPr>
              <a:t>CHƯƠNG 4: KHÍ HẬU VÀ BIẾN ĐỔI KHÍ HẬU</a:t>
            </a:r>
            <a:endParaRPr lang="en-US" sz="2000" b="1" dirty="0">
              <a:solidFill>
                <a:srgbClr val="002060"/>
              </a:solidFill>
              <a:latin typeface="+mj-lt"/>
              <a:ea typeface="#9Slide03 Roboto Slab Bold" pitchFamily="2" charset="0"/>
            </a:endParaRPr>
          </a:p>
        </p:txBody>
      </p:sp>
      <p:sp>
        <p:nvSpPr>
          <p:cNvPr id="18" name="Title 1">
            <a:extLst>
              <a:ext uri="{FF2B5EF4-FFF2-40B4-BE49-F238E27FC236}">
                <a16:creationId xmlns:a16="http://schemas.microsoft.com/office/drawing/2014/main" id="{A8CC2C04-F93D-4E3B-A0C2-6618D382DA0E}"/>
              </a:ext>
            </a:extLst>
          </p:cNvPr>
          <p:cNvSpPr txBox="1">
            <a:spLocks/>
          </p:cNvSpPr>
          <p:nvPr/>
        </p:nvSpPr>
        <p:spPr>
          <a:xfrm>
            <a:off x="302474" y="855360"/>
            <a:ext cx="4884455" cy="467426"/>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4. Khí áp. Các đai khí áp trên Trái Đất</a:t>
            </a:r>
          </a:p>
        </p:txBody>
      </p:sp>
      <p:sp>
        <p:nvSpPr>
          <p:cNvPr id="19" name="Title 1">
            <a:extLst>
              <a:ext uri="{FF2B5EF4-FFF2-40B4-BE49-F238E27FC236}">
                <a16:creationId xmlns:a16="http://schemas.microsoft.com/office/drawing/2014/main" id="{32638A72-6E97-4224-8CB5-90E12030C9A9}"/>
              </a:ext>
            </a:extLst>
          </p:cNvPr>
          <p:cNvSpPr txBox="1">
            <a:spLocks/>
          </p:cNvSpPr>
          <p:nvPr/>
        </p:nvSpPr>
        <p:spPr>
          <a:xfrm>
            <a:off x="302474" y="1211327"/>
            <a:ext cx="11737842" cy="2239315"/>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1800">
                <a:solidFill>
                  <a:schemeClr val="bg1"/>
                </a:solidFill>
                <a:latin typeface="Times New Roman" panose="02020603050405020304" pitchFamily="18" charset="0"/>
                <a:cs typeface="Times New Roman" panose="02020603050405020304" pitchFamily="18" charset="0"/>
              </a:rPr>
              <a:t>- Khí áp là sức ép của khí quyển lên bề mặt Trái Đất.</a:t>
            </a:r>
          </a:p>
          <a:p>
            <a:pPr marL="0" marR="0" algn="just">
              <a:lnSpc>
                <a:spcPct val="110000"/>
              </a:lnSpc>
              <a:spcBef>
                <a:spcPts val="0"/>
              </a:spcBef>
              <a:spcAft>
                <a:spcPts val="0"/>
              </a:spcAft>
            </a:pPr>
            <a:r>
              <a:rPr lang="pt-BR" sz="1800">
                <a:solidFill>
                  <a:schemeClr val="bg1"/>
                </a:solidFill>
                <a:effectLst/>
                <a:latin typeface="Times New Roman" panose="02020603050405020304" pitchFamily="18" charset="0"/>
                <a:ea typeface="Times New Roman" panose="02020603050405020304" pitchFamily="18" charset="0"/>
              </a:rPr>
              <a:t>- Dụng cụ đo khí áp: Khí áp kế. </a:t>
            </a:r>
          </a:p>
          <a:p>
            <a:pPr marL="0" marR="0" algn="just">
              <a:lnSpc>
                <a:spcPct val="110000"/>
              </a:lnSpc>
              <a:spcBef>
                <a:spcPts val="0"/>
              </a:spcBef>
              <a:spcAft>
                <a:spcPts val="0"/>
              </a:spcAft>
            </a:pPr>
            <a:r>
              <a:rPr lang="pt-BR" sz="1800">
                <a:solidFill>
                  <a:schemeClr val="bg1"/>
                </a:solidFill>
                <a:effectLst/>
                <a:latin typeface="Times New Roman" panose="02020603050405020304" pitchFamily="18" charset="0"/>
                <a:ea typeface="Times New Roman" panose="02020603050405020304" pitchFamily="18" charset="0"/>
              </a:rPr>
              <a:t>- Đơn vị đo khí áp: mb ( đọc là mi-li-ba)</a:t>
            </a:r>
            <a:endParaRPr lang="en-US" sz="1800">
              <a:solidFill>
                <a:schemeClr val="bg1"/>
              </a:solidFill>
              <a:effectLst/>
              <a:latin typeface="Times New Roman" panose="02020603050405020304" pitchFamily="18" charset="0"/>
              <a:ea typeface="Times New Roman" panose="02020603050405020304" pitchFamily="18" charset="0"/>
            </a:endParaRPr>
          </a:p>
          <a:p>
            <a:pPr marR="0" indent="117475" algn="just">
              <a:lnSpc>
                <a:spcPct val="110000"/>
              </a:lnSpc>
              <a:spcBef>
                <a:spcPts val="0"/>
              </a:spcBef>
              <a:spcAft>
                <a:spcPts val="0"/>
              </a:spcAft>
            </a:pPr>
            <a:r>
              <a:rPr lang="pt-BR" sz="1800">
                <a:solidFill>
                  <a:schemeClr val="bg1"/>
                </a:solidFill>
                <a:latin typeface="Times New Roman" panose="02020603050405020304" pitchFamily="18" charset="0"/>
                <a:ea typeface="Times New Roman" panose="02020603050405020304" pitchFamily="18" charset="0"/>
              </a:rPr>
              <a:t>Khí áp thấp &lt;</a:t>
            </a:r>
            <a:r>
              <a:rPr lang="pt-BR" sz="1800">
                <a:solidFill>
                  <a:schemeClr val="bg1"/>
                </a:solidFill>
                <a:effectLst/>
                <a:latin typeface="Times New Roman" panose="02020603050405020304" pitchFamily="18" charset="0"/>
                <a:ea typeface="Times New Roman" panose="02020603050405020304" pitchFamily="18" charset="0"/>
              </a:rPr>
              <a:t> </a:t>
            </a:r>
            <a:r>
              <a:rPr lang="pt-BR" sz="1800">
                <a:solidFill>
                  <a:schemeClr val="bg1"/>
                </a:solidFill>
                <a:latin typeface="Times New Roman" panose="02020603050405020304" pitchFamily="18" charset="0"/>
                <a:ea typeface="Times New Roman" panose="02020603050405020304" pitchFamily="18" charset="0"/>
              </a:rPr>
              <a:t>1013 </a:t>
            </a:r>
            <a:r>
              <a:rPr lang="pt-BR" sz="1800">
                <a:solidFill>
                  <a:schemeClr val="bg1"/>
                </a:solidFill>
                <a:effectLst/>
                <a:latin typeface="Times New Roman" panose="02020603050405020304" pitchFamily="18" charset="0"/>
                <a:ea typeface="Times New Roman" panose="02020603050405020304" pitchFamily="18" charset="0"/>
              </a:rPr>
              <a:t>mb &lt; Khí áp cao.</a:t>
            </a:r>
          </a:p>
          <a:p>
            <a:pPr>
              <a:lnSpc>
                <a:spcPct val="110000"/>
              </a:lnSpc>
            </a:pPr>
            <a:r>
              <a:rPr lang="en-US" sz="1800">
                <a:solidFill>
                  <a:schemeClr val="bg1"/>
                </a:solidFill>
                <a:latin typeface="Times New Roman" panose="02020603050405020304" pitchFamily="18" charset="0"/>
                <a:cs typeface="Times New Roman" panose="02020603050405020304" pitchFamily="18" charset="0"/>
              </a:rPr>
              <a:t>- Khí áp phân bố thành những đai áp cao và đai áp thấp xen kẽ và đối xứng nhau qua Xích đạo.</a:t>
            </a:r>
          </a:p>
          <a:p>
            <a:pPr algn="just">
              <a:lnSpc>
                <a:spcPct val="110000"/>
              </a:lnSpc>
            </a:pPr>
            <a:r>
              <a:rPr lang="en-US" sz="1800">
                <a:solidFill>
                  <a:schemeClr val="bg1"/>
                </a:solidFill>
                <a:latin typeface="Times New Roman" panose="02020603050405020304" pitchFamily="18" charset="0"/>
                <a:cs typeface="Times New Roman" panose="02020603050405020304" pitchFamily="18" charset="0"/>
              </a:rPr>
              <a:t>+ Các đai áp cao: 2 đai áp cao cực, 2 đai áp cao chí tuyến. </a:t>
            </a:r>
          </a:p>
          <a:p>
            <a:pPr algn="just">
              <a:lnSpc>
                <a:spcPct val="110000"/>
              </a:lnSpc>
            </a:pPr>
            <a:r>
              <a:rPr lang="en-US" sz="1800">
                <a:solidFill>
                  <a:schemeClr val="bg1"/>
                </a:solidFill>
                <a:latin typeface="Times New Roman" panose="02020603050405020304" pitchFamily="18" charset="0"/>
                <a:cs typeface="Times New Roman" panose="02020603050405020304" pitchFamily="18" charset="0"/>
              </a:rPr>
              <a:t>+ Các đai áp thấp: 2 đai áp thấp ôn đới và 1 đai áp thấp Xích đạo</a:t>
            </a:r>
            <a:r>
              <a:rPr lang="pt-BR" sz="1800">
                <a:solidFill>
                  <a:schemeClr val="bg1"/>
                </a:solidFill>
                <a:effectLst/>
                <a:latin typeface="Times New Roman" panose="02020603050405020304" pitchFamily="18" charset="0"/>
                <a:ea typeface="Times New Roman" panose="02020603050405020304" pitchFamily="18" charset="0"/>
              </a:rPr>
              <a:t>  </a:t>
            </a:r>
            <a:endParaRPr lang="en-US" sz="1800">
              <a:solidFill>
                <a:schemeClr val="bg1"/>
              </a:solidFill>
              <a:effectLst/>
              <a:latin typeface="Times New Roman" panose="02020603050405020304" pitchFamily="18" charset="0"/>
              <a:ea typeface="Times New Roman" panose="02020603050405020304" pitchFamily="18" charset="0"/>
            </a:endParaRPr>
          </a:p>
        </p:txBody>
      </p:sp>
      <p:sp>
        <p:nvSpPr>
          <p:cNvPr id="20" name="Title 1">
            <a:extLst>
              <a:ext uri="{FF2B5EF4-FFF2-40B4-BE49-F238E27FC236}">
                <a16:creationId xmlns:a16="http://schemas.microsoft.com/office/drawing/2014/main" id="{9C990F4A-2034-4491-A58D-15C450284F4B}"/>
              </a:ext>
            </a:extLst>
          </p:cNvPr>
          <p:cNvSpPr txBox="1">
            <a:spLocks/>
          </p:cNvSpPr>
          <p:nvPr/>
        </p:nvSpPr>
        <p:spPr>
          <a:xfrm>
            <a:off x="1317785" y="4129252"/>
            <a:ext cx="7393736" cy="1363351"/>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F3C71304-74ED-495A-9161-F225AD79B6BF}"/>
              </a:ext>
            </a:extLst>
          </p:cNvPr>
          <p:cNvSpPr txBox="1">
            <a:spLocks/>
          </p:cNvSpPr>
          <p:nvPr/>
        </p:nvSpPr>
        <p:spPr>
          <a:xfrm>
            <a:off x="302474" y="3278704"/>
            <a:ext cx="6022427"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5. Gió. Các loại gió thổi thường xuyên trên Trái Đất</a:t>
            </a:r>
          </a:p>
        </p:txBody>
      </p:sp>
      <p:sp>
        <p:nvSpPr>
          <p:cNvPr id="16" name="Title 1">
            <a:extLst>
              <a:ext uri="{FF2B5EF4-FFF2-40B4-BE49-F238E27FC236}">
                <a16:creationId xmlns:a16="http://schemas.microsoft.com/office/drawing/2014/main" id="{87FF76C7-039F-4A9C-A699-41C7BBD553DF}"/>
              </a:ext>
            </a:extLst>
          </p:cNvPr>
          <p:cNvSpPr txBox="1">
            <a:spLocks/>
          </p:cNvSpPr>
          <p:nvPr/>
        </p:nvSpPr>
        <p:spPr>
          <a:xfrm>
            <a:off x="6896166" y="770165"/>
            <a:ext cx="5144150" cy="1633223"/>
          </a:xfrm>
          <a:prstGeom prst="rect">
            <a:avLst/>
          </a:prstGeom>
          <a:noFill/>
          <a:ln>
            <a:solidFill>
              <a:schemeClr val="bg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r>
              <a:rPr lang="en-US" sz="1800" b="1">
                <a:solidFill>
                  <a:srgbClr val="FFFF00"/>
                </a:solidFill>
                <a:latin typeface="Times New Roman" panose="02020603050405020304" pitchFamily="18" charset="0"/>
                <a:cs typeface="Times New Roman" panose="02020603050405020304" pitchFamily="18" charset="0"/>
              </a:rPr>
              <a:t>Bài tập về nhà: </a:t>
            </a:r>
            <a:endParaRPr lang="en-US" sz="1800">
              <a:solidFill>
                <a:schemeClr val="bg1"/>
              </a:solidFill>
              <a:latin typeface="Times New Roman" panose="02020603050405020304" pitchFamily="18" charset="0"/>
              <a:cs typeface="Times New Roman" panose="02020603050405020304" pitchFamily="18" charset="0"/>
            </a:endParaRPr>
          </a:p>
          <a:p>
            <a:pPr>
              <a:lnSpc>
                <a:spcPct val="110000"/>
              </a:lnSpc>
            </a:pPr>
            <a:r>
              <a:rPr lang="en-US" sz="1800">
                <a:solidFill>
                  <a:schemeClr val="bg1"/>
                </a:solidFill>
                <a:latin typeface="Times New Roman" panose="02020603050405020304" pitchFamily="18" charset="0"/>
                <a:cs typeface="Times New Roman" panose="02020603050405020304" pitchFamily="18" charset="0"/>
              </a:rPr>
              <a:t>- Làm Sách bài tập trang 34 + 35 + 36</a:t>
            </a:r>
          </a:p>
          <a:p>
            <a:pPr>
              <a:lnSpc>
                <a:spcPct val="110000"/>
              </a:lnSpc>
            </a:pPr>
            <a:r>
              <a:rPr lang="en-US" sz="1800">
                <a:solidFill>
                  <a:schemeClr val="bg1"/>
                </a:solidFill>
                <a:latin typeface="Times New Roman" panose="02020603050405020304" pitchFamily="18" charset="0"/>
                <a:cs typeface="Times New Roman" panose="02020603050405020304" pitchFamily="18" charset="0"/>
              </a:rPr>
              <a:t>- Vẽ hình 5 “Các đai khí áp và gió thổi thường xuyên trên Trái Đất” SGK/ 144 vào vở.</a:t>
            </a:r>
          </a:p>
          <a:p>
            <a:pPr>
              <a:lnSpc>
                <a:spcPct val="110000"/>
              </a:lnSpc>
            </a:pPr>
            <a:r>
              <a:rPr lang="en-US" sz="1800">
                <a:solidFill>
                  <a:schemeClr val="bg1"/>
                </a:solidFill>
                <a:latin typeface="Times New Roman" panose="02020603050405020304" pitchFamily="18" charset="0"/>
                <a:cs typeface="Times New Roman" panose="02020603050405020304" pitchFamily="18" charset="0"/>
              </a:rPr>
              <a:t>- Soạn bài 16: Nhiệt độ không khí. Mây và mưa. </a:t>
            </a:r>
          </a:p>
        </p:txBody>
      </p:sp>
      <p:graphicFrame>
        <p:nvGraphicFramePr>
          <p:cNvPr id="17" name="Table 16">
            <a:extLst>
              <a:ext uri="{FF2B5EF4-FFF2-40B4-BE49-F238E27FC236}">
                <a16:creationId xmlns:a16="http://schemas.microsoft.com/office/drawing/2014/main" id="{6EEA5ACF-9772-4165-AF38-8D276D42C3B0}"/>
              </a:ext>
            </a:extLst>
          </p:cNvPr>
          <p:cNvGraphicFramePr>
            <a:graphicFrameLocks noGrp="1"/>
          </p:cNvGraphicFramePr>
          <p:nvPr>
            <p:extLst>
              <p:ext uri="{D42A27DB-BD31-4B8C-83A1-F6EECF244321}">
                <p14:modId xmlns:p14="http://schemas.microsoft.com/office/powerpoint/2010/main" val="515926102"/>
              </p:ext>
            </p:extLst>
          </p:nvPr>
        </p:nvGraphicFramePr>
        <p:xfrm>
          <a:off x="302474" y="4429323"/>
          <a:ext cx="11580183" cy="2126559"/>
        </p:xfrm>
        <a:graphic>
          <a:graphicData uri="http://schemas.openxmlformats.org/drawingml/2006/table">
            <a:tbl>
              <a:tblPr firstRow="1" firstCol="1" bandRow="1"/>
              <a:tblGrid>
                <a:gridCol w="828105">
                  <a:extLst>
                    <a:ext uri="{9D8B030D-6E8A-4147-A177-3AD203B41FA5}">
                      <a16:colId xmlns:a16="http://schemas.microsoft.com/office/drawing/2014/main" val="129196826"/>
                    </a:ext>
                  </a:extLst>
                </a:gridCol>
                <a:gridCol w="1655380">
                  <a:extLst>
                    <a:ext uri="{9D8B030D-6E8A-4147-A177-3AD203B41FA5}">
                      <a16:colId xmlns:a16="http://schemas.microsoft.com/office/drawing/2014/main" val="4180972219"/>
                    </a:ext>
                  </a:extLst>
                </a:gridCol>
                <a:gridCol w="3168869">
                  <a:extLst>
                    <a:ext uri="{9D8B030D-6E8A-4147-A177-3AD203B41FA5}">
                      <a16:colId xmlns:a16="http://schemas.microsoft.com/office/drawing/2014/main" val="773109570"/>
                    </a:ext>
                  </a:extLst>
                </a:gridCol>
                <a:gridCol w="3294993">
                  <a:extLst>
                    <a:ext uri="{9D8B030D-6E8A-4147-A177-3AD203B41FA5}">
                      <a16:colId xmlns:a16="http://schemas.microsoft.com/office/drawing/2014/main" val="768970606"/>
                    </a:ext>
                  </a:extLst>
                </a:gridCol>
                <a:gridCol w="2632836">
                  <a:extLst>
                    <a:ext uri="{9D8B030D-6E8A-4147-A177-3AD203B41FA5}">
                      <a16:colId xmlns:a16="http://schemas.microsoft.com/office/drawing/2014/main" val="32186940"/>
                    </a:ext>
                  </a:extLst>
                </a:gridCol>
              </a:tblGrid>
              <a:tr h="408356">
                <a:tc gridSpan="2">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Gió thổi thường xuyên</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Mậu dịch (Tín phong)</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Tây ôn đới</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Đông cực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62074071"/>
                  </a:ext>
                </a:extLst>
              </a:tr>
              <a:tr h="760225">
                <a:tc gridSpan="2">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Thổi từ áp cao …. đến áp thấp ….. </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Áp cao cận chí tuyến (30</a:t>
                      </a:r>
                      <a:r>
                        <a:rPr lang="en-US" sz="1800" b="0" baseline="30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 </a:t>
                      </a: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 N)  về áp thấp Xích đạo. </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Áp cao cận chí tuyến (30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 N) đến áp thấp ôn đới (60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 N)</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Áp cao cực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90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 </a:t>
                      </a: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 N) về áp thấp ôn đới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60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 N)</a:t>
                      </a:r>
                    </a:p>
                    <a:p>
                      <a:pPr marL="0" marR="0" algn="l">
                        <a:lnSpc>
                          <a:spcPct val="110000"/>
                        </a:lnSpc>
                        <a:spcBef>
                          <a:spcPts val="0"/>
                        </a:spcBef>
                        <a:spcAft>
                          <a:spcPts val="800"/>
                        </a:spcAft>
                      </a:pP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6852658"/>
                  </a:ext>
                </a:extLst>
              </a:tr>
              <a:tr h="408356">
                <a:tc rowSpan="2">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Hướng gió:</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Bắc bán cầu</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Bắc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Tây Nam</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Bắc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4083710"/>
                  </a:ext>
                </a:extLst>
              </a:tr>
              <a:tr h="429546">
                <a:tc vMerge="1">
                  <a:txBody>
                    <a:bodyPr/>
                    <a:lstStyle/>
                    <a:p>
                      <a:endParaRPr lang="en-US"/>
                    </a:p>
                  </a:txBody>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Nam bán cầu</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Nam</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Tây Bắc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Nam</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8321145"/>
                  </a:ext>
                </a:extLst>
              </a:tr>
            </a:tbl>
          </a:graphicData>
        </a:graphic>
      </p:graphicFrame>
      <p:sp>
        <p:nvSpPr>
          <p:cNvPr id="24" name="TextBox 23">
            <a:extLst>
              <a:ext uri="{FF2B5EF4-FFF2-40B4-BE49-F238E27FC236}">
                <a16:creationId xmlns:a16="http://schemas.microsoft.com/office/drawing/2014/main" id="{9EA772A7-A19D-4A24-952B-D3D3C61ACC07}"/>
              </a:ext>
            </a:extLst>
          </p:cNvPr>
          <p:cNvSpPr txBox="1"/>
          <p:nvPr/>
        </p:nvSpPr>
        <p:spPr>
          <a:xfrm>
            <a:off x="302474" y="3697237"/>
            <a:ext cx="11004331" cy="646331"/>
          </a:xfrm>
          <a:prstGeom prst="rect">
            <a:avLst/>
          </a:prstGeom>
          <a:noFill/>
        </p:spPr>
        <p:txBody>
          <a:bodyPr wrap="square">
            <a:spAutoFit/>
          </a:bodyPr>
          <a:lstStyle/>
          <a:p>
            <a:r>
              <a:rPr lang="pt-BR"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Gió là sự chuyển động của</a:t>
            </a:r>
            <a:r>
              <a:rPr lang="pt-BR" sz="1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 khí từ nơi có khí áp cao </a:t>
            </a:r>
            <a:r>
              <a:rPr lang="pt-BR">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 </a:t>
            </a:r>
            <a:r>
              <a:rPr lang="pt-BR"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nơi có khí áp thấp.</a:t>
            </a:r>
          </a:p>
          <a:p>
            <a:r>
              <a:rPr lang="en-US">
                <a:solidFill>
                  <a:schemeClr val="bg1"/>
                </a:solidFill>
                <a:latin typeface="Times New Roman" panose="02020603050405020304" pitchFamily="18" charset="0"/>
                <a:cs typeface="Times New Roman" panose="02020603050405020304" pitchFamily="18" charset="0"/>
              </a:rPr>
              <a:t>- Bảng: Các loại gió thổi thường xuyên trên Trái Đất: </a:t>
            </a:r>
          </a:p>
        </p:txBody>
      </p:sp>
    </p:spTree>
    <p:extLst>
      <p:ext uri="{BB962C8B-B14F-4D97-AF65-F5344CB8AC3E}">
        <p14:creationId xmlns:p14="http://schemas.microsoft.com/office/powerpoint/2010/main" val="207694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E4486-43F3-4175-82A9-7082E6BAE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288"/>
            <a:ext cx="12192000" cy="6077713"/>
          </a:xfrm>
          <a:prstGeom prst="rect">
            <a:avLst/>
          </a:prstGeom>
        </p:spPr>
      </p:pic>
      <p:sp>
        <p:nvSpPr>
          <p:cNvPr id="7" name="Rectangle: Rounded Corners 28">
            <a:extLst>
              <a:ext uri="{FF2B5EF4-FFF2-40B4-BE49-F238E27FC236}">
                <a16:creationId xmlns:a16="http://schemas.microsoft.com/office/drawing/2014/main" id="{24608E28-C4CB-4925-AA1B-63753043F387}"/>
              </a:ext>
            </a:extLst>
          </p:cNvPr>
          <p:cNvSpPr/>
          <p:nvPr/>
        </p:nvSpPr>
        <p:spPr>
          <a:xfrm>
            <a:off x="1779698" y="397820"/>
            <a:ext cx="8857488" cy="40011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mj-lt"/>
                <a:cs typeface="Arial" panose="020B0604020202020204" pitchFamily="34" charset="0"/>
              </a:rPr>
              <a:t>Tiết 21</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 22</a:t>
            </a:r>
            <a:r>
              <a:rPr lang="en-US" sz="2000" b="1">
                <a:solidFill>
                  <a:srgbClr val="002060"/>
                </a:solidFill>
                <a:latin typeface="+mj-lt"/>
                <a:cs typeface="Arial" panose="020B0604020202020204" pitchFamily="34" charset="0"/>
              </a:rPr>
              <a:t> + </a:t>
            </a:r>
            <a:r>
              <a:rPr lang="vi-VN" sz="2000" b="1">
                <a:solidFill>
                  <a:srgbClr val="002060"/>
                </a:solidFill>
                <a:latin typeface="+mj-lt"/>
                <a:cs typeface="Arial" panose="020B0604020202020204" pitchFamily="34" charset="0"/>
              </a:rPr>
              <a:t>23 </a:t>
            </a:r>
            <a:r>
              <a:rPr lang="vi-VN" sz="2000" b="1" dirty="0">
                <a:solidFill>
                  <a:srgbClr val="002060"/>
                </a:solidFill>
                <a:latin typeface="+mj-lt"/>
                <a:cs typeface="Arial" panose="020B0604020202020204" pitchFamily="34" charset="0"/>
              </a:rPr>
              <a:t>- </a:t>
            </a:r>
            <a:r>
              <a:rPr lang="en-US" sz="2000" b="1">
                <a:solidFill>
                  <a:srgbClr val="002060"/>
                </a:solidFill>
                <a:latin typeface="Times New Roman" panose="02020603050405020304" pitchFamily="18" charset="0"/>
                <a:cs typeface="Times New Roman" panose="02020603050405020304" pitchFamily="18" charset="0"/>
              </a:rPr>
              <a:t>Bài 15: LỚP </a:t>
            </a:r>
            <a:r>
              <a:rPr lang="en-US" sz="2000" b="1" dirty="0">
                <a:solidFill>
                  <a:srgbClr val="002060"/>
                </a:solidFill>
                <a:latin typeface="Times New Roman" panose="02020603050405020304" pitchFamily="18" charset="0"/>
                <a:cs typeface="Times New Roman" panose="02020603050405020304" pitchFamily="18" charset="0"/>
              </a:rPr>
              <a:t>VỎ KHÍ CỦA TRÁI ĐẤT. KHÍ ÁP VÀ GIÓ</a:t>
            </a:r>
          </a:p>
        </p:txBody>
      </p:sp>
      <p:sp>
        <p:nvSpPr>
          <p:cNvPr id="8" name="TextBox 7">
            <a:extLst>
              <a:ext uri="{FF2B5EF4-FFF2-40B4-BE49-F238E27FC236}">
                <a16:creationId xmlns:a16="http://schemas.microsoft.com/office/drawing/2014/main" id="{20E6EF0A-8BB4-45B4-A737-6529B72A688E}"/>
              </a:ext>
            </a:extLst>
          </p:cNvPr>
          <p:cNvSpPr txBox="1"/>
          <p:nvPr/>
        </p:nvSpPr>
        <p:spPr>
          <a:xfrm>
            <a:off x="3155357" y="53787"/>
            <a:ext cx="8285870" cy="400110"/>
          </a:xfrm>
          <a:prstGeom prst="rect">
            <a:avLst/>
          </a:prstGeom>
          <a:noFill/>
        </p:spPr>
        <p:txBody>
          <a:bodyPr wrap="square" rtlCol="0">
            <a:spAutoFit/>
          </a:bodyPr>
          <a:lstStyle/>
          <a:p>
            <a:r>
              <a:rPr lang="vi-VN" sz="2000" b="1" dirty="0">
                <a:solidFill>
                  <a:srgbClr val="002060"/>
                </a:solidFill>
                <a:latin typeface="+mj-lt"/>
                <a:ea typeface="#9Slide03 Roboto Slab Bold" pitchFamily="2" charset="0"/>
              </a:rPr>
              <a:t>CHƯƠNG 4: KHÍ HẬU VÀ BIẾN ĐỔI KHÍ HẬU</a:t>
            </a:r>
            <a:endParaRPr lang="en-US" sz="2000" b="1" dirty="0">
              <a:solidFill>
                <a:srgbClr val="002060"/>
              </a:solidFill>
              <a:latin typeface="+mj-lt"/>
              <a:ea typeface="#9Slide03 Roboto Slab Bold" pitchFamily="2" charset="0"/>
            </a:endParaRPr>
          </a:p>
        </p:txBody>
      </p:sp>
      <p:sp>
        <p:nvSpPr>
          <p:cNvPr id="9" name="Title 1">
            <a:extLst>
              <a:ext uri="{FF2B5EF4-FFF2-40B4-BE49-F238E27FC236}">
                <a16:creationId xmlns:a16="http://schemas.microsoft.com/office/drawing/2014/main" id="{9AF15629-55FF-4C33-91EE-EC70D339BE05}"/>
              </a:ext>
            </a:extLst>
          </p:cNvPr>
          <p:cNvSpPr txBox="1">
            <a:spLocks/>
          </p:cNvSpPr>
          <p:nvPr/>
        </p:nvSpPr>
        <p:spPr>
          <a:xfrm>
            <a:off x="268014" y="893159"/>
            <a:ext cx="6022427" cy="50740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00"/>
                </a:solidFill>
                <a:latin typeface="Times New Roman" panose="02020603050405020304" pitchFamily="18" charset="0"/>
                <a:cs typeface="Times New Roman" panose="02020603050405020304" pitchFamily="18" charset="0"/>
              </a:rPr>
              <a:t>5. Gió. Các loại gió thổi thường xuyên trên Trái Đất</a:t>
            </a:r>
          </a:p>
        </p:txBody>
      </p:sp>
      <p:sp>
        <p:nvSpPr>
          <p:cNvPr id="15" name="Title 1">
            <a:extLst>
              <a:ext uri="{FF2B5EF4-FFF2-40B4-BE49-F238E27FC236}">
                <a16:creationId xmlns:a16="http://schemas.microsoft.com/office/drawing/2014/main" id="{74E5FF21-4AAB-40D3-8469-78D4E531B483}"/>
              </a:ext>
            </a:extLst>
          </p:cNvPr>
          <p:cNvSpPr txBox="1">
            <a:spLocks/>
          </p:cNvSpPr>
          <p:nvPr/>
        </p:nvSpPr>
        <p:spPr>
          <a:xfrm>
            <a:off x="383631" y="4320575"/>
            <a:ext cx="8798370" cy="125876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1800" b="1">
                <a:solidFill>
                  <a:srgbClr val="FFFF00"/>
                </a:solidFill>
                <a:latin typeface="Times New Roman" panose="02020603050405020304" pitchFamily="18" charset="0"/>
                <a:cs typeface="Times New Roman" panose="02020603050405020304" pitchFamily="18" charset="0"/>
              </a:rPr>
              <a:t>Bài tập về nhà: </a:t>
            </a:r>
          </a:p>
          <a:p>
            <a:pPr>
              <a:lnSpc>
                <a:spcPct val="110000"/>
              </a:lnSpc>
            </a:pPr>
            <a:r>
              <a:rPr lang="en-US" sz="1800">
                <a:solidFill>
                  <a:schemeClr val="bg1"/>
                </a:solidFill>
                <a:latin typeface="Times New Roman" panose="02020603050405020304" pitchFamily="18" charset="0"/>
                <a:cs typeface="Times New Roman" panose="02020603050405020304" pitchFamily="18" charset="0"/>
              </a:rPr>
              <a:t>- Làm Sách bài tập trang 34 + 35 + 36</a:t>
            </a:r>
          </a:p>
          <a:p>
            <a:pPr>
              <a:lnSpc>
                <a:spcPct val="110000"/>
              </a:lnSpc>
            </a:pPr>
            <a:r>
              <a:rPr lang="en-US" sz="1800">
                <a:solidFill>
                  <a:schemeClr val="bg1"/>
                </a:solidFill>
                <a:latin typeface="Times New Roman" panose="02020603050405020304" pitchFamily="18" charset="0"/>
                <a:cs typeface="Times New Roman" panose="02020603050405020304" pitchFamily="18" charset="0"/>
              </a:rPr>
              <a:t>- Vẽ hình 5 “Các đai khí áp và gió thổi thường xuyên trên Trái Đất” SGK/ 144 vào vở.</a:t>
            </a:r>
          </a:p>
          <a:p>
            <a:pPr>
              <a:lnSpc>
                <a:spcPct val="110000"/>
              </a:lnSpc>
            </a:pPr>
            <a:r>
              <a:rPr lang="en-US" sz="1800">
                <a:solidFill>
                  <a:schemeClr val="bg1"/>
                </a:solidFill>
                <a:latin typeface="Times New Roman" panose="02020603050405020304" pitchFamily="18" charset="0"/>
                <a:cs typeface="Times New Roman" panose="02020603050405020304" pitchFamily="18" charset="0"/>
              </a:rPr>
              <a:t>- Soạn bài 16: Nhiệt độ không khí. Mây và mưa. </a:t>
            </a:r>
          </a:p>
        </p:txBody>
      </p:sp>
      <p:pic>
        <p:nvPicPr>
          <p:cNvPr id="23" name="Picture 1">
            <a:extLst>
              <a:ext uri="{FF2B5EF4-FFF2-40B4-BE49-F238E27FC236}">
                <a16:creationId xmlns:a16="http://schemas.microsoft.com/office/drawing/2014/main" id="{D9486BAC-8E3A-4C47-81F1-9E642185E9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83870" y="4320575"/>
            <a:ext cx="2124499" cy="221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9079FE19-C22F-4CCC-B0A8-0E9239C78E92}"/>
              </a:ext>
            </a:extLst>
          </p:cNvPr>
          <p:cNvGraphicFramePr>
            <a:graphicFrameLocks noGrp="1"/>
          </p:cNvGraphicFramePr>
          <p:nvPr>
            <p:extLst>
              <p:ext uri="{D42A27DB-BD31-4B8C-83A1-F6EECF244321}">
                <p14:modId xmlns:p14="http://schemas.microsoft.com/office/powerpoint/2010/main" val="1382531565"/>
              </p:ext>
            </p:extLst>
          </p:nvPr>
        </p:nvGraphicFramePr>
        <p:xfrm>
          <a:off x="385839" y="2098786"/>
          <a:ext cx="11580183" cy="2126559"/>
        </p:xfrm>
        <a:graphic>
          <a:graphicData uri="http://schemas.openxmlformats.org/drawingml/2006/table">
            <a:tbl>
              <a:tblPr firstRow="1" firstCol="1" bandRow="1"/>
              <a:tblGrid>
                <a:gridCol w="828105">
                  <a:extLst>
                    <a:ext uri="{9D8B030D-6E8A-4147-A177-3AD203B41FA5}">
                      <a16:colId xmlns:a16="http://schemas.microsoft.com/office/drawing/2014/main" val="129196826"/>
                    </a:ext>
                  </a:extLst>
                </a:gridCol>
                <a:gridCol w="1655380">
                  <a:extLst>
                    <a:ext uri="{9D8B030D-6E8A-4147-A177-3AD203B41FA5}">
                      <a16:colId xmlns:a16="http://schemas.microsoft.com/office/drawing/2014/main" val="4180972219"/>
                    </a:ext>
                  </a:extLst>
                </a:gridCol>
                <a:gridCol w="3168869">
                  <a:extLst>
                    <a:ext uri="{9D8B030D-6E8A-4147-A177-3AD203B41FA5}">
                      <a16:colId xmlns:a16="http://schemas.microsoft.com/office/drawing/2014/main" val="773109570"/>
                    </a:ext>
                  </a:extLst>
                </a:gridCol>
                <a:gridCol w="3294993">
                  <a:extLst>
                    <a:ext uri="{9D8B030D-6E8A-4147-A177-3AD203B41FA5}">
                      <a16:colId xmlns:a16="http://schemas.microsoft.com/office/drawing/2014/main" val="768970606"/>
                    </a:ext>
                  </a:extLst>
                </a:gridCol>
                <a:gridCol w="2632836">
                  <a:extLst>
                    <a:ext uri="{9D8B030D-6E8A-4147-A177-3AD203B41FA5}">
                      <a16:colId xmlns:a16="http://schemas.microsoft.com/office/drawing/2014/main" val="32186940"/>
                    </a:ext>
                  </a:extLst>
                </a:gridCol>
              </a:tblGrid>
              <a:tr h="408356">
                <a:tc gridSpan="2">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Gió thổi thường xuyên</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Mậu dịch (Tín phong)</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Tây ôn đới</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Đông cực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62074071"/>
                  </a:ext>
                </a:extLst>
              </a:tr>
              <a:tr h="760225">
                <a:tc gridSpan="2">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Thổi từ áp cao …. đến áp thấp ….. </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Áp cao cận chí tuyến (30</a:t>
                      </a:r>
                      <a:r>
                        <a:rPr lang="en-US" sz="1800" b="0" baseline="30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0 </a:t>
                      </a: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 N)  về áp thấp Xích đạo. </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Áp cao cận chí tuyến (30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 N) đến áp thấp ôn đới (60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 N)</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Áp cao cực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90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 </a:t>
                      </a: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 N) về áp thấp ôn đới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60</a:t>
                      </a:r>
                      <a:r>
                        <a:rPr kumimoji="0" lang="en-US" sz="1800" b="0" i="0" u="none" strike="noStrike" kern="1200" cap="none" spc="0" normalizeH="0" baseline="3000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 N)</a:t>
                      </a:r>
                    </a:p>
                    <a:p>
                      <a:pPr marL="0" marR="0" algn="l">
                        <a:lnSpc>
                          <a:spcPct val="110000"/>
                        </a:lnSpc>
                        <a:spcBef>
                          <a:spcPts val="0"/>
                        </a:spcBef>
                        <a:spcAft>
                          <a:spcPts val="800"/>
                        </a:spcAft>
                      </a:pP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6852658"/>
                  </a:ext>
                </a:extLst>
              </a:tr>
              <a:tr h="408356">
                <a:tc rowSpan="2">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Hướng gió:</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Bắc bán cầu</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Bắc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Tây Nam</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80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Bắc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4083710"/>
                  </a:ext>
                </a:extLst>
              </a:tr>
              <a:tr h="429546">
                <a:tc vMerge="1">
                  <a:txBody>
                    <a:bodyPr/>
                    <a:lstStyle/>
                    <a:p>
                      <a:endParaRPr lang="en-US"/>
                    </a:p>
                  </a:txBody>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Nam bán cầu</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Nam</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Tây Bắc</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10000"/>
                        </a:lnSpc>
                        <a:spcBef>
                          <a:spcPts val="0"/>
                        </a:spcBef>
                        <a:spcAft>
                          <a:spcPts val="0"/>
                        </a:spcAft>
                      </a:pPr>
                      <a:r>
                        <a:rPr lang="en-US" sz="1800" b="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Đông Nam</a:t>
                      </a:r>
                      <a:endParaRPr lang="en-US" sz="11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8321145"/>
                  </a:ext>
                </a:extLst>
              </a:tr>
            </a:tbl>
          </a:graphicData>
        </a:graphic>
      </p:graphicFrame>
      <p:sp>
        <p:nvSpPr>
          <p:cNvPr id="17" name="TextBox 16">
            <a:extLst>
              <a:ext uri="{FF2B5EF4-FFF2-40B4-BE49-F238E27FC236}">
                <a16:creationId xmlns:a16="http://schemas.microsoft.com/office/drawing/2014/main" id="{87B81CB4-15E0-4655-A917-25EB527BCE67}"/>
              </a:ext>
            </a:extLst>
          </p:cNvPr>
          <p:cNvSpPr txBox="1"/>
          <p:nvPr/>
        </p:nvSpPr>
        <p:spPr>
          <a:xfrm>
            <a:off x="268013" y="1412937"/>
            <a:ext cx="11004331" cy="646331"/>
          </a:xfrm>
          <a:prstGeom prst="rect">
            <a:avLst/>
          </a:prstGeom>
          <a:noFill/>
        </p:spPr>
        <p:txBody>
          <a:bodyPr wrap="square">
            <a:spAutoFit/>
          </a:bodyPr>
          <a:lstStyle/>
          <a:p>
            <a:r>
              <a:rPr lang="pt-BR"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Gió là sự chuyển động của</a:t>
            </a:r>
            <a:r>
              <a:rPr lang="pt-BR" sz="1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 khí từ nơi có khí áp cao </a:t>
            </a:r>
            <a:r>
              <a:rPr lang="pt-BR">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 </a:t>
            </a:r>
            <a:r>
              <a:rPr lang="pt-BR"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nơi có khí áp thấp.</a:t>
            </a:r>
          </a:p>
          <a:p>
            <a:r>
              <a:rPr lang="en-US">
                <a:solidFill>
                  <a:schemeClr val="bg1"/>
                </a:solidFill>
                <a:latin typeface="Times New Roman" panose="02020603050405020304" pitchFamily="18" charset="0"/>
                <a:cs typeface="Times New Roman" panose="02020603050405020304" pitchFamily="18" charset="0"/>
              </a:rPr>
              <a:t>- Bảng: Các loại gió thổi thường xuyên trên Trái Đất: </a:t>
            </a:r>
          </a:p>
        </p:txBody>
      </p:sp>
    </p:spTree>
    <p:extLst>
      <p:ext uri="{BB962C8B-B14F-4D97-AF65-F5344CB8AC3E}">
        <p14:creationId xmlns:p14="http://schemas.microsoft.com/office/powerpoint/2010/main" val="3266016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454EC65F-9461-4D3A-AD62-5A0132ABA328}"/>
              </a:ext>
            </a:extLst>
          </p:cNvPr>
          <p:cNvSpPr/>
          <p:nvPr/>
        </p:nvSpPr>
        <p:spPr>
          <a:xfrm>
            <a:off x="886265" y="88156"/>
            <a:ext cx="11141612" cy="837580"/>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FF3F"/>
                </a:solidFill>
                <a:latin typeface="#9Slide03 Oswald Medium" panose="00000600000000000000" pitchFamily="2" charset="0"/>
                <a:cs typeface="Arial" panose="020B0604020202020204" pitchFamily="34" charset="0"/>
              </a:rPr>
              <a:t>5</a:t>
            </a:r>
            <a:r>
              <a:rPr lang="en-US" sz="3200" b="1" dirty="0">
                <a:solidFill>
                  <a:srgbClr val="FFFF3F"/>
                </a:solidFill>
                <a:latin typeface="#9Slide03 Oswald Medium" panose="00000600000000000000" pitchFamily="2" charset="0"/>
                <a:cs typeface="Arial" panose="020B0604020202020204" pitchFamily="34" charset="0"/>
              </a:rPr>
              <a:t>. </a:t>
            </a:r>
            <a:r>
              <a:rPr lang="vi-VN" sz="3200" b="1" dirty="0">
                <a:solidFill>
                  <a:srgbClr val="FFFF3F"/>
                </a:solidFill>
                <a:latin typeface="#9Slide03 Oswald Medium" panose="00000600000000000000" pitchFamily="2" charset="0"/>
                <a:cs typeface="Arial" panose="020B0604020202020204" pitchFamily="34" charset="0"/>
              </a:rPr>
              <a:t>GIÓ. CÁC LOẠI GIÓ THỔI THƯỜNG XUYÊN TRÊN TRÁI ĐẤT</a:t>
            </a:r>
            <a:endParaRPr lang="en-US" sz="3200" b="1" dirty="0">
              <a:solidFill>
                <a:srgbClr val="FFFF3F"/>
              </a:solidFill>
              <a:latin typeface="#9Slide03 Oswald Medium" panose="00000600000000000000" pitchFamily="2" charset="0"/>
              <a:cs typeface="Arial" panose="020B0604020202020204" pitchFamily="34" charset="0"/>
            </a:endParaRPr>
          </a:p>
        </p:txBody>
      </p:sp>
      <p:pic>
        <p:nvPicPr>
          <p:cNvPr id="20482"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76865" y="1186878"/>
            <a:ext cx="5315135" cy="553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Fumetto Di Salto Del Vento Della Nuvola Sveglia Illustrazione Vettoriale -  Illustrazione di giorno, nube: 112344238">
            <a:extLst>
              <a:ext uri="{FF2B5EF4-FFF2-40B4-BE49-F238E27FC236}">
                <a16:creationId xmlns:a16="http://schemas.microsoft.com/office/drawing/2014/main" id="{385AAA2D-7EC3-4FF6-BA11-FD6E7388A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42141" cy="97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BA02710D-5D6F-4BF5-BF3A-88AD1D098CDF}"/>
              </a:ext>
            </a:extLst>
          </p:cNvPr>
          <p:cNvGraphicFramePr>
            <a:graphicFrameLocks noGrp="1"/>
          </p:cNvGraphicFramePr>
          <p:nvPr>
            <p:extLst>
              <p:ext uri="{D42A27DB-BD31-4B8C-83A1-F6EECF244321}">
                <p14:modId xmlns:p14="http://schemas.microsoft.com/office/powerpoint/2010/main" val="3390208896"/>
              </p:ext>
            </p:extLst>
          </p:nvPr>
        </p:nvGraphicFramePr>
        <p:xfrm>
          <a:off x="0" y="1810071"/>
          <a:ext cx="7310418" cy="4130040"/>
        </p:xfrm>
        <a:graphic>
          <a:graphicData uri="http://schemas.openxmlformats.org/drawingml/2006/table">
            <a:tbl>
              <a:tblPr firstRow="1" firstCol="1" bandRow="1">
                <a:tableStyleId>{5C22544A-7EE6-4342-B048-85BDC9FD1C3A}</a:tableStyleId>
              </a:tblPr>
              <a:tblGrid>
                <a:gridCol w="1370703">
                  <a:extLst>
                    <a:ext uri="{9D8B030D-6E8A-4147-A177-3AD203B41FA5}">
                      <a16:colId xmlns:a16="http://schemas.microsoft.com/office/drawing/2014/main" val="3182127995"/>
                    </a:ext>
                  </a:extLst>
                </a:gridCol>
                <a:gridCol w="1892876">
                  <a:extLst>
                    <a:ext uri="{9D8B030D-6E8A-4147-A177-3AD203B41FA5}">
                      <a16:colId xmlns:a16="http://schemas.microsoft.com/office/drawing/2014/main" val="171918574"/>
                    </a:ext>
                  </a:extLst>
                </a:gridCol>
                <a:gridCol w="2143809">
                  <a:extLst>
                    <a:ext uri="{9D8B030D-6E8A-4147-A177-3AD203B41FA5}">
                      <a16:colId xmlns:a16="http://schemas.microsoft.com/office/drawing/2014/main" val="1793634667"/>
                    </a:ext>
                  </a:extLst>
                </a:gridCol>
                <a:gridCol w="1903030">
                  <a:extLst>
                    <a:ext uri="{9D8B030D-6E8A-4147-A177-3AD203B41FA5}">
                      <a16:colId xmlns:a16="http://schemas.microsoft.com/office/drawing/2014/main" val="380397023"/>
                    </a:ext>
                  </a:extLst>
                </a:gridCol>
              </a:tblGrid>
              <a:tr h="290312">
                <a:tc>
                  <a:txBody>
                    <a:bodyPr/>
                    <a:lstStyle/>
                    <a:p>
                      <a:pPr marL="0" marR="0" indent="0" algn="ctr">
                        <a:lnSpc>
                          <a:spcPct val="106000"/>
                        </a:lnSpc>
                        <a:spcBef>
                          <a:spcPts val="0"/>
                        </a:spcBef>
                        <a:spcAft>
                          <a:spcPts val="0"/>
                        </a:spcAft>
                      </a:pPr>
                      <a:r>
                        <a:rPr lang="en-US" sz="2000" b="0" dirty="0">
                          <a:solidFill>
                            <a:srgbClr val="002060"/>
                          </a:solidFill>
                          <a:effectLst/>
                          <a:latin typeface="#9Slide03 SFU Futura_12" panose="020B0604020202020204" charset="0"/>
                        </a:rPr>
                        <a:t>GIÓ</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a:lnSpc>
                          <a:spcPct val="106000"/>
                        </a:lnSpc>
                        <a:spcBef>
                          <a:spcPts val="0"/>
                        </a:spcBef>
                        <a:spcAft>
                          <a:spcPts val="0"/>
                        </a:spcAft>
                      </a:pPr>
                      <a:r>
                        <a:rPr lang="en-US" sz="2000" b="0" dirty="0" err="1">
                          <a:solidFill>
                            <a:srgbClr val="002060"/>
                          </a:solidFill>
                          <a:effectLst/>
                          <a:latin typeface="#9Slide03 SFU Futura_12" panose="020B0604020202020204" charset="0"/>
                        </a:rPr>
                        <a:t>Mậu</a:t>
                      </a:r>
                      <a:r>
                        <a:rPr lang="en-US" sz="2000" b="0" dirty="0">
                          <a:solidFill>
                            <a:srgbClr val="002060"/>
                          </a:solidFill>
                          <a:effectLst/>
                          <a:latin typeface="#9Slide03 SFU Futura_12" panose="020B0604020202020204" charset="0"/>
                        </a:rPr>
                        <a:t> </a:t>
                      </a:r>
                      <a:r>
                        <a:rPr lang="en-US" sz="2000" b="0" dirty="0" err="1">
                          <a:solidFill>
                            <a:srgbClr val="002060"/>
                          </a:solidFill>
                          <a:effectLst/>
                          <a:latin typeface="#9Slide03 SFU Futura_12" panose="020B0604020202020204" charset="0"/>
                        </a:rPr>
                        <a:t>dịch</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a:lnSpc>
                          <a:spcPct val="106000"/>
                        </a:lnSpc>
                        <a:spcBef>
                          <a:spcPts val="0"/>
                        </a:spcBef>
                        <a:spcAft>
                          <a:spcPts val="0"/>
                        </a:spcAft>
                      </a:pPr>
                      <a:r>
                        <a:rPr lang="en-US" sz="2000" b="0">
                          <a:solidFill>
                            <a:srgbClr val="002060"/>
                          </a:solidFill>
                          <a:effectLst/>
                          <a:latin typeface="#9Slide03 SFU Futura_12" panose="020B0604020202020204" charset="0"/>
                        </a:rPr>
                        <a:t>Tây ôn đới</a:t>
                      </a:r>
                      <a:endParaRPr lang="en-US" sz="2000" b="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a:lnSpc>
                          <a:spcPct val="106000"/>
                        </a:lnSpc>
                        <a:spcBef>
                          <a:spcPts val="0"/>
                        </a:spcBef>
                        <a:spcAft>
                          <a:spcPts val="0"/>
                        </a:spcAft>
                      </a:pPr>
                      <a:r>
                        <a:rPr lang="en-US" sz="2000" b="0" dirty="0" err="1">
                          <a:solidFill>
                            <a:srgbClr val="002060"/>
                          </a:solidFill>
                          <a:effectLst/>
                          <a:latin typeface="#9Slide03 SFU Futura_12" panose="020B0604020202020204" charset="0"/>
                        </a:rPr>
                        <a:t>Đông</a:t>
                      </a:r>
                      <a:r>
                        <a:rPr lang="en-US" sz="2000" b="0" dirty="0">
                          <a:solidFill>
                            <a:srgbClr val="002060"/>
                          </a:solidFill>
                          <a:effectLst/>
                          <a:latin typeface="#9Slide03 SFU Futura_12" panose="020B0604020202020204" charset="0"/>
                        </a:rPr>
                        <a:t> </a:t>
                      </a:r>
                      <a:r>
                        <a:rPr lang="en-US" sz="2000" b="0" dirty="0" err="1">
                          <a:solidFill>
                            <a:srgbClr val="002060"/>
                          </a:solidFill>
                          <a:effectLst/>
                          <a:latin typeface="#9Slide03 SFU Futura_12" panose="020B0604020202020204" charset="0"/>
                        </a:rPr>
                        <a:t>cực</a:t>
                      </a:r>
                      <a:r>
                        <a:rPr lang="en-US" sz="2000" b="0" dirty="0">
                          <a:solidFill>
                            <a:srgbClr val="002060"/>
                          </a:solidFill>
                          <a:effectLst/>
                          <a:latin typeface="#9Slide03 SFU Futura_12" panose="020B0604020202020204" charset="0"/>
                        </a:rPr>
                        <a:t> </a:t>
                      </a:r>
                      <a:r>
                        <a:rPr lang="en-US" sz="2000" b="0" dirty="0" err="1">
                          <a:solidFill>
                            <a:srgbClr val="002060"/>
                          </a:solidFill>
                          <a:effectLst/>
                          <a:latin typeface="#9Slide03 SFU Futura_12" panose="020B0604020202020204" charset="0"/>
                        </a:rPr>
                        <a:t>đới</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639686281"/>
                  </a:ext>
                </a:extLst>
              </a:tr>
              <a:tr h="1643075">
                <a:tc>
                  <a:txBody>
                    <a:bodyPr/>
                    <a:lstStyle/>
                    <a:p>
                      <a:pPr marL="0" marR="0" indent="0" algn="just">
                        <a:lnSpc>
                          <a:spcPct val="106000"/>
                        </a:lnSpc>
                        <a:spcBef>
                          <a:spcPts val="0"/>
                        </a:spcBef>
                        <a:spcAft>
                          <a:spcPts val="0"/>
                        </a:spcAft>
                      </a:pPr>
                      <a:r>
                        <a:rPr lang="en-US" sz="2000" b="0" dirty="0" err="1">
                          <a:solidFill>
                            <a:srgbClr val="002060"/>
                          </a:solidFill>
                          <a:effectLst/>
                          <a:latin typeface="#9Slide03 SFU Futura_12" panose="020B0604020202020204" charset="0"/>
                        </a:rPr>
                        <a:t>Thổi</a:t>
                      </a:r>
                      <a:r>
                        <a:rPr lang="en-US" sz="2000" b="0" dirty="0">
                          <a:solidFill>
                            <a:srgbClr val="002060"/>
                          </a:solidFill>
                          <a:effectLst/>
                          <a:latin typeface="#9Slide03 SFU Futura_12" panose="020B0604020202020204" charset="0"/>
                        </a:rPr>
                        <a:t> </a:t>
                      </a:r>
                      <a:r>
                        <a:rPr lang="en-US" sz="2000" b="0" dirty="0" err="1">
                          <a:solidFill>
                            <a:srgbClr val="002060"/>
                          </a:solidFill>
                          <a:effectLst/>
                          <a:latin typeface="#9Slide03 SFU Futura_12" panose="020B0604020202020204" charset="0"/>
                        </a:rPr>
                        <a:t>từ</a:t>
                      </a:r>
                      <a:r>
                        <a:rPr lang="en-US" sz="2000" b="0" dirty="0">
                          <a:solidFill>
                            <a:srgbClr val="002060"/>
                          </a:solidFill>
                          <a:effectLst/>
                          <a:latin typeface="#9Slide03 SFU Futura_12" panose="020B0604020202020204" charset="0"/>
                        </a:rPr>
                        <a:t> …. </a:t>
                      </a:r>
                      <a:r>
                        <a:rPr lang="en-US" sz="2000" b="0" dirty="0" err="1">
                          <a:solidFill>
                            <a:srgbClr val="002060"/>
                          </a:solidFill>
                          <a:effectLst/>
                          <a:latin typeface="#9Slide03 SFU Futura_12" panose="020B0604020202020204" charset="0"/>
                        </a:rPr>
                        <a:t>đến</a:t>
                      </a:r>
                      <a:r>
                        <a:rPr lang="en-US" sz="2000" b="0" dirty="0">
                          <a:solidFill>
                            <a:srgbClr val="002060"/>
                          </a:solidFill>
                          <a:effectLst/>
                          <a:latin typeface="#9Slide03 SFU Futura_12" panose="020B0604020202020204" charset="0"/>
                        </a:rPr>
                        <a:t>….. </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it-IT" sz="2000" b="0">
                          <a:solidFill>
                            <a:srgbClr val="002060"/>
                          </a:solidFill>
                          <a:effectLst/>
                          <a:latin typeface="#9Slide03 SFU Futura_12" panose="020B0604020202020204" charset="0"/>
                        </a:rPr>
                        <a:t>Vĩ độ 30</a:t>
                      </a:r>
                      <a:r>
                        <a:rPr lang="it-IT" sz="2000" b="0" baseline="30000">
                          <a:solidFill>
                            <a:srgbClr val="002060"/>
                          </a:solidFill>
                          <a:effectLst/>
                          <a:latin typeface="#9Slide03 SFU Futura_12" panose="020B0604020202020204" charset="0"/>
                        </a:rPr>
                        <a:t>0 </a:t>
                      </a:r>
                      <a:r>
                        <a:rPr lang="en-US" sz="2000" b="0" dirty="0" err="1">
                          <a:solidFill>
                            <a:srgbClr val="002060"/>
                          </a:solidFill>
                          <a:effectLst/>
                          <a:latin typeface="#9Slide03 SFU Futura_12" panose="020B0604020202020204" charset="0"/>
                        </a:rPr>
                        <a:t>Bắc</a:t>
                      </a:r>
                      <a:r>
                        <a:rPr lang="vi-VN" sz="2000" b="0" dirty="0">
                          <a:solidFill>
                            <a:srgbClr val="002060"/>
                          </a:solidFill>
                          <a:effectLst/>
                          <a:latin typeface="#9Slide03 SFU Futura_12" panose="020B0604020202020204" charset="0"/>
                        </a:rPr>
                        <a:t> và N</a:t>
                      </a:r>
                      <a:r>
                        <a:rPr lang="en-US" sz="2000" b="0">
                          <a:solidFill>
                            <a:srgbClr val="002060"/>
                          </a:solidFill>
                          <a:effectLst/>
                          <a:latin typeface="#9Slide03 SFU Futura_12" panose="020B0604020202020204" charset="0"/>
                        </a:rPr>
                        <a:t>am </a:t>
                      </a:r>
                      <a:r>
                        <a:rPr lang="it-IT" sz="2000" b="0">
                          <a:solidFill>
                            <a:srgbClr val="002060"/>
                          </a:solidFill>
                          <a:effectLst/>
                          <a:latin typeface="#9Slide03 SFU Futura_12" panose="020B0604020202020204" charset="0"/>
                        </a:rPr>
                        <a:t>-&gt; </a:t>
                      </a:r>
                      <a:r>
                        <a:rPr lang="it-IT" sz="2000" b="0" dirty="0">
                          <a:solidFill>
                            <a:srgbClr val="002060"/>
                          </a:solidFill>
                          <a:effectLst/>
                          <a:latin typeface="#9Slide03 SFU Futura_12" panose="020B0604020202020204" charset="0"/>
                        </a:rPr>
                        <a:t>xích đạo.</a:t>
                      </a:r>
                      <a:endParaRPr lang="en-US" sz="2000" b="0" dirty="0">
                        <a:solidFill>
                          <a:srgbClr val="002060"/>
                        </a:solidFill>
                        <a:effectLst/>
                        <a:latin typeface="#9Slide03 SFU Futura_12" panose="020B0604020202020204" charset="0"/>
                      </a:endParaRPr>
                    </a:p>
                    <a:p>
                      <a:pPr marL="0" marR="0" indent="0" algn="just">
                        <a:lnSpc>
                          <a:spcPct val="106000"/>
                        </a:lnSpc>
                        <a:spcBef>
                          <a:spcPts val="0"/>
                        </a:spcBef>
                        <a:spcAft>
                          <a:spcPts val="0"/>
                        </a:spcAft>
                      </a:pPr>
                      <a:r>
                        <a:rPr lang="it-IT" sz="2000" b="0" dirty="0">
                          <a:solidFill>
                            <a:srgbClr val="002060"/>
                          </a:solidFill>
                          <a:effectLst/>
                          <a:latin typeface="#9Slide03 SFU Futura_12" panose="020B0604020202020204" charset="0"/>
                        </a:rPr>
                        <a:t>(Hoặc: Rìa áp cao cận chí tuyến </a:t>
                      </a:r>
                      <a:r>
                        <a:rPr lang="it-IT" sz="2000" b="0" dirty="0">
                          <a:solidFill>
                            <a:srgbClr val="002060"/>
                          </a:solidFill>
                          <a:effectLst/>
                          <a:latin typeface="#9Slide03 SFU Futura_12" panose="020B0604020202020204" charset="0"/>
                          <a:sym typeface="Wingdings" panose="05000000000000000000" pitchFamily="2" charset="2"/>
                        </a:rPr>
                        <a:t></a:t>
                      </a:r>
                      <a:r>
                        <a:rPr lang="it-IT" sz="2000" b="0" dirty="0">
                          <a:solidFill>
                            <a:srgbClr val="002060"/>
                          </a:solidFill>
                          <a:effectLst/>
                          <a:latin typeface="#9Slide03 SFU Futura_12" panose="020B0604020202020204" charset="0"/>
                        </a:rPr>
                        <a:t> áp thấp xích đạo)</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2000" b="0">
                          <a:solidFill>
                            <a:srgbClr val="002060"/>
                          </a:solidFill>
                          <a:effectLst/>
                          <a:latin typeface="#9Slide03 SFU Futura_12" panose="020B0604020202020204" charset="0"/>
                        </a:rPr>
                        <a:t>V</a:t>
                      </a:r>
                      <a:r>
                        <a:rPr lang="vi-VN" sz="2000" b="0">
                          <a:solidFill>
                            <a:srgbClr val="002060"/>
                          </a:solidFill>
                          <a:effectLst/>
                          <a:latin typeface="#9Slide03 SFU Futura_12" panose="020B0604020202020204" charset="0"/>
                        </a:rPr>
                        <a:t>ĩ </a:t>
                      </a:r>
                      <a:r>
                        <a:rPr lang="vi-VN" sz="2000" b="0" dirty="0">
                          <a:solidFill>
                            <a:srgbClr val="002060"/>
                          </a:solidFill>
                          <a:effectLst/>
                          <a:latin typeface="#9Slide03 SFU Futura_12" panose="020B0604020202020204" charset="0"/>
                        </a:rPr>
                        <a:t>độ </a:t>
                      </a:r>
                      <a:r>
                        <a:rPr lang="vi-VN" sz="2000" b="0">
                          <a:solidFill>
                            <a:srgbClr val="002060"/>
                          </a:solidFill>
                          <a:effectLst/>
                          <a:latin typeface="#9Slide03 SFU Futura_12" panose="020B0604020202020204" charset="0"/>
                        </a:rPr>
                        <a:t>30</a:t>
                      </a:r>
                      <a:r>
                        <a:rPr lang="vi-VN" sz="2000" b="0" baseline="30000">
                          <a:solidFill>
                            <a:srgbClr val="002060"/>
                          </a:solidFill>
                          <a:effectLst/>
                          <a:latin typeface="#9Slide03 SFU Futura_12" panose="020B0604020202020204" charset="0"/>
                        </a:rPr>
                        <a:t>0 </a:t>
                      </a:r>
                      <a:r>
                        <a:rPr lang="en-US" sz="2000" b="0">
                          <a:solidFill>
                            <a:srgbClr val="002060"/>
                          </a:solidFill>
                          <a:effectLst/>
                          <a:latin typeface="#9Slide03 SFU Futura_12" panose="020B0604020202020204" charset="0"/>
                        </a:rPr>
                        <a:t>Bắc</a:t>
                      </a:r>
                      <a:r>
                        <a:rPr lang="vi-VN" sz="2000" b="0">
                          <a:solidFill>
                            <a:srgbClr val="002060"/>
                          </a:solidFill>
                          <a:effectLst/>
                          <a:latin typeface="#9Slide03 SFU Futura_12" panose="020B0604020202020204" charset="0"/>
                        </a:rPr>
                        <a:t> và </a:t>
                      </a:r>
                      <a:r>
                        <a:rPr lang="vi-VN" sz="2000" b="0" dirty="0">
                          <a:solidFill>
                            <a:srgbClr val="002060"/>
                          </a:solidFill>
                          <a:effectLst/>
                          <a:latin typeface="#9Slide03 SFU Futura_12" panose="020B0604020202020204" charset="0"/>
                        </a:rPr>
                        <a:t>N</a:t>
                      </a:r>
                      <a:r>
                        <a:rPr lang="en-US" sz="2000" b="0">
                          <a:solidFill>
                            <a:srgbClr val="002060"/>
                          </a:solidFill>
                          <a:effectLst/>
                          <a:latin typeface="#9Slide03 SFU Futura_12" panose="020B0604020202020204" charset="0"/>
                        </a:rPr>
                        <a:t>am</a:t>
                      </a:r>
                      <a:r>
                        <a:rPr lang="vi-VN" sz="2000" b="0">
                          <a:solidFill>
                            <a:srgbClr val="002060"/>
                          </a:solidFill>
                          <a:effectLst/>
                          <a:latin typeface="#9Slide03 SFU Futura_12" panose="020B0604020202020204" charset="0"/>
                        </a:rPr>
                        <a:t> </a:t>
                      </a:r>
                      <a:r>
                        <a:rPr lang="en-US" sz="2000" b="0">
                          <a:solidFill>
                            <a:srgbClr val="002060"/>
                          </a:solidFill>
                          <a:effectLst/>
                          <a:latin typeface="#9Slide03 SFU Futura_12" panose="020B0604020202020204" charset="0"/>
                        </a:rPr>
                        <a:t>-&gt; </a:t>
                      </a:r>
                      <a:r>
                        <a:rPr lang="vi-VN" sz="2000" b="0">
                          <a:solidFill>
                            <a:srgbClr val="002060"/>
                          </a:solidFill>
                          <a:effectLst/>
                          <a:latin typeface="#9Slide03 SFU Futura_12" panose="020B0604020202020204" charset="0"/>
                        </a:rPr>
                        <a:t>vĩ </a:t>
                      </a:r>
                      <a:r>
                        <a:rPr lang="vi-VN" sz="2000" b="0" dirty="0">
                          <a:solidFill>
                            <a:srgbClr val="002060"/>
                          </a:solidFill>
                          <a:effectLst/>
                          <a:latin typeface="#9Slide03 SFU Futura_12" panose="020B0604020202020204" charset="0"/>
                        </a:rPr>
                        <a:t>độ 60</a:t>
                      </a:r>
                      <a:r>
                        <a:rPr lang="vi-VN" sz="2000" b="0" baseline="30000" dirty="0">
                          <a:solidFill>
                            <a:srgbClr val="002060"/>
                          </a:solidFill>
                          <a:effectLst/>
                          <a:latin typeface="#9Slide03 SFU Futura_12" panose="020B0604020202020204" charset="0"/>
                        </a:rPr>
                        <a:t>0 </a:t>
                      </a:r>
                      <a:r>
                        <a:rPr lang="en-US" sz="2000" b="0" dirty="0" err="1">
                          <a:solidFill>
                            <a:srgbClr val="002060"/>
                          </a:solidFill>
                          <a:effectLst/>
                          <a:latin typeface="#9Slide03 SFU Futura_12" panose="020B0604020202020204" charset="0"/>
                        </a:rPr>
                        <a:t>Bắc</a:t>
                      </a:r>
                      <a:r>
                        <a:rPr lang="vi-VN" sz="2000" b="0" dirty="0">
                          <a:solidFill>
                            <a:srgbClr val="002060"/>
                          </a:solidFill>
                          <a:effectLst/>
                          <a:latin typeface="#9Slide03 SFU Futura_12" panose="020B0604020202020204" charset="0"/>
                        </a:rPr>
                        <a:t> và N</a:t>
                      </a:r>
                      <a:r>
                        <a:rPr lang="en-US" sz="2000" b="0" dirty="0">
                          <a:solidFill>
                            <a:srgbClr val="002060"/>
                          </a:solidFill>
                          <a:effectLst/>
                          <a:latin typeface="#9Slide03 SFU Futura_12" panose="020B0604020202020204" charset="0"/>
                        </a:rPr>
                        <a:t>am.</a:t>
                      </a:r>
                    </a:p>
                    <a:p>
                      <a:pPr marL="0" marR="0" indent="0" algn="just">
                        <a:lnSpc>
                          <a:spcPct val="106000"/>
                        </a:lnSpc>
                        <a:spcBef>
                          <a:spcPts val="0"/>
                        </a:spcBef>
                        <a:spcAft>
                          <a:spcPts val="0"/>
                        </a:spcAft>
                      </a:pPr>
                      <a:r>
                        <a:rPr lang="it-IT" sz="2000" b="0" dirty="0">
                          <a:solidFill>
                            <a:srgbClr val="002060"/>
                          </a:solidFill>
                          <a:effectLst/>
                          <a:latin typeface="#9Slide03 SFU Futura_12" panose="020B0604020202020204" charset="0"/>
                        </a:rPr>
                        <a:t>(Hoặc: Từ áp cao cận chí tuyến </a:t>
                      </a:r>
                      <a:r>
                        <a:rPr lang="it-IT" sz="2000" b="0" dirty="0">
                          <a:solidFill>
                            <a:srgbClr val="002060"/>
                          </a:solidFill>
                          <a:effectLst/>
                          <a:latin typeface="#9Slide03 SFU Futura_12" panose="020B0604020202020204" charset="0"/>
                          <a:sym typeface="Wingdings" panose="05000000000000000000" pitchFamily="2" charset="2"/>
                        </a:rPr>
                        <a:t></a:t>
                      </a:r>
                      <a:r>
                        <a:rPr lang="it-IT" sz="2000" b="0" dirty="0">
                          <a:solidFill>
                            <a:srgbClr val="002060"/>
                          </a:solidFill>
                          <a:effectLst/>
                          <a:latin typeface="#9Slide03 SFU Futura_12" panose="020B0604020202020204" charset="0"/>
                        </a:rPr>
                        <a:t> áp thấp ôn đới)</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vi-VN" sz="2000" b="0" dirty="0">
                          <a:solidFill>
                            <a:srgbClr val="002060"/>
                          </a:solidFill>
                          <a:effectLst/>
                          <a:latin typeface="#9Slide03 SFU Futura_12" panose="020B0604020202020204" charset="0"/>
                        </a:rPr>
                        <a:t>Từ khoảng các vĩ độ 90</a:t>
                      </a:r>
                      <a:r>
                        <a:rPr lang="vi-VN" sz="2000" b="0" baseline="30000" dirty="0">
                          <a:solidFill>
                            <a:srgbClr val="002060"/>
                          </a:solidFill>
                          <a:effectLst/>
                          <a:latin typeface="#9Slide03 SFU Futura_12" panose="020B0604020202020204" charset="0"/>
                        </a:rPr>
                        <a:t>0 </a:t>
                      </a:r>
                      <a:r>
                        <a:rPr lang="en-US" sz="2000" b="0" dirty="0" err="1">
                          <a:solidFill>
                            <a:srgbClr val="002060"/>
                          </a:solidFill>
                          <a:effectLst/>
                          <a:latin typeface="#9Slide03 SFU Futura_12" panose="020B0604020202020204" charset="0"/>
                        </a:rPr>
                        <a:t>Bắc</a:t>
                      </a:r>
                      <a:r>
                        <a:rPr lang="vi-VN" sz="2000" b="0" dirty="0">
                          <a:solidFill>
                            <a:srgbClr val="002060"/>
                          </a:solidFill>
                          <a:effectLst/>
                          <a:latin typeface="#9Slide03 SFU Futura_12" panose="020B0604020202020204" charset="0"/>
                        </a:rPr>
                        <a:t> và N</a:t>
                      </a:r>
                      <a:r>
                        <a:rPr lang="en-US" sz="2000" b="0" dirty="0">
                          <a:solidFill>
                            <a:srgbClr val="002060"/>
                          </a:solidFill>
                          <a:effectLst/>
                          <a:latin typeface="#9Slide03 SFU Futura_12" panose="020B0604020202020204" charset="0"/>
                        </a:rPr>
                        <a:t>am </a:t>
                      </a:r>
                      <a:r>
                        <a:rPr lang="vi-VN" sz="2000" b="0" dirty="0">
                          <a:solidFill>
                            <a:srgbClr val="002060"/>
                          </a:solidFill>
                          <a:effectLst/>
                          <a:latin typeface="#9Slide03 SFU Futura_12" panose="020B0604020202020204" charset="0"/>
                        </a:rPr>
                        <a:t>về 60</a:t>
                      </a:r>
                      <a:r>
                        <a:rPr lang="vi-VN" sz="2000" b="0" baseline="30000" dirty="0">
                          <a:solidFill>
                            <a:srgbClr val="002060"/>
                          </a:solidFill>
                          <a:effectLst/>
                          <a:latin typeface="#9Slide03 SFU Futura_12" panose="020B0604020202020204" charset="0"/>
                        </a:rPr>
                        <a:t>0 </a:t>
                      </a:r>
                      <a:r>
                        <a:rPr lang="en-US" sz="2000" b="0" dirty="0" err="1">
                          <a:solidFill>
                            <a:srgbClr val="002060"/>
                          </a:solidFill>
                          <a:effectLst/>
                          <a:latin typeface="#9Slide03 SFU Futura_12" panose="020B0604020202020204" charset="0"/>
                        </a:rPr>
                        <a:t>Bắc</a:t>
                      </a:r>
                      <a:r>
                        <a:rPr lang="vi-VN" sz="2000" b="0" dirty="0">
                          <a:solidFill>
                            <a:srgbClr val="002060"/>
                          </a:solidFill>
                          <a:effectLst/>
                          <a:latin typeface="#9Slide03 SFU Futura_12" panose="020B0604020202020204" charset="0"/>
                        </a:rPr>
                        <a:t> và N</a:t>
                      </a:r>
                      <a:r>
                        <a:rPr lang="en-US" sz="2000" b="0" dirty="0">
                          <a:solidFill>
                            <a:srgbClr val="002060"/>
                          </a:solidFill>
                          <a:effectLst/>
                          <a:latin typeface="#9Slide03 SFU Futura_12" panose="020B0604020202020204" charset="0"/>
                        </a:rPr>
                        <a:t>am.</a:t>
                      </a:r>
                    </a:p>
                    <a:p>
                      <a:pPr marL="0" marR="0" indent="0" algn="just">
                        <a:lnSpc>
                          <a:spcPct val="106000"/>
                        </a:lnSpc>
                        <a:spcBef>
                          <a:spcPts val="0"/>
                        </a:spcBef>
                        <a:spcAft>
                          <a:spcPts val="0"/>
                        </a:spcAft>
                      </a:pPr>
                      <a:r>
                        <a:rPr lang="it-IT" sz="2000" b="0" dirty="0">
                          <a:solidFill>
                            <a:srgbClr val="002060"/>
                          </a:solidFill>
                          <a:effectLst/>
                          <a:latin typeface="#9Slide03 SFU Futura_12" panose="020B0604020202020204" charset="0"/>
                        </a:rPr>
                        <a:t>(Hoặc: Từ áp cao cực </a:t>
                      </a:r>
                      <a:r>
                        <a:rPr lang="it-IT" sz="2000" b="0" dirty="0">
                          <a:solidFill>
                            <a:srgbClr val="002060"/>
                          </a:solidFill>
                          <a:effectLst/>
                          <a:latin typeface="#9Slide03 SFU Futura_12" panose="020B0604020202020204" charset="0"/>
                          <a:sym typeface="Wingdings" panose="05000000000000000000" pitchFamily="2" charset="2"/>
                        </a:rPr>
                        <a:t></a:t>
                      </a:r>
                      <a:r>
                        <a:rPr lang="it-IT" sz="2000" b="0" dirty="0">
                          <a:solidFill>
                            <a:srgbClr val="002060"/>
                          </a:solidFill>
                          <a:effectLst/>
                          <a:latin typeface="#9Slide03 SFU Futura_12" panose="020B0604020202020204" charset="0"/>
                        </a:rPr>
                        <a:t> áp thấp ôn đới)</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784922854"/>
                  </a:ext>
                </a:extLst>
              </a:tr>
              <a:tr h="938900">
                <a:tc>
                  <a:txBody>
                    <a:bodyPr/>
                    <a:lstStyle/>
                    <a:p>
                      <a:pPr marL="0" marR="0" indent="0" algn="just">
                        <a:lnSpc>
                          <a:spcPct val="106000"/>
                        </a:lnSpc>
                        <a:spcBef>
                          <a:spcPts val="0"/>
                        </a:spcBef>
                        <a:spcAft>
                          <a:spcPts val="0"/>
                        </a:spcAft>
                      </a:pPr>
                      <a:r>
                        <a:rPr lang="en-US" sz="2000" b="0" dirty="0" err="1">
                          <a:solidFill>
                            <a:srgbClr val="002060"/>
                          </a:solidFill>
                          <a:effectLst/>
                          <a:latin typeface="#9Slide03 SFU Futura_12" panose="020B0604020202020204" charset="0"/>
                        </a:rPr>
                        <a:t>Hướng</a:t>
                      </a:r>
                      <a:r>
                        <a:rPr lang="en-US" sz="2000" b="0" dirty="0">
                          <a:solidFill>
                            <a:srgbClr val="002060"/>
                          </a:solidFill>
                          <a:effectLst/>
                          <a:latin typeface="#9Slide03 SFU Futura_12" panose="020B0604020202020204" charset="0"/>
                        </a:rPr>
                        <a:t> </a:t>
                      </a:r>
                      <a:r>
                        <a:rPr lang="en-US" sz="2000" b="0" dirty="0" err="1">
                          <a:solidFill>
                            <a:srgbClr val="002060"/>
                          </a:solidFill>
                          <a:effectLst/>
                          <a:latin typeface="#9Slide03 SFU Futura_12" panose="020B0604020202020204" charset="0"/>
                        </a:rPr>
                        <a:t>gió</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it-IT" sz="2000" b="0">
                          <a:solidFill>
                            <a:srgbClr val="002060"/>
                          </a:solidFill>
                          <a:effectLst/>
                          <a:latin typeface="#9Slide03 SFU Futura_12" panose="020B0604020202020204" charset="0"/>
                        </a:rPr>
                        <a:t>+ Nửa cầu Bắc: đông </a:t>
                      </a:r>
                      <a:r>
                        <a:rPr lang="it-IT" sz="2000" b="0" dirty="0">
                          <a:solidFill>
                            <a:srgbClr val="002060"/>
                          </a:solidFill>
                          <a:effectLst/>
                          <a:latin typeface="#9Slide03 SFU Futura_12" panose="020B0604020202020204" charset="0"/>
                        </a:rPr>
                        <a:t>bắc</a:t>
                      </a:r>
                      <a:endParaRPr lang="en-US" sz="2000" b="0" dirty="0">
                        <a:solidFill>
                          <a:srgbClr val="002060"/>
                        </a:solidFill>
                        <a:effectLst/>
                        <a:latin typeface="#9Slide03 SFU Futura_12" panose="020B0604020202020204" charset="0"/>
                      </a:endParaRPr>
                    </a:p>
                    <a:p>
                      <a:pPr marL="0" marR="0" indent="0" algn="just">
                        <a:lnSpc>
                          <a:spcPct val="106000"/>
                        </a:lnSpc>
                        <a:spcBef>
                          <a:spcPts val="0"/>
                        </a:spcBef>
                        <a:spcAft>
                          <a:spcPts val="0"/>
                        </a:spcAft>
                      </a:pPr>
                      <a:r>
                        <a:rPr lang="it-IT" sz="2000" b="0">
                          <a:solidFill>
                            <a:srgbClr val="002060"/>
                          </a:solidFill>
                          <a:effectLst/>
                          <a:latin typeface="#9Slide03 SFU Futura_12" panose="020B0604020202020204" charset="0"/>
                        </a:rPr>
                        <a:t>+ Nửa cầu Nam: đông </a:t>
                      </a:r>
                      <a:r>
                        <a:rPr lang="it-IT" sz="2000" b="0" dirty="0">
                          <a:solidFill>
                            <a:srgbClr val="002060"/>
                          </a:solidFill>
                          <a:effectLst/>
                          <a:latin typeface="#9Slide03 SFU Futura_12" panose="020B0604020202020204" charset="0"/>
                        </a:rPr>
                        <a:t>nam</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en-US" sz="2000" b="0">
                          <a:solidFill>
                            <a:srgbClr val="002060"/>
                          </a:solidFill>
                          <a:effectLst/>
                          <a:latin typeface="#9Slide03 SFU Futura_12" panose="020B0604020202020204" charset="0"/>
                        </a:rPr>
                        <a:t>+ N</a:t>
                      </a:r>
                      <a:r>
                        <a:rPr lang="vi-VN" sz="2000" b="0">
                          <a:solidFill>
                            <a:srgbClr val="002060"/>
                          </a:solidFill>
                          <a:effectLst/>
                          <a:latin typeface="#9Slide03 SFU Futura_12" panose="020B0604020202020204" charset="0"/>
                        </a:rPr>
                        <a:t>ửa cầu </a:t>
                      </a:r>
                      <a:r>
                        <a:rPr lang="it-IT" sz="2000" b="0">
                          <a:solidFill>
                            <a:srgbClr val="002060"/>
                          </a:solidFill>
                          <a:effectLst/>
                          <a:latin typeface="#9Slide03 SFU Futura_12" panose="020B0604020202020204" charset="0"/>
                        </a:rPr>
                        <a:t>Bắc</a:t>
                      </a:r>
                      <a:r>
                        <a:rPr lang="en-US" sz="2000" b="0">
                          <a:solidFill>
                            <a:srgbClr val="002060"/>
                          </a:solidFill>
                          <a:effectLst/>
                          <a:latin typeface="#9Slide03 SFU Futura_12" panose="020B0604020202020204" charset="0"/>
                        </a:rPr>
                        <a:t>: tây </a:t>
                      </a:r>
                      <a:r>
                        <a:rPr lang="en-US" sz="2000" b="0" dirty="0" err="1">
                          <a:solidFill>
                            <a:srgbClr val="002060"/>
                          </a:solidFill>
                          <a:effectLst/>
                          <a:latin typeface="#9Slide03 SFU Futura_12" panose="020B0604020202020204" charset="0"/>
                        </a:rPr>
                        <a:t>nam</a:t>
                      </a:r>
                      <a:endParaRPr lang="en-US" sz="2000" b="0" dirty="0">
                        <a:solidFill>
                          <a:srgbClr val="002060"/>
                        </a:solidFill>
                        <a:effectLst/>
                        <a:latin typeface="#9Slide03 SFU Futura_12" panose="020B0604020202020204" charset="0"/>
                      </a:endParaRPr>
                    </a:p>
                    <a:p>
                      <a:pPr marL="0" marR="0" indent="0" algn="just">
                        <a:lnSpc>
                          <a:spcPct val="106000"/>
                        </a:lnSpc>
                        <a:spcBef>
                          <a:spcPts val="0"/>
                        </a:spcBef>
                        <a:spcAft>
                          <a:spcPts val="0"/>
                        </a:spcAft>
                      </a:pPr>
                      <a:r>
                        <a:rPr lang="en-US" sz="2000" b="0">
                          <a:solidFill>
                            <a:srgbClr val="002060"/>
                          </a:solidFill>
                          <a:effectLst/>
                          <a:latin typeface="#9Slide03 SFU Futura_12" panose="020B0604020202020204" charset="0"/>
                        </a:rPr>
                        <a:t>+ Nửa c</a:t>
                      </a:r>
                      <a:r>
                        <a:rPr lang="vi-VN" sz="2000" b="0">
                          <a:solidFill>
                            <a:srgbClr val="002060"/>
                          </a:solidFill>
                          <a:effectLst/>
                          <a:latin typeface="#9Slide03 SFU Futura_12" panose="020B0604020202020204" charset="0"/>
                        </a:rPr>
                        <a:t>ầu </a:t>
                      </a:r>
                      <a:r>
                        <a:rPr lang="it-IT" sz="2000" b="0" dirty="0">
                          <a:solidFill>
                            <a:srgbClr val="002060"/>
                          </a:solidFill>
                          <a:effectLst/>
                          <a:latin typeface="#9Slide03 SFU Futura_12" panose="020B0604020202020204" charset="0"/>
                        </a:rPr>
                        <a:t>Nam</a:t>
                      </a:r>
                      <a:r>
                        <a:rPr lang="vi-VN" sz="2000" b="0">
                          <a:solidFill>
                            <a:srgbClr val="002060"/>
                          </a:solidFill>
                          <a:effectLst/>
                          <a:latin typeface="#9Slide03 SFU Futura_12" panose="020B0604020202020204" charset="0"/>
                        </a:rPr>
                        <a:t>, </a:t>
                      </a:r>
                      <a:r>
                        <a:rPr lang="en-US" sz="2000" b="0">
                          <a:solidFill>
                            <a:srgbClr val="002060"/>
                          </a:solidFill>
                          <a:effectLst/>
                          <a:latin typeface="#9Slide03 SFU Futura_12" panose="020B0604020202020204" charset="0"/>
                        </a:rPr>
                        <a:t>tây </a:t>
                      </a:r>
                      <a:r>
                        <a:rPr lang="en-US" sz="2000" b="0" dirty="0" err="1">
                          <a:solidFill>
                            <a:srgbClr val="002060"/>
                          </a:solidFill>
                          <a:effectLst/>
                          <a:latin typeface="#9Slide03 SFU Futura_12" panose="020B0604020202020204" charset="0"/>
                        </a:rPr>
                        <a:t>bắc</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just">
                        <a:lnSpc>
                          <a:spcPct val="106000"/>
                        </a:lnSpc>
                        <a:spcBef>
                          <a:spcPts val="0"/>
                        </a:spcBef>
                        <a:spcAft>
                          <a:spcPts val="0"/>
                        </a:spcAft>
                      </a:pPr>
                      <a:r>
                        <a:rPr lang="it-IT" sz="2000" b="0">
                          <a:solidFill>
                            <a:srgbClr val="002060"/>
                          </a:solidFill>
                          <a:effectLst/>
                          <a:latin typeface="#9Slide03 SFU Futura_12" panose="020B0604020202020204" charset="0"/>
                        </a:rPr>
                        <a:t>+ Nửa cầu Bắc: đông </a:t>
                      </a:r>
                      <a:r>
                        <a:rPr lang="it-IT" sz="2000" b="0" dirty="0">
                          <a:solidFill>
                            <a:srgbClr val="002060"/>
                          </a:solidFill>
                          <a:effectLst/>
                          <a:latin typeface="#9Slide03 SFU Futura_12" panose="020B0604020202020204" charset="0"/>
                        </a:rPr>
                        <a:t>bắc</a:t>
                      </a:r>
                      <a:endParaRPr lang="en-US" sz="2000" b="0" dirty="0">
                        <a:solidFill>
                          <a:srgbClr val="002060"/>
                        </a:solidFill>
                        <a:effectLst/>
                        <a:latin typeface="#9Slide03 SFU Futura_12" panose="020B0604020202020204" charset="0"/>
                      </a:endParaRPr>
                    </a:p>
                    <a:p>
                      <a:pPr marL="0" marR="0" indent="0" algn="just">
                        <a:lnSpc>
                          <a:spcPct val="106000"/>
                        </a:lnSpc>
                        <a:spcBef>
                          <a:spcPts val="0"/>
                        </a:spcBef>
                        <a:spcAft>
                          <a:spcPts val="0"/>
                        </a:spcAft>
                      </a:pPr>
                      <a:r>
                        <a:rPr lang="it-IT" sz="2000" b="0">
                          <a:solidFill>
                            <a:srgbClr val="002060"/>
                          </a:solidFill>
                          <a:effectLst/>
                          <a:latin typeface="#9Slide03 SFU Futura_12" panose="020B0604020202020204" charset="0"/>
                        </a:rPr>
                        <a:t>+ Nửa cầu Nam: đông </a:t>
                      </a:r>
                      <a:r>
                        <a:rPr lang="it-IT" sz="2000" b="0" dirty="0">
                          <a:solidFill>
                            <a:srgbClr val="002060"/>
                          </a:solidFill>
                          <a:effectLst/>
                          <a:latin typeface="#9Slide03 SFU Futura_12" panose="020B0604020202020204" charset="0"/>
                        </a:rPr>
                        <a:t>nam</a:t>
                      </a:r>
                      <a:endParaRPr lang="en-US" sz="2000" b="0" dirty="0">
                        <a:solidFill>
                          <a:srgbClr val="002060"/>
                        </a:solidFill>
                        <a:effectLst/>
                        <a:latin typeface="#9Slide03 SFU Futura_12" panose="020B0604020202020204" charset="0"/>
                        <a:ea typeface="Tahoma" panose="020B060403050404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37357942"/>
                  </a:ext>
                </a:extLst>
              </a:tr>
            </a:tbl>
          </a:graphicData>
        </a:graphic>
      </p:graphicFrame>
    </p:spTree>
    <p:extLst>
      <p:ext uri="{BB962C8B-B14F-4D97-AF65-F5344CB8AC3E}">
        <p14:creationId xmlns:p14="http://schemas.microsoft.com/office/powerpoint/2010/main" val="21230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153553"/>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2" descr="navocado-task-badges-legal-task-icons-smaller | Icon, Task, Icon collection">
            <a:extLst>
              <a:ext uri="{FF2B5EF4-FFF2-40B4-BE49-F238E27FC236}">
                <a16:creationId xmlns:a16="http://schemas.microsoft.com/office/drawing/2014/main" id="{57F6C0D9-41A7-406C-A7C8-4F9489DE6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7390224" y="5465849"/>
            <a:ext cx="1321249" cy="12519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A4D3335F-552E-4CDF-992F-EFE0E355DE5F}"/>
              </a:ext>
            </a:extLst>
          </p:cNvPr>
          <p:cNvSpPr/>
          <p:nvPr/>
        </p:nvSpPr>
        <p:spPr>
          <a:xfrm>
            <a:off x="8287168" y="1337745"/>
            <a:ext cx="3131700"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Làm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bài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tập</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A4</a:t>
            </a:r>
          </a:p>
        </p:txBody>
      </p:sp>
      <p:sp>
        <p:nvSpPr>
          <p:cNvPr id="8" name="Rectangle: Rounded Corners 7">
            <a:extLst>
              <a:ext uri="{FF2B5EF4-FFF2-40B4-BE49-F238E27FC236}">
                <a16:creationId xmlns:a16="http://schemas.microsoft.com/office/drawing/2014/main" id="{9C8CB8A0-CA76-4A71-B990-0741CE8ED4AB}"/>
              </a:ext>
            </a:extLst>
          </p:cNvPr>
          <p:cNvSpPr/>
          <p:nvPr/>
        </p:nvSpPr>
        <p:spPr>
          <a:xfrm>
            <a:off x="162720" y="1364920"/>
            <a:ext cx="2739658" cy="12519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Hoạt động:</a:t>
            </a:r>
            <a:r>
              <a:rPr lang="vi-VN" sz="2800" b="1" dirty="0">
                <a:solidFill>
                  <a:schemeClr val="tx1"/>
                </a:solidFill>
                <a:latin typeface="#9Slide03 SFU Futura_12" panose="00000400000000000000" pitchFamily="2" charset="0"/>
                <a:cs typeface="Arial" panose="020B0604020202020204" pitchFamily="34" charset="0"/>
              </a:rPr>
              <a:t> </a:t>
            </a:r>
          </a:p>
          <a:p>
            <a:pPr algn="ctr"/>
            <a:r>
              <a:rPr lang="vi-VN" sz="2800" b="1" dirty="0">
                <a:solidFill>
                  <a:schemeClr val="tx1"/>
                </a:solidFill>
                <a:latin typeface="#9Slide03 SFU Futura_12" panose="00000400000000000000" pitchFamily="2" charset="0"/>
                <a:cs typeface="Arial" panose="020B0604020202020204" pitchFamily="34" charset="0"/>
              </a:rPr>
              <a:t>Cá 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9E46F414-D987-4FF1-BCCF-2221F9B0392E}"/>
              </a:ext>
            </a:extLst>
          </p:cNvPr>
          <p:cNvSpPr/>
          <p:nvPr/>
        </p:nvSpPr>
        <p:spPr>
          <a:xfrm>
            <a:off x="2646219" y="4068260"/>
            <a:ext cx="3057238" cy="132954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3 </a:t>
            </a:r>
            <a:r>
              <a:rPr lang="en-US" sz="2800" b="1" dirty="0" err="1">
                <a:solidFill>
                  <a:schemeClr val="tx1"/>
                </a:solidFill>
                <a:latin typeface="#9Slide03 SFU Futura_12" panose="00000400000000000000" pitchFamily="2" charset="0"/>
                <a:cs typeface="Arial" panose="020B0604020202020204" pitchFamily="34" charset="0"/>
              </a:rPr>
              <a:t>cặp</a:t>
            </a:r>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nhanh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đúng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được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điểm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cộng</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DC4B791B-8ADC-4F9A-BB62-72AE021CFF06}"/>
              </a:ext>
            </a:extLst>
          </p:cNvPr>
          <p:cNvSpPr/>
          <p:nvPr/>
        </p:nvSpPr>
        <p:spPr>
          <a:xfrm>
            <a:off x="6484999" y="4119038"/>
            <a:ext cx="3131700"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Cặp</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khác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nhận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xét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bổ</a:t>
            </a:r>
            <a:r>
              <a:rPr lang="en-US" sz="2800" b="1" dirty="0">
                <a:solidFill>
                  <a:schemeClr val="tx1"/>
                </a:solidFill>
                <a:latin typeface="#9Slide03 SFU Futura_12" panose="00000400000000000000" pitchFamily="2" charset="0"/>
                <a:cs typeface="Arial" panose="020B0604020202020204" pitchFamily="34" charset="0"/>
              </a:rPr>
              <a:t> sung</a:t>
            </a:r>
          </a:p>
        </p:txBody>
      </p:sp>
      <p:pic>
        <p:nvPicPr>
          <p:cNvPr id="2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24522" y="2690021"/>
            <a:ext cx="1342877" cy="134555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965570" y="-115834"/>
            <a:ext cx="4085279" cy="1207481"/>
            <a:chOff x="-136734" y="-192923"/>
            <a:chExt cx="4085279" cy="1207481"/>
          </a:xfrm>
        </p:grpSpPr>
        <p:sp>
          <p:nvSpPr>
            <p:cNvPr id="19" name="Flowchart: Terminator 18">
              <a:extLst>
                <a:ext uri="{FF2B5EF4-FFF2-40B4-BE49-F238E27FC236}">
                  <a16:creationId xmlns:a16="http://schemas.microsoft.com/office/drawing/2014/main" id="{454EC65F-9461-4D3A-AD62-5A0132ABA328}"/>
                </a:ext>
              </a:extLst>
            </p:cNvPr>
            <p:cNvSpPr/>
            <p:nvPr/>
          </p:nvSpPr>
          <p:spPr>
            <a:xfrm>
              <a:off x="-43150" y="0"/>
              <a:ext cx="3991695"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LUYỆN TẬP</a:t>
              </a:r>
            </a:p>
          </p:txBody>
        </p:sp>
        <p:pic>
          <p:nvPicPr>
            <p:cNvPr id="23" name="Picture 22">
              <a:extLst>
                <a:ext uri="{FF2B5EF4-FFF2-40B4-BE49-F238E27FC236}">
                  <a16:creationId xmlns:a16="http://schemas.microsoft.com/office/drawing/2014/main" id="{DC0502AE-5658-4CEE-96B3-BC6EFE8B1D42}"/>
                </a:ext>
              </a:extLst>
            </p:cNvPr>
            <p:cNvPicPr>
              <a:picLocks noChangeAspect="1"/>
            </p:cNvPicPr>
            <p:nvPr/>
          </p:nvPicPr>
          <p:blipFill>
            <a:blip r:embed="rId5"/>
            <a:stretch>
              <a:fillRect/>
            </a:stretch>
          </p:blipFill>
          <p:spPr>
            <a:xfrm>
              <a:off x="-136734" y="-192923"/>
              <a:ext cx="1207481" cy="1207481"/>
            </a:xfrm>
            <a:prstGeom prst="rect">
              <a:avLst/>
            </a:prstGeom>
          </p:spPr>
        </p:pic>
      </p:grpSp>
      <p:sp>
        <p:nvSpPr>
          <p:cNvPr id="24" name="Rectangle: Rounded Corners 7">
            <a:extLst>
              <a:ext uri="{FF2B5EF4-FFF2-40B4-BE49-F238E27FC236}">
                <a16:creationId xmlns:a16="http://schemas.microsoft.com/office/drawing/2014/main" id="{A4D3335F-552E-4CDF-992F-EFE0E355DE5F}"/>
              </a:ext>
            </a:extLst>
          </p:cNvPr>
          <p:cNvSpPr/>
          <p:nvPr/>
        </p:nvSpPr>
        <p:spPr>
          <a:xfrm>
            <a:off x="4059154" y="1326867"/>
            <a:ext cx="3131700"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Chuẩn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bị</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bút,màu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A4</a:t>
            </a:r>
          </a:p>
        </p:txBody>
      </p:sp>
      <p:pic>
        <p:nvPicPr>
          <p:cNvPr id="28" name="Picture 4" descr="Biểu Tượng đồ Dùng Học Tập Hình ảnh | Định dạng hình ảnh PSD 401360362|  vn.lovepik.com">
            <a:extLst>
              <a:ext uri="{FF2B5EF4-FFF2-40B4-BE49-F238E27FC236}">
                <a16:creationId xmlns:a16="http://schemas.microsoft.com/office/drawing/2014/main" id="{838079D2-0991-4771-8EC9-759AC3AB87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16189" b="52454"/>
          <a:stretch/>
        </p:blipFill>
        <p:spPr bwMode="auto">
          <a:xfrm>
            <a:off x="4468582" y="2724115"/>
            <a:ext cx="2312843" cy="1210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16631" t="19412" r="16631" b="15134"/>
          <a:stretch/>
        </p:blipFill>
        <p:spPr>
          <a:xfrm>
            <a:off x="3481629" y="5397808"/>
            <a:ext cx="1386417" cy="1359754"/>
          </a:xfrm>
          <a:prstGeom prst="rect">
            <a:avLst/>
          </a:prstGeom>
        </p:spPr>
      </p:pic>
      <p:pic>
        <p:nvPicPr>
          <p:cNvPr id="16"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6F7C25E9-A7EC-4D67-AA1D-A78D6DCC4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014" t="25596" r="22069" b="28418"/>
          <a:stretch/>
        </p:blipFill>
        <p:spPr bwMode="auto">
          <a:xfrm>
            <a:off x="693974" y="2724115"/>
            <a:ext cx="1464080" cy="107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376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C04236C8-F810-49FC-80CC-C833A9CB81D2}"/>
              </a:ext>
            </a:extLst>
          </p:cNvPr>
          <p:cNvPicPr>
            <a:picLocks noGrp="1" noChangeAspect="1"/>
          </p:cNvPicPr>
          <p:nvPr>
            <p:ph idx="1"/>
          </p:nvPr>
        </p:nvPicPr>
        <p:blipFill>
          <a:blip r:embed="rId2"/>
          <a:stretch>
            <a:fillRect/>
          </a:stretch>
        </p:blipFill>
        <p:spPr>
          <a:xfrm>
            <a:off x="221672" y="1207481"/>
            <a:ext cx="5553434" cy="5511974"/>
          </a:xfrm>
        </p:spPr>
      </p:pic>
      <p:grpSp>
        <p:nvGrpSpPr>
          <p:cNvPr id="36" name="Group 35"/>
          <p:cNvGrpSpPr/>
          <p:nvPr/>
        </p:nvGrpSpPr>
        <p:grpSpPr>
          <a:xfrm>
            <a:off x="221672" y="13499"/>
            <a:ext cx="3235989" cy="1207481"/>
            <a:chOff x="221672" y="13499"/>
            <a:chExt cx="3235989" cy="1207481"/>
          </a:xfrm>
        </p:grpSpPr>
        <p:sp>
          <p:nvSpPr>
            <p:cNvPr id="10" name="Flowchart: Terminator 9">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1</a:t>
              </a:r>
            </a:p>
          </p:txBody>
        </p:sp>
        <p:pic>
          <p:nvPicPr>
            <p:cNvPr id="12" name="Picture 11">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221672" y="13499"/>
              <a:ext cx="1207481" cy="1207481"/>
            </a:xfrm>
            <a:prstGeom prst="rect">
              <a:avLst/>
            </a:prstGeom>
          </p:spPr>
        </p:pic>
      </p:grpSp>
      <p:sp>
        <p:nvSpPr>
          <p:cNvPr id="13" name="Rectangle: Rounded Corners 7">
            <a:extLst>
              <a:ext uri="{FF2B5EF4-FFF2-40B4-BE49-F238E27FC236}">
                <a16:creationId xmlns:a16="http://schemas.microsoft.com/office/drawing/2014/main" id="{9C8CB8A0-CA76-4A71-B990-0741CE8ED4AB}"/>
              </a:ext>
            </a:extLst>
          </p:cNvPr>
          <p:cNvSpPr/>
          <p:nvPr/>
        </p:nvSpPr>
        <p:spPr>
          <a:xfrm>
            <a:off x="3894365" y="437184"/>
            <a:ext cx="5595998" cy="64467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9Slide03 SFU Futura_12" panose="00000400000000000000" pitchFamily="2" charset="0"/>
                <a:cs typeface="Arial" panose="020B0604020202020204" pitchFamily="34" charset="0"/>
              </a:rPr>
              <a:t>Hãy</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ghi</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chú</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cho</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hình</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sau</a:t>
            </a:r>
            <a:r>
              <a:rPr lang="en-US" sz="3200" b="1" dirty="0">
                <a:solidFill>
                  <a:schemeClr val="tx1"/>
                </a:solidFill>
                <a:latin typeface="#9Slide03 SFU Futura_12" panose="00000400000000000000" pitchFamily="2" charset="0"/>
                <a:cs typeface="Arial" panose="020B0604020202020204" pitchFamily="34" charset="0"/>
              </a:rPr>
              <a:t>:</a:t>
            </a:r>
          </a:p>
        </p:txBody>
      </p:sp>
      <p:pic>
        <p:nvPicPr>
          <p:cNvPr id="17"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3963948" y="-319852"/>
            <a:ext cx="6192981" cy="15848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6692364" y="6012873"/>
            <a:ext cx="4488873" cy="8451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6692365" y="4641273"/>
            <a:ext cx="4488873" cy="10390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00" b="91667" l="6750" r="92167">
                        <a14:foregroundMark x1="17667" y1="13833" x2="17667" y2="13833"/>
                        <a14:foregroundMark x1="24500" y1="20667" x2="24500" y2="20667"/>
                        <a14:foregroundMark x1="28750" y1="21167" x2="28750" y2="21167"/>
                        <a14:foregroundMark x1="34583" y1="22917" x2="37333" y2="22917"/>
                        <a14:foregroundMark x1="43417" y1="23417" x2="43417" y2="23417"/>
                        <a14:foregroundMark x1="45667" y1="23417" x2="45667" y2="23417"/>
                        <a14:foregroundMark x1="91417" y1="18417" x2="91417" y2="18417"/>
                        <a14:foregroundMark x1="16667" y1="6000" x2="16667" y2="6000"/>
                        <a14:foregroundMark x1="20917" y1="8833" x2="20917" y2="8833"/>
                        <a14:foregroundMark x1="19917" y1="4500" x2="19917" y2="4500"/>
                        <a14:foregroundMark x1="8583" y1="35333" x2="8583" y2="35333"/>
                        <a14:foregroundMark x1="15833" y1="65167" x2="15833" y2="65167"/>
                        <a14:foregroundMark x1="11333" y1="60333" x2="11333" y2="60333"/>
                        <a14:foregroundMark x1="11333" y1="58333" x2="11333" y2="57333"/>
                        <a14:foregroundMark x1="14333" y1="55500" x2="14333" y2="55500"/>
                        <a14:foregroundMark x1="16167" y1="56333" x2="16167" y2="56333"/>
                        <a14:foregroundMark x1="21417" y1="58083" x2="21417" y2="58083"/>
                        <a14:foregroundMark x1="25500" y1="64917" x2="25500" y2="64917"/>
                        <a14:foregroundMark x1="27250" y1="65917" x2="27250" y2="65917"/>
                        <a14:foregroundMark x1="30500" y1="67667" x2="31750" y2="68167"/>
                        <a14:foregroundMark x1="35083" y1="68917" x2="35083" y2="68917"/>
                        <a14:foregroundMark x1="53000" y1="72250" x2="53000" y2="72250"/>
                        <a14:foregroundMark x1="66917" y1="74500" x2="66917" y2="74500"/>
                        <a14:foregroundMark x1="37583" y1="60083" x2="91417" y2="72250"/>
                        <a14:foregroundMark x1="13583" y1="81083" x2="13583" y2="81083"/>
                        <a14:foregroundMark x1="17917" y1="81833" x2="60083" y2="90167"/>
                        <a14:foregroundMark x1="68417" y1="87583" x2="73750" y2="87333"/>
                        <a14:foregroundMark x1="38333" y1="66667" x2="27500" y2="62083"/>
                        <a14:foregroundMark x1="14083" y1="60083" x2="14083" y2="60083"/>
                        <a14:foregroundMark x1="15583" y1="54750" x2="23167" y2="63083"/>
                        <a14:foregroundMark x1="19667" y1="52500" x2="7500" y2="52000"/>
                        <a14:foregroundMark x1="8333" y1="54500" x2="7250" y2="63333"/>
                        <a14:foregroundMark x1="11833" y1="65417" x2="11833" y2="65417"/>
                        <a14:foregroundMark x1="12083" y1="63083" x2="45417" y2="75250"/>
                        <a14:foregroundMark x1="32583" y1="65417" x2="47917" y2="67917"/>
                        <a14:foregroundMark x1="45167" y1="65917" x2="69667" y2="67917"/>
                        <a14:foregroundMark x1="63833" y1="62083" x2="87083" y2="59583"/>
                        <a14:foregroundMark x1="89167" y1="63833" x2="90167" y2="68417"/>
                        <a14:foregroundMark x1="89167" y1="64917" x2="88667" y2="69417"/>
                        <a14:foregroundMark x1="88667" y1="68667" x2="88667" y2="68667"/>
                        <a14:foregroundMark x1="83333" y1="83583" x2="42167" y2="77750"/>
                        <a14:foregroundMark x1="17917" y1="77500" x2="17917" y2="77500"/>
                        <a14:foregroundMark x1="14833" y1="78000" x2="13833" y2="78750"/>
                        <a14:foregroundMark x1="10833" y1="80833" x2="10833" y2="80833"/>
                        <a14:foregroundMark x1="12833" y1="83333" x2="12833" y2="83333"/>
                        <a14:foregroundMark x1="13083" y1="83833" x2="13083" y2="83833"/>
                        <a14:foregroundMark x1="13583" y1="84083" x2="13583" y2="84083"/>
                        <a14:foregroundMark x1="13583" y1="83583" x2="13583" y2="83583"/>
                        <a14:foregroundMark x1="13083" y1="82583" x2="13083" y2="82583"/>
                        <a14:foregroundMark x1="27750" y1="91417" x2="89417" y2="89917"/>
                        <a14:foregroundMark x1="88167" y1="84083" x2="90917" y2="91667"/>
                        <a14:foregroundMark x1="17167" y1="38583" x2="17167" y2="38333"/>
                        <a14:foregroundMark x1="12083" y1="12833" x2="82333" y2="18917"/>
                        <a14:foregroundMark x1="44917" y1="19917" x2="88167" y2="19917"/>
                        <a14:foregroundMark x1="88667" y1="60083" x2="88667" y2="60083"/>
                        <a14:foregroundMark x1="89667" y1="59083" x2="20667" y2="57583"/>
                        <a14:foregroundMark x1="20667" y1="53250" x2="8583" y2="51000"/>
                        <a14:foregroundMark x1="7000" y1="61583" x2="14333" y2="65917"/>
                        <a14:foregroundMark x1="14833" y1="66667" x2="15833" y2="70917"/>
                        <a14:foregroundMark x1="19917" y1="76500" x2="7750" y2="73000"/>
                        <a14:foregroundMark x1="8583" y1="75000" x2="6750" y2="88167"/>
                        <a14:foregroundMark x1="89167" y1="58583" x2="69667" y2="56583"/>
                        <a14:foregroundMark x1="89667" y1="60333" x2="92167" y2="66667"/>
                        <a14:foregroundMark x1="90667" y1="66917" x2="91667" y2="68667"/>
                        <a14:foregroundMark x1="11583" y1="28500" x2="19417" y2="29500"/>
                        <a14:foregroundMark x1="19917" y1="28250" x2="13083" y2="28750"/>
                        <a14:foregroundMark x1="11583" y1="90667" x2="10083" y2="89167"/>
                        <a14:foregroundMark x1="13833" y1="89417" x2="13833" y2="89417"/>
                        <a14:foregroundMark x1="15833" y1="89667" x2="15833" y2="89667"/>
                      </a14:backgroundRemoval>
                    </a14:imgEffect>
                    <a14:imgEffect>
                      <a14:sharpenSoften amount="50000"/>
                    </a14:imgEffect>
                  </a14:imgLayer>
                </a14:imgProps>
              </a:ext>
              <a:ext uri="{28A0092B-C50C-407E-A947-70E740481C1C}">
                <a14:useLocalDpi xmlns:a14="http://schemas.microsoft.com/office/drawing/2010/main" val="0"/>
              </a:ext>
            </a:extLst>
          </a:blip>
          <a:srcRect l="6473" t="28275" r="6713" b="51630"/>
          <a:stretch/>
        </p:blipFill>
        <p:spPr bwMode="auto">
          <a:xfrm>
            <a:off x="6692365" y="2146325"/>
            <a:ext cx="4488873" cy="103909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9C8CB8A0-CA76-4A71-B990-0741CE8ED4AB}"/>
              </a:ext>
            </a:extLst>
          </p:cNvPr>
          <p:cNvSpPr/>
          <p:nvPr/>
        </p:nvSpPr>
        <p:spPr>
          <a:xfrm>
            <a:off x="7437651" y="6157904"/>
            <a:ext cx="3465876" cy="70009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sp>
        <p:nvSpPr>
          <p:cNvPr id="22" name="Rectangle: Rounded Corners 7">
            <a:extLst>
              <a:ext uri="{FF2B5EF4-FFF2-40B4-BE49-F238E27FC236}">
                <a16:creationId xmlns:a16="http://schemas.microsoft.com/office/drawing/2014/main" id="{9C8CB8A0-CA76-4A71-B990-0741CE8ED4AB}"/>
              </a:ext>
            </a:extLst>
          </p:cNvPr>
          <p:cNvSpPr/>
          <p:nvPr/>
        </p:nvSpPr>
        <p:spPr>
          <a:xfrm>
            <a:off x="7437651" y="4910554"/>
            <a:ext cx="3465876" cy="70009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sp>
        <p:nvSpPr>
          <p:cNvPr id="23" name="Rectangle: Rounded Corners 7">
            <a:extLst>
              <a:ext uri="{FF2B5EF4-FFF2-40B4-BE49-F238E27FC236}">
                <a16:creationId xmlns:a16="http://schemas.microsoft.com/office/drawing/2014/main" id="{9C8CB8A0-CA76-4A71-B990-0741CE8ED4AB}"/>
              </a:ext>
            </a:extLst>
          </p:cNvPr>
          <p:cNvSpPr/>
          <p:nvPr/>
        </p:nvSpPr>
        <p:spPr>
          <a:xfrm>
            <a:off x="7437651" y="2380692"/>
            <a:ext cx="3465876" cy="70009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a:t>
            </a:r>
          </a:p>
        </p:txBody>
      </p:sp>
      <p:sp>
        <p:nvSpPr>
          <p:cNvPr id="24" name="Rectangle: Rounded Corners 7">
            <a:extLst>
              <a:ext uri="{FF2B5EF4-FFF2-40B4-BE49-F238E27FC236}">
                <a16:creationId xmlns:a16="http://schemas.microsoft.com/office/drawing/2014/main" id="{9C8CB8A0-CA76-4A71-B990-0741CE8ED4AB}"/>
              </a:ext>
            </a:extLst>
          </p:cNvPr>
          <p:cNvSpPr/>
          <p:nvPr/>
        </p:nvSpPr>
        <p:spPr>
          <a:xfrm>
            <a:off x="6820314" y="6012873"/>
            <a:ext cx="487148" cy="52086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FU Futura_12" panose="00000400000000000000" pitchFamily="2" charset="0"/>
                <a:cs typeface="Arial" panose="020B0604020202020204" pitchFamily="34" charset="0"/>
              </a:rPr>
              <a:t>1</a:t>
            </a:r>
          </a:p>
        </p:txBody>
      </p:sp>
      <p:sp>
        <p:nvSpPr>
          <p:cNvPr id="25" name="Rectangle: Rounded Corners 7">
            <a:extLst>
              <a:ext uri="{FF2B5EF4-FFF2-40B4-BE49-F238E27FC236}">
                <a16:creationId xmlns:a16="http://schemas.microsoft.com/office/drawing/2014/main" id="{9C8CB8A0-CA76-4A71-B990-0741CE8ED4AB}"/>
              </a:ext>
            </a:extLst>
          </p:cNvPr>
          <p:cNvSpPr/>
          <p:nvPr/>
        </p:nvSpPr>
        <p:spPr>
          <a:xfrm>
            <a:off x="6820314" y="4646016"/>
            <a:ext cx="484909" cy="61458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FU Futura_12" panose="00000400000000000000" pitchFamily="2" charset="0"/>
                <a:cs typeface="Arial" panose="020B0604020202020204" pitchFamily="34" charset="0"/>
              </a:rPr>
              <a:t>2</a:t>
            </a:r>
          </a:p>
        </p:txBody>
      </p:sp>
      <p:sp>
        <p:nvSpPr>
          <p:cNvPr id="26" name="Rectangle: Rounded Corners 7">
            <a:extLst>
              <a:ext uri="{FF2B5EF4-FFF2-40B4-BE49-F238E27FC236}">
                <a16:creationId xmlns:a16="http://schemas.microsoft.com/office/drawing/2014/main" id="{9C8CB8A0-CA76-4A71-B990-0741CE8ED4AB}"/>
              </a:ext>
            </a:extLst>
          </p:cNvPr>
          <p:cNvSpPr/>
          <p:nvPr/>
        </p:nvSpPr>
        <p:spPr>
          <a:xfrm>
            <a:off x="6842216" y="2264068"/>
            <a:ext cx="445585" cy="46870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FU Futura_12" panose="00000400000000000000" pitchFamily="2" charset="0"/>
                <a:cs typeface="Arial" panose="020B0604020202020204" pitchFamily="34" charset="0"/>
              </a:rPr>
              <a:t>3</a:t>
            </a:r>
          </a:p>
        </p:txBody>
      </p:sp>
      <p:cxnSp>
        <p:nvCxnSpPr>
          <p:cNvPr id="28" name="Straight Arrow Connector 27"/>
          <p:cNvCxnSpPr/>
          <p:nvPr/>
        </p:nvCxnSpPr>
        <p:spPr>
          <a:xfrm>
            <a:off x="5775106" y="2498421"/>
            <a:ext cx="842334"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775106" y="5001801"/>
            <a:ext cx="879728" cy="171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808036" y="6292742"/>
            <a:ext cx="868735" cy="171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10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5271" y="1400404"/>
            <a:ext cx="5606328" cy="50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541819" y="-290944"/>
            <a:ext cx="6551966" cy="3405356"/>
            <a:chOff x="5900803" y="-290944"/>
            <a:chExt cx="6192981" cy="3405356"/>
          </a:xfrm>
        </p:grpSpPr>
        <p:pic>
          <p:nvPicPr>
            <p:cNvPr id="8"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5900803" y="-290944"/>
              <a:ext cx="6192981" cy="34053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7">
              <a:extLst>
                <a:ext uri="{FF2B5EF4-FFF2-40B4-BE49-F238E27FC236}">
                  <a16:creationId xmlns:a16="http://schemas.microsoft.com/office/drawing/2014/main" id="{9C8CB8A0-CA76-4A71-B990-0741CE8ED4AB}"/>
                </a:ext>
              </a:extLst>
            </p:cNvPr>
            <p:cNvSpPr/>
            <p:nvPr/>
          </p:nvSpPr>
          <p:spPr>
            <a:xfrm>
              <a:off x="6232803" y="1014559"/>
              <a:ext cx="4510943" cy="182214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Hoàn thành sơ đồ theo mẫu sau để thể hiện các đai khí áp và các loại gió thổi thường xuyên trên Trái Đất</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11" name="Group 10"/>
          <p:cNvGrpSpPr/>
          <p:nvPr/>
        </p:nvGrpSpPr>
        <p:grpSpPr>
          <a:xfrm>
            <a:off x="221672" y="13499"/>
            <a:ext cx="3235989" cy="1207481"/>
            <a:chOff x="221672" y="13499"/>
            <a:chExt cx="3235989" cy="1207481"/>
          </a:xfrm>
        </p:grpSpPr>
        <p:sp>
          <p:nvSpPr>
            <p:cNvPr id="12" name="Flowchart: Terminator 11">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2</a:t>
              </a:r>
            </a:p>
          </p:txBody>
        </p:sp>
        <p:pic>
          <p:nvPicPr>
            <p:cNvPr id="13" name="Picture 12">
              <a:extLst>
                <a:ext uri="{FF2B5EF4-FFF2-40B4-BE49-F238E27FC236}">
                  <a16:creationId xmlns:a16="http://schemas.microsoft.com/office/drawing/2014/main" id="{DC0502AE-5658-4CEE-96B3-BC6EFE8B1D42}"/>
                </a:ext>
              </a:extLst>
            </p:cNvPr>
            <p:cNvPicPr>
              <a:picLocks noChangeAspect="1"/>
            </p:cNvPicPr>
            <p:nvPr/>
          </p:nvPicPr>
          <p:blipFill>
            <a:blip r:embed="rId6"/>
            <a:stretch>
              <a:fillRect/>
            </a:stretch>
          </p:blipFill>
          <p:spPr>
            <a:xfrm>
              <a:off x="221672" y="13499"/>
              <a:ext cx="1207481" cy="1207481"/>
            </a:xfrm>
            <a:prstGeom prst="rect">
              <a:avLst/>
            </a:prstGeom>
          </p:spPr>
        </p:pic>
      </p:grpSp>
      <p:pic>
        <p:nvPicPr>
          <p:cNvPr id="5124" name="Picture 4" descr="Pin on 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7944" y="3114411"/>
            <a:ext cx="3877546" cy="36977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18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1672" y="13499"/>
            <a:ext cx="3235989" cy="1207481"/>
            <a:chOff x="221672" y="13499"/>
            <a:chExt cx="3235989" cy="1207481"/>
          </a:xfrm>
        </p:grpSpPr>
        <p:sp>
          <p:nvSpPr>
            <p:cNvPr id="12" name="Flowchart: Terminator 11">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3</a:t>
              </a:r>
            </a:p>
          </p:txBody>
        </p:sp>
        <p:pic>
          <p:nvPicPr>
            <p:cNvPr id="13" name="Picture 12">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221672" y="13499"/>
              <a:ext cx="1207481" cy="120748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3347631595"/>
              </p:ext>
            </p:extLst>
          </p:nvPr>
        </p:nvGraphicFramePr>
        <p:xfrm>
          <a:off x="590842" y="1407638"/>
          <a:ext cx="11490321" cy="2874857"/>
        </p:xfrm>
        <a:graphic>
          <a:graphicData uri="http://schemas.openxmlformats.org/drawingml/2006/table">
            <a:tbl>
              <a:tblPr>
                <a:tableStyleId>{5C22544A-7EE6-4342-B048-85BDC9FD1C3A}</a:tableStyleId>
              </a:tblPr>
              <a:tblGrid>
                <a:gridCol w="3289105">
                  <a:extLst>
                    <a:ext uri="{9D8B030D-6E8A-4147-A177-3AD203B41FA5}">
                      <a16:colId xmlns:a16="http://schemas.microsoft.com/office/drawing/2014/main" val="868621301"/>
                    </a:ext>
                  </a:extLst>
                </a:gridCol>
                <a:gridCol w="6167531">
                  <a:extLst>
                    <a:ext uri="{9D8B030D-6E8A-4147-A177-3AD203B41FA5}">
                      <a16:colId xmlns:a16="http://schemas.microsoft.com/office/drawing/2014/main" val="3732344212"/>
                    </a:ext>
                  </a:extLst>
                </a:gridCol>
                <a:gridCol w="2033685">
                  <a:extLst>
                    <a:ext uri="{9D8B030D-6E8A-4147-A177-3AD203B41FA5}">
                      <a16:colId xmlns:a16="http://schemas.microsoft.com/office/drawing/2014/main" val="2854662896"/>
                    </a:ext>
                  </a:extLst>
                </a:gridCol>
              </a:tblGrid>
              <a:tr h="309249">
                <a:tc>
                  <a:txBody>
                    <a:bodyPr/>
                    <a:lstStyle/>
                    <a:p>
                      <a:pPr marL="114300" marR="0" indent="0" algn="ctr">
                        <a:lnSpc>
                          <a:spcPct val="120000"/>
                        </a:lnSpc>
                        <a:spcBef>
                          <a:spcPts val="0"/>
                        </a:spcBef>
                        <a:spcAft>
                          <a:spcPts val="0"/>
                        </a:spcAft>
                      </a:pPr>
                      <a:r>
                        <a:rPr lang="vi-VN" sz="3200" b="1" dirty="0">
                          <a:effectLst/>
                          <a:latin typeface="#9Slide03 SFU Futura_12" panose="00000400000000000000" pitchFamily="2" charset="0"/>
                        </a:rPr>
                        <a:t>A</a:t>
                      </a:r>
                      <a:endParaRPr lang="en-US" sz="3200" b="1" dirty="0">
                        <a:effectLst/>
                        <a:latin typeface="#9Slide03 SFU Futura_12" panose="00000400000000000000" pitchFamily="2" charset="0"/>
                        <a:ea typeface="Tahoma" panose="020B0604030504040204" pitchFamily="34" charset="0"/>
                      </a:endParaRPr>
                    </a:p>
                  </a:txBody>
                  <a:tcPr marL="68580" marR="68580" marT="0" marB="0">
                    <a:solidFill>
                      <a:srgbClr val="F87978"/>
                    </a:solidFill>
                  </a:tcPr>
                </a:tc>
                <a:tc>
                  <a:txBody>
                    <a:bodyPr/>
                    <a:lstStyle/>
                    <a:p>
                      <a:pPr marL="0" marR="0" indent="0" algn="ctr">
                        <a:lnSpc>
                          <a:spcPct val="120000"/>
                        </a:lnSpc>
                        <a:spcBef>
                          <a:spcPts val="0"/>
                        </a:spcBef>
                        <a:spcAft>
                          <a:spcPts val="0"/>
                        </a:spcAft>
                      </a:pPr>
                      <a:r>
                        <a:rPr lang="vi-VN" sz="3200" b="1">
                          <a:effectLst/>
                          <a:latin typeface="#9Slide03 SFU Futura_12" panose="00000400000000000000" pitchFamily="2" charset="0"/>
                        </a:rPr>
                        <a:t>B</a:t>
                      </a:r>
                      <a:endParaRPr lang="en-US" sz="3200" b="1">
                        <a:effectLst/>
                        <a:latin typeface="#9Slide03 SFU Futura_12" panose="00000400000000000000" pitchFamily="2" charset="0"/>
                        <a:ea typeface="Tahoma" panose="020B0604030504040204" pitchFamily="34" charset="0"/>
                      </a:endParaRPr>
                    </a:p>
                  </a:txBody>
                  <a:tcPr marL="68580" marR="68580" marT="0" marB="0">
                    <a:solidFill>
                      <a:srgbClr val="F87978"/>
                    </a:solidFill>
                  </a:tcPr>
                </a:tc>
                <a:tc>
                  <a:txBody>
                    <a:bodyPr/>
                    <a:lstStyle/>
                    <a:p>
                      <a:pPr marL="0" marR="0" indent="0" algn="ctr">
                        <a:lnSpc>
                          <a:spcPct val="120000"/>
                        </a:lnSpc>
                        <a:spcBef>
                          <a:spcPts val="0"/>
                        </a:spcBef>
                        <a:spcAft>
                          <a:spcPts val="0"/>
                        </a:spcAft>
                      </a:pPr>
                      <a:r>
                        <a:rPr lang="vi-VN" sz="3200" b="1" dirty="0">
                          <a:effectLst/>
                          <a:latin typeface="#9Slide03 SFU Futura_12" panose="00000400000000000000" pitchFamily="2" charset="0"/>
                        </a:rPr>
                        <a:t>Trả lời</a:t>
                      </a:r>
                      <a:endParaRPr lang="en-US" sz="3200" b="1" dirty="0">
                        <a:effectLst/>
                        <a:latin typeface="#9Slide03 SFU Futura_12" panose="00000400000000000000" pitchFamily="2" charset="0"/>
                        <a:ea typeface="Tahoma" panose="020B0604030504040204" pitchFamily="34" charset="0"/>
                      </a:endParaRPr>
                    </a:p>
                  </a:txBody>
                  <a:tcPr marL="68580" marR="68580" marT="0" marB="0">
                    <a:solidFill>
                      <a:srgbClr val="F87978"/>
                    </a:solidFill>
                  </a:tcPr>
                </a:tc>
                <a:extLst>
                  <a:ext uri="{0D108BD9-81ED-4DB2-BD59-A6C34878D82A}">
                    <a16:rowId xmlns:a16="http://schemas.microsoft.com/office/drawing/2014/main" val="2681829649"/>
                  </a:ext>
                </a:extLst>
              </a:tr>
              <a:tr h="2344124">
                <a:tc>
                  <a:txBody>
                    <a:bodyPr/>
                    <a:lstStyle/>
                    <a:p>
                      <a:pPr marL="114300" marR="0" indent="0" algn="l">
                        <a:lnSpc>
                          <a:spcPct val="120000"/>
                        </a:lnSpc>
                        <a:spcBef>
                          <a:spcPts val="0"/>
                        </a:spcBef>
                        <a:spcAft>
                          <a:spcPts val="0"/>
                        </a:spcAft>
                      </a:pPr>
                      <a:r>
                        <a:rPr lang="en-US" sz="2400" b="1" dirty="0">
                          <a:effectLst/>
                          <a:latin typeface="#9Slide03 SFU Futura_12" panose="00000400000000000000" pitchFamily="2" charset="0"/>
                        </a:rPr>
                        <a:t>1. </a:t>
                      </a:r>
                      <a:r>
                        <a:rPr lang="vi-VN" sz="2400" b="1" dirty="0">
                          <a:effectLst/>
                          <a:latin typeface="#9Slide03 SFU Futura_12" panose="00000400000000000000" pitchFamily="2" charset="0"/>
                        </a:rPr>
                        <a:t>Khối khí nóng.</a:t>
                      </a:r>
                      <a:endParaRPr lang="en-US" sz="2400" b="1" dirty="0">
                        <a:effectLst/>
                        <a:latin typeface="#9Slide03 SFU Futura_12" panose="00000400000000000000" pitchFamily="2" charset="0"/>
                      </a:endParaRPr>
                    </a:p>
                    <a:p>
                      <a:pPr marL="114300" marR="0" indent="-8890" algn="just">
                        <a:lnSpc>
                          <a:spcPct val="120000"/>
                        </a:lnSpc>
                        <a:spcBef>
                          <a:spcPts val="0"/>
                        </a:spcBef>
                        <a:spcAft>
                          <a:spcPts val="0"/>
                        </a:spcAft>
                      </a:pPr>
                      <a:r>
                        <a:rPr lang="en-US" sz="2400" b="1" dirty="0">
                          <a:effectLst/>
                          <a:latin typeface="#9Slide03 SFU Futura_12" panose="00000400000000000000" pitchFamily="2" charset="0"/>
                        </a:rPr>
                        <a:t>2. </a:t>
                      </a:r>
                      <a:r>
                        <a:rPr lang="vi-VN" sz="2400" b="1" dirty="0">
                          <a:effectLst/>
                          <a:latin typeface="#9Slide03 SFU Futura_12" panose="00000400000000000000" pitchFamily="2" charset="0"/>
                        </a:rPr>
                        <a:t>Khối khí lạnh.</a:t>
                      </a:r>
                      <a:endParaRPr lang="en-US" sz="2400" b="1" dirty="0">
                        <a:effectLst/>
                        <a:latin typeface="#9Slide03 SFU Futura_12" panose="00000400000000000000" pitchFamily="2" charset="0"/>
                      </a:endParaRPr>
                    </a:p>
                    <a:p>
                      <a:pPr marL="114300" marR="0" indent="-8890" algn="just">
                        <a:lnSpc>
                          <a:spcPct val="120000"/>
                        </a:lnSpc>
                        <a:spcBef>
                          <a:spcPts val="0"/>
                        </a:spcBef>
                        <a:spcAft>
                          <a:spcPts val="0"/>
                        </a:spcAft>
                      </a:pPr>
                      <a:r>
                        <a:rPr lang="en-US" sz="2400" b="1" dirty="0">
                          <a:effectLst/>
                          <a:latin typeface="#9Slide03 SFU Futura_12" panose="00000400000000000000" pitchFamily="2" charset="0"/>
                        </a:rPr>
                        <a:t>3. </a:t>
                      </a:r>
                      <a:r>
                        <a:rPr lang="vi-VN" sz="2400" b="1" dirty="0">
                          <a:effectLst/>
                          <a:latin typeface="#9Slide03 SFU Futura_12" panose="00000400000000000000" pitchFamily="2" charset="0"/>
                        </a:rPr>
                        <a:t>Khối khí đại dương.</a:t>
                      </a:r>
                      <a:endParaRPr lang="en-US" sz="2400" b="1" dirty="0">
                        <a:effectLst/>
                        <a:latin typeface="#9Slide03 SFU Futura_12" panose="00000400000000000000" pitchFamily="2" charset="0"/>
                      </a:endParaRPr>
                    </a:p>
                    <a:p>
                      <a:pPr marL="114300" marR="0" indent="-8890" algn="just">
                        <a:lnSpc>
                          <a:spcPct val="120000"/>
                        </a:lnSpc>
                        <a:spcBef>
                          <a:spcPts val="0"/>
                        </a:spcBef>
                        <a:spcAft>
                          <a:spcPts val="0"/>
                        </a:spcAft>
                      </a:pPr>
                      <a:r>
                        <a:rPr lang="vi-VN" sz="2400" b="1" dirty="0">
                          <a:effectLst/>
                          <a:latin typeface="#9Slide03 SFU Futura_12" panose="00000400000000000000" pitchFamily="2" charset="0"/>
                        </a:rPr>
                        <a:t>4. Khối khí lục địa.</a:t>
                      </a:r>
                      <a:endParaRPr lang="en-US" sz="2400" b="1" dirty="0">
                        <a:effectLst/>
                        <a:latin typeface="#9Slide03 SFU Futura_12" panose="00000400000000000000" pitchFamily="2" charset="0"/>
                        <a:ea typeface="Tahoma" panose="020B0604030504040204" pitchFamily="34" charset="0"/>
                      </a:endParaRPr>
                    </a:p>
                  </a:txBody>
                  <a:tcPr marL="68580" marR="68580" marT="0" marB="0">
                    <a:solidFill>
                      <a:srgbClr val="FED6D6"/>
                    </a:solidFill>
                  </a:tcPr>
                </a:tc>
                <a:tc>
                  <a:txBody>
                    <a:bodyPr/>
                    <a:lstStyle/>
                    <a:p>
                      <a:pPr marL="0" marR="0" indent="0" algn="just">
                        <a:lnSpc>
                          <a:spcPct val="120000"/>
                        </a:lnSpc>
                        <a:spcBef>
                          <a:spcPts val="0"/>
                        </a:spcBef>
                        <a:spcAft>
                          <a:spcPts val="0"/>
                        </a:spcAft>
                      </a:pPr>
                      <a:r>
                        <a:rPr lang="vi-VN" sz="2400" b="1" dirty="0">
                          <a:effectLst/>
                          <a:latin typeface="#9Slide03 SFU Futura_12" panose="00000400000000000000" pitchFamily="2" charset="0"/>
                        </a:rPr>
                        <a:t>a) Hình thành ở vĩ độ cao, nhiệt độ thấp.</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b) Hình thành ở biển, đại dương, độ ẩm lớn.</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c) Hình thành ở vĩ độ thấp, nhiệt độ cao.</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d) Hình thành ở lục địa, tương đối khô.</a:t>
                      </a:r>
                      <a:endParaRPr lang="en-US" sz="2400" b="1" dirty="0">
                        <a:effectLst/>
                        <a:latin typeface="#9Slide03 SFU Futura_12" panose="00000400000000000000" pitchFamily="2" charset="0"/>
                        <a:ea typeface="Tahoma" panose="020B0604030504040204" pitchFamily="34" charset="0"/>
                      </a:endParaRPr>
                    </a:p>
                  </a:txBody>
                  <a:tcPr marL="68580" marR="68580" marT="0" marB="0">
                    <a:gradFill flip="none" rotWithShape="1">
                      <a:gsLst>
                        <a:gs pos="0">
                          <a:srgbClr val="FEB17D">
                            <a:tint val="66000"/>
                            <a:satMod val="160000"/>
                          </a:srgbClr>
                        </a:gs>
                        <a:gs pos="50000">
                          <a:srgbClr val="FEB17D">
                            <a:tint val="44500"/>
                            <a:satMod val="160000"/>
                          </a:srgbClr>
                        </a:gs>
                        <a:gs pos="100000">
                          <a:srgbClr val="FEB17D">
                            <a:tint val="23500"/>
                            <a:satMod val="160000"/>
                          </a:srgbClr>
                        </a:gs>
                      </a:gsLst>
                      <a:lin ang="0" scaled="1"/>
                      <a:tileRect/>
                    </a:gradFill>
                  </a:tcPr>
                </a:tc>
                <a:tc>
                  <a:txBody>
                    <a:bodyPr/>
                    <a:lstStyle/>
                    <a:p>
                      <a:pPr marL="0" marR="0" indent="0" algn="just">
                        <a:lnSpc>
                          <a:spcPct val="120000"/>
                        </a:lnSpc>
                        <a:spcBef>
                          <a:spcPts val="0"/>
                        </a:spcBef>
                        <a:spcAft>
                          <a:spcPts val="0"/>
                        </a:spcAft>
                      </a:pPr>
                      <a:r>
                        <a:rPr lang="vi-VN" sz="2400" b="1" dirty="0">
                          <a:effectLst/>
                          <a:latin typeface="#9Slide03 SFU Futura_12" panose="00000400000000000000" pitchFamily="2" charset="0"/>
                        </a:rPr>
                        <a:t>1.............</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2..............</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3..............</a:t>
                      </a:r>
                      <a:endParaRPr lang="en-US" sz="2400" b="1" dirty="0">
                        <a:effectLst/>
                        <a:latin typeface="#9Slide03 SFU Futura_12" panose="00000400000000000000" pitchFamily="2" charset="0"/>
                      </a:endParaRPr>
                    </a:p>
                    <a:p>
                      <a:pPr marL="0" marR="0" indent="0" algn="just">
                        <a:lnSpc>
                          <a:spcPct val="120000"/>
                        </a:lnSpc>
                        <a:spcBef>
                          <a:spcPts val="0"/>
                        </a:spcBef>
                        <a:spcAft>
                          <a:spcPts val="0"/>
                        </a:spcAft>
                      </a:pPr>
                      <a:r>
                        <a:rPr lang="vi-VN" sz="2400" b="1" dirty="0">
                          <a:effectLst/>
                          <a:latin typeface="#9Slide03 SFU Futura_12" panose="00000400000000000000" pitchFamily="2" charset="0"/>
                        </a:rPr>
                        <a:t>4..............</a:t>
                      </a:r>
                      <a:endParaRPr lang="en-US" sz="2400" b="1" dirty="0">
                        <a:effectLst/>
                        <a:latin typeface="#9Slide03 SFU Futura_12" panose="00000400000000000000" pitchFamily="2" charset="0"/>
                        <a:ea typeface="Tahoma" panose="020B0604030504040204" pitchFamily="34" charset="0"/>
                      </a:endParaRPr>
                    </a:p>
                  </a:txBody>
                  <a:tcPr marL="68580" marR="68580" marT="0" marB="0">
                    <a:gradFill flip="none" rotWithShape="1">
                      <a:gsLst>
                        <a:gs pos="0">
                          <a:srgbClr val="FEB17D">
                            <a:tint val="66000"/>
                            <a:satMod val="160000"/>
                          </a:srgbClr>
                        </a:gs>
                        <a:gs pos="50000">
                          <a:srgbClr val="FEB17D">
                            <a:tint val="44500"/>
                            <a:satMod val="160000"/>
                          </a:srgbClr>
                        </a:gs>
                        <a:gs pos="100000">
                          <a:srgbClr val="FEB17D">
                            <a:tint val="23500"/>
                            <a:satMod val="160000"/>
                          </a:srgbClr>
                        </a:gs>
                      </a:gsLst>
                      <a:lin ang="0" scaled="1"/>
                      <a:tileRect/>
                    </a:gradFill>
                  </a:tcPr>
                </a:tc>
                <a:extLst>
                  <a:ext uri="{0D108BD9-81ED-4DB2-BD59-A6C34878D82A}">
                    <a16:rowId xmlns:a16="http://schemas.microsoft.com/office/drawing/2014/main" val="818262331"/>
                  </a:ext>
                </a:extLst>
              </a:tr>
            </a:tbl>
          </a:graphicData>
        </a:graphic>
      </p:graphicFrame>
      <p:pic>
        <p:nvPicPr>
          <p:cNvPr id="10"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3963948" y="-319852"/>
            <a:ext cx="6192981" cy="158487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4687317" y="472584"/>
            <a:ext cx="3819373" cy="54197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Hoàn thành </a:t>
            </a:r>
            <a:r>
              <a:rPr lang="en-US" sz="2800" b="1" dirty="0" err="1">
                <a:solidFill>
                  <a:schemeClr val="tx1"/>
                </a:solidFill>
                <a:latin typeface="#9Slide03 SFU Futura_12" panose="00000400000000000000" pitchFamily="2" charset="0"/>
                <a:cs typeface="Arial" panose="020B0604020202020204" pitchFamily="34" charset="0"/>
              </a:rPr>
              <a:t>bảng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sau</a:t>
            </a:r>
            <a:endParaRPr lang="en-US" sz="2800" b="1" dirty="0">
              <a:solidFill>
                <a:schemeClr val="tx1"/>
              </a:solidFill>
              <a:latin typeface="#9Slide03 SFU Futura_12" panose="00000400000000000000" pitchFamily="2" charset="0"/>
              <a:cs typeface="Arial" panose="020B0604020202020204" pitchFamily="34" charset="0"/>
            </a:endParaRPr>
          </a:p>
        </p:txBody>
      </p:sp>
      <p:grpSp>
        <p:nvGrpSpPr>
          <p:cNvPr id="15" name="Group 14"/>
          <p:cNvGrpSpPr/>
          <p:nvPr/>
        </p:nvGrpSpPr>
        <p:grpSpPr>
          <a:xfrm>
            <a:off x="110836" y="4425112"/>
            <a:ext cx="3235989" cy="1207481"/>
            <a:chOff x="221672" y="13499"/>
            <a:chExt cx="3235989" cy="1207481"/>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3023688" cy="821636"/>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BÀI 4</a:t>
              </a: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221672" y="13499"/>
              <a:ext cx="1207481" cy="1207481"/>
            </a:xfrm>
            <a:prstGeom prst="rect">
              <a:avLst/>
            </a:prstGeom>
          </p:spPr>
        </p:pic>
      </p:grpSp>
      <p:pic>
        <p:nvPicPr>
          <p:cNvPr id="18" name="Picture 4" descr="Text Box Ppt Directory, Ppt, Directory, Box Clipart PNG Transparent Clipart  Image and PSD File for Free Downloa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90000" l="10000" r="94583">
                        <a14:foregroundMark x1="88500" y1="6667" x2="88500" y2="6667"/>
                        <a14:foregroundMark x1="92500" y1="11500" x2="92500" y2="11500"/>
                        <a14:foregroundMark x1="93500" y1="38000" x2="93500" y2="38000"/>
                        <a14:foregroundMark x1="85833" y1="5083" x2="85833" y2="5083"/>
                        <a14:foregroundMark x1="94583" y1="11917" x2="94583" y2="11917"/>
                      </a14:backgroundRemoval>
                    </a14:imgEffect>
                    <a14:imgEffect>
                      <a14:sharpenSoften amount="50000"/>
                    </a14:imgEffect>
                  </a14:imgLayer>
                </a14:imgProps>
              </a:ext>
              <a:ext uri="{28A0092B-C50C-407E-A947-70E740481C1C}">
                <a14:useLocalDpi xmlns:a14="http://schemas.microsoft.com/office/drawing/2010/main" val="0"/>
              </a:ext>
            </a:extLst>
          </a:blip>
          <a:srcRect l="11203" t="3824" r="4534" b="63800"/>
          <a:stretch/>
        </p:blipFill>
        <p:spPr bwMode="auto">
          <a:xfrm>
            <a:off x="3963948" y="3823584"/>
            <a:ext cx="6192981" cy="29296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C8CB8A0-CA76-4A71-B990-0741CE8ED4AB}"/>
              </a:ext>
            </a:extLst>
          </p:cNvPr>
          <p:cNvSpPr/>
          <p:nvPr/>
        </p:nvSpPr>
        <p:spPr>
          <a:xfrm>
            <a:off x="4074783" y="4540033"/>
            <a:ext cx="5249326" cy="247060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Tại sao các loại gió thổi thường xuyên trên Trái Đất không thổi theo chiều Bắc - Nam?</a:t>
            </a:r>
          </a:p>
        </p:txBody>
      </p:sp>
    </p:spTree>
    <p:extLst>
      <p:ext uri="{BB962C8B-B14F-4D97-AF65-F5344CB8AC3E}">
        <p14:creationId xmlns:p14="http://schemas.microsoft.com/office/powerpoint/2010/main" val="3695172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ng Strip Border Decoration Illustration, Rectangle Clipart, Border, Cute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7000" r="97333">
                        <a14:foregroundMark x1="7000" y1="36667" x2="7000" y2="36667"/>
                        <a14:foregroundMark x1="97333" y1="49500" x2="97333" y2="49500"/>
                      </a14:backgroundRemoval>
                    </a14:imgEffect>
                    <a14:imgEffect>
                      <a14:sharpenSoften amount="50000"/>
                    </a14:imgEffect>
                  </a14:imgLayer>
                </a14:imgProps>
              </a:ext>
              <a:ext uri="{28A0092B-C50C-407E-A947-70E740481C1C}">
                <a14:useLocalDpi xmlns:a14="http://schemas.microsoft.com/office/drawing/2010/main" val="0"/>
              </a:ext>
            </a:extLst>
          </a:blip>
          <a:srcRect t="21844" b="29611"/>
          <a:stretch/>
        </p:blipFill>
        <p:spPr bwMode="auto">
          <a:xfrm>
            <a:off x="0" y="0"/>
            <a:ext cx="6430884" cy="2612572"/>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454EC65F-9461-4D3A-AD62-5A0132ABA328}"/>
              </a:ext>
            </a:extLst>
          </p:cNvPr>
          <p:cNvSpPr/>
          <p:nvPr/>
        </p:nvSpPr>
        <p:spPr>
          <a:xfrm>
            <a:off x="348078" y="677836"/>
            <a:ext cx="5734728" cy="170515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8A0"/>
                </a:solidFill>
                <a:latin typeface="#9Slide03 Oswald Medium" panose="00000600000000000000" pitchFamily="2" charset="0"/>
                <a:cs typeface="Arial" panose="020B0604020202020204" pitchFamily="34" charset="0"/>
              </a:rPr>
              <a:t>TRÒ CHƠI: </a:t>
            </a:r>
          </a:p>
          <a:p>
            <a:pPr algn="ctr"/>
            <a:r>
              <a:rPr lang="en-US" sz="5400" b="1" dirty="0">
                <a:solidFill>
                  <a:srgbClr val="0078A0"/>
                </a:solidFill>
                <a:latin typeface="#9Slide03 Oswald Medium" panose="00000600000000000000" pitchFamily="2" charset="0"/>
                <a:cs typeface="Arial" panose="020B0604020202020204" pitchFamily="34" charset="0"/>
              </a:rPr>
              <a:t>NHANH NHƯ CHỚP</a:t>
            </a:r>
          </a:p>
        </p:txBody>
      </p:sp>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2777790"/>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0" y="5391596"/>
            <a:ext cx="6054436" cy="1461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2777790"/>
            <a:ext cx="5943600" cy="1427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6248400" y="5391596"/>
            <a:ext cx="5885614" cy="1461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4078606"/>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4078606"/>
            <a:ext cx="5943600" cy="14279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191589" y="2932607"/>
            <a:ext cx="3627649"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9Slide03 SFU Futura_12" panose="00000400000000000000" pitchFamily="2" charset="0"/>
                <a:cs typeface="Arial" panose="020B0604020202020204" pitchFamily="34" charset="0"/>
              </a:rPr>
              <a:t>Khí</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chiếm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tỉ</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lệ</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lớn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trong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không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khí</a:t>
            </a:r>
            <a:r>
              <a:rPr lang="en-US" sz="2800" b="1" dirty="0">
                <a:solidFill>
                  <a:schemeClr val="tx1"/>
                </a:solidFill>
                <a:latin typeface="#9Slide03 SFU Futura_12" panose="00000400000000000000" pitchFamily="2" charset="0"/>
                <a:cs typeface="Arial" panose="020B0604020202020204" pitchFamily="34" charset="0"/>
              </a:rPr>
              <a:t>? </a:t>
            </a:r>
          </a:p>
        </p:txBody>
      </p:sp>
      <p:sp>
        <p:nvSpPr>
          <p:cNvPr id="15" name="Rectangle: Rounded Corners 7">
            <a:extLst>
              <a:ext uri="{FF2B5EF4-FFF2-40B4-BE49-F238E27FC236}">
                <a16:creationId xmlns:a16="http://schemas.microsoft.com/office/drawing/2014/main" id="{9C8CB8A0-CA76-4A71-B990-0741CE8ED4AB}"/>
              </a:ext>
            </a:extLst>
          </p:cNvPr>
          <p:cNvSpPr/>
          <p:nvPr/>
        </p:nvSpPr>
        <p:spPr>
          <a:xfrm>
            <a:off x="6622473" y="82349"/>
            <a:ext cx="3742554" cy="675966"/>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6" name="Rectangle: Rounded Corners 7">
            <a:extLst>
              <a:ext uri="{FF2B5EF4-FFF2-40B4-BE49-F238E27FC236}">
                <a16:creationId xmlns:a16="http://schemas.microsoft.com/office/drawing/2014/main" id="{9E46F414-D987-4FF1-BCCF-2221F9B0392E}"/>
              </a:ext>
            </a:extLst>
          </p:cNvPr>
          <p:cNvSpPr/>
          <p:nvPr/>
        </p:nvSpPr>
        <p:spPr>
          <a:xfrm>
            <a:off x="6622472" y="855565"/>
            <a:ext cx="3742555" cy="901441"/>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giơ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nhanh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Đúng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7" name="Rectangle: Rounded Corners 7">
            <a:extLst>
              <a:ext uri="{FF2B5EF4-FFF2-40B4-BE49-F238E27FC236}">
                <a16:creationId xmlns:a16="http://schemas.microsoft.com/office/drawing/2014/main" id="{9E46F414-D987-4FF1-BCCF-2221F9B0392E}"/>
              </a:ext>
            </a:extLst>
          </p:cNvPr>
          <p:cNvSpPr/>
          <p:nvPr/>
        </p:nvSpPr>
        <p:spPr>
          <a:xfrm>
            <a:off x="6622472" y="1857186"/>
            <a:ext cx="3742554" cy="874635"/>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sai</a:t>
            </a:r>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khác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giành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quyền</a:t>
            </a:r>
            <a:r>
              <a:rPr lang="en-US" sz="2800" b="1" dirty="0">
                <a:solidFill>
                  <a:schemeClr val="tx1"/>
                </a:solidFill>
                <a:latin typeface="#9Slide03 SFU Futura_12" panose="00000400000000000000" pitchFamily="2" charset="0"/>
                <a:cs typeface="Arial" panose="020B0604020202020204" pitchFamily="34" charset="0"/>
              </a:rPr>
              <a:t>.</a:t>
            </a:r>
          </a:p>
        </p:txBody>
      </p:sp>
      <p:pic>
        <p:nvPicPr>
          <p:cNvPr id="18" name="Picture 4" descr="Think, Pair, Share -">
            <a:extLst>
              <a:ext uri="{FF2B5EF4-FFF2-40B4-BE49-F238E27FC236}">
                <a16:creationId xmlns:a16="http://schemas.microsoft.com/office/drawing/2014/main" id="{B951F80D-EF39-42F3-B37B-1D8A70C7D1A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6" b="89974" l="6543" r="96289">
                        <a14:foregroundMark x1="8301" y1="38542" x2="28125" y2="40625"/>
                        <a14:foregroundMark x1="7227" y1="39844" x2="24609" y2="41797"/>
                        <a14:foregroundMark x1="22852" y1="48438" x2="25195" y2="60547"/>
                        <a14:foregroundMark x1="25195" y1="60547" x2="26855" y2="60938"/>
                        <a14:foregroundMark x1="27832" y1="38542" x2="21289" y2="35677"/>
                        <a14:foregroundMark x1="25977" y1="35286" x2="21484" y2="37500"/>
                        <a14:foregroundMark x1="6543" y1="43880" x2="19336" y2="44271"/>
                        <a14:foregroundMark x1="10449" y1="37109" x2="25684" y2="38151"/>
                        <a14:foregroundMark x1="36523" y1="47005" x2="59668" y2="50911"/>
                        <a14:foregroundMark x1="58984" y1="45703" x2="52539" y2="62109"/>
                        <a14:foregroundMark x1="52539" y1="62109" x2="37988" y2="64063"/>
                        <a14:foregroundMark x1="37988" y1="64063" x2="45410" y2="56771"/>
                        <a14:foregroundMark x1="45410" y1="56771" x2="48145" y2="57813"/>
                        <a14:foregroundMark x1="38574" y1="55208" x2="46680" y2="56771"/>
                        <a14:foregroundMark x1="46680" y1="56771" x2="57910" y2="47526"/>
                        <a14:foregroundMark x1="57910" y1="47526" x2="59473" y2="52734"/>
                        <a14:foregroundMark x1="55469" y1="58203" x2="56055" y2="50260"/>
                        <a14:foregroundMark x1="59961" y1="55990" x2="55371" y2="54557"/>
                        <a14:foregroundMark x1="39160" y1="46094" x2="42383" y2="42839"/>
                        <a14:foregroundMark x1="45215" y1="43099" x2="44238" y2="43880"/>
                        <a14:foregroundMark x1="72363" y1="61068" x2="90137" y2="58464"/>
                        <a14:foregroundMark x1="94727" y1="32552" x2="91309" y2="49219"/>
                        <a14:foregroundMark x1="93066" y1="30339" x2="90527" y2="39844"/>
                        <a14:foregroundMark x1="90430" y1="35677" x2="90332" y2="43099"/>
                        <a14:foregroundMark x1="90332" y1="43099" x2="91016" y2="45964"/>
                        <a14:foregroundMark x1="95215" y1="31771" x2="94141" y2="42708"/>
                        <a14:foregroundMark x1="94141" y1="42708" x2="94238" y2="39193"/>
                        <a14:foregroundMark x1="88379" y1="29297" x2="95020" y2="29557"/>
                        <a14:foregroundMark x1="95801" y1="41797" x2="94434" y2="49219"/>
                        <a14:foregroundMark x1="91309" y1="59896" x2="93945" y2="48438"/>
                        <a14:foregroundMark x1="93945" y1="48438" x2="93945" y2="48438"/>
                        <a14:foregroundMark x1="93945" y1="48177" x2="96289" y2="57682"/>
                        <a14:foregroundMark x1="96289" y1="57682" x2="95801" y2="57031"/>
                        <a14:foregroundMark x1="94824" y1="48047" x2="94141" y2="57422"/>
                        <a14:foregroundMark x1="94141" y1="57422" x2="94141" y2="57422"/>
                        <a14:foregroundMark x1="76074" y1="54948" x2="90137" y2="50651"/>
                        <a14:foregroundMark x1="90137" y1="50651" x2="90137" y2="50651"/>
                        <a14:foregroundMark x1="90234" y1="58464" x2="92090" y2="59115"/>
                      </a14:backgroundRemoval>
                    </a14:imgEffect>
                  </a14:imgLayer>
                </a14:imgProps>
              </a:ext>
              <a:ext uri="{28A0092B-C50C-407E-A947-70E740481C1C}">
                <a14:useLocalDpi xmlns:a14="http://schemas.microsoft.com/office/drawing/2010/main" val="0"/>
              </a:ext>
            </a:extLst>
          </a:blip>
          <a:srcRect l="5641" t="25724" r="66634" b="36092"/>
          <a:stretch/>
        </p:blipFill>
        <p:spPr bwMode="auto">
          <a:xfrm>
            <a:off x="10443513" y="272176"/>
            <a:ext cx="1748487" cy="18060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E46F414-D987-4FF1-BCCF-2221F9B0392E}"/>
              </a:ext>
            </a:extLst>
          </p:cNvPr>
          <p:cNvSpPr/>
          <p:nvPr/>
        </p:nvSpPr>
        <p:spPr>
          <a:xfrm>
            <a:off x="3953553" y="2932607"/>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8A0"/>
                </a:solidFill>
                <a:latin typeface="#9Slide03 SFU Futura_12" panose="00000400000000000000" pitchFamily="2" charset="0"/>
                <a:cs typeface="Arial" panose="020B0604020202020204" pitchFamily="34" charset="0"/>
              </a:rPr>
              <a:t>Nitơ: 78%</a:t>
            </a:r>
            <a:r>
              <a:rPr lang="en-US" sz="2800" b="1" dirty="0">
                <a:solidFill>
                  <a:srgbClr val="0078A0"/>
                </a:solidFill>
                <a:latin typeface="#9Slide03 SFU Futura_12" panose="00000400000000000000" pitchFamily="2" charset="0"/>
                <a:cs typeface="Arial" panose="020B0604020202020204" pitchFamily="34" charset="0"/>
              </a:rPr>
              <a:t>  </a:t>
            </a:r>
          </a:p>
        </p:txBody>
      </p:sp>
      <p:sp>
        <p:nvSpPr>
          <p:cNvPr id="20" name="Rectangle: Rounded Corners 7">
            <a:extLst>
              <a:ext uri="{FF2B5EF4-FFF2-40B4-BE49-F238E27FC236}">
                <a16:creationId xmlns:a16="http://schemas.microsoft.com/office/drawing/2014/main" id="{9C8CB8A0-CA76-4A71-B990-0741CE8ED4AB}"/>
              </a:ext>
            </a:extLst>
          </p:cNvPr>
          <p:cNvSpPr/>
          <p:nvPr/>
        </p:nvSpPr>
        <p:spPr>
          <a:xfrm>
            <a:off x="191589" y="4233423"/>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9Slide03 SFU Futura_12" panose="00000400000000000000" pitchFamily="2" charset="0"/>
                <a:cs typeface="Arial" panose="020B0604020202020204" pitchFamily="34" charset="0"/>
              </a:rPr>
              <a:t>KK </a:t>
            </a:r>
            <a:r>
              <a:rPr lang="vi-VN" sz="2600" b="1" dirty="0">
                <a:solidFill>
                  <a:schemeClr val="tx1"/>
                </a:solidFill>
                <a:latin typeface="#9Slide03 SFU Futura_12" panose="00000400000000000000" pitchFamily="2" charset="0"/>
                <a:cs typeface="Arial" panose="020B0604020202020204" pitchFamily="34" charset="0"/>
              </a:rPr>
              <a:t>tầng đối lưu chuyển động theo chiều nào? </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9E46F414-D987-4FF1-BCCF-2221F9B0392E}"/>
              </a:ext>
            </a:extLst>
          </p:cNvPr>
          <p:cNvSpPr/>
          <p:nvPr/>
        </p:nvSpPr>
        <p:spPr>
          <a:xfrm>
            <a:off x="3953553" y="4233423"/>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78A0"/>
                </a:solidFill>
                <a:latin typeface="#9Slide03 SFU Futura_12" panose="00000400000000000000" pitchFamily="2" charset="0"/>
                <a:cs typeface="Arial" panose="020B0604020202020204" pitchFamily="34" charset="0"/>
              </a:rPr>
              <a:t>Thẳng</a:t>
            </a:r>
            <a:r>
              <a:rPr lang="en-US" sz="2400" b="1" dirty="0">
                <a:solidFill>
                  <a:srgbClr val="0078A0"/>
                </a:solidFill>
                <a:latin typeface="#9Slide03 SFU Futura_12" panose="00000400000000000000" pitchFamily="2" charset="0"/>
                <a:cs typeface="Arial" panose="020B0604020202020204" pitchFamily="34" charset="0"/>
              </a:rPr>
              <a:t> </a:t>
            </a:r>
            <a:r>
              <a:rPr lang="en-US" sz="2400" b="1" dirty="0" err="1">
                <a:solidFill>
                  <a:srgbClr val="0078A0"/>
                </a:solidFill>
                <a:latin typeface="#9Slide03 SFU Futura_12" panose="00000400000000000000" pitchFamily="2" charset="0"/>
                <a:cs typeface="Arial" panose="020B0604020202020204" pitchFamily="34" charset="0"/>
              </a:rPr>
              <a:t>đứng</a:t>
            </a:r>
            <a:endParaRPr lang="en-US" sz="2400" b="1" dirty="0">
              <a:solidFill>
                <a:srgbClr val="0078A0"/>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9C8CB8A0-CA76-4A71-B990-0741CE8ED4AB}"/>
              </a:ext>
            </a:extLst>
          </p:cNvPr>
          <p:cNvSpPr/>
          <p:nvPr/>
        </p:nvSpPr>
        <p:spPr>
          <a:xfrm>
            <a:off x="191589" y="5534239"/>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Căn cứ vào đâu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chia thành khối khí nóng, lạnh?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9E46F414-D987-4FF1-BCCF-2221F9B0392E}"/>
              </a:ext>
            </a:extLst>
          </p:cNvPr>
          <p:cNvSpPr/>
          <p:nvPr/>
        </p:nvSpPr>
        <p:spPr>
          <a:xfrm>
            <a:off x="3953553" y="5534239"/>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78A0"/>
                </a:solidFill>
                <a:latin typeface="#9Slide03 SFU Futura_12" panose="00000400000000000000" pitchFamily="2" charset="0"/>
                <a:cs typeface="Arial" panose="020B0604020202020204" pitchFamily="34" charset="0"/>
              </a:rPr>
              <a:t>Nhiệt</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độ</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9C8CB8A0-CA76-4A71-B990-0741CE8ED4AB}"/>
              </a:ext>
            </a:extLst>
          </p:cNvPr>
          <p:cNvSpPr/>
          <p:nvPr/>
        </p:nvSpPr>
        <p:spPr>
          <a:xfrm>
            <a:off x="6548258" y="2949496"/>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Khối khí nóng hình thành ở đâu?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9E46F414-D987-4FF1-BCCF-2221F9B0392E}"/>
              </a:ext>
            </a:extLst>
          </p:cNvPr>
          <p:cNvSpPr/>
          <p:nvPr/>
        </p:nvSpPr>
        <p:spPr>
          <a:xfrm>
            <a:off x="10443512" y="2921786"/>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Vĩ</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độ</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thấp</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9C8CB8A0-CA76-4A71-B990-0741CE8ED4AB}"/>
              </a:ext>
            </a:extLst>
          </p:cNvPr>
          <p:cNvSpPr/>
          <p:nvPr/>
        </p:nvSpPr>
        <p:spPr>
          <a:xfrm>
            <a:off x="6548258" y="4237032"/>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Tính chất của khối khí đại dương?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9E46F414-D987-4FF1-BCCF-2221F9B0392E}"/>
              </a:ext>
            </a:extLst>
          </p:cNvPr>
          <p:cNvSpPr/>
          <p:nvPr/>
        </p:nvSpPr>
        <p:spPr>
          <a:xfrm>
            <a:off x="10443512" y="4209322"/>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Độ</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ẩm</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lớn</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9C8CB8A0-CA76-4A71-B990-0741CE8ED4AB}"/>
              </a:ext>
            </a:extLst>
          </p:cNvPr>
          <p:cNvSpPr/>
          <p:nvPr/>
        </p:nvSpPr>
        <p:spPr>
          <a:xfrm>
            <a:off x="6548258" y="5561865"/>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Để đo khí áp người ta dùng dụng cụ gì?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9E46F414-D987-4FF1-BCCF-2221F9B0392E}"/>
              </a:ext>
            </a:extLst>
          </p:cNvPr>
          <p:cNvSpPr/>
          <p:nvPr/>
        </p:nvSpPr>
        <p:spPr>
          <a:xfrm>
            <a:off x="10443512" y="5534155"/>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Khí</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áp</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kế</a:t>
            </a:r>
            <a:endParaRPr lang="en-US" sz="2800" b="1" dirty="0">
              <a:solidFill>
                <a:srgbClr val="0078A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16730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wipe(down)">
                                      <p:cBhvr>
                                        <p:cTn id="41" dur="500"/>
                                        <p:tgtEl>
                                          <p:spTgt spid="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par>
                                <p:cTn id="73" presetID="16" presetClass="entr" presetSubtype="21"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p:bldP spid="21" grpId="0" animBg="1"/>
      <p:bldP spid="23" grpId="0"/>
      <p:bldP spid="25" grpId="0"/>
      <p:bldP spid="26" grpId="0" animBg="1"/>
      <p:bldP spid="27" grpId="0"/>
      <p:bldP spid="28" grpId="0" animBg="1"/>
      <p:bldP spid="29" grpId="0"/>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ng Strip Border Decoration Illustration, Rectangle Clipart, Border, Cute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7000" r="97333">
                        <a14:foregroundMark x1="7000" y1="36667" x2="7000" y2="36667"/>
                        <a14:foregroundMark x1="97333" y1="49500" x2="97333" y2="49500"/>
                      </a14:backgroundRemoval>
                    </a14:imgEffect>
                    <a14:imgEffect>
                      <a14:sharpenSoften amount="50000"/>
                    </a14:imgEffect>
                  </a14:imgLayer>
                </a14:imgProps>
              </a:ext>
              <a:ext uri="{28A0092B-C50C-407E-A947-70E740481C1C}">
                <a14:useLocalDpi xmlns:a14="http://schemas.microsoft.com/office/drawing/2010/main" val="0"/>
              </a:ext>
            </a:extLst>
          </a:blip>
          <a:srcRect t="21844" b="29611"/>
          <a:stretch/>
        </p:blipFill>
        <p:spPr bwMode="auto">
          <a:xfrm>
            <a:off x="0" y="0"/>
            <a:ext cx="6430884" cy="2612572"/>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454EC65F-9461-4D3A-AD62-5A0132ABA328}"/>
              </a:ext>
            </a:extLst>
          </p:cNvPr>
          <p:cNvSpPr/>
          <p:nvPr/>
        </p:nvSpPr>
        <p:spPr>
          <a:xfrm>
            <a:off x="348078" y="677836"/>
            <a:ext cx="5734728" cy="170515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8A0"/>
                </a:solidFill>
                <a:latin typeface="#9Slide03 Oswald Medium" panose="00000600000000000000" pitchFamily="2" charset="0"/>
                <a:cs typeface="Arial" panose="020B0604020202020204" pitchFamily="34" charset="0"/>
              </a:rPr>
              <a:t>TRÒ CHƠI: </a:t>
            </a:r>
          </a:p>
          <a:p>
            <a:pPr algn="ctr"/>
            <a:r>
              <a:rPr lang="en-US" sz="5400" b="1" dirty="0">
                <a:solidFill>
                  <a:srgbClr val="0078A0"/>
                </a:solidFill>
                <a:latin typeface="#9Slide03 Oswald Medium" panose="00000600000000000000" pitchFamily="2" charset="0"/>
                <a:cs typeface="Arial" panose="020B0604020202020204" pitchFamily="34" charset="0"/>
              </a:rPr>
              <a:t>NHANH NHƯ CHỚP</a:t>
            </a:r>
          </a:p>
        </p:txBody>
      </p:sp>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2777790"/>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0" y="5391596"/>
            <a:ext cx="6054436" cy="1461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2777790"/>
            <a:ext cx="5943600" cy="1427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1436" t="15656" r="10582" b="59567"/>
          <a:stretch/>
        </p:blipFill>
        <p:spPr bwMode="auto">
          <a:xfrm>
            <a:off x="6248400" y="5391596"/>
            <a:ext cx="5885614" cy="1461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0" y="4078606"/>
            <a:ext cx="6114085" cy="1427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6248400" y="4078606"/>
            <a:ext cx="5943600" cy="14279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191589" y="2932607"/>
            <a:ext cx="3627649"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9Slide03 SFU Futura_12" panose="00000400000000000000" pitchFamily="2" charset="0"/>
                <a:cs typeface="Arial" panose="020B0604020202020204" pitchFamily="34" charset="0"/>
              </a:rPr>
              <a:t>Tính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của</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khối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khí</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lục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địa</a:t>
            </a:r>
            <a:r>
              <a:rPr lang="en-US" sz="2800" b="1" dirty="0">
                <a:solidFill>
                  <a:schemeClr val="tx1"/>
                </a:solidFill>
                <a:latin typeface="#9Slide03 SFU Futura_12" panose="00000400000000000000" pitchFamily="2" charset="0"/>
                <a:cs typeface="Arial" panose="020B0604020202020204" pitchFamily="34" charset="0"/>
              </a:rPr>
              <a:t>? </a:t>
            </a:r>
          </a:p>
        </p:txBody>
      </p:sp>
      <p:sp>
        <p:nvSpPr>
          <p:cNvPr id="15" name="Rectangle: Rounded Corners 7">
            <a:extLst>
              <a:ext uri="{FF2B5EF4-FFF2-40B4-BE49-F238E27FC236}">
                <a16:creationId xmlns:a16="http://schemas.microsoft.com/office/drawing/2014/main" id="{9C8CB8A0-CA76-4A71-B990-0741CE8ED4AB}"/>
              </a:ext>
            </a:extLst>
          </p:cNvPr>
          <p:cNvSpPr/>
          <p:nvPr/>
        </p:nvSpPr>
        <p:spPr>
          <a:xfrm>
            <a:off x="6622473" y="82349"/>
            <a:ext cx="3742554" cy="675966"/>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6" name="Rectangle: Rounded Corners 7">
            <a:extLst>
              <a:ext uri="{FF2B5EF4-FFF2-40B4-BE49-F238E27FC236}">
                <a16:creationId xmlns:a16="http://schemas.microsoft.com/office/drawing/2014/main" id="{9E46F414-D987-4FF1-BCCF-2221F9B0392E}"/>
              </a:ext>
            </a:extLst>
          </p:cNvPr>
          <p:cNvSpPr/>
          <p:nvPr/>
        </p:nvSpPr>
        <p:spPr>
          <a:xfrm>
            <a:off x="6622472" y="855565"/>
            <a:ext cx="3742555" cy="901441"/>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giơ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nhanh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Đúng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7" name="Rectangle: Rounded Corners 7">
            <a:extLst>
              <a:ext uri="{FF2B5EF4-FFF2-40B4-BE49-F238E27FC236}">
                <a16:creationId xmlns:a16="http://schemas.microsoft.com/office/drawing/2014/main" id="{9E46F414-D987-4FF1-BCCF-2221F9B0392E}"/>
              </a:ext>
            </a:extLst>
          </p:cNvPr>
          <p:cNvSpPr/>
          <p:nvPr/>
        </p:nvSpPr>
        <p:spPr>
          <a:xfrm>
            <a:off x="6622472" y="1857186"/>
            <a:ext cx="3742554" cy="874635"/>
          </a:xfrm>
          <a:prstGeom prst="roundRect">
            <a:avLst/>
          </a:prstGeom>
          <a:gradFill flip="none" rotWithShape="1">
            <a:gsLst>
              <a:gs pos="0">
                <a:srgbClr val="CAB051">
                  <a:tint val="66000"/>
                  <a:satMod val="160000"/>
                </a:srgbClr>
              </a:gs>
              <a:gs pos="50000">
                <a:srgbClr val="CAB051">
                  <a:tint val="44500"/>
                  <a:satMod val="160000"/>
                </a:srgbClr>
              </a:gs>
              <a:gs pos="100000">
                <a:srgbClr val="CAB051">
                  <a:tint val="23500"/>
                  <a:satMod val="160000"/>
                </a:srgbClr>
              </a:gs>
            </a:gsLst>
            <a:lin ang="0" scaled="1"/>
            <a:tileRect/>
          </a:gradFill>
          <a:ln w="3175">
            <a:solidFill>
              <a:schemeClr val="tx1"/>
            </a:solidFill>
            <a:prstDash val="sysDot"/>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sai</a:t>
            </a:r>
            <a:r>
              <a:rPr lang="en-US" sz="2800" b="1" dirty="0">
                <a:solidFill>
                  <a:schemeClr val="tx1"/>
                </a:solidFill>
                <a:latin typeface="#9Slide03 SFU Futura_12" panose="00000400000000000000" pitchFamily="2" charset="0"/>
                <a:cs typeface="Arial" panose="020B0604020202020204" pitchFamily="34" charset="0"/>
              </a:rPr>
              <a:t>, HS </a:t>
            </a:r>
            <a:r>
              <a:rPr lang="en-US" sz="2800" b="1" dirty="0" err="1">
                <a:solidFill>
                  <a:schemeClr val="tx1"/>
                </a:solidFill>
                <a:latin typeface="#9Slide03 SFU Futura_12" panose="00000400000000000000" pitchFamily="2" charset="0"/>
                <a:cs typeface="Arial" panose="020B0604020202020204" pitchFamily="34" charset="0"/>
              </a:rPr>
              <a:t>khác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giành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quyền</a:t>
            </a:r>
            <a:r>
              <a:rPr lang="en-US" sz="2800" b="1" dirty="0">
                <a:solidFill>
                  <a:schemeClr val="tx1"/>
                </a:solidFill>
                <a:latin typeface="#9Slide03 SFU Futura_12" panose="00000400000000000000" pitchFamily="2" charset="0"/>
                <a:cs typeface="Arial" panose="020B0604020202020204" pitchFamily="34" charset="0"/>
              </a:rPr>
              <a:t>.</a:t>
            </a:r>
          </a:p>
        </p:txBody>
      </p:sp>
      <p:pic>
        <p:nvPicPr>
          <p:cNvPr id="18" name="Picture 4" descr="Think, Pair, Share -">
            <a:extLst>
              <a:ext uri="{FF2B5EF4-FFF2-40B4-BE49-F238E27FC236}">
                <a16:creationId xmlns:a16="http://schemas.microsoft.com/office/drawing/2014/main" id="{B951F80D-EF39-42F3-B37B-1D8A70C7D1A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6" b="89974" l="6543" r="96289">
                        <a14:foregroundMark x1="8301" y1="38542" x2="28125" y2="40625"/>
                        <a14:foregroundMark x1="7227" y1="39844" x2="24609" y2="41797"/>
                        <a14:foregroundMark x1="22852" y1="48438" x2="25195" y2="60547"/>
                        <a14:foregroundMark x1="25195" y1="60547" x2="26855" y2="60938"/>
                        <a14:foregroundMark x1="27832" y1="38542" x2="21289" y2="35677"/>
                        <a14:foregroundMark x1="25977" y1="35286" x2="21484" y2="37500"/>
                        <a14:foregroundMark x1="6543" y1="43880" x2="19336" y2="44271"/>
                        <a14:foregroundMark x1="10449" y1="37109" x2="25684" y2="38151"/>
                        <a14:foregroundMark x1="36523" y1="47005" x2="59668" y2="50911"/>
                        <a14:foregroundMark x1="58984" y1="45703" x2="52539" y2="62109"/>
                        <a14:foregroundMark x1="52539" y1="62109" x2="37988" y2="64063"/>
                        <a14:foregroundMark x1="37988" y1="64063" x2="45410" y2="56771"/>
                        <a14:foregroundMark x1="45410" y1="56771" x2="48145" y2="57813"/>
                        <a14:foregroundMark x1="38574" y1="55208" x2="46680" y2="56771"/>
                        <a14:foregroundMark x1="46680" y1="56771" x2="57910" y2="47526"/>
                        <a14:foregroundMark x1="57910" y1="47526" x2="59473" y2="52734"/>
                        <a14:foregroundMark x1="55469" y1="58203" x2="56055" y2="50260"/>
                        <a14:foregroundMark x1="59961" y1="55990" x2="55371" y2="54557"/>
                        <a14:foregroundMark x1="39160" y1="46094" x2="42383" y2="42839"/>
                        <a14:foregroundMark x1="45215" y1="43099" x2="44238" y2="43880"/>
                        <a14:foregroundMark x1="72363" y1="61068" x2="90137" y2="58464"/>
                        <a14:foregroundMark x1="94727" y1="32552" x2="91309" y2="49219"/>
                        <a14:foregroundMark x1="93066" y1="30339" x2="90527" y2="39844"/>
                        <a14:foregroundMark x1="90430" y1="35677" x2="90332" y2="43099"/>
                        <a14:foregroundMark x1="90332" y1="43099" x2="91016" y2="45964"/>
                        <a14:foregroundMark x1="95215" y1="31771" x2="94141" y2="42708"/>
                        <a14:foregroundMark x1="94141" y1="42708" x2="94238" y2="39193"/>
                        <a14:foregroundMark x1="88379" y1="29297" x2="95020" y2="29557"/>
                        <a14:foregroundMark x1="95801" y1="41797" x2="94434" y2="49219"/>
                        <a14:foregroundMark x1="91309" y1="59896" x2="93945" y2="48438"/>
                        <a14:foregroundMark x1="93945" y1="48438" x2="93945" y2="48438"/>
                        <a14:foregroundMark x1="93945" y1="48177" x2="96289" y2="57682"/>
                        <a14:foregroundMark x1="96289" y1="57682" x2="95801" y2="57031"/>
                        <a14:foregroundMark x1="94824" y1="48047" x2="94141" y2="57422"/>
                        <a14:foregroundMark x1="94141" y1="57422" x2="94141" y2="57422"/>
                        <a14:foregroundMark x1="76074" y1="54948" x2="90137" y2="50651"/>
                        <a14:foregroundMark x1="90137" y1="50651" x2="90137" y2="50651"/>
                        <a14:foregroundMark x1="90234" y1="58464" x2="92090" y2="59115"/>
                      </a14:backgroundRemoval>
                    </a14:imgEffect>
                  </a14:imgLayer>
                </a14:imgProps>
              </a:ext>
              <a:ext uri="{28A0092B-C50C-407E-A947-70E740481C1C}">
                <a14:useLocalDpi xmlns:a14="http://schemas.microsoft.com/office/drawing/2010/main" val="0"/>
              </a:ext>
            </a:extLst>
          </a:blip>
          <a:srcRect l="5641" t="25724" r="66634" b="36092"/>
          <a:stretch/>
        </p:blipFill>
        <p:spPr bwMode="auto">
          <a:xfrm>
            <a:off x="10443513" y="272176"/>
            <a:ext cx="1748487" cy="18060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9E46F414-D987-4FF1-BCCF-2221F9B0392E}"/>
              </a:ext>
            </a:extLst>
          </p:cNvPr>
          <p:cNvSpPr/>
          <p:nvPr/>
        </p:nvSpPr>
        <p:spPr>
          <a:xfrm>
            <a:off x="3953553" y="2918752"/>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Tương</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đối</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khô</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9C8CB8A0-CA76-4A71-B990-0741CE8ED4AB}"/>
              </a:ext>
            </a:extLst>
          </p:cNvPr>
          <p:cNvSpPr/>
          <p:nvPr/>
        </p:nvSpPr>
        <p:spPr>
          <a:xfrm>
            <a:off x="191589" y="4233423"/>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1"/>
                </a:solidFill>
                <a:latin typeface="#9Slide03 SFU Futura_12" panose="00000400000000000000" pitchFamily="2" charset="0"/>
                <a:cs typeface="Arial" panose="020B0604020202020204" pitchFamily="34" charset="0"/>
              </a:rPr>
              <a:t>KK </a:t>
            </a:r>
            <a:r>
              <a:rPr lang="vi-VN" sz="2600" b="1" dirty="0">
                <a:solidFill>
                  <a:schemeClr val="tx1"/>
                </a:solidFill>
                <a:latin typeface="#9Slide03 SFU Futura_12" panose="00000400000000000000" pitchFamily="2" charset="0"/>
                <a:cs typeface="Arial" panose="020B0604020202020204" pitchFamily="34" charset="0"/>
              </a:rPr>
              <a:t>tầng </a:t>
            </a:r>
            <a:r>
              <a:rPr lang="en-US" sz="2600" b="1" dirty="0" err="1">
                <a:solidFill>
                  <a:schemeClr val="tx1"/>
                </a:solidFill>
                <a:latin typeface="#9Slide03 SFU Futura_12" panose="00000400000000000000" pitchFamily="2" charset="0"/>
                <a:cs typeface="Arial" panose="020B0604020202020204" pitchFamily="34" charset="0"/>
              </a:rPr>
              <a:t>bình</a:t>
            </a:r>
            <a:r>
              <a:rPr lang="vi-VN" sz="2600" b="1" dirty="0">
                <a:solidFill>
                  <a:schemeClr val="tx1"/>
                </a:solidFill>
                <a:latin typeface="#9Slide03 SFU Futura_12" panose="00000400000000000000" pitchFamily="2" charset="0"/>
                <a:cs typeface="Arial" panose="020B0604020202020204" pitchFamily="34" charset="0"/>
              </a:rPr>
              <a:t> lưu chuyển động theo chiều nào? </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9E46F414-D987-4FF1-BCCF-2221F9B0392E}"/>
              </a:ext>
            </a:extLst>
          </p:cNvPr>
          <p:cNvSpPr/>
          <p:nvPr/>
        </p:nvSpPr>
        <p:spPr>
          <a:xfrm>
            <a:off x="3953553" y="4233423"/>
            <a:ext cx="1906920"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Ngang</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9C8CB8A0-CA76-4A71-B990-0741CE8ED4AB}"/>
              </a:ext>
            </a:extLst>
          </p:cNvPr>
          <p:cNvSpPr/>
          <p:nvPr/>
        </p:nvSpPr>
        <p:spPr>
          <a:xfrm>
            <a:off x="163392" y="5561290"/>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9Slide03 SFU Futura_12" panose="00000400000000000000" pitchFamily="2" charset="0"/>
                <a:cs typeface="Arial" panose="020B0604020202020204" pitchFamily="34" charset="0"/>
              </a:rPr>
              <a:t>Cứ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cao</a:t>
            </a:r>
            <a:r>
              <a:rPr lang="en-US" sz="2400" b="1" dirty="0">
                <a:solidFill>
                  <a:schemeClr val="tx1"/>
                </a:solidFill>
                <a:latin typeface="#9Slide03 SFU Futura_12" panose="00000400000000000000" pitchFamily="2" charset="0"/>
                <a:cs typeface="Arial" panose="020B0604020202020204" pitchFamily="34" charset="0"/>
              </a:rPr>
              <a:t> 100m, </a:t>
            </a:r>
            <a:r>
              <a:rPr lang="en-US" sz="2400" b="1" dirty="0" err="1">
                <a:solidFill>
                  <a:schemeClr val="tx1"/>
                </a:solidFill>
                <a:latin typeface="#9Slide03 SFU Futura_12" panose="00000400000000000000" pitchFamily="2" charset="0"/>
                <a:cs typeface="Arial" panose="020B0604020202020204" pitchFamily="34" charset="0"/>
              </a:rPr>
              <a:t>nhiệt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giảm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bao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nhiêu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a:t>
            </a:r>
            <a:r>
              <a:rPr lang="en-US" sz="2400" b="1" dirty="0">
                <a:solidFill>
                  <a:schemeClr val="tx1"/>
                </a:solidFill>
                <a:latin typeface="#9Slide03 SFU Futura_12" panose="00000400000000000000" pitchFamily="2" charset="0"/>
                <a:cs typeface="Arial" panose="020B0604020202020204" pitchFamily="34" charset="0"/>
              </a:rPr>
              <a:t> C? </a:t>
            </a:r>
          </a:p>
        </p:txBody>
      </p:sp>
      <p:sp>
        <p:nvSpPr>
          <p:cNvPr id="24" name="Rectangle: Rounded Corners 7">
            <a:extLst>
              <a:ext uri="{FF2B5EF4-FFF2-40B4-BE49-F238E27FC236}">
                <a16:creationId xmlns:a16="http://schemas.microsoft.com/office/drawing/2014/main" id="{9E46F414-D987-4FF1-BCCF-2221F9B0392E}"/>
              </a:ext>
            </a:extLst>
          </p:cNvPr>
          <p:cNvSpPr/>
          <p:nvPr/>
        </p:nvSpPr>
        <p:spPr>
          <a:xfrm>
            <a:off x="3953553" y="5534239"/>
            <a:ext cx="1823792"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78A0"/>
                </a:solidFill>
                <a:latin typeface="#9Slide03 SFU Futura_12" panose="00000400000000000000" pitchFamily="2" charset="0"/>
                <a:cs typeface="Arial" panose="020B0604020202020204" pitchFamily="34" charset="0"/>
              </a:rPr>
              <a:t>0,6</a:t>
            </a:r>
            <a:r>
              <a:rPr lang="en-US" sz="2800" b="1" baseline="30000" dirty="0">
                <a:solidFill>
                  <a:srgbClr val="0078A0"/>
                </a:solidFill>
                <a:latin typeface="#9Slide03 SFU Futura_12" panose="00000400000000000000" pitchFamily="2" charset="0"/>
                <a:cs typeface="Arial" panose="020B0604020202020204" pitchFamily="34" charset="0"/>
              </a:rPr>
              <a:t>0</a:t>
            </a:r>
            <a:r>
              <a:rPr lang="en-US" sz="2800" b="1" dirty="0">
                <a:solidFill>
                  <a:srgbClr val="0078A0"/>
                </a:solidFill>
                <a:latin typeface="#9Slide03 SFU Futura_12" panose="00000400000000000000" pitchFamily="2" charset="0"/>
                <a:cs typeface="Arial" panose="020B0604020202020204" pitchFamily="34" charset="0"/>
              </a:rPr>
              <a:t>C</a:t>
            </a:r>
          </a:p>
        </p:txBody>
      </p:sp>
      <p:sp>
        <p:nvSpPr>
          <p:cNvPr id="25" name="Rectangle: Rounded Corners 7">
            <a:extLst>
              <a:ext uri="{FF2B5EF4-FFF2-40B4-BE49-F238E27FC236}">
                <a16:creationId xmlns:a16="http://schemas.microsoft.com/office/drawing/2014/main" id="{9C8CB8A0-CA76-4A71-B990-0741CE8ED4AB}"/>
              </a:ext>
            </a:extLst>
          </p:cNvPr>
          <p:cNvSpPr/>
          <p:nvPr/>
        </p:nvSpPr>
        <p:spPr>
          <a:xfrm>
            <a:off x="6414660" y="2949496"/>
            <a:ext cx="4061822"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Tầng nào là nơi sinh ra </a:t>
            </a:r>
            <a:r>
              <a:rPr lang="en-US" sz="2400" b="1" dirty="0" err="1">
                <a:solidFill>
                  <a:schemeClr val="tx1"/>
                </a:solidFill>
                <a:latin typeface="#9Slide03 SFU Futura_12" panose="00000400000000000000" pitchFamily="2" charset="0"/>
                <a:cs typeface="Arial" panose="020B0604020202020204" pitchFamily="34" charset="0"/>
              </a:rPr>
              <a:t>hiện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tượng</a:t>
            </a:r>
            <a:r>
              <a:rPr lang="en-US" sz="2400" b="1" dirty="0">
                <a:solidFill>
                  <a:schemeClr val="tx1"/>
                </a:solidFill>
                <a:latin typeface="#9Slide03 SFU Futura_12" panose="00000400000000000000" pitchFamily="2" charset="0"/>
                <a:cs typeface="Arial" panose="020B0604020202020204" pitchFamily="34" charset="0"/>
              </a:rPr>
              <a:t> </a:t>
            </a:r>
            <a:r>
              <a:rPr lang="vi-VN" sz="2400" b="1" dirty="0">
                <a:solidFill>
                  <a:schemeClr val="tx1"/>
                </a:solidFill>
                <a:latin typeface="#9Slide03 SFU Futura_12" panose="00000400000000000000" pitchFamily="2" charset="0"/>
                <a:cs typeface="Arial" panose="020B0604020202020204" pitchFamily="34" charset="0"/>
              </a:rPr>
              <a:t>mây, mưa, sấm, sét?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9E46F414-D987-4FF1-BCCF-2221F9B0392E}"/>
              </a:ext>
            </a:extLst>
          </p:cNvPr>
          <p:cNvSpPr/>
          <p:nvPr/>
        </p:nvSpPr>
        <p:spPr>
          <a:xfrm>
            <a:off x="10443512" y="2921786"/>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Đối</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lưu</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9C8CB8A0-CA76-4A71-B990-0741CE8ED4AB}"/>
              </a:ext>
            </a:extLst>
          </p:cNvPr>
          <p:cNvSpPr/>
          <p:nvPr/>
        </p:nvSpPr>
        <p:spPr>
          <a:xfrm>
            <a:off x="6548258" y="4237032"/>
            <a:ext cx="3761964"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Gió Tín Phong ở Bắc Bán Cầu thổi theo hướng nào?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9E46F414-D987-4FF1-BCCF-2221F9B0392E}"/>
              </a:ext>
            </a:extLst>
          </p:cNvPr>
          <p:cNvSpPr/>
          <p:nvPr/>
        </p:nvSpPr>
        <p:spPr>
          <a:xfrm>
            <a:off x="10443512" y="4209322"/>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Đông</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bắc</a:t>
            </a:r>
            <a:endParaRPr lang="en-US" sz="2800" b="1" dirty="0">
              <a:solidFill>
                <a:srgbClr val="0078A0"/>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9C8CB8A0-CA76-4A71-B990-0741CE8ED4AB}"/>
              </a:ext>
            </a:extLst>
          </p:cNvPr>
          <p:cNvSpPr/>
          <p:nvPr/>
        </p:nvSpPr>
        <p:spPr>
          <a:xfrm>
            <a:off x="6414660" y="5561865"/>
            <a:ext cx="3895562" cy="75119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cs typeface="Arial" panose="020B0604020202020204" pitchFamily="34" charset="0"/>
              </a:rPr>
              <a:t>Gió Tây ôn đới ở Nam Bán Cầu thổi theo hướng nào? </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9E46F414-D987-4FF1-BCCF-2221F9B0392E}"/>
              </a:ext>
            </a:extLst>
          </p:cNvPr>
          <p:cNvSpPr/>
          <p:nvPr/>
        </p:nvSpPr>
        <p:spPr>
          <a:xfrm>
            <a:off x="10443512" y="5534155"/>
            <a:ext cx="1360561" cy="792185"/>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8A0"/>
                </a:solidFill>
                <a:latin typeface="#9Slide03 SFU Futura_12" panose="00000400000000000000" pitchFamily="2" charset="0"/>
                <a:cs typeface="Arial" panose="020B0604020202020204" pitchFamily="34" charset="0"/>
              </a:rPr>
              <a:t>Tây</a:t>
            </a:r>
            <a:r>
              <a:rPr lang="en-US" sz="2800" b="1" dirty="0">
                <a:solidFill>
                  <a:srgbClr val="0078A0"/>
                </a:solidFill>
                <a:latin typeface="#9Slide03 SFU Futura_12" panose="00000400000000000000" pitchFamily="2" charset="0"/>
                <a:cs typeface="Arial" panose="020B0604020202020204" pitchFamily="34" charset="0"/>
              </a:rPr>
              <a:t> </a:t>
            </a:r>
            <a:r>
              <a:rPr lang="en-US" sz="2800" b="1" dirty="0" err="1">
                <a:solidFill>
                  <a:srgbClr val="0078A0"/>
                </a:solidFill>
                <a:latin typeface="#9Slide03 SFU Futura_12" panose="00000400000000000000" pitchFamily="2" charset="0"/>
                <a:cs typeface="Arial" panose="020B0604020202020204" pitchFamily="34" charset="0"/>
              </a:rPr>
              <a:t>bắc</a:t>
            </a:r>
            <a:endParaRPr lang="en-US" sz="2800" b="1" dirty="0">
              <a:solidFill>
                <a:srgbClr val="0078A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2710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par>
                                <p:cTn id="73" presetID="16" presetClass="entr" presetSubtype="21"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p:bldP spid="21" grpId="0" animBg="1"/>
      <p:bldP spid="23" grpId="0"/>
      <p:bldP spid="24" grpId="0" animBg="1"/>
      <p:bldP spid="25" grpId="0"/>
      <p:bldP spid="26" grpId="0" animBg="1"/>
      <p:bldP spid="27" grpId="0"/>
      <p:bldP spid="28" grpId="0" animBg="1"/>
      <p:bldP spid="29" grpId="0"/>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728CA59-B03B-40C8-96F5-69275D159838}"/>
              </a:ext>
            </a:extLst>
          </p:cNvPr>
          <p:cNvCxnSpPr>
            <a:cxnSpLocks/>
          </p:cNvCxnSpPr>
          <p:nvPr/>
        </p:nvCxnSpPr>
        <p:spPr>
          <a:xfrm flipV="1">
            <a:off x="0" y="1153553"/>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2" descr="navocado-task-badges-legal-task-icons-smaller | Icon, Task, Icon collection">
            <a:extLst>
              <a:ext uri="{FF2B5EF4-FFF2-40B4-BE49-F238E27FC236}">
                <a16:creationId xmlns:a16="http://schemas.microsoft.com/office/drawing/2014/main" id="{57F6C0D9-41A7-406C-A7C8-4F9489DE6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9274448" y="5428839"/>
            <a:ext cx="1321249" cy="12519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A4D3335F-552E-4CDF-992F-EFE0E355DE5F}"/>
              </a:ext>
            </a:extLst>
          </p:cNvPr>
          <p:cNvSpPr/>
          <p:nvPr/>
        </p:nvSpPr>
        <p:spPr>
          <a:xfrm>
            <a:off x="3965570" y="1375070"/>
            <a:ext cx="3179548"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Xem</a:t>
            </a:r>
            <a:r>
              <a:rPr lang="en-US" sz="2800" b="1" dirty="0">
                <a:solidFill>
                  <a:schemeClr val="tx1"/>
                </a:solidFill>
                <a:latin typeface="#9Slide03 SFU Futura_12" panose="00000400000000000000" pitchFamily="2" charset="0"/>
                <a:cs typeface="Arial" panose="020B0604020202020204" pitchFamily="34" charset="0"/>
              </a:rPr>
              <a:t> video, </a:t>
            </a:r>
            <a:r>
              <a:rPr lang="en-US" sz="2800" b="1" dirty="0" err="1">
                <a:solidFill>
                  <a:schemeClr val="tx1"/>
                </a:solidFill>
                <a:latin typeface="#9Slide03 SFU Futura_12" panose="00000400000000000000" pitchFamily="2" charset="0"/>
                <a:cs typeface="Arial" panose="020B0604020202020204" pitchFamily="34" charset="0"/>
              </a:rPr>
              <a:t>trả</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lời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câu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hỏi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9C8CB8A0-CA76-4A71-B990-0741CE8ED4AB}"/>
              </a:ext>
            </a:extLst>
          </p:cNvPr>
          <p:cNvSpPr/>
          <p:nvPr/>
        </p:nvSpPr>
        <p:spPr>
          <a:xfrm>
            <a:off x="307089" y="1364920"/>
            <a:ext cx="2781517" cy="12519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theo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cặp</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B432C21E-9A7F-4050-AED6-59BB3D9AD486}"/>
              </a:ext>
            </a:extLst>
          </p:cNvPr>
          <p:cNvSpPr/>
          <p:nvPr/>
        </p:nvSpPr>
        <p:spPr>
          <a:xfrm>
            <a:off x="304597" y="4218304"/>
            <a:ext cx="2781517" cy="124130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6806270-5D88-4001-8AB3-074AC6A1C02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996658" y="5541240"/>
            <a:ext cx="1001848" cy="1184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9E46F414-D987-4FF1-BCCF-2221F9B0392E}"/>
              </a:ext>
            </a:extLst>
          </p:cNvPr>
          <p:cNvSpPr/>
          <p:nvPr/>
        </p:nvSpPr>
        <p:spPr>
          <a:xfrm>
            <a:off x="3995803" y="4156011"/>
            <a:ext cx="3103949" cy="132954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Hết giờ, GV </a:t>
            </a:r>
            <a:r>
              <a:rPr lang="vi-VN" sz="2800" b="1" dirty="0">
                <a:solidFill>
                  <a:schemeClr val="tx1"/>
                </a:solidFill>
                <a:latin typeface="#9Slide03 SFU Futura_12" panose="00000400000000000000" pitchFamily="2" charset="0"/>
                <a:cs typeface="Arial" panose="020B0604020202020204" pitchFamily="34" charset="0"/>
              </a:rPr>
              <a:t>gọi HS </a:t>
            </a:r>
            <a:r>
              <a:rPr lang="en-US" sz="2800" b="1" dirty="0">
                <a:solidFill>
                  <a:schemeClr val="tx1"/>
                </a:solidFill>
                <a:latin typeface="#9Slide03 SFU Futura_12" panose="00000400000000000000" pitchFamily="2" charset="0"/>
                <a:cs typeface="Arial" panose="020B0604020202020204" pitchFamily="34" charset="0"/>
              </a:rPr>
              <a:t>trình bày</a:t>
            </a:r>
          </a:p>
        </p:txBody>
      </p:sp>
      <p:pic>
        <p:nvPicPr>
          <p:cNvPr id="1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5130348" y="5517770"/>
            <a:ext cx="1381311" cy="13603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4838687" y="2670626"/>
            <a:ext cx="1764729" cy="13924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7">
            <a:extLst>
              <a:ext uri="{FF2B5EF4-FFF2-40B4-BE49-F238E27FC236}">
                <a16:creationId xmlns:a16="http://schemas.microsoft.com/office/drawing/2014/main" id="{0B7A0CA0-E3CC-4B68-AE9F-5543EFEF3910}"/>
              </a:ext>
            </a:extLst>
          </p:cNvPr>
          <p:cNvSpPr/>
          <p:nvPr/>
        </p:nvSpPr>
        <p:spPr>
          <a:xfrm>
            <a:off x="8179939" y="1375070"/>
            <a:ext cx="3179548"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Trình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bày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viết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note</a:t>
            </a:r>
          </a:p>
        </p:txBody>
      </p:sp>
      <p:sp>
        <p:nvSpPr>
          <p:cNvPr id="26" name="Rectangle: Rounded Corners 7">
            <a:extLst>
              <a:ext uri="{FF2B5EF4-FFF2-40B4-BE49-F238E27FC236}">
                <a16:creationId xmlns:a16="http://schemas.microsoft.com/office/drawing/2014/main" id="{DC4B791B-8ADC-4F9A-BB62-72AE021CFF06}"/>
              </a:ext>
            </a:extLst>
          </p:cNvPr>
          <p:cNvSpPr/>
          <p:nvPr/>
        </p:nvSpPr>
        <p:spPr>
          <a:xfrm>
            <a:off x="8179939" y="4165494"/>
            <a:ext cx="3179548" cy="126334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HS</a:t>
            </a:r>
            <a:r>
              <a:rPr lang="en-US" sz="2800" b="1" dirty="0">
                <a:solidFill>
                  <a:schemeClr val="tx1"/>
                </a:solidFill>
                <a:latin typeface="#9Slide03 SFU Futura_12" panose="00000400000000000000" pitchFamily="2" charset="0"/>
                <a:cs typeface="Arial" panose="020B0604020202020204" pitchFamily="34" charset="0"/>
              </a:rPr>
              <a:t> khác nhận xét, bổ sung</a:t>
            </a:r>
          </a:p>
        </p:txBody>
      </p:sp>
      <p:pic>
        <p:nvPicPr>
          <p:cNvPr id="2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96937" y="2748942"/>
            <a:ext cx="1345551" cy="134555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965570" y="-115834"/>
            <a:ext cx="4085279" cy="1207481"/>
            <a:chOff x="-136734" y="-192923"/>
            <a:chExt cx="4085279" cy="1207481"/>
          </a:xfrm>
        </p:grpSpPr>
        <p:sp>
          <p:nvSpPr>
            <p:cNvPr id="23" name="Flowchart: Terminator 22">
              <a:extLst>
                <a:ext uri="{FF2B5EF4-FFF2-40B4-BE49-F238E27FC236}">
                  <a16:creationId xmlns:a16="http://schemas.microsoft.com/office/drawing/2014/main" id="{454EC65F-9461-4D3A-AD62-5A0132ABA328}"/>
                </a:ext>
              </a:extLst>
            </p:cNvPr>
            <p:cNvSpPr/>
            <p:nvPr/>
          </p:nvSpPr>
          <p:spPr>
            <a:xfrm>
              <a:off x="-43150" y="0"/>
              <a:ext cx="3991695"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VẬN DỤNG</a:t>
              </a:r>
            </a:p>
          </p:txBody>
        </p:sp>
        <p:pic>
          <p:nvPicPr>
            <p:cNvPr id="24" name="Picture 23">
              <a:extLst>
                <a:ext uri="{FF2B5EF4-FFF2-40B4-BE49-F238E27FC236}">
                  <a16:creationId xmlns:a16="http://schemas.microsoft.com/office/drawing/2014/main" id="{DC0502AE-5658-4CEE-96B3-BC6EFE8B1D42}"/>
                </a:ext>
              </a:extLst>
            </p:cNvPr>
            <p:cNvPicPr>
              <a:picLocks noChangeAspect="1"/>
            </p:cNvPicPr>
            <p:nvPr/>
          </p:nvPicPr>
          <p:blipFill>
            <a:blip r:embed="rId11"/>
            <a:stretch>
              <a:fillRect/>
            </a:stretch>
          </p:blipFill>
          <p:spPr>
            <a:xfrm>
              <a:off x="-136734" y="-192923"/>
              <a:ext cx="1207481" cy="1207481"/>
            </a:xfrm>
            <a:prstGeom prst="rect">
              <a:avLst/>
            </a:prstGeom>
          </p:spPr>
        </p:pic>
      </p:grpSp>
      <p:pic>
        <p:nvPicPr>
          <p:cNvPr id="18"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6F7C25E9-A7EC-4D67-AA1D-A78D6DCC40B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014" t="25596" r="22069" b="28418"/>
          <a:stretch/>
        </p:blipFill>
        <p:spPr bwMode="auto">
          <a:xfrm>
            <a:off x="693973" y="2724115"/>
            <a:ext cx="1831863" cy="133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1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F416415-129C-4D29-8F73-F5CD85A96623}"/>
              </a:ext>
            </a:extLst>
          </p:cNvPr>
          <p:cNvGrpSpPr/>
          <p:nvPr/>
        </p:nvGrpSpPr>
        <p:grpSpPr>
          <a:xfrm>
            <a:off x="377788" y="53007"/>
            <a:ext cx="11436424" cy="932193"/>
            <a:chOff x="377788" y="53007"/>
            <a:chExt cx="11436424" cy="932193"/>
          </a:xfrm>
        </p:grpSpPr>
        <p:sp>
          <p:nvSpPr>
            <p:cNvPr id="4" name="Flowchart: Terminator 3">
              <a:extLst>
                <a:ext uri="{FF2B5EF4-FFF2-40B4-BE49-F238E27FC236}">
                  <a16:creationId xmlns:a16="http://schemas.microsoft.com/office/drawing/2014/main" id="{454EC65F-9461-4D3A-AD62-5A0132ABA328}"/>
                </a:ext>
              </a:extLst>
            </p:cNvPr>
            <p:cNvSpPr/>
            <p:nvPr/>
          </p:nvSpPr>
          <p:spPr>
            <a:xfrm>
              <a:off x="1031157" y="53007"/>
              <a:ext cx="10783055"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1. THÀNH PHẦN KHÔNG KHÍ GẦN BỀ MẶT ĐẤT</a:t>
              </a:r>
            </a:p>
          </p:txBody>
        </p:sp>
        <p:pic>
          <p:nvPicPr>
            <p:cNvPr id="5" name="Picture 2" descr="Không khí quan trọng như thế nào đối với con người?">
              <a:extLst>
                <a:ext uri="{FF2B5EF4-FFF2-40B4-BE49-F238E27FC236}">
                  <a16:creationId xmlns:a16="http://schemas.microsoft.com/office/drawing/2014/main" id="{0F6C66E3-B139-4D7B-A23D-EB448E3ED43B}"/>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3368" b="69409" l="15750" r="84250">
                          <a14:foregroundMark x1="25625" y1="54670" x2="24188" y2="30934"/>
                          <a14:foregroundMark x1="24188" y1="30934" x2="41688" y2="22108"/>
                          <a14:foregroundMark x1="41688" y1="22108" x2="62813" y2="25964"/>
                          <a14:foregroundMark x1="62813" y1="25964" x2="77688" y2="37275"/>
                          <a14:foregroundMark x1="77688" y1="37275" x2="78625" y2="38817"/>
                          <a14:foregroundMark x1="22375" y1="26307" x2="37625" y2="17309"/>
                          <a14:foregroundMark x1="37625" y1="17309" x2="46313" y2="17995"/>
                          <a14:foregroundMark x1="46313" y1="17995" x2="46313" y2="18509"/>
                          <a14:foregroundMark x1="53938" y1="17738" x2="53938" y2="17738"/>
                          <a14:foregroundMark x1="60313" y1="19880" x2="61125" y2="20308"/>
                          <a14:foregroundMark x1="62125" y1="21080" x2="64125" y2="21680"/>
                          <a14:foregroundMark x1="67938" y1="23393" x2="76250" y2="30763"/>
                          <a14:foregroundMark x1="83000" y1="43445" x2="83000" y2="45244"/>
                          <a14:foregroundMark x1="84125" y1="50214" x2="84250" y2="51243"/>
                          <a14:foregroundMark x1="82563" y1="54499" x2="81875" y2="55441"/>
                          <a14:foregroundMark x1="58750" y1="67095" x2="56500" y2="67609"/>
                          <a14:foregroundMark x1="55250" y1="68209" x2="55250" y2="68209"/>
                          <a14:foregroundMark x1="49750" y1="69409" x2="48625" y2="68980"/>
                          <a14:foregroundMark x1="48313" y1="67866" x2="48750" y2="67866"/>
                          <a14:foregroundMark x1="50313" y1="67266" x2="50313" y2="67266"/>
                          <a14:foregroundMark x1="32500" y1="59897" x2="29000" y2="56812"/>
                          <a14:foregroundMark x1="26875" y1="55099" x2="24188" y2="51243"/>
                          <a14:foregroundMark x1="23500" y1="50471" x2="21125" y2="46187"/>
                          <a14:foregroundMark x1="20250" y1="44216" x2="19563" y2="33076"/>
                          <a14:foregroundMark x1="19438" y1="32305" x2="18563" y2="29563"/>
                          <a14:foregroundMark x1="53125" y1="21080" x2="53125" y2="21080"/>
                          <a14:foregroundMark x1="52938" y1="18338" x2="52938" y2="18338"/>
                          <a14:foregroundMark x1="52812" y1="17738" x2="52812" y2="17738"/>
                          <a14:foregroundMark x1="35375" y1="38218" x2="35375" y2="38218"/>
                          <a14:foregroundMark x1="44063" y1="33847" x2="44063" y2="33847"/>
                          <a14:foregroundMark x1="43938" y1="31705" x2="43938" y2="31705"/>
                          <a14:foregroundMark x1="47063" y1="29220" x2="47063" y2="29220"/>
                          <a14:foregroundMark x1="47625" y1="30506" x2="47625" y2="31277"/>
                          <a14:foregroundMark x1="39313" y1="36504" x2="38750" y2="37104"/>
                          <a14:foregroundMark x1="34938" y1="40189" x2="27063" y2="39246"/>
                          <a14:foregroundMark x1="27063" y1="39246" x2="27063" y2="39246"/>
                          <a14:foregroundMark x1="18313" y1="44216" x2="18313" y2="44216"/>
                          <a14:foregroundMark x1="15875" y1="40788" x2="15875" y2="39246"/>
                          <a14:foregroundMark x1="15750" y1="31705" x2="15750" y2="31705"/>
                          <a14:foregroundMark x1="17000" y1="47301" x2="17000" y2="47301"/>
                          <a14:foregroundMark x1="16875" y1="42159" x2="16750" y2="40360"/>
                          <a14:foregroundMark x1="16750" y1="39417" x2="16438" y2="37275"/>
                          <a14:foregroundMark x1="37313" y1="28620" x2="37313" y2="28620"/>
                          <a14:foregroundMark x1="37875" y1="28021" x2="37875" y2="28021"/>
                          <a14:foregroundMark x1="58062" y1="48329" x2="57625" y2="47558"/>
                          <a14:foregroundMark x1="54937" y1="44473" x2="52688" y2="46187"/>
                          <a14:foregroundMark x1="50688" y1="44045" x2="56750" y2="46358"/>
                          <a14:foregroundMark x1="56750" y1="46358" x2="56375" y2="46787"/>
                          <a14:foregroundMark x1="47750" y1="13368" x2="47750" y2="13368"/>
                          <a14:foregroundMark x1="49750" y1="44216" x2="54500" y2="48586"/>
                          <a14:foregroundMark x1="54500" y1="48586" x2="49563" y2="47301"/>
                          <a14:foregroundMark x1="51438" y1="47729" x2="51438" y2="47729"/>
                        </a14:backgroundRemoval>
                      </a14:imgEffect>
                    </a14:imgLayer>
                  </a14:imgProps>
                </a:ext>
                <a:ext uri="{28A0092B-C50C-407E-A947-70E740481C1C}">
                  <a14:useLocalDpi xmlns:a14="http://schemas.microsoft.com/office/drawing/2010/main" val="0"/>
                </a:ext>
              </a:extLst>
            </a:blip>
            <a:srcRect l="13153" t="12819" r="12789" b="28616"/>
            <a:stretch/>
          </p:blipFill>
          <p:spPr bwMode="auto">
            <a:xfrm>
              <a:off x="377788" y="53007"/>
              <a:ext cx="1616218" cy="93219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Không khí quan trọng như thế nào đối với con người?">
            <a:extLst>
              <a:ext uri="{FF2B5EF4-FFF2-40B4-BE49-F238E27FC236}">
                <a16:creationId xmlns:a16="http://schemas.microsoft.com/office/drawing/2014/main" id="{17D49B91-FBDA-450D-B4A6-79C03A67F0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60" t="4662" r="12260" b="5077"/>
          <a:stretch/>
        </p:blipFill>
        <p:spPr bwMode="auto">
          <a:xfrm>
            <a:off x="6198956" y="1311964"/>
            <a:ext cx="6019548" cy="475853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6193591" y="874643"/>
            <a:ext cx="10192" cy="594953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2" descr="Cute Fresh Green Rectangle Border Free Download, Rectangle Clipart, Cute  Border, Cartoon Border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9897" t="15658" r="23304" b="38399"/>
          <a:stretch/>
        </p:blipFill>
        <p:spPr bwMode="auto">
          <a:xfrm>
            <a:off x="-69556" y="1915231"/>
            <a:ext cx="6492240" cy="50448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EB27715-E80F-4C30-BE68-F0546ECF76DC}"/>
              </a:ext>
            </a:extLst>
          </p:cNvPr>
          <p:cNvSpPr txBox="1"/>
          <p:nvPr/>
        </p:nvSpPr>
        <p:spPr>
          <a:xfrm>
            <a:off x="590574" y="3905305"/>
            <a:ext cx="4852698" cy="1083374"/>
          </a:xfrm>
          <a:custGeom>
            <a:avLst/>
            <a:gdLst>
              <a:gd name="connsiteX0" fmla="*/ 0 w 5969259"/>
              <a:gd name="connsiteY0" fmla="*/ 0 h 4727769"/>
              <a:gd name="connsiteX1" fmla="*/ 417848 w 5969259"/>
              <a:gd name="connsiteY1" fmla="*/ 0 h 4727769"/>
              <a:gd name="connsiteX2" fmla="*/ 1074467 w 5969259"/>
              <a:gd name="connsiteY2" fmla="*/ 0 h 4727769"/>
              <a:gd name="connsiteX3" fmla="*/ 1611700 w 5969259"/>
              <a:gd name="connsiteY3" fmla="*/ 0 h 4727769"/>
              <a:gd name="connsiteX4" fmla="*/ 2268318 w 5969259"/>
              <a:gd name="connsiteY4" fmla="*/ 0 h 4727769"/>
              <a:gd name="connsiteX5" fmla="*/ 2865244 w 5969259"/>
              <a:gd name="connsiteY5" fmla="*/ 0 h 4727769"/>
              <a:gd name="connsiteX6" fmla="*/ 3581555 w 5969259"/>
              <a:gd name="connsiteY6" fmla="*/ 0 h 4727769"/>
              <a:gd name="connsiteX7" fmla="*/ 3999404 w 5969259"/>
              <a:gd name="connsiteY7" fmla="*/ 0 h 4727769"/>
              <a:gd name="connsiteX8" fmla="*/ 4476944 w 5969259"/>
              <a:gd name="connsiteY8" fmla="*/ 0 h 4727769"/>
              <a:gd name="connsiteX9" fmla="*/ 5014178 w 5969259"/>
              <a:gd name="connsiteY9" fmla="*/ 0 h 4727769"/>
              <a:gd name="connsiteX10" fmla="*/ 5969259 w 5969259"/>
              <a:gd name="connsiteY10" fmla="*/ 0 h 4727769"/>
              <a:gd name="connsiteX11" fmla="*/ 5969259 w 5969259"/>
              <a:gd name="connsiteY11" fmla="*/ 496416 h 4727769"/>
              <a:gd name="connsiteX12" fmla="*/ 5969259 w 5969259"/>
              <a:gd name="connsiteY12" fmla="*/ 1040109 h 4727769"/>
              <a:gd name="connsiteX13" fmla="*/ 5969259 w 5969259"/>
              <a:gd name="connsiteY13" fmla="*/ 1678358 h 4727769"/>
              <a:gd name="connsiteX14" fmla="*/ 5969259 w 5969259"/>
              <a:gd name="connsiteY14" fmla="*/ 2222051 h 4727769"/>
              <a:gd name="connsiteX15" fmla="*/ 5969259 w 5969259"/>
              <a:gd name="connsiteY15" fmla="*/ 2907578 h 4727769"/>
              <a:gd name="connsiteX16" fmla="*/ 5969259 w 5969259"/>
              <a:gd name="connsiteY16" fmla="*/ 3545827 h 4727769"/>
              <a:gd name="connsiteX17" fmla="*/ 5969259 w 5969259"/>
              <a:gd name="connsiteY17" fmla="*/ 4042242 h 4727769"/>
              <a:gd name="connsiteX18" fmla="*/ 5969259 w 5969259"/>
              <a:gd name="connsiteY18" fmla="*/ 4727769 h 4727769"/>
              <a:gd name="connsiteX19" fmla="*/ 5312641 w 5969259"/>
              <a:gd name="connsiteY19" fmla="*/ 4727769 h 4727769"/>
              <a:gd name="connsiteX20" fmla="*/ 4775407 w 5969259"/>
              <a:gd name="connsiteY20" fmla="*/ 4727769 h 4727769"/>
              <a:gd name="connsiteX21" fmla="*/ 4118789 w 5969259"/>
              <a:gd name="connsiteY21" fmla="*/ 4727769 h 4727769"/>
              <a:gd name="connsiteX22" fmla="*/ 3402478 w 5969259"/>
              <a:gd name="connsiteY22" fmla="*/ 4727769 h 4727769"/>
              <a:gd name="connsiteX23" fmla="*/ 2745859 w 5969259"/>
              <a:gd name="connsiteY23" fmla="*/ 4727769 h 4727769"/>
              <a:gd name="connsiteX24" fmla="*/ 2268318 w 5969259"/>
              <a:gd name="connsiteY24" fmla="*/ 4727769 h 4727769"/>
              <a:gd name="connsiteX25" fmla="*/ 1731085 w 5969259"/>
              <a:gd name="connsiteY25" fmla="*/ 4727769 h 4727769"/>
              <a:gd name="connsiteX26" fmla="*/ 1014774 w 5969259"/>
              <a:gd name="connsiteY26" fmla="*/ 4727769 h 4727769"/>
              <a:gd name="connsiteX27" fmla="*/ 537233 w 5969259"/>
              <a:gd name="connsiteY27" fmla="*/ 4727769 h 4727769"/>
              <a:gd name="connsiteX28" fmla="*/ 0 w 5969259"/>
              <a:gd name="connsiteY28" fmla="*/ 4727769 h 4727769"/>
              <a:gd name="connsiteX29" fmla="*/ 0 w 5969259"/>
              <a:gd name="connsiteY29" fmla="*/ 4278631 h 4727769"/>
              <a:gd name="connsiteX30" fmla="*/ 0 w 5969259"/>
              <a:gd name="connsiteY30" fmla="*/ 3829493 h 4727769"/>
              <a:gd name="connsiteX31" fmla="*/ 0 w 5969259"/>
              <a:gd name="connsiteY31" fmla="*/ 3333077 h 4727769"/>
              <a:gd name="connsiteX32" fmla="*/ 0 w 5969259"/>
              <a:gd name="connsiteY32" fmla="*/ 2647551 h 4727769"/>
              <a:gd name="connsiteX33" fmla="*/ 0 w 5969259"/>
              <a:gd name="connsiteY33" fmla="*/ 2056580 h 4727769"/>
              <a:gd name="connsiteX34" fmla="*/ 0 w 5969259"/>
              <a:gd name="connsiteY34" fmla="*/ 1560164 h 4727769"/>
              <a:gd name="connsiteX35" fmla="*/ 0 w 5969259"/>
              <a:gd name="connsiteY35" fmla="*/ 969193 h 4727769"/>
              <a:gd name="connsiteX36" fmla="*/ 0 w 5969259"/>
              <a:gd name="connsiteY36" fmla="*/ 0 h 472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9259" h="4727769" extrusionOk="0">
                <a:moveTo>
                  <a:pt x="0" y="0"/>
                </a:moveTo>
                <a:cubicBezTo>
                  <a:pt x="138468" y="-35633"/>
                  <a:pt x="282924" y="35651"/>
                  <a:pt x="417848" y="0"/>
                </a:cubicBezTo>
                <a:cubicBezTo>
                  <a:pt x="552772" y="-35651"/>
                  <a:pt x="917788" y="38497"/>
                  <a:pt x="1074467" y="0"/>
                </a:cubicBezTo>
                <a:cubicBezTo>
                  <a:pt x="1231146" y="-38497"/>
                  <a:pt x="1469599" y="41437"/>
                  <a:pt x="1611700" y="0"/>
                </a:cubicBezTo>
                <a:cubicBezTo>
                  <a:pt x="1753801" y="-41437"/>
                  <a:pt x="2052543" y="27945"/>
                  <a:pt x="2268318" y="0"/>
                </a:cubicBezTo>
                <a:cubicBezTo>
                  <a:pt x="2484093" y="-27945"/>
                  <a:pt x="2689141" y="70736"/>
                  <a:pt x="2865244" y="0"/>
                </a:cubicBezTo>
                <a:cubicBezTo>
                  <a:pt x="3041347" y="-70736"/>
                  <a:pt x="3388211" y="8815"/>
                  <a:pt x="3581555" y="0"/>
                </a:cubicBezTo>
                <a:cubicBezTo>
                  <a:pt x="3774899" y="-8815"/>
                  <a:pt x="3868952" y="11225"/>
                  <a:pt x="3999404" y="0"/>
                </a:cubicBezTo>
                <a:cubicBezTo>
                  <a:pt x="4129856" y="-11225"/>
                  <a:pt x="4242874" y="39482"/>
                  <a:pt x="4476944" y="0"/>
                </a:cubicBezTo>
                <a:cubicBezTo>
                  <a:pt x="4711014" y="-39482"/>
                  <a:pt x="4850030" y="49573"/>
                  <a:pt x="5014178" y="0"/>
                </a:cubicBezTo>
                <a:cubicBezTo>
                  <a:pt x="5178326" y="-49573"/>
                  <a:pt x="5752590" y="110337"/>
                  <a:pt x="5969259" y="0"/>
                </a:cubicBezTo>
                <a:cubicBezTo>
                  <a:pt x="5987406" y="138859"/>
                  <a:pt x="5919487" y="332611"/>
                  <a:pt x="5969259" y="496416"/>
                </a:cubicBezTo>
                <a:cubicBezTo>
                  <a:pt x="6019031" y="660221"/>
                  <a:pt x="5904338" y="834262"/>
                  <a:pt x="5969259" y="1040109"/>
                </a:cubicBezTo>
                <a:cubicBezTo>
                  <a:pt x="6034180" y="1245956"/>
                  <a:pt x="5909043" y="1488090"/>
                  <a:pt x="5969259" y="1678358"/>
                </a:cubicBezTo>
                <a:cubicBezTo>
                  <a:pt x="6029475" y="1868626"/>
                  <a:pt x="5942867" y="1958256"/>
                  <a:pt x="5969259" y="2222051"/>
                </a:cubicBezTo>
                <a:cubicBezTo>
                  <a:pt x="5995651" y="2485846"/>
                  <a:pt x="5931515" y="2767871"/>
                  <a:pt x="5969259" y="2907578"/>
                </a:cubicBezTo>
                <a:cubicBezTo>
                  <a:pt x="6007003" y="3047285"/>
                  <a:pt x="5968280" y="3310669"/>
                  <a:pt x="5969259" y="3545827"/>
                </a:cubicBezTo>
                <a:cubicBezTo>
                  <a:pt x="5970238" y="3780985"/>
                  <a:pt x="5957449" y="3798383"/>
                  <a:pt x="5969259" y="4042242"/>
                </a:cubicBezTo>
                <a:cubicBezTo>
                  <a:pt x="5981069" y="4286101"/>
                  <a:pt x="5902692" y="4435710"/>
                  <a:pt x="5969259" y="4727769"/>
                </a:cubicBezTo>
                <a:cubicBezTo>
                  <a:pt x="5790343" y="4788951"/>
                  <a:pt x="5474891" y="4655272"/>
                  <a:pt x="5312641" y="4727769"/>
                </a:cubicBezTo>
                <a:cubicBezTo>
                  <a:pt x="5150391" y="4800266"/>
                  <a:pt x="4952941" y="4703632"/>
                  <a:pt x="4775407" y="4727769"/>
                </a:cubicBezTo>
                <a:cubicBezTo>
                  <a:pt x="4597873" y="4751906"/>
                  <a:pt x="4314246" y="4671187"/>
                  <a:pt x="4118789" y="4727769"/>
                </a:cubicBezTo>
                <a:cubicBezTo>
                  <a:pt x="3923332" y="4784351"/>
                  <a:pt x="3710326" y="4709208"/>
                  <a:pt x="3402478" y="4727769"/>
                </a:cubicBezTo>
                <a:cubicBezTo>
                  <a:pt x="3094630" y="4746330"/>
                  <a:pt x="2965232" y="4682095"/>
                  <a:pt x="2745859" y="4727769"/>
                </a:cubicBezTo>
                <a:cubicBezTo>
                  <a:pt x="2526486" y="4773443"/>
                  <a:pt x="2447240" y="4671776"/>
                  <a:pt x="2268318" y="4727769"/>
                </a:cubicBezTo>
                <a:cubicBezTo>
                  <a:pt x="2089396" y="4783762"/>
                  <a:pt x="1946814" y="4697281"/>
                  <a:pt x="1731085" y="4727769"/>
                </a:cubicBezTo>
                <a:cubicBezTo>
                  <a:pt x="1515356" y="4758257"/>
                  <a:pt x="1166244" y="4707445"/>
                  <a:pt x="1014774" y="4727769"/>
                </a:cubicBezTo>
                <a:cubicBezTo>
                  <a:pt x="863304" y="4748093"/>
                  <a:pt x="635521" y="4672744"/>
                  <a:pt x="537233" y="4727769"/>
                </a:cubicBezTo>
                <a:cubicBezTo>
                  <a:pt x="438945" y="4782794"/>
                  <a:pt x="235626" y="4718534"/>
                  <a:pt x="0" y="4727769"/>
                </a:cubicBezTo>
                <a:cubicBezTo>
                  <a:pt x="-4361" y="4617638"/>
                  <a:pt x="25319" y="4396730"/>
                  <a:pt x="0" y="4278631"/>
                </a:cubicBezTo>
                <a:cubicBezTo>
                  <a:pt x="-25319" y="4160532"/>
                  <a:pt x="44888" y="3961102"/>
                  <a:pt x="0" y="3829493"/>
                </a:cubicBezTo>
                <a:cubicBezTo>
                  <a:pt x="-44888" y="3697884"/>
                  <a:pt x="20894" y="3462343"/>
                  <a:pt x="0" y="3333077"/>
                </a:cubicBezTo>
                <a:cubicBezTo>
                  <a:pt x="-20894" y="3203811"/>
                  <a:pt x="45425" y="2789216"/>
                  <a:pt x="0" y="2647551"/>
                </a:cubicBezTo>
                <a:cubicBezTo>
                  <a:pt x="-45425" y="2505886"/>
                  <a:pt x="62116" y="2197693"/>
                  <a:pt x="0" y="2056580"/>
                </a:cubicBezTo>
                <a:cubicBezTo>
                  <a:pt x="-62116" y="1915467"/>
                  <a:pt x="33687" y="1679633"/>
                  <a:pt x="0" y="1560164"/>
                </a:cubicBezTo>
                <a:cubicBezTo>
                  <a:pt x="-33687" y="1440695"/>
                  <a:pt x="67288" y="1131742"/>
                  <a:pt x="0" y="969193"/>
                </a:cubicBezTo>
                <a:cubicBezTo>
                  <a:pt x="-67288" y="806644"/>
                  <a:pt x="63747" y="410574"/>
                  <a:pt x="0" y="0"/>
                </a:cubicBezTo>
                <a:close/>
              </a:path>
            </a:pathLst>
          </a:custGeom>
          <a:noFill/>
          <a:ln>
            <a:noFill/>
            <a:extLst>
              <a:ext uri="{C807C97D-BFC1-408E-A445-0C87EB9F89A2}">
                <ask:lineSketchStyleProps xmlns:ask="http://schemas.microsoft.com/office/drawing/2018/sketchyshapes" sd="3752455136">
                  <a:prstGeom prst="rect">
                    <a:avLst/>
                  </a:prstGeom>
                  <ask:type>
                    <ask:lineSketchScribble/>
                  </ask:type>
                </ask:lineSketchStyleProps>
              </a:ext>
            </a:extLst>
          </a:ln>
        </p:spPr>
        <p:txBody>
          <a:bodyPr wrap="square">
            <a:spAutoFit/>
          </a:bodyPr>
          <a:lstStyle/>
          <a:p>
            <a:pPr marR="0" algn="just">
              <a:lnSpc>
                <a:spcPct val="115000"/>
              </a:lnSpc>
              <a:spcBef>
                <a:spcPts val="0"/>
              </a:spcBef>
              <a:spcAft>
                <a:spcPts val="0"/>
              </a:spcAft>
            </a:pPr>
            <a:r>
              <a:rPr lang="en-US" sz="2800" b="1" dirty="0">
                <a:solidFill>
                  <a:srgbClr val="002060"/>
                </a:solidFill>
                <a:effectLst/>
                <a:latin typeface="#9Slide03 SFU Futura_12" panose="00000400000000000000" pitchFamily="2" charset="0"/>
                <a:ea typeface="Tahoma" panose="020B0604030504040204" pitchFamily="34" charset="0"/>
              </a:rPr>
              <a:t>1. </a:t>
            </a:r>
            <a:r>
              <a:rPr lang="en-US" sz="2800" b="1" dirty="0">
                <a:solidFill>
                  <a:srgbClr val="007F5F"/>
                </a:solidFill>
                <a:effectLst/>
                <a:latin typeface="#9Slide03 SFU Futura_12" panose="00000400000000000000" pitchFamily="2" charset="0"/>
                <a:ea typeface="Tahoma" panose="020B0604030504040204" pitchFamily="34" charset="0"/>
              </a:rPr>
              <a:t>Cho </a:t>
            </a:r>
            <a:r>
              <a:rPr lang="en-US" sz="2800" b="1" dirty="0" err="1">
                <a:solidFill>
                  <a:srgbClr val="007F5F"/>
                </a:solidFill>
                <a:effectLst/>
                <a:latin typeface="#9Slide03 SFU Futura_12" panose="00000400000000000000" pitchFamily="2" charset="0"/>
                <a:ea typeface="Tahoma" panose="020B0604030504040204" pitchFamily="34" charset="0"/>
              </a:rPr>
              <a:t>biết</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các</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thành</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phần</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của</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không</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khí</a:t>
            </a:r>
            <a:r>
              <a:rPr lang="en-US" sz="2800" b="1" dirty="0">
                <a:solidFill>
                  <a:srgbClr val="007F5F"/>
                </a:solidFill>
                <a:effectLst/>
                <a:latin typeface="#9Slide03 SFU Futura_12" panose="00000400000000000000" pitchFamily="2" charset="0"/>
                <a:ea typeface="Tahoma" panose="020B0604030504040204" pitchFamily="34" charset="0"/>
              </a:rPr>
              <a:t>?</a:t>
            </a:r>
          </a:p>
        </p:txBody>
      </p:sp>
      <p:sp>
        <p:nvSpPr>
          <p:cNvPr id="18" name="TextBox 17">
            <a:extLst>
              <a:ext uri="{FF2B5EF4-FFF2-40B4-BE49-F238E27FC236}">
                <a16:creationId xmlns:a16="http://schemas.microsoft.com/office/drawing/2014/main" id="{AEB27715-E80F-4C30-BE68-F0546ECF76DC}"/>
              </a:ext>
            </a:extLst>
          </p:cNvPr>
          <p:cNvSpPr txBox="1"/>
          <p:nvPr/>
        </p:nvSpPr>
        <p:spPr>
          <a:xfrm>
            <a:off x="583162" y="4903304"/>
            <a:ext cx="4852698" cy="1578894"/>
          </a:xfrm>
          <a:custGeom>
            <a:avLst/>
            <a:gdLst>
              <a:gd name="connsiteX0" fmla="*/ 0 w 5969259"/>
              <a:gd name="connsiteY0" fmla="*/ 0 h 4727769"/>
              <a:gd name="connsiteX1" fmla="*/ 417848 w 5969259"/>
              <a:gd name="connsiteY1" fmla="*/ 0 h 4727769"/>
              <a:gd name="connsiteX2" fmla="*/ 1074467 w 5969259"/>
              <a:gd name="connsiteY2" fmla="*/ 0 h 4727769"/>
              <a:gd name="connsiteX3" fmla="*/ 1611700 w 5969259"/>
              <a:gd name="connsiteY3" fmla="*/ 0 h 4727769"/>
              <a:gd name="connsiteX4" fmla="*/ 2268318 w 5969259"/>
              <a:gd name="connsiteY4" fmla="*/ 0 h 4727769"/>
              <a:gd name="connsiteX5" fmla="*/ 2865244 w 5969259"/>
              <a:gd name="connsiteY5" fmla="*/ 0 h 4727769"/>
              <a:gd name="connsiteX6" fmla="*/ 3581555 w 5969259"/>
              <a:gd name="connsiteY6" fmla="*/ 0 h 4727769"/>
              <a:gd name="connsiteX7" fmla="*/ 3999404 w 5969259"/>
              <a:gd name="connsiteY7" fmla="*/ 0 h 4727769"/>
              <a:gd name="connsiteX8" fmla="*/ 4476944 w 5969259"/>
              <a:gd name="connsiteY8" fmla="*/ 0 h 4727769"/>
              <a:gd name="connsiteX9" fmla="*/ 5014178 w 5969259"/>
              <a:gd name="connsiteY9" fmla="*/ 0 h 4727769"/>
              <a:gd name="connsiteX10" fmla="*/ 5969259 w 5969259"/>
              <a:gd name="connsiteY10" fmla="*/ 0 h 4727769"/>
              <a:gd name="connsiteX11" fmla="*/ 5969259 w 5969259"/>
              <a:gd name="connsiteY11" fmla="*/ 496416 h 4727769"/>
              <a:gd name="connsiteX12" fmla="*/ 5969259 w 5969259"/>
              <a:gd name="connsiteY12" fmla="*/ 1040109 h 4727769"/>
              <a:gd name="connsiteX13" fmla="*/ 5969259 w 5969259"/>
              <a:gd name="connsiteY13" fmla="*/ 1678358 h 4727769"/>
              <a:gd name="connsiteX14" fmla="*/ 5969259 w 5969259"/>
              <a:gd name="connsiteY14" fmla="*/ 2222051 h 4727769"/>
              <a:gd name="connsiteX15" fmla="*/ 5969259 w 5969259"/>
              <a:gd name="connsiteY15" fmla="*/ 2907578 h 4727769"/>
              <a:gd name="connsiteX16" fmla="*/ 5969259 w 5969259"/>
              <a:gd name="connsiteY16" fmla="*/ 3545827 h 4727769"/>
              <a:gd name="connsiteX17" fmla="*/ 5969259 w 5969259"/>
              <a:gd name="connsiteY17" fmla="*/ 4042242 h 4727769"/>
              <a:gd name="connsiteX18" fmla="*/ 5969259 w 5969259"/>
              <a:gd name="connsiteY18" fmla="*/ 4727769 h 4727769"/>
              <a:gd name="connsiteX19" fmla="*/ 5312641 w 5969259"/>
              <a:gd name="connsiteY19" fmla="*/ 4727769 h 4727769"/>
              <a:gd name="connsiteX20" fmla="*/ 4775407 w 5969259"/>
              <a:gd name="connsiteY20" fmla="*/ 4727769 h 4727769"/>
              <a:gd name="connsiteX21" fmla="*/ 4118789 w 5969259"/>
              <a:gd name="connsiteY21" fmla="*/ 4727769 h 4727769"/>
              <a:gd name="connsiteX22" fmla="*/ 3402478 w 5969259"/>
              <a:gd name="connsiteY22" fmla="*/ 4727769 h 4727769"/>
              <a:gd name="connsiteX23" fmla="*/ 2745859 w 5969259"/>
              <a:gd name="connsiteY23" fmla="*/ 4727769 h 4727769"/>
              <a:gd name="connsiteX24" fmla="*/ 2268318 w 5969259"/>
              <a:gd name="connsiteY24" fmla="*/ 4727769 h 4727769"/>
              <a:gd name="connsiteX25" fmla="*/ 1731085 w 5969259"/>
              <a:gd name="connsiteY25" fmla="*/ 4727769 h 4727769"/>
              <a:gd name="connsiteX26" fmla="*/ 1014774 w 5969259"/>
              <a:gd name="connsiteY26" fmla="*/ 4727769 h 4727769"/>
              <a:gd name="connsiteX27" fmla="*/ 537233 w 5969259"/>
              <a:gd name="connsiteY27" fmla="*/ 4727769 h 4727769"/>
              <a:gd name="connsiteX28" fmla="*/ 0 w 5969259"/>
              <a:gd name="connsiteY28" fmla="*/ 4727769 h 4727769"/>
              <a:gd name="connsiteX29" fmla="*/ 0 w 5969259"/>
              <a:gd name="connsiteY29" fmla="*/ 4278631 h 4727769"/>
              <a:gd name="connsiteX30" fmla="*/ 0 w 5969259"/>
              <a:gd name="connsiteY30" fmla="*/ 3829493 h 4727769"/>
              <a:gd name="connsiteX31" fmla="*/ 0 w 5969259"/>
              <a:gd name="connsiteY31" fmla="*/ 3333077 h 4727769"/>
              <a:gd name="connsiteX32" fmla="*/ 0 w 5969259"/>
              <a:gd name="connsiteY32" fmla="*/ 2647551 h 4727769"/>
              <a:gd name="connsiteX33" fmla="*/ 0 w 5969259"/>
              <a:gd name="connsiteY33" fmla="*/ 2056580 h 4727769"/>
              <a:gd name="connsiteX34" fmla="*/ 0 w 5969259"/>
              <a:gd name="connsiteY34" fmla="*/ 1560164 h 4727769"/>
              <a:gd name="connsiteX35" fmla="*/ 0 w 5969259"/>
              <a:gd name="connsiteY35" fmla="*/ 969193 h 4727769"/>
              <a:gd name="connsiteX36" fmla="*/ 0 w 5969259"/>
              <a:gd name="connsiteY36" fmla="*/ 0 h 472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9259" h="4727769" extrusionOk="0">
                <a:moveTo>
                  <a:pt x="0" y="0"/>
                </a:moveTo>
                <a:cubicBezTo>
                  <a:pt x="138468" y="-35633"/>
                  <a:pt x="282924" y="35651"/>
                  <a:pt x="417848" y="0"/>
                </a:cubicBezTo>
                <a:cubicBezTo>
                  <a:pt x="552772" y="-35651"/>
                  <a:pt x="917788" y="38497"/>
                  <a:pt x="1074467" y="0"/>
                </a:cubicBezTo>
                <a:cubicBezTo>
                  <a:pt x="1231146" y="-38497"/>
                  <a:pt x="1469599" y="41437"/>
                  <a:pt x="1611700" y="0"/>
                </a:cubicBezTo>
                <a:cubicBezTo>
                  <a:pt x="1753801" y="-41437"/>
                  <a:pt x="2052543" y="27945"/>
                  <a:pt x="2268318" y="0"/>
                </a:cubicBezTo>
                <a:cubicBezTo>
                  <a:pt x="2484093" y="-27945"/>
                  <a:pt x="2689141" y="70736"/>
                  <a:pt x="2865244" y="0"/>
                </a:cubicBezTo>
                <a:cubicBezTo>
                  <a:pt x="3041347" y="-70736"/>
                  <a:pt x="3388211" y="8815"/>
                  <a:pt x="3581555" y="0"/>
                </a:cubicBezTo>
                <a:cubicBezTo>
                  <a:pt x="3774899" y="-8815"/>
                  <a:pt x="3868952" y="11225"/>
                  <a:pt x="3999404" y="0"/>
                </a:cubicBezTo>
                <a:cubicBezTo>
                  <a:pt x="4129856" y="-11225"/>
                  <a:pt x="4242874" y="39482"/>
                  <a:pt x="4476944" y="0"/>
                </a:cubicBezTo>
                <a:cubicBezTo>
                  <a:pt x="4711014" y="-39482"/>
                  <a:pt x="4850030" y="49573"/>
                  <a:pt x="5014178" y="0"/>
                </a:cubicBezTo>
                <a:cubicBezTo>
                  <a:pt x="5178326" y="-49573"/>
                  <a:pt x="5752590" y="110337"/>
                  <a:pt x="5969259" y="0"/>
                </a:cubicBezTo>
                <a:cubicBezTo>
                  <a:pt x="5987406" y="138859"/>
                  <a:pt x="5919487" y="332611"/>
                  <a:pt x="5969259" y="496416"/>
                </a:cubicBezTo>
                <a:cubicBezTo>
                  <a:pt x="6019031" y="660221"/>
                  <a:pt x="5904338" y="834262"/>
                  <a:pt x="5969259" y="1040109"/>
                </a:cubicBezTo>
                <a:cubicBezTo>
                  <a:pt x="6034180" y="1245956"/>
                  <a:pt x="5909043" y="1488090"/>
                  <a:pt x="5969259" y="1678358"/>
                </a:cubicBezTo>
                <a:cubicBezTo>
                  <a:pt x="6029475" y="1868626"/>
                  <a:pt x="5942867" y="1958256"/>
                  <a:pt x="5969259" y="2222051"/>
                </a:cubicBezTo>
                <a:cubicBezTo>
                  <a:pt x="5995651" y="2485846"/>
                  <a:pt x="5931515" y="2767871"/>
                  <a:pt x="5969259" y="2907578"/>
                </a:cubicBezTo>
                <a:cubicBezTo>
                  <a:pt x="6007003" y="3047285"/>
                  <a:pt x="5968280" y="3310669"/>
                  <a:pt x="5969259" y="3545827"/>
                </a:cubicBezTo>
                <a:cubicBezTo>
                  <a:pt x="5970238" y="3780985"/>
                  <a:pt x="5957449" y="3798383"/>
                  <a:pt x="5969259" y="4042242"/>
                </a:cubicBezTo>
                <a:cubicBezTo>
                  <a:pt x="5981069" y="4286101"/>
                  <a:pt x="5902692" y="4435710"/>
                  <a:pt x="5969259" y="4727769"/>
                </a:cubicBezTo>
                <a:cubicBezTo>
                  <a:pt x="5790343" y="4788951"/>
                  <a:pt x="5474891" y="4655272"/>
                  <a:pt x="5312641" y="4727769"/>
                </a:cubicBezTo>
                <a:cubicBezTo>
                  <a:pt x="5150391" y="4800266"/>
                  <a:pt x="4952941" y="4703632"/>
                  <a:pt x="4775407" y="4727769"/>
                </a:cubicBezTo>
                <a:cubicBezTo>
                  <a:pt x="4597873" y="4751906"/>
                  <a:pt x="4314246" y="4671187"/>
                  <a:pt x="4118789" y="4727769"/>
                </a:cubicBezTo>
                <a:cubicBezTo>
                  <a:pt x="3923332" y="4784351"/>
                  <a:pt x="3710326" y="4709208"/>
                  <a:pt x="3402478" y="4727769"/>
                </a:cubicBezTo>
                <a:cubicBezTo>
                  <a:pt x="3094630" y="4746330"/>
                  <a:pt x="2965232" y="4682095"/>
                  <a:pt x="2745859" y="4727769"/>
                </a:cubicBezTo>
                <a:cubicBezTo>
                  <a:pt x="2526486" y="4773443"/>
                  <a:pt x="2447240" y="4671776"/>
                  <a:pt x="2268318" y="4727769"/>
                </a:cubicBezTo>
                <a:cubicBezTo>
                  <a:pt x="2089396" y="4783762"/>
                  <a:pt x="1946814" y="4697281"/>
                  <a:pt x="1731085" y="4727769"/>
                </a:cubicBezTo>
                <a:cubicBezTo>
                  <a:pt x="1515356" y="4758257"/>
                  <a:pt x="1166244" y="4707445"/>
                  <a:pt x="1014774" y="4727769"/>
                </a:cubicBezTo>
                <a:cubicBezTo>
                  <a:pt x="863304" y="4748093"/>
                  <a:pt x="635521" y="4672744"/>
                  <a:pt x="537233" y="4727769"/>
                </a:cubicBezTo>
                <a:cubicBezTo>
                  <a:pt x="438945" y="4782794"/>
                  <a:pt x="235626" y="4718534"/>
                  <a:pt x="0" y="4727769"/>
                </a:cubicBezTo>
                <a:cubicBezTo>
                  <a:pt x="-4361" y="4617638"/>
                  <a:pt x="25319" y="4396730"/>
                  <a:pt x="0" y="4278631"/>
                </a:cubicBezTo>
                <a:cubicBezTo>
                  <a:pt x="-25319" y="4160532"/>
                  <a:pt x="44888" y="3961102"/>
                  <a:pt x="0" y="3829493"/>
                </a:cubicBezTo>
                <a:cubicBezTo>
                  <a:pt x="-44888" y="3697884"/>
                  <a:pt x="20894" y="3462343"/>
                  <a:pt x="0" y="3333077"/>
                </a:cubicBezTo>
                <a:cubicBezTo>
                  <a:pt x="-20894" y="3203811"/>
                  <a:pt x="45425" y="2789216"/>
                  <a:pt x="0" y="2647551"/>
                </a:cubicBezTo>
                <a:cubicBezTo>
                  <a:pt x="-45425" y="2505886"/>
                  <a:pt x="62116" y="2197693"/>
                  <a:pt x="0" y="2056580"/>
                </a:cubicBezTo>
                <a:cubicBezTo>
                  <a:pt x="-62116" y="1915467"/>
                  <a:pt x="33687" y="1679633"/>
                  <a:pt x="0" y="1560164"/>
                </a:cubicBezTo>
                <a:cubicBezTo>
                  <a:pt x="-33687" y="1440695"/>
                  <a:pt x="67288" y="1131742"/>
                  <a:pt x="0" y="969193"/>
                </a:cubicBezTo>
                <a:cubicBezTo>
                  <a:pt x="-67288" y="806644"/>
                  <a:pt x="63747" y="410574"/>
                  <a:pt x="0" y="0"/>
                </a:cubicBezTo>
                <a:close/>
              </a:path>
            </a:pathLst>
          </a:custGeom>
          <a:noFill/>
          <a:ln>
            <a:noFill/>
            <a:extLst>
              <a:ext uri="{C807C97D-BFC1-408E-A445-0C87EB9F89A2}">
                <ask:lineSketchStyleProps xmlns:ask="http://schemas.microsoft.com/office/drawing/2018/sketchyshapes" sd="3752455136">
                  <a:prstGeom prst="rect">
                    <a:avLst/>
                  </a:prstGeom>
                  <ask:type>
                    <ask:lineSketchScribble/>
                  </ask:type>
                </ask:lineSketchStyleProps>
              </a:ext>
            </a:extLst>
          </a:ln>
        </p:spPr>
        <p:txBody>
          <a:bodyPr wrap="square">
            <a:spAutoFit/>
          </a:bodyPr>
          <a:lstStyle/>
          <a:p>
            <a:pPr algn="just">
              <a:lnSpc>
                <a:spcPct val="115000"/>
              </a:lnSpc>
            </a:pPr>
            <a:r>
              <a:rPr lang="en-US" sz="2800" b="1" dirty="0">
                <a:solidFill>
                  <a:srgbClr val="002060"/>
                </a:solidFill>
                <a:effectLst/>
                <a:latin typeface="#9Slide03 SFU Futura_12" panose="00000400000000000000" pitchFamily="2" charset="0"/>
                <a:ea typeface="Tahoma" panose="020B0604030504040204" pitchFamily="34" charset="0"/>
              </a:rPr>
              <a:t>2. </a:t>
            </a:r>
            <a:r>
              <a:rPr lang="en-US" sz="2800" b="1" dirty="0">
                <a:solidFill>
                  <a:srgbClr val="007F5F"/>
                </a:solidFill>
                <a:effectLst/>
                <a:latin typeface="#9Slide03 SFU Futura_12" panose="00000400000000000000" pitchFamily="2" charset="0"/>
                <a:ea typeface="Tahoma" panose="020B0604030504040204" pitchFamily="34" charset="0"/>
              </a:rPr>
              <a:t>Cho </a:t>
            </a:r>
            <a:r>
              <a:rPr lang="en-US" sz="2800" b="1" dirty="0" err="1">
                <a:solidFill>
                  <a:srgbClr val="007F5F"/>
                </a:solidFill>
                <a:effectLst/>
                <a:latin typeface="#9Slide03 SFU Futura_12" panose="00000400000000000000" pitchFamily="2" charset="0"/>
                <a:ea typeface="Tahoma" panose="020B0604030504040204" pitchFamily="34" charset="0"/>
              </a:rPr>
              <a:t>biết</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vai</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trò</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của</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khí</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oxi</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hơi</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nước</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và</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khí</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cacbonic</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đối</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với</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tự</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nhiên</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và</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đời</a:t>
            </a:r>
            <a:r>
              <a:rPr lang="en-US" sz="2800" b="1" dirty="0">
                <a:solidFill>
                  <a:srgbClr val="007F5F"/>
                </a:solidFill>
                <a:effectLst/>
                <a:latin typeface="#9Slide03 SFU Futura_12" panose="00000400000000000000" pitchFamily="2" charset="0"/>
                <a:ea typeface="Tahoma" panose="020B0604030504040204" pitchFamily="34" charset="0"/>
              </a:rPr>
              <a:t> </a:t>
            </a:r>
            <a:r>
              <a:rPr lang="en-US" sz="2800" b="1" dirty="0" err="1">
                <a:solidFill>
                  <a:srgbClr val="007F5F"/>
                </a:solidFill>
                <a:effectLst/>
                <a:latin typeface="#9Slide03 SFU Futura_12" panose="00000400000000000000" pitchFamily="2" charset="0"/>
                <a:ea typeface="Tahoma" panose="020B0604030504040204" pitchFamily="34" charset="0"/>
              </a:rPr>
              <a:t>sống</a:t>
            </a:r>
            <a:r>
              <a:rPr lang="en-US" sz="2800" b="1" dirty="0">
                <a:solidFill>
                  <a:srgbClr val="007F5F"/>
                </a:solidFill>
                <a:effectLst/>
                <a:latin typeface="#9Slide03 SFU Futura_12" panose="00000400000000000000" pitchFamily="2" charset="0"/>
                <a:ea typeface="Tahoma" panose="020B0604030504040204" pitchFamily="34" charset="0"/>
              </a:rPr>
              <a:t>?</a:t>
            </a:r>
          </a:p>
        </p:txBody>
      </p:sp>
      <p:grpSp>
        <p:nvGrpSpPr>
          <p:cNvPr id="2" name="Group 1"/>
          <p:cNvGrpSpPr/>
          <p:nvPr/>
        </p:nvGrpSpPr>
        <p:grpSpPr>
          <a:xfrm>
            <a:off x="-111689" y="915122"/>
            <a:ext cx="6305280" cy="1665407"/>
            <a:chOff x="1260895" y="1002234"/>
            <a:chExt cx="3465849" cy="804311"/>
          </a:xfrm>
        </p:grpSpPr>
        <p:pic>
          <p:nvPicPr>
            <p:cNvPr id="4102" name="Picture 6" descr="Máy tính Biểu tượng Nghiên cứu Clip nghệ thuật - những người khác png tải  về - Miễn phí trong suốt Màu Vàng png Tải về.">
              <a:extLst>
                <a:ext uri="{FF2B5EF4-FFF2-40B4-BE49-F238E27FC236}">
                  <a16:creationId xmlns:a16="http://schemas.microsoft.com/office/drawing/2014/main" id="{F251FBDA-FBB1-4428-9753-B89A58F7633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757" b="97838" l="7778" r="92667">
                          <a14:foregroundMark x1="7778" y1="94054" x2="7778" y2="94054"/>
                          <a14:foregroundMark x1="7889" y1="90270" x2="7889" y2="91081"/>
                          <a14:foregroundMark x1="12222" y1="96486" x2="13000" y2="97838"/>
                          <a14:foregroundMark x1="83556" y1="67838" x2="79222" y2="64730"/>
                          <a14:foregroundMark x1="52333" y1="56216" x2="44111" y2="37162"/>
                          <a14:foregroundMark x1="44111" y1="37162" x2="66333" y2="21622"/>
                          <a14:foregroundMark x1="66333" y1="21622" x2="65889" y2="52432"/>
                          <a14:foregroundMark x1="65889" y1="52432" x2="59222" y2="44189"/>
                          <a14:foregroundMark x1="27333" y1="49865" x2="27000" y2="37297"/>
                          <a14:foregroundMark x1="27000" y1="37297" x2="29222" y2="29459"/>
                          <a14:foregroundMark x1="29222" y1="29459" x2="44111" y2="12027"/>
                          <a14:foregroundMark x1="44111" y1="12027" x2="54222" y2="5946"/>
                          <a14:foregroundMark x1="54222" y1="5946" x2="64333" y2="6351"/>
                          <a14:foregroundMark x1="64333" y1="6351" x2="69222" y2="9459"/>
                          <a14:foregroundMark x1="49889" y1="20270" x2="50778" y2="27162"/>
                          <a14:foregroundMark x1="50778" y1="27162" x2="55111" y2="20000"/>
                          <a14:foregroundMark x1="55111" y1="20000" x2="48222" y2="24189"/>
                          <a14:foregroundMark x1="48222" y1="24189" x2="48111" y2="24189"/>
                          <a14:foregroundMark x1="48778" y1="38649" x2="63444" y2="38514"/>
                          <a14:foregroundMark x1="63444" y1="38514" x2="71111" y2="39054"/>
                          <a14:foregroundMark x1="50000" y1="47568" x2="56333" y2="46892"/>
                          <a14:foregroundMark x1="56333" y1="46892" x2="59111" y2="47973"/>
                          <a14:foregroundMark x1="51111" y1="54865" x2="64667" y2="55811"/>
                          <a14:foregroundMark x1="47444" y1="62568" x2="57444" y2="63243"/>
                          <a14:foregroundMark x1="71333" y1="45946" x2="70222" y2="51622"/>
                          <a14:foregroundMark x1="74778" y1="58514" x2="83333" y2="57973"/>
                          <a14:foregroundMark x1="71444" y1="63514" x2="85444" y2="64730"/>
                          <a14:foregroundMark x1="67111" y1="69730" x2="77556" y2="69595"/>
                          <a14:foregroundMark x1="77556" y1="69595" x2="85778" y2="70135"/>
                          <a14:foregroundMark x1="85778" y1="70135" x2="84667" y2="70135"/>
                          <a14:foregroundMark x1="68889" y1="74189" x2="78000" y2="75405"/>
                          <a14:foregroundMark x1="75000" y1="41757" x2="75000" y2="41757"/>
                          <a14:foregroundMark x1="44111" y1="4865" x2="46333" y2="4595"/>
                          <a14:foregroundMark x1="51222" y1="1757" x2="51222" y2="1757"/>
                          <a14:foregroundMark x1="93111" y1="43108" x2="95667" y2="54324"/>
                          <a14:foregroundMark x1="95667" y1="54324" x2="95778" y2="68243"/>
                          <a14:foregroundMark x1="95778" y1="68243" x2="92667" y2="77297"/>
                          <a14:foregroundMark x1="92667" y1="77297" x2="92222" y2="82838"/>
                        </a14:backgroundRemoval>
                      </a14:imgEffect>
                    </a14:imgLayer>
                  </a14:imgProps>
                </a:ext>
                <a:ext uri="{28A0092B-C50C-407E-A947-70E740481C1C}">
                  <a14:useLocalDpi xmlns:a14="http://schemas.microsoft.com/office/drawing/2010/main" val="0"/>
                </a:ext>
              </a:extLst>
            </a:blip>
            <a:srcRect/>
            <a:stretch>
              <a:fillRect/>
            </a:stretch>
          </p:blipFill>
          <p:spPr bwMode="auto">
            <a:xfrm>
              <a:off x="1260895" y="1002234"/>
              <a:ext cx="845930" cy="689559"/>
            </a:xfrm>
            <a:prstGeom prst="rect">
              <a:avLst/>
            </a:prstGeom>
            <a:noFill/>
            <a:extLst>
              <a:ext uri="{909E8E84-426E-40DD-AFC4-6F175D3DCCD1}">
                <a14:hiddenFill xmlns:a14="http://schemas.microsoft.com/office/drawing/2010/main">
                  <a:solidFill>
                    <a:srgbClr val="FFFFFF"/>
                  </a:solidFill>
                </a14:hiddenFill>
              </a:ext>
            </a:extLst>
          </p:spPr>
        </p:pic>
        <p:sp>
          <p:nvSpPr>
            <p:cNvPr id="40" name="Flowchart: Terminator 39">
              <a:extLst>
                <a:ext uri="{FF2B5EF4-FFF2-40B4-BE49-F238E27FC236}">
                  <a16:creationId xmlns:a16="http://schemas.microsoft.com/office/drawing/2014/main" id="{070B8B39-FE79-4DAC-AD68-1F9767BDBBA9}"/>
                </a:ext>
              </a:extLst>
            </p:cNvPr>
            <p:cNvSpPr/>
            <p:nvPr/>
          </p:nvSpPr>
          <p:spPr>
            <a:xfrm>
              <a:off x="1783883" y="1116986"/>
              <a:ext cx="2942861" cy="689559"/>
            </a:xfrm>
            <a:prstGeom prst="flowChartTerminator">
              <a:avLst/>
            </a:prstGeom>
            <a:solidFill>
              <a:srgbClr val="44B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8F498"/>
                  </a:solidFill>
                  <a:latin typeface="#9Slide03 SFU Futura_12" panose="00000400000000000000" pitchFamily="2" charset="0"/>
                </a:rPr>
                <a:t>Dựa vào SGK/ tr142, hình minh họa và trả lời câu hỏi</a:t>
              </a:r>
              <a:r>
                <a:rPr lang="vi-VN" sz="3200" b="1" dirty="0">
                  <a:solidFill>
                    <a:srgbClr val="FF0000"/>
                  </a:solidFill>
                  <a:latin typeface="#9Slide03 SFU Futura_12" panose="00000400000000000000" pitchFamily="2" charset="0"/>
                </a:rPr>
                <a:t> </a:t>
              </a:r>
              <a:endParaRPr lang="en-US" sz="3200" b="1" dirty="0">
                <a:solidFill>
                  <a:srgbClr val="FF0000"/>
                </a:solidFill>
                <a:latin typeface="#9Slide03 SFU Futura_12" panose="00000400000000000000" pitchFamily="2" charset="0"/>
              </a:endParaRPr>
            </a:p>
          </p:txBody>
        </p:sp>
      </p:grpSp>
      <p:sp>
        <p:nvSpPr>
          <p:cNvPr id="14" name="Rectangle 13">
            <a:extLst>
              <a:ext uri="{FF2B5EF4-FFF2-40B4-BE49-F238E27FC236}">
                <a16:creationId xmlns:a16="http://schemas.microsoft.com/office/drawing/2014/main" id="{656AD320-820F-48B0-BBD8-4049577DF509}"/>
              </a:ext>
            </a:extLst>
          </p:cNvPr>
          <p:cNvSpPr/>
          <p:nvPr/>
        </p:nvSpPr>
        <p:spPr>
          <a:xfrm>
            <a:off x="7670630" y="5454869"/>
            <a:ext cx="3531476" cy="61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Khí cacbonc, hơi nước, các khí khác</a:t>
            </a:r>
          </a:p>
        </p:txBody>
      </p:sp>
      <p:sp>
        <p:nvSpPr>
          <p:cNvPr id="3" name="TextBox 2">
            <a:extLst>
              <a:ext uri="{FF2B5EF4-FFF2-40B4-BE49-F238E27FC236}">
                <a16:creationId xmlns:a16="http://schemas.microsoft.com/office/drawing/2014/main" id="{EE0FF37B-998F-421F-9C46-5F7944518203}"/>
              </a:ext>
            </a:extLst>
          </p:cNvPr>
          <p:cNvSpPr txBox="1"/>
          <p:nvPr/>
        </p:nvSpPr>
        <p:spPr>
          <a:xfrm>
            <a:off x="6245916" y="1311964"/>
            <a:ext cx="899126" cy="461665"/>
          </a:xfrm>
          <a:prstGeom prst="rect">
            <a:avLst/>
          </a:prstGeom>
          <a:solidFill>
            <a:schemeClr val="bg1"/>
          </a:solid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Ni tơ</a:t>
            </a:r>
          </a:p>
        </p:txBody>
      </p:sp>
      <p:sp>
        <p:nvSpPr>
          <p:cNvPr id="16" name="TextBox 15">
            <a:extLst>
              <a:ext uri="{FF2B5EF4-FFF2-40B4-BE49-F238E27FC236}">
                <a16:creationId xmlns:a16="http://schemas.microsoft.com/office/drawing/2014/main" id="{525B3648-04D3-41E6-AA90-34180195ABB9}"/>
              </a:ext>
            </a:extLst>
          </p:cNvPr>
          <p:cNvSpPr txBox="1"/>
          <p:nvPr/>
        </p:nvSpPr>
        <p:spPr>
          <a:xfrm>
            <a:off x="11322165" y="5085537"/>
            <a:ext cx="896339" cy="461665"/>
          </a:xfrm>
          <a:prstGeom prst="rect">
            <a:avLst/>
          </a:prstGeom>
          <a:solidFill>
            <a:schemeClr val="bg1"/>
          </a:solid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Ô xi</a:t>
            </a:r>
          </a:p>
        </p:txBody>
      </p:sp>
    </p:spTree>
    <p:extLst>
      <p:ext uri="{BB962C8B-B14F-4D97-AF65-F5344CB8AC3E}">
        <p14:creationId xmlns:p14="http://schemas.microsoft.com/office/powerpoint/2010/main" val="144158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Đồng hồ đếm ngược 5 phút - 5 Minutes">
            <a:hlinkClick r:id="" action="ppaction://media"/>
            <a:extLst>
              <a:ext uri="{FF2B5EF4-FFF2-40B4-BE49-F238E27FC236}">
                <a16:creationId xmlns:a16="http://schemas.microsoft.com/office/drawing/2014/main" id="{DC8E0C72-B161-4123-A71A-7874650AAA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5158" y="4997448"/>
            <a:ext cx="2541124" cy="1721894"/>
          </a:xfrm>
          <a:prstGeom prst="rect">
            <a:avLst/>
          </a:prstGeom>
        </p:spPr>
      </p:pic>
      <p:grpSp>
        <p:nvGrpSpPr>
          <p:cNvPr id="19" name="Group 18">
            <a:extLst>
              <a:ext uri="{FF2B5EF4-FFF2-40B4-BE49-F238E27FC236}">
                <a16:creationId xmlns:a16="http://schemas.microsoft.com/office/drawing/2014/main" id="{644FED59-E291-44E3-B5B9-2B06492446C7}"/>
              </a:ext>
            </a:extLst>
          </p:cNvPr>
          <p:cNvGrpSpPr/>
          <p:nvPr/>
        </p:nvGrpSpPr>
        <p:grpSpPr>
          <a:xfrm>
            <a:off x="426176" y="1021998"/>
            <a:ext cx="3291688" cy="3914069"/>
            <a:chOff x="7323551" y="1122282"/>
            <a:chExt cx="3291688" cy="3914069"/>
          </a:xfrm>
        </p:grpSpPr>
        <p:sp>
          <p:nvSpPr>
            <p:cNvPr id="20" name="Rectangle: Rounded Corners 7">
              <a:extLst>
                <a:ext uri="{FF2B5EF4-FFF2-40B4-BE49-F238E27FC236}">
                  <a16:creationId xmlns:a16="http://schemas.microsoft.com/office/drawing/2014/main" id="{09CD7DA3-870E-45AC-9BA5-014F990F81AD}"/>
                </a:ext>
              </a:extLst>
            </p:cNvPr>
            <p:cNvSpPr/>
            <p:nvPr/>
          </p:nvSpPr>
          <p:spPr>
            <a:xfrm>
              <a:off x="7323551" y="1263125"/>
              <a:ext cx="3291688" cy="377322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2400" b="1" dirty="0">
                <a:solidFill>
                  <a:schemeClr val="tx1"/>
                </a:solidFill>
                <a:latin typeface="#9Slide03 SFU Futura_12" panose="00000400000000000000" pitchFamily="2" charset="0"/>
                <a:cs typeface="Arial" panose="020B0604020202020204" pitchFamily="34" charset="0"/>
              </a:endParaRPr>
            </a:p>
            <a:p>
              <a:pPr marL="457200" indent="-457200" algn="just">
                <a:buAutoNum type="arabicPeriod"/>
              </a:pPr>
              <a:r>
                <a:rPr lang="en-US" sz="2400" b="1" dirty="0" err="1">
                  <a:solidFill>
                    <a:schemeClr val="tx1"/>
                  </a:solidFill>
                  <a:latin typeface="#9Slide03 SFU Futura_12" panose="00000400000000000000" pitchFamily="2" charset="0"/>
                  <a:cs typeface="Arial" panose="020B0604020202020204" pitchFamily="34" charset="0"/>
                </a:rPr>
                <a:t>Nếu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Trái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Đất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không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tầng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Ozon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chuyện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gì</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sẽ</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xảy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ra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Tại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sao</a:t>
              </a:r>
              <a:r>
                <a:rPr lang="en-US" sz="2400" b="1" dirty="0">
                  <a:solidFill>
                    <a:schemeClr val="tx1"/>
                  </a:solidFill>
                  <a:latin typeface="#9Slide03 SFU Futura_12" panose="00000400000000000000" pitchFamily="2" charset="0"/>
                  <a:cs typeface="Arial" panose="020B0604020202020204" pitchFamily="34" charset="0"/>
                </a:rPr>
                <a:t>?</a:t>
              </a:r>
            </a:p>
            <a:p>
              <a:pPr marL="457200" indent="-457200" algn="just">
                <a:buAutoNum type="arabicPeriod"/>
              </a:pPr>
              <a:r>
                <a:rPr lang="en-US" sz="2400" b="1" dirty="0" err="1">
                  <a:solidFill>
                    <a:schemeClr val="tx1"/>
                  </a:solidFill>
                  <a:latin typeface="#9Slide03 SFU Futura_12" panose="00000400000000000000" pitchFamily="2" charset="0"/>
                  <a:cs typeface="Arial" panose="020B0604020202020204" pitchFamily="34" charset="0"/>
                </a:rPr>
                <a:t>Nêu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những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biện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bảo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vệ</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tầng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Ozon</a:t>
              </a:r>
              <a:r>
                <a:rPr lang="en-US" sz="2400" b="1" dirty="0">
                  <a:solidFill>
                    <a:schemeClr val="tx1"/>
                  </a:solidFill>
                  <a:latin typeface="#9Slide03 SFU Futura_12" panose="00000400000000000000" pitchFamily="2" charset="0"/>
                  <a:cs typeface="Arial" panose="020B0604020202020204" pitchFamily="34" charset="0"/>
                </a:rPr>
                <a:t>. </a:t>
              </a:r>
            </a:p>
            <a:p>
              <a:pPr marL="457200" indent="-457200" algn="just">
                <a:buAutoNum type="arabicPeriod"/>
              </a:pP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21" name="Group 20">
              <a:extLst>
                <a:ext uri="{FF2B5EF4-FFF2-40B4-BE49-F238E27FC236}">
                  <a16:creationId xmlns:a16="http://schemas.microsoft.com/office/drawing/2014/main" id="{819623F1-7523-499F-8A9A-2C27BBF03496}"/>
                </a:ext>
              </a:extLst>
            </p:cNvPr>
            <p:cNvGrpSpPr/>
            <p:nvPr/>
          </p:nvGrpSpPr>
          <p:grpSpPr>
            <a:xfrm>
              <a:off x="7580692" y="1122282"/>
              <a:ext cx="2586561" cy="687615"/>
              <a:chOff x="7580692" y="1167826"/>
              <a:chExt cx="2586561" cy="687615"/>
            </a:xfrm>
          </p:grpSpPr>
          <p:sp>
            <p:nvSpPr>
              <p:cNvPr id="22" name="Lưu đồ: Điểm Kết Thúc 150">
                <a:extLst>
                  <a:ext uri="{FF2B5EF4-FFF2-40B4-BE49-F238E27FC236}">
                    <a16:creationId xmlns:a16="http://schemas.microsoft.com/office/drawing/2014/main" id="{7A1AF202-CE05-4C33-8C71-238EDE88F3D1}"/>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9Slide05 SVNUT Triumph" panose="00000500000000000000" pitchFamily="2" charset="0"/>
                  </a:rPr>
                  <a:t>Câu</a:t>
                </a:r>
                <a:r>
                  <a:rPr lang="en-US" sz="3200" dirty="0">
                    <a:latin typeface="#9Slide05 SVNUT Triumph" panose="00000500000000000000" pitchFamily="2" charset="0"/>
                  </a:rPr>
                  <a:t> </a:t>
                </a:r>
                <a:r>
                  <a:rPr lang="en-US" sz="3200" dirty="0" err="1">
                    <a:latin typeface="#9Slide05 SVNUT Triumph" panose="00000500000000000000" pitchFamily="2" charset="0"/>
                  </a:rPr>
                  <a:t>hỏi</a:t>
                </a:r>
                <a:endParaRPr lang="en-US" sz="3200" dirty="0">
                  <a:latin typeface="#9Slide05 SVNUT Triumph" panose="00000500000000000000" pitchFamily="2" charset="0"/>
                </a:endParaRPr>
              </a:p>
            </p:txBody>
          </p:sp>
          <p:pic>
            <p:nvPicPr>
              <p:cNvPr id="24" name="Picture 2" descr="question mark icon png PNG image with transparent background | TOPpng">
                <a:extLst>
                  <a:ext uri="{FF2B5EF4-FFF2-40B4-BE49-F238E27FC236}">
                    <a16:creationId xmlns:a16="http://schemas.microsoft.com/office/drawing/2014/main" id="{C87F20E0-0707-4EFB-AF3A-48AB3887625A}"/>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 name="Group 22"/>
          <p:cNvGrpSpPr/>
          <p:nvPr/>
        </p:nvGrpSpPr>
        <p:grpSpPr>
          <a:xfrm>
            <a:off x="3965570" y="-115834"/>
            <a:ext cx="4085279" cy="1207481"/>
            <a:chOff x="-136734" y="-192923"/>
            <a:chExt cx="4085279" cy="1207481"/>
          </a:xfrm>
        </p:grpSpPr>
        <p:sp>
          <p:nvSpPr>
            <p:cNvPr id="25" name="Flowchart: Terminator 24">
              <a:extLst>
                <a:ext uri="{FF2B5EF4-FFF2-40B4-BE49-F238E27FC236}">
                  <a16:creationId xmlns:a16="http://schemas.microsoft.com/office/drawing/2014/main" id="{454EC65F-9461-4D3A-AD62-5A0132ABA328}"/>
                </a:ext>
              </a:extLst>
            </p:cNvPr>
            <p:cNvSpPr/>
            <p:nvPr/>
          </p:nvSpPr>
          <p:spPr>
            <a:xfrm>
              <a:off x="-43150" y="0"/>
              <a:ext cx="3991695"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VẬN DỤNG</a:t>
              </a:r>
            </a:p>
          </p:txBody>
        </p:sp>
        <p:pic>
          <p:nvPicPr>
            <p:cNvPr id="27" name="Picture 26">
              <a:extLst>
                <a:ext uri="{FF2B5EF4-FFF2-40B4-BE49-F238E27FC236}">
                  <a16:creationId xmlns:a16="http://schemas.microsoft.com/office/drawing/2014/main" id="{DC0502AE-5658-4CEE-96B3-BC6EFE8B1D42}"/>
                </a:ext>
              </a:extLst>
            </p:cNvPr>
            <p:cNvPicPr>
              <a:picLocks noChangeAspect="1"/>
            </p:cNvPicPr>
            <p:nvPr/>
          </p:nvPicPr>
          <p:blipFill>
            <a:blip r:embed="rId10"/>
            <a:stretch>
              <a:fillRect/>
            </a:stretch>
          </p:blipFill>
          <p:spPr>
            <a:xfrm>
              <a:off x="-136734" y="-192923"/>
              <a:ext cx="1207481" cy="1207481"/>
            </a:xfrm>
            <a:prstGeom prst="rect">
              <a:avLst/>
            </a:prstGeom>
          </p:spPr>
        </p:pic>
      </p:grpSp>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4398441" y="1076962"/>
            <a:ext cx="7793559" cy="5680024"/>
          </a:xfrm>
          <a:prstGeom prst="rect">
            <a:avLst/>
          </a:prstGeom>
          <a:noFill/>
          <a:extLst>
            <a:ext uri="{909E8E84-426E-40DD-AFC4-6F175D3DCCD1}">
              <a14:hiddenFill xmlns:a14="http://schemas.microsoft.com/office/drawing/2010/main">
                <a:solidFill>
                  <a:srgbClr val="FFFFFF"/>
                </a:solidFill>
              </a14:hiddenFill>
            </a:ext>
          </a:extLst>
        </p:spPr>
      </p:pic>
      <p:pic>
        <p:nvPicPr>
          <p:cNvPr id="2" name="Lỗ thủng tầng ozone nhỏ nhất trong 3 thập kỷ - VTV24">
            <a:hlinkClick r:id="" action="ppaction://media"/>
            <a:extLst>
              <a:ext uri="{FF2B5EF4-FFF2-40B4-BE49-F238E27FC236}">
                <a16:creationId xmlns:a16="http://schemas.microsoft.com/office/drawing/2014/main" id="{199CEAC5-206E-43D7-BCFA-0E22494B4A0D}"/>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696870" y="1284570"/>
            <a:ext cx="7269845" cy="4089288"/>
          </a:xfrm>
          <a:prstGeom prst="rect">
            <a:avLst/>
          </a:prstGeom>
        </p:spPr>
      </p:pic>
    </p:spTree>
    <p:extLst>
      <p:ext uri="{BB962C8B-B14F-4D97-AF65-F5344CB8AC3E}">
        <p14:creationId xmlns:p14="http://schemas.microsoft.com/office/powerpoint/2010/main" val="42185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2E8A430-449E-46A2-A62A-19F1CE9F96B2}"/>
              </a:ext>
            </a:extLst>
          </p:cNvPr>
          <p:cNvSpPr/>
          <p:nvPr/>
        </p:nvSpPr>
        <p:spPr>
          <a:xfrm>
            <a:off x="856769" y="21222"/>
            <a:ext cx="7457191" cy="2123658"/>
          </a:xfrm>
          <a:prstGeom prst="rect">
            <a:avLst/>
          </a:prstGeom>
        </p:spPr>
        <p:txBody>
          <a:bodyPr wrap="square">
            <a:spAutoFit/>
          </a:bodyPr>
          <a:lstStyle/>
          <a:p>
            <a:pPr algn="ctr"/>
            <a:r>
              <a:rPr lang="en-US" sz="6600" b="1" dirty="0" err="1">
                <a:solidFill>
                  <a:srgbClr val="C00000"/>
                </a:solidFill>
                <a:latin typeface="#9Slide03 SFU Futura_12" panose="00000400000000000000" pitchFamily="2" charset="0"/>
              </a:rPr>
              <a:t>Biện</a:t>
            </a:r>
            <a:r>
              <a:rPr lang="en-US" sz="6600" b="1" dirty="0">
                <a:solidFill>
                  <a:srgbClr val="C0000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pháp</a:t>
            </a:r>
            <a:r>
              <a:rPr lang="en-US" sz="6600" b="1" dirty="0">
                <a:solidFill>
                  <a:srgbClr val="C00000"/>
                </a:solidFill>
                <a:latin typeface="#9Slide03 SFU Futura_12" panose="00000400000000000000" pitchFamily="2" charset="0"/>
              </a:rPr>
              <a:t> </a:t>
            </a:r>
            <a:r>
              <a:rPr lang="en-US" sz="4800" b="1" dirty="0" err="1">
                <a:solidFill>
                  <a:srgbClr val="002060"/>
                </a:solidFill>
                <a:latin typeface="#9Slide03 SFU Futura_12" panose="00000400000000000000" pitchFamily="2" charset="0"/>
              </a:rPr>
              <a:t>để</a:t>
            </a:r>
            <a:r>
              <a:rPr lang="en-US" sz="4800" b="1" dirty="0">
                <a:solidFill>
                  <a:srgbClr val="00206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bảo</a:t>
            </a:r>
            <a:r>
              <a:rPr lang="en-US" sz="6600" b="1" dirty="0">
                <a:solidFill>
                  <a:srgbClr val="C0000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vệ</a:t>
            </a:r>
            <a:r>
              <a:rPr lang="en-US" sz="6600" b="1" dirty="0">
                <a:solidFill>
                  <a:srgbClr val="C00000"/>
                </a:solidFill>
                <a:latin typeface="#9Slide03 SFU Futura_12" panose="00000400000000000000" pitchFamily="2" charset="0"/>
              </a:rPr>
              <a:t> </a:t>
            </a:r>
            <a:r>
              <a:rPr lang="en-US" sz="4800" b="1" dirty="0" err="1">
                <a:solidFill>
                  <a:srgbClr val="002060"/>
                </a:solidFill>
                <a:latin typeface="#9Slide03 SFU Futura_12" panose="00000400000000000000" pitchFamily="2" charset="0"/>
              </a:rPr>
              <a:t>tầng</a:t>
            </a:r>
            <a:r>
              <a:rPr lang="en-US" sz="4800" b="1" dirty="0">
                <a:solidFill>
                  <a:srgbClr val="002060"/>
                </a:solidFill>
                <a:latin typeface="#9Slide03 SFU Futura_12" panose="00000400000000000000" pitchFamily="2" charset="0"/>
              </a:rPr>
              <a:t> </a:t>
            </a:r>
            <a:r>
              <a:rPr lang="en-US" sz="6600" b="1" dirty="0" err="1">
                <a:solidFill>
                  <a:srgbClr val="C00000"/>
                </a:solidFill>
                <a:latin typeface="#9Slide03 SFU Futura_12" panose="00000400000000000000" pitchFamily="2" charset="0"/>
              </a:rPr>
              <a:t>Ozon</a:t>
            </a:r>
            <a:r>
              <a:rPr lang="en-US" sz="4800" b="1" dirty="0">
                <a:solidFill>
                  <a:srgbClr val="002060"/>
                </a:solidFill>
                <a:latin typeface="#9Slide03 SFU Futura_12" panose="00000400000000000000" pitchFamily="2" charset="0"/>
              </a:rPr>
              <a:t>. </a:t>
            </a:r>
          </a:p>
        </p:txBody>
      </p:sp>
      <p:pic>
        <p:nvPicPr>
          <p:cNvPr id="19" name="Picture 4" descr="Business Vector Label Classification, Analytics Data, Ppt Chart PNG and  Vector with Transparent Background for Free Download"/>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backgroundRemoval>
                    </a14:imgEffect>
                  </a14:imgLayer>
                </a14:imgProps>
              </a:ext>
              <a:ext uri="{28A0092B-C50C-407E-A947-70E740481C1C}">
                <a14:useLocalDpi xmlns:a14="http://schemas.microsoft.com/office/drawing/2010/main" val="0"/>
              </a:ext>
            </a:extLst>
          </a:blip>
          <a:srcRect l="8667" r="8382" b="49189"/>
          <a:stretch/>
        </p:blipFill>
        <p:spPr bwMode="auto">
          <a:xfrm>
            <a:off x="144379" y="1654943"/>
            <a:ext cx="6119112" cy="5034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usiness Vector Label Classification, Analytics Data, Ppt Chart PNG and  Vector with Transparent Background for Free Download"/>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122" b="92247" l="7949" r="88813">
                        <a14:foregroundMark x1="25515" y1="14720" x2="25515" y2="14720"/>
                        <a14:foregroundMark x1="21394" y1="5397" x2="21394" y2="5397"/>
                        <a14:foregroundMark x1="19529" y1="19529" x2="19529" y2="19529"/>
                        <a14:foregroundMark x1="18646" y1="17959" x2="18646" y2="17959"/>
                        <a14:foregroundMark x1="18155" y1="16290" x2="18155" y2="16290"/>
                        <a14:foregroundMark x1="35525" y1="19038" x2="88224" y2="14720"/>
                        <a14:foregroundMark x1="74387" y1="36114" x2="74387" y2="36114"/>
                        <a14:foregroundMark x1="28754" y1="60059" x2="28754" y2="60059"/>
                        <a14:foregroundMark x1="26889" y1="62218" x2="26889" y2="62218"/>
                        <a14:foregroundMark x1="23062" y1="64671" x2="23062" y2="64671"/>
                        <a14:foregroundMark x1="27674" y1="57017" x2="85770" y2="57311"/>
                        <a14:foregroundMark x1="12169" y1="84789" x2="72228" y2="80962"/>
                        <a14:foregroundMark x1="76251" y1="84495" x2="76251" y2="84495"/>
                        <a14:foregroundMark x1="80373" y1="81747" x2="82532" y2="83121"/>
                        <a14:foregroundMark x1="84985" y1="86163" x2="84985" y2="86163"/>
                        <a14:foregroundMark x1="85770" y1="86948" x2="85770" y2="86948"/>
                        <a14:foregroundMark x1="80962" y1="93523" x2="80962" y2="93523"/>
                        <a14:foregroundMark x1="80962" y1="38273" x2="80962" y2="38273"/>
                        <a14:foregroundMark x1="80962" y1="38273" x2="80962" y2="38273"/>
                        <a14:foregroundMark x1="78508" y1="34740" x2="78508" y2="34740"/>
                        <a14:foregroundMark x1="74681" y1="42983" x2="74681" y2="42983"/>
                        <a14:foregroundMark x1="71443" y1="39450" x2="71443" y2="39450"/>
                        <a14:foregroundMark x1="71148" y1="39156" x2="71148" y2="39156"/>
                        <a14:foregroundMark x1="72228" y1="36114" x2="72228" y2="36114"/>
                        <a14:foregroundMark x1="80079" y1="33660" x2="80079" y2="33660"/>
                        <a14:foregroundMark x1="70559" y1="33660" x2="14328" y2="34544"/>
                        <a14:foregroundMark x1="14328" y1="34544" x2="14328" y2="34544"/>
                        <a14:foregroundMark x1="25515" y1="13837" x2="25515" y2="13837"/>
                        <a14:foregroundMark x1="25221" y1="12463" x2="23356" y2="10893"/>
                        <a14:foregroundMark x1="21394" y1="9519" x2="21394" y2="9519"/>
                        <a14:foregroundMark x1="17076" y1="11678" x2="17076" y2="11678"/>
                        <a14:foregroundMark x1="76840" y1="83121" x2="76840" y2="83121"/>
                        <a14:foregroundMark x1="76840" y1="86654" x2="76546" y2="88027"/>
                        <a14:foregroundMark x1="76055" y1="88616" x2="76055" y2="88616"/>
                        <a14:foregroundMark x1="83121" y1="9814" x2="27674" y2="9814"/>
                        <a14:foregroundMark x1="86359" y1="10304" x2="88813" y2="14917"/>
                        <a14:foregroundMark x1="17076" y1="32581" x2="54563" y2="33170"/>
                        <a14:foregroundMark x1="54858" y1="33464" x2="70854" y2="32581"/>
                        <a14:foregroundMark x1="81452" y1="81256" x2="80667" y2="80962"/>
                        <a14:foregroundMark x1="78214" y1="80177" x2="70069" y2="83710"/>
                        <a14:foregroundMark x1="11580" y1="38077" x2="13837" y2="34544"/>
                        <a14:foregroundMark x1="11580" y1="86457" x2="16487" y2="90481"/>
                        <a14:foregroundMark x1="85770" y1="10599" x2="85770" y2="9519"/>
                        <a14:foregroundMark x1="85770" y1="9225" x2="85770" y2="9225"/>
                        <a14:foregroundMark x1="19235" y1="90186" x2="70363" y2="90775"/>
                        <a14:foregroundMark x1="14917" y1="33464" x2="15996" y2="33660"/>
                        <a14:foregroundMark x1="71933" y1="33660" x2="77429" y2="27478"/>
                        <a14:foregroundMark x1="78508" y1="28557" x2="86850" y2="36703"/>
                      </a14:backgroundRemoval>
                    </a14:imgEffect>
                  </a14:imgLayer>
                </a14:imgProps>
              </a:ext>
              <a:ext uri="{28A0092B-C50C-407E-A947-70E740481C1C}">
                <a14:useLocalDpi xmlns:a14="http://schemas.microsoft.com/office/drawing/2010/main" val="0"/>
              </a:ext>
            </a:extLst>
          </a:blip>
          <a:srcRect l="9033" t="50661" r="10210" b="3821"/>
          <a:stretch/>
        </p:blipFill>
        <p:spPr bwMode="auto">
          <a:xfrm>
            <a:off x="6043796" y="2134327"/>
            <a:ext cx="5971741" cy="455523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2E8A430-449E-46A2-A62A-19F1CE9F96B2}"/>
              </a:ext>
            </a:extLst>
          </p:cNvPr>
          <p:cNvSpPr/>
          <p:nvPr/>
        </p:nvSpPr>
        <p:spPr>
          <a:xfrm>
            <a:off x="1771174" y="2486526"/>
            <a:ext cx="4135159" cy="1077218"/>
          </a:xfrm>
          <a:prstGeom prst="rect">
            <a:avLst/>
          </a:prstGeom>
        </p:spPr>
        <p:txBody>
          <a:bodyPr wrap="square">
            <a:spAutoFit/>
          </a:bodyPr>
          <a:lstStyle/>
          <a:p>
            <a:pPr algn="just"/>
            <a:r>
              <a:rPr lang="vi-VN" sz="3200" b="1" dirty="0">
                <a:latin typeface="#9Slide03 SFU Futura_12" panose="00000400000000000000" pitchFamily="2" charset="0"/>
              </a:rPr>
              <a:t>Tiết kiệm năng lượng</a:t>
            </a:r>
            <a:r>
              <a:rPr lang="en-US" sz="3200" b="1" dirty="0">
                <a:latin typeface="#9Slide03 SFU Futura_12" panose="00000400000000000000" pitchFamily="2" charset="0"/>
              </a:rPr>
              <a:t>, </a:t>
            </a:r>
            <a:r>
              <a:rPr lang="en-US" sz="3200" b="1" dirty="0" err="1">
                <a:latin typeface="#9Slide03 SFU Futura_12" panose="00000400000000000000" pitchFamily="2" charset="0"/>
              </a:rPr>
              <a:t>dùng</a:t>
            </a:r>
            <a:r>
              <a:rPr lang="en-US" sz="3200" b="1" dirty="0">
                <a:latin typeface="#9Slide03 SFU Futura_12" panose="00000400000000000000" pitchFamily="2" charset="0"/>
              </a:rPr>
              <a:t> </a:t>
            </a:r>
            <a:r>
              <a:rPr lang="en-US" sz="3200" b="1" dirty="0" err="1">
                <a:latin typeface="#9Slide03 SFU Futura_12" panose="00000400000000000000" pitchFamily="2" charset="0"/>
              </a:rPr>
              <a:t>năng</a:t>
            </a:r>
            <a:r>
              <a:rPr lang="en-US" sz="3200" b="1" dirty="0">
                <a:latin typeface="#9Slide03 SFU Futura_12" panose="00000400000000000000" pitchFamily="2" charset="0"/>
              </a:rPr>
              <a:t> </a:t>
            </a:r>
            <a:r>
              <a:rPr lang="en-US" sz="3200" b="1" dirty="0" err="1">
                <a:latin typeface="#9Slide03 SFU Futura_12" panose="00000400000000000000" pitchFamily="2" charset="0"/>
              </a:rPr>
              <a:t>lượng</a:t>
            </a:r>
            <a:r>
              <a:rPr lang="en-US" sz="3200" b="1" dirty="0">
                <a:latin typeface="#9Slide03 SFU Futura_12" panose="00000400000000000000" pitchFamily="2" charset="0"/>
              </a:rPr>
              <a:t> </a:t>
            </a:r>
            <a:r>
              <a:rPr lang="en-US" sz="3200" b="1" dirty="0" err="1">
                <a:latin typeface="#9Slide03 SFU Futura_12" panose="00000400000000000000" pitchFamily="2" charset="0"/>
              </a:rPr>
              <a:t>sạch</a:t>
            </a:r>
            <a:endParaRPr lang="en-US" sz="3200" b="1" dirty="0">
              <a:latin typeface="#9Slide03 SFU Futura_12" panose="00000400000000000000" pitchFamily="2" charset="0"/>
            </a:endParaRPr>
          </a:p>
        </p:txBody>
      </p:sp>
      <p:sp>
        <p:nvSpPr>
          <p:cNvPr id="23" name="Rectangle 22">
            <a:extLst>
              <a:ext uri="{FF2B5EF4-FFF2-40B4-BE49-F238E27FC236}">
                <a16:creationId xmlns:a16="http://schemas.microsoft.com/office/drawing/2014/main" id="{E2E8A430-449E-46A2-A62A-19F1CE9F96B2}"/>
              </a:ext>
            </a:extLst>
          </p:cNvPr>
          <p:cNvSpPr/>
          <p:nvPr/>
        </p:nvSpPr>
        <p:spPr>
          <a:xfrm>
            <a:off x="7973080" y="2873243"/>
            <a:ext cx="3761720" cy="584775"/>
          </a:xfrm>
          <a:prstGeom prst="rect">
            <a:avLst/>
          </a:prstGeom>
        </p:spPr>
        <p:txBody>
          <a:bodyPr wrap="square">
            <a:spAutoFit/>
          </a:bodyPr>
          <a:lstStyle/>
          <a:p>
            <a:pPr algn="just"/>
            <a:r>
              <a:rPr lang="en-US" sz="3200" b="1" dirty="0" err="1">
                <a:latin typeface="#9Slide03 SFU Futura_12" panose="00000400000000000000" pitchFamily="2" charset="0"/>
              </a:rPr>
              <a:t>Giảm</a:t>
            </a:r>
            <a:r>
              <a:rPr lang="en-US" sz="3200" b="1" dirty="0">
                <a:latin typeface="#9Slide03 SFU Futura_12" panose="00000400000000000000" pitchFamily="2" charset="0"/>
              </a:rPr>
              <a:t> </a:t>
            </a:r>
            <a:r>
              <a:rPr lang="en-US" sz="3200" b="1" dirty="0" err="1">
                <a:latin typeface="#9Slide03 SFU Futura_12" panose="00000400000000000000" pitchFamily="2" charset="0"/>
              </a:rPr>
              <a:t>lượng</a:t>
            </a:r>
            <a:r>
              <a:rPr lang="en-US" sz="3200" b="1" dirty="0">
                <a:latin typeface="#9Slide03 SFU Futura_12" panose="00000400000000000000" pitchFamily="2" charset="0"/>
              </a:rPr>
              <a:t> </a:t>
            </a:r>
            <a:r>
              <a:rPr lang="en-US" sz="3200" b="1" dirty="0" err="1">
                <a:latin typeface="#9Slide03 SFU Futura_12" panose="00000400000000000000" pitchFamily="2" charset="0"/>
              </a:rPr>
              <a:t>khí</a:t>
            </a:r>
            <a:r>
              <a:rPr lang="en-US" sz="3200" b="1" dirty="0">
                <a:latin typeface="#9Slide03 SFU Futura_12" panose="00000400000000000000" pitchFamily="2" charset="0"/>
              </a:rPr>
              <a:t> </a:t>
            </a:r>
            <a:r>
              <a:rPr lang="en-US" sz="3200" b="1" dirty="0" err="1">
                <a:latin typeface="#9Slide03 SFU Futura_12" panose="00000400000000000000" pitchFamily="2" charset="0"/>
              </a:rPr>
              <a:t>thải</a:t>
            </a:r>
            <a:endParaRPr lang="en-US" sz="3200" b="1" dirty="0">
              <a:latin typeface="#9Slide03 SFU Futura_12" panose="00000400000000000000" pitchFamily="2" charset="0"/>
            </a:endParaRPr>
          </a:p>
        </p:txBody>
      </p:sp>
      <p:sp>
        <p:nvSpPr>
          <p:cNvPr id="24" name="Rectangle 23">
            <a:extLst>
              <a:ext uri="{FF2B5EF4-FFF2-40B4-BE49-F238E27FC236}">
                <a16:creationId xmlns:a16="http://schemas.microsoft.com/office/drawing/2014/main" id="{E2E8A430-449E-46A2-A62A-19F1CE9F96B2}"/>
              </a:ext>
            </a:extLst>
          </p:cNvPr>
          <p:cNvSpPr/>
          <p:nvPr/>
        </p:nvSpPr>
        <p:spPr>
          <a:xfrm>
            <a:off x="537431" y="4901367"/>
            <a:ext cx="3717670" cy="1077218"/>
          </a:xfrm>
          <a:prstGeom prst="rect">
            <a:avLst/>
          </a:prstGeom>
        </p:spPr>
        <p:txBody>
          <a:bodyPr wrap="square">
            <a:spAutoFit/>
          </a:bodyPr>
          <a:lstStyle/>
          <a:p>
            <a:pPr algn="just"/>
            <a:r>
              <a:rPr lang="en-US" sz="3200" b="1" dirty="0" err="1">
                <a:latin typeface="#9Slide03 SFU Futura_12" panose="00000400000000000000" pitchFamily="2" charset="0"/>
              </a:rPr>
              <a:t>Giảm</a:t>
            </a:r>
            <a:r>
              <a:rPr lang="en-US" sz="3200" b="1" dirty="0">
                <a:latin typeface="#9Slide03 SFU Futura_12" panose="00000400000000000000" pitchFamily="2" charset="0"/>
              </a:rPr>
              <a:t> </a:t>
            </a:r>
            <a:r>
              <a:rPr lang="en-US" sz="3200" b="1" dirty="0" err="1">
                <a:latin typeface="#9Slide03 SFU Futura_12" panose="00000400000000000000" pitchFamily="2" charset="0"/>
              </a:rPr>
              <a:t>dùng</a:t>
            </a:r>
            <a:r>
              <a:rPr lang="en-US" sz="3200" b="1" dirty="0">
                <a:latin typeface="#9Slide03 SFU Futura_12" panose="00000400000000000000" pitchFamily="2" charset="0"/>
              </a:rPr>
              <a:t> </a:t>
            </a:r>
            <a:r>
              <a:rPr lang="en-US" sz="3200" b="1" dirty="0" err="1">
                <a:latin typeface="#9Slide03 SFU Futura_12" panose="00000400000000000000" pitchFamily="2" charset="0"/>
              </a:rPr>
              <a:t>các</a:t>
            </a:r>
            <a:r>
              <a:rPr lang="en-US" sz="3200" b="1" dirty="0">
                <a:latin typeface="#9Slide03 SFU Futura_12" panose="00000400000000000000" pitchFamily="2" charset="0"/>
              </a:rPr>
              <a:t> </a:t>
            </a:r>
            <a:r>
              <a:rPr lang="en-US" sz="3200" b="1" dirty="0" err="1">
                <a:latin typeface="#9Slide03 SFU Futura_12" panose="00000400000000000000" pitchFamily="2" charset="0"/>
              </a:rPr>
              <a:t>bao</a:t>
            </a:r>
            <a:r>
              <a:rPr lang="en-US" sz="3200" b="1" dirty="0">
                <a:latin typeface="#9Slide03 SFU Futura_12" panose="00000400000000000000" pitchFamily="2" charset="0"/>
              </a:rPr>
              <a:t> </a:t>
            </a:r>
            <a:r>
              <a:rPr lang="en-US" sz="3200" b="1" dirty="0" err="1">
                <a:latin typeface="#9Slide03 SFU Futura_12" panose="00000400000000000000" pitchFamily="2" charset="0"/>
              </a:rPr>
              <a:t>bì</a:t>
            </a:r>
            <a:r>
              <a:rPr lang="en-US" sz="3200" b="1" dirty="0">
                <a:latin typeface="#9Slide03 SFU Futura_12" panose="00000400000000000000" pitchFamily="2" charset="0"/>
              </a:rPr>
              <a:t> </a:t>
            </a:r>
            <a:r>
              <a:rPr lang="en-US" sz="3200" b="1" dirty="0" err="1">
                <a:latin typeface="#9Slide03 SFU Futura_12" panose="00000400000000000000" pitchFamily="2" charset="0"/>
              </a:rPr>
              <a:t>bằng</a:t>
            </a:r>
            <a:r>
              <a:rPr lang="en-US" sz="3200" b="1" dirty="0">
                <a:latin typeface="#9Slide03 SFU Futura_12" panose="00000400000000000000" pitchFamily="2" charset="0"/>
              </a:rPr>
              <a:t> </a:t>
            </a:r>
            <a:r>
              <a:rPr lang="en-US" sz="3200" b="1" dirty="0" err="1">
                <a:latin typeface="#9Slide03 SFU Futura_12" panose="00000400000000000000" pitchFamily="2" charset="0"/>
              </a:rPr>
              <a:t>nhựa</a:t>
            </a:r>
            <a:r>
              <a:rPr lang="en-US" sz="3200" b="1" dirty="0">
                <a:latin typeface="#9Slide03 SFU Futura_12" panose="00000400000000000000" pitchFamily="2" charset="0"/>
              </a:rPr>
              <a:t> </a:t>
            </a:r>
            <a:r>
              <a:rPr lang="en-US" sz="3200" b="1" dirty="0" err="1">
                <a:latin typeface="#9Slide03 SFU Futura_12" panose="00000400000000000000" pitchFamily="2" charset="0"/>
              </a:rPr>
              <a:t>xốp</a:t>
            </a:r>
            <a:endParaRPr lang="en-US" sz="3200" b="1" dirty="0">
              <a:latin typeface="#9Slide03 SFU Futura_12" panose="00000400000000000000" pitchFamily="2" charset="0"/>
            </a:endParaRPr>
          </a:p>
        </p:txBody>
      </p:sp>
      <p:sp>
        <p:nvSpPr>
          <p:cNvPr id="25" name="Rectangle 24">
            <a:extLst>
              <a:ext uri="{FF2B5EF4-FFF2-40B4-BE49-F238E27FC236}">
                <a16:creationId xmlns:a16="http://schemas.microsoft.com/office/drawing/2014/main" id="{E2E8A430-449E-46A2-A62A-19F1CE9F96B2}"/>
              </a:ext>
            </a:extLst>
          </p:cNvPr>
          <p:cNvSpPr/>
          <p:nvPr/>
        </p:nvSpPr>
        <p:spPr>
          <a:xfrm>
            <a:off x="6544228" y="5085760"/>
            <a:ext cx="3662705" cy="1077218"/>
          </a:xfrm>
          <a:prstGeom prst="rect">
            <a:avLst/>
          </a:prstGeom>
        </p:spPr>
        <p:txBody>
          <a:bodyPr wrap="square">
            <a:spAutoFit/>
          </a:bodyPr>
          <a:lstStyle/>
          <a:p>
            <a:pPr algn="just"/>
            <a:r>
              <a:rPr lang="en-US" sz="3200" b="1" dirty="0" err="1">
                <a:latin typeface="#9Slide03 SFU Futura_12" panose="00000400000000000000" pitchFamily="2" charset="0"/>
              </a:rPr>
              <a:t>Hạn</a:t>
            </a:r>
            <a:r>
              <a:rPr lang="en-US" sz="3200" b="1" dirty="0">
                <a:latin typeface="#9Slide03 SFU Futura_12" panose="00000400000000000000" pitchFamily="2" charset="0"/>
              </a:rPr>
              <a:t> </a:t>
            </a:r>
            <a:r>
              <a:rPr lang="en-US" sz="3200" b="1" dirty="0" err="1">
                <a:latin typeface="#9Slide03 SFU Futura_12" panose="00000400000000000000" pitchFamily="2" charset="0"/>
              </a:rPr>
              <a:t>chế</a:t>
            </a:r>
            <a:r>
              <a:rPr lang="en-US" sz="3200" b="1" dirty="0">
                <a:latin typeface="#9Slide03 SFU Futura_12" panose="00000400000000000000" pitchFamily="2" charset="0"/>
              </a:rPr>
              <a:t> </a:t>
            </a:r>
            <a:r>
              <a:rPr lang="en-US" sz="3200" b="1" dirty="0" err="1">
                <a:latin typeface="#9Slide03 SFU Futura_12" panose="00000400000000000000" pitchFamily="2" charset="0"/>
              </a:rPr>
              <a:t>dùng</a:t>
            </a:r>
            <a:r>
              <a:rPr lang="en-US" sz="3200" b="1" dirty="0">
                <a:latin typeface="#9Slide03 SFU Futura_12" panose="00000400000000000000" pitchFamily="2" charset="0"/>
              </a:rPr>
              <a:t> </a:t>
            </a:r>
            <a:r>
              <a:rPr lang="en-US" sz="3200" b="1" dirty="0" err="1">
                <a:latin typeface="#9Slide03 SFU Futura_12" panose="00000400000000000000" pitchFamily="2" charset="0"/>
              </a:rPr>
              <a:t>sản</a:t>
            </a:r>
            <a:r>
              <a:rPr lang="en-US" sz="3200" b="1" dirty="0">
                <a:latin typeface="#9Slide03 SFU Futura_12" panose="00000400000000000000" pitchFamily="2" charset="0"/>
              </a:rPr>
              <a:t> </a:t>
            </a:r>
            <a:r>
              <a:rPr lang="en-US" sz="3200" b="1" dirty="0" err="1">
                <a:latin typeface="#9Slide03 SFU Futura_12" panose="00000400000000000000" pitchFamily="2" charset="0"/>
              </a:rPr>
              <a:t>phẩm</a:t>
            </a:r>
            <a:r>
              <a:rPr lang="en-US" sz="3200" b="1" dirty="0">
                <a:latin typeface="#9Slide03 SFU Futura_12" panose="00000400000000000000" pitchFamily="2" charset="0"/>
              </a:rPr>
              <a:t> </a:t>
            </a:r>
            <a:r>
              <a:rPr lang="en-US" sz="3200" b="1" dirty="0" err="1">
                <a:latin typeface="#9Slide03 SFU Futura_12" panose="00000400000000000000" pitchFamily="2" charset="0"/>
              </a:rPr>
              <a:t>chứa</a:t>
            </a:r>
            <a:r>
              <a:rPr lang="en-US" sz="3200" b="1" dirty="0">
                <a:latin typeface="#9Slide03 SFU Futura_12" panose="00000400000000000000" pitchFamily="2" charset="0"/>
              </a:rPr>
              <a:t> CFC</a:t>
            </a:r>
          </a:p>
        </p:txBody>
      </p:sp>
      <p:pic>
        <p:nvPicPr>
          <p:cNvPr id="11268" name="Picture 4" descr="Knowledge Base Silhouette png download - 721*1024 - Free Transparent  Knowledge Base png Download. - CleanPNG / KissPNG"/>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43444" y1="61923" x2="43444" y2="61923"/>
                        <a14:foregroundMark x1="51556" y1="55769" x2="51556" y2="55769"/>
                        <a14:foregroundMark x1="31667" y1="28077" x2="31667" y2="28077"/>
                        <a14:foregroundMark x1="34444" y1="20096" x2="34444" y2="20096"/>
                        <a14:foregroundMark x1="41556" y1="14135" x2="41556" y2="14135"/>
                        <a14:foregroundMark x1="50778" y1="13365" x2="50778" y2="13365"/>
                        <a14:foregroundMark x1="60111" y1="15000" x2="60111" y2="15000"/>
                        <a14:foregroundMark x1="66444" y1="20096" x2="66444" y2="20096"/>
                        <a14:foregroundMark x1="69444" y1="27404" x2="69444" y2="27404"/>
                      </a14:backgroundRemoval>
                    </a14:imgEffect>
                  </a14:imgLayer>
                </a14:imgProps>
              </a:ext>
              <a:ext uri="{28A0092B-C50C-407E-A947-70E740481C1C}">
                <a14:useLocalDpi xmlns:a14="http://schemas.microsoft.com/office/drawing/2010/main" val="0"/>
              </a:ext>
            </a:extLst>
          </a:blip>
          <a:srcRect l="17460" t="7672" r="17417" b="8279"/>
          <a:stretch/>
        </p:blipFill>
        <p:spPr bwMode="auto">
          <a:xfrm>
            <a:off x="537431" y="2225206"/>
            <a:ext cx="985807" cy="147021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Máy tính Biểu tượng thân thiện với Môi trường bền Vững Tái chế - những  người khác png tải về - Miễn phí trong suốt Nhà Máy png Tải về."/>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00" b="94400" l="10000" r="90000">
                        <a14:foregroundMark x1="49667" y1="94400" x2="49667" y2="94400"/>
                        <a14:foregroundMark x1="52222" y1="3800" x2="52222" y2="3800"/>
                      </a14:backgroundRemoval>
                    </a14:imgEffect>
                  </a14:imgLayer>
                </a14:imgProps>
              </a:ext>
              <a:ext uri="{28A0092B-C50C-407E-A947-70E740481C1C}">
                <a14:useLocalDpi xmlns:a14="http://schemas.microsoft.com/office/drawing/2010/main" val="0"/>
              </a:ext>
            </a:extLst>
          </a:blip>
          <a:srcRect l="21951" r="22844"/>
          <a:stretch/>
        </p:blipFill>
        <p:spPr bwMode="auto">
          <a:xfrm>
            <a:off x="4535838" y="4744254"/>
            <a:ext cx="1409765" cy="1418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ree Ozon Colored Outline Icon - Available in SVG, PNG, EPS, AI &amp;amp; Icon fonts"/>
          <p:cNvPicPr>
            <a:picLocks noChangeAspect="1" noChangeArrowheads="1"/>
          </p:cNvPicPr>
          <p:nvPr/>
        </p:nvPicPr>
        <p:blipFill rotWithShape="1">
          <a:blip r:embed="rId9">
            <a:extLst>
              <a:ext uri="{28A0092B-C50C-407E-A947-70E740481C1C}">
                <a14:useLocalDpi xmlns:a14="http://schemas.microsoft.com/office/drawing/2010/main" val="0"/>
              </a:ext>
            </a:extLst>
          </a:blip>
          <a:srcRect l="8687" t="8581" r="7893" b="6072"/>
          <a:stretch/>
        </p:blipFill>
        <p:spPr bwMode="auto">
          <a:xfrm>
            <a:off x="8696524" y="42926"/>
            <a:ext cx="2396836" cy="2452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iải Pháp Xử Lý Bụi - Xử Lý Nước - TRIVIETCORP.N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3378" y="2624264"/>
            <a:ext cx="1320165" cy="1302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artoon Blue Plastic Bottle | Plastic bottles, Bottle, Lotion containers"/>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10000" b="90000" l="2462" r="96615">
                        <a14:foregroundMark x1="6462" y1="49750" x2="6462" y2="49750"/>
                        <a14:foregroundMark x1="2615" y1="48250" x2="2615" y2="48250"/>
                        <a14:foregroundMark x1="93538" y1="24250" x2="93538" y2="24250"/>
                        <a14:foregroundMark x1="96615" y1="30250" x2="96615" y2="30250"/>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10478373" y="5145730"/>
            <a:ext cx="1555576" cy="95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592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1705555" y="3243264"/>
            <a:ext cx="184730" cy="300210"/>
          </a:xfrm>
          <a:prstGeom prst="rect">
            <a:avLst/>
          </a:prstGeom>
          <a:noFill/>
          <a:ln w="9525">
            <a:noFill/>
            <a:miter lim="800000"/>
            <a:headEnd/>
            <a:tailEnd/>
          </a:ln>
          <a:effec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51" b="1" i="0" u="none" strike="noStrike" kern="1200" cap="none" spc="0" normalizeH="0" baseline="0" noProof="0">
              <a:ln>
                <a:noFill/>
              </a:ln>
              <a:solidFill>
                <a:srgbClr val="FCEBE6"/>
              </a:solidFill>
              <a:effectLst>
                <a:outerShdw blurRad="38100" dist="38100" dir="2700000" algn="tl">
                  <a:srgbClr val="C0C0C0"/>
                </a:outerShdw>
              </a:effectLst>
              <a:uLnTx/>
              <a:uFillTx/>
              <a:latin typeface="VNI-Times" pitchFamily="2" charset="0"/>
              <a:ea typeface="+mn-ea"/>
              <a:cs typeface="+mn-cs"/>
            </a:endParaRPr>
          </a:p>
        </p:txBody>
      </p:sp>
      <p:sp>
        <p:nvSpPr>
          <p:cNvPr id="30724" name="Rectangle 4"/>
          <p:cNvSpPr>
            <a:spLocks noChangeArrowheads="1"/>
          </p:cNvSpPr>
          <p:nvPr/>
        </p:nvSpPr>
        <p:spPr bwMode="auto">
          <a:xfrm>
            <a:off x="1524000" y="304800"/>
            <a:ext cx="91440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44546A"/>
              </a:buClr>
              <a:buSzTx/>
              <a:buFontTx/>
              <a:buNone/>
              <a:tabLst/>
              <a:defRPr/>
            </a:pPr>
            <a:endParaRPr kumimoji="0" lang="en-US" altLang="en-US" sz="4000" b="1" i="0" u="none" strike="noStrike" kern="1200" cap="none" spc="0" normalizeH="0" baseline="0" noProof="0">
              <a:ln>
                <a:noFill/>
              </a:ln>
              <a:solidFill>
                <a:srgbClr val="00FF00"/>
              </a:solidFill>
              <a:effectLst>
                <a:outerShdw blurRad="38100" dist="38100" dir="2700000" algn="tl">
                  <a:srgbClr val="000000">
                    <a:alpha val="43137"/>
                  </a:srgbClr>
                </a:outerShdw>
              </a:effectLst>
              <a:uLnTx/>
              <a:uFillTx/>
              <a:latin typeface="VNI-Times" pitchFamily="2" charset="0"/>
              <a:ea typeface="+mn-ea"/>
              <a:cs typeface="+mn-cs"/>
            </a:endParaRPr>
          </a:p>
        </p:txBody>
      </p:sp>
      <p:sp>
        <p:nvSpPr>
          <p:cNvPr id="30725" name="Text Box 5"/>
          <p:cNvSpPr txBox="1">
            <a:spLocks noChangeArrowheads="1"/>
          </p:cNvSpPr>
          <p:nvPr/>
        </p:nvSpPr>
        <p:spPr bwMode="auto">
          <a:xfrm>
            <a:off x="1981200" y="2667000"/>
            <a:ext cx="82296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a:ln>
                <a:noFill/>
              </a:ln>
              <a:solidFill>
                <a:srgbClr val="CC3300"/>
              </a:solidFill>
              <a:effectLst>
                <a:outerShdw blurRad="38100" dist="38100" dir="2700000" algn="tl">
                  <a:srgbClr val="000000">
                    <a:alpha val="43137"/>
                  </a:srgbClr>
                </a:outerShdw>
              </a:effectLst>
              <a:uLnTx/>
              <a:uFillTx/>
              <a:latin typeface=".VnTime" panose="020B7200000000000000" pitchFamily="34" charset="0"/>
              <a:ea typeface="+mn-ea"/>
              <a:cs typeface="+mn-cs"/>
            </a:endParaRPr>
          </a:p>
        </p:txBody>
      </p:sp>
      <p:sp>
        <p:nvSpPr>
          <p:cNvPr id="30726" name="AutoShape 2"/>
          <p:cNvSpPr>
            <a:spLocks noChangeArrowheads="1"/>
          </p:cNvSpPr>
          <p:nvPr/>
        </p:nvSpPr>
        <p:spPr bwMode="auto">
          <a:xfrm>
            <a:off x="92869" y="1516064"/>
            <a:ext cx="11641931" cy="5075237"/>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vi-VN" altLang="en-US" sz="1800" b="1" i="0" u="none" strike="noStrike" kern="1200" cap="none" spc="0" normalizeH="0" baseline="0" noProof="0">
              <a:ln>
                <a:noFill/>
              </a:ln>
              <a:solidFill>
                <a:srgbClr val="000099"/>
              </a:solidFill>
              <a:effectLst>
                <a:outerShdw blurRad="38100" dist="38100" dir="2700000" algn="tl">
                  <a:srgbClr val="000000">
                    <a:alpha val="43137"/>
                  </a:srgbClr>
                </a:outerShdw>
              </a:effectLst>
              <a:uLnTx/>
              <a:uFillTx/>
              <a:latin typeface="VNI-Times" pitchFamily="2" charset="0"/>
              <a:ea typeface="+mn-ea"/>
              <a:cs typeface="+mn-cs"/>
            </a:endParaRPr>
          </a:p>
        </p:txBody>
      </p:sp>
      <p:sp>
        <p:nvSpPr>
          <p:cNvPr id="9" name="Rectangle 3"/>
          <p:cNvSpPr txBox="1">
            <a:spLocks noChangeArrowheads="1"/>
          </p:cNvSpPr>
          <p:nvPr/>
        </p:nvSpPr>
        <p:spPr bwMode="auto">
          <a:xfrm>
            <a:off x="750093" y="2811001"/>
            <a:ext cx="10984707" cy="325993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rPr>
              <a:t>- Học bài, làm </a:t>
            </a:r>
            <a:r>
              <a:rPr kumimoji="0" lang="vi-VN" sz="4000" b="1" i="0" u="none" strike="noStrike" kern="1200" cap="none" spc="0" normalizeH="0" baseline="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rPr>
              <a:t>BT trong sách</a:t>
            </a:r>
            <a:r>
              <a:rPr kumimoji="0" lang="vi-VN" sz="4000" b="1" i="0" u="none" strike="noStrike" kern="1200" cap="none" spc="0" normalizeH="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rPr>
              <a:t> Bài Tập</a:t>
            </a:r>
            <a:endParaRPr kumimoji="0" lang="en-US" sz="4000" b="1" i="0" u="none" strike="noStrike" kern="1200" cap="none" spc="0" normalizeH="0" baseline="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endParaRPr>
          </a:p>
          <a:p>
            <a:pPr marR="0" lvl="0" algn="l" defTabSz="914400" rtl="0" eaLnBrk="0" fontAlgn="base" latinLnBrk="0" hangingPunct="0">
              <a:lnSpc>
                <a:spcPct val="100000"/>
              </a:lnSpc>
              <a:spcBef>
                <a:spcPct val="20000"/>
              </a:spcBef>
              <a:spcAft>
                <a:spcPct val="0"/>
              </a:spcAft>
              <a:buClrTx/>
              <a:buSzTx/>
              <a:buFontTx/>
              <a:buChar char="-"/>
              <a:tabLst/>
              <a:defRPr/>
            </a:pPr>
            <a:r>
              <a:rPr kumimoji="0" lang="en-US" sz="4000" b="1" i="0" u="none" strike="noStrike" kern="1200" cap="none" spc="0" normalizeH="0" baseline="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rPr>
              <a:t>Chuẩn bị bài mới – Bài </a:t>
            </a:r>
            <a:r>
              <a:rPr kumimoji="0" lang="vi-VN" sz="4000" b="1" i="0" u="none" strike="noStrike" kern="1200" cap="none" spc="0" normalizeH="0" baseline="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rPr>
              <a:t>16</a:t>
            </a:r>
            <a:r>
              <a:rPr kumimoji="0" lang="en-US" sz="4000" b="1" i="0" u="none" strike="noStrike" kern="1200" cap="none" spc="0" normalizeH="0" baseline="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rPr>
              <a:t>:  </a:t>
            </a:r>
            <a:endParaRPr kumimoji="0" lang="vi-VN" sz="4000" b="1" i="0" u="none" strike="noStrike" kern="1200" cap="none" spc="0" normalizeH="0" baseline="0" noProof="0" dirty="0">
              <a:ln>
                <a:noFill/>
              </a:ln>
              <a:solidFill>
                <a:srgbClr val="4472C4">
                  <a:lumMod val="50000"/>
                </a:srgbClr>
              </a:solidFill>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None/>
              <a:tabLst/>
              <a:defRPr/>
            </a:pPr>
            <a:r>
              <a:rPr lang="vi-VN" sz="4000" b="1" dirty="0">
                <a:solidFill>
                  <a:srgbClr val="4472C4">
                    <a:lumMod val="50000"/>
                  </a:srgbClr>
                </a:solidFill>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C00000"/>
                </a:solidFill>
                <a:uLnTx/>
                <a:uFillTx/>
                <a:latin typeface="Times New Roman" panose="02020603050405020304" pitchFamily="18" charset="0"/>
                <a:ea typeface="+mn-ea"/>
                <a:cs typeface="Times New Roman" panose="02020603050405020304" pitchFamily="18" charset="0"/>
              </a:rPr>
              <a:t>Nhiệt</a:t>
            </a:r>
            <a:r>
              <a:rPr kumimoji="0" lang="vi-VN" sz="4000" b="1" i="0" u="none" strike="noStrike" kern="1200" cap="none" spc="0" normalizeH="0" noProof="0" dirty="0">
                <a:ln>
                  <a:noFill/>
                </a:ln>
                <a:solidFill>
                  <a:srgbClr val="C00000"/>
                </a:solidFill>
                <a:uLnTx/>
                <a:uFillTx/>
                <a:latin typeface="Times New Roman" panose="02020603050405020304" pitchFamily="18" charset="0"/>
                <a:ea typeface="+mn-ea"/>
                <a:cs typeface="Times New Roman" panose="02020603050405020304" pitchFamily="18" charset="0"/>
              </a:rPr>
              <a:t> độ không khí. Mây và mưa</a:t>
            </a:r>
            <a:endParaRPr kumimoji="0" lang="en-US" sz="4000" b="1" i="0" u="none" strike="noStrike" kern="1200" cap="none" spc="0" normalizeH="0" baseline="0" noProof="0" dirty="0">
              <a:ln>
                <a:noFill/>
              </a:ln>
              <a:solidFill>
                <a:srgbClr val="C00000"/>
              </a:solidFill>
              <a:uLnTx/>
              <a:uFillTx/>
              <a:latin typeface="Times New Roman" panose="02020603050405020304" pitchFamily="18" charset="0"/>
              <a:ea typeface="+mn-ea"/>
              <a:cs typeface="Times New Roman" panose="02020603050405020304" pitchFamily="18" charset="0"/>
            </a:endParaRPr>
          </a:p>
        </p:txBody>
      </p:sp>
      <p:sp>
        <p:nvSpPr>
          <p:cNvPr id="30728" name="Text Box 4"/>
          <p:cNvSpPr txBox="1">
            <a:spLocks noChangeArrowheads="1"/>
          </p:cNvSpPr>
          <p:nvPr/>
        </p:nvSpPr>
        <p:spPr bwMode="auto">
          <a:xfrm>
            <a:off x="3697081" y="459457"/>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Hướng</a:t>
            </a:r>
            <a:r>
              <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dẫn</a:t>
            </a:r>
            <a:r>
              <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về</a:t>
            </a:r>
            <a:r>
              <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nhà</a:t>
            </a:r>
            <a:endParaRPr kumimoji="0" lang="en-US"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2" y="834955"/>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30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A Huge Thank You&amp;quot; — Here&amp;#39;s What You Need to Know"/>
          <p:cNvPicPr>
            <a:picLocks noChangeAspect="1" noChangeArrowheads="1"/>
          </p:cNvPicPr>
          <p:nvPr/>
        </p:nvPicPr>
        <p:blipFill rotWithShape="1">
          <a:blip r:embed="rId2">
            <a:extLst>
              <a:ext uri="{28A0092B-C50C-407E-A947-70E740481C1C}">
                <a14:useLocalDpi xmlns:a14="http://schemas.microsoft.com/office/drawing/2010/main" val="0"/>
              </a:ext>
            </a:extLst>
          </a:blip>
          <a:srcRect r="1" b="1"/>
          <a:stretch/>
        </p:blipFill>
        <p:spPr bwMode="auto">
          <a:xfrm>
            <a:off x="1280667" y="677668"/>
            <a:ext cx="9630666" cy="541725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77"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79"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1" name="Oval 80">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30657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6511642" y="874643"/>
            <a:ext cx="10192" cy="594953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Flowchart: Terminator 3">
            <a:extLst>
              <a:ext uri="{FF2B5EF4-FFF2-40B4-BE49-F238E27FC236}">
                <a16:creationId xmlns:a16="http://schemas.microsoft.com/office/drawing/2014/main" id="{454EC65F-9461-4D3A-AD62-5A0132ABA328}"/>
              </a:ext>
            </a:extLst>
          </p:cNvPr>
          <p:cNvSpPr/>
          <p:nvPr/>
        </p:nvSpPr>
        <p:spPr>
          <a:xfrm>
            <a:off x="6575330" y="116697"/>
            <a:ext cx="5616669"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2. CÁC TẦNG KHÍ QUYỂN</a:t>
            </a:r>
          </a:p>
        </p:txBody>
      </p:sp>
      <p:pic>
        <p:nvPicPr>
          <p:cNvPr id="8197" name="Picture 5">
            <a:extLst>
              <a:ext uri="{FF2B5EF4-FFF2-40B4-BE49-F238E27FC236}">
                <a16:creationId xmlns:a16="http://schemas.microsoft.com/office/drawing/2014/main" id="{E96B1748-74CD-4197-B919-A2E9154C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331" y="909792"/>
            <a:ext cx="5390471" cy="59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529825F3-8082-4527-A586-17624DD1BC77}"/>
              </a:ext>
            </a:extLst>
          </p:cNvPr>
          <p:cNvGrpSpPr/>
          <p:nvPr/>
        </p:nvGrpSpPr>
        <p:grpSpPr>
          <a:xfrm>
            <a:off x="305865" y="116697"/>
            <a:ext cx="5815463" cy="2534243"/>
            <a:chOff x="146231" y="-548105"/>
            <a:chExt cx="5815463" cy="2534243"/>
          </a:xfrm>
        </p:grpSpPr>
        <p:sp>
          <p:nvSpPr>
            <p:cNvPr id="29" name="Rectangle: Rounded Corners 7">
              <a:extLst>
                <a:ext uri="{FF2B5EF4-FFF2-40B4-BE49-F238E27FC236}">
                  <a16:creationId xmlns:a16="http://schemas.microsoft.com/office/drawing/2014/main" id="{13258985-97C4-4418-988B-0B0AED3F8E42}"/>
                </a:ext>
              </a:extLst>
            </p:cNvPr>
            <p:cNvSpPr/>
            <p:nvPr/>
          </p:nvSpPr>
          <p:spPr>
            <a:xfrm>
              <a:off x="146231" y="-548105"/>
              <a:ext cx="5793835" cy="2534243"/>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7" name="TextBox 36">
              <a:extLst>
                <a:ext uri="{FF2B5EF4-FFF2-40B4-BE49-F238E27FC236}">
                  <a16:creationId xmlns:a16="http://schemas.microsoft.com/office/drawing/2014/main" id="{C85F9421-A519-450C-AC88-A872C2869F8B}"/>
                </a:ext>
              </a:extLst>
            </p:cNvPr>
            <p:cNvSpPr txBox="1"/>
            <p:nvPr/>
          </p:nvSpPr>
          <p:spPr>
            <a:xfrm>
              <a:off x="146231" y="-548105"/>
              <a:ext cx="5815463" cy="584775"/>
            </a:xfrm>
            <a:prstGeom prst="rect">
              <a:avLst/>
            </a:prstGeom>
            <a:noFill/>
          </p:spPr>
          <p:txBody>
            <a:bodyPr wrap="square">
              <a:spAutoFit/>
            </a:bodyPr>
            <a:lstStyle/>
            <a:p>
              <a:pPr algn="ctr"/>
              <a:r>
                <a:rPr lang="en-US" sz="3200" b="1" dirty="0">
                  <a:latin typeface="#9Slide03 SFU Futura_12" panose="00000400000000000000" pitchFamily="2" charset="0"/>
                  <a:cs typeface="Arial" panose="020B0604020202020204" pitchFamily="34" charset="0"/>
                </a:rPr>
                <a:t>ĐỌC TÀI LIỆU: SGK, INTERNET</a:t>
              </a:r>
              <a:endParaRPr lang="en-US" sz="3200" b="1" dirty="0">
                <a:solidFill>
                  <a:schemeClr val="tx1"/>
                </a:solidFill>
                <a:latin typeface="#9Slide03 SFU Futura_12" panose="00000400000000000000" pitchFamily="2" charset="0"/>
                <a:cs typeface="Arial" panose="020B0604020202020204" pitchFamily="34" charset="0"/>
              </a:endParaRPr>
            </a:p>
          </p:txBody>
        </p:sp>
      </p:grpSp>
      <p:sp>
        <p:nvSpPr>
          <p:cNvPr id="38" name="TextBox 37">
            <a:extLst>
              <a:ext uri="{FF2B5EF4-FFF2-40B4-BE49-F238E27FC236}">
                <a16:creationId xmlns:a16="http://schemas.microsoft.com/office/drawing/2014/main" id="{C85F9421-A519-450C-AC88-A872C2869F8B}"/>
              </a:ext>
            </a:extLst>
          </p:cNvPr>
          <p:cNvSpPr txBox="1"/>
          <p:nvPr/>
        </p:nvSpPr>
        <p:spPr>
          <a:xfrm>
            <a:off x="986010" y="2712063"/>
            <a:ext cx="4306481" cy="830997"/>
          </a:xfrm>
          <a:prstGeom prst="rect">
            <a:avLst/>
          </a:prstGeom>
          <a:noFill/>
        </p:spPr>
        <p:txBody>
          <a:bodyPr wrap="square">
            <a:spAutoFit/>
          </a:bodyPr>
          <a:lstStyle/>
          <a:p>
            <a:pPr algn="ctr"/>
            <a:r>
              <a:rPr lang="en-US" sz="2400" b="1" dirty="0">
                <a:latin typeface="#9Slide03 SFU Futura_12" panose="00000400000000000000" pitchFamily="2" charset="0"/>
                <a:cs typeface="Arial" panose="020B0604020202020204" pitchFamily="34" charset="0"/>
              </a:rPr>
              <a:t>QUÉT MÃ QR SAU ĐỂ ĐỌC TÀI LIỆU THAM KHẢO</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40" name="Picture 4" descr="cropped-iPhone-icon.png - Bán buôn phụ kiện điện tho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97" b="97852" l="6250" r="94336">
                        <a14:foregroundMark x1="23242" y1="63477" x2="68750" y2="13281"/>
                        <a14:foregroundMark x1="81445" y1="22070" x2="86914" y2="56445"/>
                        <a14:foregroundMark x1="94336" y1="50977" x2="94336" y2="50977"/>
                        <a14:foregroundMark x1="94336" y1="50977" x2="94336" y2="50977"/>
                        <a14:foregroundMark x1="94336" y1="50977" x2="94336" y2="50977"/>
                        <a14:foregroundMark x1="36914" y1="93945" x2="36914" y2="93945"/>
                        <a14:foregroundMark x1="36914" y1="93945" x2="36914" y2="93945"/>
                        <a14:foregroundMark x1="6250" y1="45703" x2="6250" y2="45703"/>
                        <a14:foregroundMark x1="6250" y1="45703" x2="6250" y2="45703"/>
                        <a14:foregroundMark x1="52148" y1="4297" x2="52148" y2="4297"/>
                        <a14:foregroundMark x1="52148" y1="4297" x2="52148" y2="4297"/>
                        <a14:foregroundMark x1="50781" y1="58203" x2="50781" y2="58203"/>
                        <a14:foregroundMark x1="50781" y1="58203" x2="50781" y2="58203"/>
                        <a14:foregroundMark x1="54102" y1="42188" x2="54102" y2="42188"/>
                        <a14:foregroundMark x1="58398" y1="38867" x2="58398" y2="38867"/>
                        <a14:foregroundMark x1="61328" y1="34961" x2="61328" y2="34961"/>
                        <a14:foregroundMark x1="61523" y1="29688" x2="61523" y2="29688"/>
                        <a14:foregroundMark x1="61914" y1="30273" x2="61914" y2="30273"/>
                        <a14:foregroundMark x1="61914" y1="30273" x2="61914" y2="30273"/>
                        <a14:foregroundMark x1="59375" y1="29688" x2="57031" y2="29492"/>
                        <a14:foregroundMark x1="47656" y1="52148" x2="47656" y2="52148"/>
                        <a14:foregroundMark x1="49023" y1="53711" x2="49023" y2="53711"/>
                        <a14:foregroundMark x1="53906" y1="75781" x2="53906" y2="75781"/>
                        <a14:foregroundMark x1="53906" y1="75977" x2="53906" y2="75977"/>
                        <a14:foregroundMark x1="38086" y1="75586" x2="38086" y2="75586"/>
                        <a14:foregroundMark x1="37695" y1="75586" x2="44727" y2="80859"/>
                        <a14:foregroundMark x1="47852" y1="75000" x2="47852" y2="75000"/>
                        <a14:foregroundMark x1="50586" y1="78125" x2="50586" y2="78125"/>
                        <a14:foregroundMark x1="50586" y1="78125" x2="50586" y2="78125"/>
                        <a14:foregroundMark x1="53320" y1="97852" x2="53320" y2="97852"/>
                        <a14:foregroundMark x1="50977" y1="58984" x2="50977" y2="58984"/>
                        <a14:foregroundMark x1="50977" y1="58984" x2="50977" y2="58984"/>
                        <a14:foregroundMark x1="57617" y1="44922" x2="57617" y2="44922"/>
                        <a14:foregroundMark x1="57617" y1="44922" x2="57617" y2="44922"/>
                        <a14:foregroundMark x1="57617" y1="44922" x2="57617" y2="44922"/>
                        <a14:foregroundMark x1="58398" y1="66602" x2="58398" y2="66602"/>
                        <a14:foregroundMark x1="58398" y1="66602" x2="58398" y2="66602"/>
                        <a14:foregroundMark x1="55664" y1="66406" x2="55664" y2="66406"/>
                        <a14:foregroundMark x1="52734" y1="66406" x2="51367" y2="65625"/>
                        <a14:foregroundMark x1="57227" y1="52539" x2="57227" y2="52539"/>
                        <a14:foregroundMark x1="57227" y1="52539" x2="57227" y2="52539"/>
                        <a14:foregroundMark x1="57617" y1="57617" x2="57617" y2="57617"/>
                        <a14:foregroundMark x1="58789" y1="59375" x2="58789" y2="59375"/>
                        <a14:foregroundMark x1="59375" y1="61328" x2="59375" y2="61328"/>
                        <a14:foregroundMark x1="59375" y1="63281" x2="59375" y2="63281"/>
                        <a14:foregroundMark x1="58984" y1="65820" x2="58984" y2="65820"/>
                        <a14:foregroundMark x1="41406" y1="67188" x2="41406" y2="67188"/>
                        <a14:foregroundMark x1="41406" y1="67188" x2="41211" y2="65625"/>
                        <a14:foregroundMark x1="41211" y1="61328" x2="40820" y2="58398"/>
                        <a14:foregroundMark x1="40820" y1="57031" x2="40820" y2="56250"/>
                        <a14:foregroundMark x1="40820" y1="55078" x2="40820" y2="52148"/>
                        <a14:foregroundMark x1="41211" y1="49609" x2="41211" y2="47461"/>
                        <a14:foregroundMark x1="41602" y1="44922" x2="42188" y2="40625"/>
                        <a14:foregroundMark x1="42188" y1="39648" x2="42188" y2="38086"/>
                        <a14:foregroundMark x1="45703" y1="30859" x2="45703" y2="30859"/>
                        <a14:foregroundMark x1="51953" y1="79102" x2="51953" y2="79102"/>
                      </a14:backgroundRemoval>
                    </a14:imgEffect>
                  </a14:imgLayer>
                </a14:imgProps>
              </a:ext>
              <a:ext uri="{28A0092B-C50C-407E-A947-70E740481C1C}">
                <a14:useLocalDpi xmlns:a14="http://schemas.microsoft.com/office/drawing/2010/main" val="0"/>
              </a:ext>
            </a:extLst>
          </a:blip>
          <a:srcRect/>
          <a:stretch>
            <a:fillRect/>
          </a:stretch>
        </p:blipFill>
        <p:spPr bwMode="auto">
          <a:xfrm>
            <a:off x="3867756" y="771311"/>
            <a:ext cx="1879629" cy="18796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Book, Icon - Biểu Tượng Quyển Sách - Free Transparent PNG Download - PNGk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452" y="639948"/>
            <a:ext cx="2457024" cy="184576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8280" t="9263" r="8257" b="8440"/>
          <a:stretch/>
        </p:blipFill>
        <p:spPr>
          <a:xfrm>
            <a:off x="1470932" y="3567920"/>
            <a:ext cx="3336638" cy="3290080"/>
          </a:xfrm>
          <a:prstGeom prst="rect">
            <a:avLst/>
          </a:prstGeom>
        </p:spPr>
      </p:pic>
    </p:spTree>
    <p:extLst>
      <p:ext uri="{BB962C8B-B14F-4D97-AF65-F5344CB8AC3E}">
        <p14:creationId xmlns:p14="http://schemas.microsoft.com/office/powerpoint/2010/main" val="229973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arn(inVertical)">
                                      <p:cBhvr>
                                        <p:cTn id="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79667D-4B19-499E-8B5F-9F79FA538193}"/>
              </a:ext>
            </a:extLst>
          </p:cNvPr>
          <p:cNvSpPr/>
          <p:nvPr/>
        </p:nvSpPr>
        <p:spPr>
          <a:xfrm flipH="1">
            <a:off x="145773" y="102516"/>
            <a:ext cx="3391663" cy="3631763"/>
          </a:xfrm>
          <a:prstGeom prst="rect">
            <a:avLst/>
          </a:prstGeom>
          <a:noFill/>
        </p:spPr>
        <p:txBody>
          <a:bodyPr wrap="square" lIns="91440" tIns="45720" rIns="91440" bIns="45720">
            <a:spAutoFit/>
          </a:bodyPr>
          <a:lstStyle/>
          <a:p>
            <a:pPr algn="ctr"/>
            <a:r>
              <a:rPr lang="en-US" sz="11500" b="1" cap="none" spc="0" dirty="0">
                <a:ln w="13462">
                  <a:solidFill>
                    <a:schemeClr val="bg1"/>
                  </a:solidFill>
                  <a:prstDash val="solid"/>
                </a:ln>
                <a:solidFill>
                  <a:srgbClr val="00B050"/>
                </a:solidFill>
                <a:effectLst>
                  <a:outerShdw dist="38100" dir="2700000" algn="bl" rotWithShape="0">
                    <a:schemeClr val="accent5"/>
                  </a:outerShdw>
                </a:effectLst>
                <a:latin typeface="#9Slide03 FS Neusa Bold" panose="00000800000000000000" pitchFamily="2" charset="0"/>
              </a:rPr>
              <a:t>KHỞI ĐỘNG</a:t>
            </a:r>
          </a:p>
        </p:txBody>
      </p:sp>
      <p:pic>
        <p:nvPicPr>
          <p:cNvPr id="5" name="Picture 2" descr="Thử tài đuổi hình bắt chữ tiếng Anh cùng Apollo English">
            <a:extLst>
              <a:ext uri="{FF2B5EF4-FFF2-40B4-BE49-F238E27FC236}">
                <a16:creationId xmlns:a16="http://schemas.microsoft.com/office/drawing/2014/main" id="{14EE9123-0A96-4755-A7D5-89FADB520EE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170830" y="182028"/>
            <a:ext cx="7398318" cy="33761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3582B86B-BF97-4986-B5E7-3EF41E0CF4DB}"/>
              </a:ext>
            </a:extLst>
          </p:cNvPr>
          <p:cNvSpPr/>
          <p:nvPr/>
        </p:nvSpPr>
        <p:spPr>
          <a:xfrm>
            <a:off x="2316823" y="3861894"/>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5425264" y="3861893"/>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a:solidFill>
                  <a:schemeClr val="tx1"/>
                </a:solidFill>
                <a:latin typeface="#9Slide03 SFU Futura_12" panose="00000400000000000000" pitchFamily="2" charset="0"/>
                <a:cs typeface="Arial" panose="020B0604020202020204" pitchFamily="34" charset="0"/>
              </a:rPr>
              <a:t>: 30 </a:t>
            </a:r>
            <a:r>
              <a:rPr lang="en-US" sz="2600" b="1" dirty="0" err="1">
                <a:solidFill>
                  <a:schemeClr val="tx1"/>
                </a:solidFill>
                <a:latin typeface="#9Slide03 SFU Futura_12" panose="00000400000000000000" pitchFamily="2" charset="0"/>
                <a:cs typeface="Arial" panose="020B0604020202020204" pitchFamily="34" charset="0"/>
              </a:rPr>
              <a:t>giây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7671737" y="3861892"/>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latin typeface="#9Slide03 SFU Futura_12" panose="00000400000000000000" pitchFamily="2" charset="0"/>
                <a:cs typeface="Arial" panose="020B0604020202020204" pitchFamily="34" charset="0"/>
              </a:rPr>
              <a:t>Người</a:t>
            </a:r>
            <a:r>
              <a:rPr lang="en-US" sz="2600" b="1" dirty="0">
                <a:solidFill>
                  <a:schemeClr val="tx1"/>
                </a:solidFill>
                <a:latin typeface="#9Slide03 SFU Futura_12" panose="00000400000000000000" pitchFamily="2" charset="0"/>
                <a:cs typeface="Arial" panose="020B0604020202020204" pitchFamily="34" charset="0"/>
              </a:rPr>
              <a:t> đúng nhiều nhất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chiến 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198" y="5263849"/>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783853" y="5334384"/>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8208536" y="5334384"/>
            <a:ext cx="1337979" cy="14450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2A4E065-26AE-42DA-9D35-367AC0CC99D8}"/>
              </a:ext>
            </a:extLst>
          </p:cNvPr>
          <p:cNvCxnSpPr/>
          <p:nvPr/>
        </p:nvCxnSpPr>
        <p:spPr>
          <a:xfrm>
            <a:off x="0" y="3763617"/>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493815-81D7-4DFB-BC03-7ABE761D9402}"/>
              </a:ext>
            </a:extLst>
          </p:cNvPr>
          <p:cNvCxnSpPr>
            <a:cxnSpLocks/>
          </p:cNvCxnSpPr>
          <p:nvPr/>
        </p:nvCxnSpPr>
        <p:spPr>
          <a:xfrm>
            <a:off x="0" y="3807649"/>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48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2" descr="Fumetto Di Salto Del Vento Della Nuvola Sveglia Illustrazione Vettoriale -  Illustrazione di giorno, nube: 112344238">
            <a:extLst>
              <a:ext uri="{FF2B5EF4-FFF2-40B4-BE49-F238E27FC236}">
                <a16:creationId xmlns:a16="http://schemas.microsoft.com/office/drawing/2014/main" id="{385AAA2D-7EC3-4FF6-BA11-FD6E7388A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469" y="249115"/>
            <a:ext cx="7396866" cy="46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7">
            <a:extLst>
              <a:ext uri="{FF2B5EF4-FFF2-40B4-BE49-F238E27FC236}">
                <a16:creationId xmlns:a16="http://schemas.microsoft.com/office/drawing/2014/main" id="{BDE9EABB-EDA5-460E-837D-925D0B9523E5}"/>
              </a:ext>
            </a:extLst>
          </p:cNvPr>
          <p:cNvSpPr/>
          <p:nvPr/>
        </p:nvSpPr>
        <p:spPr>
          <a:xfrm>
            <a:off x="5935780" y="5141107"/>
            <a:ext cx="4090343"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2060"/>
                </a:solidFill>
                <a:latin typeface="#9Slide05 SVNKitten" pitchFamily="2" charset="0"/>
                <a:cs typeface="Arial" panose="020B0604020202020204" pitchFamily="34" charset="0"/>
              </a:rPr>
              <a:t>Gió</a:t>
            </a:r>
            <a:r>
              <a:rPr lang="en-US" sz="7200" dirty="0">
                <a:solidFill>
                  <a:srgbClr val="002060"/>
                </a:solidFill>
                <a:latin typeface="#9Slide05 SVNKitten" pitchFamily="2" charset="0"/>
                <a:cs typeface="Arial" panose="020B0604020202020204" pitchFamily="34" charset="0"/>
              </a:rPr>
              <a:t> </a:t>
            </a:r>
            <a:r>
              <a:rPr lang="en-US" sz="7200" dirty="0" err="1">
                <a:solidFill>
                  <a:srgbClr val="002060"/>
                </a:solidFill>
                <a:latin typeface="#9Slide05 SVNKitten" pitchFamily="2" charset="0"/>
                <a:cs typeface="Arial" panose="020B0604020202020204" pitchFamily="34" charset="0"/>
              </a:rPr>
              <a:t>thổi</a:t>
            </a:r>
            <a:endParaRPr lang="en-US" sz="7200" dirty="0">
              <a:solidFill>
                <a:srgbClr val="002060"/>
              </a:solidFill>
              <a:latin typeface="#9Slide05 SVNKitten" pitchFamily="2" charset="0"/>
              <a:cs typeface="Arial" panose="020B0604020202020204" pitchFamily="34" charset="0"/>
            </a:endParaRPr>
          </a:p>
        </p:txBody>
      </p:sp>
      <p:cxnSp>
        <p:nvCxnSpPr>
          <p:cNvPr id="6" name="Straight Connector 5">
            <a:extLst>
              <a:ext uri="{FF2B5EF4-FFF2-40B4-BE49-F238E27FC236}">
                <a16:creationId xmlns:a16="http://schemas.microsoft.com/office/drawing/2014/main" id="{BC93B265-704C-41F5-8B19-95F510A77A7E}"/>
              </a:ext>
            </a:extLst>
          </p:cNvPr>
          <p:cNvCxnSpPr/>
          <p:nvPr/>
        </p:nvCxnSpPr>
        <p:spPr>
          <a:xfrm flipH="1">
            <a:off x="3739487" y="0"/>
            <a:ext cx="95534"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6" descr="Bé Bắt Chữ - Trò Chơi Đuổi Hình Bắt Chữ Dành Cho Trẻ Em">
            <a:extLst>
              <a:ext uri="{FF2B5EF4-FFF2-40B4-BE49-F238E27FC236}">
                <a16:creationId xmlns:a16="http://schemas.microsoft.com/office/drawing/2014/main" id="{09C505F0-A47E-4474-A908-4A8FDAC72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31" y="2632472"/>
            <a:ext cx="3322832" cy="33228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ử tài đuổi hình bắt chữ tiếng Anh cùng Apollo English">
            <a:extLst>
              <a:ext uri="{FF2B5EF4-FFF2-40B4-BE49-F238E27FC236}">
                <a16:creationId xmlns:a16="http://schemas.microsoft.com/office/drawing/2014/main" id="{FDA68F5B-B5CC-4AAF-AE79-D3F3B82E6045}"/>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177166" y="503422"/>
            <a:ext cx="3562321" cy="162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5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219901-C9F3-460C-966E-1950ADFB8CA5}"/>
              </a:ext>
            </a:extLst>
          </p:cNvPr>
          <p:cNvGrpSpPr/>
          <p:nvPr/>
        </p:nvGrpSpPr>
        <p:grpSpPr>
          <a:xfrm>
            <a:off x="4780339" y="159026"/>
            <a:ext cx="5734513" cy="4412974"/>
            <a:chOff x="4780339" y="159026"/>
            <a:chExt cx="5734513" cy="4412974"/>
          </a:xfrm>
        </p:grpSpPr>
        <p:pic>
          <p:nvPicPr>
            <p:cNvPr id="1026" name="Picture 2" descr="MT122 Móc treo đồ hình chiếc ô nhỏ xinh, dễ thương">
              <a:extLst>
                <a:ext uri="{FF2B5EF4-FFF2-40B4-BE49-F238E27FC236}">
                  <a16:creationId xmlns:a16="http://schemas.microsoft.com/office/drawing/2014/main" id="{D42A2923-957E-4998-855B-025BE1293CD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5900" r="92100">
                          <a14:foregroundMark x1="9600" y1="36500" x2="9600" y2="36500"/>
                          <a14:foregroundMark x1="5900" y1="41200" x2="5900" y2="41200"/>
                          <a14:foregroundMark x1="92100" y1="42700" x2="92100" y2="42100"/>
                        </a14:backgroundRemoval>
                      </a14:imgEffect>
                    </a14:imgLayer>
                  </a14:imgProps>
                </a:ext>
                <a:ext uri="{28A0092B-C50C-407E-A947-70E740481C1C}">
                  <a14:useLocalDpi xmlns:a14="http://schemas.microsoft.com/office/drawing/2010/main" val="0"/>
                </a:ext>
              </a:extLst>
            </a:blip>
            <a:srcRect l="4589" t="7150" r="4396" b="8985"/>
            <a:stretch/>
          </p:blipFill>
          <p:spPr bwMode="auto">
            <a:xfrm>
              <a:off x="4780339" y="159026"/>
              <a:ext cx="4789195" cy="44129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 Là Gì? Nguyên Nhân, Triệu Chứng Và Cách Chữa Trị Hiệu Quả Nhất - Viện  nghiên cứu Y khoa Mecare - Yasuní Transparente">
              <a:extLst>
                <a:ext uri="{FF2B5EF4-FFF2-40B4-BE49-F238E27FC236}">
                  <a16:creationId xmlns:a16="http://schemas.microsoft.com/office/drawing/2014/main" id="{653F9178-39D1-4A6C-95D5-1535B6EC19F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444" b="96889" l="10000" r="90000">
                          <a14:foregroundMark x1="25250" y1="54444" x2="25250" y2="54444"/>
                          <a14:foregroundMark x1="25000" y1="49778" x2="25000" y2="49778"/>
                          <a14:foregroundMark x1="25000" y1="49778" x2="25875" y2="50000"/>
                          <a14:foregroundMark x1="23750" y1="63111" x2="23750" y2="63111"/>
                          <a14:foregroundMark x1="23750" y1="63111" x2="23750" y2="63111"/>
                          <a14:foregroundMark x1="29500" y1="62667" x2="29500" y2="62667"/>
                          <a14:foregroundMark x1="29500" y1="63111" x2="29500" y2="63111"/>
                          <a14:foregroundMark x1="32125" y1="70222" x2="32125" y2="70222"/>
                          <a14:foregroundMark x1="32125" y1="70222" x2="32125" y2="70222"/>
                          <a14:foregroundMark x1="34125" y1="76000" x2="34125" y2="76000"/>
                          <a14:foregroundMark x1="34125" y1="76000" x2="34125" y2="76000"/>
                          <a14:foregroundMark x1="31750" y1="91778" x2="31750" y2="91778"/>
                          <a14:foregroundMark x1="31750" y1="91778" x2="32375" y2="91778"/>
                          <a14:foregroundMark x1="46750" y1="94667" x2="46750" y2="94667"/>
                          <a14:foregroundMark x1="48125" y1="96222" x2="48125" y2="96222"/>
                          <a14:foregroundMark x1="61625" y1="97111" x2="61625" y2="97111"/>
                          <a14:foregroundMark x1="61625" y1="97111" x2="61625" y2="97111"/>
                          <a14:foregroundMark x1="74000" y1="76000" x2="74000" y2="76000"/>
                          <a14:foregroundMark x1="71750" y1="75333" x2="71750" y2="75333"/>
                          <a14:foregroundMark x1="66875" y1="77333" x2="66875" y2="77333"/>
                          <a14:foregroundMark x1="66875" y1="77333" x2="66875" y2="77333"/>
                          <a14:foregroundMark x1="77000" y1="52889" x2="77000" y2="52889"/>
                          <a14:foregroundMark x1="77000" y1="52889" x2="77000" y2="52889"/>
                          <a14:foregroundMark x1="52375" y1="6444" x2="52375" y2="6444"/>
                          <a14:foregroundMark x1="52375" y1="6444" x2="51875" y2="6889"/>
                        </a14:backgroundRemoval>
                      </a14:imgEffect>
                    </a14:imgLayer>
                  </a14:imgProps>
                </a:ext>
                <a:ext uri="{28A0092B-C50C-407E-A947-70E740481C1C}">
                  <a14:useLocalDpi xmlns:a14="http://schemas.microsoft.com/office/drawing/2010/main" val="0"/>
                </a:ext>
              </a:extLst>
            </a:blip>
            <a:srcRect l="21304" r="20608"/>
            <a:stretch/>
          </p:blipFill>
          <p:spPr bwMode="auto">
            <a:xfrm>
              <a:off x="8196695" y="2327153"/>
              <a:ext cx="2318157" cy="224484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a:extLst>
              <a:ext uri="{FF2B5EF4-FFF2-40B4-BE49-F238E27FC236}">
                <a16:creationId xmlns:a16="http://schemas.microsoft.com/office/drawing/2014/main" id="{93A908EC-16F1-4420-A356-D987A6777E7A}"/>
              </a:ext>
            </a:extLst>
          </p:cNvPr>
          <p:cNvCxnSpPr/>
          <p:nvPr/>
        </p:nvCxnSpPr>
        <p:spPr>
          <a:xfrm flipH="1">
            <a:off x="3739487" y="0"/>
            <a:ext cx="95534"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141107"/>
            <a:ext cx="4090343"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002060"/>
                </a:solidFill>
                <a:latin typeface="#9Slide05 SVNKitten" pitchFamily="2" charset="0"/>
                <a:cs typeface="Arial" panose="020B0604020202020204" pitchFamily="34" charset="0"/>
              </a:rPr>
              <a:t>Ô </a:t>
            </a:r>
            <a:r>
              <a:rPr lang="en-US" sz="7200" dirty="0" err="1">
                <a:solidFill>
                  <a:srgbClr val="002060"/>
                </a:solidFill>
                <a:latin typeface="#9Slide05 SVNKitten" pitchFamily="2" charset="0"/>
                <a:cs typeface="Arial" panose="020B0604020202020204" pitchFamily="34" charset="0"/>
              </a:rPr>
              <a:t>nhiễm</a:t>
            </a:r>
            <a:endParaRPr lang="en-US" sz="7200" dirty="0">
              <a:solidFill>
                <a:srgbClr val="002060"/>
              </a:solidFill>
              <a:latin typeface="#9Slide05 SVNKitten" pitchFamily="2" charset="0"/>
              <a:cs typeface="Arial" panose="020B0604020202020204" pitchFamily="34" charset="0"/>
            </a:endParaRPr>
          </a:p>
        </p:txBody>
      </p:sp>
      <p:pic>
        <p:nvPicPr>
          <p:cNvPr id="9" name="Picture 6" descr="Bé Bắt Chữ - Trò Chơi Đuổi Hình Bắt Chữ Dành Cho Trẻ Em">
            <a:extLst>
              <a:ext uri="{FF2B5EF4-FFF2-40B4-BE49-F238E27FC236}">
                <a16:creationId xmlns:a16="http://schemas.microsoft.com/office/drawing/2014/main" id="{49C3812B-1DB8-494A-B619-368A38310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419" y="2844371"/>
            <a:ext cx="3201629" cy="32016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89952" y="366944"/>
            <a:ext cx="3649535" cy="166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0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ow to Say No (And Why It&amp;#39;s an Essential Skill to Master) | Elegant Themes  Blog">
            <a:extLst>
              <a:ext uri="{FF2B5EF4-FFF2-40B4-BE49-F238E27FC236}">
                <a16:creationId xmlns:a16="http://schemas.microsoft.com/office/drawing/2014/main" id="{6E8CC429-5319-437D-9E8F-5F9CFB3651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36" r="27830" b="2"/>
          <a:stretch/>
        </p:blipFill>
        <p:spPr bwMode="auto">
          <a:xfrm>
            <a:off x="4612315" y="314936"/>
            <a:ext cx="3235068" cy="3277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Khí cacbonic - Khí CO2 là gì, có độc hại không? - Migco">
            <a:extLst>
              <a:ext uri="{FF2B5EF4-FFF2-40B4-BE49-F238E27FC236}">
                <a16:creationId xmlns:a16="http://schemas.microsoft.com/office/drawing/2014/main" id="{99B1D543-D9B1-4423-A489-F8C49795C6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56" r="11440" b="-2"/>
          <a:stretch/>
        </p:blipFill>
        <p:spPr bwMode="auto">
          <a:xfrm>
            <a:off x="8624677" y="314936"/>
            <a:ext cx="3238611" cy="3277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B6894B4-3F09-4EF3-8D17-AE3B1E3074E7}"/>
              </a:ext>
            </a:extLst>
          </p:cNvPr>
          <p:cNvCxnSpPr/>
          <p:nvPr/>
        </p:nvCxnSpPr>
        <p:spPr>
          <a:xfrm flipH="1">
            <a:off x="3739487" y="0"/>
            <a:ext cx="95534"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6" descr="Bé Bắt Chữ - Trò Chơi Đuổi Hình Bắt Chữ Dành Cho Trẻ Em">
            <a:extLst>
              <a:ext uri="{FF2B5EF4-FFF2-40B4-BE49-F238E27FC236}">
                <a16:creationId xmlns:a16="http://schemas.microsoft.com/office/drawing/2014/main" id="{0F025C50-38FB-4811-B9BE-17D9FCD1C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4" y="2855795"/>
            <a:ext cx="3344342" cy="33443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ử tài đuổi hình bắt chữ tiếng Anh cùng Apollo English">
            <a:extLst>
              <a:ext uri="{FF2B5EF4-FFF2-40B4-BE49-F238E27FC236}">
                <a16:creationId xmlns:a16="http://schemas.microsoft.com/office/drawing/2014/main" id="{64C09F19-CBC8-4E13-9FDE-9E150AB9651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105191" y="573489"/>
            <a:ext cx="3559724" cy="16244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CC252F6E-53F1-42A2-8EC2-12151239DE2D}"/>
              </a:ext>
            </a:extLst>
          </p:cNvPr>
          <p:cNvSpPr/>
          <p:nvPr/>
        </p:nvSpPr>
        <p:spPr>
          <a:xfrm>
            <a:off x="5935780" y="5141107"/>
            <a:ext cx="4090343"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2060"/>
                </a:solidFill>
                <a:latin typeface="#9Slide05 SVNKitten" pitchFamily="2" charset="0"/>
                <a:cs typeface="Arial" panose="020B0604020202020204" pitchFamily="34" charset="0"/>
              </a:rPr>
              <a:t>Không</a:t>
            </a:r>
            <a:r>
              <a:rPr lang="en-US" sz="7200" dirty="0">
                <a:solidFill>
                  <a:srgbClr val="002060"/>
                </a:solidFill>
                <a:latin typeface="#9Slide05 SVNKitten" pitchFamily="2" charset="0"/>
                <a:cs typeface="Arial" panose="020B0604020202020204" pitchFamily="34" charset="0"/>
              </a:rPr>
              <a:t> </a:t>
            </a:r>
            <a:r>
              <a:rPr lang="en-US" sz="7200" dirty="0" err="1">
                <a:solidFill>
                  <a:srgbClr val="002060"/>
                </a:solidFill>
                <a:latin typeface="#9Slide05 SVNKitten" pitchFamily="2" charset="0"/>
                <a:cs typeface="Arial" panose="020B0604020202020204" pitchFamily="34" charset="0"/>
              </a:rPr>
              <a:t>khí</a:t>
            </a:r>
            <a:endParaRPr lang="en-US" sz="7200" dirty="0">
              <a:solidFill>
                <a:srgbClr val="002060"/>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33259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ăn sương mù Đà Lạt – Chuyện Đà Lạt">
            <a:extLst>
              <a:ext uri="{FF2B5EF4-FFF2-40B4-BE49-F238E27FC236}">
                <a16:creationId xmlns:a16="http://schemas.microsoft.com/office/drawing/2014/main" id="{D5DBF30B-4F3C-4347-B069-76F2461FC9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4733609" y="0"/>
            <a:ext cx="7180887" cy="531199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208E1E9-670D-499F-BFB4-527D9928A919}"/>
              </a:ext>
            </a:extLst>
          </p:cNvPr>
          <p:cNvCxnSpPr/>
          <p:nvPr/>
        </p:nvCxnSpPr>
        <p:spPr>
          <a:xfrm flipH="1">
            <a:off x="3739487" y="0"/>
            <a:ext cx="95534"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6" descr="Bé Bắt Chữ - Trò Chơi Đuổi Hình Bắt Chữ Dành Cho Trẻ Em">
            <a:extLst>
              <a:ext uri="{FF2B5EF4-FFF2-40B4-BE49-F238E27FC236}">
                <a16:creationId xmlns:a16="http://schemas.microsoft.com/office/drawing/2014/main" id="{1C339A16-F831-42AE-80E9-51ED1C850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4" y="2855795"/>
            <a:ext cx="3344342" cy="33443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ử tài đuổi hình bắt chữ tiếng Anh cùng Apollo English">
            <a:extLst>
              <a:ext uri="{FF2B5EF4-FFF2-40B4-BE49-F238E27FC236}">
                <a16:creationId xmlns:a16="http://schemas.microsoft.com/office/drawing/2014/main" id="{FE055D41-9533-44DF-9D04-0525F3C57C55}"/>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105191" y="573489"/>
            <a:ext cx="3559724" cy="16244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727335EF-73A1-4865-847F-95DF2F03A823}"/>
              </a:ext>
            </a:extLst>
          </p:cNvPr>
          <p:cNvSpPr/>
          <p:nvPr/>
        </p:nvSpPr>
        <p:spPr>
          <a:xfrm>
            <a:off x="6278880" y="5411800"/>
            <a:ext cx="4090343"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2060"/>
                </a:solidFill>
                <a:latin typeface="#9Slide05 SVNKitten" pitchFamily="2" charset="0"/>
                <a:cs typeface="Arial" panose="020B0604020202020204" pitchFamily="34" charset="0"/>
              </a:rPr>
              <a:t>Sương</a:t>
            </a:r>
            <a:r>
              <a:rPr lang="en-US" sz="7200" dirty="0">
                <a:solidFill>
                  <a:srgbClr val="002060"/>
                </a:solidFill>
                <a:latin typeface="#9Slide05 SVNKitten" pitchFamily="2" charset="0"/>
                <a:cs typeface="Arial" panose="020B0604020202020204" pitchFamily="34" charset="0"/>
              </a:rPr>
              <a:t> </a:t>
            </a:r>
            <a:r>
              <a:rPr lang="en-US" sz="7200" dirty="0" err="1">
                <a:solidFill>
                  <a:srgbClr val="002060"/>
                </a:solidFill>
                <a:latin typeface="#9Slide05 SVNKitten" pitchFamily="2" charset="0"/>
                <a:cs typeface="Arial" panose="020B0604020202020204" pitchFamily="34" charset="0"/>
              </a:rPr>
              <a:t>mù</a:t>
            </a:r>
            <a:endParaRPr lang="en-US" sz="7200" dirty="0">
              <a:solidFill>
                <a:srgbClr val="002060"/>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138871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D6984CF-15FA-443B-944B-EAEF9AB0EE87}"/>
              </a:ext>
            </a:extLst>
          </p:cNvPr>
          <p:cNvSpPr/>
          <p:nvPr/>
        </p:nvSpPr>
        <p:spPr>
          <a:xfrm>
            <a:off x="163450" y="99378"/>
            <a:ext cx="947567" cy="937603"/>
          </a:xfrm>
          <a:prstGeom prst="ellipse">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Times New Roman" pitchFamily="18" charset="0"/>
                <a:cs typeface="Times New Roman" pitchFamily="18" charset="0"/>
              </a:rPr>
              <a:t>1</a:t>
            </a:r>
            <a:endParaRPr lang="en-US" sz="3733" b="1" dirty="0">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9EC7F72B-FF60-4C60-A29C-2119C17A4FF8}"/>
              </a:ext>
            </a:extLst>
          </p:cNvPr>
          <p:cNvSpPr/>
          <p:nvPr/>
        </p:nvSpPr>
        <p:spPr>
          <a:xfrm>
            <a:off x="1178560" y="140018"/>
            <a:ext cx="8107680" cy="83534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Thành phần không khí gần bề mặt đất</a:t>
            </a:r>
            <a:endParaRPr lang="en-US" sz="3600"/>
          </a:p>
        </p:txBody>
      </p:sp>
      <p:sp>
        <p:nvSpPr>
          <p:cNvPr id="8" name="Rectangle: Rounded Corners 7">
            <a:extLst>
              <a:ext uri="{FF2B5EF4-FFF2-40B4-BE49-F238E27FC236}">
                <a16:creationId xmlns:a16="http://schemas.microsoft.com/office/drawing/2014/main" id="{25B889EC-D840-462B-8468-B07A924790CA}"/>
              </a:ext>
            </a:extLst>
          </p:cNvPr>
          <p:cNvSpPr/>
          <p:nvPr/>
        </p:nvSpPr>
        <p:spPr>
          <a:xfrm>
            <a:off x="1024904" y="1304465"/>
            <a:ext cx="10932062" cy="1559432"/>
          </a:xfrm>
          <a:prstGeom prst="round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614FCF-2861-4A64-8C71-F68AD05E970C}"/>
              </a:ext>
            </a:extLst>
          </p:cNvPr>
          <p:cNvSpPr txBox="1"/>
          <p:nvPr/>
        </p:nvSpPr>
        <p:spPr>
          <a:xfrm>
            <a:off x="2297140" y="1299994"/>
            <a:ext cx="9142067" cy="1569660"/>
          </a:xfrm>
          <a:prstGeom prst="rect">
            <a:avLst/>
          </a:prstGeom>
          <a:noFill/>
        </p:spPr>
        <p:txBody>
          <a:bodyPr wrap="square" rtlCol="0">
            <a:spAutoFit/>
          </a:bodyPr>
          <a:lstStyle/>
          <a:p>
            <a:r>
              <a:rPr lang="en-US" sz="3200">
                <a:solidFill>
                  <a:srgbClr val="7030A0"/>
                </a:solidFill>
                <a:latin typeface="Arial" panose="020B0604020202020204" pitchFamily="34" charset="0"/>
                <a:cs typeface="Arial" panose="020B0604020202020204" pitchFamily="34" charset="0"/>
              </a:rPr>
              <a:t>là chất khí giúp duy trì sự sống của con người</a:t>
            </a:r>
          </a:p>
          <a:p>
            <a:r>
              <a:rPr lang="en-US" sz="3200">
                <a:solidFill>
                  <a:srgbClr val="7030A0"/>
                </a:solidFill>
                <a:latin typeface="Arial" panose="020B0604020202020204" pitchFamily="34" charset="0"/>
                <a:cs typeface="Arial" panose="020B0604020202020204" pitchFamily="34" charset="0"/>
              </a:rPr>
              <a:t>và các loài sinh vật, là nguyên tố cấu tạo nên các</a:t>
            </a:r>
          </a:p>
          <a:p>
            <a:r>
              <a:rPr lang="en-US" sz="3200">
                <a:solidFill>
                  <a:srgbClr val="7030A0"/>
                </a:solidFill>
                <a:latin typeface="Arial" panose="020B0604020202020204" pitchFamily="34" charset="0"/>
                <a:cs typeface="Arial" panose="020B0604020202020204" pitchFamily="34" charset="0"/>
              </a:rPr>
              <a:t>tế bào và hợp chất quan trọng</a:t>
            </a:r>
            <a:endParaRPr lang="en-US" sz="3200">
              <a:solidFill>
                <a:srgbClr val="7030A0"/>
              </a:solidFill>
            </a:endParaRPr>
          </a:p>
        </p:txBody>
      </p:sp>
      <p:grpSp>
        <p:nvGrpSpPr>
          <p:cNvPr id="10" name="Group 9">
            <a:extLst>
              <a:ext uri="{FF2B5EF4-FFF2-40B4-BE49-F238E27FC236}">
                <a16:creationId xmlns:a16="http://schemas.microsoft.com/office/drawing/2014/main" id="{4EB0991E-5F8B-4CCF-879E-8450D4885AD3}"/>
              </a:ext>
            </a:extLst>
          </p:cNvPr>
          <p:cNvGrpSpPr/>
          <p:nvPr/>
        </p:nvGrpSpPr>
        <p:grpSpPr>
          <a:xfrm>
            <a:off x="190500" y="1299994"/>
            <a:ext cx="1668808" cy="1671806"/>
            <a:chOff x="132080" y="1808480"/>
            <a:chExt cx="2525789" cy="2530326"/>
          </a:xfrm>
        </p:grpSpPr>
        <p:sp>
          <p:nvSpPr>
            <p:cNvPr id="11" name="Flowchart: Connector 10">
              <a:extLst>
                <a:ext uri="{FF2B5EF4-FFF2-40B4-BE49-F238E27FC236}">
                  <a16:creationId xmlns:a16="http://schemas.microsoft.com/office/drawing/2014/main" id="{918858B6-12C6-4E63-AA70-762ADA0E3206}"/>
                </a:ext>
              </a:extLst>
            </p:cNvPr>
            <p:cNvSpPr/>
            <p:nvPr/>
          </p:nvSpPr>
          <p:spPr>
            <a:xfrm>
              <a:off x="132080" y="1808480"/>
              <a:ext cx="2525789" cy="2530326"/>
            </a:xfrm>
            <a:prstGeom prst="flowChart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0C5AA55-6DC4-47FB-A767-7580AE78A3AB}"/>
                </a:ext>
              </a:extLst>
            </p:cNvPr>
            <p:cNvSpPr txBox="1"/>
            <p:nvPr/>
          </p:nvSpPr>
          <p:spPr>
            <a:xfrm>
              <a:off x="365760" y="2431090"/>
              <a:ext cx="1859279" cy="791908"/>
            </a:xfrm>
            <a:prstGeom prst="rect">
              <a:avLst/>
            </a:prstGeom>
            <a:noFill/>
            <a:ln>
              <a:solidFill>
                <a:srgbClr val="7030A0"/>
              </a:solidFill>
            </a:ln>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Oxi</a:t>
              </a:r>
            </a:p>
          </p:txBody>
        </p:sp>
      </p:grpSp>
      <p:sp>
        <p:nvSpPr>
          <p:cNvPr id="13" name="Rectangle: Rounded Corners 12">
            <a:extLst>
              <a:ext uri="{FF2B5EF4-FFF2-40B4-BE49-F238E27FC236}">
                <a16:creationId xmlns:a16="http://schemas.microsoft.com/office/drawing/2014/main" id="{BBF7BFBB-32BB-4257-BDF9-291EE8D21250}"/>
              </a:ext>
            </a:extLst>
          </p:cNvPr>
          <p:cNvSpPr/>
          <p:nvPr/>
        </p:nvSpPr>
        <p:spPr>
          <a:xfrm>
            <a:off x="1024904" y="3156489"/>
            <a:ext cx="10932062" cy="1559432"/>
          </a:xfrm>
          <a:prstGeom prst="round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33817F0-62F9-42D5-B336-5B1DCEB5DBA0}"/>
              </a:ext>
            </a:extLst>
          </p:cNvPr>
          <p:cNvGrpSpPr/>
          <p:nvPr/>
        </p:nvGrpSpPr>
        <p:grpSpPr>
          <a:xfrm>
            <a:off x="190500" y="3152018"/>
            <a:ext cx="1713342" cy="1671806"/>
            <a:chOff x="132080" y="1808480"/>
            <a:chExt cx="2593192" cy="2530326"/>
          </a:xfrm>
        </p:grpSpPr>
        <p:sp>
          <p:nvSpPr>
            <p:cNvPr id="15" name="Flowchart: Connector 14">
              <a:extLst>
                <a:ext uri="{FF2B5EF4-FFF2-40B4-BE49-F238E27FC236}">
                  <a16:creationId xmlns:a16="http://schemas.microsoft.com/office/drawing/2014/main" id="{98237D85-7BD3-4823-9E01-03847190D55C}"/>
                </a:ext>
              </a:extLst>
            </p:cNvPr>
            <p:cNvSpPr/>
            <p:nvPr/>
          </p:nvSpPr>
          <p:spPr>
            <a:xfrm>
              <a:off x="132080" y="1808480"/>
              <a:ext cx="2525789" cy="2530326"/>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DEEAA0B-F97F-443E-8FDD-87719D165908}"/>
                </a:ext>
              </a:extLst>
            </p:cNvPr>
            <p:cNvSpPr txBox="1"/>
            <p:nvPr/>
          </p:nvSpPr>
          <p:spPr>
            <a:xfrm>
              <a:off x="199483" y="2366674"/>
              <a:ext cx="2525789" cy="1444068"/>
            </a:xfrm>
            <a:prstGeom prst="rect">
              <a:avLst/>
            </a:prstGeom>
            <a:noFill/>
            <a:ln>
              <a:noFill/>
            </a:ln>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H</a:t>
              </a:r>
              <a:r>
                <a:rPr lang="vi-VN" sz="2800" b="1">
                  <a:solidFill>
                    <a:schemeClr val="bg1"/>
                  </a:solidFill>
                  <a:latin typeface="Arial" panose="020B0604020202020204" pitchFamily="34" charset="0"/>
                  <a:cs typeface="Arial" panose="020B0604020202020204" pitchFamily="34" charset="0"/>
                </a:rPr>
                <a:t>ơ</a:t>
              </a:r>
              <a:r>
                <a:rPr lang="en-US" sz="2800" b="1">
                  <a:solidFill>
                    <a:schemeClr val="bg1"/>
                  </a:solidFill>
                  <a:latin typeface="Arial" panose="020B0604020202020204" pitchFamily="34" charset="0"/>
                  <a:cs typeface="Arial" panose="020B0604020202020204" pitchFamily="34" charset="0"/>
                </a:rPr>
                <a:t>i</a:t>
              </a:r>
            </a:p>
            <a:p>
              <a:pPr algn="ctr"/>
              <a:r>
                <a:rPr lang="en-US" sz="2800" b="1">
                  <a:solidFill>
                    <a:schemeClr val="bg1"/>
                  </a:solidFill>
                  <a:latin typeface="Arial" panose="020B0604020202020204" pitchFamily="34" charset="0"/>
                  <a:cs typeface="Arial" panose="020B0604020202020204" pitchFamily="34" charset="0"/>
                </a:rPr>
                <a:t>n</a:t>
              </a:r>
              <a:r>
                <a:rPr lang="vi-VN" sz="2800" b="1">
                  <a:solidFill>
                    <a:schemeClr val="bg1"/>
                  </a:solidFill>
                  <a:latin typeface="Arial" panose="020B0604020202020204" pitchFamily="34" charset="0"/>
                  <a:cs typeface="Arial" panose="020B0604020202020204" pitchFamily="34" charset="0"/>
                </a:rPr>
                <a:t>ư</a:t>
              </a:r>
              <a:r>
                <a:rPr lang="en-US" sz="2800" b="1">
                  <a:solidFill>
                    <a:schemeClr val="bg1"/>
                  </a:solidFill>
                  <a:latin typeface="Arial" panose="020B0604020202020204" pitchFamily="34" charset="0"/>
                  <a:cs typeface="Arial" panose="020B0604020202020204" pitchFamily="34" charset="0"/>
                </a:rPr>
                <a:t>ớc</a:t>
              </a:r>
            </a:p>
          </p:txBody>
        </p:sp>
      </p:grpSp>
      <p:sp>
        <p:nvSpPr>
          <p:cNvPr id="17" name="Rectangle: Rounded Corners 16">
            <a:extLst>
              <a:ext uri="{FF2B5EF4-FFF2-40B4-BE49-F238E27FC236}">
                <a16:creationId xmlns:a16="http://schemas.microsoft.com/office/drawing/2014/main" id="{836F848F-D29B-48EC-80A3-861E70627894}"/>
              </a:ext>
            </a:extLst>
          </p:cNvPr>
          <p:cNvSpPr/>
          <p:nvPr/>
        </p:nvSpPr>
        <p:spPr>
          <a:xfrm>
            <a:off x="1024904" y="5122813"/>
            <a:ext cx="10932062" cy="1559432"/>
          </a:xfrm>
          <a:prstGeom prst="round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D93DE54-D7CD-42CE-B6F9-17DC784A258D}"/>
              </a:ext>
            </a:extLst>
          </p:cNvPr>
          <p:cNvGrpSpPr/>
          <p:nvPr/>
        </p:nvGrpSpPr>
        <p:grpSpPr>
          <a:xfrm>
            <a:off x="43155" y="5118342"/>
            <a:ext cx="1874431" cy="1671806"/>
            <a:chOff x="-90931" y="1808480"/>
            <a:chExt cx="2837005" cy="2530326"/>
          </a:xfrm>
        </p:grpSpPr>
        <p:sp>
          <p:nvSpPr>
            <p:cNvPr id="19" name="Flowchart: Connector 18">
              <a:extLst>
                <a:ext uri="{FF2B5EF4-FFF2-40B4-BE49-F238E27FC236}">
                  <a16:creationId xmlns:a16="http://schemas.microsoft.com/office/drawing/2014/main" id="{33E42F14-74F3-496C-B931-AA1073DA8657}"/>
                </a:ext>
              </a:extLst>
            </p:cNvPr>
            <p:cNvSpPr/>
            <p:nvPr/>
          </p:nvSpPr>
          <p:spPr>
            <a:xfrm>
              <a:off x="132080" y="1808480"/>
              <a:ext cx="2525789" cy="2530326"/>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2D708E-B52F-43B1-8829-5004A11C60F9}"/>
                </a:ext>
              </a:extLst>
            </p:cNvPr>
            <p:cNvSpPr txBox="1"/>
            <p:nvPr/>
          </p:nvSpPr>
          <p:spPr>
            <a:xfrm>
              <a:off x="-90931" y="2243480"/>
              <a:ext cx="2837005" cy="1257738"/>
            </a:xfrm>
            <a:prstGeom prst="rect">
              <a:avLst/>
            </a:prstGeom>
            <a:noFill/>
            <a:ln>
              <a:noFill/>
            </a:ln>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Khí</a:t>
              </a:r>
            </a:p>
            <a:p>
              <a:pPr algn="ctr"/>
              <a:r>
                <a:rPr lang="en-US" sz="2400" b="1">
                  <a:solidFill>
                    <a:schemeClr val="bg1"/>
                  </a:solidFill>
                  <a:latin typeface="Arial" panose="020B0604020202020204" pitchFamily="34" charset="0"/>
                  <a:cs typeface="Arial" panose="020B0604020202020204" pitchFamily="34" charset="0"/>
                </a:rPr>
                <a:t>Carbonic</a:t>
              </a:r>
            </a:p>
          </p:txBody>
        </p:sp>
      </p:grpSp>
      <p:sp>
        <p:nvSpPr>
          <p:cNvPr id="21" name="TextBox 20">
            <a:extLst>
              <a:ext uri="{FF2B5EF4-FFF2-40B4-BE49-F238E27FC236}">
                <a16:creationId xmlns:a16="http://schemas.microsoft.com/office/drawing/2014/main" id="{546A7BBB-9714-4BAA-B8BD-C74B946AC454}"/>
              </a:ext>
            </a:extLst>
          </p:cNvPr>
          <p:cNvSpPr txBox="1"/>
          <p:nvPr/>
        </p:nvSpPr>
        <p:spPr>
          <a:xfrm>
            <a:off x="2047742" y="3378692"/>
            <a:ext cx="9798818" cy="954107"/>
          </a:xfrm>
          <a:prstGeom prst="rect">
            <a:avLst/>
          </a:prstGeom>
          <a:noFill/>
        </p:spPr>
        <p:txBody>
          <a:bodyPr wrap="square" rtlCol="0">
            <a:spAutoFit/>
          </a:bodyPr>
          <a:lstStyle/>
          <a:p>
            <a:pPr marR="0" algn="just">
              <a:spcBef>
                <a:spcPts val="0"/>
              </a:spcBef>
              <a:spcAft>
                <a:spcPts val="0"/>
              </a:spcAft>
            </a:pPr>
            <a:r>
              <a:rPr lang="en-US" sz="2800" b="1">
                <a:solidFill>
                  <a:srgbClr val="007F5F"/>
                </a:solidFill>
                <a:latin typeface="#9Slide03 SFU Futura_12" panose="00000400000000000000" pitchFamily="2" charset="0"/>
                <a:ea typeface="Cambria" panose="02040503050406030204" pitchFamily="18" charset="0"/>
              </a:rPr>
              <a:t>Lượng hơi nước tuy chiếm tỉ lệ rất nhỏ nhưng là nguồn gốc sinh ra các hiện tượng khí tượng như  mây, mưa, sương mù...</a:t>
            </a:r>
            <a:endParaRPr lang="en-US" sz="2800" b="1" dirty="0">
              <a:solidFill>
                <a:srgbClr val="007F5F"/>
              </a:solidFill>
              <a:latin typeface="#9Slide03 SFU Futura_12" panose="00000400000000000000" pitchFamily="2" charset="0"/>
            </a:endParaRPr>
          </a:p>
        </p:txBody>
      </p:sp>
      <p:sp>
        <p:nvSpPr>
          <p:cNvPr id="22" name="TextBox 21">
            <a:extLst>
              <a:ext uri="{FF2B5EF4-FFF2-40B4-BE49-F238E27FC236}">
                <a16:creationId xmlns:a16="http://schemas.microsoft.com/office/drawing/2014/main" id="{F49B24AE-4D19-42D6-BEEE-9D784036F309}"/>
              </a:ext>
            </a:extLst>
          </p:cNvPr>
          <p:cNvSpPr txBox="1"/>
          <p:nvPr/>
        </p:nvSpPr>
        <p:spPr>
          <a:xfrm>
            <a:off x="2047742" y="5112585"/>
            <a:ext cx="9953757" cy="1569660"/>
          </a:xfrm>
          <a:prstGeom prst="rect">
            <a:avLst/>
          </a:prstGeom>
          <a:noFill/>
        </p:spPr>
        <p:txBody>
          <a:bodyPr wrap="square" rtlCol="0">
            <a:spAutoFit/>
          </a:bodyPr>
          <a:lstStyle/>
          <a:p>
            <a:r>
              <a:rPr lang="en-US" sz="3200">
                <a:solidFill>
                  <a:srgbClr val="00B050"/>
                </a:solidFill>
                <a:latin typeface="Arial" panose="020B0604020202020204" pitchFamily="34" charset="0"/>
                <a:cs typeface="Arial" panose="020B0604020202020204" pitchFamily="34" charset="0"/>
              </a:rPr>
              <a:t>Là chất khí tham gia vào quá trình quang hợp của thực vật, đồng thời là chất khí giúp giữ lại lượng nhiệt cần thiết cho Trái Đất đủ ấm, điều hòa với sự sống</a:t>
            </a:r>
            <a:endParaRPr lang="en-US" sz="3200">
              <a:solidFill>
                <a:srgbClr val="00B050"/>
              </a:solidFill>
            </a:endParaRPr>
          </a:p>
        </p:txBody>
      </p:sp>
    </p:spTree>
    <p:extLst>
      <p:ext uri="{BB962C8B-B14F-4D97-AF65-F5344CB8AC3E}">
        <p14:creationId xmlns:p14="http://schemas.microsoft.com/office/powerpoint/2010/main" val="18138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ải App Store Miễn Phí Về Điện Thoại Android, iPhone">
            <a:extLst>
              <a:ext uri="{FF2B5EF4-FFF2-40B4-BE49-F238E27FC236}">
                <a16:creationId xmlns:a16="http://schemas.microsoft.com/office/drawing/2014/main" id="{DEA663FE-BA33-4EB9-9432-3083CB4FE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 r="1" b="1"/>
          <a:stretch/>
        </p:blipFill>
        <p:spPr bwMode="auto">
          <a:xfrm>
            <a:off x="9168054" y="1814514"/>
            <a:ext cx="3070492" cy="307049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Oxi đóng vai trò vô cùng quan trong trong cuộc sống hàng ngày">
            <a:extLst>
              <a:ext uri="{FF2B5EF4-FFF2-40B4-BE49-F238E27FC236}">
                <a16:creationId xmlns:a16="http://schemas.microsoft.com/office/drawing/2014/main" id="{054F58AB-CE8A-4FA9-823E-9C35CC1011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37732" y="64886"/>
            <a:ext cx="3165449" cy="316544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Phái nữ xứ Nghệ giúp karatedo trở nên hấp dẫn | Thể thao | Báo Nghệ An điện  tử">
            <a:extLst>
              <a:ext uri="{FF2B5EF4-FFF2-40B4-BE49-F238E27FC236}">
                <a16:creationId xmlns:a16="http://schemas.microsoft.com/office/drawing/2014/main" id="{5CDB993B-2C9E-4A6E-A910-9EC2A64981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40" r="13213" b="4"/>
          <a:stretch/>
        </p:blipFill>
        <p:spPr bwMode="auto">
          <a:xfrm>
            <a:off x="3837071" y="1719556"/>
            <a:ext cx="3165449" cy="316544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00197422-1833-4956-8CC7-AA8B83BA4698}"/>
              </a:ext>
            </a:extLst>
          </p:cNvPr>
          <p:cNvCxnSpPr/>
          <p:nvPr/>
        </p:nvCxnSpPr>
        <p:spPr>
          <a:xfrm flipH="1">
            <a:off x="3739487" y="0"/>
            <a:ext cx="95534"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6" descr="Bé Bắt Chữ - Trò Chơi Đuổi Hình Bắt Chữ Dành Cho Trẻ Em">
            <a:extLst>
              <a:ext uri="{FF2B5EF4-FFF2-40B4-BE49-F238E27FC236}">
                <a16:creationId xmlns:a16="http://schemas.microsoft.com/office/drawing/2014/main" id="{73483AD3-C2AB-496E-A547-37220FE52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19" y="2844371"/>
            <a:ext cx="3201629" cy="32016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ử tài đuổi hình bắt chữ tiếng Anh cùng Apollo English">
            <a:extLst>
              <a:ext uri="{FF2B5EF4-FFF2-40B4-BE49-F238E27FC236}">
                <a16:creationId xmlns:a16="http://schemas.microsoft.com/office/drawing/2014/main" id="{C7705CD9-64CB-41C4-AFF3-C4E70BBA5A48}"/>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89952" y="366944"/>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7">
            <a:extLst>
              <a:ext uri="{FF2B5EF4-FFF2-40B4-BE49-F238E27FC236}">
                <a16:creationId xmlns:a16="http://schemas.microsoft.com/office/drawing/2014/main" id="{2202E155-48A4-4DD9-B2B7-0F32E9EE758F}"/>
              </a:ext>
            </a:extLst>
          </p:cNvPr>
          <p:cNvSpPr/>
          <p:nvPr/>
        </p:nvSpPr>
        <p:spPr>
          <a:xfrm>
            <a:off x="5935780" y="5141107"/>
            <a:ext cx="4090343"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2060"/>
                </a:solidFill>
                <a:latin typeface="#9Slide05 SVNKitten" pitchFamily="2" charset="0"/>
                <a:cs typeface="Arial" panose="020B0604020202020204" pitchFamily="34" charset="0"/>
              </a:rPr>
              <a:t>Đai</a:t>
            </a:r>
            <a:r>
              <a:rPr lang="en-US" sz="7200" dirty="0">
                <a:solidFill>
                  <a:srgbClr val="002060"/>
                </a:solidFill>
                <a:latin typeface="#9Slide05 SVNKitten" pitchFamily="2" charset="0"/>
                <a:cs typeface="Arial" panose="020B0604020202020204" pitchFamily="34" charset="0"/>
              </a:rPr>
              <a:t> </a:t>
            </a:r>
            <a:r>
              <a:rPr lang="en-US" sz="7200" dirty="0" err="1">
                <a:solidFill>
                  <a:srgbClr val="002060"/>
                </a:solidFill>
                <a:latin typeface="#9Slide05 SVNKitten" pitchFamily="2" charset="0"/>
                <a:cs typeface="Arial" panose="020B0604020202020204" pitchFamily="34" charset="0"/>
              </a:rPr>
              <a:t>khí</a:t>
            </a:r>
            <a:r>
              <a:rPr lang="en-US" sz="7200" dirty="0">
                <a:solidFill>
                  <a:srgbClr val="002060"/>
                </a:solidFill>
                <a:latin typeface="#9Slide05 SVNKitten" pitchFamily="2" charset="0"/>
                <a:cs typeface="Arial" panose="020B0604020202020204" pitchFamily="34" charset="0"/>
              </a:rPr>
              <a:t> </a:t>
            </a:r>
            <a:r>
              <a:rPr lang="en-US" sz="7200" dirty="0" err="1">
                <a:solidFill>
                  <a:srgbClr val="002060"/>
                </a:solidFill>
                <a:latin typeface="#9Slide05 SVNKitten" pitchFamily="2" charset="0"/>
                <a:cs typeface="Arial" panose="020B0604020202020204" pitchFamily="34" charset="0"/>
              </a:rPr>
              <a:t>áp</a:t>
            </a:r>
            <a:endParaRPr lang="en-US" sz="7200" dirty="0">
              <a:solidFill>
                <a:srgbClr val="002060"/>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21085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454EC65F-9461-4D3A-AD62-5A0132ABA328}"/>
              </a:ext>
            </a:extLst>
          </p:cNvPr>
          <p:cNvSpPr/>
          <p:nvPr/>
        </p:nvSpPr>
        <p:spPr>
          <a:xfrm>
            <a:off x="3446341" y="76394"/>
            <a:ext cx="4630859"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3. CÁC KHỐI KHÍ</a:t>
            </a:r>
          </a:p>
        </p:txBody>
      </p:sp>
      <p:grpSp>
        <p:nvGrpSpPr>
          <p:cNvPr id="4" name="Group 3"/>
          <p:cNvGrpSpPr/>
          <p:nvPr/>
        </p:nvGrpSpPr>
        <p:grpSpPr>
          <a:xfrm>
            <a:off x="540327" y="1533417"/>
            <a:ext cx="11240466" cy="4655127"/>
            <a:chOff x="401781" y="1935199"/>
            <a:chExt cx="11240466" cy="4655127"/>
          </a:xfrm>
        </p:grpSpPr>
        <p:pic>
          <p:nvPicPr>
            <p:cNvPr id="14" name="Picture 2" descr="Line Color Text Box Ppt, Ppt, Color, Category PNG Transparent Clipart Image  and PSD File for Free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556" b="94184" l="10000" r="92917">
                          <a14:foregroundMark x1="21333" y1="20920" x2="34417" y2="11806"/>
                          <a14:foregroundMark x1="30750" y1="5729" x2="30750" y2="5729"/>
                          <a14:foregroundMark x1="39500" y1="9809" x2="39500" y2="9809"/>
                          <a14:foregroundMark x1="13750" y1="17361" x2="13750" y2="17361"/>
                          <a14:foregroundMark x1="12333" y1="16840" x2="89750" y2="21181"/>
                          <a14:foregroundMark x1="65750" y1="17361" x2="91917" y2="17882"/>
                          <a14:foregroundMark x1="17917" y1="45399" x2="35667" y2="30035"/>
                          <a14:foregroundMark x1="10667" y1="43924" x2="15750" y2="45139"/>
                          <a14:foregroundMark x1="29583" y1="43924" x2="92917" y2="43924"/>
                          <a14:foregroundMark x1="21833" y1="68142" x2="37083" y2="53733"/>
                          <a14:foregroundMark x1="10917" y1="67708" x2="91000" y2="65885"/>
                          <a14:foregroundMark x1="15250" y1="94184" x2="32000" y2="75781"/>
                          <a14:foregroundMark x1="10917" y1="89410" x2="91167" y2="88628"/>
                          <a14:foregroundMark x1="31750" y1="8507" x2="31750" y2="8507"/>
                          <a14:foregroundMark x1="33917" y1="8767" x2="33917" y2="8767"/>
                          <a14:foregroundMark x1="34417" y1="8767" x2="34417" y2="8767"/>
                          <a14:foregroundMark x1="18417" y1="24913" x2="18167" y2="23958"/>
                          <a14:foregroundMark x1="17917" y1="22917" x2="17917" y2="22917"/>
                          <a14:foregroundMark x1="17917" y1="22917" x2="17917" y2="22917"/>
                          <a14:foregroundMark x1="15000" y1="21962" x2="11833" y2="22135"/>
                          <a14:foregroundMark x1="10917" y1="21962" x2="10917" y2="21962"/>
                          <a14:foregroundMark x1="10917" y1="21701" x2="10917" y2="21701"/>
                        </a14:backgroundRemoval>
                      </a14:imgEffect>
                    </a14:imgLayer>
                  </a14:imgProps>
                </a:ext>
                <a:ext uri="{28A0092B-C50C-407E-A947-70E740481C1C}">
                  <a14:useLocalDpi xmlns:a14="http://schemas.microsoft.com/office/drawing/2010/main" val="0"/>
                </a:ext>
              </a:extLst>
            </a:blip>
            <a:srcRect l="12777" t="5008" r="17552" b="4912"/>
            <a:stretch/>
          </p:blipFill>
          <p:spPr bwMode="auto">
            <a:xfrm>
              <a:off x="401781" y="1935199"/>
              <a:ext cx="3671455" cy="46551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ine Color Text Box Ppt, Ppt, Color, Category PNG Transparent Clipart Image  and PSD File for Free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556" b="94184" l="10000" r="92917">
                          <a14:foregroundMark x1="21333" y1="20920" x2="34417" y2="11806"/>
                          <a14:foregroundMark x1="30750" y1="5729" x2="30750" y2="5729"/>
                          <a14:foregroundMark x1="39500" y1="9809" x2="39500" y2="9809"/>
                          <a14:foregroundMark x1="13750" y1="17361" x2="13750" y2="17361"/>
                          <a14:foregroundMark x1="12333" y1="16840" x2="89750" y2="21181"/>
                          <a14:foregroundMark x1="65750" y1="17361" x2="91917" y2="17882"/>
                          <a14:foregroundMark x1="17917" y1="45399" x2="35667" y2="30035"/>
                          <a14:foregroundMark x1="10667" y1="43924" x2="15750" y2="45139"/>
                          <a14:foregroundMark x1="29583" y1="43924" x2="92917" y2="43924"/>
                          <a14:foregroundMark x1="21833" y1="68142" x2="37083" y2="53733"/>
                          <a14:foregroundMark x1="10917" y1="67708" x2="91000" y2="65885"/>
                          <a14:foregroundMark x1="15250" y1="94184" x2="32000" y2="75781"/>
                          <a14:foregroundMark x1="10917" y1="89410" x2="91167" y2="88628"/>
                          <a14:foregroundMark x1="31750" y1="8507" x2="31750" y2="8507"/>
                          <a14:foregroundMark x1="33917" y1="8767" x2="33917" y2="8767"/>
                          <a14:foregroundMark x1="34417" y1="8767" x2="34417" y2="8767"/>
                          <a14:foregroundMark x1="18417" y1="24913" x2="18167" y2="23958"/>
                          <a14:foregroundMark x1="17917" y1="22917" x2="17917" y2="22917"/>
                          <a14:foregroundMark x1="17917" y1="22917" x2="17917" y2="22917"/>
                          <a14:foregroundMark x1="15000" y1="21962" x2="11833" y2="22135"/>
                          <a14:foregroundMark x1="10917" y1="21962" x2="10917" y2="21962"/>
                          <a14:foregroundMark x1="10917" y1="21701" x2="10917" y2="21701"/>
                        </a14:backgroundRemoval>
                      </a14:imgEffect>
                    </a14:imgLayer>
                  </a14:imgProps>
                </a:ext>
                <a:ext uri="{28A0092B-C50C-407E-A947-70E740481C1C}">
                  <a14:useLocalDpi xmlns:a14="http://schemas.microsoft.com/office/drawing/2010/main" val="0"/>
                </a:ext>
              </a:extLst>
            </a:blip>
            <a:srcRect l="35196" t="6971" r="7254" b="7239"/>
            <a:stretch/>
          </p:blipFill>
          <p:spPr bwMode="auto">
            <a:xfrm>
              <a:off x="3948545" y="2046035"/>
              <a:ext cx="7693702" cy="443345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455297" y="5377943"/>
            <a:ext cx="2758127" cy="561308"/>
          </a:xfrm>
          <a:prstGeom prst="rect">
            <a:avLst/>
          </a:prstGeom>
        </p:spPr>
        <p:txBody>
          <a:bodyPr wrap="none">
            <a:spAutoFit/>
          </a:bodyPr>
          <a:lstStyle/>
          <a:p>
            <a:pPr marL="114300" marR="0" indent="-8890" algn="just">
              <a:lnSpc>
                <a:spcPct val="120000"/>
              </a:lnSpc>
              <a:spcBef>
                <a:spcPts val="0"/>
              </a:spcBef>
              <a:spcAft>
                <a:spcPts val="0"/>
              </a:spcAft>
            </a:pPr>
            <a:r>
              <a:rPr lang="vi-VN" sz="2800" b="1" dirty="0">
                <a:latin typeface="#9Slide03 SFU Futura_12" panose="00000400000000000000" pitchFamily="2" charset="0"/>
              </a:rPr>
              <a:t>Khối khí lục địa</a:t>
            </a:r>
            <a:r>
              <a:rPr lang="vi-VN" sz="2800" b="1" dirty="0">
                <a:solidFill>
                  <a:srgbClr val="FFFF00"/>
                </a:solidFill>
                <a:latin typeface="#9Slide03 SFU Futura_12" panose="00000400000000000000" pitchFamily="2" charset="0"/>
              </a:rPr>
              <a:t>.</a:t>
            </a:r>
            <a:endParaRPr lang="en-US" sz="2800" b="1" dirty="0">
              <a:solidFill>
                <a:srgbClr val="FFFF00"/>
              </a:solidFill>
              <a:latin typeface="#9Slide03 SFU Futura_12" panose="00000400000000000000" pitchFamily="2" charset="0"/>
              <a:ea typeface="Tahoma" panose="020B0604030504040204" pitchFamily="34" charset="0"/>
            </a:endParaRPr>
          </a:p>
        </p:txBody>
      </p:sp>
      <p:sp>
        <p:nvSpPr>
          <p:cNvPr id="6" name="Rectangle 5"/>
          <p:cNvSpPr/>
          <p:nvPr/>
        </p:nvSpPr>
        <p:spPr>
          <a:xfrm>
            <a:off x="4714897" y="5320100"/>
            <a:ext cx="5676554" cy="561308"/>
          </a:xfrm>
          <a:prstGeom prst="rect">
            <a:avLst/>
          </a:prstGeom>
        </p:spPr>
        <p:txBody>
          <a:bodyPr wrap="none">
            <a:spAutoFit/>
          </a:bodyPr>
          <a:lstStyle/>
          <a:p>
            <a:pPr algn="just">
              <a:lnSpc>
                <a:spcPct val="120000"/>
              </a:lnSpc>
            </a:pPr>
            <a:r>
              <a:rPr lang="vi-VN" sz="2800" b="1" dirty="0">
                <a:latin typeface="#9Slide03 SFU Futura_12" panose="00000400000000000000" pitchFamily="2" charset="0"/>
              </a:rPr>
              <a:t>Hình thành ở lục địa, tương đối khô.</a:t>
            </a:r>
            <a:endParaRPr lang="en-US" sz="2800" b="1" dirty="0">
              <a:latin typeface="#9Slide03 SFU Futura_12" panose="00000400000000000000" pitchFamily="2" charset="0"/>
              <a:ea typeface="Tahoma" panose="020B0604030504040204" pitchFamily="34" charset="0"/>
            </a:endParaRPr>
          </a:p>
        </p:txBody>
      </p:sp>
      <p:sp>
        <p:nvSpPr>
          <p:cNvPr id="7" name="Rectangle 6"/>
          <p:cNvSpPr/>
          <p:nvPr/>
        </p:nvSpPr>
        <p:spPr>
          <a:xfrm>
            <a:off x="1523538" y="4288472"/>
            <a:ext cx="3090911" cy="523220"/>
          </a:xfrm>
          <a:prstGeom prst="rect">
            <a:avLst/>
          </a:prstGeom>
        </p:spPr>
        <p:txBody>
          <a:bodyPr wrap="none">
            <a:spAutoFit/>
          </a:bodyPr>
          <a:lstStyle/>
          <a:p>
            <a:r>
              <a:rPr lang="vi-VN" sz="2800" b="1" dirty="0">
                <a:latin typeface="#9Slide03 SFU Futura_12" panose="00000400000000000000" pitchFamily="2" charset="0"/>
              </a:rPr>
              <a:t>Khối khí đại dương</a:t>
            </a:r>
            <a:endParaRPr lang="en-US" sz="2800" b="1" dirty="0">
              <a:latin typeface="#9Slide03 SFU Futura_12" panose="00000400000000000000" pitchFamily="2" charset="0"/>
            </a:endParaRPr>
          </a:p>
        </p:txBody>
      </p:sp>
      <p:sp>
        <p:nvSpPr>
          <p:cNvPr id="8" name="Rectangle 7"/>
          <p:cNvSpPr/>
          <p:nvPr/>
        </p:nvSpPr>
        <p:spPr>
          <a:xfrm>
            <a:off x="4609115" y="4142373"/>
            <a:ext cx="6138281" cy="1078372"/>
          </a:xfrm>
          <a:prstGeom prst="rect">
            <a:avLst/>
          </a:prstGeom>
        </p:spPr>
        <p:txBody>
          <a:bodyPr wrap="square">
            <a:spAutoFit/>
          </a:bodyPr>
          <a:lstStyle/>
          <a:p>
            <a:pPr algn="just">
              <a:lnSpc>
                <a:spcPct val="120000"/>
              </a:lnSpc>
            </a:pPr>
            <a:r>
              <a:rPr lang="vi-VN" sz="2800" b="1" dirty="0">
                <a:latin typeface="#9Slide03 SFU Futura_12" panose="00000400000000000000" pitchFamily="2" charset="0"/>
              </a:rPr>
              <a:t>Hình thành ở biển, đại dương, ẩm lớn.</a:t>
            </a:r>
            <a:endParaRPr lang="en-US" sz="2800" b="1" dirty="0">
              <a:latin typeface="#9Slide03 SFU Futura_12" panose="00000400000000000000" pitchFamily="2" charset="0"/>
            </a:endParaRPr>
          </a:p>
          <a:p>
            <a:pPr algn="just">
              <a:lnSpc>
                <a:spcPct val="120000"/>
              </a:lnSpc>
            </a:pPr>
            <a:endParaRPr lang="en-US" sz="2800" b="1" dirty="0">
              <a:latin typeface="#9Slide03 SFU Futura_12" panose="00000400000000000000" pitchFamily="2" charset="0"/>
            </a:endParaRPr>
          </a:p>
        </p:txBody>
      </p:sp>
      <p:sp>
        <p:nvSpPr>
          <p:cNvPr id="9" name="Rectangle 8"/>
          <p:cNvSpPr/>
          <p:nvPr/>
        </p:nvSpPr>
        <p:spPr>
          <a:xfrm>
            <a:off x="1572628" y="1831857"/>
            <a:ext cx="2403863" cy="561308"/>
          </a:xfrm>
          <a:prstGeom prst="rect">
            <a:avLst/>
          </a:prstGeom>
        </p:spPr>
        <p:txBody>
          <a:bodyPr wrap="none">
            <a:spAutoFit/>
          </a:bodyPr>
          <a:lstStyle/>
          <a:p>
            <a:pPr marL="114300" marR="0" indent="-8890" algn="just">
              <a:lnSpc>
                <a:spcPct val="120000"/>
              </a:lnSpc>
              <a:spcBef>
                <a:spcPts val="0"/>
              </a:spcBef>
              <a:spcAft>
                <a:spcPts val="0"/>
              </a:spcAft>
            </a:pPr>
            <a:r>
              <a:rPr lang="vi-VN" sz="2800" b="1" dirty="0">
                <a:latin typeface="#9Slide03 SFU Futura_12" panose="00000400000000000000" pitchFamily="2" charset="0"/>
              </a:rPr>
              <a:t>Khối khí </a:t>
            </a:r>
            <a:r>
              <a:rPr lang="en-US" sz="2800" b="1" dirty="0" err="1">
                <a:latin typeface="#9Slide03 SFU Futura_12" panose="00000400000000000000" pitchFamily="2" charset="0"/>
              </a:rPr>
              <a:t>nóng</a:t>
            </a:r>
            <a:endParaRPr lang="en-US" sz="2800" b="1" dirty="0">
              <a:latin typeface="#9Slide03 SFU Futura_12" panose="00000400000000000000" pitchFamily="2" charset="0"/>
            </a:endParaRPr>
          </a:p>
        </p:txBody>
      </p:sp>
      <p:sp>
        <p:nvSpPr>
          <p:cNvPr id="10" name="Rectangle 9"/>
          <p:cNvSpPr/>
          <p:nvPr/>
        </p:nvSpPr>
        <p:spPr>
          <a:xfrm>
            <a:off x="4436426" y="3033157"/>
            <a:ext cx="6096000" cy="1078372"/>
          </a:xfrm>
          <a:prstGeom prst="rect">
            <a:avLst/>
          </a:prstGeom>
        </p:spPr>
        <p:txBody>
          <a:bodyPr>
            <a:spAutoFit/>
          </a:bodyPr>
          <a:lstStyle/>
          <a:p>
            <a:pPr algn="just">
              <a:lnSpc>
                <a:spcPct val="120000"/>
              </a:lnSpc>
              <a:defRPr/>
            </a:pPr>
            <a:r>
              <a:rPr lang="vi-VN" sz="2800" b="1" dirty="0">
                <a:latin typeface="#9Slide03 SFU Futura_12" panose="00000400000000000000" pitchFamily="2" charset="0"/>
              </a:rPr>
              <a:t>Hình thành ở vĩ độ </a:t>
            </a:r>
            <a:r>
              <a:rPr lang="en-US" sz="2800" b="1" dirty="0" err="1">
                <a:latin typeface="#9Slide03 SFU Futura_12" panose="00000400000000000000" pitchFamily="2" charset="0"/>
              </a:rPr>
              <a:t>cao</a:t>
            </a:r>
            <a:r>
              <a:rPr lang="vi-VN" sz="2800" b="1" dirty="0">
                <a:latin typeface="#9Slide03 SFU Futura_12" panose="00000400000000000000" pitchFamily="2" charset="0"/>
              </a:rPr>
              <a:t>, nhiệt độ</a:t>
            </a:r>
            <a:r>
              <a:rPr lang="en-US" sz="2800" b="1" dirty="0">
                <a:latin typeface="#9Slide03 SFU Futura_12" panose="00000400000000000000" pitchFamily="2" charset="0"/>
              </a:rPr>
              <a:t> </a:t>
            </a:r>
            <a:r>
              <a:rPr lang="en-US" sz="2800" b="1" dirty="0" err="1">
                <a:latin typeface="#9Slide03 SFU Futura_12" panose="00000400000000000000" pitchFamily="2" charset="0"/>
              </a:rPr>
              <a:t>thấp</a:t>
            </a:r>
            <a:r>
              <a:rPr lang="vi-VN" sz="2800" b="1" dirty="0">
                <a:latin typeface="#9Slide03 SFU Futura_12" panose="00000400000000000000" pitchFamily="2" charset="0"/>
              </a:rPr>
              <a:t>.</a:t>
            </a:r>
            <a:endParaRPr lang="en-US" sz="2800" b="1" dirty="0">
              <a:latin typeface="#9Slide03 SFU Futura_12" panose="00000400000000000000" pitchFamily="2" charset="0"/>
            </a:endParaRPr>
          </a:p>
          <a:p>
            <a:pPr algn="just">
              <a:lnSpc>
                <a:spcPct val="120000"/>
              </a:lnSpc>
            </a:pPr>
            <a:endParaRPr lang="en-US" sz="2800" b="1" dirty="0">
              <a:latin typeface="#9Slide03 SFU Futura_12" panose="00000400000000000000" pitchFamily="2" charset="0"/>
            </a:endParaRPr>
          </a:p>
        </p:txBody>
      </p:sp>
      <p:sp>
        <p:nvSpPr>
          <p:cNvPr id="12" name="Rectangle 11"/>
          <p:cNvSpPr/>
          <p:nvPr/>
        </p:nvSpPr>
        <p:spPr>
          <a:xfrm>
            <a:off x="4467917" y="1923744"/>
            <a:ext cx="5976316" cy="561308"/>
          </a:xfrm>
          <a:prstGeom prst="rect">
            <a:avLst/>
          </a:prstGeom>
        </p:spPr>
        <p:txBody>
          <a:bodyPr wrap="none">
            <a:spAutoFit/>
          </a:bodyPr>
          <a:lstStyle/>
          <a:p>
            <a:pPr algn="just">
              <a:lnSpc>
                <a:spcPct val="120000"/>
              </a:lnSpc>
            </a:pPr>
            <a:r>
              <a:rPr lang="vi-VN" sz="2800" b="1" dirty="0">
                <a:latin typeface="#9Slide03 SFU Futura_12" panose="00000400000000000000" pitchFamily="2" charset="0"/>
              </a:rPr>
              <a:t>Hình thành ở vĩ độ </a:t>
            </a:r>
            <a:r>
              <a:rPr lang="en-US" sz="2800" b="1" dirty="0" err="1">
                <a:latin typeface="#9Slide03 SFU Futura_12" panose="00000400000000000000" pitchFamily="2" charset="0"/>
              </a:rPr>
              <a:t>thấp</a:t>
            </a:r>
            <a:r>
              <a:rPr lang="vi-VN" sz="2800" b="1" dirty="0">
                <a:latin typeface="#9Slide03 SFU Futura_12" panose="00000400000000000000" pitchFamily="2" charset="0"/>
              </a:rPr>
              <a:t>, nhiệt độ </a:t>
            </a:r>
            <a:r>
              <a:rPr lang="en-US" sz="2800" b="1" dirty="0" err="1">
                <a:latin typeface="#9Slide03 SFU Futura_12" panose="00000400000000000000" pitchFamily="2" charset="0"/>
              </a:rPr>
              <a:t>cao</a:t>
            </a:r>
            <a:r>
              <a:rPr lang="vi-VN" sz="2800" b="1" dirty="0">
                <a:latin typeface="#9Slide03 SFU Futura_12" panose="00000400000000000000" pitchFamily="2" charset="0"/>
              </a:rPr>
              <a:t>.</a:t>
            </a:r>
          </a:p>
        </p:txBody>
      </p:sp>
      <p:sp>
        <p:nvSpPr>
          <p:cNvPr id="34" name="Rectangle 33"/>
          <p:cNvSpPr/>
          <p:nvPr/>
        </p:nvSpPr>
        <p:spPr>
          <a:xfrm>
            <a:off x="1685439" y="3091777"/>
            <a:ext cx="2290050" cy="561308"/>
          </a:xfrm>
          <a:prstGeom prst="rect">
            <a:avLst/>
          </a:prstGeom>
        </p:spPr>
        <p:txBody>
          <a:bodyPr wrap="none">
            <a:spAutoFit/>
          </a:bodyPr>
          <a:lstStyle/>
          <a:p>
            <a:pPr marL="114300" marR="0" indent="-8890" algn="just">
              <a:lnSpc>
                <a:spcPct val="120000"/>
              </a:lnSpc>
              <a:spcBef>
                <a:spcPts val="0"/>
              </a:spcBef>
              <a:spcAft>
                <a:spcPts val="0"/>
              </a:spcAft>
            </a:pPr>
            <a:r>
              <a:rPr lang="vi-VN" sz="2800" b="1" dirty="0">
                <a:latin typeface="#9Slide03 SFU Futura_12" panose="00000400000000000000" pitchFamily="2" charset="0"/>
              </a:rPr>
              <a:t>Khối khí lạnh</a:t>
            </a:r>
            <a:endParaRPr lang="en-US" sz="2800" b="1" dirty="0">
              <a:latin typeface="#9Slide03 SFU Futura_12" panose="00000400000000000000" pitchFamily="2" charset="0"/>
            </a:endParaRPr>
          </a:p>
        </p:txBody>
      </p:sp>
      <p:sp>
        <p:nvSpPr>
          <p:cNvPr id="37" name="Rectangle 36">
            <a:extLst>
              <a:ext uri="{FF2B5EF4-FFF2-40B4-BE49-F238E27FC236}">
                <a16:creationId xmlns:a16="http://schemas.microsoft.com/office/drawing/2014/main" id="{72EC09E0-F5AB-4F22-AF39-492D571F3CA0}"/>
              </a:ext>
            </a:extLst>
          </p:cNvPr>
          <p:cNvSpPr/>
          <p:nvPr/>
        </p:nvSpPr>
        <p:spPr>
          <a:xfrm>
            <a:off x="823179" y="2820859"/>
            <a:ext cx="834099" cy="1015663"/>
          </a:xfrm>
          <a:prstGeom prst="rect">
            <a:avLst/>
          </a:prstGeom>
          <a:noFill/>
        </p:spPr>
        <p:txBody>
          <a:bodyPr wrap="square" lIns="91440" tIns="45720" rIns="91440" bIns="45720">
            <a:spAutoFit/>
          </a:bodyPr>
          <a:lstStyle/>
          <a:p>
            <a:pPr algn="ctr"/>
            <a:r>
              <a:rPr lang="en-US" sz="6000" b="1" dirty="0">
                <a:ln w="13462">
                  <a:solidFill>
                    <a:schemeClr val="bg1"/>
                  </a:solidFill>
                  <a:prstDash val="solid"/>
                </a:ln>
                <a:effectLst>
                  <a:outerShdw dist="38100" dir="2700000" algn="bl" rotWithShape="0">
                    <a:schemeClr val="accent5"/>
                  </a:outerShdw>
                </a:effectLst>
                <a:latin typeface="#9Slide07 IcielCadena" panose="02000503000000020004" pitchFamily="2" charset="0"/>
              </a:rPr>
              <a:t>2</a:t>
            </a:r>
            <a:endParaRPr lang="en-US" sz="6000" b="1" cap="none" spc="0" dirty="0">
              <a:ln w="13462">
                <a:solidFill>
                  <a:schemeClr val="bg1"/>
                </a:solidFill>
                <a:prstDash val="solid"/>
              </a:ln>
              <a:effectLst>
                <a:outerShdw dist="38100" dir="2700000" algn="bl" rotWithShape="0">
                  <a:schemeClr val="accent5"/>
                </a:outerShdw>
              </a:effectLst>
              <a:latin typeface="#9Slide07 IcielCadena" panose="02000503000000020004" pitchFamily="2" charset="0"/>
            </a:endParaRPr>
          </a:p>
        </p:txBody>
      </p:sp>
      <p:sp>
        <p:nvSpPr>
          <p:cNvPr id="38" name="Rectangle 37">
            <a:extLst>
              <a:ext uri="{FF2B5EF4-FFF2-40B4-BE49-F238E27FC236}">
                <a16:creationId xmlns:a16="http://schemas.microsoft.com/office/drawing/2014/main" id="{72EC09E0-F5AB-4F22-AF39-492D571F3CA0}"/>
              </a:ext>
            </a:extLst>
          </p:cNvPr>
          <p:cNvSpPr/>
          <p:nvPr/>
        </p:nvSpPr>
        <p:spPr>
          <a:xfrm>
            <a:off x="903292" y="1707122"/>
            <a:ext cx="620246" cy="1015663"/>
          </a:xfrm>
          <a:prstGeom prst="rect">
            <a:avLst/>
          </a:prstGeom>
          <a:noFill/>
        </p:spPr>
        <p:txBody>
          <a:bodyPr wrap="square" lIns="91440" tIns="45720" rIns="91440" bIns="45720">
            <a:spAutoFit/>
          </a:bodyPr>
          <a:lstStyle/>
          <a:p>
            <a:pPr algn="ctr"/>
            <a:r>
              <a:rPr lang="en-US" sz="6000" b="1" dirty="0">
                <a:ln w="13462">
                  <a:solidFill>
                    <a:schemeClr val="bg1"/>
                  </a:solidFill>
                  <a:prstDash val="solid"/>
                </a:ln>
                <a:effectLst>
                  <a:outerShdw dist="38100" dir="2700000" algn="bl" rotWithShape="0">
                    <a:schemeClr val="accent5"/>
                  </a:outerShdw>
                </a:effectLst>
                <a:latin typeface="#9Slide07 IcielCadena" panose="02000503000000020004" pitchFamily="2" charset="0"/>
              </a:rPr>
              <a:t>1</a:t>
            </a:r>
            <a:endParaRPr lang="en-US" sz="6000" b="1" cap="none" spc="0" dirty="0">
              <a:ln w="13462">
                <a:solidFill>
                  <a:schemeClr val="bg1"/>
                </a:solidFill>
                <a:prstDash val="solid"/>
              </a:ln>
              <a:effectLst>
                <a:outerShdw dist="38100" dir="2700000" algn="bl" rotWithShape="0">
                  <a:schemeClr val="accent5"/>
                </a:outerShdw>
              </a:effectLst>
              <a:latin typeface="#9Slide07 IcielCadena" panose="02000503000000020004" pitchFamily="2" charset="0"/>
            </a:endParaRPr>
          </a:p>
        </p:txBody>
      </p:sp>
      <p:sp>
        <p:nvSpPr>
          <p:cNvPr id="40" name="Rectangle 39">
            <a:extLst>
              <a:ext uri="{FF2B5EF4-FFF2-40B4-BE49-F238E27FC236}">
                <a16:creationId xmlns:a16="http://schemas.microsoft.com/office/drawing/2014/main" id="{72EC09E0-F5AB-4F22-AF39-492D571F3CA0}"/>
              </a:ext>
            </a:extLst>
          </p:cNvPr>
          <p:cNvSpPr/>
          <p:nvPr/>
        </p:nvSpPr>
        <p:spPr>
          <a:xfrm>
            <a:off x="870973" y="3934586"/>
            <a:ext cx="834099" cy="1015663"/>
          </a:xfrm>
          <a:prstGeom prst="rect">
            <a:avLst/>
          </a:prstGeom>
          <a:noFill/>
        </p:spPr>
        <p:txBody>
          <a:bodyPr wrap="square" lIns="91440" tIns="45720" rIns="91440" bIns="45720">
            <a:spAutoFit/>
          </a:bodyPr>
          <a:lstStyle/>
          <a:p>
            <a:pPr algn="ctr"/>
            <a:r>
              <a:rPr lang="en-US" sz="6000" b="1" dirty="0">
                <a:ln w="13462">
                  <a:solidFill>
                    <a:schemeClr val="bg1"/>
                  </a:solidFill>
                  <a:prstDash val="solid"/>
                </a:ln>
                <a:effectLst>
                  <a:outerShdw dist="38100" dir="2700000" algn="bl" rotWithShape="0">
                    <a:schemeClr val="accent5"/>
                  </a:outerShdw>
                </a:effectLst>
                <a:latin typeface="#9Slide07 IcielCadena" panose="02000503000000020004" pitchFamily="2" charset="0"/>
              </a:rPr>
              <a:t>3</a:t>
            </a:r>
            <a:endParaRPr lang="en-US" sz="6000" b="1" cap="none" spc="0" dirty="0">
              <a:ln w="13462">
                <a:solidFill>
                  <a:schemeClr val="bg1"/>
                </a:solidFill>
                <a:prstDash val="solid"/>
              </a:ln>
              <a:effectLst>
                <a:outerShdw dist="38100" dir="2700000" algn="bl" rotWithShape="0">
                  <a:schemeClr val="accent5"/>
                </a:outerShdw>
              </a:effectLst>
              <a:latin typeface="#9Slide07 IcielCadena" panose="02000503000000020004" pitchFamily="2" charset="0"/>
            </a:endParaRPr>
          </a:p>
        </p:txBody>
      </p:sp>
      <p:sp>
        <p:nvSpPr>
          <p:cNvPr id="41" name="Rectangle 40">
            <a:extLst>
              <a:ext uri="{FF2B5EF4-FFF2-40B4-BE49-F238E27FC236}">
                <a16:creationId xmlns:a16="http://schemas.microsoft.com/office/drawing/2014/main" id="{72EC09E0-F5AB-4F22-AF39-492D571F3CA0}"/>
              </a:ext>
            </a:extLst>
          </p:cNvPr>
          <p:cNvSpPr/>
          <p:nvPr/>
        </p:nvSpPr>
        <p:spPr>
          <a:xfrm>
            <a:off x="836248" y="5048313"/>
            <a:ext cx="834099" cy="1015663"/>
          </a:xfrm>
          <a:prstGeom prst="rect">
            <a:avLst/>
          </a:prstGeom>
          <a:noFill/>
        </p:spPr>
        <p:txBody>
          <a:bodyPr wrap="square" lIns="91440" tIns="45720" rIns="91440" bIns="45720">
            <a:spAutoFit/>
          </a:bodyPr>
          <a:lstStyle/>
          <a:p>
            <a:pPr algn="ctr"/>
            <a:r>
              <a:rPr lang="en-US" sz="6000" b="1" dirty="0">
                <a:ln w="13462">
                  <a:solidFill>
                    <a:schemeClr val="bg1"/>
                  </a:solidFill>
                  <a:prstDash val="solid"/>
                </a:ln>
                <a:effectLst>
                  <a:outerShdw dist="38100" dir="2700000" algn="bl" rotWithShape="0">
                    <a:schemeClr val="accent5"/>
                  </a:outerShdw>
                </a:effectLst>
                <a:latin typeface="#9Slide07 IcielCadena" panose="02000503000000020004" pitchFamily="2" charset="0"/>
              </a:rPr>
              <a:t>4</a:t>
            </a:r>
            <a:endParaRPr lang="en-US" sz="6000" b="1" cap="none" spc="0" dirty="0">
              <a:ln w="13462">
                <a:solidFill>
                  <a:schemeClr val="bg1"/>
                </a:solidFill>
                <a:prstDash val="solid"/>
              </a:ln>
              <a:effectLst>
                <a:outerShdw dist="38100" dir="2700000" algn="bl" rotWithShape="0">
                  <a:schemeClr val="accent5"/>
                </a:outerShdw>
              </a:effectLst>
              <a:latin typeface="#9Slide07 IcielCadena" panose="02000503000000020004" pitchFamily="2" charset="0"/>
            </a:endParaRPr>
          </a:p>
        </p:txBody>
      </p:sp>
      <p:pic>
        <p:nvPicPr>
          <p:cNvPr id="18434" name="Picture 2" descr="Sunny To Cloudy Icon, Sun, Clouds, Sunshine PNG Transparent Clipart Image  and PSD File for Free Download"/>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8250" r="90000">
                        <a14:foregroundMark x1="31000" y1="44583" x2="31000" y2="44583"/>
                        <a14:foregroundMark x1="30250" y1="38167" x2="30667" y2="37083"/>
                        <a14:foregroundMark x1="32583" y1="34917" x2="32917" y2="34417"/>
                        <a14:foregroundMark x1="54917" y1="26083" x2="54917" y2="26083"/>
                        <a14:foregroundMark x1="53917" y1="26417" x2="53917" y2="26417"/>
                        <a14:foregroundMark x1="60083" y1="37917" x2="60083" y2="37917"/>
                        <a14:foregroundMark x1="60083" y1="37667" x2="60083" y2="37667"/>
                        <a14:foregroundMark x1="41917" y1="21917" x2="41917" y2="21917"/>
                        <a14:foregroundMark x1="41917" y1="21917" x2="41917" y2="21917"/>
                        <a14:foregroundMark x1="29667" y1="20333" x2="29667" y2="20333"/>
                        <a14:foregroundMark x1="29667" y1="20333" x2="29667" y2="20333"/>
                        <a14:foregroundMark x1="18667" y1="26083" x2="18667" y2="26083"/>
                        <a14:foregroundMark x1="18667" y1="26083" x2="18667" y2="26083"/>
                        <a14:foregroundMark x1="11833" y1="36083" x2="11833" y2="36083"/>
                        <a14:foregroundMark x1="11833" y1="35917" x2="11833" y2="35917"/>
                        <a14:foregroundMark x1="8250" y1="47750" x2="8250" y2="47750"/>
                        <a14:foregroundMark x1="8250" y1="47750" x2="8250" y2="47750"/>
                        <a14:foregroundMark x1="12000" y1="59417" x2="12000" y2="59417"/>
                        <a14:foregroundMark x1="12000" y1="59167" x2="12000" y2="59167"/>
                        <a14:foregroundMark x1="19000" y1="69333" x2="19000" y2="69333"/>
                        <a14:foregroundMark x1="19000" y1="69333" x2="19000" y2="69333"/>
                      </a14:backgroundRemoval>
                    </a14:imgEffect>
                  </a14:imgLayer>
                </a14:imgProps>
              </a:ext>
              <a:ext uri="{28A0092B-C50C-407E-A947-70E740481C1C}">
                <a14:useLocalDpi xmlns:a14="http://schemas.microsoft.com/office/drawing/2010/main" val="0"/>
              </a:ext>
            </a:extLst>
          </a:blip>
          <a:srcRect l="3785" t="15761" r="9806" b="15975"/>
          <a:stretch/>
        </p:blipFill>
        <p:spPr bwMode="auto">
          <a:xfrm>
            <a:off x="10259664" y="1184824"/>
            <a:ext cx="1631281" cy="128871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nowflake Snow Winter - Free image on Pixabay"/>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4039" r="7097"/>
          <a:stretch/>
        </p:blipFill>
        <p:spPr bwMode="auto">
          <a:xfrm>
            <a:off x="10588227" y="2553561"/>
            <a:ext cx="1173625" cy="11486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5000" y1="67353" x2="45000" y2="67353"/>
                        <a14:foregroundMark x1="54706" y1="47353" x2="54706" y2="47353"/>
                        <a14:foregroundMark x1="62059" y1="54118" x2="62059" y2="54118"/>
                        <a14:foregroundMark x1="62941" y1="44118" x2="62941" y2="44118"/>
                      </a14:backgroundRemoval>
                    </a14:imgEffect>
                  </a14:imgLayer>
                </a14:imgProps>
              </a:ext>
            </a:extLst>
          </a:blip>
          <a:srcRect l="20481" t="24973" r="14492" b="24973"/>
          <a:stretch/>
        </p:blipFill>
        <p:spPr>
          <a:xfrm>
            <a:off x="10700368" y="3719019"/>
            <a:ext cx="1300729" cy="1001219"/>
          </a:xfrm>
          <a:prstGeom prst="rect">
            <a:avLst/>
          </a:prstGeom>
        </p:spPr>
      </p:pic>
      <p:pic>
        <p:nvPicPr>
          <p:cNvPr id="18440" name="Picture 8" descr="Hình ảnh Hạn Hán Vector Biểu Tượng, Hạn Hán Biểu Tượng, Bud Biểu Tượng,  Biểu Tượng Mặt Trời Vector và PNG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0371" y1="26074" x2="30371" y2="26074"/>
                        <a14:foregroundMark x1="29395" y1="25781" x2="29395" y2="25781"/>
                        <a14:foregroundMark x1="29395" y1="25684" x2="29395" y2="25684"/>
                      </a14:backgroundRemoval>
                    </a14:imgEffect>
                  </a14:imgLayer>
                </a14:imgProps>
              </a:ext>
              <a:ext uri="{28A0092B-C50C-407E-A947-70E740481C1C}">
                <a14:useLocalDpi xmlns:a14="http://schemas.microsoft.com/office/drawing/2010/main" val="0"/>
              </a:ext>
            </a:extLst>
          </a:blip>
          <a:srcRect l="11899" t="12588" r="12216" b="12546"/>
          <a:stretch/>
        </p:blipFill>
        <p:spPr bwMode="auto">
          <a:xfrm>
            <a:off x="10588227" y="4848444"/>
            <a:ext cx="1049330" cy="1035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014" y="124239"/>
            <a:ext cx="1252085" cy="1173830"/>
          </a:xfrm>
          <a:prstGeom prst="rect">
            <a:avLst/>
          </a:prstGeom>
        </p:spPr>
      </p:pic>
    </p:spTree>
    <p:extLst>
      <p:ext uri="{BB962C8B-B14F-4D97-AF65-F5344CB8AC3E}">
        <p14:creationId xmlns:p14="http://schemas.microsoft.com/office/powerpoint/2010/main" val="14081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barn(inVertical)">
                                      <p:cBhvr>
                                        <p:cTn id="10" dur="5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8436"/>
                                        </p:tgtEl>
                                        <p:attrNameLst>
                                          <p:attrName>style.visibility</p:attrName>
                                        </p:attrNameLst>
                                      </p:cBhvr>
                                      <p:to>
                                        <p:strVal val="visible"/>
                                      </p:to>
                                    </p:set>
                                    <p:animEffect transition="in" filter="barn(inVertical)">
                                      <p:cBhvr>
                                        <p:cTn id="18" dur="500"/>
                                        <p:tgtEl>
                                          <p:spTgt spid="184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18440"/>
                                        </p:tgtEl>
                                        <p:attrNameLst>
                                          <p:attrName>style.visibility</p:attrName>
                                        </p:attrNameLst>
                                      </p:cBhvr>
                                      <p:to>
                                        <p:strVal val="visible"/>
                                      </p:to>
                                    </p:set>
                                    <p:animEffect transition="in" filter="barn(inVertical)">
                                      <p:cBhvr>
                                        <p:cTn id="34"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D6984CF-15FA-443B-944B-EAEF9AB0EE87}"/>
              </a:ext>
            </a:extLst>
          </p:cNvPr>
          <p:cNvSpPr/>
          <p:nvPr/>
        </p:nvSpPr>
        <p:spPr>
          <a:xfrm>
            <a:off x="163450" y="99378"/>
            <a:ext cx="947567" cy="937603"/>
          </a:xfrm>
          <a:prstGeom prst="ellipse">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a:latin typeface="Times New Roman" pitchFamily="18" charset="0"/>
                <a:cs typeface="Times New Roman" pitchFamily="18" charset="0"/>
              </a:rPr>
              <a:t>1</a:t>
            </a:r>
            <a:endParaRPr lang="en-US" sz="3733" b="1" dirty="0">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9EC7F72B-FF60-4C60-A29C-2119C17A4FF8}"/>
              </a:ext>
            </a:extLst>
          </p:cNvPr>
          <p:cNvSpPr/>
          <p:nvPr/>
        </p:nvSpPr>
        <p:spPr>
          <a:xfrm>
            <a:off x="1178560" y="140018"/>
            <a:ext cx="8107680" cy="83534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Thành phần không khí gần bề mặt đất</a:t>
            </a:r>
            <a:endParaRPr lang="en-US" sz="3600"/>
          </a:p>
        </p:txBody>
      </p:sp>
      <p:pic>
        <p:nvPicPr>
          <p:cNvPr id="4" name="Picture 11" descr="book9">
            <a:extLst>
              <a:ext uri="{FF2B5EF4-FFF2-40B4-BE49-F238E27FC236}">
                <a16:creationId xmlns:a16="http://schemas.microsoft.com/office/drawing/2014/main" id="{CB72A8DA-AE5A-49B3-8617-4FA3E77DFB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0497" y="1320624"/>
            <a:ext cx="914400" cy="4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47;p19">
            <a:extLst>
              <a:ext uri="{FF2B5EF4-FFF2-40B4-BE49-F238E27FC236}">
                <a16:creationId xmlns:a16="http://schemas.microsoft.com/office/drawing/2014/main" id="{A3667C98-00F4-48BA-9B53-F83E00580E72}"/>
              </a:ext>
            </a:extLst>
          </p:cNvPr>
          <p:cNvSpPr txBox="1"/>
          <p:nvPr/>
        </p:nvSpPr>
        <p:spPr>
          <a:xfrm>
            <a:off x="1178560" y="1419242"/>
            <a:ext cx="13084300" cy="830400"/>
          </a:xfrm>
          <a:prstGeom prst="rect">
            <a:avLst/>
          </a:prstGeom>
          <a:noFill/>
          <a:ln>
            <a:noFill/>
          </a:ln>
        </p:spPr>
        <p:txBody>
          <a:bodyPr spcFirstLastPara="1" wrap="square" lIns="91425" tIns="45700" rIns="91425" bIns="45700" anchor="t" anchorCtr="0">
            <a:noAutofit/>
          </a:bodyPr>
          <a:lstStyle/>
          <a:p>
            <a:r>
              <a:rPr lang="nl-NL" sz="4800">
                <a:solidFill>
                  <a:srgbClr val="0070C0"/>
                </a:solidFill>
                <a:latin typeface="Arial" panose="020B0604020202020204" pitchFamily="34" charset="0"/>
                <a:cs typeface="Arial" panose="020B0604020202020204" pitchFamily="34" charset="0"/>
              </a:rPr>
              <a:t>Gồm : </a:t>
            </a:r>
            <a:endParaRPr lang="en-US" sz="4800">
              <a:solidFill>
                <a:srgbClr val="0070C0"/>
              </a:solidFill>
              <a:latin typeface="Arial" panose="020B0604020202020204" pitchFamily="34" charset="0"/>
              <a:cs typeface="Arial" panose="020B0604020202020204" pitchFamily="34" charset="0"/>
            </a:endParaRPr>
          </a:p>
          <a:p>
            <a:r>
              <a:rPr lang="nl-NL" sz="4800">
                <a:solidFill>
                  <a:srgbClr val="0070C0"/>
                </a:solidFill>
                <a:latin typeface="Arial" panose="020B0604020202020204" pitchFamily="34" charset="0"/>
                <a:cs typeface="Arial" panose="020B0604020202020204" pitchFamily="34" charset="0"/>
              </a:rPr>
              <a:t>- Khí ni tơ chiếm 78%.</a:t>
            </a:r>
            <a:endParaRPr lang="en-US" sz="4800">
              <a:solidFill>
                <a:srgbClr val="0070C0"/>
              </a:solidFill>
              <a:latin typeface="Arial" panose="020B0604020202020204" pitchFamily="34" charset="0"/>
              <a:cs typeface="Arial" panose="020B0604020202020204" pitchFamily="34" charset="0"/>
            </a:endParaRPr>
          </a:p>
          <a:p>
            <a:r>
              <a:rPr lang="nl-NL" sz="4800">
                <a:solidFill>
                  <a:srgbClr val="0070C0"/>
                </a:solidFill>
                <a:latin typeface="Arial" panose="020B0604020202020204" pitchFamily="34" charset="0"/>
                <a:cs typeface="Arial" panose="020B0604020202020204" pitchFamily="34" charset="0"/>
              </a:rPr>
              <a:t>- Khí ôxi chiếm 21% .</a:t>
            </a:r>
            <a:endParaRPr lang="en-US" sz="4800">
              <a:solidFill>
                <a:srgbClr val="0070C0"/>
              </a:solidFill>
              <a:latin typeface="Arial" panose="020B0604020202020204" pitchFamily="34" charset="0"/>
              <a:cs typeface="Arial" panose="020B0604020202020204" pitchFamily="34" charset="0"/>
            </a:endParaRPr>
          </a:p>
          <a:p>
            <a:r>
              <a:rPr lang="nl-NL" sz="4800">
                <a:solidFill>
                  <a:srgbClr val="0070C0"/>
                </a:solidFill>
                <a:latin typeface="Arial" panose="020B0604020202020204" pitchFamily="34" charset="0"/>
                <a:cs typeface="Arial" panose="020B0604020202020204" pitchFamily="34" charset="0"/>
              </a:rPr>
              <a:t>- Hơi nước và các khí khác chiếm 1%</a:t>
            </a:r>
            <a:endParaRPr lang="en-US" sz="4800">
              <a:solidFill>
                <a:srgbClr val="0070C0"/>
              </a:solidFill>
              <a:latin typeface="Arial" panose="020B0604020202020204" pitchFamily="34" charset="0"/>
              <a:cs typeface="Arial" panose="020B0604020202020204" pitchFamily="34" charset="0"/>
            </a:endParaRPr>
          </a:p>
          <a:p>
            <a:r>
              <a:rPr lang="en-US" sz="4800">
                <a:solidFill>
                  <a:srgbClr val="0070C0"/>
                </a:solidFill>
                <a:latin typeface="Arial" panose="020B0604020202020204" pitchFamily="34" charset="0"/>
                <a:cs typeface="Arial" panose="020B0604020202020204" pitchFamily="34" charset="0"/>
              </a:rPr>
              <a:t>*</a:t>
            </a:r>
            <a:r>
              <a:rPr lang="vi-VN" sz="4800">
                <a:solidFill>
                  <a:srgbClr val="0070C0"/>
                </a:solidFill>
                <a:latin typeface="Arial" panose="020B0604020202020204" pitchFamily="34" charset="0"/>
                <a:cs typeface="Arial" panose="020B0604020202020204" pitchFamily="34" charset="0"/>
              </a:rPr>
              <a:t>Các kh</a:t>
            </a:r>
            <a:r>
              <a:rPr lang="en-US" sz="4800">
                <a:solidFill>
                  <a:srgbClr val="0070C0"/>
                </a:solidFill>
                <a:latin typeface="Arial" panose="020B0604020202020204" pitchFamily="34" charset="0"/>
                <a:cs typeface="Arial" panose="020B0604020202020204" pitchFamily="34" charset="0"/>
              </a:rPr>
              <a:t>í</a:t>
            </a:r>
            <a:r>
              <a:rPr lang="vi-VN" sz="4800">
                <a:solidFill>
                  <a:srgbClr val="0070C0"/>
                </a:solidFill>
                <a:latin typeface="Arial" panose="020B0604020202020204" pitchFamily="34" charset="0"/>
                <a:cs typeface="Arial" panose="020B0604020202020204" pitchFamily="34" charset="0"/>
              </a:rPr>
              <a:t> này có vai trò rất quan trọng </a:t>
            </a:r>
            <a:endParaRPr lang="en-US" sz="4800">
              <a:solidFill>
                <a:srgbClr val="0070C0"/>
              </a:solidFill>
              <a:latin typeface="Arial" panose="020B0604020202020204" pitchFamily="34" charset="0"/>
              <a:cs typeface="Arial" panose="020B0604020202020204" pitchFamily="34" charset="0"/>
            </a:endParaRPr>
          </a:p>
          <a:p>
            <a:r>
              <a:rPr lang="vi-VN" sz="4800">
                <a:solidFill>
                  <a:srgbClr val="0070C0"/>
                </a:solidFill>
                <a:latin typeface="Arial" panose="020B0604020202020204" pitchFamily="34" charset="0"/>
                <a:cs typeface="Arial" panose="020B0604020202020204" pitchFamily="34" charset="0"/>
              </a:rPr>
              <a:t>đối với tự nhiên và đời sống.</a:t>
            </a:r>
            <a:r>
              <a:rPr lang="en-US" sz="4800">
                <a:solidFill>
                  <a:srgbClr val="0070C0"/>
                </a:solidFill>
                <a:latin typeface="Arial" panose="020B0604020202020204" pitchFamily="34" charset="0"/>
                <a:cs typeface="Arial" panose="020B0604020202020204" pitchFamily="34" charset="0"/>
              </a:rPr>
              <a:t> </a:t>
            </a:r>
            <a:r>
              <a:rPr lang="vi-VN" sz="4800" b="1">
                <a:solidFill>
                  <a:srgbClr val="0070C0"/>
                </a:solidFill>
                <a:latin typeface="Arial" panose="020B0604020202020204" pitchFamily="34" charset="0"/>
                <a:cs typeface="Arial" panose="020B0604020202020204" pitchFamily="34" charset="0"/>
              </a:rPr>
              <a:t> </a:t>
            </a:r>
            <a:endParaRPr lang="en-US" sz="4800">
              <a:solidFill>
                <a:srgbClr val="0070C0"/>
              </a:solidFill>
              <a:latin typeface="Arial" panose="020B0604020202020204" pitchFamily="34" charset="0"/>
              <a:cs typeface="Arial" panose="020B0604020202020204" pitchFamily="34" charset="0"/>
            </a:endParaRPr>
          </a:p>
          <a:p>
            <a:endParaRPr lang="en-US" sz="4800">
              <a:solidFill>
                <a:srgbClr val="0070C0"/>
              </a:solidFill>
              <a:latin typeface="Arial" panose="020B0604020202020204" pitchFamily="34" charset="0"/>
              <a:ea typeface="Calibri" panose="020F0502020204030204" pitchFamily="34" charset="0"/>
              <a:cs typeface="Arial" panose="020B0604020202020204" pitchFamily="34" charset="0"/>
            </a:endParaRPr>
          </a:p>
          <a:p>
            <a:endParaRPr lang="en-US" sz="440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70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EC7F72B-FF60-4C60-A29C-2119C17A4FF8}"/>
              </a:ext>
            </a:extLst>
          </p:cNvPr>
          <p:cNvSpPr/>
          <p:nvPr/>
        </p:nvSpPr>
        <p:spPr>
          <a:xfrm>
            <a:off x="1087120" y="79058"/>
            <a:ext cx="5039360" cy="8353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Arial" panose="020B0604020202020204" pitchFamily="34" charset="0"/>
                <a:cs typeface="Arial" panose="020B0604020202020204" pitchFamily="34" charset="0"/>
              </a:rPr>
              <a:t>Các tầng khí quyển</a:t>
            </a:r>
            <a:endParaRPr lang="en-US" sz="3600"/>
          </a:p>
        </p:txBody>
      </p:sp>
      <p:sp>
        <p:nvSpPr>
          <p:cNvPr id="4" name="Oval 3">
            <a:extLst>
              <a:ext uri="{FF2B5EF4-FFF2-40B4-BE49-F238E27FC236}">
                <a16:creationId xmlns:a16="http://schemas.microsoft.com/office/drawing/2014/main" id="{136F4625-03B9-4CBC-AAA3-92385CFCA656}"/>
              </a:ext>
            </a:extLst>
          </p:cNvPr>
          <p:cNvSpPr/>
          <p:nvPr/>
        </p:nvSpPr>
        <p:spPr>
          <a:xfrm>
            <a:off x="69220" y="58565"/>
            <a:ext cx="947568" cy="957608"/>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733" b="1" dirty="0">
                <a:latin typeface="Times New Roman" pitchFamily="18" charset="0"/>
                <a:cs typeface="Times New Roman" pitchFamily="18" charset="0"/>
              </a:rPr>
              <a:t>2</a:t>
            </a:r>
          </a:p>
        </p:txBody>
      </p:sp>
      <p:grpSp>
        <p:nvGrpSpPr>
          <p:cNvPr id="7" name="Group 6">
            <a:extLst>
              <a:ext uri="{FF2B5EF4-FFF2-40B4-BE49-F238E27FC236}">
                <a16:creationId xmlns:a16="http://schemas.microsoft.com/office/drawing/2014/main" id="{25451378-28AF-4432-B437-343806F276B0}"/>
              </a:ext>
            </a:extLst>
          </p:cNvPr>
          <p:cNvGrpSpPr/>
          <p:nvPr/>
        </p:nvGrpSpPr>
        <p:grpSpPr>
          <a:xfrm>
            <a:off x="6679644" y="1239520"/>
            <a:ext cx="4669076" cy="4911150"/>
            <a:chOff x="6679644" y="1239520"/>
            <a:chExt cx="4669076" cy="4911150"/>
          </a:xfrm>
        </p:grpSpPr>
        <p:pic>
          <p:nvPicPr>
            <p:cNvPr id="2" name="Picture 1">
              <a:extLst>
                <a:ext uri="{FF2B5EF4-FFF2-40B4-BE49-F238E27FC236}">
                  <a16:creationId xmlns:a16="http://schemas.microsoft.com/office/drawing/2014/main" id="{D198266A-3BE2-4CBD-9E5D-A5599814B008}"/>
                </a:ext>
              </a:extLst>
            </p:cNvPr>
            <p:cNvPicPr>
              <a:picLocks noChangeAspect="1"/>
            </p:cNvPicPr>
            <p:nvPr/>
          </p:nvPicPr>
          <p:blipFill rotWithShape="1">
            <a:blip r:embed="rId3"/>
            <a:srcRect l="43000" t="28593" r="28500" b="19407"/>
            <a:stretch/>
          </p:blipFill>
          <p:spPr>
            <a:xfrm>
              <a:off x="6679644" y="1239520"/>
              <a:ext cx="4669076" cy="4791946"/>
            </a:xfrm>
            <a:prstGeom prst="rect">
              <a:avLst/>
            </a:prstGeom>
          </p:spPr>
        </p:pic>
        <p:sp>
          <p:nvSpPr>
            <p:cNvPr id="5" name="TextBox 4">
              <a:extLst>
                <a:ext uri="{FF2B5EF4-FFF2-40B4-BE49-F238E27FC236}">
                  <a16:creationId xmlns:a16="http://schemas.microsoft.com/office/drawing/2014/main" id="{278FDC34-4041-4001-AFA7-4C33E34CFD93}"/>
                </a:ext>
              </a:extLst>
            </p:cNvPr>
            <p:cNvSpPr txBox="1"/>
            <p:nvPr/>
          </p:nvSpPr>
          <p:spPr>
            <a:xfrm>
              <a:off x="6908800" y="5750560"/>
              <a:ext cx="4023360" cy="400110"/>
            </a:xfrm>
            <a:prstGeom prst="rect">
              <a:avLst/>
            </a:prstGeom>
            <a:solidFill>
              <a:schemeClr val="bg1"/>
            </a:solidFill>
          </p:spPr>
          <p:txBody>
            <a:bodyPr wrap="square" rtlCol="0">
              <a:spAutoFit/>
            </a:bodyPr>
            <a:lstStyle/>
            <a:p>
              <a:r>
                <a:rPr lang="en-US" sz="2000" b="1">
                  <a:solidFill>
                    <a:srgbClr val="002060"/>
                  </a:solidFill>
                  <a:latin typeface="Arial" panose="020B0604020202020204" pitchFamily="34" charset="0"/>
                  <a:cs typeface="Arial" panose="020B0604020202020204" pitchFamily="34" charset="0"/>
                </a:rPr>
                <a:t>Hình 1. Các tầng khí quyển</a:t>
              </a:r>
            </a:p>
          </p:txBody>
        </p:sp>
      </p:grpSp>
      <p:sp>
        <p:nvSpPr>
          <p:cNvPr id="8" name="Thought Bubble: Cloud 7">
            <a:extLst>
              <a:ext uri="{FF2B5EF4-FFF2-40B4-BE49-F238E27FC236}">
                <a16:creationId xmlns:a16="http://schemas.microsoft.com/office/drawing/2014/main" id="{625CC4F0-1652-4F5D-8AA5-E19FC6DFECB7}"/>
              </a:ext>
            </a:extLst>
          </p:cNvPr>
          <p:cNvSpPr/>
          <p:nvPr/>
        </p:nvSpPr>
        <p:spPr>
          <a:xfrm>
            <a:off x="472997" y="1544318"/>
            <a:ext cx="5039360" cy="3525520"/>
          </a:xfrm>
          <a:prstGeom prst="cloudCallout">
            <a:avLst>
              <a:gd name="adj1" fmla="val 83804"/>
              <a:gd name="adj2" fmla="val 30223"/>
            </a:avLst>
          </a:prstGeom>
          <a:solidFill>
            <a:schemeClr val="accent4">
              <a:lumMod val="40000"/>
              <a:lumOff val="6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C8A52A-F6F5-43E2-831C-A71554019E8A}"/>
              </a:ext>
            </a:extLst>
          </p:cNvPr>
          <p:cNvSpPr txBox="1"/>
          <p:nvPr/>
        </p:nvSpPr>
        <p:spPr>
          <a:xfrm>
            <a:off x="843280" y="1905506"/>
            <a:ext cx="4399280" cy="3046988"/>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Khí quyển</a:t>
            </a:r>
          </a:p>
          <a:p>
            <a:pPr algn="ctr"/>
            <a:r>
              <a:rPr lang="en-US" sz="4800" b="1">
                <a:solidFill>
                  <a:srgbClr val="FF0000"/>
                </a:solidFill>
                <a:latin typeface="Arial" panose="020B0604020202020204" pitchFamily="34" charset="0"/>
                <a:cs typeface="Arial" panose="020B0604020202020204" pitchFamily="34" charset="0"/>
              </a:rPr>
              <a:t> được chia làm mấy tầng?</a:t>
            </a:r>
          </a:p>
        </p:txBody>
      </p:sp>
      <p:grpSp>
        <p:nvGrpSpPr>
          <p:cNvPr id="12" name="Group 11">
            <a:extLst>
              <a:ext uri="{FF2B5EF4-FFF2-40B4-BE49-F238E27FC236}">
                <a16:creationId xmlns:a16="http://schemas.microsoft.com/office/drawing/2014/main" id="{68097E7B-8B03-43DD-9E7D-021277A9C2A3}"/>
              </a:ext>
            </a:extLst>
          </p:cNvPr>
          <p:cNvGrpSpPr/>
          <p:nvPr/>
        </p:nvGrpSpPr>
        <p:grpSpPr>
          <a:xfrm>
            <a:off x="472997" y="1239520"/>
            <a:ext cx="5039360" cy="4348482"/>
            <a:chOff x="4429762" y="1442545"/>
            <a:chExt cx="5039360" cy="3525520"/>
          </a:xfrm>
        </p:grpSpPr>
        <p:sp>
          <p:nvSpPr>
            <p:cNvPr id="10" name="Thought Bubble: Cloud 9">
              <a:extLst>
                <a:ext uri="{FF2B5EF4-FFF2-40B4-BE49-F238E27FC236}">
                  <a16:creationId xmlns:a16="http://schemas.microsoft.com/office/drawing/2014/main" id="{66A00484-59FF-4AC6-9423-495AF4FBB169}"/>
                </a:ext>
              </a:extLst>
            </p:cNvPr>
            <p:cNvSpPr/>
            <p:nvPr/>
          </p:nvSpPr>
          <p:spPr>
            <a:xfrm>
              <a:off x="4429762" y="1442545"/>
              <a:ext cx="5039360" cy="3525520"/>
            </a:xfrm>
            <a:prstGeom prst="cloudCallout">
              <a:avLst>
                <a:gd name="adj1" fmla="val 83804"/>
                <a:gd name="adj2" fmla="val 30223"/>
              </a:avLst>
            </a:prstGeom>
            <a:solidFill>
              <a:schemeClr val="accent4">
                <a:lumMod val="40000"/>
                <a:lumOff val="6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9BE7F9A-46C4-429E-AA3C-8F176DAA5E53}"/>
                </a:ext>
              </a:extLst>
            </p:cNvPr>
            <p:cNvSpPr txBox="1"/>
            <p:nvPr/>
          </p:nvSpPr>
          <p:spPr>
            <a:xfrm>
              <a:off x="4871165" y="2143476"/>
              <a:ext cx="4399280" cy="2123658"/>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Dựa vào đâu </a:t>
              </a:r>
            </a:p>
            <a:p>
              <a:pPr algn="ctr"/>
              <a:r>
                <a:rPr lang="en-US" sz="4400" b="1">
                  <a:solidFill>
                    <a:srgbClr val="FF0000"/>
                  </a:solidFill>
                  <a:latin typeface="Arial" panose="020B0604020202020204" pitchFamily="34" charset="0"/>
                  <a:cs typeface="Arial" panose="020B0604020202020204" pitchFamily="34" charset="0"/>
                </a:rPr>
                <a:t>để chia được 3 tầng như vậy?</a:t>
              </a:r>
            </a:p>
          </p:txBody>
        </p:sp>
      </p:grpSp>
    </p:spTree>
    <p:extLst>
      <p:ext uri="{BB962C8B-B14F-4D97-AF65-F5344CB8AC3E}">
        <p14:creationId xmlns:p14="http://schemas.microsoft.com/office/powerpoint/2010/main" val="31328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Terminator 8">
            <a:extLst>
              <a:ext uri="{FF2B5EF4-FFF2-40B4-BE49-F238E27FC236}">
                <a16:creationId xmlns:a16="http://schemas.microsoft.com/office/drawing/2014/main" id="{454EC65F-9461-4D3A-AD62-5A0132ABA328}"/>
              </a:ext>
            </a:extLst>
          </p:cNvPr>
          <p:cNvSpPr/>
          <p:nvPr/>
        </p:nvSpPr>
        <p:spPr>
          <a:xfrm>
            <a:off x="2476523" y="88156"/>
            <a:ext cx="7105678" cy="821636"/>
          </a:xfrm>
          <a:prstGeom prst="flowChartTerminator">
            <a:avLst/>
          </a:prstGeom>
          <a:solidFill>
            <a:srgbClr val="007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2. CÁC TẦNG KHÍ QUYỂN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75" y="-148143"/>
            <a:ext cx="1225145" cy="1148573"/>
          </a:xfrm>
          <a:prstGeom prst="rect">
            <a:avLst/>
          </a:prstGeom>
        </p:spPr>
      </p:pic>
      <p:pic>
        <p:nvPicPr>
          <p:cNvPr id="6" name="Picture 5">
            <a:extLst>
              <a:ext uri="{FF2B5EF4-FFF2-40B4-BE49-F238E27FC236}">
                <a16:creationId xmlns:a16="http://schemas.microsoft.com/office/drawing/2014/main" id="{54C0709D-788D-482D-8166-CBBB58B18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649" y="909792"/>
            <a:ext cx="4167351" cy="59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2">
            <a:extLst>
              <a:ext uri="{FF2B5EF4-FFF2-40B4-BE49-F238E27FC236}">
                <a16:creationId xmlns:a16="http://schemas.microsoft.com/office/drawing/2014/main" id="{58D02944-0A58-492C-A55B-EEFA1D76AC44}"/>
              </a:ext>
            </a:extLst>
          </p:cNvPr>
          <p:cNvGraphicFramePr>
            <a:graphicFrameLocks noGrp="1"/>
          </p:cNvGraphicFramePr>
          <p:nvPr>
            <p:extLst>
              <p:ext uri="{D42A27DB-BD31-4B8C-83A1-F6EECF244321}">
                <p14:modId xmlns:p14="http://schemas.microsoft.com/office/powerpoint/2010/main" val="741846600"/>
              </p:ext>
            </p:extLst>
          </p:nvPr>
        </p:nvGraphicFramePr>
        <p:xfrm>
          <a:off x="157657" y="1643616"/>
          <a:ext cx="7866992" cy="4480560"/>
        </p:xfrm>
        <a:graphic>
          <a:graphicData uri="http://schemas.openxmlformats.org/drawingml/2006/table">
            <a:tbl>
              <a:tblPr firstRow="1" bandRow="1">
                <a:tableStyleId>{5C22544A-7EE6-4342-B048-85BDC9FD1C3A}</a:tableStyleId>
              </a:tblPr>
              <a:tblGrid>
                <a:gridCol w="1122079">
                  <a:extLst>
                    <a:ext uri="{9D8B030D-6E8A-4147-A177-3AD203B41FA5}">
                      <a16:colId xmlns:a16="http://schemas.microsoft.com/office/drawing/2014/main" val="3967804431"/>
                    </a:ext>
                  </a:extLst>
                </a:gridCol>
                <a:gridCol w="2403499">
                  <a:extLst>
                    <a:ext uri="{9D8B030D-6E8A-4147-A177-3AD203B41FA5}">
                      <a16:colId xmlns:a16="http://schemas.microsoft.com/office/drawing/2014/main" val="2540224088"/>
                    </a:ext>
                  </a:extLst>
                </a:gridCol>
                <a:gridCol w="2360098">
                  <a:extLst>
                    <a:ext uri="{9D8B030D-6E8A-4147-A177-3AD203B41FA5}">
                      <a16:colId xmlns:a16="http://schemas.microsoft.com/office/drawing/2014/main" val="2415090945"/>
                    </a:ext>
                  </a:extLst>
                </a:gridCol>
                <a:gridCol w="1981316">
                  <a:extLst>
                    <a:ext uri="{9D8B030D-6E8A-4147-A177-3AD203B41FA5}">
                      <a16:colId xmlns:a16="http://schemas.microsoft.com/office/drawing/2014/main" val="3424932392"/>
                    </a:ext>
                  </a:extLst>
                </a:gridCol>
              </a:tblGrid>
              <a:tr h="490046">
                <a:tc>
                  <a:txBody>
                    <a:bodyPr/>
                    <a:lstStyle/>
                    <a:p>
                      <a:pPr>
                        <a:lnSpc>
                          <a:spcPct val="100000"/>
                        </a:lnSpc>
                      </a:pPr>
                      <a:r>
                        <a:rPr lang="en-US" b="0">
                          <a:solidFill>
                            <a:srgbClr val="002060"/>
                          </a:solidFill>
                          <a:latin typeface="Times New Roman" panose="02020603050405020304" pitchFamily="18" charset="0"/>
                          <a:cs typeface="Times New Roman" panose="02020603050405020304" pitchFamily="18" charset="0"/>
                        </a:rPr>
                        <a:t>3 tầng khí quyển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0" kern="1200">
                          <a:solidFill>
                            <a:srgbClr val="002060"/>
                          </a:solidFill>
                          <a:effectLst/>
                          <a:latin typeface="Times New Roman" panose="02020603050405020304" pitchFamily="18" charset="0"/>
                          <a:ea typeface="+mn-ea"/>
                          <a:cs typeface="Times New Roman" panose="02020603050405020304" pitchFamily="18" charset="0"/>
                        </a:rPr>
                        <a:t>Đối lưu </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b="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0" kern="1200">
                          <a:solidFill>
                            <a:srgbClr val="002060"/>
                          </a:solidFill>
                          <a:effectLst/>
                          <a:latin typeface="Times New Roman" panose="02020603050405020304" pitchFamily="18" charset="0"/>
                          <a:ea typeface="+mn-ea"/>
                          <a:cs typeface="Times New Roman" panose="02020603050405020304" pitchFamily="18" charset="0"/>
                        </a:rPr>
                        <a:t>Bình lưu </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b="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0" kern="1200">
                          <a:solidFill>
                            <a:srgbClr val="002060"/>
                          </a:solidFill>
                          <a:effectLst/>
                          <a:latin typeface="Times New Roman" panose="02020603050405020304" pitchFamily="18" charset="0"/>
                          <a:ea typeface="+mn-ea"/>
                          <a:cs typeface="Times New Roman" panose="02020603050405020304" pitchFamily="18" charset="0"/>
                        </a:rPr>
                        <a:t>Các tầng cao </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00000"/>
                        </a:lnSpc>
                      </a:pPr>
                      <a:endParaRPr lang="en-US" b="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8240542"/>
                  </a:ext>
                </a:extLst>
              </a:tr>
              <a:tr h="0">
                <a:tc>
                  <a:txBody>
                    <a:bodyPr/>
                    <a:lstStyle/>
                    <a:p>
                      <a:pPr>
                        <a:lnSpc>
                          <a:spcPct val="100000"/>
                        </a:lnSpc>
                      </a:pPr>
                      <a:r>
                        <a:rPr lang="en-US" b="0">
                          <a:solidFill>
                            <a:srgbClr val="002060"/>
                          </a:solidFill>
                          <a:latin typeface="Times New Roman" panose="02020603050405020304" pitchFamily="18" charset="0"/>
                          <a:cs typeface="Times New Roman" panose="02020603050405020304" pitchFamily="18" charset="0"/>
                        </a:rPr>
                        <a:t>Vị trí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rgbClr val="002060"/>
                          </a:solidFill>
                          <a:effectLst/>
                          <a:latin typeface="Times New Roman" panose="02020603050405020304" pitchFamily="18" charset="0"/>
                          <a:ea typeface="+mn-ea"/>
                          <a:cs typeface="Times New Roman" panose="02020603050405020304" pitchFamily="18" charset="0"/>
                        </a:rPr>
                        <a:t>0 </a:t>
                      </a:r>
                      <a:r>
                        <a:rPr lang="en-US" sz="1800" b="0" kern="1200">
                          <a:solidFill>
                            <a:srgbClr val="002060"/>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1800" b="0" kern="1200">
                          <a:solidFill>
                            <a:srgbClr val="002060"/>
                          </a:solidFill>
                          <a:effectLst/>
                          <a:latin typeface="Times New Roman" panose="02020603050405020304" pitchFamily="18" charset="0"/>
                          <a:ea typeface="+mn-ea"/>
                          <a:cs typeface="Times New Roman" panose="02020603050405020304" pitchFamily="18" charset="0"/>
                        </a:rPr>
                        <a:t> 16 km</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rgbClr val="002060"/>
                          </a:solidFill>
                          <a:effectLst/>
                          <a:latin typeface="Times New Roman" panose="02020603050405020304" pitchFamily="18" charset="0"/>
                          <a:ea typeface="+mn-ea"/>
                          <a:cs typeface="Times New Roman" panose="02020603050405020304" pitchFamily="18" charset="0"/>
                        </a:rPr>
                        <a:t>16 </a:t>
                      </a:r>
                      <a:r>
                        <a:rPr lang="en-US" sz="1800" b="0" kern="1200">
                          <a:solidFill>
                            <a:srgbClr val="002060"/>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1800" b="0" kern="1200">
                          <a:solidFill>
                            <a:srgbClr val="002060"/>
                          </a:solidFill>
                          <a:effectLst/>
                          <a:latin typeface="Times New Roman" panose="02020603050405020304" pitchFamily="18" charset="0"/>
                          <a:ea typeface="+mn-ea"/>
                          <a:cs typeface="Times New Roman" panose="02020603050405020304" pitchFamily="18" charset="0"/>
                        </a:rPr>
                        <a:t> 50 km</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rgbClr val="002060"/>
                          </a:solidFill>
                          <a:effectLst/>
                          <a:latin typeface="Times New Roman" panose="02020603050405020304" pitchFamily="18" charset="0"/>
                          <a:ea typeface="+mn-ea"/>
                          <a:cs typeface="Times New Roman" panose="02020603050405020304" pitchFamily="18" charset="0"/>
                        </a:rPr>
                        <a:t>&gt; 50 km</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5631899"/>
                  </a:ext>
                </a:extLst>
              </a:tr>
              <a:tr h="923862">
                <a:tc>
                  <a:txBody>
                    <a:bodyPr/>
                    <a:lstStyle/>
                    <a:p>
                      <a:pPr>
                        <a:lnSpc>
                          <a:spcPct val="100000"/>
                        </a:lnSpc>
                      </a:pPr>
                      <a:r>
                        <a:rPr lang="en-US" b="0">
                          <a:solidFill>
                            <a:srgbClr val="002060"/>
                          </a:solidFill>
                          <a:latin typeface="Times New Roman" panose="02020603050405020304" pitchFamily="18" charset="0"/>
                          <a:cs typeface="Times New Roman" panose="02020603050405020304" pitchFamily="18" charset="0"/>
                        </a:rPr>
                        <a:t>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800" b="0" kern="1200">
                          <a:solidFill>
                            <a:srgbClr val="002060"/>
                          </a:solidFill>
                          <a:effectLst/>
                          <a:latin typeface="Times New Roman" panose="02020603050405020304" pitchFamily="18" charset="0"/>
                          <a:ea typeface="+mn-ea"/>
                          <a:cs typeface="Times New Roman" panose="02020603050405020304" pitchFamily="18" charset="0"/>
                        </a:rPr>
                        <a:t>- Nhiệt độ giảm theo độ cao, lên cao 100m nhiệt độ giảm 0,6</a:t>
                      </a:r>
                      <a:r>
                        <a:rPr lang="en-US" sz="1800" b="0" kern="1200" baseline="30000">
                          <a:solidFill>
                            <a:srgbClr val="002060"/>
                          </a:solidFill>
                          <a:effectLst/>
                          <a:latin typeface="Times New Roman" panose="02020603050405020304" pitchFamily="18" charset="0"/>
                          <a:ea typeface="+mn-ea"/>
                          <a:cs typeface="Times New Roman" panose="02020603050405020304" pitchFamily="18" charset="0"/>
                        </a:rPr>
                        <a:t>0</a:t>
                      </a:r>
                      <a:r>
                        <a:rPr lang="en-US" sz="1800" b="0" kern="1200">
                          <a:solidFill>
                            <a:srgbClr val="002060"/>
                          </a:solidFill>
                          <a:effectLst/>
                          <a:latin typeface="Times New Roman" panose="02020603050405020304" pitchFamily="18" charset="0"/>
                          <a:ea typeface="+mn-ea"/>
                          <a:cs typeface="Times New Roman" panose="02020603050405020304" pitchFamily="18" charset="0"/>
                        </a:rPr>
                        <a:t>C.</a:t>
                      </a:r>
                    </a:p>
                    <a:p>
                      <a:pPr marL="0" marR="0" indent="0" algn="just">
                        <a:lnSpc>
                          <a:spcPct val="100000"/>
                        </a:lnSpc>
                        <a:spcBef>
                          <a:spcPts val="0"/>
                        </a:spcBef>
                        <a:spcAft>
                          <a:spcPts val="0"/>
                        </a:spcAft>
                      </a:pPr>
                      <a:r>
                        <a:rPr lang="en-US" sz="1800" b="0" kern="1200">
                          <a:solidFill>
                            <a:srgbClr val="002060"/>
                          </a:solidFill>
                          <a:effectLst/>
                          <a:latin typeface="Times New Roman" panose="02020603050405020304" pitchFamily="18" charset="0"/>
                          <a:ea typeface="+mn-ea"/>
                          <a:cs typeface="Times New Roman" panose="02020603050405020304" pitchFamily="18" charset="0"/>
                        </a:rPr>
                        <a:t>- Không khí chuyển động theo chiều thẳng đứng.</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800" b="0" kern="1200">
                          <a:solidFill>
                            <a:srgbClr val="002060"/>
                          </a:solidFill>
                          <a:effectLst/>
                          <a:latin typeface="Times New Roman" panose="02020603050405020304" pitchFamily="18" charset="0"/>
                          <a:ea typeface="+mn-ea"/>
                          <a:cs typeface="Times New Roman" panose="02020603050405020304" pitchFamily="18" charset="0"/>
                        </a:rPr>
                        <a:t>- Nhiệt độ tăng theo độ cao.</a:t>
                      </a:r>
                    </a:p>
                    <a:p>
                      <a:pPr marL="0" marR="0" indent="0" algn="just">
                        <a:lnSpc>
                          <a:spcPct val="100000"/>
                        </a:lnSpc>
                        <a:spcBef>
                          <a:spcPts val="0"/>
                        </a:spcBef>
                        <a:spcAft>
                          <a:spcPts val="0"/>
                        </a:spcAft>
                      </a:pPr>
                      <a:endParaRPr lang="en-US" sz="1800" b="0" kern="1200">
                        <a:solidFill>
                          <a:srgbClr val="002060"/>
                        </a:solidFill>
                        <a:effectLst/>
                        <a:latin typeface="Times New Roman" panose="02020603050405020304" pitchFamily="18" charset="0"/>
                        <a:ea typeface="+mn-ea"/>
                        <a:cs typeface="Times New Roman" panose="02020603050405020304" pitchFamily="18" charset="0"/>
                      </a:endParaRPr>
                    </a:p>
                    <a:p>
                      <a:pPr marL="0" marR="0" indent="0" algn="just">
                        <a:lnSpc>
                          <a:spcPct val="100000"/>
                        </a:lnSpc>
                        <a:spcBef>
                          <a:spcPts val="0"/>
                        </a:spcBef>
                        <a:spcAft>
                          <a:spcPts val="0"/>
                        </a:spcAft>
                      </a:pPr>
                      <a:r>
                        <a:rPr lang="en-US" sz="1800" b="0" kern="1200">
                          <a:solidFill>
                            <a:srgbClr val="002060"/>
                          </a:solidFill>
                          <a:effectLst/>
                          <a:latin typeface="Times New Roman" panose="02020603050405020304" pitchFamily="18" charset="0"/>
                          <a:ea typeface="+mn-ea"/>
                          <a:cs typeface="Times New Roman" panose="02020603050405020304" pitchFamily="18" charset="0"/>
                        </a:rPr>
                        <a:t>- Không khí chuyển dộng theo chiều ngang</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0000"/>
                        </a:lnSpc>
                      </a:pPr>
                      <a:endParaRPr lang="en-US" b="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a:solidFill>
                            <a:srgbClr val="002060"/>
                          </a:solidFill>
                          <a:effectLst/>
                          <a:latin typeface="Times New Roman" panose="02020603050405020304" pitchFamily="18" charset="0"/>
                          <a:ea typeface="+mn-ea"/>
                          <a:cs typeface="Times New Roman" panose="02020603050405020304" pitchFamily="18" charset="0"/>
                        </a:rPr>
                        <a:t>Không khí rất loãng.</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0000"/>
                        </a:lnSpc>
                      </a:pPr>
                      <a:endParaRPr lang="en-US" b="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0861917"/>
                  </a:ext>
                </a:extLst>
              </a:tr>
              <a:tr h="1120105">
                <a:tc>
                  <a:txBody>
                    <a:bodyPr/>
                    <a:lstStyle/>
                    <a:p>
                      <a:pPr>
                        <a:lnSpc>
                          <a:spcPct val="100000"/>
                        </a:lnSpc>
                      </a:pPr>
                      <a:r>
                        <a:rPr lang="en-US" b="0">
                          <a:solidFill>
                            <a:srgbClr val="002060"/>
                          </a:solidFill>
                          <a:latin typeface="Times New Roman" panose="02020603050405020304" pitchFamily="18" charset="0"/>
                          <a:cs typeface="Times New Roman" panose="02020603050405020304" pitchFamily="18" charset="0"/>
                        </a:rPr>
                        <a:t>Vai trò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0000"/>
                        </a:lnSpc>
                        <a:spcBef>
                          <a:spcPts val="0"/>
                        </a:spcBef>
                        <a:spcAft>
                          <a:spcPts val="0"/>
                        </a:spcAft>
                      </a:pPr>
                      <a:r>
                        <a:rPr lang="en-US" sz="1800" b="0" kern="1200">
                          <a:solidFill>
                            <a:srgbClr val="002060"/>
                          </a:solidFill>
                          <a:effectLst/>
                          <a:latin typeface="Times New Roman" panose="02020603050405020304" pitchFamily="18" charset="0"/>
                          <a:ea typeface="+mn-ea"/>
                          <a:cs typeface="Times New Roman" panose="02020603050405020304" pitchFamily="18" charset="0"/>
                        </a:rPr>
                        <a:t>Là nơi sinh ra các hiện tượng khí tượng: mây, mưa, sấm chớp…</a:t>
                      </a:r>
                    </a:p>
                    <a:p>
                      <a:pPr marL="0" marR="0" indent="0" algn="just">
                        <a:lnSpc>
                          <a:spcPct val="100000"/>
                        </a:lnSpc>
                        <a:spcBef>
                          <a:spcPts val="0"/>
                        </a:spcBef>
                        <a:spcAft>
                          <a:spcPts val="0"/>
                        </a:spcAft>
                      </a:pPr>
                      <a:r>
                        <a:rPr lang="vi-VN" sz="1800" b="0" kern="1200">
                          <a:solidFill>
                            <a:srgbClr val="002060"/>
                          </a:solidFill>
                          <a:effectLst/>
                          <a:latin typeface="Times New Roman" panose="02020603050405020304" pitchFamily="18" charset="0"/>
                          <a:ea typeface="+mn-ea"/>
                          <a:cs typeface="Times New Roman" panose="02020603050405020304" pitchFamily="18" charset="0"/>
                        </a:rPr>
                        <a:t> </a:t>
                      </a:r>
                      <a:endParaRPr lang="en-US" b="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a:solidFill>
                            <a:srgbClr val="002060"/>
                          </a:solidFill>
                          <a:effectLst/>
                          <a:latin typeface="Times New Roman" panose="02020603050405020304" pitchFamily="18" charset="0"/>
                          <a:ea typeface="+mn-ea"/>
                          <a:cs typeface="Times New Roman" panose="02020603050405020304" pitchFamily="18" charset="0"/>
                        </a:rPr>
                        <a:t>Có lớp ô-dôn =&gt; hấp thụ bức xạ cực tím, ngăn các tia bức xạ có hại cho con người và sinh vật, bảo vệ sự sống trên TĐ. </a:t>
                      </a:r>
                      <a:endParaRPr lang="en-US" sz="18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a:solidFill>
                            <a:srgbClr val="002060"/>
                          </a:solidFill>
                          <a:effectLst/>
                          <a:latin typeface="Times New Roman" panose="02020603050405020304" pitchFamily="18" charset="0"/>
                          <a:ea typeface="+mn-ea"/>
                          <a:cs typeface="Times New Roman" panose="02020603050405020304" pitchFamily="18" charset="0"/>
                        </a:rPr>
                        <a:t>Hầu như không có quan hệ trực tiếp tới đời sống con người.</a:t>
                      </a:r>
                    </a:p>
                    <a:p>
                      <a:pPr algn="just">
                        <a:lnSpc>
                          <a:spcPct val="100000"/>
                        </a:lnSpc>
                      </a:pPr>
                      <a:endParaRPr lang="en-US" b="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1590561"/>
                  </a:ext>
                </a:extLst>
              </a:tr>
            </a:tbl>
          </a:graphicData>
        </a:graphic>
      </p:graphicFrame>
      <p:sp>
        <p:nvSpPr>
          <p:cNvPr id="3" name="Rectangle 2">
            <a:extLst>
              <a:ext uri="{FF2B5EF4-FFF2-40B4-BE49-F238E27FC236}">
                <a16:creationId xmlns:a16="http://schemas.microsoft.com/office/drawing/2014/main" id="{014B3BDD-2238-45CC-8C9E-EDBCE54623C7}"/>
              </a:ext>
            </a:extLst>
          </p:cNvPr>
          <p:cNvSpPr/>
          <p:nvPr/>
        </p:nvSpPr>
        <p:spPr>
          <a:xfrm>
            <a:off x="1324303" y="2301766"/>
            <a:ext cx="2301766" cy="29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0BDC6B-226D-4B76-A859-31E83623F794}"/>
              </a:ext>
            </a:extLst>
          </p:cNvPr>
          <p:cNvSpPr/>
          <p:nvPr/>
        </p:nvSpPr>
        <p:spPr>
          <a:xfrm>
            <a:off x="3727596" y="2301766"/>
            <a:ext cx="2301766" cy="29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F1D7AB-0A11-4E5A-B31D-30009DC602F1}"/>
              </a:ext>
            </a:extLst>
          </p:cNvPr>
          <p:cNvSpPr/>
          <p:nvPr/>
        </p:nvSpPr>
        <p:spPr>
          <a:xfrm>
            <a:off x="6106512" y="2333297"/>
            <a:ext cx="1760481" cy="26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F66615-A1E3-4460-9386-FAC5273E5D0F}"/>
              </a:ext>
            </a:extLst>
          </p:cNvPr>
          <p:cNvSpPr/>
          <p:nvPr/>
        </p:nvSpPr>
        <p:spPr>
          <a:xfrm>
            <a:off x="1303808" y="2727585"/>
            <a:ext cx="2301766" cy="1592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270A1F-F6C5-43D3-8D39-76803DE82DBB}"/>
              </a:ext>
            </a:extLst>
          </p:cNvPr>
          <p:cNvSpPr/>
          <p:nvPr/>
        </p:nvSpPr>
        <p:spPr>
          <a:xfrm>
            <a:off x="3727596" y="2700210"/>
            <a:ext cx="2301766" cy="155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40CADE-BC12-4932-9CA8-B966CB61DADB}"/>
              </a:ext>
            </a:extLst>
          </p:cNvPr>
          <p:cNvSpPr/>
          <p:nvPr/>
        </p:nvSpPr>
        <p:spPr>
          <a:xfrm>
            <a:off x="6077205" y="2700209"/>
            <a:ext cx="1920017" cy="155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0A4E93-F401-4F50-88FE-5E0D1FE31143}"/>
              </a:ext>
            </a:extLst>
          </p:cNvPr>
          <p:cNvSpPr/>
          <p:nvPr/>
        </p:nvSpPr>
        <p:spPr>
          <a:xfrm>
            <a:off x="1324303" y="4436143"/>
            <a:ext cx="2301766" cy="155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33B8B1-3FEE-4356-AFC6-D5D20C271DC6}"/>
              </a:ext>
            </a:extLst>
          </p:cNvPr>
          <p:cNvSpPr/>
          <p:nvPr/>
        </p:nvSpPr>
        <p:spPr>
          <a:xfrm>
            <a:off x="3684402" y="4436143"/>
            <a:ext cx="2301766" cy="168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2F1FA3-D804-490B-AED0-20822E874440}"/>
              </a:ext>
            </a:extLst>
          </p:cNvPr>
          <p:cNvSpPr/>
          <p:nvPr/>
        </p:nvSpPr>
        <p:spPr>
          <a:xfrm>
            <a:off x="6096000" y="4436143"/>
            <a:ext cx="1885455" cy="1556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9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Rounded Corners 7">
            <a:extLst>
              <a:ext uri="{FF2B5EF4-FFF2-40B4-BE49-F238E27FC236}">
                <a16:creationId xmlns:a16="http://schemas.microsoft.com/office/drawing/2014/main" id="{69BFF722-22B0-45FC-B1DF-4A6CB511E7FE}"/>
              </a:ext>
            </a:extLst>
          </p:cNvPr>
          <p:cNvSpPr/>
          <p:nvPr/>
        </p:nvSpPr>
        <p:spPr>
          <a:xfrm>
            <a:off x="4858330" y="3293851"/>
            <a:ext cx="5408475" cy="135647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Xem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ảnh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biết</a:t>
            </a:r>
            <a:r>
              <a:rPr lang="en-US" sz="2800" b="1" dirty="0">
                <a:solidFill>
                  <a:schemeClr val="tx1"/>
                </a:solidFill>
                <a:latin typeface="#9Slide03 SFU Futura_12" panose="00000400000000000000" pitchFamily="2" charset="0"/>
                <a:cs typeface="Arial" panose="020B0604020202020204" pitchFamily="34" charset="0"/>
              </a:rPr>
              <a:t> 2 </a:t>
            </a:r>
            <a:r>
              <a:rPr lang="en-US" sz="2800" b="1" dirty="0" err="1">
                <a:solidFill>
                  <a:schemeClr val="tx1"/>
                </a:solidFill>
                <a:latin typeface="#9Slide03 SFU Futura_12" panose="00000400000000000000" pitchFamily="2" charset="0"/>
                <a:cs typeface="Arial" panose="020B0604020202020204" pitchFamily="34" charset="0"/>
              </a:rPr>
              <a:t>hình</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nói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về</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hiện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tượng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tiết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xuất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hiện</a:t>
            </a:r>
            <a:r>
              <a:rPr lang="en-US" sz="2800" b="1" dirty="0">
                <a:solidFill>
                  <a:schemeClr val="tx1"/>
                </a:solidFill>
                <a:latin typeface="#9Slide03 SFU Futura_12" panose="00000400000000000000" pitchFamily="2" charset="0"/>
                <a:cs typeface="Arial" panose="020B0604020202020204" pitchFamily="34" charset="0"/>
              </a:rPr>
              <a:t> ở </a:t>
            </a:r>
            <a:r>
              <a:rPr lang="en-US" sz="2800" b="1" dirty="0" err="1">
                <a:solidFill>
                  <a:schemeClr val="tx1"/>
                </a:solidFill>
                <a:latin typeface="#9Slide03 SFU Futura_12" panose="00000400000000000000" pitchFamily="2" charset="0"/>
                <a:cs typeface="Arial" panose="020B0604020202020204" pitchFamily="34" charset="0"/>
              </a:rPr>
              <a:t>tầng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khí</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quyển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nào</a:t>
            </a:r>
            <a:r>
              <a:rPr lang="en-US" sz="2800" b="1" dirty="0">
                <a:solidFill>
                  <a:schemeClr val="tx1"/>
                </a:solidFill>
                <a:latin typeface="#9Slide03 SFU Futura_12" panose="00000400000000000000" pitchFamily="2" charset="0"/>
                <a:cs typeface="Arial" panose="020B0604020202020204" pitchFamily="34" charset="0"/>
              </a:rPr>
              <a:t>?</a:t>
            </a:r>
            <a:endParaRPr lang="en-US" sz="20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FF3473F3-19B2-4D96-A240-A06232033B3A}"/>
              </a:ext>
            </a:extLst>
          </p:cNvPr>
          <p:cNvSpPr/>
          <p:nvPr/>
        </p:nvSpPr>
        <p:spPr>
          <a:xfrm>
            <a:off x="348832" y="3293851"/>
            <a:ext cx="2509234" cy="13564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0D4F93EA-06D4-4130-AC01-66CF2E49D75F}"/>
              </a:ext>
            </a:extLst>
          </p:cNvPr>
          <p:cNvSpPr/>
          <p:nvPr/>
        </p:nvSpPr>
        <p:spPr>
          <a:xfrm>
            <a:off x="348832" y="5472545"/>
            <a:ext cx="2509233" cy="116779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suy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nghĩ</a:t>
            </a:r>
            <a:r>
              <a:rPr lang="en-US" sz="2800" b="1" dirty="0">
                <a:solidFill>
                  <a:schemeClr val="tx1"/>
                </a:solidFill>
                <a:latin typeface="#9Slide03 SFU Futura_12" panose="00000400000000000000" pitchFamily="2" charset="0"/>
                <a:cs typeface="Arial" panose="020B0604020202020204" pitchFamily="34" charset="0"/>
              </a:rPr>
              <a:t>: 1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2CB499E6-13A2-4BFA-BCF9-BB581386585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3122261" y="5248232"/>
            <a:ext cx="1182289" cy="136038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7">
            <a:extLst>
              <a:ext uri="{FF2B5EF4-FFF2-40B4-BE49-F238E27FC236}">
                <a16:creationId xmlns:a16="http://schemas.microsoft.com/office/drawing/2014/main" id="{2A2F3DB7-A3CF-4732-8240-BB9FC9EE9538}"/>
              </a:ext>
            </a:extLst>
          </p:cNvPr>
          <p:cNvSpPr/>
          <p:nvPr/>
        </p:nvSpPr>
        <p:spPr>
          <a:xfrm>
            <a:off x="4925833" y="5472545"/>
            <a:ext cx="5317961" cy="116779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Hết giờ, GV </a:t>
            </a:r>
            <a:r>
              <a:rPr lang="vi-VN" sz="2800" b="1" dirty="0">
                <a:solidFill>
                  <a:schemeClr val="tx1"/>
                </a:solidFill>
                <a:latin typeface="#9Slide03 SFU Futura_12" panose="00000400000000000000" pitchFamily="2" charset="0"/>
                <a:cs typeface="Arial" panose="020B0604020202020204" pitchFamily="34" charset="0"/>
              </a:rPr>
              <a:t>gọi </a:t>
            </a:r>
            <a:r>
              <a:rPr lang="en-US" sz="2800" b="1" dirty="0">
                <a:solidFill>
                  <a:schemeClr val="tx1"/>
                </a:solidFill>
                <a:latin typeface="#9Slide03 SFU Futura_12" panose="00000400000000000000" pitchFamily="2" charset="0"/>
                <a:cs typeface="Arial" panose="020B0604020202020204" pitchFamily="34" charset="0"/>
              </a:rPr>
              <a:t>HS trình bày</a:t>
            </a:r>
          </a:p>
        </p:txBody>
      </p:sp>
      <p:pic>
        <p:nvPicPr>
          <p:cNvPr id="33"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4295CD18-6DCA-4EDC-8B65-41FF717063A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10469042" y="5216507"/>
            <a:ext cx="1413524" cy="1392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ông tin tuyển dụng Công ty CP giải pháp Không Gian Xanh | Khoa Công nghệ  thông tin">
            <a:extLst>
              <a:ext uri="{FF2B5EF4-FFF2-40B4-BE49-F238E27FC236}">
                <a16:creationId xmlns:a16="http://schemas.microsoft.com/office/drawing/2014/main" id="{1D81DB93-07A3-4F46-8400-D491F4C83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5413" y="3111184"/>
            <a:ext cx="1539137" cy="1539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Vector Biểu Tượng Hình ảnh Phẳng, Nền, đen, Màu Xanh. Vector và  PNG với nền trong suốt để tải xuống miễn phí">
            <a:extLst>
              <a:ext uri="{FF2B5EF4-FFF2-40B4-BE49-F238E27FC236}">
                <a16:creationId xmlns:a16="http://schemas.microsoft.com/office/drawing/2014/main" id="{70C06B5A-D104-41C4-889B-32461E9B5C5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2846" t="31273" r="28384" b="40019"/>
          <a:stretch/>
        </p:blipFill>
        <p:spPr bwMode="auto">
          <a:xfrm>
            <a:off x="10404887" y="3326756"/>
            <a:ext cx="1743010" cy="1290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ình ảnh Vector Biểu Tượng Hình ảnh Phẳng, Nền, đen, Màu Xanh. Vector và  PNG với nền trong suốt để tải xuống miễn phí">
            <a:extLst>
              <a:ext uri="{FF2B5EF4-FFF2-40B4-BE49-F238E27FC236}">
                <a16:creationId xmlns:a16="http://schemas.microsoft.com/office/drawing/2014/main" id="{70C06B5A-D104-41C4-889B-32461E9B5C5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2846" t="31273" r="28384" b="40019"/>
          <a:stretch/>
        </p:blipFill>
        <p:spPr bwMode="auto">
          <a:xfrm>
            <a:off x="8319183" y="217661"/>
            <a:ext cx="3828714" cy="28350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28">
            <a:extLst>
              <a:ext uri="{FF2B5EF4-FFF2-40B4-BE49-F238E27FC236}">
                <a16:creationId xmlns:a16="http://schemas.microsoft.com/office/drawing/2014/main" id="{FF3473F3-19B2-4D96-A240-A06232033B3A}"/>
              </a:ext>
            </a:extLst>
          </p:cNvPr>
          <p:cNvSpPr/>
          <p:nvPr/>
        </p:nvSpPr>
        <p:spPr>
          <a:xfrm>
            <a:off x="765148" y="-103550"/>
            <a:ext cx="6969411" cy="347749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FU Futura_12" panose="00000400000000000000" pitchFamily="2" charset="0"/>
                <a:cs typeface="Arial" panose="020B0604020202020204" pitchFamily="34" charset="0"/>
              </a:rPr>
              <a:t>NHÌN HÌNH </a:t>
            </a:r>
            <a:r>
              <a:rPr lang="en-US" sz="11500" b="1" dirty="0">
                <a:solidFill>
                  <a:srgbClr val="00ACEE"/>
                </a:solidFill>
                <a:latin typeface="#9Slide03 SFU Futura_12" panose="00000400000000000000" pitchFamily="2" charset="0"/>
                <a:cs typeface="Arial" panose="020B0604020202020204" pitchFamily="34" charset="0"/>
              </a:rPr>
              <a:t>ĐOÁN Ý</a:t>
            </a:r>
          </a:p>
        </p:txBody>
      </p:sp>
    </p:spTree>
    <p:extLst>
      <p:ext uri="{BB962C8B-B14F-4D97-AF65-F5344CB8AC3E}">
        <p14:creationId xmlns:p14="http://schemas.microsoft.com/office/powerpoint/2010/main" val="337659244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Custom 51">
      <a:dk1>
        <a:srgbClr val="000099"/>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
      <a:majorFont>
        <a:latin typeface="#9Slide03 SVNKelson Sans"/>
        <a:ea typeface=""/>
        <a:cs typeface=""/>
      </a:majorFont>
      <a:minorFont>
        <a:latin typeface="#9Slide05 Lobs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5088</TotalTime>
  <Words>4370</Words>
  <Application>Microsoft Office PowerPoint</Application>
  <PresentationFormat>Widescreen</PresentationFormat>
  <Paragraphs>639</Paragraphs>
  <Slides>51</Slides>
  <Notes>22</Notes>
  <HiddenSlides>0</HiddenSlides>
  <MMClips>2</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51</vt:i4>
      </vt:variant>
    </vt:vector>
  </HeadingPairs>
  <TitlesOfParts>
    <vt:vector size="73" baseType="lpstr">
      <vt:lpstr>Lato Light</vt:lpstr>
      <vt:lpstr>#9Slide03 Oswald Medium</vt:lpstr>
      <vt:lpstr>#9Slide03 SVNKelson Sans</vt:lpstr>
      <vt:lpstr>Calibri Light</vt:lpstr>
      <vt:lpstr>.VnTime</vt:lpstr>
      <vt:lpstr>VNI-Times</vt:lpstr>
      <vt:lpstr>nunito sans</vt:lpstr>
      <vt:lpstr>#9Slide05 Lobster</vt:lpstr>
      <vt:lpstr>Arial</vt:lpstr>
      <vt:lpstr>Times New Roman</vt:lpstr>
      <vt:lpstr>#9Slide05 SVNUT Triumph</vt:lpstr>
      <vt:lpstr>#9Slide03 FS Neusa Bold</vt:lpstr>
      <vt:lpstr>Calibri</vt:lpstr>
      <vt:lpstr>#9Slide07 IcielCadena</vt:lpstr>
      <vt:lpstr>#9Slide03 Roboto Condensed</vt:lpstr>
      <vt:lpstr>#9Slide03 SFU Futura_12</vt:lpstr>
      <vt:lpstr>#9Slide03 Roboto Slab Bold</vt:lpstr>
      <vt:lpstr>#9Slide03 Arima Madurai Medium</vt:lpstr>
      <vt:lpstr>#9Slide05 SVNKitten</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84974897627</cp:lastModifiedBy>
  <cp:revision>122</cp:revision>
  <dcterms:created xsi:type="dcterms:W3CDTF">2021-07-24T13:52:06Z</dcterms:created>
  <dcterms:modified xsi:type="dcterms:W3CDTF">2021-12-30T17:30:21Z</dcterms:modified>
</cp:coreProperties>
</file>